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5"/>
    <p:sldMasterId id="2147483691" r:id="rId6"/>
    <p:sldMasterId id="2147483765" r:id="rId7"/>
    <p:sldMasterId id="2147483779" r:id="rId8"/>
    <p:sldMasterId id="2147483822" r:id="rId9"/>
    <p:sldMasterId id="2147483850" r:id="rId10"/>
    <p:sldMasterId id="2147483879" r:id="rId11"/>
  </p:sldMasterIdLst>
  <p:notesMasterIdLst>
    <p:notesMasterId r:id="rId41"/>
  </p:notesMasterIdLst>
  <p:handoutMasterIdLst>
    <p:handoutMasterId r:id="rId42"/>
  </p:handoutMasterIdLst>
  <p:sldIdLst>
    <p:sldId id="3312" r:id="rId12"/>
    <p:sldId id="2497" r:id="rId13"/>
    <p:sldId id="3313" r:id="rId14"/>
    <p:sldId id="3700" r:id="rId15"/>
    <p:sldId id="259" r:id="rId16"/>
    <p:sldId id="262" r:id="rId17"/>
    <p:sldId id="3703" r:id="rId18"/>
    <p:sldId id="3706" r:id="rId19"/>
    <p:sldId id="3707" r:id="rId20"/>
    <p:sldId id="3708" r:id="rId21"/>
    <p:sldId id="3704" r:id="rId22"/>
    <p:sldId id="3322" r:id="rId23"/>
    <p:sldId id="3321" r:id="rId24"/>
    <p:sldId id="3314" r:id="rId25"/>
    <p:sldId id="3315" r:id="rId26"/>
    <p:sldId id="3316" r:id="rId27"/>
    <p:sldId id="3317" r:id="rId28"/>
    <p:sldId id="3318" r:id="rId29"/>
    <p:sldId id="3319" r:id="rId30"/>
    <p:sldId id="3320" r:id="rId31"/>
    <p:sldId id="3711" r:id="rId32"/>
    <p:sldId id="258" r:id="rId33"/>
    <p:sldId id="257" r:id="rId34"/>
    <p:sldId id="3701" r:id="rId35"/>
    <p:sldId id="3531" r:id="rId36"/>
    <p:sldId id="3709" r:id="rId37"/>
    <p:sldId id="3527" r:id="rId38"/>
    <p:sldId id="3702" r:id="rId39"/>
    <p:sldId id="3705" r:id="rId40"/>
  </p:sldIdLst>
  <p:sldSz cx="12192000" cy="6858000"/>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988" userDrawn="1">
          <p15:clr>
            <a:srgbClr val="A4A3A4"/>
          </p15:clr>
        </p15:guide>
        <p15:guide id="2" orient="horz" pos="4186" userDrawn="1">
          <p15:clr>
            <a:srgbClr val="A4A3A4"/>
          </p15:clr>
        </p15:guide>
        <p15:guide id="3" orient="horz" pos="3394" userDrawn="1">
          <p15:clr>
            <a:srgbClr val="A4A3A4"/>
          </p15:clr>
        </p15:guide>
        <p15:guide id="4" orient="horz" pos="777" userDrawn="1">
          <p15:clr>
            <a:srgbClr val="A4A3A4"/>
          </p15:clr>
        </p15:guide>
        <p15:guide id="5" orient="horz" pos="1749" userDrawn="1">
          <p15:clr>
            <a:srgbClr val="A4A3A4"/>
          </p15:clr>
        </p15:guide>
        <p15:guide id="6" orient="horz" pos="457" userDrawn="1">
          <p15:clr>
            <a:srgbClr val="A4A3A4"/>
          </p15:clr>
        </p15:guide>
        <p15:guide id="7" pos="380" userDrawn="1">
          <p15:clr>
            <a:srgbClr val="A4A3A4"/>
          </p15:clr>
        </p15:guide>
        <p15:guide id="8" pos="734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G Mccluskey" initials="EGM" lastIdx="1" clrIdx="0">
    <p:extLst>
      <p:ext uri="{19B8F6BF-5375-455C-9EA6-DF929625EA0E}">
        <p15:presenceInfo xmlns:p15="http://schemas.microsoft.com/office/powerpoint/2012/main" userId="S::mccluskey@services.fnal.gov::df1c1e58-44d7-473b-87b2-c09fd2ed5497" providerId="AD"/>
      </p:ext>
    </p:extLst>
  </p:cmAuthor>
  <p:cmAuthor id="2" name="Jolie" initials="J" lastIdx="9" clrIdx="1">
    <p:extLst>
      <p:ext uri="{19B8F6BF-5375-455C-9EA6-DF929625EA0E}">
        <p15:presenceInfo xmlns:p15="http://schemas.microsoft.com/office/powerpoint/2012/main" userId="S::jrmacier@services.fnal.gov::092693b1-a69a-4339-83de-6650eb6d6f2f" providerId="AD"/>
      </p:ext>
    </p:extLst>
  </p:cmAuthor>
  <p:cmAuthor id="3" name="Robert J. O'Sullivan" initials="RO" lastIdx="16" clrIdx="2">
    <p:extLst>
      <p:ext uri="{19B8F6BF-5375-455C-9EA6-DF929625EA0E}">
        <p15:presenceInfo xmlns:p15="http://schemas.microsoft.com/office/powerpoint/2012/main" userId="S::bobo@services.fnal.gov::8ce1a7f3-f269-4c60-9a24-0f7b697dbfc8" providerId="AD"/>
      </p:ext>
    </p:extLst>
  </p:cmAuthor>
  <p:cmAuthor id="4" name="Michael J. Gemelli" initials="MJG" lastIdx="2" clrIdx="3">
    <p:extLst>
      <p:ext uri="{19B8F6BF-5375-455C-9EA6-DF929625EA0E}">
        <p15:presenceInfo xmlns:p15="http://schemas.microsoft.com/office/powerpoint/2012/main" userId="S::mgemelli@services.fnal.gov::24bfd6a3-db90-479d-8e7a-269df39f14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C0504D"/>
    <a:srgbClr val="00B5E2"/>
    <a:srgbClr val="86F828"/>
    <a:srgbClr val="004C97"/>
    <a:srgbClr val="FFFF99"/>
    <a:srgbClr val="FFFFCC"/>
    <a:srgbClr val="63666A"/>
    <a:srgbClr val="676767"/>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27C40-E144-4406-8066-4535669A69B1}" v="28" dt="2024-01-15T18:19:44.1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63" autoAdjust="0"/>
    <p:restoredTop sz="94660"/>
  </p:normalViewPr>
  <p:slideViewPr>
    <p:cSldViewPr snapToGrid="0">
      <p:cViewPr varScale="1">
        <p:scale>
          <a:sx n="85" d="100"/>
          <a:sy n="85" d="100"/>
        </p:scale>
        <p:origin x="283" y="53"/>
      </p:cViewPr>
      <p:guideLst>
        <p:guide orient="horz" pos="988"/>
        <p:guide orient="horz" pos="4186"/>
        <p:guide orient="horz" pos="3394"/>
        <p:guide orient="horz" pos="777"/>
        <p:guide orient="horz" pos="1749"/>
        <p:guide orient="horz" pos="457"/>
        <p:guide pos="380"/>
        <p:guide pos="7349"/>
      </p:guideLst>
    </p:cSldViewPr>
  </p:slideViewPr>
  <p:notesTextViewPr>
    <p:cViewPr>
      <p:scale>
        <a:sx n="1" d="1"/>
        <a:sy n="1" d="1"/>
      </p:scale>
      <p:origin x="0" y="0"/>
    </p:cViewPr>
  </p:notesTextViewPr>
  <p:sorterViewPr>
    <p:cViewPr varScale="1">
      <p:scale>
        <a:sx n="100" d="100"/>
        <a:sy n="100" d="100"/>
      </p:scale>
      <p:origin x="0" y="-5962"/>
    </p:cViewPr>
  </p:sorterViewPr>
  <p:notesViewPr>
    <p:cSldViewPr snapToGrid="0">
      <p:cViewPr varScale="1">
        <p:scale>
          <a:sx n="67" d="100"/>
          <a:sy n="67" d="100"/>
        </p:scale>
        <p:origin x="3019"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microsoft.com/office/2015/10/relationships/revisionInfo" Target="revisionInfo.xml"/><Relationship Id="rId10" Type="http://schemas.openxmlformats.org/officeDocument/2006/relationships/slideMaster" Target="slideMasters/slideMaster6.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Master" Target="slideMasters/slideMaster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J. Gemelli" userId="24bfd6a3-db90-479d-8e7a-269df39f1451" providerId="ADAL" clId="{DC027C40-E144-4406-8066-4535669A69B1}"/>
    <pc:docChg chg="undo custSel addSld delSld modSld">
      <pc:chgData name="Michael J. Gemelli" userId="24bfd6a3-db90-479d-8e7a-269df39f1451" providerId="ADAL" clId="{DC027C40-E144-4406-8066-4535669A69B1}" dt="2024-01-15T18:28:23.813" v="792" actId="478"/>
      <pc:docMkLst>
        <pc:docMk/>
      </pc:docMkLst>
      <pc:sldChg chg="delSp add del mod">
        <pc:chgData name="Michael J. Gemelli" userId="24bfd6a3-db90-479d-8e7a-269df39f1451" providerId="ADAL" clId="{DC027C40-E144-4406-8066-4535669A69B1}" dt="2024-01-15T18:16:47.783" v="665" actId="2696"/>
        <pc:sldMkLst>
          <pc:docMk/>
          <pc:sldMk cId="1950917599" sldId="257"/>
        </pc:sldMkLst>
        <pc:spChg chg="del">
          <ac:chgData name="Michael J. Gemelli" userId="24bfd6a3-db90-479d-8e7a-269df39f1451" providerId="ADAL" clId="{DC027C40-E144-4406-8066-4535669A69B1}" dt="2024-01-13T20:56:35.562" v="140" actId="478"/>
          <ac:spMkLst>
            <pc:docMk/>
            <pc:sldMk cId="1950917599" sldId="257"/>
            <ac:spMk id="5" creationId="{A92DA84D-63B9-30AE-FB9D-CCFAD924C77C}"/>
          </ac:spMkLst>
        </pc:spChg>
        <pc:spChg chg="del">
          <ac:chgData name="Michael J. Gemelli" userId="24bfd6a3-db90-479d-8e7a-269df39f1451" providerId="ADAL" clId="{DC027C40-E144-4406-8066-4535669A69B1}" dt="2024-01-13T20:56:38.985" v="141" actId="478"/>
          <ac:spMkLst>
            <pc:docMk/>
            <pc:sldMk cId="1950917599" sldId="257"/>
            <ac:spMk id="6" creationId="{85ED44B9-B0F1-2CD7-9A9C-4903DC61E751}"/>
          </ac:spMkLst>
        </pc:spChg>
      </pc:sldChg>
      <pc:sldChg chg="add">
        <pc:chgData name="Michael J. Gemelli" userId="24bfd6a3-db90-479d-8e7a-269df39f1451" providerId="ADAL" clId="{DC027C40-E144-4406-8066-4535669A69B1}" dt="2024-01-15T18:16:54.397" v="666"/>
        <pc:sldMkLst>
          <pc:docMk/>
          <pc:sldMk cId="2201493714" sldId="257"/>
        </pc:sldMkLst>
      </pc:sldChg>
      <pc:sldChg chg="delSp add del mod">
        <pc:chgData name="Michael J. Gemelli" userId="24bfd6a3-db90-479d-8e7a-269df39f1451" providerId="ADAL" clId="{DC027C40-E144-4406-8066-4535669A69B1}" dt="2024-01-15T18:16:47.783" v="665" actId="2696"/>
        <pc:sldMkLst>
          <pc:docMk/>
          <pc:sldMk cId="2383965633" sldId="258"/>
        </pc:sldMkLst>
        <pc:spChg chg="del">
          <ac:chgData name="Michael J. Gemelli" userId="24bfd6a3-db90-479d-8e7a-269df39f1451" providerId="ADAL" clId="{DC027C40-E144-4406-8066-4535669A69B1}" dt="2024-01-13T20:56:45.628" v="142" actId="478"/>
          <ac:spMkLst>
            <pc:docMk/>
            <pc:sldMk cId="2383965633" sldId="258"/>
            <ac:spMk id="5" creationId="{415AC59D-0D4F-B852-9192-E9C232EF8C39}"/>
          </ac:spMkLst>
        </pc:spChg>
        <pc:spChg chg="del">
          <ac:chgData name="Michael J. Gemelli" userId="24bfd6a3-db90-479d-8e7a-269df39f1451" providerId="ADAL" clId="{DC027C40-E144-4406-8066-4535669A69B1}" dt="2024-01-13T20:56:59.471" v="143" actId="478"/>
          <ac:spMkLst>
            <pc:docMk/>
            <pc:sldMk cId="2383965633" sldId="258"/>
            <ac:spMk id="6" creationId="{1F70ED76-88F5-5713-4552-3DDEFB9D946B}"/>
          </ac:spMkLst>
        </pc:spChg>
      </pc:sldChg>
      <pc:sldChg chg="add">
        <pc:chgData name="Michael J. Gemelli" userId="24bfd6a3-db90-479d-8e7a-269df39f1451" providerId="ADAL" clId="{DC027C40-E144-4406-8066-4535669A69B1}" dt="2024-01-15T18:16:54.397" v="666"/>
        <pc:sldMkLst>
          <pc:docMk/>
          <pc:sldMk cId="3552113501" sldId="258"/>
        </pc:sldMkLst>
      </pc:sldChg>
      <pc:sldChg chg="addSp delSp modSp add del mod">
        <pc:chgData name="Michael J. Gemelli" userId="24bfd6a3-db90-479d-8e7a-269df39f1451" providerId="ADAL" clId="{DC027C40-E144-4406-8066-4535669A69B1}" dt="2024-01-15T18:14:43.732" v="662" actId="2696"/>
        <pc:sldMkLst>
          <pc:docMk/>
          <pc:sldMk cId="1492967890" sldId="259"/>
        </pc:sldMkLst>
        <pc:spChg chg="add del mod">
          <ac:chgData name="Michael J. Gemelli" userId="24bfd6a3-db90-479d-8e7a-269df39f1451" providerId="ADAL" clId="{DC027C40-E144-4406-8066-4535669A69B1}" dt="2024-01-13T20:55:35.257" v="120" actId="478"/>
          <ac:spMkLst>
            <pc:docMk/>
            <pc:sldMk cId="1492967890" sldId="259"/>
            <ac:spMk id="6" creationId="{B22FC3A6-517F-2EE6-419F-5328BE4243C7}"/>
          </ac:spMkLst>
        </pc:spChg>
        <pc:spChg chg="add del mod">
          <ac:chgData name="Michael J. Gemelli" userId="24bfd6a3-db90-479d-8e7a-269df39f1451" providerId="ADAL" clId="{DC027C40-E144-4406-8066-4535669A69B1}" dt="2024-01-13T20:53:34.918" v="104" actId="478"/>
          <ac:spMkLst>
            <pc:docMk/>
            <pc:sldMk cId="1492967890" sldId="259"/>
            <ac:spMk id="7" creationId="{E46739E3-2FAF-FAAB-58F2-B0739C92607D}"/>
          </ac:spMkLst>
        </pc:spChg>
      </pc:sldChg>
      <pc:sldChg chg="add del">
        <pc:chgData name="Michael J. Gemelli" userId="24bfd6a3-db90-479d-8e7a-269df39f1451" providerId="ADAL" clId="{DC027C40-E144-4406-8066-4535669A69B1}" dt="2024-01-15T18:14:43.732" v="662" actId="2696"/>
        <pc:sldMkLst>
          <pc:docMk/>
          <pc:sldMk cId="691345238" sldId="262"/>
        </pc:sldMkLst>
      </pc:sldChg>
      <pc:sldChg chg="modSp mod">
        <pc:chgData name="Michael J. Gemelli" userId="24bfd6a3-db90-479d-8e7a-269df39f1451" providerId="ADAL" clId="{DC027C40-E144-4406-8066-4535669A69B1}" dt="2024-01-13T20:48:55.953" v="83" actId="20577"/>
        <pc:sldMkLst>
          <pc:docMk/>
          <pc:sldMk cId="1319848496" sldId="2497"/>
        </pc:sldMkLst>
        <pc:spChg chg="mod">
          <ac:chgData name="Michael J. Gemelli" userId="24bfd6a3-db90-479d-8e7a-269df39f1451" providerId="ADAL" clId="{DC027C40-E144-4406-8066-4535669A69B1}" dt="2024-01-13T20:48:42.371" v="76" actId="20577"/>
          <ac:spMkLst>
            <pc:docMk/>
            <pc:sldMk cId="1319848496" sldId="2497"/>
            <ac:spMk id="2" creationId="{DEFC3640-341C-4FE3-B642-C38A2FBDB60F}"/>
          </ac:spMkLst>
        </pc:spChg>
        <pc:spChg chg="mod">
          <ac:chgData name="Michael J. Gemelli" userId="24bfd6a3-db90-479d-8e7a-269df39f1451" providerId="ADAL" clId="{DC027C40-E144-4406-8066-4535669A69B1}" dt="2024-01-13T20:48:55.953" v="83" actId="20577"/>
          <ac:spMkLst>
            <pc:docMk/>
            <pc:sldMk cId="1319848496" sldId="2497"/>
            <ac:spMk id="3" creationId="{D1C163C0-BAB5-4FDD-93ED-FA5F349BBF9B}"/>
          </ac:spMkLst>
        </pc:spChg>
        <pc:spChg chg="mod">
          <ac:chgData name="Michael J. Gemelli" userId="24bfd6a3-db90-479d-8e7a-269df39f1451" providerId="ADAL" clId="{DC027C40-E144-4406-8066-4535669A69B1}" dt="2024-01-13T20:41:03.043" v="52" actId="1076"/>
          <ac:spMkLst>
            <pc:docMk/>
            <pc:sldMk cId="1319848496" sldId="2497"/>
            <ac:spMk id="8" creationId="{65D458DC-51A7-412B-910D-627A602DB390}"/>
          </ac:spMkLst>
        </pc:spChg>
      </pc:sldChg>
      <pc:sldChg chg="add del">
        <pc:chgData name="Michael J. Gemelli" userId="24bfd6a3-db90-479d-8e7a-269df39f1451" providerId="ADAL" clId="{DC027C40-E144-4406-8066-4535669A69B1}" dt="2024-01-15T17:57:33.445" v="636" actId="47"/>
        <pc:sldMkLst>
          <pc:docMk/>
          <pc:sldMk cId="1432812652" sldId="2519"/>
        </pc:sldMkLst>
      </pc:sldChg>
      <pc:sldChg chg="addSp delSp modSp mod modNotes">
        <pc:chgData name="Michael J. Gemelli" userId="24bfd6a3-db90-479d-8e7a-269df39f1451" providerId="ADAL" clId="{DC027C40-E144-4406-8066-4535669A69B1}" dt="2024-01-15T18:24:12.559" v="789" actId="20577"/>
        <pc:sldMkLst>
          <pc:docMk/>
          <pc:sldMk cId="1569494512" sldId="3313"/>
        </pc:sldMkLst>
        <pc:spChg chg="add mod">
          <ac:chgData name="Michael J. Gemelli" userId="24bfd6a3-db90-479d-8e7a-269df39f1451" providerId="ADAL" clId="{DC027C40-E144-4406-8066-4535669A69B1}" dt="2024-01-13T21:08:51.323" v="182" actId="20577"/>
          <ac:spMkLst>
            <pc:docMk/>
            <pc:sldMk cId="1569494512" sldId="3313"/>
            <ac:spMk id="2" creationId="{63CC239B-2FD6-37ED-F61F-B09B748EF8EE}"/>
          </ac:spMkLst>
        </pc:spChg>
        <pc:spChg chg="add mod">
          <ac:chgData name="Michael J. Gemelli" userId="24bfd6a3-db90-479d-8e7a-269df39f1451" providerId="ADAL" clId="{DC027C40-E144-4406-8066-4535669A69B1}" dt="2024-01-15T18:24:07.401" v="786" actId="1076"/>
          <ac:spMkLst>
            <pc:docMk/>
            <pc:sldMk cId="1569494512" sldId="3313"/>
            <ac:spMk id="3" creationId="{017B60C0-0C16-2C8A-93A7-F4CB62274E14}"/>
          </ac:spMkLst>
        </pc:spChg>
        <pc:spChg chg="add mod">
          <ac:chgData name="Michael J. Gemelli" userId="24bfd6a3-db90-479d-8e7a-269df39f1451" providerId="ADAL" clId="{DC027C40-E144-4406-8066-4535669A69B1}" dt="2024-01-13T20:59:33.521" v="147" actId="14100"/>
          <ac:spMkLst>
            <pc:docMk/>
            <pc:sldMk cId="1569494512" sldId="3313"/>
            <ac:spMk id="5" creationId="{50FCEDDA-8882-85B6-C93E-FBD9E8E8B8BF}"/>
          </ac:spMkLst>
        </pc:spChg>
        <pc:spChg chg="add mod">
          <ac:chgData name="Michael J. Gemelli" userId="24bfd6a3-db90-479d-8e7a-269df39f1451" providerId="ADAL" clId="{DC027C40-E144-4406-8066-4535669A69B1}" dt="2024-01-13T20:59:59.955" v="150" actId="14100"/>
          <ac:spMkLst>
            <pc:docMk/>
            <pc:sldMk cId="1569494512" sldId="3313"/>
            <ac:spMk id="6" creationId="{B1FCE9D5-8EF3-7C30-D1B4-D4136A7D9BDB}"/>
          </ac:spMkLst>
        </pc:spChg>
        <pc:spChg chg="add mod">
          <ac:chgData name="Michael J. Gemelli" userId="24bfd6a3-db90-479d-8e7a-269df39f1451" providerId="ADAL" clId="{DC027C40-E144-4406-8066-4535669A69B1}" dt="2024-01-15T17:34:56.026" v="631" actId="1076"/>
          <ac:spMkLst>
            <pc:docMk/>
            <pc:sldMk cId="1569494512" sldId="3313"/>
            <ac:spMk id="7" creationId="{C4B27F5B-CADB-9CD6-73C6-68E7F9CCC27D}"/>
          </ac:spMkLst>
        </pc:spChg>
        <pc:spChg chg="add mod">
          <ac:chgData name="Michael J. Gemelli" userId="24bfd6a3-db90-479d-8e7a-269df39f1451" providerId="ADAL" clId="{DC027C40-E144-4406-8066-4535669A69B1}" dt="2024-01-15T17:33:33.603" v="629" actId="14100"/>
          <ac:spMkLst>
            <pc:docMk/>
            <pc:sldMk cId="1569494512" sldId="3313"/>
            <ac:spMk id="8" creationId="{F0ACAE96-E60F-38F7-6C0B-15E1CE20DE44}"/>
          </ac:spMkLst>
        </pc:spChg>
        <pc:spChg chg="add del mod">
          <ac:chgData name="Michael J. Gemelli" userId="24bfd6a3-db90-479d-8e7a-269df39f1451" providerId="ADAL" clId="{DC027C40-E144-4406-8066-4535669A69B1}" dt="2024-01-15T18:21:02.975" v="742"/>
          <ac:spMkLst>
            <pc:docMk/>
            <pc:sldMk cId="1569494512" sldId="3313"/>
            <ac:spMk id="9" creationId="{190C8652-D97D-8565-61C7-7919B8117F5A}"/>
          </ac:spMkLst>
        </pc:spChg>
        <pc:spChg chg="add del mod">
          <ac:chgData name="Michael J. Gemelli" userId="24bfd6a3-db90-479d-8e7a-269df39f1451" providerId="ADAL" clId="{DC027C40-E144-4406-8066-4535669A69B1}" dt="2024-01-13T21:04:35.897" v="158" actId="478"/>
          <ac:spMkLst>
            <pc:docMk/>
            <pc:sldMk cId="1569494512" sldId="3313"/>
            <ac:spMk id="9" creationId="{9FED05AD-813B-3693-A6CF-A191E639C310}"/>
          </ac:spMkLst>
        </pc:spChg>
        <pc:spChg chg="add del mod">
          <ac:chgData name="Michael J. Gemelli" userId="24bfd6a3-db90-479d-8e7a-269df39f1451" providerId="ADAL" clId="{DC027C40-E144-4406-8066-4535669A69B1}" dt="2024-01-13T21:10:40.564" v="191"/>
          <ac:spMkLst>
            <pc:docMk/>
            <pc:sldMk cId="1569494512" sldId="3313"/>
            <ac:spMk id="15" creationId="{614AD1BD-9148-B2E2-365F-977C54D480FA}"/>
          </ac:spMkLst>
        </pc:spChg>
        <pc:spChg chg="add mod">
          <ac:chgData name="Michael J. Gemelli" userId="24bfd6a3-db90-479d-8e7a-269df39f1451" providerId="ADAL" clId="{DC027C40-E144-4406-8066-4535669A69B1}" dt="2024-01-15T18:24:12.559" v="789" actId="20577"/>
          <ac:spMkLst>
            <pc:docMk/>
            <pc:sldMk cId="1569494512" sldId="3313"/>
            <ac:spMk id="16" creationId="{EB238870-3537-821D-51FB-C6B8F13EE22E}"/>
          </ac:spMkLst>
        </pc:spChg>
        <pc:graphicFrameChg chg="add mod modGraphic">
          <ac:chgData name="Michael J. Gemelli" userId="24bfd6a3-db90-479d-8e7a-269df39f1451" providerId="ADAL" clId="{DC027C40-E144-4406-8066-4535669A69B1}" dt="2024-01-13T20:43:56.361" v="74" actId="1076"/>
          <ac:graphicFrameMkLst>
            <pc:docMk/>
            <pc:sldMk cId="1569494512" sldId="3313"/>
            <ac:graphicFrameMk id="4" creationId="{77D7B95F-5E34-3317-34CF-9876E2F62BD1}"/>
          </ac:graphicFrameMkLst>
        </pc:graphicFrameChg>
        <pc:graphicFrameChg chg="del mod modGraphic">
          <ac:chgData name="Michael J. Gemelli" userId="24bfd6a3-db90-479d-8e7a-269df39f1451" providerId="ADAL" clId="{DC027C40-E144-4406-8066-4535669A69B1}" dt="2024-01-13T20:23:34.794" v="4" actId="478"/>
          <ac:graphicFrameMkLst>
            <pc:docMk/>
            <pc:sldMk cId="1569494512" sldId="3313"/>
            <ac:graphicFrameMk id="7" creationId="{F810EF29-C9DD-AEDB-1A89-E14AAEE35DB3}"/>
          </ac:graphicFrameMkLst>
        </pc:graphicFrameChg>
        <pc:picChg chg="add del mod">
          <ac:chgData name="Michael J. Gemelli" userId="24bfd6a3-db90-479d-8e7a-269df39f1451" providerId="ADAL" clId="{DC027C40-E144-4406-8066-4535669A69B1}" dt="2024-01-13T20:39:09.259" v="30" actId="478"/>
          <ac:picMkLst>
            <pc:docMk/>
            <pc:sldMk cId="1569494512" sldId="3313"/>
            <ac:picMk id="3" creationId="{28E1349D-FD0F-F899-ED43-DEB295AA037B}"/>
          </ac:picMkLst>
        </pc:picChg>
        <pc:picChg chg="add del mod">
          <ac:chgData name="Michael J. Gemelli" userId="24bfd6a3-db90-479d-8e7a-269df39f1451" providerId="ADAL" clId="{DC027C40-E144-4406-8066-4535669A69B1}" dt="2024-01-13T21:14:17.467" v="321" actId="478"/>
          <ac:picMkLst>
            <pc:docMk/>
            <pc:sldMk cId="1569494512" sldId="3313"/>
            <ac:picMk id="14" creationId="{6C868CFA-6E38-B1B2-4DFE-7AE8B8DC7172}"/>
          </ac:picMkLst>
        </pc:picChg>
      </pc:sldChg>
      <pc:sldChg chg="addSp modSp add mod">
        <pc:chgData name="Michael J. Gemelli" userId="24bfd6a3-db90-479d-8e7a-269df39f1451" providerId="ADAL" clId="{DC027C40-E144-4406-8066-4535669A69B1}" dt="2024-01-13T20:43:32.766" v="71" actId="1076"/>
        <pc:sldMkLst>
          <pc:docMk/>
          <pc:sldMk cId="3858261028" sldId="3321"/>
        </pc:sldMkLst>
        <pc:spChg chg="add mod">
          <ac:chgData name="Michael J. Gemelli" userId="24bfd6a3-db90-479d-8e7a-269df39f1451" providerId="ADAL" clId="{DC027C40-E144-4406-8066-4535669A69B1}" dt="2024-01-13T20:42:48.485" v="63" actId="20577"/>
          <ac:spMkLst>
            <pc:docMk/>
            <pc:sldMk cId="3858261028" sldId="3321"/>
            <ac:spMk id="2" creationId="{04285FB9-7630-C661-58AD-B07A505D8B9F}"/>
          </ac:spMkLst>
        </pc:spChg>
        <pc:graphicFrameChg chg="mod modGraphic">
          <ac:chgData name="Michael J. Gemelli" userId="24bfd6a3-db90-479d-8e7a-269df39f1451" providerId="ADAL" clId="{DC027C40-E144-4406-8066-4535669A69B1}" dt="2024-01-13T20:43:32.766" v="71" actId="1076"/>
          <ac:graphicFrameMkLst>
            <pc:docMk/>
            <pc:sldMk cId="3858261028" sldId="3321"/>
            <ac:graphicFrameMk id="7" creationId="{F810EF29-C9DD-AEDB-1A89-E14AAEE35DB3}"/>
          </ac:graphicFrameMkLst>
        </pc:graphicFrameChg>
      </pc:sldChg>
      <pc:sldChg chg="modSp mod">
        <pc:chgData name="Michael J. Gemelli" userId="24bfd6a3-db90-479d-8e7a-269df39f1451" providerId="ADAL" clId="{DC027C40-E144-4406-8066-4535669A69B1}" dt="2024-01-13T20:41:41.226" v="56" actId="20577"/>
        <pc:sldMkLst>
          <pc:docMk/>
          <pc:sldMk cId="2974473082" sldId="3322"/>
        </pc:sldMkLst>
        <pc:spChg chg="mod">
          <ac:chgData name="Michael J. Gemelli" userId="24bfd6a3-db90-479d-8e7a-269df39f1451" providerId="ADAL" clId="{DC027C40-E144-4406-8066-4535669A69B1}" dt="2024-01-13T20:41:41.226" v="56" actId="20577"/>
          <ac:spMkLst>
            <pc:docMk/>
            <pc:sldMk cId="2974473082" sldId="3322"/>
            <ac:spMk id="8" creationId="{65D458DC-51A7-412B-910D-627A602DB390}"/>
          </ac:spMkLst>
        </pc:spChg>
      </pc:sldChg>
      <pc:sldChg chg="add del">
        <pc:chgData name="Michael J. Gemelli" userId="24bfd6a3-db90-479d-8e7a-269df39f1451" providerId="ADAL" clId="{DC027C40-E144-4406-8066-4535669A69B1}" dt="2024-01-15T18:16:47.783" v="665" actId="2696"/>
        <pc:sldMkLst>
          <pc:docMk/>
          <pc:sldMk cId="256294077" sldId="3527"/>
        </pc:sldMkLst>
      </pc:sldChg>
      <pc:sldChg chg="add">
        <pc:chgData name="Michael J. Gemelli" userId="24bfd6a3-db90-479d-8e7a-269df39f1451" providerId="ADAL" clId="{DC027C40-E144-4406-8066-4535669A69B1}" dt="2024-01-15T18:16:54.397" v="666"/>
        <pc:sldMkLst>
          <pc:docMk/>
          <pc:sldMk cId="2430105059" sldId="3527"/>
        </pc:sldMkLst>
      </pc:sldChg>
      <pc:sldChg chg="delSp add del mod">
        <pc:chgData name="Michael J. Gemelli" userId="24bfd6a3-db90-479d-8e7a-269df39f1451" providerId="ADAL" clId="{DC027C40-E144-4406-8066-4535669A69B1}" dt="2024-01-15T18:16:47.783" v="665" actId="2696"/>
        <pc:sldMkLst>
          <pc:docMk/>
          <pc:sldMk cId="651715498" sldId="3531"/>
        </pc:sldMkLst>
        <pc:spChg chg="del">
          <ac:chgData name="Michael J. Gemelli" userId="24bfd6a3-db90-479d-8e7a-269df39f1451" providerId="ADAL" clId="{DC027C40-E144-4406-8066-4535669A69B1}" dt="2024-01-13T20:56:11.621" v="132" actId="478"/>
          <ac:spMkLst>
            <pc:docMk/>
            <pc:sldMk cId="651715498" sldId="3531"/>
            <ac:spMk id="5" creationId="{6E731AE2-3ACA-035B-C587-E8E2CF27C412}"/>
          </ac:spMkLst>
        </pc:spChg>
        <pc:spChg chg="del">
          <ac:chgData name="Michael J. Gemelli" userId="24bfd6a3-db90-479d-8e7a-269df39f1451" providerId="ADAL" clId="{DC027C40-E144-4406-8066-4535669A69B1}" dt="2024-01-13T20:56:13.777" v="133" actId="478"/>
          <ac:spMkLst>
            <pc:docMk/>
            <pc:sldMk cId="651715498" sldId="3531"/>
            <ac:spMk id="6" creationId="{D13F7C74-F487-C204-44FB-D03584E5F03E}"/>
          </ac:spMkLst>
        </pc:spChg>
        <pc:spChg chg="del">
          <ac:chgData name="Michael J. Gemelli" userId="24bfd6a3-db90-479d-8e7a-269df39f1451" providerId="ADAL" clId="{DC027C40-E144-4406-8066-4535669A69B1}" dt="2024-01-13T20:56:16.022" v="134" actId="478"/>
          <ac:spMkLst>
            <pc:docMk/>
            <pc:sldMk cId="651715498" sldId="3531"/>
            <ac:spMk id="7" creationId="{2D97064B-CC82-B2DD-FAB6-36FDCC06FB11}"/>
          </ac:spMkLst>
        </pc:spChg>
        <pc:spChg chg="del">
          <ac:chgData name="Michael J. Gemelli" userId="24bfd6a3-db90-479d-8e7a-269df39f1451" providerId="ADAL" clId="{DC027C40-E144-4406-8066-4535669A69B1}" dt="2024-01-13T20:56:17.964" v="135" actId="478"/>
          <ac:spMkLst>
            <pc:docMk/>
            <pc:sldMk cId="651715498" sldId="3531"/>
            <ac:spMk id="9" creationId="{C48A9FA1-6D48-C413-A255-80FE74067757}"/>
          </ac:spMkLst>
        </pc:spChg>
        <pc:spChg chg="del">
          <ac:chgData name="Michael J. Gemelli" userId="24bfd6a3-db90-479d-8e7a-269df39f1451" providerId="ADAL" clId="{DC027C40-E144-4406-8066-4535669A69B1}" dt="2024-01-13T20:56:19.890" v="136" actId="478"/>
          <ac:spMkLst>
            <pc:docMk/>
            <pc:sldMk cId="651715498" sldId="3531"/>
            <ac:spMk id="10" creationId="{760C3C97-94DA-6873-7DE7-64165D044920}"/>
          </ac:spMkLst>
        </pc:spChg>
      </pc:sldChg>
      <pc:sldChg chg="add">
        <pc:chgData name="Michael J. Gemelli" userId="24bfd6a3-db90-479d-8e7a-269df39f1451" providerId="ADAL" clId="{DC027C40-E144-4406-8066-4535669A69B1}" dt="2024-01-15T18:16:54.397" v="666"/>
        <pc:sldMkLst>
          <pc:docMk/>
          <pc:sldMk cId="1666174628" sldId="3531"/>
        </pc:sldMkLst>
      </pc:sldChg>
      <pc:sldChg chg="addSp modSp mod">
        <pc:chgData name="Michael J. Gemelli" userId="24bfd6a3-db90-479d-8e7a-269df39f1451" providerId="ADAL" clId="{DC027C40-E144-4406-8066-4535669A69B1}" dt="2024-01-13T20:51:08.456" v="95" actId="14100"/>
        <pc:sldMkLst>
          <pc:docMk/>
          <pc:sldMk cId="294074320" sldId="3700"/>
        </pc:sldMkLst>
        <pc:spChg chg="add mod">
          <ac:chgData name="Michael J. Gemelli" userId="24bfd6a3-db90-479d-8e7a-269df39f1451" providerId="ADAL" clId="{DC027C40-E144-4406-8066-4535669A69B1}" dt="2024-01-13T20:50:59.021" v="93" actId="14100"/>
          <ac:spMkLst>
            <pc:docMk/>
            <pc:sldMk cId="294074320" sldId="3700"/>
            <ac:spMk id="4" creationId="{9F51AEEE-5174-78E5-0076-9C31AA9A8A51}"/>
          </ac:spMkLst>
        </pc:spChg>
        <pc:spChg chg="add mod">
          <ac:chgData name="Michael J. Gemelli" userId="24bfd6a3-db90-479d-8e7a-269df39f1451" providerId="ADAL" clId="{DC027C40-E144-4406-8066-4535669A69B1}" dt="2024-01-13T20:51:08.456" v="95" actId="14100"/>
          <ac:spMkLst>
            <pc:docMk/>
            <pc:sldMk cId="294074320" sldId="3700"/>
            <ac:spMk id="7" creationId="{F9A6C61D-180D-F7ED-D23F-1EF08ABD8100}"/>
          </ac:spMkLst>
        </pc:spChg>
      </pc:sldChg>
      <pc:sldChg chg="delSp add del mod">
        <pc:chgData name="Michael J. Gemelli" userId="24bfd6a3-db90-479d-8e7a-269df39f1451" providerId="ADAL" clId="{DC027C40-E144-4406-8066-4535669A69B1}" dt="2024-01-15T18:16:47.783" v="665" actId="2696"/>
        <pc:sldMkLst>
          <pc:docMk/>
          <pc:sldMk cId="2759586577" sldId="3701"/>
        </pc:sldMkLst>
        <pc:spChg chg="del">
          <ac:chgData name="Michael J. Gemelli" userId="24bfd6a3-db90-479d-8e7a-269df39f1451" providerId="ADAL" clId="{DC027C40-E144-4406-8066-4535669A69B1}" dt="2024-01-13T20:56:26.416" v="137" actId="478"/>
          <ac:spMkLst>
            <pc:docMk/>
            <pc:sldMk cId="2759586577" sldId="3701"/>
            <ac:spMk id="5" creationId="{846DDFDF-ACC2-7E53-255D-6576F9DAEB08}"/>
          </ac:spMkLst>
        </pc:spChg>
        <pc:spChg chg="del">
          <ac:chgData name="Michael J. Gemelli" userId="24bfd6a3-db90-479d-8e7a-269df39f1451" providerId="ADAL" clId="{DC027C40-E144-4406-8066-4535669A69B1}" dt="2024-01-13T20:56:28.307" v="138" actId="478"/>
          <ac:spMkLst>
            <pc:docMk/>
            <pc:sldMk cId="2759586577" sldId="3701"/>
            <ac:spMk id="6" creationId="{BA1CD6CB-74AA-FBFF-4483-E61082E2486C}"/>
          </ac:spMkLst>
        </pc:spChg>
        <pc:spChg chg="del">
          <ac:chgData name="Michael J. Gemelli" userId="24bfd6a3-db90-479d-8e7a-269df39f1451" providerId="ADAL" clId="{DC027C40-E144-4406-8066-4535669A69B1}" dt="2024-01-13T20:56:30.232" v="139" actId="478"/>
          <ac:spMkLst>
            <pc:docMk/>
            <pc:sldMk cId="2759586577" sldId="3701"/>
            <ac:spMk id="7" creationId="{18D8C0A0-1E3E-78E5-44E0-37CE0B41A812}"/>
          </ac:spMkLst>
        </pc:spChg>
      </pc:sldChg>
      <pc:sldChg chg="add">
        <pc:chgData name="Michael J. Gemelli" userId="24bfd6a3-db90-479d-8e7a-269df39f1451" providerId="ADAL" clId="{DC027C40-E144-4406-8066-4535669A69B1}" dt="2024-01-15T18:16:54.397" v="666"/>
        <pc:sldMkLst>
          <pc:docMk/>
          <pc:sldMk cId="4251697713" sldId="3701"/>
        </pc:sldMkLst>
      </pc:sldChg>
      <pc:sldChg chg="add">
        <pc:chgData name="Michael J. Gemelli" userId="24bfd6a3-db90-479d-8e7a-269df39f1451" providerId="ADAL" clId="{DC027C40-E144-4406-8066-4535669A69B1}" dt="2024-01-15T18:16:54.397" v="666"/>
        <pc:sldMkLst>
          <pc:docMk/>
          <pc:sldMk cId="3748665437" sldId="3702"/>
        </pc:sldMkLst>
      </pc:sldChg>
      <pc:sldChg chg="delSp add del mod">
        <pc:chgData name="Michael J. Gemelli" userId="24bfd6a3-db90-479d-8e7a-269df39f1451" providerId="ADAL" clId="{DC027C40-E144-4406-8066-4535669A69B1}" dt="2024-01-15T18:16:47.783" v="665" actId="2696"/>
        <pc:sldMkLst>
          <pc:docMk/>
          <pc:sldMk cId="3764048690" sldId="3702"/>
        </pc:sldMkLst>
        <pc:spChg chg="del">
          <ac:chgData name="Michael J. Gemelli" userId="24bfd6a3-db90-479d-8e7a-269df39f1451" providerId="ADAL" clId="{DC027C40-E144-4406-8066-4535669A69B1}" dt="2024-01-13T20:55:42.587" v="121" actId="478"/>
          <ac:spMkLst>
            <pc:docMk/>
            <pc:sldMk cId="3764048690" sldId="3702"/>
            <ac:spMk id="5" creationId="{EDA5E086-53C8-C30F-945B-93608558E584}"/>
          </ac:spMkLst>
        </pc:spChg>
        <pc:spChg chg="del">
          <ac:chgData name="Michael J. Gemelli" userId="24bfd6a3-db90-479d-8e7a-269df39f1451" providerId="ADAL" clId="{DC027C40-E144-4406-8066-4535669A69B1}" dt="2024-01-13T20:55:46.167" v="122" actId="478"/>
          <ac:spMkLst>
            <pc:docMk/>
            <pc:sldMk cId="3764048690" sldId="3702"/>
            <ac:spMk id="6" creationId="{3559F376-06CB-BD24-53E2-EC023B796735}"/>
          </ac:spMkLst>
        </pc:spChg>
        <pc:spChg chg="del">
          <ac:chgData name="Michael J. Gemelli" userId="24bfd6a3-db90-479d-8e7a-269df39f1451" providerId="ADAL" clId="{DC027C40-E144-4406-8066-4535669A69B1}" dt="2024-01-13T20:55:48.325" v="123" actId="478"/>
          <ac:spMkLst>
            <pc:docMk/>
            <pc:sldMk cId="3764048690" sldId="3702"/>
            <ac:spMk id="7" creationId="{25E4ABB2-3495-1931-F025-9E940C161548}"/>
          </ac:spMkLst>
        </pc:spChg>
        <pc:spChg chg="del">
          <ac:chgData name="Michael J. Gemelli" userId="24bfd6a3-db90-479d-8e7a-269df39f1451" providerId="ADAL" clId="{DC027C40-E144-4406-8066-4535669A69B1}" dt="2024-01-13T20:55:50.129" v="124" actId="478"/>
          <ac:spMkLst>
            <pc:docMk/>
            <pc:sldMk cId="3764048690" sldId="3702"/>
            <ac:spMk id="9" creationId="{258B9756-7C2D-4482-AE72-824286E55FE4}"/>
          </ac:spMkLst>
        </pc:spChg>
      </pc:sldChg>
      <pc:sldChg chg="add del">
        <pc:chgData name="Michael J. Gemelli" userId="24bfd6a3-db90-479d-8e7a-269df39f1451" providerId="ADAL" clId="{DC027C40-E144-4406-8066-4535669A69B1}" dt="2024-01-15T18:14:43.732" v="662" actId="2696"/>
        <pc:sldMkLst>
          <pc:docMk/>
          <pc:sldMk cId="2825145916" sldId="3703"/>
        </pc:sldMkLst>
      </pc:sldChg>
      <pc:sldChg chg="delSp mod">
        <pc:chgData name="Michael J. Gemelli" userId="24bfd6a3-db90-479d-8e7a-269df39f1451" providerId="ADAL" clId="{DC027C40-E144-4406-8066-4535669A69B1}" dt="2024-01-15T18:28:23.813" v="792" actId="478"/>
        <pc:sldMkLst>
          <pc:docMk/>
          <pc:sldMk cId="872069055" sldId="3704"/>
        </pc:sldMkLst>
        <pc:spChg chg="del">
          <ac:chgData name="Michael J. Gemelli" userId="24bfd6a3-db90-479d-8e7a-269df39f1451" providerId="ADAL" clId="{DC027C40-E144-4406-8066-4535669A69B1}" dt="2024-01-15T18:28:23.813" v="792" actId="478"/>
          <ac:spMkLst>
            <pc:docMk/>
            <pc:sldMk cId="872069055" sldId="3704"/>
            <ac:spMk id="2" creationId="{C47C46D5-1265-60CF-6B1A-B33F960E9ADB}"/>
          </ac:spMkLst>
        </pc:spChg>
        <pc:spChg chg="del">
          <ac:chgData name="Michael J. Gemelli" userId="24bfd6a3-db90-479d-8e7a-269df39f1451" providerId="ADAL" clId="{DC027C40-E144-4406-8066-4535669A69B1}" dt="2024-01-13T20:54:48.547" v="117" actId="478"/>
          <ac:spMkLst>
            <pc:docMk/>
            <pc:sldMk cId="872069055" sldId="3704"/>
            <ac:spMk id="6" creationId="{5A33FA46-ACBC-9C5F-A703-750763B1D06D}"/>
          </ac:spMkLst>
        </pc:spChg>
        <pc:spChg chg="del">
          <ac:chgData name="Michael J. Gemelli" userId="24bfd6a3-db90-479d-8e7a-269df39f1451" providerId="ADAL" clId="{DC027C40-E144-4406-8066-4535669A69B1}" dt="2024-01-13T20:54:50.957" v="118" actId="478"/>
          <ac:spMkLst>
            <pc:docMk/>
            <pc:sldMk cId="872069055" sldId="3704"/>
            <ac:spMk id="9" creationId="{6A89EF22-06EA-D8ED-56E7-418F3A03A641}"/>
          </ac:spMkLst>
        </pc:spChg>
        <pc:graphicFrameChg chg="del">
          <ac:chgData name="Michael J. Gemelli" userId="24bfd6a3-db90-479d-8e7a-269df39f1451" providerId="ADAL" clId="{DC027C40-E144-4406-8066-4535669A69B1}" dt="2024-01-15T18:28:19.882" v="791" actId="478"/>
          <ac:graphicFrameMkLst>
            <pc:docMk/>
            <pc:sldMk cId="872069055" sldId="3704"/>
            <ac:graphicFrameMk id="5" creationId="{7611C381-AFE2-ABE6-FBBC-E50F2DD82AF4}"/>
          </ac:graphicFrameMkLst>
        </pc:graphicFrameChg>
      </pc:sldChg>
      <pc:sldChg chg="add">
        <pc:chgData name="Michael J. Gemelli" userId="24bfd6a3-db90-479d-8e7a-269df39f1451" providerId="ADAL" clId="{DC027C40-E144-4406-8066-4535669A69B1}" dt="2024-01-15T18:17:47.054" v="668"/>
        <pc:sldMkLst>
          <pc:docMk/>
          <pc:sldMk cId="2773097448" sldId="3705"/>
        </pc:sldMkLst>
      </pc:sldChg>
      <pc:sldChg chg="delSp del mod">
        <pc:chgData name="Michael J. Gemelli" userId="24bfd6a3-db90-479d-8e7a-269df39f1451" providerId="ADAL" clId="{DC027C40-E144-4406-8066-4535669A69B1}" dt="2024-01-15T18:17:37.921" v="667" actId="2696"/>
        <pc:sldMkLst>
          <pc:docMk/>
          <pc:sldMk cId="3443039442" sldId="3705"/>
        </pc:sldMkLst>
        <pc:spChg chg="del">
          <ac:chgData name="Michael J. Gemelli" userId="24bfd6a3-db90-479d-8e7a-269df39f1451" providerId="ADAL" clId="{DC027C40-E144-4406-8066-4535669A69B1}" dt="2024-01-13T20:54:57.182" v="119" actId="478"/>
          <ac:spMkLst>
            <pc:docMk/>
            <pc:sldMk cId="3443039442" sldId="3705"/>
            <ac:spMk id="4" creationId="{2B2658F6-E1A7-2BFC-2C70-FED2FB35751D}"/>
          </ac:spMkLst>
        </pc:spChg>
      </pc:sldChg>
      <pc:sldChg chg="delSp add del mod">
        <pc:chgData name="Michael J. Gemelli" userId="24bfd6a3-db90-479d-8e7a-269df39f1451" providerId="ADAL" clId="{DC027C40-E144-4406-8066-4535669A69B1}" dt="2024-01-15T18:14:43.732" v="662" actId="2696"/>
        <pc:sldMkLst>
          <pc:docMk/>
          <pc:sldMk cId="50980306" sldId="3706"/>
        </pc:sldMkLst>
        <pc:spChg chg="del">
          <ac:chgData name="Michael J. Gemelli" userId="24bfd6a3-db90-479d-8e7a-269df39f1451" providerId="ADAL" clId="{DC027C40-E144-4406-8066-4535669A69B1}" dt="2024-01-13T20:54:12.192" v="106" actId="478"/>
          <ac:spMkLst>
            <pc:docMk/>
            <pc:sldMk cId="50980306" sldId="3706"/>
            <ac:spMk id="5" creationId="{EC021225-85BB-B416-F757-27C2ADBAF249}"/>
          </ac:spMkLst>
        </pc:spChg>
        <pc:spChg chg="del">
          <ac:chgData name="Michael J. Gemelli" userId="24bfd6a3-db90-479d-8e7a-269df39f1451" providerId="ADAL" clId="{DC027C40-E144-4406-8066-4535669A69B1}" dt="2024-01-13T20:54:15.674" v="107" actId="478"/>
          <ac:spMkLst>
            <pc:docMk/>
            <pc:sldMk cId="50980306" sldId="3706"/>
            <ac:spMk id="6" creationId="{48572804-248C-6C36-E1C3-5B50AD04DD82}"/>
          </ac:spMkLst>
        </pc:spChg>
        <pc:spChg chg="del">
          <ac:chgData name="Michael J. Gemelli" userId="24bfd6a3-db90-479d-8e7a-269df39f1451" providerId="ADAL" clId="{DC027C40-E144-4406-8066-4535669A69B1}" dt="2024-01-13T20:54:17.811" v="108" actId="478"/>
          <ac:spMkLst>
            <pc:docMk/>
            <pc:sldMk cId="50980306" sldId="3706"/>
            <ac:spMk id="7" creationId="{29B75FA0-8FAC-D1F4-2303-5A390CEB575A}"/>
          </ac:spMkLst>
        </pc:spChg>
      </pc:sldChg>
      <pc:sldChg chg="delSp add del mod">
        <pc:chgData name="Michael J. Gemelli" userId="24bfd6a3-db90-479d-8e7a-269df39f1451" providerId="ADAL" clId="{DC027C40-E144-4406-8066-4535669A69B1}" dt="2024-01-15T18:14:43.732" v="662" actId="2696"/>
        <pc:sldMkLst>
          <pc:docMk/>
          <pc:sldMk cId="1017898080" sldId="3707"/>
        </pc:sldMkLst>
        <pc:spChg chg="del">
          <ac:chgData name="Michael J. Gemelli" userId="24bfd6a3-db90-479d-8e7a-269df39f1451" providerId="ADAL" clId="{DC027C40-E144-4406-8066-4535669A69B1}" dt="2024-01-13T20:54:23.105" v="109" actId="478"/>
          <ac:spMkLst>
            <pc:docMk/>
            <pc:sldMk cId="1017898080" sldId="3707"/>
            <ac:spMk id="5" creationId="{47098021-5704-6D2C-B121-286C76319F89}"/>
          </ac:spMkLst>
        </pc:spChg>
        <pc:spChg chg="del">
          <ac:chgData name="Michael J. Gemelli" userId="24bfd6a3-db90-479d-8e7a-269df39f1451" providerId="ADAL" clId="{DC027C40-E144-4406-8066-4535669A69B1}" dt="2024-01-13T20:54:25.109" v="110" actId="478"/>
          <ac:spMkLst>
            <pc:docMk/>
            <pc:sldMk cId="1017898080" sldId="3707"/>
            <ac:spMk id="6" creationId="{64F904AE-787F-E227-4D70-AE81F53081A8}"/>
          </ac:spMkLst>
        </pc:spChg>
        <pc:spChg chg="del">
          <ac:chgData name="Michael J. Gemelli" userId="24bfd6a3-db90-479d-8e7a-269df39f1451" providerId="ADAL" clId="{DC027C40-E144-4406-8066-4535669A69B1}" dt="2024-01-13T20:54:26.945" v="111" actId="478"/>
          <ac:spMkLst>
            <pc:docMk/>
            <pc:sldMk cId="1017898080" sldId="3707"/>
            <ac:spMk id="7" creationId="{706FE824-798F-F198-25E8-56516614CE04}"/>
          </ac:spMkLst>
        </pc:spChg>
        <pc:spChg chg="del">
          <ac:chgData name="Michael J. Gemelli" userId="24bfd6a3-db90-479d-8e7a-269df39f1451" providerId="ADAL" clId="{DC027C40-E144-4406-8066-4535669A69B1}" dt="2024-01-13T20:54:29.603" v="112" actId="478"/>
          <ac:spMkLst>
            <pc:docMk/>
            <pc:sldMk cId="1017898080" sldId="3707"/>
            <ac:spMk id="9" creationId="{437D18E1-AFBB-162A-D443-7A2E50C0CE48}"/>
          </ac:spMkLst>
        </pc:spChg>
      </pc:sldChg>
      <pc:sldChg chg="delSp add del mod">
        <pc:chgData name="Michael J. Gemelli" userId="24bfd6a3-db90-479d-8e7a-269df39f1451" providerId="ADAL" clId="{DC027C40-E144-4406-8066-4535669A69B1}" dt="2024-01-15T18:14:43.732" v="662" actId="2696"/>
        <pc:sldMkLst>
          <pc:docMk/>
          <pc:sldMk cId="2718679002" sldId="3708"/>
        </pc:sldMkLst>
        <pc:spChg chg="del">
          <ac:chgData name="Michael J. Gemelli" userId="24bfd6a3-db90-479d-8e7a-269df39f1451" providerId="ADAL" clId="{DC027C40-E144-4406-8066-4535669A69B1}" dt="2024-01-13T20:54:35.847" v="113" actId="478"/>
          <ac:spMkLst>
            <pc:docMk/>
            <pc:sldMk cId="2718679002" sldId="3708"/>
            <ac:spMk id="5" creationId="{DA1BF863-BE07-7318-FD1A-62AC1A925817}"/>
          </ac:spMkLst>
        </pc:spChg>
        <pc:spChg chg="del">
          <ac:chgData name="Michael J. Gemelli" userId="24bfd6a3-db90-479d-8e7a-269df39f1451" providerId="ADAL" clId="{DC027C40-E144-4406-8066-4535669A69B1}" dt="2024-01-13T20:54:37.997" v="114" actId="478"/>
          <ac:spMkLst>
            <pc:docMk/>
            <pc:sldMk cId="2718679002" sldId="3708"/>
            <ac:spMk id="6" creationId="{3D39860D-8216-40D2-BEEF-B7BF6425B6F9}"/>
          </ac:spMkLst>
        </pc:spChg>
        <pc:spChg chg="del">
          <ac:chgData name="Michael J. Gemelli" userId="24bfd6a3-db90-479d-8e7a-269df39f1451" providerId="ADAL" clId="{DC027C40-E144-4406-8066-4535669A69B1}" dt="2024-01-13T20:54:39.945" v="115" actId="478"/>
          <ac:spMkLst>
            <pc:docMk/>
            <pc:sldMk cId="2718679002" sldId="3708"/>
            <ac:spMk id="7" creationId="{331B33E6-5F51-4B9A-494F-FB3B2297E647}"/>
          </ac:spMkLst>
        </pc:spChg>
        <pc:spChg chg="del">
          <ac:chgData name="Michael J. Gemelli" userId="24bfd6a3-db90-479d-8e7a-269df39f1451" providerId="ADAL" clId="{DC027C40-E144-4406-8066-4535669A69B1}" dt="2024-01-13T20:54:41.920" v="116" actId="478"/>
          <ac:spMkLst>
            <pc:docMk/>
            <pc:sldMk cId="2718679002" sldId="3708"/>
            <ac:spMk id="9" creationId="{63205DEF-781B-0C1E-72EC-F742FC190142}"/>
          </ac:spMkLst>
        </pc:spChg>
      </pc:sldChg>
      <pc:sldChg chg="add">
        <pc:chgData name="Michael J. Gemelli" userId="24bfd6a3-db90-479d-8e7a-269df39f1451" providerId="ADAL" clId="{DC027C40-E144-4406-8066-4535669A69B1}" dt="2024-01-15T18:16:54.397" v="666"/>
        <pc:sldMkLst>
          <pc:docMk/>
          <pc:sldMk cId="1230641615" sldId="3709"/>
        </pc:sldMkLst>
      </pc:sldChg>
      <pc:sldChg chg="delSp add del mod">
        <pc:chgData name="Michael J. Gemelli" userId="24bfd6a3-db90-479d-8e7a-269df39f1451" providerId="ADAL" clId="{DC027C40-E144-4406-8066-4535669A69B1}" dt="2024-01-15T18:16:47.783" v="665" actId="2696"/>
        <pc:sldMkLst>
          <pc:docMk/>
          <pc:sldMk cId="3742990318" sldId="3709"/>
        </pc:sldMkLst>
        <pc:spChg chg="del">
          <ac:chgData name="Michael J. Gemelli" userId="24bfd6a3-db90-479d-8e7a-269df39f1451" providerId="ADAL" clId="{DC027C40-E144-4406-8066-4535669A69B1}" dt="2024-01-13T20:55:56.159" v="125" actId="478"/>
          <ac:spMkLst>
            <pc:docMk/>
            <pc:sldMk cId="3742990318" sldId="3709"/>
            <ac:spMk id="5" creationId="{1E23FEB6-57CD-1305-E8E9-18FDFBBAE030}"/>
          </ac:spMkLst>
        </pc:spChg>
        <pc:spChg chg="del">
          <ac:chgData name="Michael J. Gemelli" userId="24bfd6a3-db90-479d-8e7a-269df39f1451" providerId="ADAL" clId="{DC027C40-E144-4406-8066-4535669A69B1}" dt="2024-01-13T20:55:58.079" v="126" actId="478"/>
          <ac:spMkLst>
            <pc:docMk/>
            <pc:sldMk cId="3742990318" sldId="3709"/>
            <ac:spMk id="6" creationId="{0CC39924-0CAA-99F8-7C58-DEA5C7D1F6FD}"/>
          </ac:spMkLst>
        </pc:spChg>
        <pc:spChg chg="del">
          <ac:chgData name="Michael J. Gemelli" userId="24bfd6a3-db90-479d-8e7a-269df39f1451" providerId="ADAL" clId="{DC027C40-E144-4406-8066-4535669A69B1}" dt="2024-01-13T20:56:00.166" v="127" actId="478"/>
          <ac:spMkLst>
            <pc:docMk/>
            <pc:sldMk cId="3742990318" sldId="3709"/>
            <ac:spMk id="7" creationId="{9BBF83A1-C5A3-893F-BAAA-6E561F44B298}"/>
          </ac:spMkLst>
        </pc:spChg>
        <pc:spChg chg="del">
          <ac:chgData name="Michael J. Gemelli" userId="24bfd6a3-db90-479d-8e7a-269df39f1451" providerId="ADAL" clId="{DC027C40-E144-4406-8066-4535669A69B1}" dt="2024-01-13T20:56:01.947" v="128" actId="478"/>
          <ac:spMkLst>
            <pc:docMk/>
            <pc:sldMk cId="3742990318" sldId="3709"/>
            <ac:spMk id="9" creationId="{030E560A-9F92-0724-4314-2DD3A218E4BB}"/>
          </ac:spMkLst>
        </pc:spChg>
        <pc:spChg chg="del">
          <ac:chgData name="Michael J. Gemelli" userId="24bfd6a3-db90-479d-8e7a-269df39f1451" providerId="ADAL" clId="{DC027C40-E144-4406-8066-4535669A69B1}" dt="2024-01-13T20:56:04.159" v="129" actId="478"/>
          <ac:spMkLst>
            <pc:docMk/>
            <pc:sldMk cId="3742990318" sldId="3709"/>
            <ac:spMk id="10" creationId="{53B5A4B6-995E-8829-D652-9B860EF09DE1}"/>
          </ac:spMkLst>
        </pc:spChg>
        <pc:spChg chg="del">
          <ac:chgData name="Michael J. Gemelli" userId="24bfd6a3-db90-479d-8e7a-269df39f1451" providerId="ADAL" clId="{DC027C40-E144-4406-8066-4535669A69B1}" dt="2024-01-13T20:56:05.994" v="130" actId="478"/>
          <ac:spMkLst>
            <pc:docMk/>
            <pc:sldMk cId="3742990318" sldId="3709"/>
            <ac:spMk id="11" creationId="{B5147AF8-D64B-AC88-0EAB-14A73DB3605E}"/>
          </ac:spMkLst>
        </pc:spChg>
        <pc:spChg chg="del">
          <ac:chgData name="Michael J. Gemelli" userId="24bfd6a3-db90-479d-8e7a-269df39f1451" providerId="ADAL" clId="{DC027C40-E144-4406-8066-4535669A69B1}" dt="2024-01-13T20:56:08.314" v="131" actId="478"/>
          <ac:spMkLst>
            <pc:docMk/>
            <pc:sldMk cId="3742990318" sldId="3709"/>
            <ac:spMk id="12" creationId="{7B6BDC16-D62C-4D53-9CDC-797C7D688EA2}"/>
          </ac:spMkLst>
        </pc:spChg>
      </pc:sldChg>
      <pc:sldChg chg="modSp del mod">
        <pc:chgData name="Michael J. Gemelli" userId="24bfd6a3-db90-479d-8e7a-269df39f1451" providerId="ADAL" clId="{DC027C40-E144-4406-8066-4535669A69B1}" dt="2024-01-15T18:25:27.704" v="790" actId="47"/>
        <pc:sldMkLst>
          <pc:docMk/>
          <pc:sldMk cId="3117085498" sldId="3710"/>
        </pc:sldMkLst>
        <pc:spChg chg="mod">
          <ac:chgData name="Michael J. Gemelli" userId="24bfd6a3-db90-479d-8e7a-269df39f1451" providerId="ADAL" clId="{DC027C40-E144-4406-8066-4535669A69B1}" dt="2024-01-15T18:05:45.025" v="644" actId="20577"/>
          <ac:spMkLst>
            <pc:docMk/>
            <pc:sldMk cId="3117085498" sldId="3710"/>
            <ac:spMk id="8" creationId="{DC2AD6A7-9DDE-D171-410F-E4A7F1D5948F}"/>
          </ac:spMkLst>
        </pc:spChg>
        <pc:spChg chg="mod">
          <ac:chgData name="Michael J. Gemelli" userId="24bfd6a3-db90-479d-8e7a-269df39f1451" providerId="ADAL" clId="{DC027C40-E144-4406-8066-4535669A69B1}" dt="2024-01-15T18:09:45.542" v="660" actId="6549"/>
          <ac:spMkLst>
            <pc:docMk/>
            <pc:sldMk cId="3117085498" sldId="3710"/>
            <ac:spMk id="9" creationId="{3B5CF4B1-23A6-DAB8-5CE1-F88E169F7DF8}"/>
          </ac:spMkLst>
        </pc:spChg>
      </pc:sldChg>
      <pc:sldChg chg="modSp add mod">
        <pc:chgData name="Michael J. Gemelli" userId="24bfd6a3-db90-479d-8e7a-269df39f1451" providerId="ADAL" clId="{DC027C40-E144-4406-8066-4535669A69B1}" dt="2024-01-15T18:18:37.491" v="693" actId="1076"/>
        <pc:sldMkLst>
          <pc:docMk/>
          <pc:sldMk cId="1160327668" sldId="3711"/>
        </pc:sldMkLst>
        <pc:spChg chg="mod">
          <ac:chgData name="Michael J. Gemelli" userId="24bfd6a3-db90-479d-8e7a-269df39f1451" providerId="ADAL" clId="{DC027C40-E144-4406-8066-4535669A69B1}" dt="2024-01-15T18:18:37.491" v="693" actId="1076"/>
          <ac:spMkLst>
            <pc:docMk/>
            <pc:sldMk cId="1160327668" sldId="3711"/>
            <ac:spMk id="8" creationId="{65D458DC-51A7-412B-910D-627A602DB390}"/>
          </ac:spMkLst>
        </pc:spChg>
      </pc:sldChg>
      <pc:sldChg chg="add del">
        <pc:chgData name="Michael J. Gemelli" userId="24bfd6a3-db90-479d-8e7a-269df39f1451" providerId="ADAL" clId="{DC027C40-E144-4406-8066-4535669A69B1}" dt="2024-01-15T18:16:22.256" v="664"/>
        <pc:sldMkLst>
          <pc:docMk/>
          <pc:sldMk cId="3200341306" sldId="3711"/>
        </pc:sldMkLst>
      </pc:sldChg>
      <pc:sldChg chg="add del">
        <pc:chgData name="Michael J. Gemelli" userId="24bfd6a3-db90-479d-8e7a-269df39f1451" providerId="ADAL" clId="{DC027C40-E144-4406-8066-4535669A69B1}" dt="2024-01-15T18:16:22.256" v="664"/>
        <pc:sldMkLst>
          <pc:docMk/>
          <pc:sldMk cId="2100110312" sldId="3712"/>
        </pc:sldMkLst>
      </pc:sldChg>
      <pc:sldChg chg="add del">
        <pc:chgData name="Michael J. Gemelli" userId="24bfd6a3-db90-479d-8e7a-269df39f1451" providerId="ADAL" clId="{DC027C40-E144-4406-8066-4535669A69B1}" dt="2024-01-15T18:16:22.256" v="664"/>
        <pc:sldMkLst>
          <pc:docMk/>
          <pc:sldMk cId="4260109479" sldId="3713"/>
        </pc:sldMkLst>
      </pc:sldChg>
      <pc:sldChg chg="add del">
        <pc:chgData name="Michael J. Gemelli" userId="24bfd6a3-db90-479d-8e7a-269df39f1451" providerId="ADAL" clId="{DC027C40-E144-4406-8066-4535669A69B1}" dt="2024-01-15T18:16:22.256" v="664"/>
        <pc:sldMkLst>
          <pc:docMk/>
          <pc:sldMk cId="2631382166" sldId="3714"/>
        </pc:sldMkLst>
      </pc:sldChg>
      <pc:sldChg chg="add del">
        <pc:chgData name="Michael J. Gemelli" userId="24bfd6a3-db90-479d-8e7a-269df39f1451" providerId="ADAL" clId="{DC027C40-E144-4406-8066-4535669A69B1}" dt="2024-01-15T18:16:22.256" v="664"/>
        <pc:sldMkLst>
          <pc:docMk/>
          <pc:sldMk cId="1247602033" sldId="3715"/>
        </pc:sldMkLst>
      </pc:sldChg>
      <pc:sldChg chg="add del">
        <pc:chgData name="Michael J. Gemelli" userId="24bfd6a3-db90-479d-8e7a-269df39f1451" providerId="ADAL" clId="{DC027C40-E144-4406-8066-4535669A69B1}" dt="2024-01-15T18:16:22.256" v="664"/>
        <pc:sldMkLst>
          <pc:docMk/>
          <pc:sldMk cId="1250015728" sldId="3716"/>
        </pc:sldMkLst>
      </pc:sldChg>
      <pc:sldChg chg="add del">
        <pc:chgData name="Michael J. Gemelli" userId="24bfd6a3-db90-479d-8e7a-269df39f1451" providerId="ADAL" clId="{DC027C40-E144-4406-8066-4535669A69B1}" dt="2024-01-15T18:16:22.256" v="664"/>
        <pc:sldMkLst>
          <pc:docMk/>
          <pc:sldMk cId="1310744408" sldId="3717"/>
        </pc:sldMkLst>
      </pc:sldChg>
      <pc:sldChg chg="add del">
        <pc:chgData name="Michael J. Gemelli" userId="24bfd6a3-db90-479d-8e7a-269df39f1451" providerId="ADAL" clId="{DC027C40-E144-4406-8066-4535669A69B1}" dt="2024-01-15T18:16:22.256" v="664"/>
        <pc:sldMkLst>
          <pc:docMk/>
          <pc:sldMk cId="4035791124" sldId="3718"/>
        </pc:sldMkLst>
      </pc:sldChg>
      <pc:sldChg chg="add del">
        <pc:chgData name="Michael J. Gemelli" userId="24bfd6a3-db90-479d-8e7a-269df39f1451" providerId="ADAL" clId="{DC027C40-E144-4406-8066-4535669A69B1}" dt="2024-01-15T18:16:22.256" v="664"/>
        <pc:sldMkLst>
          <pc:docMk/>
          <pc:sldMk cId="4271849198" sldId="3719"/>
        </pc:sldMkLst>
      </pc:sldChg>
      <pc:sldChg chg="add del">
        <pc:chgData name="Michael J. Gemelli" userId="24bfd6a3-db90-479d-8e7a-269df39f1451" providerId="ADAL" clId="{DC027C40-E144-4406-8066-4535669A69B1}" dt="2024-01-15T18:16:22.256" v="664"/>
        <pc:sldMkLst>
          <pc:docMk/>
          <pc:sldMk cId="2930059772" sldId="3720"/>
        </pc:sldMkLst>
      </pc:sldChg>
      <pc:sldChg chg="add del">
        <pc:chgData name="Michael J. Gemelli" userId="24bfd6a3-db90-479d-8e7a-269df39f1451" providerId="ADAL" clId="{DC027C40-E144-4406-8066-4535669A69B1}" dt="2024-01-15T18:16:22.256" v="664"/>
        <pc:sldMkLst>
          <pc:docMk/>
          <pc:sldMk cId="480016945" sldId="3721"/>
        </pc:sldMkLst>
      </pc:sldChg>
      <pc:sldChg chg="add del">
        <pc:chgData name="Michael J. Gemelli" userId="24bfd6a3-db90-479d-8e7a-269df39f1451" providerId="ADAL" clId="{DC027C40-E144-4406-8066-4535669A69B1}" dt="2024-01-15T18:16:22.256" v="664"/>
        <pc:sldMkLst>
          <pc:docMk/>
          <pc:sldMk cId="882819442" sldId="3722"/>
        </pc:sldMkLst>
      </pc:sldChg>
      <pc:sldChg chg="add del">
        <pc:chgData name="Michael J. Gemelli" userId="24bfd6a3-db90-479d-8e7a-269df39f1451" providerId="ADAL" clId="{DC027C40-E144-4406-8066-4535669A69B1}" dt="2024-01-15T18:16:22.256" v="664"/>
        <pc:sldMkLst>
          <pc:docMk/>
          <pc:sldMk cId="4117147059" sldId="372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[20221027-PCO Analysis Rev.8 (JR)MG Final.xlsx]TMI Changes!PivotTable2</c:name>
    <c:fmtId val="19"/>
  </c:pivotSource>
  <c:chart>
    <c:autoTitleDeleted val="1"/>
    <c:pivotFmts>
      <c:pivotFmt>
        <c:idx val="0"/>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1"/>
          <c:showSerName val="0"/>
          <c:showPercent val="1"/>
          <c:showBubbleSize val="0"/>
          <c:separator>
</c:separator>
          <c:extLst>
            <c:ext xmlns:c15="http://schemas.microsoft.com/office/drawing/2012/chart" uri="{CE6537A1-D6FC-4f65-9D91-7224C49458BB}"/>
          </c:extLst>
        </c:dLbl>
      </c:pivotFmt>
      <c:pivotFmt>
        <c:idx val="1"/>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3702032438252912"/>
              <c:y val="8.9836504811898518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2"/>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21232636785786393"/>
              <c:y val="-0.16895723972003507"/>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3"/>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5.0760481862844146E-2"/>
              <c:y val="-7.112660396617107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3829059829059828"/>
                  <c:h val="0.11795148002333042"/>
                </c:manualLayout>
              </c15:layout>
            </c:ext>
          </c:extLst>
        </c:dLbl>
      </c:pivotFmt>
      <c:pivotFmt>
        <c:idx val="4"/>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8827713843461871"/>
              <c:y val="-0.18696686351706046"/>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5"/>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0897671444915531"/>
              <c:y val="0.2039548702245552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6"/>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3.6324786324786328E-2"/>
              <c:y val="-4.6642607174103238E-3"/>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7"/>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2.6030688471633354E-2"/>
              <c:y val="-2.433781714785651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8"/>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4.1080574062857526E-2"/>
              <c:y val="5.617882400116652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6.1260683760683748E-2"/>
                  <c:h val="9.9432961504811873E-2"/>
                </c:manualLayout>
              </c15:layout>
            </c:ext>
          </c:extLst>
        </c:dLbl>
      </c:pivotFmt>
      <c:pivotFmt>
        <c:idx val="9"/>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0"/>
          <c:showBubbleSize val="0"/>
          <c:extLst>
            <c:ext xmlns:c15="http://schemas.microsoft.com/office/drawing/2012/chart" uri="{CE6537A1-D6FC-4f65-9D91-7224C49458BB}">
              <c15:xForSave val="1"/>
            </c:ext>
          </c:extLst>
        </c:dLbl>
      </c:pivotFmt>
      <c:pivotFmt>
        <c:idx val="10"/>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1"/>
          <c:showSerName val="0"/>
          <c:showPercent val="1"/>
          <c:showBubbleSize val="0"/>
          <c:separator>
</c:separator>
          <c:extLst>
            <c:ext xmlns:c15="http://schemas.microsoft.com/office/drawing/2012/chart" uri="{CE6537A1-D6FC-4f65-9D91-7224C49458BB}"/>
          </c:extLst>
        </c:dLbl>
      </c:pivotFmt>
      <c:pivotFmt>
        <c:idx val="11"/>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3702032438252912"/>
              <c:y val="8.9836504811898518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12"/>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21232636785786393"/>
              <c:y val="-0.16895723972003507"/>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13"/>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5.0760481862844146E-2"/>
              <c:y val="-7.112660396617107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3829059829059828"/>
                  <c:h val="0.11795148002333042"/>
                </c:manualLayout>
              </c15:layout>
            </c:ext>
          </c:extLst>
        </c:dLbl>
      </c:pivotFmt>
      <c:pivotFmt>
        <c:idx val="14"/>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8827713843461871"/>
              <c:y val="-0.18696686351706046"/>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15"/>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0897671444915531"/>
              <c:y val="0.2039548702245552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16"/>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3.6324786324786328E-2"/>
              <c:y val="-4.6642607174103238E-3"/>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17"/>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2.6030688471633354E-2"/>
              <c:y val="-2.433781714785651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18"/>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4.1080574062857526E-2"/>
              <c:y val="5.617882400116652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6.1260683760683748E-2"/>
                  <c:h val="9.9432961504811873E-2"/>
                </c:manualLayout>
              </c15:layout>
            </c:ext>
          </c:extLst>
        </c:dLbl>
      </c:pivotFmt>
      <c:pivotFmt>
        <c:idx val="19"/>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1"/>
          <c:showSerName val="0"/>
          <c:showPercent val="1"/>
          <c:showBubbleSize val="0"/>
          <c:separator>
</c:separator>
          <c:extLst>
            <c:ext xmlns:c15="http://schemas.microsoft.com/office/drawing/2012/chart" uri="{CE6537A1-D6FC-4f65-9D91-7224C49458BB}"/>
          </c:extLst>
        </c:dLbl>
      </c:pivotFmt>
      <c:pivotFmt>
        <c:idx val="20"/>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3702032438252912"/>
              <c:y val="8.9836504811898518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21"/>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21232636785786393"/>
              <c:y val="-0.16895723972003507"/>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22"/>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5.0760481862844146E-2"/>
              <c:y val="-7.112660396617107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3829059829059828"/>
                  <c:h val="0.11795148002333042"/>
                </c:manualLayout>
              </c15:layout>
            </c:ext>
          </c:extLst>
        </c:dLbl>
      </c:pivotFmt>
      <c:pivotFmt>
        <c:idx val="23"/>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8827713843461871"/>
              <c:y val="-0.18696686351706046"/>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24"/>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0.10897671444915531"/>
              <c:y val="0.2039548702245552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25"/>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3.6324786324786328E-2"/>
              <c:y val="-4.6642607174103238E-3"/>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26"/>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2.6030688471633354E-2"/>
              <c:y val="-2.433781714785651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27"/>
        <c:spPr>
          <a:solidFill>
            <a:schemeClr val="accent1"/>
          </a:solidFill>
          <a:ln>
            <a:noFill/>
          </a:ln>
          <a:effectLst/>
          <a:scene3d>
            <a:camera prst="orthographicFront"/>
            <a:lightRig rig="brightRoom" dir="t"/>
          </a:scene3d>
          <a:sp3d prstMaterial="flat">
            <a:bevelT w="50800" h="101600" prst="angle"/>
            <a:contourClr>
              <a:srgbClr val="000000"/>
            </a:contourClr>
          </a:sp3d>
        </c:spPr>
        <c:dLbl>
          <c:idx val="0"/>
          <c:layout>
            <c:manualLayout>
              <c:x val="4.1080574062857526E-2"/>
              <c:y val="5.617882400116652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6.1260683760683748E-2"/>
                  <c:h val="9.9432961504811873E-2"/>
                </c:manualLayout>
              </c15:layout>
            </c:ext>
          </c:extLst>
        </c:dLbl>
      </c:pivotFmt>
    </c:pivotFmts>
    <c:plotArea>
      <c:layout/>
      <c:pieChart>
        <c:varyColors val="1"/>
        <c:ser>
          <c:idx val="0"/>
          <c:order val="0"/>
          <c:tx>
            <c:strRef>
              <c:f>'TMI Changes'!$B$2</c:f>
              <c:strCache>
                <c:ptCount val="1"/>
                <c:pt idx="0">
                  <c:v>Total</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3CA-41B9-87DF-2D2AC8CEE837}"/>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3CA-41B9-87DF-2D2AC8CEE837}"/>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3CA-41B9-87DF-2D2AC8CEE837}"/>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3CA-41B9-87DF-2D2AC8CEE837}"/>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73CA-41B9-87DF-2D2AC8CEE837}"/>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73CA-41B9-87DF-2D2AC8CEE837}"/>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73CA-41B9-87DF-2D2AC8CEE837}"/>
              </c:ext>
            </c:extLst>
          </c:dPt>
          <c:dPt>
            <c:idx val="7"/>
            <c:bubble3D val="0"/>
            <c:spPr>
              <a:solidFill>
                <a:schemeClr val="accent2">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F-73CA-41B9-87DF-2D2AC8CEE837}"/>
              </c:ext>
            </c:extLst>
          </c:dPt>
          <c:dLbls>
            <c:dLbl>
              <c:idx val="0"/>
              <c:layout>
                <c:manualLayout>
                  <c:x val="-0.13702032438252912"/>
                  <c:y val="8.983650481189851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73CA-41B9-87DF-2D2AC8CEE837}"/>
                </c:ext>
              </c:extLst>
            </c:dLbl>
            <c:dLbl>
              <c:idx val="1"/>
              <c:layout>
                <c:manualLayout>
                  <c:x val="-0.12426696630996728"/>
                  <c:y val="-9.076259831096396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73CA-41B9-87DF-2D2AC8CEE837}"/>
                </c:ext>
              </c:extLst>
            </c:dLbl>
            <c:dLbl>
              <c:idx val="2"/>
              <c:layout>
                <c:manualLayout>
                  <c:x val="-0.13148159526158856"/>
                  <c:y val="-0.11755466893862247"/>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3829059829059828"/>
                      <c:h val="0.11795148002333042"/>
                    </c:manualLayout>
                  </c15:layout>
                </c:ext>
                <c:ext xmlns:c16="http://schemas.microsoft.com/office/drawing/2014/chart" uri="{C3380CC4-5D6E-409C-BE32-E72D297353CC}">
                  <c16:uniqueId val="{00000005-73CA-41B9-87DF-2D2AC8CEE837}"/>
                </c:ext>
              </c:extLst>
            </c:dLbl>
            <c:dLbl>
              <c:idx val="3"/>
              <c:layout>
                <c:manualLayout>
                  <c:x val="0.18827713843461871"/>
                  <c:y val="-0.18696686351706046"/>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73CA-41B9-87DF-2D2AC8CEE837}"/>
                </c:ext>
              </c:extLst>
            </c:dLbl>
            <c:dLbl>
              <c:idx val="4"/>
              <c:layout>
                <c:manualLayout>
                  <c:x val="0.10897671444915531"/>
                  <c:y val="0.2039548702245552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73CA-41B9-87DF-2D2AC8CEE837}"/>
                </c:ext>
              </c:extLst>
            </c:dLbl>
            <c:dLbl>
              <c:idx val="5"/>
              <c:layout>
                <c:manualLayout>
                  <c:x val="-4.1217068496986968E-2"/>
                  <c:y val="-1.688208687460604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B-73CA-41B9-87DF-2D2AC8CEE837}"/>
                </c:ext>
              </c:extLst>
            </c:dLbl>
            <c:dLbl>
              <c:idx val="6"/>
              <c:layout>
                <c:manualLayout>
                  <c:x val="2.6030688471633354E-2"/>
                  <c:y val="-2.433781714785651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D-73CA-41B9-87DF-2D2AC8CEE837}"/>
                </c:ext>
              </c:extLst>
            </c:dLbl>
            <c:dLbl>
              <c:idx val="7"/>
              <c:layout>
                <c:manualLayout>
                  <c:x val="4.9641857835377168E-2"/>
                  <c:y val="5.6178791301243383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ysClr val="windowText" lastClr="000000"/>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7.8383251305723031E-2"/>
                      <c:h val="9.9432896104965598E-2"/>
                    </c:manualLayout>
                  </c15:layout>
                </c:ext>
                <c:ext xmlns:c16="http://schemas.microsoft.com/office/drawing/2014/chart" uri="{C3380CC4-5D6E-409C-BE32-E72D297353CC}">
                  <c16:uniqueId val="{0000000F-73CA-41B9-87DF-2D2AC8CEE837}"/>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'TMI Changes'!$A$3:$A$11</c:f>
              <c:strCache>
                <c:ptCount val="8"/>
                <c:pt idx="0">
                  <c:v>Code/Standard Change</c:v>
                </c:pt>
                <c:pt idx="1">
                  <c:v>Design Change</c:v>
                </c:pt>
                <c:pt idx="2">
                  <c:v>Differing Conditions</c:v>
                </c:pt>
                <c:pt idx="3">
                  <c:v>RHS Performance</c:v>
                </c:pt>
                <c:pt idx="4">
                  <c:v>Existing Facility Failure</c:v>
                </c:pt>
                <c:pt idx="5">
                  <c:v>Covid-19</c:v>
                </c:pt>
                <c:pt idx="6">
                  <c:v>Weather</c:v>
                </c:pt>
                <c:pt idx="7">
                  <c:v>Other</c:v>
                </c:pt>
              </c:strCache>
            </c:strRef>
          </c:cat>
          <c:val>
            <c:numRef>
              <c:f>'TMI Changes'!$B$3:$B$11</c:f>
              <c:numCache>
                <c:formatCode>_("$"* #,###,_)\K;_("$"* \(#,##0.0\);_("$"* "-"??_);_(@_)</c:formatCode>
                <c:ptCount val="8"/>
                <c:pt idx="0">
                  <c:v>5072563</c:v>
                </c:pt>
                <c:pt idx="1">
                  <c:v>5894017</c:v>
                </c:pt>
                <c:pt idx="2">
                  <c:v>3301073</c:v>
                </c:pt>
                <c:pt idx="3">
                  <c:v>17105483</c:v>
                </c:pt>
                <c:pt idx="4">
                  <c:v>12733364</c:v>
                </c:pt>
                <c:pt idx="5">
                  <c:v>185264</c:v>
                </c:pt>
                <c:pt idx="6">
                  <c:v>963483</c:v>
                </c:pt>
                <c:pt idx="7">
                  <c:v>66079</c:v>
                </c:pt>
              </c:numCache>
            </c:numRef>
          </c:val>
          <c:extLst>
            <c:ext xmlns:c16="http://schemas.microsoft.com/office/drawing/2014/chart" uri="{C3380CC4-5D6E-409C-BE32-E72D297353CC}">
              <c16:uniqueId val="{00000010-73CA-41B9-87DF-2D2AC8CEE837}"/>
            </c:ext>
          </c:extLst>
        </c:ser>
        <c:dLbls>
          <c:dLblPos val="inEnd"/>
          <c:showLegendKey val="0"/>
          <c:showVal val="0"/>
          <c:showCatName val="1"/>
          <c:showSerName val="0"/>
          <c:showPercent val="0"/>
          <c:showBubbleSize val="0"/>
          <c:showLeaderLines val="1"/>
        </c:dLbls>
        <c:firstSliceAng val="5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4185"/>
          </a:xfrm>
          <a:prstGeom prst="rect">
            <a:avLst/>
          </a:prstGeom>
        </p:spPr>
        <p:txBody>
          <a:bodyPr vert="horz" lIns="92944" tIns="46472" rIns="92944" bIns="46472"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1" y="1"/>
            <a:ext cx="3026833" cy="464185"/>
          </a:xfrm>
          <a:prstGeom prst="rect">
            <a:avLst/>
          </a:prstGeom>
        </p:spPr>
        <p:txBody>
          <a:bodyPr vert="horz" lIns="92944" tIns="46472" rIns="92944" bIns="46472"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1/15/2024</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44" tIns="46472" rIns="92944" bIns="46472"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lIns="92944" tIns="46472" rIns="92944" bIns="46472"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4185"/>
          </a:xfrm>
          <a:prstGeom prst="rect">
            <a:avLst/>
          </a:prstGeom>
        </p:spPr>
        <p:txBody>
          <a:bodyPr vert="horz" lIns="92944" tIns="46472" rIns="92944" bIns="46472"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551" y="1"/>
            <a:ext cx="3026833" cy="464185"/>
          </a:xfrm>
          <a:prstGeom prst="rect">
            <a:avLst/>
          </a:prstGeom>
        </p:spPr>
        <p:txBody>
          <a:bodyPr vert="horz" lIns="92944" tIns="46472" rIns="92944" bIns="46472"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1/15/2024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44" tIns="46472" rIns="92944" bIns="46472"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44" tIns="46472" rIns="92944" bIns="4647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44" tIns="46472" rIns="92944" bIns="46472"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44" tIns="46472" rIns="92944" bIns="46472"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defTabSz="456103">
              <a:defRPr/>
            </a:pPr>
            <a:fld id="{EEA82294-BF3E-954A-9E49-35D72A5F0004}" type="slidenum">
              <a:rPr lang="en-US">
                <a:solidFill>
                  <a:prstClr val="black"/>
                </a:solidFill>
                <a:latin typeface="Calibri"/>
              </a:rPr>
              <a:pPr defTabSz="456103">
                <a:defRPr/>
              </a:pPr>
              <a:t>1</a:t>
            </a:fld>
            <a:endParaRPr lang="en-US">
              <a:solidFill>
                <a:prstClr val="black"/>
              </a:solidFill>
              <a:latin typeface="Calibri"/>
            </a:endParaRPr>
          </a:p>
        </p:txBody>
      </p:sp>
      <p:sp>
        <p:nvSpPr>
          <p:cNvPr id="6" name="Notes Placeholder 5">
            <a:extLst>
              <a:ext uri="{FF2B5EF4-FFF2-40B4-BE49-F238E27FC236}">
                <a16:creationId xmlns:a16="http://schemas.microsoft.com/office/drawing/2014/main" id="{5B6FCA2E-4D8A-4702-998F-FB8F39FA764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047131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7008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0298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a:defRPr/>
            </a:pPr>
            <a:fld id="{EEA82294-BF3E-954A-9E49-35D72A5F0004}" type="slidenum">
              <a:rPr lang="en-US" smtClean="0"/>
              <a:pPr>
                <a:defRPr/>
              </a:pPr>
              <a:t>12</a:t>
            </a:fld>
            <a:endParaRPr lang="en-US"/>
          </a:p>
        </p:txBody>
      </p:sp>
      <p:sp>
        <p:nvSpPr>
          <p:cNvPr id="6" name="Notes Placeholder 5">
            <a:extLst>
              <a:ext uri="{FF2B5EF4-FFF2-40B4-BE49-F238E27FC236}">
                <a16:creationId xmlns:a16="http://schemas.microsoft.com/office/drawing/2014/main" id="{762863D4-F38B-488D-89A7-6B103C1F25F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775397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a:defRPr/>
            </a:pPr>
            <a:fld id="{EEA82294-BF3E-954A-9E49-35D72A5F0004}" type="slidenum">
              <a:rPr lang="en-US" smtClean="0"/>
              <a:pPr>
                <a:defRPr/>
              </a:pPr>
              <a:t>21</a:t>
            </a:fld>
            <a:endParaRPr lang="en-US"/>
          </a:p>
        </p:txBody>
      </p:sp>
      <p:sp>
        <p:nvSpPr>
          <p:cNvPr id="6" name="Notes Placeholder 5">
            <a:extLst>
              <a:ext uri="{FF2B5EF4-FFF2-40B4-BE49-F238E27FC236}">
                <a16:creationId xmlns:a16="http://schemas.microsoft.com/office/drawing/2014/main" id="{762863D4-F38B-488D-89A7-6B103C1F25F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876458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279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4307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5238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6671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5764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4010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a:defRPr/>
            </a:pPr>
            <a:fld id="{EEA82294-BF3E-954A-9E49-35D72A5F0004}" type="slidenum">
              <a:rPr lang="en-US" smtClean="0"/>
              <a:pPr>
                <a:defRPr/>
              </a:pPr>
              <a:t>2</a:t>
            </a:fld>
            <a:endParaRPr lang="en-US"/>
          </a:p>
        </p:txBody>
      </p:sp>
      <p:sp>
        <p:nvSpPr>
          <p:cNvPr id="6" name="Notes Placeholder 5">
            <a:extLst>
              <a:ext uri="{FF2B5EF4-FFF2-40B4-BE49-F238E27FC236}">
                <a16:creationId xmlns:a16="http://schemas.microsoft.com/office/drawing/2014/main" id="{762863D4-F38B-488D-89A7-6B103C1F25F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593500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4739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7945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a:defRPr/>
            </a:pPr>
            <a:fld id="{EEA82294-BF3E-954A-9E49-35D72A5F0004}" type="slidenum">
              <a:rPr lang="en-US" smtClean="0"/>
              <a:pPr>
                <a:defRPr/>
              </a:pPr>
              <a:t>3</a:t>
            </a:fld>
            <a:endParaRPr lang="en-US"/>
          </a:p>
        </p:txBody>
      </p:sp>
      <p:sp>
        <p:nvSpPr>
          <p:cNvPr id="5" name="Notes Placeholder 2">
            <a:extLst>
              <a:ext uri="{FF2B5EF4-FFF2-40B4-BE49-F238E27FC236}">
                <a16:creationId xmlns:a16="http://schemas.microsoft.com/office/drawing/2014/main" id="{BAC1CEF9-6C90-887B-C5B0-838EE1E342A1}"/>
              </a:ext>
            </a:extLst>
          </p:cNvPr>
          <p:cNvSpPr txBox="1">
            <a:spLocks/>
          </p:cNvSpPr>
          <p:nvPr/>
        </p:nvSpPr>
        <p:spPr>
          <a:xfrm>
            <a:off x="380093" y="4286815"/>
            <a:ext cx="6250214" cy="4543152"/>
          </a:xfrm>
          <a:prstGeom prst="rect">
            <a:avLst/>
          </a:prstGeom>
        </p:spPr>
        <p:txBody>
          <a:bodyPr vert="horz" lIns="92944" tIns="46472" rIns="92944" bIns="46472" rtlCol="0"/>
          <a:lst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a:lstStyle>
          <a:p>
            <a:pPr marL="171844" indent="-171844">
              <a:buFont typeface="Arial" panose="020B0604020202020204" pitchFamily="34" charset="0"/>
              <a:buChar char="•"/>
            </a:pPr>
            <a:r>
              <a:rPr lang="en-US" dirty="0"/>
              <a:t>The MC Analysis is based on a 90% CL according to FRA Lab Procedures</a:t>
            </a:r>
          </a:p>
          <a:p>
            <a:pPr marL="171844" indent="-171844">
              <a:buFont typeface="Arial" panose="020B0604020202020204" pitchFamily="34" charset="0"/>
              <a:buChar char="•"/>
            </a:pPr>
            <a:endParaRPr lang="en-US" dirty="0"/>
          </a:p>
          <a:p>
            <a:pPr marL="171844" indent="-171844">
              <a:buFont typeface="Arial" panose="020B0604020202020204" pitchFamily="34" charset="0"/>
              <a:buChar char="•"/>
            </a:pPr>
            <a:r>
              <a:rPr lang="en-US" dirty="0"/>
              <a:t>The </a:t>
            </a:r>
            <a:r>
              <a:rPr lang="en-US" b="1" dirty="0"/>
              <a:t>Total Contingency Need </a:t>
            </a:r>
            <a:r>
              <a:rPr lang="en-US" dirty="0"/>
              <a:t>is made up of three parts:  </a:t>
            </a:r>
            <a:r>
              <a:rPr lang="en-US" u="sng" dirty="0"/>
              <a:t>Estimate Uncertainty</a:t>
            </a:r>
            <a:r>
              <a:rPr lang="en-US" dirty="0"/>
              <a:t> and </a:t>
            </a:r>
            <a:r>
              <a:rPr lang="en-US" u="sng" dirty="0"/>
              <a:t>Risk Contingency </a:t>
            </a:r>
            <a:r>
              <a:rPr lang="en-US" dirty="0"/>
              <a:t>and Top Down Contingency, so in our case, we have a </a:t>
            </a:r>
            <a:r>
              <a:rPr lang="en-US" b="1" dirty="0"/>
              <a:t>Total Contingency Need </a:t>
            </a:r>
            <a:r>
              <a:rPr lang="en-US" dirty="0"/>
              <a:t>of $88M which equates to a Contingency Need of 34% on ETC.</a:t>
            </a:r>
          </a:p>
          <a:p>
            <a:pPr marL="630096" lvl="1" indent="-171844">
              <a:buFont typeface="Arial" panose="020B0604020202020204" pitchFamily="34" charset="0"/>
              <a:buChar char="•"/>
            </a:pPr>
            <a:r>
              <a:rPr lang="en-US" dirty="0">
                <a:highlight>
                  <a:srgbClr val="00FFFF"/>
                </a:highlight>
              </a:rPr>
              <a:t>ETC = $260M</a:t>
            </a:r>
          </a:p>
          <a:p>
            <a:pPr marL="630096" lvl="1" indent="-171844">
              <a:buFont typeface="Arial" panose="020B0604020202020204" pitchFamily="34" charset="0"/>
              <a:buChar char="•"/>
            </a:pPr>
            <a:r>
              <a:rPr lang="en-US" dirty="0">
                <a:highlight>
                  <a:srgbClr val="00FFFF"/>
                </a:highlight>
              </a:rPr>
              <a:t>Contingency = $88M ($33M EUC) + $36M (Risk) + $19M (Top Down)</a:t>
            </a:r>
          </a:p>
        </p:txBody>
      </p:sp>
    </p:spTree>
    <p:extLst>
      <p:ext uri="{BB962C8B-B14F-4D97-AF65-F5344CB8AC3E}">
        <p14:creationId xmlns:p14="http://schemas.microsoft.com/office/powerpoint/2010/main" val="92528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61D4D55A-2A32-BCBF-5AE4-FD34AAE84707}"/>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62038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8560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5522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567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1654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A82294-BF3E-954A-9E49-35D72A5F000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826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87968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080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714587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711746"/>
            <a:ext cx="11057467"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p>
        </p:txBody>
      </p:sp>
      <p:sp>
        <p:nvSpPr>
          <p:cNvPr id="4" name="Text Placeholder 3"/>
          <p:cNvSpPr>
            <a:spLocks noGrp="1"/>
          </p:cNvSpPr>
          <p:nvPr>
            <p:ph type="body" sz="quarter" idx="10"/>
          </p:nvPr>
        </p:nvSpPr>
        <p:spPr>
          <a:xfrm>
            <a:off x="605367" y="3209908"/>
            <a:ext cx="11061700"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79975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D9553152-72A3-4E51-9052-E668A15E0F30}" type="slidenum">
              <a:rPr lang="en-US"/>
              <a:pPr>
                <a:defRPr/>
              </a:pPr>
              <a:t>‹#›</a:t>
            </a:fld>
            <a:endParaRPr lang="en-US" dirty="0"/>
          </a:p>
        </p:txBody>
      </p:sp>
    </p:spTree>
    <p:extLst>
      <p:ext uri="{BB962C8B-B14F-4D97-AF65-F5344CB8AC3E}">
        <p14:creationId xmlns:p14="http://schemas.microsoft.com/office/powerpoint/2010/main" val="3530698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13BEB3EF-69BA-4C90-8816-4087FEEEA90B}" type="slidenum">
              <a:rPr lang="en-US"/>
              <a:pPr>
                <a:defRPr/>
              </a:pPr>
              <a:t>‹#›</a:t>
            </a:fld>
            <a:endParaRPr lang="en-US" dirty="0"/>
          </a:p>
        </p:txBody>
      </p:sp>
    </p:spTree>
    <p:extLst>
      <p:ext uri="{BB962C8B-B14F-4D97-AF65-F5344CB8AC3E}">
        <p14:creationId xmlns:p14="http://schemas.microsoft.com/office/powerpoint/2010/main" val="4080562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83D7EE34-FF3E-41A9-8C61-2FF22AB918D3}" type="slidenum">
              <a:rPr lang="en-US"/>
              <a:pPr>
                <a:defRPr/>
              </a:pPr>
              <a:t>‹#›</a:t>
            </a:fld>
            <a:endParaRPr lang="en-US" dirty="0"/>
          </a:p>
        </p:txBody>
      </p:sp>
    </p:spTree>
    <p:extLst>
      <p:ext uri="{BB962C8B-B14F-4D97-AF65-F5344CB8AC3E}">
        <p14:creationId xmlns:p14="http://schemas.microsoft.com/office/powerpoint/2010/main" val="1685321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70001"/>
            <a:ext cx="53848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70001"/>
            <a:ext cx="53848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788BEACC-FC6F-481F-9234-97316E17F713}" type="slidenum">
              <a:rPr lang="en-US"/>
              <a:pPr>
                <a:defRPr/>
              </a:pPr>
              <a:t>‹#›</a:t>
            </a:fld>
            <a:endParaRPr lang="en-US" dirty="0"/>
          </a:p>
        </p:txBody>
      </p:sp>
    </p:spTree>
    <p:extLst>
      <p:ext uri="{BB962C8B-B14F-4D97-AF65-F5344CB8AC3E}">
        <p14:creationId xmlns:p14="http://schemas.microsoft.com/office/powerpoint/2010/main" val="19257836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FE53EEFA-B39C-4333-B4FD-6A7CED793BE1}" type="slidenum">
              <a:rPr lang="en-US"/>
              <a:pPr>
                <a:defRPr/>
              </a:pPr>
              <a:t>‹#›</a:t>
            </a:fld>
            <a:endParaRPr lang="en-US" dirty="0"/>
          </a:p>
        </p:txBody>
      </p:sp>
    </p:spTree>
    <p:extLst>
      <p:ext uri="{BB962C8B-B14F-4D97-AF65-F5344CB8AC3E}">
        <p14:creationId xmlns:p14="http://schemas.microsoft.com/office/powerpoint/2010/main" val="4282643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B8DD4095-D540-48AD-94B6-7453DEF2C906}" type="slidenum">
              <a:rPr lang="en-US"/>
              <a:pPr>
                <a:defRPr/>
              </a:pPr>
              <a:t>‹#›</a:t>
            </a:fld>
            <a:endParaRPr lang="en-US" dirty="0"/>
          </a:p>
        </p:txBody>
      </p:sp>
    </p:spTree>
    <p:extLst>
      <p:ext uri="{BB962C8B-B14F-4D97-AF65-F5344CB8AC3E}">
        <p14:creationId xmlns:p14="http://schemas.microsoft.com/office/powerpoint/2010/main" val="2561327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A3592B61-0C54-457C-800C-EC0CAFC5DEB3}" type="slidenum">
              <a:rPr lang="en-US"/>
              <a:pPr>
                <a:defRPr/>
              </a:pPr>
              <a:t>‹#›</a:t>
            </a:fld>
            <a:endParaRPr lang="en-US" dirty="0"/>
          </a:p>
        </p:txBody>
      </p:sp>
    </p:spTree>
    <p:extLst>
      <p:ext uri="{BB962C8B-B14F-4D97-AF65-F5344CB8AC3E}">
        <p14:creationId xmlns:p14="http://schemas.microsoft.com/office/powerpoint/2010/main" val="275445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609600" y="432610"/>
            <a:ext cx="11057467" cy="548785"/>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6" name="Footer Placeholder 4"/>
          <p:cNvSpPr>
            <a:spLocks noGrp="1"/>
          </p:cNvSpPr>
          <p:nvPr>
            <p:ph type="ftr" sz="quarter" idx="14"/>
          </p:nvPr>
        </p:nvSpPr>
        <p:spPr/>
        <p:txBody>
          <a:bodyPr/>
          <a:lstStyle>
            <a:lvl1pPr>
              <a:defRPr/>
            </a:lvl1pPr>
          </a:lstStyle>
          <a:p>
            <a:pPr>
              <a:defRPr/>
            </a:pPr>
            <a:r>
              <a:rPr lang="en-US"/>
              <a:t>FSCF EXC &amp; BSI RISKS</a:t>
            </a:r>
          </a:p>
        </p:txBody>
      </p:sp>
      <p:sp>
        <p:nvSpPr>
          <p:cNvPr id="7" name="Slide Number Placeholder 5"/>
          <p:cNvSpPr>
            <a:spLocks noGrp="1"/>
          </p:cNvSpPr>
          <p:nvPr>
            <p:ph type="sldNum" sz="quarter" idx="15"/>
          </p:nvPr>
        </p:nvSpPr>
        <p:spPr>
          <a:xfrm>
            <a:off x="399885" y="6488431"/>
            <a:ext cx="700617" cy="187325"/>
          </a:xfrm>
        </p:spPr>
        <p:txBody>
          <a:bodyPr/>
          <a:lstStyle>
            <a:lvl1pPr>
              <a:defRPr/>
            </a:lvl1pPr>
          </a:lstStyle>
          <a:p>
            <a:pPr>
              <a:defRPr/>
            </a:pPr>
            <a:fld id="{98AA3EDC-84CE-5D44-955B-22A59AD27526}" type="slidenum">
              <a:rPr lang="en-US"/>
              <a:pPr>
                <a:defRPr/>
              </a:pPr>
              <a:t>‹#›</a:t>
            </a:fld>
            <a:endParaRPr lang="en-US"/>
          </a:p>
        </p:txBody>
      </p:sp>
      <p:sp>
        <p:nvSpPr>
          <p:cNvPr id="8" name="Content Placeholder 2"/>
          <p:cNvSpPr>
            <a:spLocks noGrp="1"/>
          </p:cNvSpPr>
          <p:nvPr>
            <p:ph idx="16"/>
          </p:nvPr>
        </p:nvSpPr>
        <p:spPr>
          <a:xfrm>
            <a:off x="609600"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7"/>
          </p:nvPr>
        </p:nvSpPr>
        <p:spPr>
          <a:xfrm>
            <a:off x="6335272"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0DAAE906-8AAE-4B53-A6A5-981574B10F1C}"/>
              </a:ext>
            </a:extLst>
          </p:cNvPr>
          <p:cNvSpPr>
            <a:spLocks noGrp="1"/>
          </p:cNvSpPr>
          <p:nvPr>
            <p:ph type="dt" sz="half" idx="2"/>
          </p:nvPr>
        </p:nvSpPr>
        <p:spPr>
          <a:xfrm>
            <a:off x="1305984" y="6488431"/>
            <a:ext cx="135502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482063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ACAAF899-A79F-462A-9A37-6AD431D81EEF}" type="slidenum">
              <a:rPr lang="en-US"/>
              <a:pPr>
                <a:defRPr/>
              </a:pPr>
              <a:t>‹#›</a:t>
            </a:fld>
            <a:endParaRPr lang="en-US" dirty="0"/>
          </a:p>
        </p:txBody>
      </p:sp>
    </p:spTree>
    <p:extLst>
      <p:ext uri="{BB962C8B-B14F-4D97-AF65-F5344CB8AC3E}">
        <p14:creationId xmlns:p14="http://schemas.microsoft.com/office/powerpoint/2010/main" val="25679549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D11922E-1211-4A2B-B3CB-6C0A89193B1B}" type="slidenum">
              <a:rPr lang="en-US"/>
              <a:pPr>
                <a:defRPr/>
              </a:pPr>
              <a:t>‹#›</a:t>
            </a:fld>
            <a:endParaRPr lang="en-US" dirty="0"/>
          </a:p>
        </p:txBody>
      </p:sp>
    </p:spTree>
    <p:extLst>
      <p:ext uri="{BB962C8B-B14F-4D97-AF65-F5344CB8AC3E}">
        <p14:creationId xmlns:p14="http://schemas.microsoft.com/office/powerpoint/2010/main" val="4127898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A7A45AEB-4125-4207-80A5-5F3E8C6A6AFF}" type="slidenum">
              <a:rPr lang="en-US"/>
              <a:pPr>
                <a:defRPr/>
              </a:pPr>
              <a:t>‹#›</a:t>
            </a:fld>
            <a:endParaRPr lang="en-US" dirty="0"/>
          </a:p>
        </p:txBody>
      </p:sp>
    </p:spTree>
    <p:extLst>
      <p:ext uri="{BB962C8B-B14F-4D97-AF65-F5344CB8AC3E}">
        <p14:creationId xmlns:p14="http://schemas.microsoft.com/office/powerpoint/2010/main" val="171843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61925"/>
            <a:ext cx="2743200" cy="6307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61925"/>
            <a:ext cx="8026400" cy="6307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8BEA46B1-FD2B-4CB7-95B4-1D92A74C66CD}" type="slidenum">
              <a:rPr lang="en-US"/>
              <a:pPr>
                <a:defRPr/>
              </a:pPr>
              <a:t>‹#›</a:t>
            </a:fld>
            <a:endParaRPr lang="en-US" dirty="0"/>
          </a:p>
        </p:txBody>
      </p:sp>
    </p:spTree>
    <p:extLst>
      <p:ext uri="{BB962C8B-B14F-4D97-AF65-F5344CB8AC3E}">
        <p14:creationId xmlns:p14="http://schemas.microsoft.com/office/powerpoint/2010/main" val="39532759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055534" y="161925"/>
            <a:ext cx="6887633" cy="723900"/>
          </a:xfrm>
        </p:spPr>
        <p:txBody>
          <a:bodyPr/>
          <a:lstStyle/>
          <a:p>
            <a:r>
              <a:rPr lang="en-US"/>
              <a:t>Click to edit Master title style</a:t>
            </a:r>
          </a:p>
        </p:txBody>
      </p:sp>
      <p:sp>
        <p:nvSpPr>
          <p:cNvPr id="3" name="SmartArt Placeholder 2"/>
          <p:cNvSpPr>
            <a:spLocks noGrp="1"/>
          </p:cNvSpPr>
          <p:nvPr>
            <p:ph type="dgm" idx="1"/>
          </p:nvPr>
        </p:nvSpPr>
        <p:spPr>
          <a:xfrm>
            <a:off x="609600" y="1270001"/>
            <a:ext cx="10972800" cy="5199063"/>
          </a:xfrm>
        </p:spPr>
        <p:txBody>
          <a:bodyPr/>
          <a:lstStyle/>
          <a:p>
            <a:pPr lvl="0"/>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83EE492E-BFA1-4111-8CFD-BD4DB55FB05E}" type="slidenum">
              <a:rPr lang="en-US"/>
              <a:pPr>
                <a:defRPr/>
              </a:pPr>
              <a:t>‹#›</a:t>
            </a:fld>
            <a:endParaRPr lang="en-US" dirty="0"/>
          </a:p>
        </p:txBody>
      </p:sp>
    </p:spTree>
    <p:extLst>
      <p:ext uri="{BB962C8B-B14F-4D97-AF65-F5344CB8AC3E}">
        <p14:creationId xmlns:p14="http://schemas.microsoft.com/office/powerpoint/2010/main" val="19391288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4242835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609600" y="432610"/>
            <a:ext cx="11057467" cy="548785"/>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6" name="Footer Placeholder 4"/>
          <p:cNvSpPr>
            <a:spLocks noGrp="1"/>
          </p:cNvSpPr>
          <p:nvPr>
            <p:ph type="ftr" sz="quarter" idx="14"/>
          </p:nvPr>
        </p:nvSpPr>
        <p:spPr/>
        <p:txBody>
          <a:bodyPr/>
          <a:lstStyle>
            <a:lvl1pPr>
              <a:defRPr/>
            </a:lvl1pPr>
          </a:lstStyle>
          <a:p>
            <a:pPr>
              <a:defRPr/>
            </a:pPr>
            <a:r>
              <a:rPr lang="en-US"/>
              <a:t>FSCF EXC &amp; BSI RISKS</a:t>
            </a:r>
          </a:p>
        </p:txBody>
      </p:sp>
      <p:sp>
        <p:nvSpPr>
          <p:cNvPr id="7" name="Slide Number Placeholder 5"/>
          <p:cNvSpPr>
            <a:spLocks noGrp="1"/>
          </p:cNvSpPr>
          <p:nvPr>
            <p:ph type="sldNum" sz="quarter" idx="15"/>
          </p:nvPr>
        </p:nvSpPr>
        <p:spPr>
          <a:xfrm>
            <a:off x="399885" y="6488431"/>
            <a:ext cx="700617" cy="187325"/>
          </a:xfrm>
        </p:spPr>
        <p:txBody>
          <a:bodyPr/>
          <a:lstStyle>
            <a:lvl1pPr>
              <a:defRPr/>
            </a:lvl1pPr>
          </a:lstStyle>
          <a:p>
            <a:pPr>
              <a:defRPr/>
            </a:pPr>
            <a:fld id="{98AA3EDC-84CE-5D44-955B-22A59AD27526}" type="slidenum">
              <a:rPr lang="en-US"/>
              <a:pPr>
                <a:defRPr/>
              </a:pPr>
              <a:t>‹#›</a:t>
            </a:fld>
            <a:endParaRPr lang="en-US"/>
          </a:p>
        </p:txBody>
      </p:sp>
      <p:sp>
        <p:nvSpPr>
          <p:cNvPr id="8" name="Content Placeholder 2"/>
          <p:cNvSpPr>
            <a:spLocks noGrp="1"/>
          </p:cNvSpPr>
          <p:nvPr>
            <p:ph idx="16"/>
          </p:nvPr>
        </p:nvSpPr>
        <p:spPr>
          <a:xfrm>
            <a:off x="609600"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7"/>
          </p:nvPr>
        </p:nvSpPr>
        <p:spPr>
          <a:xfrm>
            <a:off x="6335272"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0DAAE906-8AAE-4B53-A6A5-981574B10F1C}"/>
              </a:ext>
            </a:extLst>
          </p:cNvPr>
          <p:cNvSpPr>
            <a:spLocks noGrp="1"/>
          </p:cNvSpPr>
          <p:nvPr>
            <p:ph type="dt" sz="half" idx="2"/>
          </p:nvPr>
        </p:nvSpPr>
        <p:spPr>
          <a:xfrm>
            <a:off x="1305984" y="6488431"/>
            <a:ext cx="135502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4256649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347369"/>
            <a:ext cx="53381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itle 1"/>
          <p:cNvSpPr>
            <a:spLocks noGrp="1"/>
          </p:cNvSpPr>
          <p:nvPr>
            <p:ph type="title"/>
          </p:nvPr>
        </p:nvSpPr>
        <p:spPr>
          <a:xfrm>
            <a:off x="594745" y="432611"/>
            <a:ext cx="11072356" cy="57950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4" name="Text Placeholder 2"/>
          <p:cNvSpPr>
            <a:spLocks noGrp="1"/>
          </p:cNvSpPr>
          <p:nvPr>
            <p:ph type="body" idx="13"/>
          </p:nvPr>
        </p:nvSpPr>
        <p:spPr>
          <a:xfrm>
            <a:off x="6244260" y="5347369"/>
            <a:ext cx="54228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Footer Placeholder 4"/>
          <p:cNvSpPr>
            <a:spLocks noGrp="1"/>
          </p:cNvSpPr>
          <p:nvPr>
            <p:ph type="ftr" sz="quarter" idx="17"/>
          </p:nvPr>
        </p:nvSpPr>
        <p:spPr/>
        <p:txBody>
          <a:bodyPr/>
          <a:lstStyle>
            <a:lvl1pPr>
              <a:defRPr/>
            </a:lvl1pPr>
          </a:lstStyle>
          <a:p>
            <a:pPr>
              <a:defRPr/>
            </a:pPr>
            <a:r>
              <a:rPr lang="en-US"/>
              <a:t>FSCF EXC &amp; BSI RISKS</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a:p>
        </p:txBody>
      </p:sp>
      <p:sp>
        <p:nvSpPr>
          <p:cNvPr id="10" name="Content Placeholder 2"/>
          <p:cNvSpPr>
            <a:spLocks noGrp="1"/>
          </p:cNvSpPr>
          <p:nvPr>
            <p:ph idx="19"/>
          </p:nvPr>
        </p:nvSpPr>
        <p:spPr>
          <a:xfrm>
            <a:off x="609600" y="1238250"/>
            <a:ext cx="5331795" cy="389255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20"/>
          </p:nvPr>
        </p:nvSpPr>
        <p:spPr>
          <a:xfrm>
            <a:off x="6335272" y="1238250"/>
            <a:ext cx="5331795" cy="3892550"/>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Helvetica"/>
                <a:ea typeface="Geneva" charset="0"/>
                <a:cs typeface="Geneva"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Helvetica"/>
                <a:ea typeface="Geneva"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Helvetica"/>
                <a:ea typeface="Geneva"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E57BC82D-A827-42AE-A090-8B827C4B3988}"/>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40676315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609600" y="432610"/>
            <a:ext cx="11057467" cy="64695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3" name="Picture Placeholder 12"/>
          <p:cNvSpPr>
            <a:spLocks noGrp="1"/>
          </p:cNvSpPr>
          <p:nvPr>
            <p:ph type="pic" sz="quarter" idx="10"/>
          </p:nvPr>
        </p:nvSpPr>
        <p:spPr>
          <a:xfrm>
            <a:off x="609600" y="1238251"/>
            <a:ext cx="11057467" cy="4846639"/>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5" name="Footer Placeholder 4"/>
          <p:cNvSpPr>
            <a:spLocks noGrp="1"/>
          </p:cNvSpPr>
          <p:nvPr>
            <p:ph type="ftr" sz="quarter" idx="12"/>
          </p:nvPr>
        </p:nvSpPr>
        <p:spPr>
          <a:xfrm>
            <a:off x="2821519" y="6488431"/>
            <a:ext cx="7103318" cy="187325"/>
          </a:xfrm>
        </p:spPr>
        <p:txBody>
          <a:bodyPr/>
          <a:lstStyle>
            <a:lvl1pPr>
              <a:defRPr/>
            </a:lvl1pPr>
          </a:lstStyle>
          <a:p>
            <a:pPr>
              <a:defRPr/>
            </a:pPr>
            <a:r>
              <a:rPr lang="en-US"/>
              <a:t>FSCF EXC &amp; BSI RISKS</a:t>
            </a:r>
          </a:p>
        </p:txBody>
      </p:sp>
      <p:sp>
        <p:nvSpPr>
          <p:cNvPr id="6" name="Slide Number Placeholder 5"/>
          <p:cNvSpPr>
            <a:spLocks noGrp="1"/>
          </p:cNvSpPr>
          <p:nvPr>
            <p:ph type="sldNum" sz="quarter" idx="13"/>
          </p:nvPr>
        </p:nvSpPr>
        <p:spPr>
          <a:xfrm>
            <a:off x="492352" y="6488431"/>
            <a:ext cx="700617" cy="187325"/>
          </a:xfrm>
        </p:spPr>
        <p:txBody>
          <a:bodyPr/>
          <a:lstStyle>
            <a:lvl1pPr>
              <a:defRPr/>
            </a:lvl1pPr>
          </a:lstStyle>
          <a:p>
            <a:pPr>
              <a:defRPr/>
            </a:pPr>
            <a:fld id="{C663080B-B7DD-F94E-BF93-E5AF96AB2174}" type="slidenum">
              <a:rPr lang="en-US"/>
              <a:pPr>
                <a:defRPr/>
              </a:pPr>
              <a:t>‹#›</a:t>
            </a:fld>
            <a:endParaRPr lang="en-US"/>
          </a:p>
        </p:txBody>
      </p:sp>
      <p:sp>
        <p:nvSpPr>
          <p:cNvPr id="7" name="Date Placeholder 3">
            <a:extLst>
              <a:ext uri="{FF2B5EF4-FFF2-40B4-BE49-F238E27FC236}">
                <a16:creationId xmlns:a16="http://schemas.microsoft.com/office/drawing/2014/main" id="{980F84C3-AAAD-42A4-BF3D-6ACE9E350A58}"/>
              </a:ext>
            </a:extLst>
          </p:cNvPr>
          <p:cNvSpPr>
            <a:spLocks noGrp="1"/>
          </p:cNvSpPr>
          <p:nvPr>
            <p:ph type="dt" sz="half" idx="2"/>
          </p:nvPr>
        </p:nvSpPr>
        <p:spPr>
          <a:xfrm>
            <a:off x="1305985" y="6488431"/>
            <a:ext cx="132420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454092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1"/>
            <a:ext cx="12192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4" name="Footer Placeholder 4"/>
          <p:cNvSpPr>
            <a:spLocks noGrp="1"/>
          </p:cNvSpPr>
          <p:nvPr>
            <p:ph type="ftr" sz="quarter" idx="12"/>
          </p:nvPr>
        </p:nvSpPr>
        <p:spPr/>
        <p:txBody>
          <a:bodyPr/>
          <a:lstStyle>
            <a:lvl1pPr>
              <a:defRPr/>
            </a:lvl1pPr>
          </a:lstStyle>
          <a:p>
            <a:pPr>
              <a:defRPr/>
            </a:pPr>
            <a:r>
              <a:rPr lang="en-US"/>
              <a:t>FSCF EXC &amp; BSI RISKS</a:t>
            </a:r>
          </a:p>
        </p:txBody>
      </p:sp>
      <p:sp>
        <p:nvSpPr>
          <p:cNvPr id="5" name="Slide Number Placeholder 5"/>
          <p:cNvSpPr>
            <a:spLocks noGrp="1"/>
          </p:cNvSpPr>
          <p:nvPr>
            <p:ph type="sldNum" sz="quarter" idx="13"/>
          </p:nvPr>
        </p:nvSpPr>
        <p:spPr>
          <a:xfrm>
            <a:off x="461529" y="6488430"/>
            <a:ext cx="700617" cy="187325"/>
          </a:xfrm>
        </p:spPr>
        <p:txBody>
          <a:bodyPr/>
          <a:lstStyle>
            <a:lvl1pPr>
              <a:defRPr/>
            </a:lvl1pPr>
          </a:lstStyle>
          <a:p>
            <a:pPr>
              <a:defRPr/>
            </a:pPr>
            <a:fld id="{72F71154-E60D-9942-9C7E-C9963561CB3F}" type="slidenum">
              <a:rPr lang="en-US"/>
              <a:pPr>
                <a:defRPr/>
              </a:pPr>
              <a:t>‹#›</a:t>
            </a:fld>
            <a:endParaRPr lang="en-US"/>
          </a:p>
        </p:txBody>
      </p:sp>
      <p:sp>
        <p:nvSpPr>
          <p:cNvPr id="6" name="Date Placeholder 3">
            <a:extLst>
              <a:ext uri="{FF2B5EF4-FFF2-40B4-BE49-F238E27FC236}">
                <a16:creationId xmlns:a16="http://schemas.microsoft.com/office/drawing/2014/main" id="{03F8F6C8-BAAF-4D4A-A3A0-448596DDB28C}"/>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205612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347369"/>
            <a:ext cx="53381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itle 1"/>
          <p:cNvSpPr>
            <a:spLocks noGrp="1"/>
          </p:cNvSpPr>
          <p:nvPr>
            <p:ph type="title"/>
          </p:nvPr>
        </p:nvSpPr>
        <p:spPr>
          <a:xfrm>
            <a:off x="594745" y="432611"/>
            <a:ext cx="11072356" cy="57950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4" name="Text Placeholder 2"/>
          <p:cNvSpPr>
            <a:spLocks noGrp="1"/>
          </p:cNvSpPr>
          <p:nvPr>
            <p:ph type="body" idx="13"/>
          </p:nvPr>
        </p:nvSpPr>
        <p:spPr>
          <a:xfrm>
            <a:off x="6244260" y="5347369"/>
            <a:ext cx="54228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Footer Placeholder 4"/>
          <p:cNvSpPr>
            <a:spLocks noGrp="1"/>
          </p:cNvSpPr>
          <p:nvPr>
            <p:ph type="ftr" sz="quarter" idx="17"/>
          </p:nvPr>
        </p:nvSpPr>
        <p:spPr/>
        <p:txBody>
          <a:bodyPr/>
          <a:lstStyle>
            <a:lvl1pPr>
              <a:defRPr/>
            </a:lvl1pPr>
          </a:lstStyle>
          <a:p>
            <a:pPr>
              <a:defRPr/>
            </a:pPr>
            <a:r>
              <a:rPr lang="en-US"/>
              <a:t>FSCF EXC &amp; BSI RISKS</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a:p>
        </p:txBody>
      </p:sp>
      <p:sp>
        <p:nvSpPr>
          <p:cNvPr id="10" name="Content Placeholder 2"/>
          <p:cNvSpPr>
            <a:spLocks noGrp="1"/>
          </p:cNvSpPr>
          <p:nvPr>
            <p:ph idx="19"/>
          </p:nvPr>
        </p:nvSpPr>
        <p:spPr>
          <a:xfrm>
            <a:off x="609600" y="1238250"/>
            <a:ext cx="5331795" cy="389255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20"/>
          </p:nvPr>
        </p:nvSpPr>
        <p:spPr>
          <a:xfrm>
            <a:off x="6335272" y="1238250"/>
            <a:ext cx="5331795" cy="3892550"/>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Helvetica"/>
                <a:ea typeface="Geneva" charset="0"/>
                <a:cs typeface="Geneva"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Helvetica"/>
                <a:ea typeface="Geneva"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Helvetica"/>
                <a:ea typeface="Geneva"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E57BC82D-A827-42AE-A090-8B827C4B3988}"/>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3196205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175906"/>
            <a:ext cx="402336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Picture Placeholder 12"/>
          <p:cNvSpPr>
            <a:spLocks noGrp="1"/>
          </p:cNvSpPr>
          <p:nvPr>
            <p:ph type="pic" sz="quarter" idx="15"/>
          </p:nvPr>
        </p:nvSpPr>
        <p:spPr>
          <a:xfrm>
            <a:off x="4955118" y="1238250"/>
            <a:ext cx="6711949" cy="4852988"/>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a:p>
        </p:txBody>
      </p:sp>
      <p:sp>
        <p:nvSpPr>
          <p:cNvPr id="2" name="Title 1"/>
          <p:cNvSpPr>
            <a:spLocks noGrp="1"/>
          </p:cNvSpPr>
          <p:nvPr>
            <p:ph type="title"/>
          </p:nvPr>
        </p:nvSpPr>
        <p:spPr>
          <a:xfrm>
            <a:off x="609600" y="429098"/>
            <a:ext cx="11057467" cy="647102"/>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9" name="Content Placeholder 2"/>
          <p:cNvSpPr>
            <a:spLocks noGrp="1"/>
          </p:cNvSpPr>
          <p:nvPr>
            <p:ph idx="19"/>
          </p:nvPr>
        </p:nvSpPr>
        <p:spPr>
          <a:xfrm>
            <a:off x="609600" y="1238250"/>
            <a:ext cx="4023365"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9C23A2E0-AF67-414B-A4B4-E66525B2D5BB}"/>
              </a:ext>
            </a:extLst>
          </p:cNvPr>
          <p:cNvSpPr>
            <a:spLocks noGrp="1"/>
          </p:cNvSpPr>
          <p:nvPr>
            <p:ph type="dt" sz="half" idx="2"/>
          </p:nvPr>
        </p:nvSpPr>
        <p:spPr>
          <a:xfrm>
            <a:off x="1305985" y="6488431"/>
            <a:ext cx="1313926"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4590648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6" y="1227138"/>
            <a:ext cx="11061700"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2" name="Text Placeholder 2"/>
          <p:cNvSpPr>
            <a:spLocks noGrp="1"/>
          </p:cNvSpPr>
          <p:nvPr>
            <p:ph type="body" idx="11"/>
          </p:nvPr>
        </p:nvSpPr>
        <p:spPr>
          <a:xfrm>
            <a:off x="609605" y="5686118"/>
            <a:ext cx="11057460"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a:p>
        </p:txBody>
      </p:sp>
      <p:sp>
        <p:nvSpPr>
          <p:cNvPr id="2" name="Title 1"/>
          <p:cNvSpPr>
            <a:spLocks noGrp="1"/>
          </p:cNvSpPr>
          <p:nvPr>
            <p:ph type="title"/>
          </p:nvPr>
        </p:nvSpPr>
        <p:spPr>
          <a:xfrm>
            <a:off x="609606" y="425569"/>
            <a:ext cx="11057461"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8" name="Date Placeholder 3">
            <a:extLst>
              <a:ext uri="{FF2B5EF4-FFF2-40B4-BE49-F238E27FC236}">
                <a16:creationId xmlns:a16="http://schemas.microsoft.com/office/drawing/2014/main" id="{1B9DBF6E-42F6-4744-BB00-707B0BEDCBDF}"/>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2209654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04801" y="971551"/>
            <a:ext cx="11563351"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251753"/>
            <a:ext cx="115824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982436" y="6504213"/>
            <a:ext cx="900491"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01.16.24</a:t>
            </a:r>
            <a:endParaRPr lang="en-US" dirty="0"/>
          </a:p>
        </p:txBody>
      </p:sp>
      <p:sp>
        <p:nvSpPr>
          <p:cNvPr id="9" name="Footer Placeholder 4"/>
          <p:cNvSpPr>
            <a:spLocks noGrp="1"/>
          </p:cNvSpPr>
          <p:nvPr>
            <p:ph type="ftr" sz="quarter" idx="3"/>
          </p:nvPr>
        </p:nvSpPr>
        <p:spPr>
          <a:xfrm>
            <a:off x="2040804" y="6504214"/>
            <a:ext cx="8349491"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FSCF EXC &amp; BSI RISKS</a:t>
            </a:r>
            <a:endParaRPr lang="en-US" b="1" dirty="0"/>
          </a:p>
        </p:txBody>
      </p:sp>
      <p:sp>
        <p:nvSpPr>
          <p:cNvPr id="10" name="Slide Number Placeholder 5"/>
          <p:cNvSpPr>
            <a:spLocks noGrp="1"/>
          </p:cNvSpPr>
          <p:nvPr>
            <p:ph type="sldNum" sz="quarter" idx="4"/>
          </p:nvPr>
        </p:nvSpPr>
        <p:spPr>
          <a:xfrm>
            <a:off x="296333" y="6504214"/>
            <a:ext cx="552451"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1225408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83015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711746"/>
            <a:ext cx="11057467"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p>
        </p:txBody>
      </p:sp>
      <p:sp>
        <p:nvSpPr>
          <p:cNvPr id="4" name="Text Placeholder 3"/>
          <p:cNvSpPr>
            <a:spLocks noGrp="1"/>
          </p:cNvSpPr>
          <p:nvPr>
            <p:ph type="body" sz="quarter" idx="10"/>
          </p:nvPr>
        </p:nvSpPr>
        <p:spPr>
          <a:xfrm>
            <a:off x="605367" y="3209908"/>
            <a:ext cx="11061700"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22996575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92789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0247763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6886828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609600" y="432610"/>
            <a:ext cx="11057467" cy="548785"/>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6" name="Footer Placeholder 4"/>
          <p:cNvSpPr>
            <a:spLocks noGrp="1"/>
          </p:cNvSpPr>
          <p:nvPr>
            <p:ph type="ftr" sz="quarter" idx="14"/>
          </p:nvPr>
        </p:nvSpPr>
        <p:spPr/>
        <p:txBody>
          <a:bodyPr/>
          <a:lstStyle>
            <a:lvl1pPr>
              <a:defRPr/>
            </a:lvl1pPr>
          </a:lstStyle>
          <a:p>
            <a:pPr>
              <a:defRPr/>
            </a:pPr>
            <a:r>
              <a:rPr lang="en-US"/>
              <a:t>FSCF EXC &amp; BSI RISKS</a:t>
            </a:r>
          </a:p>
        </p:txBody>
      </p:sp>
      <p:sp>
        <p:nvSpPr>
          <p:cNvPr id="7" name="Slide Number Placeholder 5"/>
          <p:cNvSpPr>
            <a:spLocks noGrp="1"/>
          </p:cNvSpPr>
          <p:nvPr>
            <p:ph type="sldNum" sz="quarter" idx="15"/>
          </p:nvPr>
        </p:nvSpPr>
        <p:spPr>
          <a:xfrm>
            <a:off x="399885" y="6488431"/>
            <a:ext cx="700617" cy="187325"/>
          </a:xfrm>
        </p:spPr>
        <p:txBody>
          <a:bodyPr/>
          <a:lstStyle>
            <a:lvl1pPr>
              <a:defRPr/>
            </a:lvl1pPr>
          </a:lstStyle>
          <a:p>
            <a:pPr>
              <a:defRPr/>
            </a:pPr>
            <a:fld id="{98AA3EDC-84CE-5D44-955B-22A59AD27526}" type="slidenum">
              <a:rPr lang="en-US"/>
              <a:pPr>
                <a:defRPr/>
              </a:pPr>
              <a:t>‹#›</a:t>
            </a:fld>
            <a:endParaRPr lang="en-US"/>
          </a:p>
        </p:txBody>
      </p:sp>
      <p:sp>
        <p:nvSpPr>
          <p:cNvPr id="8" name="Content Placeholder 2"/>
          <p:cNvSpPr>
            <a:spLocks noGrp="1"/>
          </p:cNvSpPr>
          <p:nvPr>
            <p:ph idx="16"/>
          </p:nvPr>
        </p:nvSpPr>
        <p:spPr>
          <a:xfrm>
            <a:off x="609600"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7"/>
          </p:nvPr>
        </p:nvSpPr>
        <p:spPr>
          <a:xfrm>
            <a:off x="6335272"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0DAAE906-8AAE-4B53-A6A5-981574B10F1C}"/>
              </a:ext>
            </a:extLst>
          </p:cNvPr>
          <p:cNvSpPr>
            <a:spLocks noGrp="1"/>
          </p:cNvSpPr>
          <p:nvPr>
            <p:ph type="dt" sz="half" idx="2"/>
          </p:nvPr>
        </p:nvSpPr>
        <p:spPr>
          <a:xfrm>
            <a:off x="1305984" y="6488431"/>
            <a:ext cx="135502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1499315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347369"/>
            <a:ext cx="53381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itle 1"/>
          <p:cNvSpPr>
            <a:spLocks noGrp="1"/>
          </p:cNvSpPr>
          <p:nvPr>
            <p:ph type="title"/>
          </p:nvPr>
        </p:nvSpPr>
        <p:spPr>
          <a:xfrm>
            <a:off x="594745" y="432611"/>
            <a:ext cx="11072356" cy="57950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4" name="Text Placeholder 2"/>
          <p:cNvSpPr>
            <a:spLocks noGrp="1"/>
          </p:cNvSpPr>
          <p:nvPr>
            <p:ph type="body" idx="13"/>
          </p:nvPr>
        </p:nvSpPr>
        <p:spPr>
          <a:xfrm>
            <a:off x="6244260" y="5347369"/>
            <a:ext cx="54228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Footer Placeholder 4"/>
          <p:cNvSpPr>
            <a:spLocks noGrp="1"/>
          </p:cNvSpPr>
          <p:nvPr>
            <p:ph type="ftr" sz="quarter" idx="17"/>
          </p:nvPr>
        </p:nvSpPr>
        <p:spPr/>
        <p:txBody>
          <a:bodyPr/>
          <a:lstStyle>
            <a:lvl1pPr>
              <a:defRPr/>
            </a:lvl1pPr>
          </a:lstStyle>
          <a:p>
            <a:pPr>
              <a:defRPr/>
            </a:pPr>
            <a:r>
              <a:rPr lang="en-US"/>
              <a:t>FSCF EXC &amp; BSI RISKS</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a:p>
        </p:txBody>
      </p:sp>
      <p:sp>
        <p:nvSpPr>
          <p:cNvPr id="10" name="Content Placeholder 2"/>
          <p:cNvSpPr>
            <a:spLocks noGrp="1"/>
          </p:cNvSpPr>
          <p:nvPr>
            <p:ph idx="19"/>
          </p:nvPr>
        </p:nvSpPr>
        <p:spPr>
          <a:xfrm>
            <a:off x="609600" y="1238250"/>
            <a:ext cx="5331795" cy="389255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20"/>
          </p:nvPr>
        </p:nvSpPr>
        <p:spPr>
          <a:xfrm>
            <a:off x="6335272" y="1238250"/>
            <a:ext cx="5331795" cy="3892550"/>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Helvetica"/>
                <a:ea typeface="Geneva" charset="0"/>
                <a:cs typeface="Geneva"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Helvetica"/>
                <a:ea typeface="Geneva"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Helvetica"/>
                <a:ea typeface="Geneva"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E57BC82D-A827-42AE-A090-8B827C4B3988}"/>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03205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609600" y="432610"/>
            <a:ext cx="11057467" cy="64695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3" name="Picture Placeholder 12"/>
          <p:cNvSpPr>
            <a:spLocks noGrp="1"/>
          </p:cNvSpPr>
          <p:nvPr>
            <p:ph type="pic" sz="quarter" idx="10"/>
          </p:nvPr>
        </p:nvSpPr>
        <p:spPr>
          <a:xfrm>
            <a:off x="609600" y="1238251"/>
            <a:ext cx="11057467" cy="4846639"/>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5" name="Footer Placeholder 4"/>
          <p:cNvSpPr>
            <a:spLocks noGrp="1"/>
          </p:cNvSpPr>
          <p:nvPr>
            <p:ph type="ftr" sz="quarter" idx="12"/>
          </p:nvPr>
        </p:nvSpPr>
        <p:spPr>
          <a:xfrm>
            <a:off x="2821519" y="6488431"/>
            <a:ext cx="7103318" cy="187325"/>
          </a:xfrm>
        </p:spPr>
        <p:txBody>
          <a:bodyPr/>
          <a:lstStyle>
            <a:lvl1pPr>
              <a:defRPr/>
            </a:lvl1pPr>
          </a:lstStyle>
          <a:p>
            <a:pPr>
              <a:defRPr/>
            </a:pPr>
            <a:r>
              <a:rPr lang="en-US"/>
              <a:t>FSCF EXC &amp; BSI RISKS</a:t>
            </a:r>
          </a:p>
        </p:txBody>
      </p:sp>
      <p:sp>
        <p:nvSpPr>
          <p:cNvPr id="6" name="Slide Number Placeholder 5"/>
          <p:cNvSpPr>
            <a:spLocks noGrp="1"/>
          </p:cNvSpPr>
          <p:nvPr>
            <p:ph type="sldNum" sz="quarter" idx="13"/>
          </p:nvPr>
        </p:nvSpPr>
        <p:spPr>
          <a:xfrm>
            <a:off x="492352" y="6488431"/>
            <a:ext cx="700617" cy="187325"/>
          </a:xfrm>
        </p:spPr>
        <p:txBody>
          <a:bodyPr/>
          <a:lstStyle>
            <a:lvl1pPr>
              <a:defRPr/>
            </a:lvl1pPr>
          </a:lstStyle>
          <a:p>
            <a:pPr>
              <a:defRPr/>
            </a:pPr>
            <a:fld id="{C663080B-B7DD-F94E-BF93-E5AF96AB2174}" type="slidenum">
              <a:rPr lang="en-US"/>
              <a:pPr>
                <a:defRPr/>
              </a:pPr>
              <a:t>‹#›</a:t>
            </a:fld>
            <a:endParaRPr lang="en-US"/>
          </a:p>
        </p:txBody>
      </p:sp>
      <p:sp>
        <p:nvSpPr>
          <p:cNvPr id="7" name="Date Placeholder 3">
            <a:extLst>
              <a:ext uri="{FF2B5EF4-FFF2-40B4-BE49-F238E27FC236}">
                <a16:creationId xmlns:a16="http://schemas.microsoft.com/office/drawing/2014/main" id="{980F84C3-AAAD-42A4-BF3D-6ACE9E350A58}"/>
              </a:ext>
            </a:extLst>
          </p:cNvPr>
          <p:cNvSpPr>
            <a:spLocks noGrp="1"/>
          </p:cNvSpPr>
          <p:nvPr>
            <p:ph type="dt" sz="half" idx="2"/>
          </p:nvPr>
        </p:nvSpPr>
        <p:spPr>
          <a:xfrm>
            <a:off x="1305985" y="6488431"/>
            <a:ext cx="132420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8507826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609600" y="432610"/>
            <a:ext cx="11057467" cy="64695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3" name="Picture Placeholder 12"/>
          <p:cNvSpPr>
            <a:spLocks noGrp="1"/>
          </p:cNvSpPr>
          <p:nvPr>
            <p:ph type="pic" sz="quarter" idx="10"/>
          </p:nvPr>
        </p:nvSpPr>
        <p:spPr>
          <a:xfrm>
            <a:off x="609600" y="1238251"/>
            <a:ext cx="11057467" cy="4846639"/>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5" name="Footer Placeholder 4"/>
          <p:cNvSpPr>
            <a:spLocks noGrp="1"/>
          </p:cNvSpPr>
          <p:nvPr>
            <p:ph type="ftr" sz="quarter" idx="12"/>
          </p:nvPr>
        </p:nvSpPr>
        <p:spPr>
          <a:xfrm>
            <a:off x="2821519" y="6488431"/>
            <a:ext cx="7103318" cy="187325"/>
          </a:xfrm>
        </p:spPr>
        <p:txBody>
          <a:bodyPr/>
          <a:lstStyle>
            <a:lvl1pPr>
              <a:defRPr/>
            </a:lvl1pPr>
          </a:lstStyle>
          <a:p>
            <a:pPr>
              <a:defRPr/>
            </a:pPr>
            <a:r>
              <a:rPr lang="en-US"/>
              <a:t>FSCF EXC &amp; BSI RISKS</a:t>
            </a:r>
          </a:p>
        </p:txBody>
      </p:sp>
      <p:sp>
        <p:nvSpPr>
          <p:cNvPr id="6" name="Slide Number Placeholder 5"/>
          <p:cNvSpPr>
            <a:spLocks noGrp="1"/>
          </p:cNvSpPr>
          <p:nvPr>
            <p:ph type="sldNum" sz="quarter" idx="13"/>
          </p:nvPr>
        </p:nvSpPr>
        <p:spPr>
          <a:xfrm>
            <a:off x="492352" y="6488431"/>
            <a:ext cx="700617" cy="187325"/>
          </a:xfrm>
        </p:spPr>
        <p:txBody>
          <a:bodyPr/>
          <a:lstStyle>
            <a:lvl1pPr>
              <a:defRPr/>
            </a:lvl1pPr>
          </a:lstStyle>
          <a:p>
            <a:pPr>
              <a:defRPr/>
            </a:pPr>
            <a:fld id="{C663080B-B7DD-F94E-BF93-E5AF96AB2174}" type="slidenum">
              <a:rPr lang="en-US"/>
              <a:pPr>
                <a:defRPr/>
              </a:pPr>
              <a:t>‹#›</a:t>
            </a:fld>
            <a:endParaRPr lang="en-US"/>
          </a:p>
        </p:txBody>
      </p:sp>
      <p:sp>
        <p:nvSpPr>
          <p:cNvPr id="7" name="Date Placeholder 3">
            <a:extLst>
              <a:ext uri="{FF2B5EF4-FFF2-40B4-BE49-F238E27FC236}">
                <a16:creationId xmlns:a16="http://schemas.microsoft.com/office/drawing/2014/main" id="{980F84C3-AAAD-42A4-BF3D-6ACE9E350A58}"/>
              </a:ext>
            </a:extLst>
          </p:cNvPr>
          <p:cNvSpPr>
            <a:spLocks noGrp="1"/>
          </p:cNvSpPr>
          <p:nvPr>
            <p:ph type="dt" sz="half" idx="2"/>
          </p:nvPr>
        </p:nvSpPr>
        <p:spPr>
          <a:xfrm>
            <a:off x="1305985" y="6488431"/>
            <a:ext cx="132420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4603344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1"/>
            <a:ext cx="12192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4" name="Footer Placeholder 4"/>
          <p:cNvSpPr>
            <a:spLocks noGrp="1"/>
          </p:cNvSpPr>
          <p:nvPr>
            <p:ph type="ftr" sz="quarter" idx="12"/>
          </p:nvPr>
        </p:nvSpPr>
        <p:spPr/>
        <p:txBody>
          <a:bodyPr/>
          <a:lstStyle>
            <a:lvl1pPr>
              <a:defRPr/>
            </a:lvl1pPr>
          </a:lstStyle>
          <a:p>
            <a:pPr>
              <a:defRPr/>
            </a:pPr>
            <a:r>
              <a:rPr lang="en-US"/>
              <a:t>FSCF EXC &amp; BSI RISKS</a:t>
            </a:r>
          </a:p>
        </p:txBody>
      </p:sp>
      <p:sp>
        <p:nvSpPr>
          <p:cNvPr id="5" name="Slide Number Placeholder 5"/>
          <p:cNvSpPr>
            <a:spLocks noGrp="1"/>
          </p:cNvSpPr>
          <p:nvPr>
            <p:ph type="sldNum" sz="quarter" idx="13"/>
          </p:nvPr>
        </p:nvSpPr>
        <p:spPr>
          <a:xfrm>
            <a:off x="461529" y="6488430"/>
            <a:ext cx="700617" cy="187325"/>
          </a:xfrm>
        </p:spPr>
        <p:txBody>
          <a:bodyPr/>
          <a:lstStyle>
            <a:lvl1pPr>
              <a:defRPr/>
            </a:lvl1pPr>
          </a:lstStyle>
          <a:p>
            <a:pPr>
              <a:defRPr/>
            </a:pPr>
            <a:fld id="{72F71154-E60D-9942-9C7E-C9963561CB3F}" type="slidenum">
              <a:rPr lang="en-US"/>
              <a:pPr>
                <a:defRPr/>
              </a:pPr>
              <a:t>‹#›</a:t>
            </a:fld>
            <a:endParaRPr lang="en-US"/>
          </a:p>
        </p:txBody>
      </p:sp>
      <p:sp>
        <p:nvSpPr>
          <p:cNvPr id="6" name="Date Placeholder 3">
            <a:extLst>
              <a:ext uri="{FF2B5EF4-FFF2-40B4-BE49-F238E27FC236}">
                <a16:creationId xmlns:a16="http://schemas.microsoft.com/office/drawing/2014/main" id="{03F8F6C8-BAAF-4D4A-A3A0-448596DDB28C}"/>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6763695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175906"/>
            <a:ext cx="402336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Picture Placeholder 12"/>
          <p:cNvSpPr>
            <a:spLocks noGrp="1"/>
          </p:cNvSpPr>
          <p:nvPr>
            <p:ph type="pic" sz="quarter" idx="15"/>
          </p:nvPr>
        </p:nvSpPr>
        <p:spPr>
          <a:xfrm>
            <a:off x="4955118" y="1238250"/>
            <a:ext cx="6711949" cy="4852988"/>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a:p>
        </p:txBody>
      </p:sp>
      <p:sp>
        <p:nvSpPr>
          <p:cNvPr id="2" name="Title 1"/>
          <p:cNvSpPr>
            <a:spLocks noGrp="1"/>
          </p:cNvSpPr>
          <p:nvPr>
            <p:ph type="title"/>
          </p:nvPr>
        </p:nvSpPr>
        <p:spPr>
          <a:xfrm>
            <a:off x="609600" y="429098"/>
            <a:ext cx="11057467" cy="647102"/>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9" name="Content Placeholder 2"/>
          <p:cNvSpPr>
            <a:spLocks noGrp="1"/>
          </p:cNvSpPr>
          <p:nvPr>
            <p:ph idx="19"/>
          </p:nvPr>
        </p:nvSpPr>
        <p:spPr>
          <a:xfrm>
            <a:off x="609600" y="1238250"/>
            <a:ext cx="4023365"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9C23A2E0-AF67-414B-A4B4-E66525B2D5BB}"/>
              </a:ext>
            </a:extLst>
          </p:cNvPr>
          <p:cNvSpPr>
            <a:spLocks noGrp="1"/>
          </p:cNvSpPr>
          <p:nvPr>
            <p:ph type="dt" sz="half" idx="2"/>
          </p:nvPr>
        </p:nvSpPr>
        <p:spPr>
          <a:xfrm>
            <a:off x="1305985" y="6488431"/>
            <a:ext cx="1313926"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4477692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6" y="1227138"/>
            <a:ext cx="11061700"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2" name="Text Placeholder 2"/>
          <p:cNvSpPr>
            <a:spLocks noGrp="1"/>
          </p:cNvSpPr>
          <p:nvPr>
            <p:ph type="body" idx="11"/>
          </p:nvPr>
        </p:nvSpPr>
        <p:spPr>
          <a:xfrm>
            <a:off x="609605" y="5686118"/>
            <a:ext cx="11057460"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a:p>
        </p:txBody>
      </p:sp>
      <p:sp>
        <p:nvSpPr>
          <p:cNvPr id="2" name="Title 1"/>
          <p:cNvSpPr>
            <a:spLocks noGrp="1"/>
          </p:cNvSpPr>
          <p:nvPr>
            <p:ph type="title"/>
          </p:nvPr>
        </p:nvSpPr>
        <p:spPr>
          <a:xfrm>
            <a:off x="609606" y="425569"/>
            <a:ext cx="11057461"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8" name="Date Placeholder 3">
            <a:extLst>
              <a:ext uri="{FF2B5EF4-FFF2-40B4-BE49-F238E27FC236}">
                <a16:creationId xmlns:a16="http://schemas.microsoft.com/office/drawing/2014/main" id="{1B9DBF6E-42F6-4744-BB00-707B0BEDCBDF}"/>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42688369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04801" y="971551"/>
            <a:ext cx="11563351"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251753"/>
            <a:ext cx="115824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982436" y="6504213"/>
            <a:ext cx="900491"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01.16.24</a:t>
            </a:r>
            <a:endParaRPr lang="en-US" dirty="0"/>
          </a:p>
        </p:txBody>
      </p:sp>
      <p:sp>
        <p:nvSpPr>
          <p:cNvPr id="9" name="Footer Placeholder 4"/>
          <p:cNvSpPr>
            <a:spLocks noGrp="1"/>
          </p:cNvSpPr>
          <p:nvPr>
            <p:ph type="ftr" sz="quarter" idx="3"/>
          </p:nvPr>
        </p:nvSpPr>
        <p:spPr>
          <a:xfrm>
            <a:off x="2040804" y="6504214"/>
            <a:ext cx="8349491"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FSCF EXC &amp; BSI RISKS</a:t>
            </a:r>
            <a:endParaRPr lang="en-US" b="1" dirty="0"/>
          </a:p>
        </p:txBody>
      </p:sp>
      <p:sp>
        <p:nvSpPr>
          <p:cNvPr id="10" name="Slide Number Placeholder 5"/>
          <p:cNvSpPr>
            <a:spLocks noGrp="1"/>
          </p:cNvSpPr>
          <p:nvPr>
            <p:ph type="sldNum" sz="quarter" idx="4"/>
          </p:nvPr>
        </p:nvSpPr>
        <p:spPr>
          <a:xfrm>
            <a:off x="296333" y="6504214"/>
            <a:ext cx="552451"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27108280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79485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711746"/>
            <a:ext cx="11057467"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p>
        </p:txBody>
      </p:sp>
      <p:sp>
        <p:nvSpPr>
          <p:cNvPr id="4" name="Text Placeholder 3"/>
          <p:cNvSpPr>
            <a:spLocks noGrp="1"/>
          </p:cNvSpPr>
          <p:nvPr>
            <p:ph type="body" sz="quarter" idx="10"/>
          </p:nvPr>
        </p:nvSpPr>
        <p:spPr>
          <a:xfrm>
            <a:off x="605367" y="3209908"/>
            <a:ext cx="11061700"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7292210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88122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4739605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401899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1"/>
            <a:ext cx="12192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4" name="Footer Placeholder 4"/>
          <p:cNvSpPr>
            <a:spLocks noGrp="1"/>
          </p:cNvSpPr>
          <p:nvPr>
            <p:ph type="ftr" sz="quarter" idx="12"/>
          </p:nvPr>
        </p:nvSpPr>
        <p:spPr/>
        <p:txBody>
          <a:bodyPr/>
          <a:lstStyle>
            <a:lvl1pPr>
              <a:defRPr/>
            </a:lvl1pPr>
          </a:lstStyle>
          <a:p>
            <a:pPr>
              <a:defRPr/>
            </a:pPr>
            <a:r>
              <a:rPr lang="en-US"/>
              <a:t>FSCF EXC &amp; BSI RISKS</a:t>
            </a:r>
          </a:p>
        </p:txBody>
      </p:sp>
      <p:sp>
        <p:nvSpPr>
          <p:cNvPr id="5" name="Slide Number Placeholder 5"/>
          <p:cNvSpPr>
            <a:spLocks noGrp="1"/>
          </p:cNvSpPr>
          <p:nvPr>
            <p:ph type="sldNum" sz="quarter" idx="13"/>
          </p:nvPr>
        </p:nvSpPr>
        <p:spPr>
          <a:xfrm>
            <a:off x="461529" y="6488430"/>
            <a:ext cx="700617" cy="187325"/>
          </a:xfrm>
        </p:spPr>
        <p:txBody>
          <a:bodyPr/>
          <a:lstStyle>
            <a:lvl1pPr>
              <a:defRPr/>
            </a:lvl1pPr>
          </a:lstStyle>
          <a:p>
            <a:pPr>
              <a:defRPr/>
            </a:pPr>
            <a:fld id="{72F71154-E60D-9942-9C7E-C9963561CB3F}" type="slidenum">
              <a:rPr lang="en-US"/>
              <a:pPr>
                <a:defRPr/>
              </a:pPr>
              <a:t>‹#›</a:t>
            </a:fld>
            <a:endParaRPr lang="en-US"/>
          </a:p>
        </p:txBody>
      </p:sp>
      <p:sp>
        <p:nvSpPr>
          <p:cNvPr id="6" name="Date Placeholder 3">
            <a:extLst>
              <a:ext uri="{FF2B5EF4-FFF2-40B4-BE49-F238E27FC236}">
                <a16:creationId xmlns:a16="http://schemas.microsoft.com/office/drawing/2014/main" id="{03F8F6C8-BAAF-4D4A-A3A0-448596DDB28C}"/>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45808870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609600" y="432610"/>
            <a:ext cx="11057467" cy="548785"/>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6" name="Footer Placeholder 4"/>
          <p:cNvSpPr>
            <a:spLocks noGrp="1"/>
          </p:cNvSpPr>
          <p:nvPr>
            <p:ph type="ftr" sz="quarter" idx="14"/>
          </p:nvPr>
        </p:nvSpPr>
        <p:spPr/>
        <p:txBody>
          <a:bodyPr/>
          <a:lstStyle>
            <a:lvl1pPr>
              <a:defRPr/>
            </a:lvl1pPr>
          </a:lstStyle>
          <a:p>
            <a:pPr>
              <a:defRPr/>
            </a:pPr>
            <a:r>
              <a:rPr lang="en-US"/>
              <a:t>FSCF EXC &amp; BSI RISKS</a:t>
            </a:r>
          </a:p>
        </p:txBody>
      </p:sp>
      <p:sp>
        <p:nvSpPr>
          <p:cNvPr id="7" name="Slide Number Placeholder 5"/>
          <p:cNvSpPr>
            <a:spLocks noGrp="1"/>
          </p:cNvSpPr>
          <p:nvPr>
            <p:ph type="sldNum" sz="quarter" idx="15"/>
          </p:nvPr>
        </p:nvSpPr>
        <p:spPr>
          <a:xfrm>
            <a:off x="399885" y="6488431"/>
            <a:ext cx="700617" cy="187325"/>
          </a:xfrm>
        </p:spPr>
        <p:txBody>
          <a:bodyPr/>
          <a:lstStyle>
            <a:lvl1pPr>
              <a:defRPr/>
            </a:lvl1pPr>
          </a:lstStyle>
          <a:p>
            <a:pPr>
              <a:defRPr/>
            </a:pPr>
            <a:fld id="{98AA3EDC-84CE-5D44-955B-22A59AD27526}" type="slidenum">
              <a:rPr lang="en-US"/>
              <a:pPr>
                <a:defRPr/>
              </a:pPr>
              <a:t>‹#›</a:t>
            </a:fld>
            <a:endParaRPr lang="en-US"/>
          </a:p>
        </p:txBody>
      </p:sp>
      <p:sp>
        <p:nvSpPr>
          <p:cNvPr id="8" name="Content Placeholder 2"/>
          <p:cNvSpPr>
            <a:spLocks noGrp="1"/>
          </p:cNvSpPr>
          <p:nvPr>
            <p:ph idx="16"/>
          </p:nvPr>
        </p:nvSpPr>
        <p:spPr>
          <a:xfrm>
            <a:off x="609600"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7"/>
          </p:nvPr>
        </p:nvSpPr>
        <p:spPr>
          <a:xfrm>
            <a:off x="6335272"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0DAAE906-8AAE-4B53-A6A5-981574B10F1C}"/>
              </a:ext>
            </a:extLst>
          </p:cNvPr>
          <p:cNvSpPr>
            <a:spLocks noGrp="1"/>
          </p:cNvSpPr>
          <p:nvPr>
            <p:ph type="dt" sz="half" idx="2"/>
          </p:nvPr>
        </p:nvSpPr>
        <p:spPr>
          <a:xfrm>
            <a:off x="1305984" y="6488431"/>
            <a:ext cx="135502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8330494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347369"/>
            <a:ext cx="53381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itle 1"/>
          <p:cNvSpPr>
            <a:spLocks noGrp="1"/>
          </p:cNvSpPr>
          <p:nvPr>
            <p:ph type="title"/>
          </p:nvPr>
        </p:nvSpPr>
        <p:spPr>
          <a:xfrm>
            <a:off x="594745" y="432611"/>
            <a:ext cx="11072356" cy="57950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4" name="Text Placeholder 2"/>
          <p:cNvSpPr>
            <a:spLocks noGrp="1"/>
          </p:cNvSpPr>
          <p:nvPr>
            <p:ph type="body" idx="13"/>
          </p:nvPr>
        </p:nvSpPr>
        <p:spPr>
          <a:xfrm>
            <a:off x="6244260" y="5347369"/>
            <a:ext cx="54228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Footer Placeholder 4"/>
          <p:cNvSpPr>
            <a:spLocks noGrp="1"/>
          </p:cNvSpPr>
          <p:nvPr>
            <p:ph type="ftr" sz="quarter" idx="17"/>
          </p:nvPr>
        </p:nvSpPr>
        <p:spPr/>
        <p:txBody>
          <a:bodyPr/>
          <a:lstStyle>
            <a:lvl1pPr>
              <a:defRPr/>
            </a:lvl1pPr>
          </a:lstStyle>
          <a:p>
            <a:pPr>
              <a:defRPr/>
            </a:pPr>
            <a:r>
              <a:rPr lang="en-US"/>
              <a:t>FSCF EXC &amp; BSI RISKS</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a:p>
        </p:txBody>
      </p:sp>
      <p:sp>
        <p:nvSpPr>
          <p:cNvPr id="10" name="Content Placeholder 2"/>
          <p:cNvSpPr>
            <a:spLocks noGrp="1"/>
          </p:cNvSpPr>
          <p:nvPr>
            <p:ph idx="19"/>
          </p:nvPr>
        </p:nvSpPr>
        <p:spPr>
          <a:xfrm>
            <a:off x="609600" y="1238250"/>
            <a:ext cx="5331795" cy="389255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20"/>
          </p:nvPr>
        </p:nvSpPr>
        <p:spPr>
          <a:xfrm>
            <a:off x="6335272" y="1238250"/>
            <a:ext cx="5331795" cy="3892550"/>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Helvetica"/>
                <a:ea typeface="Geneva" charset="0"/>
                <a:cs typeface="Geneva"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Helvetica"/>
                <a:ea typeface="Geneva"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Helvetica"/>
                <a:ea typeface="Geneva"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E57BC82D-A827-42AE-A090-8B827C4B3988}"/>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1207556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609600" y="432610"/>
            <a:ext cx="11057467" cy="64695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3" name="Picture Placeholder 12"/>
          <p:cNvSpPr>
            <a:spLocks noGrp="1"/>
          </p:cNvSpPr>
          <p:nvPr>
            <p:ph type="pic" sz="quarter" idx="10"/>
          </p:nvPr>
        </p:nvSpPr>
        <p:spPr>
          <a:xfrm>
            <a:off x="609600" y="1238251"/>
            <a:ext cx="11057467" cy="4846639"/>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5" name="Footer Placeholder 4"/>
          <p:cNvSpPr>
            <a:spLocks noGrp="1"/>
          </p:cNvSpPr>
          <p:nvPr>
            <p:ph type="ftr" sz="quarter" idx="12"/>
          </p:nvPr>
        </p:nvSpPr>
        <p:spPr>
          <a:xfrm>
            <a:off x="2821519" y="6488431"/>
            <a:ext cx="7103318" cy="187325"/>
          </a:xfrm>
        </p:spPr>
        <p:txBody>
          <a:bodyPr/>
          <a:lstStyle>
            <a:lvl1pPr>
              <a:defRPr/>
            </a:lvl1pPr>
          </a:lstStyle>
          <a:p>
            <a:pPr>
              <a:defRPr/>
            </a:pPr>
            <a:r>
              <a:rPr lang="en-US"/>
              <a:t>FSCF EXC &amp; BSI RISKS</a:t>
            </a:r>
          </a:p>
        </p:txBody>
      </p:sp>
      <p:sp>
        <p:nvSpPr>
          <p:cNvPr id="6" name="Slide Number Placeholder 5"/>
          <p:cNvSpPr>
            <a:spLocks noGrp="1"/>
          </p:cNvSpPr>
          <p:nvPr>
            <p:ph type="sldNum" sz="quarter" idx="13"/>
          </p:nvPr>
        </p:nvSpPr>
        <p:spPr>
          <a:xfrm>
            <a:off x="492352" y="6488431"/>
            <a:ext cx="700617" cy="187325"/>
          </a:xfrm>
        </p:spPr>
        <p:txBody>
          <a:bodyPr/>
          <a:lstStyle>
            <a:lvl1pPr>
              <a:defRPr/>
            </a:lvl1pPr>
          </a:lstStyle>
          <a:p>
            <a:pPr>
              <a:defRPr/>
            </a:pPr>
            <a:fld id="{C663080B-B7DD-F94E-BF93-E5AF96AB2174}" type="slidenum">
              <a:rPr lang="en-US"/>
              <a:pPr>
                <a:defRPr/>
              </a:pPr>
              <a:t>‹#›</a:t>
            </a:fld>
            <a:endParaRPr lang="en-US"/>
          </a:p>
        </p:txBody>
      </p:sp>
      <p:sp>
        <p:nvSpPr>
          <p:cNvPr id="7" name="Date Placeholder 3">
            <a:extLst>
              <a:ext uri="{FF2B5EF4-FFF2-40B4-BE49-F238E27FC236}">
                <a16:creationId xmlns:a16="http://schemas.microsoft.com/office/drawing/2014/main" id="{980F84C3-AAAD-42A4-BF3D-6ACE9E350A58}"/>
              </a:ext>
            </a:extLst>
          </p:cNvPr>
          <p:cNvSpPr>
            <a:spLocks noGrp="1"/>
          </p:cNvSpPr>
          <p:nvPr>
            <p:ph type="dt" sz="half" idx="2"/>
          </p:nvPr>
        </p:nvSpPr>
        <p:spPr>
          <a:xfrm>
            <a:off x="1305985" y="6488431"/>
            <a:ext cx="132420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3868747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1"/>
            <a:ext cx="12192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4" name="Footer Placeholder 4"/>
          <p:cNvSpPr>
            <a:spLocks noGrp="1"/>
          </p:cNvSpPr>
          <p:nvPr>
            <p:ph type="ftr" sz="quarter" idx="12"/>
          </p:nvPr>
        </p:nvSpPr>
        <p:spPr/>
        <p:txBody>
          <a:bodyPr/>
          <a:lstStyle>
            <a:lvl1pPr>
              <a:defRPr/>
            </a:lvl1pPr>
          </a:lstStyle>
          <a:p>
            <a:pPr>
              <a:defRPr/>
            </a:pPr>
            <a:r>
              <a:rPr lang="en-US"/>
              <a:t>FSCF EXC &amp; BSI RISKS</a:t>
            </a:r>
          </a:p>
        </p:txBody>
      </p:sp>
      <p:sp>
        <p:nvSpPr>
          <p:cNvPr id="5" name="Slide Number Placeholder 5"/>
          <p:cNvSpPr>
            <a:spLocks noGrp="1"/>
          </p:cNvSpPr>
          <p:nvPr>
            <p:ph type="sldNum" sz="quarter" idx="13"/>
          </p:nvPr>
        </p:nvSpPr>
        <p:spPr>
          <a:xfrm>
            <a:off x="461529" y="6488430"/>
            <a:ext cx="700617" cy="187325"/>
          </a:xfrm>
        </p:spPr>
        <p:txBody>
          <a:bodyPr/>
          <a:lstStyle>
            <a:lvl1pPr>
              <a:defRPr/>
            </a:lvl1pPr>
          </a:lstStyle>
          <a:p>
            <a:pPr>
              <a:defRPr/>
            </a:pPr>
            <a:fld id="{72F71154-E60D-9942-9C7E-C9963561CB3F}" type="slidenum">
              <a:rPr lang="en-US"/>
              <a:pPr>
                <a:defRPr/>
              </a:pPr>
              <a:t>‹#›</a:t>
            </a:fld>
            <a:endParaRPr lang="en-US"/>
          </a:p>
        </p:txBody>
      </p:sp>
      <p:sp>
        <p:nvSpPr>
          <p:cNvPr id="6" name="Date Placeholder 3">
            <a:extLst>
              <a:ext uri="{FF2B5EF4-FFF2-40B4-BE49-F238E27FC236}">
                <a16:creationId xmlns:a16="http://schemas.microsoft.com/office/drawing/2014/main" id="{03F8F6C8-BAAF-4D4A-A3A0-448596DDB28C}"/>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4737374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175906"/>
            <a:ext cx="402336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Picture Placeholder 12"/>
          <p:cNvSpPr>
            <a:spLocks noGrp="1"/>
          </p:cNvSpPr>
          <p:nvPr>
            <p:ph type="pic" sz="quarter" idx="15"/>
          </p:nvPr>
        </p:nvSpPr>
        <p:spPr>
          <a:xfrm>
            <a:off x="4955118" y="1238250"/>
            <a:ext cx="6711949" cy="4852988"/>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a:p>
        </p:txBody>
      </p:sp>
      <p:sp>
        <p:nvSpPr>
          <p:cNvPr id="2" name="Title 1"/>
          <p:cNvSpPr>
            <a:spLocks noGrp="1"/>
          </p:cNvSpPr>
          <p:nvPr>
            <p:ph type="title"/>
          </p:nvPr>
        </p:nvSpPr>
        <p:spPr>
          <a:xfrm>
            <a:off x="609600" y="429098"/>
            <a:ext cx="11057467" cy="647102"/>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9" name="Content Placeholder 2"/>
          <p:cNvSpPr>
            <a:spLocks noGrp="1"/>
          </p:cNvSpPr>
          <p:nvPr>
            <p:ph idx="19"/>
          </p:nvPr>
        </p:nvSpPr>
        <p:spPr>
          <a:xfrm>
            <a:off x="609600" y="1238250"/>
            <a:ext cx="4023365"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9C23A2E0-AF67-414B-A4B4-E66525B2D5BB}"/>
              </a:ext>
            </a:extLst>
          </p:cNvPr>
          <p:cNvSpPr>
            <a:spLocks noGrp="1"/>
          </p:cNvSpPr>
          <p:nvPr>
            <p:ph type="dt" sz="half" idx="2"/>
          </p:nvPr>
        </p:nvSpPr>
        <p:spPr>
          <a:xfrm>
            <a:off x="1305985" y="6488431"/>
            <a:ext cx="1313926"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8126726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6" y="1227138"/>
            <a:ext cx="11061700"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2" name="Text Placeholder 2"/>
          <p:cNvSpPr>
            <a:spLocks noGrp="1"/>
          </p:cNvSpPr>
          <p:nvPr>
            <p:ph type="body" idx="11"/>
          </p:nvPr>
        </p:nvSpPr>
        <p:spPr>
          <a:xfrm>
            <a:off x="609605" y="5686118"/>
            <a:ext cx="11057460"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a:p>
        </p:txBody>
      </p:sp>
      <p:sp>
        <p:nvSpPr>
          <p:cNvPr id="2" name="Title 1"/>
          <p:cNvSpPr>
            <a:spLocks noGrp="1"/>
          </p:cNvSpPr>
          <p:nvPr>
            <p:ph type="title"/>
          </p:nvPr>
        </p:nvSpPr>
        <p:spPr>
          <a:xfrm>
            <a:off x="609606" y="425569"/>
            <a:ext cx="11057461"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8" name="Date Placeholder 3">
            <a:extLst>
              <a:ext uri="{FF2B5EF4-FFF2-40B4-BE49-F238E27FC236}">
                <a16:creationId xmlns:a16="http://schemas.microsoft.com/office/drawing/2014/main" id="{1B9DBF6E-42F6-4744-BB00-707B0BEDCBDF}"/>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52150439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04801" y="971551"/>
            <a:ext cx="11563351"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251753"/>
            <a:ext cx="115824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982436" y="6504213"/>
            <a:ext cx="900491"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01.16.24</a:t>
            </a:r>
            <a:endParaRPr lang="en-US" dirty="0"/>
          </a:p>
        </p:txBody>
      </p:sp>
      <p:sp>
        <p:nvSpPr>
          <p:cNvPr id="9" name="Footer Placeholder 4"/>
          <p:cNvSpPr>
            <a:spLocks noGrp="1"/>
          </p:cNvSpPr>
          <p:nvPr>
            <p:ph type="ftr" sz="quarter" idx="3"/>
          </p:nvPr>
        </p:nvSpPr>
        <p:spPr>
          <a:xfrm>
            <a:off x="2040804" y="6504214"/>
            <a:ext cx="8349491"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FSCF EXC &amp; BSI RISKS</a:t>
            </a:r>
            <a:endParaRPr lang="en-US" b="1" dirty="0"/>
          </a:p>
        </p:txBody>
      </p:sp>
      <p:sp>
        <p:nvSpPr>
          <p:cNvPr id="10" name="Slide Number Placeholder 5"/>
          <p:cNvSpPr>
            <a:spLocks noGrp="1"/>
          </p:cNvSpPr>
          <p:nvPr>
            <p:ph type="sldNum" sz="quarter" idx="4"/>
          </p:nvPr>
        </p:nvSpPr>
        <p:spPr>
          <a:xfrm>
            <a:off x="296333" y="6504214"/>
            <a:ext cx="552451"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18382005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12574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711746"/>
            <a:ext cx="11057467"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p>
        </p:txBody>
      </p:sp>
      <p:sp>
        <p:nvSpPr>
          <p:cNvPr id="4" name="Text Placeholder 3"/>
          <p:cNvSpPr>
            <a:spLocks noGrp="1"/>
          </p:cNvSpPr>
          <p:nvPr>
            <p:ph type="body" sz="quarter" idx="10"/>
          </p:nvPr>
        </p:nvSpPr>
        <p:spPr>
          <a:xfrm>
            <a:off x="605367" y="3209908"/>
            <a:ext cx="11061700"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78234578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868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175906"/>
            <a:ext cx="402336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Picture Placeholder 12"/>
          <p:cNvSpPr>
            <a:spLocks noGrp="1"/>
          </p:cNvSpPr>
          <p:nvPr>
            <p:ph type="pic" sz="quarter" idx="15"/>
          </p:nvPr>
        </p:nvSpPr>
        <p:spPr>
          <a:xfrm>
            <a:off x="4955118" y="1238250"/>
            <a:ext cx="6711949" cy="4852988"/>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a:p>
        </p:txBody>
      </p:sp>
      <p:sp>
        <p:nvSpPr>
          <p:cNvPr id="2" name="Title 1"/>
          <p:cNvSpPr>
            <a:spLocks noGrp="1"/>
          </p:cNvSpPr>
          <p:nvPr>
            <p:ph type="title"/>
          </p:nvPr>
        </p:nvSpPr>
        <p:spPr>
          <a:xfrm>
            <a:off x="609600" y="429098"/>
            <a:ext cx="11057467" cy="647102"/>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9" name="Content Placeholder 2"/>
          <p:cNvSpPr>
            <a:spLocks noGrp="1"/>
          </p:cNvSpPr>
          <p:nvPr>
            <p:ph idx="19"/>
          </p:nvPr>
        </p:nvSpPr>
        <p:spPr>
          <a:xfrm>
            <a:off x="609600" y="1238250"/>
            <a:ext cx="4023365"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9C23A2E0-AF67-414B-A4B4-E66525B2D5BB}"/>
              </a:ext>
            </a:extLst>
          </p:cNvPr>
          <p:cNvSpPr>
            <a:spLocks noGrp="1"/>
          </p:cNvSpPr>
          <p:nvPr>
            <p:ph type="dt" sz="half" idx="2"/>
          </p:nvPr>
        </p:nvSpPr>
        <p:spPr>
          <a:xfrm>
            <a:off x="1305985" y="6488431"/>
            <a:ext cx="1313926"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64548050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5152473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0497136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609600" y="432610"/>
            <a:ext cx="11057467" cy="548785"/>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6" name="Footer Placeholder 4"/>
          <p:cNvSpPr>
            <a:spLocks noGrp="1"/>
          </p:cNvSpPr>
          <p:nvPr>
            <p:ph type="ftr" sz="quarter" idx="14"/>
          </p:nvPr>
        </p:nvSpPr>
        <p:spPr/>
        <p:txBody>
          <a:bodyPr/>
          <a:lstStyle>
            <a:lvl1pPr>
              <a:defRPr/>
            </a:lvl1pPr>
          </a:lstStyle>
          <a:p>
            <a:pPr>
              <a:defRPr/>
            </a:pPr>
            <a:r>
              <a:rPr lang="en-US"/>
              <a:t>FSCF EXC &amp; BSI RISKS</a:t>
            </a:r>
          </a:p>
        </p:txBody>
      </p:sp>
      <p:sp>
        <p:nvSpPr>
          <p:cNvPr id="7" name="Slide Number Placeholder 5"/>
          <p:cNvSpPr>
            <a:spLocks noGrp="1"/>
          </p:cNvSpPr>
          <p:nvPr>
            <p:ph type="sldNum" sz="quarter" idx="15"/>
          </p:nvPr>
        </p:nvSpPr>
        <p:spPr>
          <a:xfrm>
            <a:off x="399885" y="6488431"/>
            <a:ext cx="700617" cy="187325"/>
          </a:xfrm>
        </p:spPr>
        <p:txBody>
          <a:bodyPr/>
          <a:lstStyle>
            <a:lvl1pPr>
              <a:defRPr/>
            </a:lvl1pPr>
          </a:lstStyle>
          <a:p>
            <a:pPr>
              <a:defRPr/>
            </a:pPr>
            <a:fld id="{98AA3EDC-84CE-5D44-955B-22A59AD27526}" type="slidenum">
              <a:rPr lang="en-US"/>
              <a:pPr>
                <a:defRPr/>
              </a:pPr>
              <a:t>‹#›</a:t>
            </a:fld>
            <a:endParaRPr lang="en-US"/>
          </a:p>
        </p:txBody>
      </p:sp>
      <p:sp>
        <p:nvSpPr>
          <p:cNvPr id="8" name="Content Placeholder 2"/>
          <p:cNvSpPr>
            <a:spLocks noGrp="1"/>
          </p:cNvSpPr>
          <p:nvPr>
            <p:ph idx="16"/>
          </p:nvPr>
        </p:nvSpPr>
        <p:spPr>
          <a:xfrm>
            <a:off x="609600"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7"/>
          </p:nvPr>
        </p:nvSpPr>
        <p:spPr>
          <a:xfrm>
            <a:off x="6335272"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0DAAE906-8AAE-4B53-A6A5-981574B10F1C}"/>
              </a:ext>
            </a:extLst>
          </p:cNvPr>
          <p:cNvSpPr>
            <a:spLocks noGrp="1"/>
          </p:cNvSpPr>
          <p:nvPr>
            <p:ph type="dt" sz="half" idx="2"/>
          </p:nvPr>
        </p:nvSpPr>
        <p:spPr>
          <a:xfrm>
            <a:off x="1305984" y="6488431"/>
            <a:ext cx="135502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698455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347369"/>
            <a:ext cx="53381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itle 1"/>
          <p:cNvSpPr>
            <a:spLocks noGrp="1"/>
          </p:cNvSpPr>
          <p:nvPr>
            <p:ph type="title"/>
          </p:nvPr>
        </p:nvSpPr>
        <p:spPr>
          <a:xfrm>
            <a:off x="594745" y="432611"/>
            <a:ext cx="11072356" cy="57950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4" name="Text Placeholder 2"/>
          <p:cNvSpPr>
            <a:spLocks noGrp="1"/>
          </p:cNvSpPr>
          <p:nvPr>
            <p:ph type="body" idx="13"/>
          </p:nvPr>
        </p:nvSpPr>
        <p:spPr>
          <a:xfrm>
            <a:off x="6244260" y="5347369"/>
            <a:ext cx="54228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Footer Placeholder 4"/>
          <p:cNvSpPr>
            <a:spLocks noGrp="1"/>
          </p:cNvSpPr>
          <p:nvPr>
            <p:ph type="ftr" sz="quarter" idx="17"/>
          </p:nvPr>
        </p:nvSpPr>
        <p:spPr/>
        <p:txBody>
          <a:bodyPr/>
          <a:lstStyle>
            <a:lvl1pPr>
              <a:defRPr/>
            </a:lvl1pPr>
          </a:lstStyle>
          <a:p>
            <a:pPr>
              <a:defRPr/>
            </a:pPr>
            <a:r>
              <a:rPr lang="en-US"/>
              <a:t>FSCF EXC &amp; BSI RISKS</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a:p>
        </p:txBody>
      </p:sp>
      <p:sp>
        <p:nvSpPr>
          <p:cNvPr id="10" name="Content Placeholder 2"/>
          <p:cNvSpPr>
            <a:spLocks noGrp="1"/>
          </p:cNvSpPr>
          <p:nvPr>
            <p:ph idx="19"/>
          </p:nvPr>
        </p:nvSpPr>
        <p:spPr>
          <a:xfrm>
            <a:off x="609600" y="1238250"/>
            <a:ext cx="5331795" cy="389255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20"/>
          </p:nvPr>
        </p:nvSpPr>
        <p:spPr>
          <a:xfrm>
            <a:off x="6335272" y="1238250"/>
            <a:ext cx="5331795" cy="3892550"/>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Helvetica"/>
                <a:ea typeface="Geneva" charset="0"/>
                <a:cs typeface="Geneva"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Helvetica"/>
                <a:ea typeface="Geneva"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Helvetica"/>
                <a:ea typeface="Geneva"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E57BC82D-A827-42AE-A090-8B827C4B3988}"/>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581911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609600" y="432610"/>
            <a:ext cx="11057467" cy="64695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13" name="Picture Placeholder 12"/>
          <p:cNvSpPr>
            <a:spLocks noGrp="1"/>
          </p:cNvSpPr>
          <p:nvPr>
            <p:ph type="pic" sz="quarter" idx="10"/>
          </p:nvPr>
        </p:nvSpPr>
        <p:spPr>
          <a:xfrm>
            <a:off x="609600" y="1238251"/>
            <a:ext cx="11057467" cy="4846639"/>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5" name="Footer Placeholder 4"/>
          <p:cNvSpPr>
            <a:spLocks noGrp="1"/>
          </p:cNvSpPr>
          <p:nvPr>
            <p:ph type="ftr" sz="quarter" idx="12"/>
          </p:nvPr>
        </p:nvSpPr>
        <p:spPr>
          <a:xfrm>
            <a:off x="2821519" y="6488431"/>
            <a:ext cx="7103318" cy="187325"/>
          </a:xfrm>
        </p:spPr>
        <p:txBody>
          <a:bodyPr/>
          <a:lstStyle>
            <a:lvl1pPr>
              <a:defRPr/>
            </a:lvl1pPr>
          </a:lstStyle>
          <a:p>
            <a:pPr>
              <a:defRPr/>
            </a:pPr>
            <a:r>
              <a:rPr lang="en-US"/>
              <a:t>FSCF EXC &amp; BSI RISKS</a:t>
            </a:r>
          </a:p>
        </p:txBody>
      </p:sp>
      <p:sp>
        <p:nvSpPr>
          <p:cNvPr id="6" name="Slide Number Placeholder 5"/>
          <p:cNvSpPr>
            <a:spLocks noGrp="1"/>
          </p:cNvSpPr>
          <p:nvPr>
            <p:ph type="sldNum" sz="quarter" idx="13"/>
          </p:nvPr>
        </p:nvSpPr>
        <p:spPr>
          <a:xfrm>
            <a:off x="492352" y="6488431"/>
            <a:ext cx="700617" cy="187325"/>
          </a:xfrm>
        </p:spPr>
        <p:txBody>
          <a:bodyPr/>
          <a:lstStyle>
            <a:lvl1pPr>
              <a:defRPr/>
            </a:lvl1pPr>
          </a:lstStyle>
          <a:p>
            <a:pPr>
              <a:defRPr/>
            </a:pPr>
            <a:fld id="{C663080B-B7DD-F94E-BF93-E5AF96AB2174}" type="slidenum">
              <a:rPr lang="en-US"/>
              <a:pPr>
                <a:defRPr/>
              </a:pPr>
              <a:t>‹#›</a:t>
            </a:fld>
            <a:endParaRPr lang="en-US"/>
          </a:p>
        </p:txBody>
      </p:sp>
      <p:sp>
        <p:nvSpPr>
          <p:cNvPr id="7" name="Date Placeholder 3">
            <a:extLst>
              <a:ext uri="{FF2B5EF4-FFF2-40B4-BE49-F238E27FC236}">
                <a16:creationId xmlns:a16="http://schemas.microsoft.com/office/drawing/2014/main" id="{980F84C3-AAAD-42A4-BF3D-6ACE9E350A58}"/>
              </a:ext>
            </a:extLst>
          </p:cNvPr>
          <p:cNvSpPr>
            <a:spLocks noGrp="1"/>
          </p:cNvSpPr>
          <p:nvPr>
            <p:ph type="dt" sz="half" idx="2"/>
          </p:nvPr>
        </p:nvSpPr>
        <p:spPr>
          <a:xfrm>
            <a:off x="1305985" y="6488431"/>
            <a:ext cx="132420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8261856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1"/>
            <a:ext cx="12192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4" name="Footer Placeholder 4"/>
          <p:cNvSpPr>
            <a:spLocks noGrp="1"/>
          </p:cNvSpPr>
          <p:nvPr>
            <p:ph type="ftr" sz="quarter" idx="12"/>
          </p:nvPr>
        </p:nvSpPr>
        <p:spPr/>
        <p:txBody>
          <a:bodyPr/>
          <a:lstStyle>
            <a:lvl1pPr>
              <a:defRPr/>
            </a:lvl1pPr>
          </a:lstStyle>
          <a:p>
            <a:pPr>
              <a:defRPr/>
            </a:pPr>
            <a:r>
              <a:rPr lang="en-US"/>
              <a:t>FSCF EXC &amp; BSI RISKS</a:t>
            </a:r>
          </a:p>
        </p:txBody>
      </p:sp>
      <p:sp>
        <p:nvSpPr>
          <p:cNvPr id="5" name="Slide Number Placeholder 5"/>
          <p:cNvSpPr>
            <a:spLocks noGrp="1"/>
          </p:cNvSpPr>
          <p:nvPr>
            <p:ph type="sldNum" sz="quarter" idx="13"/>
          </p:nvPr>
        </p:nvSpPr>
        <p:spPr>
          <a:xfrm>
            <a:off x="461529" y="6488430"/>
            <a:ext cx="700617" cy="187325"/>
          </a:xfrm>
        </p:spPr>
        <p:txBody>
          <a:bodyPr/>
          <a:lstStyle>
            <a:lvl1pPr>
              <a:defRPr/>
            </a:lvl1pPr>
          </a:lstStyle>
          <a:p>
            <a:pPr>
              <a:defRPr/>
            </a:pPr>
            <a:fld id="{72F71154-E60D-9942-9C7E-C9963561CB3F}" type="slidenum">
              <a:rPr lang="en-US"/>
              <a:pPr>
                <a:defRPr/>
              </a:pPr>
              <a:t>‹#›</a:t>
            </a:fld>
            <a:endParaRPr lang="en-US"/>
          </a:p>
        </p:txBody>
      </p:sp>
      <p:sp>
        <p:nvSpPr>
          <p:cNvPr id="6" name="Date Placeholder 3">
            <a:extLst>
              <a:ext uri="{FF2B5EF4-FFF2-40B4-BE49-F238E27FC236}">
                <a16:creationId xmlns:a16="http://schemas.microsoft.com/office/drawing/2014/main" id="{03F8F6C8-BAAF-4D4A-A3A0-448596DDB28C}"/>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374099237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175906"/>
            <a:ext cx="402336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Picture Placeholder 12"/>
          <p:cNvSpPr>
            <a:spLocks noGrp="1"/>
          </p:cNvSpPr>
          <p:nvPr>
            <p:ph type="pic" sz="quarter" idx="15"/>
          </p:nvPr>
        </p:nvSpPr>
        <p:spPr>
          <a:xfrm>
            <a:off x="4955118" y="1238250"/>
            <a:ext cx="6711949" cy="4852988"/>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a:p>
        </p:txBody>
      </p:sp>
      <p:sp>
        <p:nvSpPr>
          <p:cNvPr id="2" name="Title 1"/>
          <p:cNvSpPr>
            <a:spLocks noGrp="1"/>
          </p:cNvSpPr>
          <p:nvPr>
            <p:ph type="title"/>
          </p:nvPr>
        </p:nvSpPr>
        <p:spPr>
          <a:xfrm>
            <a:off x="609600" y="429098"/>
            <a:ext cx="11057467" cy="647102"/>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9" name="Content Placeholder 2"/>
          <p:cNvSpPr>
            <a:spLocks noGrp="1"/>
          </p:cNvSpPr>
          <p:nvPr>
            <p:ph idx="19"/>
          </p:nvPr>
        </p:nvSpPr>
        <p:spPr>
          <a:xfrm>
            <a:off x="609600" y="1238250"/>
            <a:ext cx="4023365"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9C23A2E0-AF67-414B-A4B4-E66525B2D5BB}"/>
              </a:ext>
            </a:extLst>
          </p:cNvPr>
          <p:cNvSpPr>
            <a:spLocks noGrp="1"/>
          </p:cNvSpPr>
          <p:nvPr>
            <p:ph type="dt" sz="half" idx="2"/>
          </p:nvPr>
        </p:nvSpPr>
        <p:spPr>
          <a:xfrm>
            <a:off x="1305985" y="6488431"/>
            <a:ext cx="1313926"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26651950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6" y="1227138"/>
            <a:ext cx="11061700"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2" name="Text Placeholder 2"/>
          <p:cNvSpPr>
            <a:spLocks noGrp="1"/>
          </p:cNvSpPr>
          <p:nvPr>
            <p:ph type="body" idx="11"/>
          </p:nvPr>
        </p:nvSpPr>
        <p:spPr>
          <a:xfrm>
            <a:off x="609605" y="5686118"/>
            <a:ext cx="11057460"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a:p>
        </p:txBody>
      </p:sp>
      <p:sp>
        <p:nvSpPr>
          <p:cNvPr id="2" name="Title 1"/>
          <p:cNvSpPr>
            <a:spLocks noGrp="1"/>
          </p:cNvSpPr>
          <p:nvPr>
            <p:ph type="title"/>
          </p:nvPr>
        </p:nvSpPr>
        <p:spPr>
          <a:xfrm>
            <a:off x="609606" y="425569"/>
            <a:ext cx="11057461"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8" name="Date Placeholder 3">
            <a:extLst>
              <a:ext uri="{FF2B5EF4-FFF2-40B4-BE49-F238E27FC236}">
                <a16:creationId xmlns:a16="http://schemas.microsoft.com/office/drawing/2014/main" id="{1B9DBF6E-42F6-4744-BB00-707B0BEDCBDF}"/>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107820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04801" y="971551"/>
            <a:ext cx="11563351"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251753"/>
            <a:ext cx="115824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982436" y="6504213"/>
            <a:ext cx="900491"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01.16.24</a:t>
            </a:r>
            <a:endParaRPr lang="en-US" dirty="0"/>
          </a:p>
        </p:txBody>
      </p:sp>
      <p:sp>
        <p:nvSpPr>
          <p:cNvPr id="9" name="Footer Placeholder 4"/>
          <p:cNvSpPr>
            <a:spLocks noGrp="1"/>
          </p:cNvSpPr>
          <p:nvPr>
            <p:ph type="ftr" sz="quarter" idx="3"/>
          </p:nvPr>
        </p:nvSpPr>
        <p:spPr>
          <a:xfrm>
            <a:off x="2040804" y="6504214"/>
            <a:ext cx="8349491"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FSCF EXC &amp; BSI RISKS</a:t>
            </a:r>
            <a:endParaRPr lang="en-US" b="1" dirty="0"/>
          </a:p>
        </p:txBody>
      </p:sp>
      <p:sp>
        <p:nvSpPr>
          <p:cNvPr id="10" name="Slide Number Placeholder 5"/>
          <p:cNvSpPr>
            <a:spLocks noGrp="1"/>
          </p:cNvSpPr>
          <p:nvPr>
            <p:ph type="sldNum" sz="quarter" idx="4"/>
          </p:nvPr>
        </p:nvSpPr>
        <p:spPr>
          <a:xfrm>
            <a:off x="296333" y="6504214"/>
            <a:ext cx="552451"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1996722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935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6" y="1227138"/>
            <a:ext cx="11061700"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2" name="Text Placeholder 2"/>
          <p:cNvSpPr>
            <a:spLocks noGrp="1"/>
          </p:cNvSpPr>
          <p:nvPr>
            <p:ph type="body" idx="11"/>
          </p:nvPr>
        </p:nvSpPr>
        <p:spPr>
          <a:xfrm>
            <a:off x="609605" y="5686118"/>
            <a:ext cx="11057460"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FSCF EXC &amp; BSI RISKS</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a:p>
        </p:txBody>
      </p:sp>
      <p:sp>
        <p:nvSpPr>
          <p:cNvPr id="2" name="Title 1"/>
          <p:cNvSpPr>
            <a:spLocks noGrp="1"/>
          </p:cNvSpPr>
          <p:nvPr>
            <p:ph type="title"/>
          </p:nvPr>
        </p:nvSpPr>
        <p:spPr>
          <a:xfrm>
            <a:off x="609606" y="425569"/>
            <a:ext cx="11057461"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8" name="Date Placeholder 3">
            <a:extLst>
              <a:ext uri="{FF2B5EF4-FFF2-40B4-BE49-F238E27FC236}">
                <a16:creationId xmlns:a16="http://schemas.microsoft.com/office/drawing/2014/main" id="{1B9DBF6E-42F6-4744-BB00-707B0BEDCBDF}"/>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241241222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711746"/>
            <a:ext cx="11057467"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p>
        </p:txBody>
      </p:sp>
      <p:sp>
        <p:nvSpPr>
          <p:cNvPr id="4" name="Text Placeholder 3"/>
          <p:cNvSpPr>
            <a:spLocks noGrp="1"/>
          </p:cNvSpPr>
          <p:nvPr>
            <p:ph type="body" sz="quarter" idx="10"/>
          </p:nvPr>
        </p:nvSpPr>
        <p:spPr>
          <a:xfrm>
            <a:off x="605367" y="3209908"/>
            <a:ext cx="11061700"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1406828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693257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82752" y="1321836"/>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Tree>
    <p:extLst>
      <p:ext uri="{BB962C8B-B14F-4D97-AF65-F5344CB8AC3E}">
        <p14:creationId xmlns:p14="http://schemas.microsoft.com/office/powerpoint/2010/main" val="146776130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FSCF EXC &amp; BSI RISKS</a:t>
            </a:r>
            <a:endParaRPr lang="en-US" dirty="0"/>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endParaRPr lang="en-US" dirty="0"/>
          </a:p>
        </p:txBody>
      </p:sp>
    </p:spTree>
    <p:extLst>
      <p:ext uri="{BB962C8B-B14F-4D97-AF65-F5344CB8AC3E}">
        <p14:creationId xmlns:p14="http://schemas.microsoft.com/office/powerpoint/2010/main" val="80767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04801" y="971551"/>
            <a:ext cx="11563351"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251753"/>
            <a:ext cx="115824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982436" y="6504213"/>
            <a:ext cx="900491"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01.16.24</a:t>
            </a:r>
            <a:endParaRPr lang="en-US" dirty="0"/>
          </a:p>
        </p:txBody>
      </p:sp>
      <p:sp>
        <p:nvSpPr>
          <p:cNvPr id="9" name="Footer Placeholder 4"/>
          <p:cNvSpPr>
            <a:spLocks noGrp="1"/>
          </p:cNvSpPr>
          <p:nvPr>
            <p:ph type="ftr" sz="quarter" idx="3"/>
          </p:nvPr>
        </p:nvSpPr>
        <p:spPr>
          <a:xfrm>
            <a:off x="2040804" y="6504214"/>
            <a:ext cx="8349491"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FSCF EXC &amp; BSI RISKS</a:t>
            </a:r>
            <a:endParaRPr lang="en-US" b="1" dirty="0"/>
          </a:p>
        </p:txBody>
      </p:sp>
      <p:sp>
        <p:nvSpPr>
          <p:cNvPr id="10" name="Slide Number Placeholder 5"/>
          <p:cNvSpPr>
            <a:spLocks noGrp="1"/>
          </p:cNvSpPr>
          <p:nvPr>
            <p:ph type="sldNum" sz="quarter" idx="4"/>
          </p:nvPr>
        </p:nvSpPr>
        <p:spPr>
          <a:xfrm>
            <a:off x="296333" y="6504214"/>
            <a:ext cx="552451"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84944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01.16.24</a:t>
            </a:r>
          </a:p>
        </p:txBody>
      </p:sp>
      <p:sp>
        <p:nvSpPr>
          <p:cNvPr id="5" name="Footer Placeholder 4"/>
          <p:cNvSpPr>
            <a:spLocks noGrp="1"/>
          </p:cNvSpPr>
          <p:nvPr>
            <p:ph type="ftr" sz="quarter" idx="11"/>
          </p:nvPr>
        </p:nvSpPr>
        <p:spPr/>
        <p:txBody>
          <a:bodyPr/>
          <a:lstStyle/>
          <a:p>
            <a:pPr>
              <a:defRPr/>
            </a:pPr>
            <a:r>
              <a:rPr lang="en-US"/>
              <a:t>FSCF EXC &amp; BSI RISKS</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93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a:cxnSpLocks/>
          </p:cNvCxnSpPr>
          <p:nvPr/>
        </p:nvCxnSpPr>
        <p:spPr>
          <a:xfrm>
            <a:off x="287676" y="6357938"/>
            <a:ext cx="1166770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1305985" y="6488431"/>
            <a:ext cx="1313926" cy="200023"/>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
        <p:nvSpPr>
          <p:cNvPr id="5" name="Footer Placeholder 4"/>
          <p:cNvSpPr>
            <a:spLocks noGrp="1"/>
          </p:cNvSpPr>
          <p:nvPr>
            <p:ph type="ftr" sz="quarter" idx="3"/>
          </p:nvPr>
        </p:nvSpPr>
        <p:spPr>
          <a:xfrm>
            <a:off x="2821518" y="6488432"/>
            <a:ext cx="7329349" cy="187324"/>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FSCF EXC &amp; BSI RISKS</a:t>
            </a:r>
          </a:p>
        </p:txBody>
      </p:sp>
      <p:sp>
        <p:nvSpPr>
          <p:cNvPr id="6" name="Slide Number Placeholder 5"/>
          <p:cNvSpPr>
            <a:spLocks noGrp="1"/>
          </p:cNvSpPr>
          <p:nvPr>
            <p:ph type="sldNum" sz="quarter" idx="4"/>
          </p:nvPr>
        </p:nvSpPr>
        <p:spPr>
          <a:xfrm>
            <a:off x="363679" y="6488431"/>
            <a:ext cx="700617"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a:p>
        </p:txBody>
      </p:sp>
      <p:pic>
        <p:nvPicPr>
          <p:cNvPr id="7" name="Picture 6">
            <a:extLst>
              <a:ext uri="{FF2B5EF4-FFF2-40B4-BE49-F238E27FC236}">
                <a16:creationId xmlns:a16="http://schemas.microsoft.com/office/drawing/2014/main" id="{11F0F08D-1383-4141-915C-29DECEA73C87}"/>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310285" y="6425229"/>
            <a:ext cx="1518036" cy="31372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 id="2147483690" r:id="rId8"/>
    <p:sldLayoutId id="2147483878" r:id="rId9"/>
    <p:sldLayoutId id="2147483724" r:id="rId10"/>
    <p:sldLayoutId id="2147483737" r:id="rId11"/>
    <p:sldLayoutId id="2147483794" r:id="rId12"/>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644901" y="161925"/>
            <a:ext cx="8547099"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270001"/>
            <a:ext cx="10972800" cy="5199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7876" name="Rectangle 4"/>
          <p:cNvSpPr>
            <a:spLocks noGrp="1" noChangeArrowheads="1"/>
          </p:cNvSpPr>
          <p:nvPr>
            <p:ph type="sldNum" sz="quarter" idx="4"/>
          </p:nvPr>
        </p:nvSpPr>
        <p:spPr bwMode="auto">
          <a:xfrm>
            <a:off x="11688234" y="6619876"/>
            <a:ext cx="503767"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6487E022-1EC3-4521-9677-4586954CF0DD}" type="slidenum">
              <a:rPr lang="en-US"/>
              <a:pPr>
                <a:defRPr/>
              </a:pPr>
              <a:t>‹#›</a:t>
            </a:fld>
            <a:endParaRPr lang="en-US" dirty="0"/>
          </a:p>
        </p:txBody>
      </p:sp>
      <p:sp>
        <p:nvSpPr>
          <p:cNvPr id="207877" name="Rectangle 5"/>
          <p:cNvSpPr>
            <a:spLocks noChangeArrowheads="1"/>
          </p:cNvSpPr>
          <p:nvPr userDrawn="1"/>
        </p:nvSpPr>
        <p:spPr bwMode="auto">
          <a:xfrm>
            <a:off x="0" y="987425"/>
            <a:ext cx="12192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algn="ctr" defTabSz="866775" eaLnBrk="0" hangingPunct="0">
              <a:lnSpc>
                <a:spcPct val="85000"/>
              </a:lnSpc>
              <a:defRPr/>
            </a:pPr>
            <a:endParaRPr lang="en-US" sz="2200" i="1" dirty="0">
              <a:effectLst>
                <a:outerShdw blurRad="38100" dist="38100" dir="2700000" algn="tl">
                  <a:srgbClr val="FFFFFF"/>
                </a:outerShdw>
              </a:effectLst>
              <a:latin typeface="Book Antiqua" pitchFamily="18" charset="0"/>
            </a:endParaRPr>
          </a:p>
        </p:txBody>
      </p:sp>
      <p:pic>
        <p:nvPicPr>
          <p:cNvPr id="1030" name="Picture 6" descr="New_DOE_Logo_Color_042808"/>
          <p:cNvPicPr>
            <a:picLocks noChangeAspect="1" noChangeArrowheads="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215901" y="171451"/>
            <a:ext cx="3418417" cy="646113"/>
          </a:xfrm>
          <a:prstGeom prst="rect">
            <a:avLst/>
          </a:prstGeom>
          <a:noFill/>
          <a:ln w="9525">
            <a:noFill/>
            <a:miter lim="800000"/>
            <a:headEnd/>
            <a:tailEnd/>
          </a:ln>
        </p:spPr>
      </p:pic>
    </p:spTree>
    <p:extLst>
      <p:ext uri="{BB962C8B-B14F-4D97-AF65-F5344CB8AC3E}">
        <p14:creationId xmlns:p14="http://schemas.microsoft.com/office/powerpoint/2010/main" val="157916731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hf hdr="0"/>
  <p:txStyles>
    <p:title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pitchFamily="34" charset="0"/>
          <a:ea typeface="+mj-ea"/>
          <a:cs typeface="Arial" pitchFamily="34" charset="0"/>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eaLnBrk="0" fontAlgn="base" hangingPunct="0">
        <a:spcBef>
          <a:spcPct val="20000"/>
        </a:spcBef>
        <a:spcAft>
          <a:spcPct val="0"/>
        </a:spcAft>
        <a:buFont typeface="Wingdings" pitchFamily="2" charset="2"/>
        <a:buChar char="§"/>
        <a:defRPr sz="2000" b="0">
          <a:solidFill>
            <a:schemeClr val="tx1"/>
          </a:solidFill>
          <a:latin typeface="Arial Narrow" pitchFamily="34" charset="0"/>
          <a:ea typeface="+mn-ea"/>
          <a:cs typeface="+mn-cs"/>
        </a:defRPr>
      </a:lvl1pPr>
      <a:lvl2pPr marL="685800" indent="-228600" algn="l" rtl="0" eaLnBrk="0" fontAlgn="base" hangingPunct="0">
        <a:spcBef>
          <a:spcPct val="20000"/>
        </a:spcBef>
        <a:spcAft>
          <a:spcPct val="0"/>
        </a:spcAft>
        <a:buChar char="–"/>
        <a:defRPr b="0">
          <a:solidFill>
            <a:schemeClr val="tx1"/>
          </a:solidFill>
          <a:latin typeface="Arial Narrow" pitchFamily="34" charset="0"/>
        </a:defRPr>
      </a:lvl2pPr>
      <a:lvl3pPr marL="1143000" indent="-228600" algn="l" rtl="0" eaLnBrk="0" fontAlgn="base" hangingPunct="0">
        <a:spcBef>
          <a:spcPct val="20000"/>
        </a:spcBef>
        <a:spcAft>
          <a:spcPct val="0"/>
        </a:spcAft>
        <a:buChar char="•"/>
        <a:defRPr b="0">
          <a:solidFill>
            <a:schemeClr val="tx1"/>
          </a:solidFill>
          <a:latin typeface="Arial Narrow" pitchFamily="34" charset="0"/>
        </a:defRPr>
      </a:lvl3pPr>
      <a:lvl4pPr marL="1600200" indent="-228600" algn="l" rtl="0" eaLnBrk="0" fontAlgn="base" hangingPunct="0">
        <a:spcBef>
          <a:spcPct val="20000"/>
        </a:spcBef>
        <a:spcAft>
          <a:spcPct val="0"/>
        </a:spcAft>
        <a:buChar char="–"/>
        <a:defRPr b="0">
          <a:solidFill>
            <a:schemeClr val="tx1"/>
          </a:solidFill>
          <a:latin typeface="Arial Narrow" pitchFamily="34" charset="0"/>
        </a:defRPr>
      </a:lvl4pPr>
      <a:lvl5pPr marL="2057400" indent="-228600" algn="l" rtl="0" eaLnBrk="0" fontAlgn="base" hangingPunct="0">
        <a:spcBef>
          <a:spcPct val="20000"/>
        </a:spcBef>
        <a:spcAft>
          <a:spcPct val="0"/>
        </a:spcAft>
        <a:buChar char="»"/>
        <a:defRPr b="0">
          <a:solidFill>
            <a:schemeClr val="tx1"/>
          </a:solidFill>
          <a:latin typeface="Arial Narrow" pitchFamily="34"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a:cxnSpLocks/>
          </p:cNvCxnSpPr>
          <p:nvPr/>
        </p:nvCxnSpPr>
        <p:spPr>
          <a:xfrm>
            <a:off x="287676" y="6357938"/>
            <a:ext cx="1166770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1305985" y="6488431"/>
            <a:ext cx="1313926" cy="200023"/>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
        <p:nvSpPr>
          <p:cNvPr id="5" name="Footer Placeholder 4"/>
          <p:cNvSpPr>
            <a:spLocks noGrp="1"/>
          </p:cNvSpPr>
          <p:nvPr>
            <p:ph type="ftr" sz="quarter" idx="3"/>
          </p:nvPr>
        </p:nvSpPr>
        <p:spPr>
          <a:xfrm>
            <a:off x="2821518" y="6488432"/>
            <a:ext cx="7329349" cy="187324"/>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FSCF EXC &amp; BSI RISKS</a:t>
            </a:r>
          </a:p>
        </p:txBody>
      </p:sp>
      <p:sp>
        <p:nvSpPr>
          <p:cNvPr id="6" name="Slide Number Placeholder 5"/>
          <p:cNvSpPr>
            <a:spLocks noGrp="1"/>
          </p:cNvSpPr>
          <p:nvPr>
            <p:ph type="sldNum" sz="quarter" idx="4"/>
          </p:nvPr>
        </p:nvSpPr>
        <p:spPr>
          <a:xfrm>
            <a:off x="363679" y="6488431"/>
            <a:ext cx="700617"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a:p>
        </p:txBody>
      </p:sp>
      <p:pic>
        <p:nvPicPr>
          <p:cNvPr id="7" name="Picture 6">
            <a:extLst>
              <a:ext uri="{FF2B5EF4-FFF2-40B4-BE49-F238E27FC236}">
                <a16:creationId xmlns:a16="http://schemas.microsoft.com/office/drawing/2014/main" id="{11F0F08D-1383-4141-915C-29DECEA73C87}"/>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310285" y="6425229"/>
            <a:ext cx="1518036" cy="313728"/>
          </a:xfrm>
          <a:prstGeom prst="rect">
            <a:avLst/>
          </a:prstGeom>
        </p:spPr>
      </p:pic>
    </p:spTree>
    <p:extLst>
      <p:ext uri="{BB962C8B-B14F-4D97-AF65-F5344CB8AC3E}">
        <p14:creationId xmlns:p14="http://schemas.microsoft.com/office/powerpoint/2010/main" val="4287701766"/>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8" r:id="rId12"/>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a:cxnSpLocks/>
          </p:cNvCxnSpPr>
          <p:nvPr/>
        </p:nvCxnSpPr>
        <p:spPr>
          <a:xfrm>
            <a:off x="287676" y="6357938"/>
            <a:ext cx="1166770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1305985" y="6488431"/>
            <a:ext cx="1313926" cy="200023"/>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
        <p:nvSpPr>
          <p:cNvPr id="5" name="Footer Placeholder 4"/>
          <p:cNvSpPr>
            <a:spLocks noGrp="1"/>
          </p:cNvSpPr>
          <p:nvPr>
            <p:ph type="ftr" sz="quarter" idx="3"/>
          </p:nvPr>
        </p:nvSpPr>
        <p:spPr>
          <a:xfrm>
            <a:off x="2821518" y="6488432"/>
            <a:ext cx="7329349" cy="187324"/>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FSCF EXC &amp; BSI RISKS</a:t>
            </a:r>
          </a:p>
        </p:txBody>
      </p:sp>
      <p:sp>
        <p:nvSpPr>
          <p:cNvPr id="6" name="Slide Number Placeholder 5"/>
          <p:cNvSpPr>
            <a:spLocks noGrp="1"/>
          </p:cNvSpPr>
          <p:nvPr>
            <p:ph type="sldNum" sz="quarter" idx="4"/>
          </p:nvPr>
        </p:nvSpPr>
        <p:spPr>
          <a:xfrm>
            <a:off x="363679" y="6488431"/>
            <a:ext cx="700617"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a:p>
        </p:txBody>
      </p:sp>
      <p:pic>
        <p:nvPicPr>
          <p:cNvPr id="7" name="Picture 6">
            <a:extLst>
              <a:ext uri="{FF2B5EF4-FFF2-40B4-BE49-F238E27FC236}">
                <a16:creationId xmlns:a16="http://schemas.microsoft.com/office/drawing/2014/main" id="{11F0F08D-1383-4141-915C-29DECEA73C87}"/>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310285" y="6425229"/>
            <a:ext cx="1518036" cy="313728"/>
          </a:xfrm>
          <a:prstGeom prst="rect">
            <a:avLst/>
          </a:prstGeom>
        </p:spPr>
      </p:pic>
    </p:spTree>
    <p:extLst>
      <p:ext uri="{BB962C8B-B14F-4D97-AF65-F5344CB8AC3E}">
        <p14:creationId xmlns:p14="http://schemas.microsoft.com/office/powerpoint/2010/main" val="66124081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a:cxnSpLocks/>
          </p:cNvCxnSpPr>
          <p:nvPr/>
        </p:nvCxnSpPr>
        <p:spPr>
          <a:xfrm>
            <a:off x="287676" y="6357938"/>
            <a:ext cx="1166770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1305985" y="6488431"/>
            <a:ext cx="1313926" cy="200023"/>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
        <p:nvSpPr>
          <p:cNvPr id="5" name="Footer Placeholder 4"/>
          <p:cNvSpPr>
            <a:spLocks noGrp="1"/>
          </p:cNvSpPr>
          <p:nvPr>
            <p:ph type="ftr" sz="quarter" idx="3"/>
          </p:nvPr>
        </p:nvSpPr>
        <p:spPr>
          <a:xfrm>
            <a:off x="2821518" y="6488432"/>
            <a:ext cx="7329349" cy="187324"/>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FSCF EXC &amp; BSI RISKS</a:t>
            </a:r>
          </a:p>
        </p:txBody>
      </p:sp>
      <p:sp>
        <p:nvSpPr>
          <p:cNvPr id="6" name="Slide Number Placeholder 5"/>
          <p:cNvSpPr>
            <a:spLocks noGrp="1"/>
          </p:cNvSpPr>
          <p:nvPr>
            <p:ph type="sldNum" sz="quarter" idx="4"/>
          </p:nvPr>
        </p:nvSpPr>
        <p:spPr>
          <a:xfrm>
            <a:off x="363679" y="6488431"/>
            <a:ext cx="700617"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a:p>
        </p:txBody>
      </p:sp>
      <p:pic>
        <p:nvPicPr>
          <p:cNvPr id="7" name="Picture 6">
            <a:extLst>
              <a:ext uri="{FF2B5EF4-FFF2-40B4-BE49-F238E27FC236}">
                <a16:creationId xmlns:a16="http://schemas.microsoft.com/office/drawing/2014/main" id="{11F0F08D-1383-4141-915C-29DECEA73C87}"/>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310285" y="6425229"/>
            <a:ext cx="1518036" cy="313728"/>
          </a:xfrm>
          <a:prstGeom prst="rect">
            <a:avLst/>
          </a:prstGeom>
        </p:spPr>
      </p:pic>
    </p:spTree>
    <p:extLst>
      <p:ext uri="{BB962C8B-B14F-4D97-AF65-F5344CB8AC3E}">
        <p14:creationId xmlns:p14="http://schemas.microsoft.com/office/powerpoint/2010/main" val="1362700976"/>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a:cxnSpLocks/>
          </p:cNvCxnSpPr>
          <p:nvPr/>
        </p:nvCxnSpPr>
        <p:spPr>
          <a:xfrm>
            <a:off x="287676" y="6357938"/>
            <a:ext cx="1166770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1305985" y="6488431"/>
            <a:ext cx="1313926" cy="200023"/>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p>
        </p:txBody>
      </p:sp>
      <p:sp>
        <p:nvSpPr>
          <p:cNvPr id="5" name="Footer Placeholder 4"/>
          <p:cNvSpPr>
            <a:spLocks noGrp="1"/>
          </p:cNvSpPr>
          <p:nvPr>
            <p:ph type="ftr" sz="quarter" idx="3"/>
          </p:nvPr>
        </p:nvSpPr>
        <p:spPr>
          <a:xfrm>
            <a:off x="2821518" y="6488432"/>
            <a:ext cx="7329349" cy="187324"/>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FSCF EXC &amp; BSI RISKS</a:t>
            </a:r>
          </a:p>
        </p:txBody>
      </p:sp>
      <p:sp>
        <p:nvSpPr>
          <p:cNvPr id="6" name="Slide Number Placeholder 5"/>
          <p:cNvSpPr>
            <a:spLocks noGrp="1"/>
          </p:cNvSpPr>
          <p:nvPr>
            <p:ph type="sldNum" sz="quarter" idx="4"/>
          </p:nvPr>
        </p:nvSpPr>
        <p:spPr>
          <a:xfrm>
            <a:off x="363679" y="6488431"/>
            <a:ext cx="700617"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a:p>
        </p:txBody>
      </p:sp>
      <p:pic>
        <p:nvPicPr>
          <p:cNvPr id="7" name="Picture 6">
            <a:extLst>
              <a:ext uri="{FF2B5EF4-FFF2-40B4-BE49-F238E27FC236}">
                <a16:creationId xmlns:a16="http://schemas.microsoft.com/office/drawing/2014/main" id="{11F0F08D-1383-4141-915C-29DECEA73C87}"/>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310285" y="6425229"/>
            <a:ext cx="1518036" cy="313728"/>
          </a:xfrm>
          <a:prstGeom prst="rect">
            <a:avLst/>
          </a:prstGeom>
        </p:spPr>
      </p:pic>
    </p:spTree>
    <p:extLst>
      <p:ext uri="{BB962C8B-B14F-4D97-AF65-F5344CB8AC3E}">
        <p14:creationId xmlns:p14="http://schemas.microsoft.com/office/powerpoint/2010/main" val="4221890905"/>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3" r:id="rId12"/>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a:cxnSpLocks/>
          </p:cNvCxnSpPr>
          <p:nvPr/>
        </p:nvCxnSpPr>
        <p:spPr>
          <a:xfrm>
            <a:off x="287676" y="6357938"/>
            <a:ext cx="1166770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1305985" y="6488431"/>
            <a:ext cx="1313926" cy="200023"/>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01.16.24</a:t>
            </a:r>
            <a:endParaRPr lang="en-US" dirty="0"/>
          </a:p>
        </p:txBody>
      </p:sp>
      <p:sp>
        <p:nvSpPr>
          <p:cNvPr id="5" name="Footer Placeholder 4"/>
          <p:cNvSpPr>
            <a:spLocks noGrp="1"/>
          </p:cNvSpPr>
          <p:nvPr>
            <p:ph type="ftr" sz="quarter" idx="3"/>
          </p:nvPr>
        </p:nvSpPr>
        <p:spPr>
          <a:xfrm>
            <a:off x="2821518" y="6488432"/>
            <a:ext cx="7329349" cy="187324"/>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FSCF EXC &amp; BSI RISKS</a:t>
            </a:r>
            <a:endParaRPr lang="en-US" dirty="0"/>
          </a:p>
        </p:txBody>
      </p:sp>
      <p:sp>
        <p:nvSpPr>
          <p:cNvPr id="6" name="Slide Number Placeholder 5"/>
          <p:cNvSpPr>
            <a:spLocks noGrp="1"/>
          </p:cNvSpPr>
          <p:nvPr>
            <p:ph type="sldNum" sz="quarter" idx="4"/>
          </p:nvPr>
        </p:nvSpPr>
        <p:spPr>
          <a:xfrm>
            <a:off x="363679" y="6488431"/>
            <a:ext cx="700617"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pic>
        <p:nvPicPr>
          <p:cNvPr id="7" name="Picture 6">
            <a:extLst>
              <a:ext uri="{FF2B5EF4-FFF2-40B4-BE49-F238E27FC236}">
                <a16:creationId xmlns:a16="http://schemas.microsoft.com/office/drawing/2014/main" id="{11F0F08D-1383-4141-915C-29DECEA73C87}"/>
              </a:ext>
            </a:extLst>
          </p:cNvPr>
          <p:cNvPicPr>
            <a:picLocks noChangeAspect="1"/>
          </p:cNvPicPr>
          <p:nvPr userDrawn="1"/>
        </p:nvPicPr>
        <p:blipFill>
          <a:blip r:embed="rId3"/>
          <a:stretch>
            <a:fillRect/>
          </a:stretch>
        </p:blipFill>
        <p:spPr>
          <a:xfrm>
            <a:off x="10310285" y="6425229"/>
            <a:ext cx="1518036" cy="313728"/>
          </a:xfrm>
          <a:prstGeom prst="rect">
            <a:avLst/>
          </a:prstGeom>
        </p:spPr>
      </p:pic>
    </p:spTree>
    <p:extLst>
      <p:ext uri="{BB962C8B-B14F-4D97-AF65-F5344CB8AC3E}">
        <p14:creationId xmlns:p14="http://schemas.microsoft.com/office/powerpoint/2010/main" val="844727307"/>
      </p:ext>
    </p:extLst>
  </p:cSld>
  <p:clrMap bg1="lt1" tx1="dk1" bg2="lt2" tx2="dk2" accent1="accent1" accent2="accent2" accent3="accent3" accent4="accent4" accent5="accent5" accent6="accent6" hlink="hlink" folHlink="folHlink"/>
  <p:sldLayoutIdLst>
    <p:sldLayoutId id="2147483880" r:id="rId1"/>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F1E5BF2-61E5-47F1-A10A-E4E6F85DE491}"/>
              </a:ext>
            </a:extLst>
          </p:cNvPr>
          <p:cNvSpPr>
            <a:spLocks noGrp="1" noChangeArrowheads="1"/>
          </p:cNvSpPr>
          <p:nvPr>
            <p:ph type="title"/>
          </p:nvPr>
        </p:nvSpPr>
        <p:spPr bwMode="auto">
          <a:xfrm>
            <a:off x="609600" y="1711325"/>
            <a:ext cx="11056938" cy="171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p>
            <a:pPr eaLnBrk="1" hangingPunct="1"/>
            <a:r>
              <a:rPr lang="en-US" altLang="en-US" dirty="0">
                <a:latin typeface="Helvetica" panose="020B0604020202020204" pitchFamily="34" charset="0"/>
                <a:ea typeface="Geneva"/>
                <a:cs typeface="Geneva"/>
              </a:rPr>
              <a:t>LBNF/DUNE-US</a:t>
            </a:r>
            <a:br>
              <a:rPr lang="en-US" altLang="en-US" dirty="0">
                <a:latin typeface="Helvetica" panose="020B0604020202020204" pitchFamily="34" charset="0"/>
                <a:ea typeface="Geneva"/>
                <a:cs typeface="Geneva"/>
              </a:rPr>
            </a:br>
            <a:r>
              <a:rPr lang="en-US" altLang="en-US" b="0" i="1" dirty="0">
                <a:latin typeface="Helvetica" panose="020B0604020202020204" pitchFamily="34" charset="0"/>
                <a:ea typeface="Geneva"/>
                <a:cs typeface="Geneva"/>
              </a:rPr>
              <a:t>FSCF-EXC and BSI Risks</a:t>
            </a:r>
          </a:p>
        </p:txBody>
      </p:sp>
      <p:sp>
        <p:nvSpPr>
          <p:cNvPr id="6146" name="Text Placeholder 2"/>
          <p:cNvSpPr>
            <a:spLocks noGrp="1"/>
          </p:cNvSpPr>
          <p:nvPr>
            <p:ph type="body" sz="quarter" idx="10"/>
          </p:nvPr>
        </p:nvSpPr>
        <p:spPr>
          <a:xfrm>
            <a:off x="605367" y="3209908"/>
            <a:ext cx="11061700" cy="1936767"/>
          </a:xfrm>
        </p:spPr>
        <p:txBody>
          <a:bodyPr/>
          <a:lstStyle/>
          <a:p>
            <a:endParaRPr lang="en-US" dirty="0">
              <a:latin typeface="Helvetica" charset="0"/>
            </a:endParaRPr>
          </a:p>
          <a:p>
            <a:endParaRPr lang="en-US" dirty="0">
              <a:latin typeface="Helvetica" charset="0"/>
            </a:endParaRPr>
          </a:p>
          <a:p>
            <a:r>
              <a:rPr lang="en-US" dirty="0">
                <a:latin typeface="Helvetica" charset="0"/>
              </a:rPr>
              <a:t>16 January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233330" y="806309"/>
          <a:ext cx="11729545" cy="3108960"/>
        </p:xfrm>
        <a:graphic>
          <a:graphicData uri="http://schemas.openxmlformats.org/drawingml/2006/table">
            <a:tbl>
              <a:tblPr firstRow="1" bandRow="1">
                <a:tableStyleId>{5C22544A-7EE6-4342-B048-85BDC9FD1C3A}</a:tableStyleId>
              </a:tblPr>
              <a:tblGrid>
                <a:gridCol w="659851">
                  <a:extLst>
                    <a:ext uri="{9D8B030D-6E8A-4147-A177-3AD203B41FA5}">
                      <a16:colId xmlns:a16="http://schemas.microsoft.com/office/drawing/2014/main" val="2800651026"/>
                    </a:ext>
                  </a:extLst>
                </a:gridCol>
                <a:gridCol w="2347937">
                  <a:extLst>
                    <a:ext uri="{9D8B030D-6E8A-4147-A177-3AD203B41FA5}">
                      <a16:colId xmlns:a16="http://schemas.microsoft.com/office/drawing/2014/main" val="3844115683"/>
                    </a:ext>
                  </a:extLst>
                </a:gridCol>
                <a:gridCol w="4984106">
                  <a:extLst>
                    <a:ext uri="{9D8B030D-6E8A-4147-A177-3AD203B41FA5}">
                      <a16:colId xmlns:a16="http://schemas.microsoft.com/office/drawing/2014/main" val="712736224"/>
                    </a:ext>
                  </a:extLst>
                </a:gridCol>
                <a:gridCol w="1063001">
                  <a:extLst>
                    <a:ext uri="{9D8B030D-6E8A-4147-A177-3AD203B41FA5}">
                      <a16:colId xmlns:a16="http://schemas.microsoft.com/office/drawing/2014/main" val="2359669523"/>
                    </a:ext>
                  </a:extLst>
                </a:gridCol>
                <a:gridCol w="1716106">
                  <a:extLst>
                    <a:ext uri="{9D8B030D-6E8A-4147-A177-3AD203B41FA5}">
                      <a16:colId xmlns:a16="http://schemas.microsoft.com/office/drawing/2014/main" val="1866345531"/>
                    </a:ext>
                  </a:extLst>
                </a:gridCol>
                <a:gridCol w="958544">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DATE OF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127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Ross Cage Slack Rope Incident 10/14-18 Direct</a:t>
                      </a:r>
                    </a:p>
                  </a:txBody>
                  <a:tcPr/>
                </a:tc>
                <a:tc>
                  <a:txBody>
                    <a:bodyPr/>
                    <a:lstStyle/>
                    <a:p>
                      <a:r>
                        <a:rPr lang="en-US" sz="1400" dirty="0"/>
                        <a:t>Ross Cage slack rope incident</a:t>
                      </a:r>
                    </a:p>
                  </a:txBody>
                  <a:tcPr/>
                </a:tc>
                <a:tc>
                  <a:txBody>
                    <a:bodyPr/>
                    <a:lstStyle/>
                    <a:p>
                      <a:pPr algn="r"/>
                      <a:r>
                        <a:rPr lang="en-US" sz="1400" dirty="0"/>
                        <a:t>$824,396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10/14/2023 -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10/18/2023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1426899021"/>
                  </a:ext>
                </a:extLst>
              </a:tr>
              <a:tr h="370840">
                <a:tc>
                  <a:txBody>
                    <a:bodyPr/>
                    <a:lstStyle/>
                    <a:p>
                      <a:pPr algn="ctr"/>
                      <a:r>
                        <a:rPr lang="en-US" sz="1400" dirty="0"/>
                        <a:t>128</a:t>
                      </a:r>
                    </a:p>
                  </a:txBody>
                  <a:tcPr/>
                </a:tc>
                <a:tc>
                  <a:txBody>
                    <a:bodyPr/>
                    <a:lstStyle/>
                    <a:p>
                      <a:pPr algn="l"/>
                      <a:r>
                        <a:rPr lang="en-US" sz="1400" dirty="0"/>
                        <a:t>Ross Cage Slack Rope Incident 10/14-18 Indirect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Ross Cage slack rope incident</a:t>
                      </a:r>
                    </a:p>
                    <a:p>
                      <a:endParaRPr lang="en-US" sz="1400" dirty="0"/>
                    </a:p>
                  </a:txBody>
                  <a:tcPr/>
                </a:tc>
                <a:tc>
                  <a:txBody>
                    <a:bodyPr/>
                    <a:lstStyle/>
                    <a:p>
                      <a:pPr algn="r"/>
                      <a:r>
                        <a:rPr lang="en-US" sz="1400" dirty="0"/>
                        <a:t>$278,610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10/14/2023 -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10/18/2023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5</a:t>
                      </a:r>
                    </a:p>
                  </a:txBody>
                  <a:tcPr/>
                </a:tc>
                <a:extLst>
                  <a:ext uri="{0D108BD9-81ED-4DB2-BD59-A6C34878D82A}">
                    <a16:rowId xmlns:a16="http://schemas.microsoft.com/office/drawing/2014/main" val="1166701986"/>
                  </a:ext>
                </a:extLst>
              </a:tr>
              <a:tr h="370840">
                <a:tc>
                  <a:txBody>
                    <a:bodyPr/>
                    <a:lstStyle/>
                    <a:p>
                      <a:pPr algn="ctr"/>
                      <a:r>
                        <a:rPr lang="en-US" sz="1400" dirty="0"/>
                        <a:t>131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Power Outage 11/6/2023 - Direct</a:t>
                      </a:r>
                    </a:p>
                  </a:txBody>
                  <a:tcPr/>
                </a:tc>
                <a:tc>
                  <a:txBody>
                    <a:bodyPr/>
                    <a:lstStyle/>
                    <a:p>
                      <a:r>
                        <a:rPr lang="en-US" sz="1400" dirty="0"/>
                        <a:t>Power outage to replace cable connections in the shaft. 3 shift outage.</a:t>
                      </a:r>
                    </a:p>
                  </a:txBody>
                  <a:tcPr/>
                </a:tc>
                <a:tc>
                  <a:txBody>
                    <a:bodyPr/>
                    <a:lstStyle/>
                    <a:p>
                      <a:pPr algn="r"/>
                      <a:r>
                        <a:rPr lang="en-US" sz="1400" dirty="0"/>
                        <a:t>$255,269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11/6/2023 -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11/7/2023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748511883"/>
                  </a:ext>
                </a:extLst>
              </a:tr>
              <a:tr h="370840">
                <a:tc>
                  <a:txBody>
                    <a:bodyPr/>
                    <a:lstStyle/>
                    <a:p>
                      <a:pPr algn="ctr"/>
                      <a:r>
                        <a:rPr lang="en-US" sz="1400" dirty="0"/>
                        <a:t>132</a:t>
                      </a:r>
                    </a:p>
                  </a:txBody>
                  <a:tcPr/>
                </a:tc>
                <a:tc>
                  <a:txBody>
                    <a:bodyPr/>
                    <a:lstStyle/>
                    <a:p>
                      <a:pPr algn="l"/>
                      <a:r>
                        <a:rPr lang="en-US" sz="1400" dirty="0"/>
                        <a:t>Power Outage 11/6/2023 - Indirect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Power outage to replace cable connections in the shaft. 3 shift outage.</a:t>
                      </a:r>
                    </a:p>
                  </a:txBody>
                  <a:tcPr/>
                </a:tc>
                <a:tc>
                  <a:txBody>
                    <a:bodyPr/>
                    <a:lstStyle/>
                    <a:p>
                      <a:pPr algn="r"/>
                      <a:r>
                        <a:rPr lang="en-US" sz="1400" dirty="0"/>
                        <a:t>$83,754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mn-lt"/>
                          <a:ea typeface="+mn-ea"/>
                          <a:cs typeface="+mn-cs"/>
                        </a:rPr>
                        <a:t>11/6/2023 -</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11/7/2023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1.5</a:t>
                      </a:r>
                    </a:p>
                  </a:txBody>
                  <a:tcPr/>
                </a:tc>
                <a:extLst>
                  <a:ext uri="{0D108BD9-81ED-4DB2-BD59-A6C34878D82A}">
                    <a16:rowId xmlns:a16="http://schemas.microsoft.com/office/drawing/2014/main" val="2869937166"/>
                  </a:ext>
                </a:extLst>
              </a:tr>
              <a:tr h="370840">
                <a:tc>
                  <a:txBody>
                    <a:bodyPr/>
                    <a:lstStyle/>
                    <a:p>
                      <a:pPr algn="ctr"/>
                      <a:endParaRPr lang="en-US" sz="1400" dirty="0"/>
                    </a:p>
                  </a:txBody>
                  <a:tcPr/>
                </a:tc>
                <a:tc>
                  <a:txBody>
                    <a:bodyPr/>
                    <a:lstStyle/>
                    <a:p>
                      <a:pPr algn="l"/>
                      <a:endParaRPr lang="en-US" sz="1400" dirty="0"/>
                    </a:p>
                  </a:txBody>
                  <a:tcPr/>
                </a:tc>
                <a:tc>
                  <a:txBody>
                    <a:bodyPr/>
                    <a:lstStyle/>
                    <a:p>
                      <a:pPr algn="r"/>
                      <a:r>
                        <a:rPr lang="en-US" sz="1400" b="1" dirty="0"/>
                        <a:t>TOTAL IMPACT</a:t>
                      </a:r>
                    </a:p>
                  </a:txBody>
                  <a:tcPr/>
                </a:tc>
                <a:tc>
                  <a:txBody>
                    <a:bodyPr/>
                    <a:lstStyle/>
                    <a:p>
                      <a:pPr algn="r"/>
                      <a:r>
                        <a:rPr lang="en-US" sz="1400" b="1" dirty="0"/>
                        <a:t>$12.7M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72.25 Days</a:t>
                      </a:r>
                    </a:p>
                  </a:txBody>
                  <a:tcPr/>
                </a:tc>
                <a:extLst>
                  <a:ext uri="{0D108BD9-81ED-4DB2-BD59-A6C34878D82A}">
                    <a16:rowId xmlns:a16="http://schemas.microsoft.com/office/drawing/2014/main" val="637700424"/>
                  </a:ext>
                </a:extLst>
              </a:tr>
            </a:tbl>
          </a:graphicData>
        </a:graphic>
      </p:graphicFrame>
      <p:sp>
        <p:nvSpPr>
          <p:cNvPr id="3" name="Title 2">
            <a:extLst>
              <a:ext uri="{FF2B5EF4-FFF2-40B4-BE49-F238E27FC236}">
                <a16:creationId xmlns:a16="http://schemas.microsoft.com/office/drawing/2014/main" id="{994D6F22-2ADA-4B06-A794-1122CD4C7503}"/>
              </a:ext>
            </a:extLst>
          </p:cNvPr>
          <p:cNvSpPr>
            <a:spLocks noGrp="1"/>
          </p:cNvSpPr>
          <p:nvPr>
            <p:ph type="title"/>
          </p:nvPr>
        </p:nvSpPr>
        <p:spPr>
          <a:xfrm>
            <a:off x="229125" y="335860"/>
            <a:ext cx="11057467" cy="569268"/>
          </a:xfrm>
        </p:spPr>
        <p:txBody>
          <a:bodyPr/>
          <a:lstStyle/>
          <a:p>
            <a:r>
              <a:rPr lang="en-US" dirty="0"/>
              <a:t>Access/Infrastructure Related Costs and Delays – 6 of 6</a:t>
            </a:r>
          </a:p>
        </p:txBody>
      </p:sp>
      <p:sp>
        <p:nvSpPr>
          <p:cNvPr id="8" name="Slide Number Placeholder 7">
            <a:extLst>
              <a:ext uri="{FF2B5EF4-FFF2-40B4-BE49-F238E27FC236}">
                <a16:creationId xmlns:a16="http://schemas.microsoft.com/office/drawing/2014/main" id="{7AF10475-EC97-430C-8103-CC9A947FE0C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2" name="Date Placeholder 2">
            <a:extLst>
              <a:ext uri="{FF2B5EF4-FFF2-40B4-BE49-F238E27FC236}">
                <a16:creationId xmlns:a16="http://schemas.microsoft.com/office/drawing/2014/main" id="{D4016879-3E43-EB63-8643-0CB288A69393}"/>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10" name="Footer Placeholder 9">
            <a:extLst>
              <a:ext uri="{FF2B5EF4-FFF2-40B4-BE49-F238E27FC236}">
                <a16:creationId xmlns:a16="http://schemas.microsoft.com/office/drawing/2014/main" id="{41BD8380-712D-2C12-1405-C93C4CF374D3}"/>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271867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491781" y="831533"/>
          <a:ext cx="10867563" cy="1925320"/>
        </p:xfrm>
        <a:graphic>
          <a:graphicData uri="http://schemas.openxmlformats.org/drawingml/2006/table">
            <a:tbl>
              <a:tblPr firstRow="1" bandRow="1">
                <a:tableStyleId>{5C22544A-7EE6-4342-B048-85BDC9FD1C3A}</a:tableStyleId>
              </a:tblPr>
              <a:tblGrid>
                <a:gridCol w="690033">
                  <a:extLst>
                    <a:ext uri="{9D8B030D-6E8A-4147-A177-3AD203B41FA5}">
                      <a16:colId xmlns:a16="http://schemas.microsoft.com/office/drawing/2014/main" val="2800651026"/>
                    </a:ext>
                  </a:extLst>
                </a:gridCol>
                <a:gridCol w="2455333">
                  <a:extLst>
                    <a:ext uri="{9D8B030D-6E8A-4147-A177-3AD203B41FA5}">
                      <a16:colId xmlns:a16="http://schemas.microsoft.com/office/drawing/2014/main" val="3844115683"/>
                    </a:ext>
                  </a:extLst>
                </a:gridCol>
                <a:gridCol w="5212080">
                  <a:extLst>
                    <a:ext uri="{9D8B030D-6E8A-4147-A177-3AD203B41FA5}">
                      <a16:colId xmlns:a16="http://schemas.microsoft.com/office/drawing/2014/main" val="712736224"/>
                    </a:ext>
                  </a:extLst>
                </a:gridCol>
                <a:gridCol w="1111623">
                  <a:extLst>
                    <a:ext uri="{9D8B030D-6E8A-4147-A177-3AD203B41FA5}">
                      <a16:colId xmlns:a16="http://schemas.microsoft.com/office/drawing/2014/main" val="2359669523"/>
                    </a:ext>
                  </a:extLst>
                </a:gridCol>
                <a:gridCol w="1398494">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060</a:t>
                      </a:r>
                    </a:p>
                  </a:txBody>
                  <a:tcPr/>
                </a:tc>
                <a:tc>
                  <a:txBody>
                    <a:bodyPr/>
                    <a:lstStyle/>
                    <a:p>
                      <a:pPr algn="l"/>
                      <a:r>
                        <a:rPr lang="en-US" sz="1400" dirty="0"/>
                        <a:t>4.5 Weather Days 2022 Direct</a:t>
                      </a:r>
                    </a:p>
                  </a:txBody>
                  <a:tcPr/>
                </a:tc>
                <a:tc>
                  <a:txBody>
                    <a:bodyPr/>
                    <a:lstStyle/>
                    <a:p>
                      <a:r>
                        <a:rPr lang="en-US" sz="1400" dirty="0"/>
                        <a:t>Excavation Subcontractor is entitled to compensation when weather delays exceed seven calendar days in a year.</a:t>
                      </a:r>
                    </a:p>
                  </a:txBody>
                  <a:tcPr/>
                </a:tc>
                <a:tc>
                  <a:txBody>
                    <a:bodyPr/>
                    <a:lstStyle/>
                    <a:p>
                      <a:pPr algn="r"/>
                      <a:r>
                        <a:rPr lang="en-US" sz="1400" dirty="0"/>
                        <a:t>$707,160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415084595"/>
                  </a:ext>
                </a:extLst>
              </a:tr>
              <a:tr h="370840">
                <a:tc>
                  <a:txBody>
                    <a:bodyPr/>
                    <a:lstStyle/>
                    <a:p>
                      <a:pPr algn="ctr"/>
                      <a:r>
                        <a:rPr lang="en-US" sz="1400" dirty="0"/>
                        <a:t>067</a:t>
                      </a:r>
                    </a:p>
                  </a:txBody>
                  <a:tcPr/>
                </a:tc>
                <a:tc>
                  <a:txBody>
                    <a:bodyPr/>
                    <a:lstStyle/>
                    <a:p>
                      <a:pPr algn="l"/>
                      <a:r>
                        <a:rPr lang="en-US" sz="1400" dirty="0"/>
                        <a:t>4.5 Weather Days 2022 Indirect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Excavation Subcontractor is entitled to compensation when weather delays exceed seven calendar days in a year.</a:t>
                      </a:r>
                    </a:p>
                  </a:txBody>
                  <a:tcPr/>
                </a:tc>
                <a:tc>
                  <a:txBody>
                    <a:bodyPr/>
                    <a:lstStyle/>
                    <a:p>
                      <a:pPr algn="r"/>
                      <a:r>
                        <a:rPr lang="en-US" sz="1400" dirty="0"/>
                        <a:t>$256,323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4.5</a:t>
                      </a:r>
                    </a:p>
                  </a:txBody>
                  <a:tcPr/>
                </a:tc>
                <a:extLst>
                  <a:ext uri="{0D108BD9-81ED-4DB2-BD59-A6C34878D82A}">
                    <a16:rowId xmlns:a16="http://schemas.microsoft.com/office/drawing/2014/main" val="2653271486"/>
                  </a:ext>
                </a:extLst>
              </a:tr>
              <a:tr h="370840">
                <a:tc>
                  <a:txBody>
                    <a:bodyPr/>
                    <a:lstStyle/>
                    <a:p>
                      <a:pPr algn="ctr"/>
                      <a:endParaRPr lang="en-US" sz="1400" dirty="0"/>
                    </a:p>
                  </a:txBody>
                  <a:tcPr/>
                </a:tc>
                <a:tc>
                  <a:txBody>
                    <a:bodyPr/>
                    <a:lstStyle/>
                    <a:p>
                      <a:pPr algn="l"/>
                      <a:endParaRPr lang="en-US" sz="1400" dirty="0"/>
                    </a:p>
                  </a:txBody>
                  <a:tcPr/>
                </a:tc>
                <a:tc>
                  <a:txBody>
                    <a:bodyPr/>
                    <a:lstStyle/>
                    <a:p>
                      <a:pPr algn="r"/>
                      <a:r>
                        <a:rPr lang="en-US" sz="1400" b="1" dirty="0"/>
                        <a:t>TOTAL IMPACT</a:t>
                      </a:r>
                    </a:p>
                  </a:txBody>
                  <a:tcPr/>
                </a:tc>
                <a:tc>
                  <a:txBody>
                    <a:bodyPr/>
                    <a:lstStyle/>
                    <a:p>
                      <a:pPr algn="r"/>
                      <a:r>
                        <a:rPr lang="en-US" sz="1400" b="1" dirty="0"/>
                        <a:t>$963,483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4.5 Days</a:t>
                      </a:r>
                    </a:p>
                  </a:txBody>
                  <a:tcPr/>
                </a:tc>
                <a:extLst>
                  <a:ext uri="{0D108BD9-81ED-4DB2-BD59-A6C34878D82A}">
                    <a16:rowId xmlns:a16="http://schemas.microsoft.com/office/drawing/2014/main" val="637700424"/>
                  </a:ext>
                </a:extLst>
              </a:tr>
            </a:tbl>
          </a:graphicData>
        </a:graphic>
      </p:graphicFrame>
      <p:sp>
        <p:nvSpPr>
          <p:cNvPr id="3" name="Title 2">
            <a:extLst>
              <a:ext uri="{FF2B5EF4-FFF2-40B4-BE49-F238E27FC236}">
                <a16:creationId xmlns:a16="http://schemas.microsoft.com/office/drawing/2014/main" id="{994D6F22-2ADA-4B06-A794-1122CD4C7503}"/>
              </a:ext>
            </a:extLst>
          </p:cNvPr>
          <p:cNvSpPr>
            <a:spLocks noGrp="1"/>
          </p:cNvSpPr>
          <p:nvPr>
            <p:ph type="title"/>
          </p:nvPr>
        </p:nvSpPr>
        <p:spPr>
          <a:xfrm>
            <a:off x="492352" y="432610"/>
            <a:ext cx="11057467" cy="569268"/>
          </a:xfrm>
        </p:spPr>
        <p:txBody>
          <a:bodyPr/>
          <a:lstStyle/>
          <a:p>
            <a:r>
              <a:rPr lang="en-US" dirty="0"/>
              <a:t>Weather</a:t>
            </a:r>
          </a:p>
        </p:txBody>
      </p:sp>
      <p:sp>
        <p:nvSpPr>
          <p:cNvPr id="8" name="Slide Number Placeholder 7">
            <a:extLst>
              <a:ext uri="{FF2B5EF4-FFF2-40B4-BE49-F238E27FC236}">
                <a16:creationId xmlns:a16="http://schemas.microsoft.com/office/drawing/2014/main" id="{7AF10475-EC97-430C-8103-CC9A947FE0C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7" name="Date Placeholder 2">
            <a:extLst>
              <a:ext uri="{FF2B5EF4-FFF2-40B4-BE49-F238E27FC236}">
                <a16:creationId xmlns:a16="http://schemas.microsoft.com/office/drawing/2014/main" id="{E5407B5F-D83C-3823-4178-F9A2FC1E76BB}"/>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10" name="Footer Placeholder 9">
            <a:extLst>
              <a:ext uri="{FF2B5EF4-FFF2-40B4-BE49-F238E27FC236}">
                <a16:creationId xmlns:a16="http://schemas.microsoft.com/office/drawing/2014/main" id="{1165CB61-6783-CB37-4B61-4522ECE55E74}"/>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872069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1C163C0-BAB5-4FDD-93ED-FA5F349BBF9B}"/>
              </a:ext>
            </a:extLst>
          </p:cNvPr>
          <p:cNvSpPr>
            <a:spLocks noGrp="1"/>
          </p:cNvSpPr>
          <p:nvPr>
            <p:ph type="ftr" sz="quarter" idx="11"/>
          </p:nvPr>
        </p:nvSpPr>
        <p:spPr/>
        <p:txBody>
          <a:bodyPr/>
          <a:lstStyle/>
          <a:p>
            <a:pPr>
              <a:defRPr/>
            </a:pPr>
            <a:r>
              <a:rPr lang="en-US"/>
              <a:t>FSCF EXC &amp; BSI RISKS</a:t>
            </a:r>
            <a:endParaRPr lang="en-US" dirty="0"/>
          </a:p>
        </p:txBody>
      </p:sp>
      <p:sp>
        <p:nvSpPr>
          <p:cNvPr id="4" name="Slide Number Placeholder 3">
            <a:extLst>
              <a:ext uri="{FF2B5EF4-FFF2-40B4-BE49-F238E27FC236}">
                <a16:creationId xmlns:a16="http://schemas.microsoft.com/office/drawing/2014/main" id="{233250A4-2BE9-4358-88EE-B1988490C6D0}"/>
              </a:ext>
            </a:extLst>
          </p:cNvPr>
          <p:cNvSpPr>
            <a:spLocks noGrp="1"/>
          </p:cNvSpPr>
          <p:nvPr>
            <p:ph type="sldNum" sz="quarter" idx="12"/>
          </p:nvPr>
        </p:nvSpPr>
        <p:spPr/>
        <p:txBody>
          <a:bodyPr/>
          <a:lstStyle/>
          <a:p>
            <a:pPr>
              <a:defRPr/>
            </a:pPr>
            <a:fld id="{0C39C72E-2A13-EB4D-AD45-6D4E6ACAED8D}" type="slidenum">
              <a:rPr lang="en-US" smtClean="0"/>
              <a:pPr>
                <a:defRPr/>
              </a:pPr>
              <a:t>12</a:t>
            </a:fld>
            <a:endParaRPr lang="en-US"/>
          </a:p>
        </p:txBody>
      </p:sp>
      <p:sp>
        <p:nvSpPr>
          <p:cNvPr id="8" name="TextBox 7">
            <a:extLst>
              <a:ext uri="{FF2B5EF4-FFF2-40B4-BE49-F238E27FC236}">
                <a16:creationId xmlns:a16="http://schemas.microsoft.com/office/drawing/2014/main" id="{65D458DC-51A7-412B-910D-627A602DB390}"/>
              </a:ext>
            </a:extLst>
          </p:cNvPr>
          <p:cNvSpPr txBox="1"/>
          <p:nvPr/>
        </p:nvSpPr>
        <p:spPr>
          <a:xfrm>
            <a:off x="3991551" y="2057088"/>
            <a:ext cx="4208897" cy="707886"/>
          </a:xfrm>
          <a:prstGeom prst="rect">
            <a:avLst/>
          </a:prstGeom>
          <a:noFill/>
        </p:spPr>
        <p:txBody>
          <a:bodyPr wrap="square">
            <a:spAutoFit/>
          </a:bodyPr>
          <a:lstStyle/>
          <a:p>
            <a:r>
              <a:rPr lang="en-US" sz="4000" dirty="0">
                <a:solidFill>
                  <a:srgbClr val="63666A"/>
                </a:solidFill>
                <a:latin typeface="Helvetica"/>
                <a:cs typeface="+mn-cs"/>
              </a:rPr>
              <a:t>BSI Subproject</a:t>
            </a:r>
          </a:p>
        </p:txBody>
      </p:sp>
      <p:sp>
        <p:nvSpPr>
          <p:cNvPr id="2" name="Date Placeholder 1">
            <a:extLst>
              <a:ext uri="{FF2B5EF4-FFF2-40B4-BE49-F238E27FC236}">
                <a16:creationId xmlns:a16="http://schemas.microsoft.com/office/drawing/2014/main" id="{DEFC3640-341C-4FE3-B642-C38A2FBDB60F}"/>
              </a:ext>
            </a:extLst>
          </p:cNvPr>
          <p:cNvSpPr>
            <a:spLocks noGrp="1"/>
          </p:cNvSpPr>
          <p:nvPr>
            <p:ph type="dt" sz="half" idx="2"/>
          </p:nvPr>
        </p:nvSpPr>
        <p:spPr/>
        <p:txBody>
          <a:bodyPr/>
          <a:lstStyle/>
          <a:p>
            <a:pPr>
              <a:defRPr/>
            </a:pPr>
            <a:r>
              <a:rPr lang="en-US"/>
              <a:t>01.16.24</a:t>
            </a:r>
            <a:endParaRPr lang="en-US" dirty="0"/>
          </a:p>
        </p:txBody>
      </p:sp>
    </p:spTree>
    <p:extLst>
      <p:ext uri="{BB962C8B-B14F-4D97-AF65-F5344CB8AC3E}">
        <p14:creationId xmlns:p14="http://schemas.microsoft.com/office/powerpoint/2010/main" val="2974473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a:extLst>
              <a:ext uri="{FF2B5EF4-FFF2-40B4-BE49-F238E27FC236}">
                <a16:creationId xmlns:a16="http://schemas.microsoft.com/office/drawing/2014/main" id="{DB216B33-0B92-203D-C262-2C9269F9C2C0}"/>
              </a:ext>
            </a:extLst>
          </p:cNvPr>
          <p:cNvSpPr>
            <a:spLocks noGrp="1"/>
          </p:cNvSpPr>
          <p:nvPr>
            <p:ph type="dt" sz="half" idx="2"/>
          </p:nvPr>
        </p:nvSpPr>
        <p:spPr/>
        <p:txBody>
          <a:bodyPr/>
          <a:lstStyle/>
          <a:p>
            <a:pPr>
              <a:defRPr/>
            </a:pPr>
            <a:r>
              <a:rPr lang="en-US"/>
              <a:t>01.16.24</a:t>
            </a:r>
          </a:p>
        </p:txBody>
      </p:sp>
      <p:sp>
        <p:nvSpPr>
          <p:cNvPr id="11" name="Footer Placeholder 10">
            <a:extLst>
              <a:ext uri="{FF2B5EF4-FFF2-40B4-BE49-F238E27FC236}">
                <a16:creationId xmlns:a16="http://schemas.microsoft.com/office/drawing/2014/main" id="{280AF755-96B2-9DC8-73D9-03AFF5993EFA}"/>
              </a:ext>
            </a:extLst>
          </p:cNvPr>
          <p:cNvSpPr>
            <a:spLocks noGrp="1"/>
          </p:cNvSpPr>
          <p:nvPr>
            <p:ph type="ftr" sz="quarter" idx="11"/>
          </p:nvPr>
        </p:nvSpPr>
        <p:spPr/>
        <p:txBody>
          <a:bodyPr/>
          <a:lstStyle/>
          <a:p>
            <a:pPr>
              <a:defRPr/>
            </a:pPr>
            <a:r>
              <a:rPr lang="en-US"/>
              <a:t>FSCF EXC &amp; BSI RISKS</a:t>
            </a:r>
          </a:p>
        </p:txBody>
      </p:sp>
      <p:sp>
        <p:nvSpPr>
          <p:cNvPr id="12" name="Slide Number Placeholder 11">
            <a:extLst>
              <a:ext uri="{FF2B5EF4-FFF2-40B4-BE49-F238E27FC236}">
                <a16:creationId xmlns:a16="http://schemas.microsoft.com/office/drawing/2014/main" id="{2194913A-FDAD-E13C-BDEE-2B7BF9115F78}"/>
              </a:ext>
            </a:extLst>
          </p:cNvPr>
          <p:cNvSpPr>
            <a:spLocks noGrp="1"/>
          </p:cNvSpPr>
          <p:nvPr>
            <p:ph type="sldNum" sz="quarter" idx="12"/>
          </p:nvPr>
        </p:nvSpPr>
        <p:spPr/>
        <p:txBody>
          <a:bodyPr/>
          <a:lstStyle/>
          <a:p>
            <a:pPr>
              <a:defRPr/>
            </a:pPr>
            <a:fld id="{0C39C72E-2A13-EB4D-AD45-6D4E6ACAED8D}" type="slidenum">
              <a:rPr lang="en-US" smtClean="0"/>
              <a:pPr>
                <a:defRPr/>
              </a:pPr>
              <a:t>13</a:t>
            </a:fld>
            <a:endParaRPr lang="en-US"/>
          </a:p>
        </p:txBody>
      </p:sp>
      <p:graphicFrame>
        <p:nvGraphicFramePr>
          <p:cNvPr id="7" name="Table 6">
            <a:extLst>
              <a:ext uri="{FF2B5EF4-FFF2-40B4-BE49-F238E27FC236}">
                <a16:creationId xmlns:a16="http://schemas.microsoft.com/office/drawing/2014/main" id="{F810EF29-C9DD-AEDB-1A89-E14AAEE35DB3}"/>
              </a:ext>
            </a:extLst>
          </p:cNvPr>
          <p:cNvGraphicFramePr>
            <a:graphicFrameLocks noGrp="1"/>
          </p:cNvGraphicFramePr>
          <p:nvPr>
            <p:extLst>
              <p:ext uri="{D42A27DB-BD31-4B8C-83A1-F6EECF244321}">
                <p14:modId xmlns:p14="http://schemas.microsoft.com/office/powerpoint/2010/main" val="826787131"/>
              </p:ext>
            </p:extLst>
          </p:nvPr>
        </p:nvGraphicFramePr>
        <p:xfrm>
          <a:off x="358236" y="531803"/>
          <a:ext cx="11475528" cy="5794394"/>
        </p:xfrm>
        <a:graphic>
          <a:graphicData uri="http://schemas.openxmlformats.org/drawingml/2006/table">
            <a:tbl>
              <a:tblPr/>
              <a:tblGrid>
                <a:gridCol w="1348028">
                  <a:extLst>
                    <a:ext uri="{9D8B030D-6E8A-4147-A177-3AD203B41FA5}">
                      <a16:colId xmlns:a16="http://schemas.microsoft.com/office/drawing/2014/main" val="1395822214"/>
                    </a:ext>
                  </a:extLst>
                </a:gridCol>
                <a:gridCol w="4626928">
                  <a:extLst>
                    <a:ext uri="{9D8B030D-6E8A-4147-A177-3AD203B41FA5}">
                      <a16:colId xmlns:a16="http://schemas.microsoft.com/office/drawing/2014/main" val="2559979714"/>
                    </a:ext>
                  </a:extLst>
                </a:gridCol>
                <a:gridCol w="756752">
                  <a:extLst>
                    <a:ext uri="{9D8B030D-6E8A-4147-A177-3AD203B41FA5}">
                      <a16:colId xmlns:a16="http://schemas.microsoft.com/office/drawing/2014/main" val="123590437"/>
                    </a:ext>
                  </a:extLst>
                </a:gridCol>
                <a:gridCol w="1174659">
                  <a:extLst>
                    <a:ext uri="{9D8B030D-6E8A-4147-A177-3AD203B41FA5}">
                      <a16:colId xmlns:a16="http://schemas.microsoft.com/office/drawing/2014/main" val="4222107940"/>
                    </a:ext>
                  </a:extLst>
                </a:gridCol>
                <a:gridCol w="1332788">
                  <a:extLst>
                    <a:ext uri="{9D8B030D-6E8A-4147-A177-3AD203B41FA5}">
                      <a16:colId xmlns:a16="http://schemas.microsoft.com/office/drawing/2014/main" val="3569408065"/>
                    </a:ext>
                  </a:extLst>
                </a:gridCol>
                <a:gridCol w="982648">
                  <a:extLst>
                    <a:ext uri="{9D8B030D-6E8A-4147-A177-3AD203B41FA5}">
                      <a16:colId xmlns:a16="http://schemas.microsoft.com/office/drawing/2014/main" val="1898148382"/>
                    </a:ext>
                  </a:extLst>
                </a:gridCol>
                <a:gridCol w="1253725">
                  <a:extLst>
                    <a:ext uri="{9D8B030D-6E8A-4147-A177-3AD203B41FA5}">
                      <a16:colId xmlns:a16="http://schemas.microsoft.com/office/drawing/2014/main" val="2720966926"/>
                    </a:ext>
                  </a:extLst>
                </a:gridCol>
              </a:tblGrid>
              <a:tr h="291968">
                <a:tc>
                  <a:txBody>
                    <a:bodyPr/>
                    <a:lstStyle/>
                    <a:p>
                      <a:pPr algn="l" fontAlgn="b"/>
                      <a:r>
                        <a:rPr lang="en-US" sz="1000" b="1" i="0" u="none" strike="noStrike">
                          <a:solidFill>
                            <a:srgbClr val="FFFFFF"/>
                          </a:solidFill>
                          <a:effectLst/>
                          <a:latin typeface="Calibri" panose="020F0502020204030204" pitchFamily="34" charset="0"/>
                        </a:rPr>
                        <a:t>RI-ID</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1000" b="1" i="0" u="none" strike="noStrike" dirty="0">
                          <a:solidFill>
                            <a:srgbClr val="FFFFFF"/>
                          </a:solidFill>
                          <a:effectLst/>
                          <a:latin typeface="Calibri" panose="020F0502020204030204" pitchFamily="34" charset="0"/>
                        </a:rPr>
                        <a:t>Title</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1000" b="1" i="0" u="none" strike="noStrike">
                          <a:solidFill>
                            <a:srgbClr val="FFFFFF"/>
                          </a:solidFill>
                          <a:effectLst/>
                          <a:latin typeface="Calibri" panose="020F0502020204030204" pitchFamily="34" charset="0"/>
                        </a:rPr>
                        <a:t>Probability</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1000" b="1" i="0" u="none" strike="noStrike">
                          <a:solidFill>
                            <a:srgbClr val="FFFFFF"/>
                          </a:solidFill>
                          <a:effectLst/>
                          <a:latin typeface="Calibri" panose="020F0502020204030204" pitchFamily="34" charset="0"/>
                        </a:rPr>
                        <a:t>Cost Impact</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1000" b="1" i="0" u="none" strike="noStrike">
                          <a:solidFill>
                            <a:srgbClr val="FFFFFF"/>
                          </a:solidFill>
                          <a:effectLst/>
                          <a:latin typeface="Calibri" panose="020F0502020204030204" pitchFamily="34" charset="0"/>
                        </a:rPr>
                        <a:t>Schedule Impact</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1000" b="1" i="0" u="none" strike="noStrike">
                          <a:solidFill>
                            <a:srgbClr val="FFFFFF"/>
                          </a:solidFill>
                          <a:effectLst/>
                          <a:latin typeface="Calibri" panose="020F0502020204030204" pitchFamily="34" charset="0"/>
                        </a:rPr>
                        <a:t>P * Impact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1000" b="1" i="0" u="none" strike="noStrike">
                          <a:solidFill>
                            <a:srgbClr val="FFFFFF"/>
                          </a:solidFill>
                          <a:effectLst/>
                          <a:latin typeface="Calibri" panose="020F0502020204030204" pitchFamily="34" charset="0"/>
                        </a:rPr>
                        <a:t>P * Impact (months)</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2948977218"/>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RT-131-FSCF-BSI-001</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FS Union Work Stoppage Delays Project at Far Site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0--0.25--0.5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0.0</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722482413"/>
                  </a:ext>
                </a:extLst>
              </a:tr>
              <a:tr h="185468">
                <a:tc>
                  <a:txBody>
                    <a:bodyPr/>
                    <a:lstStyle/>
                    <a:p>
                      <a:pPr algn="l" fontAlgn="b"/>
                      <a:r>
                        <a:rPr lang="en-US" sz="1000" b="0" i="0" u="none" strike="noStrike" dirty="0">
                          <a:solidFill>
                            <a:srgbClr val="000000"/>
                          </a:solidFill>
                          <a:effectLst/>
                          <a:latin typeface="Calibri" panose="020F0502020204030204" pitchFamily="34" charset="0"/>
                        </a:rPr>
                        <a:t>RT-131-FSCF-BSI-002</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FS ESH Incident Stops Work Temporarily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0 -- 100 -- 1000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0.5 -- 1 -- 6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37</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0.3</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044854361"/>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RT-131-FSCF-BSI-003</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FS Codes or standards change resulting in scope increases FS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10.00%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0 -- 550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0 -- 2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28</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0.1</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927253968"/>
                  </a:ext>
                </a:extLst>
              </a:tr>
              <a:tr h="185468">
                <a:tc>
                  <a:txBody>
                    <a:bodyPr/>
                    <a:lstStyle/>
                    <a:p>
                      <a:pPr algn="l" fontAlgn="b"/>
                      <a:r>
                        <a:rPr lang="en-US" sz="1000" b="0" i="0" u="none" strike="noStrike" dirty="0">
                          <a:solidFill>
                            <a:srgbClr val="000000"/>
                          </a:solidFill>
                          <a:effectLst/>
                          <a:latin typeface="Calibri" panose="020F0502020204030204" pitchFamily="34" charset="0"/>
                        </a:rPr>
                        <a:t>RT-131-FSCF-BSI-004</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Far Site construction activities impact neighboring communities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0 -- 250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0 -- 1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13</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0.1</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444436203"/>
                  </a:ext>
                </a:extLst>
              </a:tr>
              <a:tr h="185468">
                <a:tc>
                  <a:txBody>
                    <a:bodyPr/>
                    <a:lstStyle/>
                    <a:p>
                      <a:pPr algn="l" fontAlgn="b"/>
                      <a:r>
                        <a:rPr lang="en-US" sz="1000" b="0" i="0" u="none" strike="noStrike" dirty="0">
                          <a:solidFill>
                            <a:srgbClr val="000000"/>
                          </a:solidFill>
                          <a:effectLst/>
                          <a:latin typeface="Calibri" panose="020F0502020204030204" pitchFamily="34" charset="0"/>
                        </a:rPr>
                        <a:t>RT-131-FSCF-BSI-005</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FS SURF infrastructure projects impact LBNF/DUNE project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50.00%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0 -- 1000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0 -- 0.5 -- 1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250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0.3</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232040200"/>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RT-131-FSCF-BSI-006</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FS Ross skip hoist brakes failure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500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50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0.2</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11983650"/>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RT-131-FSCF-BSI-007</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FS Ross skip drum cracks require repair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687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1.5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34</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0.1</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450503033"/>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RT-131-FSCF-BSI-008</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Old timber at Far Site combusts spontaneously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0 -- 100 -- 1000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2 -- 4 -- 6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0.0</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140493685"/>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RT-131-FSCF-BSI-009</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Delays obtaining AHJ or Other Regulatory Approvals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10.00%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25 -- 100 -- 500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0 -- 3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21</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0.2</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930385150"/>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RT-131-FSCF-BSI-010</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Specialized construction labor is unavailable</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1000 -- 5000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0 -- 1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450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0.1</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88179132"/>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RT-131-FSCF-BSI-011</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FS General Security at SURF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1.00%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0 -- 1000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0 -- 6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5</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0.0</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628216690"/>
                  </a:ext>
                </a:extLst>
              </a:tr>
              <a:tr h="291968">
                <a:tc>
                  <a:txBody>
                    <a:bodyPr/>
                    <a:lstStyle/>
                    <a:p>
                      <a:pPr algn="l" fontAlgn="b"/>
                      <a:r>
                        <a:rPr lang="en-US" sz="1000" b="0" i="0" u="none" strike="noStrike" dirty="0">
                          <a:solidFill>
                            <a:srgbClr val="000000"/>
                          </a:solidFill>
                          <a:effectLst/>
                          <a:latin typeface="Calibri" panose="020F0502020204030204" pitchFamily="34" charset="0"/>
                        </a:rPr>
                        <a:t>RT-131-FSCF-BSI-012</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FS Unavailability of SURF or FRA supplied systems &amp; spaces at SURF-high </a:t>
                      </a:r>
                      <a:r>
                        <a:rPr lang="en-US" sz="1000" b="0" i="0" u="none" strike="noStrike" dirty="0" err="1">
                          <a:solidFill>
                            <a:srgbClr val="000000"/>
                          </a:solidFill>
                          <a:effectLst/>
                          <a:latin typeface="Calibri" panose="020F0502020204030204" pitchFamily="34" charset="0"/>
                        </a:rPr>
                        <a:t>prob,low</a:t>
                      </a:r>
                      <a:r>
                        <a:rPr lang="en-US" sz="1000" b="0" i="0" u="none" strike="noStrike" dirty="0">
                          <a:solidFill>
                            <a:srgbClr val="000000"/>
                          </a:solidFill>
                          <a:effectLst/>
                          <a:latin typeface="Calibri" panose="020F0502020204030204" pitchFamily="34" charset="0"/>
                        </a:rPr>
                        <a:t> imp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0 -- 250 -- 1500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0 -- 0.25 -- 1.5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292</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0.3</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720429860"/>
                  </a:ext>
                </a:extLst>
              </a:tr>
              <a:tr h="291968">
                <a:tc>
                  <a:txBody>
                    <a:bodyPr/>
                    <a:lstStyle/>
                    <a:p>
                      <a:pPr algn="l" fontAlgn="b"/>
                      <a:r>
                        <a:rPr lang="en-US" sz="1000" b="0" i="0" u="none" strike="noStrike" dirty="0">
                          <a:solidFill>
                            <a:srgbClr val="000000"/>
                          </a:solidFill>
                          <a:effectLst/>
                          <a:latin typeface="Calibri" panose="020F0502020204030204" pitchFamily="34" charset="0"/>
                        </a:rPr>
                        <a:t>RT-131-FSCF-BSI-013</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Cryogenics or FD changes impact layout/design of Far Site facilities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10.00%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250 -- 3000 -- 5000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0 -- 1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275</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0.1</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85343834"/>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RT-131-FSCF-BSI-015</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Oro Hondo shaft ventilation path is blocked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0 -- 50000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0 -- 24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0.1</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272797781"/>
                  </a:ext>
                </a:extLst>
              </a:tr>
              <a:tr h="192190">
                <a:tc>
                  <a:txBody>
                    <a:bodyPr/>
                    <a:lstStyle/>
                    <a:p>
                      <a:pPr algn="l" fontAlgn="b"/>
                      <a:r>
                        <a:rPr lang="en-US" sz="1000" b="0" i="0" u="none" strike="noStrike">
                          <a:solidFill>
                            <a:srgbClr val="000000"/>
                          </a:solidFill>
                          <a:effectLst/>
                          <a:latin typeface="Calibri" panose="020F0502020204030204" pitchFamily="34" charset="0"/>
                        </a:rPr>
                        <a:t>RT-131-FSCF-BSI-016</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Water inundation to underground spaces at Far Site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0--200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0--0.1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5</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0.0</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814789923"/>
                  </a:ext>
                </a:extLst>
              </a:tr>
              <a:tr h="291968">
                <a:tc>
                  <a:txBody>
                    <a:bodyPr/>
                    <a:lstStyle/>
                    <a:p>
                      <a:pPr algn="l" fontAlgn="b"/>
                      <a:r>
                        <a:rPr lang="en-US" sz="1000" b="0" i="0" u="none" strike="noStrike">
                          <a:solidFill>
                            <a:srgbClr val="000000"/>
                          </a:solidFill>
                          <a:effectLst/>
                          <a:latin typeface="Calibri" panose="020F0502020204030204" pitchFamily="34" charset="0"/>
                        </a:rPr>
                        <a:t>RT-131-FSCF-BSI-018</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Ross shaft logistic interference EXC/BSI/Cryostat #1 delays FSCF contractors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500 -- 3000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1 -- 3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438</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0.5</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272011214"/>
                  </a:ext>
                </a:extLst>
              </a:tr>
              <a:tr h="185468">
                <a:tc>
                  <a:txBody>
                    <a:bodyPr/>
                    <a:lstStyle/>
                    <a:p>
                      <a:pPr algn="l" fontAlgn="b"/>
                      <a:r>
                        <a:rPr lang="en-US" sz="1000" b="0" i="0" u="none" strike="noStrike" dirty="0">
                          <a:solidFill>
                            <a:srgbClr val="000000"/>
                          </a:solidFill>
                          <a:effectLst/>
                          <a:latin typeface="Calibri" panose="020F0502020204030204" pitchFamily="34" charset="0"/>
                        </a:rPr>
                        <a:t>RT-131-FSCF-BSI-019</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BSI Long Lead Delays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15.00%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0 -- 500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0 -- 1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38</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0.1</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93161329"/>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RT-131-FSCF-BSI-020</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Escalation/Market uncertainty exceeds plans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4500 -- 9000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3,375</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0.0</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830693464"/>
                  </a:ext>
                </a:extLst>
              </a:tr>
              <a:tr h="291968">
                <a:tc>
                  <a:txBody>
                    <a:bodyPr/>
                    <a:lstStyle/>
                    <a:p>
                      <a:pPr algn="l" fontAlgn="b"/>
                      <a:r>
                        <a:rPr lang="en-US" sz="1000" b="0" i="0" u="none" strike="noStrike" dirty="0">
                          <a:solidFill>
                            <a:srgbClr val="000000"/>
                          </a:solidFill>
                          <a:effectLst/>
                          <a:latin typeface="Calibri" panose="020F0502020204030204" pitchFamily="34" charset="0"/>
                        </a:rPr>
                        <a:t>RT-131-FSCF-BSI-021</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FS Unavailability of SURF or FRA supplied systems &amp; spaces at SURF-low </a:t>
                      </a:r>
                      <a:r>
                        <a:rPr lang="en-US" sz="1000" b="0" i="0" u="none" strike="noStrike" dirty="0" err="1">
                          <a:solidFill>
                            <a:srgbClr val="000000"/>
                          </a:solidFill>
                          <a:effectLst/>
                          <a:latin typeface="Calibri" panose="020F0502020204030204" pitchFamily="34" charset="0"/>
                        </a:rPr>
                        <a:t>prob,high</a:t>
                      </a:r>
                      <a:r>
                        <a:rPr lang="en-US" sz="1000" b="0" i="0" u="none" strike="noStrike" dirty="0">
                          <a:solidFill>
                            <a:srgbClr val="000000"/>
                          </a:solidFill>
                          <a:effectLst/>
                          <a:latin typeface="Calibri" panose="020F0502020204030204" pitchFamily="34" charset="0"/>
                        </a:rPr>
                        <a:t> imp (BSI)</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1500 -- 6000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1.5 -- 6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188</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0.2</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066982451"/>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RT-131-FSCF-BSI-022</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Shaft Piping Contracted Outside SDSTA</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0 -- 300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1 -- 6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38</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0.9</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4150647193"/>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RT-131-FSCF-BSI-024</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Yates Shaft Interruption resulting in delays to BSI Construction</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0 -- 250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0 -- 0.25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6</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0.0</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796065074"/>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RT-131-FSCF-BSI-025</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General Logistics/Subcontractor Productivity Delays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0 -- 1.8 -- 3.6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0.5</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330716371"/>
                  </a:ext>
                </a:extLst>
              </a:tr>
              <a:tr h="185468">
                <a:tc>
                  <a:txBody>
                    <a:bodyPr/>
                    <a:lstStyle/>
                    <a:p>
                      <a:pPr algn="l" fontAlgn="b"/>
                      <a:r>
                        <a:rPr lang="en-US" sz="1000" b="0" i="0" u="none" strike="noStrike">
                          <a:solidFill>
                            <a:srgbClr val="000000"/>
                          </a:solidFill>
                          <a:effectLst/>
                          <a:latin typeface="Calibri" panose="020F0502020204030204" pitchFamily="34" charset="0"/>
                        </a:rPr>
                        <a:t>RT-131-FSCF-BSI-026</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dirty="0">
                          <a:solidFill>
                            <a:srgbClr val="000000"/>
                          </a:solidFill>
                          <a:effectLst/>
                          <a:latin typeface="Calibri" panose="020F0502020204030204" pitchFamily="34" charset="0"/>
                        </a:rPr>
                        <a:t>Commissioning Delays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25.00%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0.5 -- 1 -- 3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0.4</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559436425"/>
                  </a:ext>
                </a:extLst>
              </a:tr>
              <a:tr h="291968">
                <a:tc>
                  <a:txBody>
                    <a:bodyPr/>
                    <a:lstStyle/>
                    <a:p>
                      <a:pPr algn="l" fontAlgn="b"/>
                      <a:r>
                        <a:rPr lang="en-US" sz="1000" b="0" i="0" u="none" strike="noStrike">
                          <a:solidFill>
                            <a:srgbClr val="000000"/>
                          </a:solidFill>
                          <a:effectLst/>
                          <a:latin typeface="Calibri" panose="020F0502020204030204" pitchFamily="34" charset="0"/>
                        </a:rPr>
                        <a:t>RT-131-FSCF-BSI-027</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Weather delays exceed budget</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0 -- 125 -- 250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0 -- 0.125 -- 0.25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0.0</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700414633"/>
                  </a:ext>
                </a:extLst>
              </a:tr>
              <a:tr h="291968">
                <a:tc>
                  <a:txBody>
                    <a:bodyPr/>
                    <a:lstStyle/>
                    <a:p>
                      <a:pPr algn="l" fontAlgn="b"/>
                      <a:r>
                        <a:rPr lang="en-US" sz="1000" b="0" i="0" u="none" strike="noStrike">
                          <a:solidFill>
                            <a:srgbClr val="000000"/>
                          </a:solidFill>
                          <a:effectLst/>
                          <a:latin typeface="Calibri" panose="020F0502020204030204" pitchFamily="34" charset="0"/>
                        </a:rPr>
                        <a:t>RT-131-FSCF-BSI-216</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Extended review and consent periods on FSCF BSI bid trade packages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15.00%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0 -- 1000 -- 4000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000" b="0" i="0" u="none" strike="noStrike">
                          <a:solidFill>
                            <a:srgbClr val="000000"/>
                          </a:solidFill>
                          <a:effectLst/>
                          <a:latin typeface="Calibri" panose="020F0502020204030204" pitchFamily="34" charset="0"/>
                        </a:rPr>
                        <a:t>0 -- 1 -- 4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a:solidFill>
                            <a:srgbClr val="000000"/>
                          </a:solidFill>
                          <a:effectLst/>
                          <a:latin typeface="Calibri" panose="020F0502020204030204" pitchFamily="34" charset="0"/>
                        </a:rPr>
                        <a:t>250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000" b="0" i="0" u="none" strike="noStrike" dirty="0">
                          <a:solidFill>
                            <a:srgbClr val="000000"/>
                          </a:solidFill>
                          <a:effectLst/>
                          <a:latin typeface="Calibri" panose="020F0502020204030204" pitchFamily="34" charset="0"/>
                        </a:rPr>
                        <a:t>0.3</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998352557"/>
                  </a:ext>
                </a:extLst>
              </a:tr>
              <a:tr h="185468">
                <a:tc>
                  <a:txBody>
                    <a:bodyPr/>
                    <a:lstStyle/>
                    <a:p>
                      <a:pPr algn="l" fontAlgn="b"/>
                      <a:r>
                        <a:rPr lang="en-US" sz="1000" b="0" i="0" u="none" strike="noStrike" dirty="0">
                          <a:solidFill>
                            <a:srgbClr val="000000"/>
                          </a:solidFill>
                          <a:effectLst/>
                          <a:latin typeface="Calibri" panose="020F0502020204030204" pitchFamily="34" charset="0"/>
                        </a:rPr>
                        <a:t>RT-131-FSCF-BSI-226</a:t>
                      </a:r>
                    </a:p>
                  </a:txBody>
                  <a:tcPr marL="4436" marR="4436" marT="4436"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Calibri" panose="020F0502020204030204" pitchFamily="34" charset="0"/>
                        </a:rPr>
                        <a:t>Far Site BSI Facilities as-built conditions are not as anticipated</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chemeClr val="bg1"/>
                    </a:solidFill>
                  </a:tcPr>
                </a:tc>
                <a:tc>
                  <a:txBody>
                    <a:bodyPr/>
                    <a:lstStyle/>
                    <a:p>
                      <a:pPr algn="r" fontAlgn="b"/>
                      <a:r>
                        <a:rPr lang="en-US" sz="1000" b="0" i="0" u="none" strike="noStrike">
                          <a:solidFill>
                            <a:srgbClr val="000000"/>
                          </a:solidFill>
                          <a:effectLst/>
                          <a:latin typeface="Calibri" panose="020F0502020204030204" pitchFamily="34" charset="0"/>
                        </a:rPr>
                        <a:t>20.00%</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Calibri" panose="020F0502020204030204" pitchFamily="34" charset="0"/>
                        </a:rPr>
                        <a:t>50 -- 1000 k$</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Calibri" panose="020F0502020204030204" pitchFamily="34" charset="0"/>
                        </a:rPr>
                        <a:t>0 -- 1 months</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chemeClr val="bg1"/>
                    </a:solidFill>
                  </a:tcPr>
                </a:tc>
                <a:tc>
                  <a:txBody>
                    <a:bodyPr/>
                    <a:lstStyle/>
                    <a:p>
                      <a:pPr algn="r" fontAlgn="b"/>
                      <a:r>
                        <a:rPr lang="en-US" sz="1000" b="0" i="0" u="none" strike="noStrike" dirty="0">
                          <a:solidFill>
                            <a:srgbClr val="000000"/>
                          </a:solidFill>
                          <a:effectLst/>
                          <a:latin typeface="Calibri" panose="020F0502020204030204" pitchFamily="34" charset="0"/>
                        </a:rPr>
                        <a:t>105</a:t>
                      </a:r>
                    </a:p>
                  </a:txBody>
                  <a:tcPr marL="4436" marR="4436" marT="4436"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chemeClr val="bg1"/>
                    </a:solidFill>
                  </a:tcPr>
                </a:tc>
                <a:tc>
                  <a:txBody>
                    <a:bodyPr/>
                    <a:lstStyle/>
                    <a:p>
                      <a:pPr algn="r" fontAlgn="b"/>
                      <a:r>
                        <a:rPr lang="en-US" sz="1000" b="0" i="0" u="none" strike="noStrike" dirty="0">
                          <a:solidFill>
                            <a:srgbClr val="000000"/>
                          </a:solidFill>
                          <a:effectLst/>
                          <a:latin typeface="Calibri" panose="020F0502020204030204" pitchFamily="34" charset="0"/>
                        </a:rPr>
                        <a:t>0.1</a:t>
                      </a:r>
                    </a:p>
                  </a:txBody>
                  <a:tcPr marL="4436" marR="4436" marT="4436"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chemeClr val="bg1"/>
                    </a:solidFill>
                  </a:tcPr>
                </a:tc>
                <a:extLst>
                  <a:ext uri="{0D108BD9-81ED-4DB2-BD59-A6C34878D82A}">
                    <a16:rowId xmlns:a16="http://schemas.microsoft.com/office/drawing/2014/main" val="2877679397"/>
                  </a:ext>
                </a:extLst>
              </a:tr>
            </a:tbl>
          </a:graphicData>
        </a:graphic>
      </p:graphicFrame>
      <p:sp>
        <p:nvSpPr>
          <p:cNvPr id="2" name="Title 7">
            <a:extLst>
              <a:ext uri="{FF2B5EF4-FFF2-40B4-BE49-F238E27FC236}">
                <a16:creationId xmlns:a16="http://schemas.microsoft.com/office/drawing/2014/main" id="{04285FB9-7630-C661-58AD-B07A505D8B9F}"/>
              </a:ext>
            </a:extLst>
          </p:cNvPr>
          <p:cNvSpPr>
            <a:spLocks noGrp="1"/>
          </p:cNvSpPr>
          <p:nvPr>
            <p:ph type="title"/>
          </p:nvPr>
        </p:nvSpPr>
        <p:spPr>
          <a:xfrm>
            <a:off x="492352" y="182244"/>
            <a:ext cx="11057467" cy="569268"/>
          </a:xfrm>
        </p:spPr>
        <p:txBody>
          <a:bodyPr/>
          <a:lstStyle/>
          <a:p>
            <a:r>
              <a:rPr lang="en-US" dirty="0"/>
              <a:t>BSI Risk Register</a:t>
            </a:r>
          </a:p>
        </p:txBody>
      </p:sp>
    </p:spTree>
    <p:extLst>
      <p:ext uri="{BB962C8B-B14F-4D97-AF65-F5344CB8AC3E}">
        <p14:creationId xmlns:p14="http://schemas.microsoft.com/office/powerpoint/2010/main" val="3858261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7D6344E-58E0-AD3A-D894-A27BACAC25CB}"/>
              </a:ext>
            </a:extLst>
          </p:cNvPr>
          <p:cNvSpPr>
            <a:spLocks noGrp="1"/>
          </p:cNvSpPr>
          <p:nvPr>
            <p:ph type="title"/>
          </p:nvPr>
        </p:nvSpPr>
        <p:spPr/>
        <p:txBody>
          <a:bodyPr/>
          <a:lstStyle/>
          <a:p>
            <a:r>
              <a:rPr lang="en-US" dirty="0"/>
              <a:t>FS ESH Incident Stops Work Temporarily (BSI)</a:t>
            </a:r>
            <a:br>
              <a:rPr lang="en-US" dirty="0"/>
            </a:br>
            <a:endParaRPr lang="en-US" dirty="0"/>
          </a:p>
        </p:txBody>
      </p:sp>
      <p:sp>
        <p:nvSpPr>
          <p:cNvPr id="3" name="Footer Placeholder 2">
            <a:extLst>
              <a:ext uri="{FF2B5EF4-FFF2-40B4-BE49-F238E27FC236}">
                <a16:creationId xmlns:a16="http://schemas.microsoft.com/office/drawing/2014/main" id="{6D094145-D6BB-0DAC-F79D-C98A33D3FBB6}"/>
              </a:ext>
            </a:extLst>
          </p:cNvPr>
          <p:cNvSpPr>
            <a:spLocks noGrp="1"/>
          </p:cNvSpPr>
          <p:nvPr>
            <p:ph type="ftr" sz="quarter" idx="11"/>
          </p:nvPr>
        </p:nvSpPr>
        <p:spPr/>
        <p:txBody>
          <a:bodyPr/>
          <a:lstStyle/>
          <a:p>
            <a:r>
              <a:rPr lang="en-US"/>
              <a:t>FSCF EXC &amp; BSI RISKS</a:t>
            </a:r>
          </a:p>
        </p:txBody>
      </p:sp>
      <p:sp>
        <p:nvSpPr>
          <p:cNvPr id="4" name="Slide Number Placeholder 3">
            <a:extLst>
              <a:ext uri="{FF2B5EF4-FFF2-40B4-BE49-F238E27FC236}">
                <a16:creationId xmlns:a16="http://schemas.microsoft.com/office/drawing/2014/main" id="{DBDEA6EE-5F1F-C5A2-C09E-BA1121439D7C}"/>
              </a:ext>
            </a:extLst>
          </p:cNvPr>
          <p:cNvSpPr>
            <a:spLocks noGrp="1"/>
          </p:cNvSpPr>
          <p:nvPr>
            <p:ph type="sldNum" sz="quarter" idx="12"/>
          </p:nvPr>
        </p:nvSpPr>
        <p:spPr/>
        <p:txBody>
          <a:bodyPr/>
          <a:lstStyle/>
          <a:p>
            <a:fld id="{98AA3EDC-84CE-5D44-955B-22A59AD27526}" type="slidenum">
              <a:rPr lang="en-US" smtClean="0"/>
              <a:pPr/>
              <a:t>14</a:t>
            </a:fld>
            <a:endParaRPr lang="en-US"/>
          </a:p>
        </p:txBody>
      </p:sp>
      <p:sp>
        <p:nvSpPr>
          <p:cNvPr id="9" name="Content Placeholder 8">
            <a:extLst>
              <a:ext uri="{FF2B5EF4-FFF2-40B4-BE49-F238E27FC236}">
                <a16:creationId xmlns:a16="http://schemas.microsoft.com/office/drawing/2014/main" id="{E479A4C0-1E6A-13D8-215D-4C5C4BA3E082}"/>
              </a:ext>
            </a:extLst>
          </p:cNvPr>
          <p:cNvSpPr>
            <a:spLocks noGrp="1"/>
          </p:cNvSpPr>
          <p:nvPr>
            <p:ph idx="13"/>
          </p:nvPr>
        </p:nvSpPr>
        <p:spPr/>
        <p:txBody>
          <a:bodyPr/>
          <a:lstStyle/>
          <a:p>
            <a:r>
              <a:rPr lang="en-US" dirty="0"/>
              <a:t>Only assumed 10% probability of a serious enough incident to stop the project</a:t>
            </a:r>
          </a:p>
          <a:p>
            <a:r>
              <a:rPr lang="en-US" dirty="0"/>
              <a:t>Assumed 2 weeks to 6 months based on lab experience</a:t>
            </a:r>
          </a:p>
          <a:p>
            <a:r>
              <a:rPr lang="en-US" dirty="0"/>
              <a:t>Most likely event is not injury, but equipment damage – like the cage drop incident</a:t>
            </a:r>
          </a:p>
          <a:p>
            <a:endParaRPr lang="en-US" dirty="0"/>
          </a:p>
        </p:txBody>
      </p:sp>
      <p:sp>
        <p:nvSpPr>
          <p:cNvPr id="7" name="Date Placeholder 6">
            <a:extLst>
              <a:ext uri="{FF2B5EF4-FFF2-40B4-BE49-F238E27FC236}">
                <a16:creationId xmlns:a16="http://schemas.microsoft.com/office/drawing/2014/main" id="{7571EAC8-B2FC-AC5F-B66F-BB73DE5800BE}"/>
              </a:ext>
            </a:extLst>
          </p:cNvPr>
          <p:cNvSpPr>
            <a:spLocks noGrp="1"/>
          </p:cNvSpPr>
          <p:nvPr>
            <p:ph type="dt" sz="half" idx="2"/>
          </p:nvPr>
        </p:nvSpPr>
        <p:spPr/>
        <p:txBody>
          <a:bodyPr/>
          <a:lstStyle/>
          <a:p>
            <a:r>
              <a:rPr lang="en-US"/>
              <a:t>01.16.24</a:t>
            </a:r>
          </a:p>
        </p:txBody>
      </p:sp>
    </p:spTree>
    <p:extLst>
      <p:ext uri="{BB962C8B-B14F-4D97-AF65-F5344CB8AC3E}">
        <p14:creationId xmlns:p14="http://schemas.microsoft.com/office/powerpoint/2010/main" val="1708657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3CDD-4ECC-20E2-16C0-AE578D55E006}"/>
              </a:ext>
            </a:extLst>
          </p:cNvPr>
          <p:cNvSpPr>
            <a:spLocks noGrp="1"/>
          </p:cNvSpPr>
          <p:nvPr>
            <p:ph type="title"/>
          </p:nvPr>
        </p:nvSpPr>
        <p:spPr/>
        <p:txBody>
          <a:bodyPr/>
          <a:lstStyle/>
          <a:p>
            <a:r>
              <a:rPr lang="en-US" dirty="0"/>
              <a:t>Far Site construction activities impact neighboring communities (BSI)</a:t>
            </a:r>
            <a:br>
              <a:rPr lang="en-US" dirty="0"/>
            </a:br>
            <a:endParaRPr lang="en-US" dirty="0"/>
          </a:p>
        </p:txBody>
      </p:sp>
      <p:sp>
        <p:nvSpPr>
          <p:cNvPr id="3" name="Footer Placeholder 2">
            <a:extLst>
              <a:ext uri="{FF2B5EF4-FFF2-40B4-BE49-F238E27FC236}">
                <a16:creationId xmlns:a16="http://schemas.microsoft.com/office/drawing/2014/main" id="{60FFC873-D64E-DD50-CE63-920BCE0F48CC}"/>
              </a:ext>
            </a:extLst>
          </p:cNvPr>
          <p:cNvSpPr>
            <a:spLocks noGrp="1"/>
          </p:cNvSpPr>
          <p:nvPr>
            <p:ph type="ftr" sz="quarter" idx="11"/>
          </p:nvPr>
        </p:nvSpPr>
        <p:spPr/>
        <p:txBody>
          <a:bodyPr/>
          <a:lstStyle/>
          <a:p>
            <a:r>
              <a:rPr lang="en-US"/>
              <a:t>FSCF EXC &amp; BSI RISKS</a:t>
            </a:r>
          </a:p>
        </p:txBody>
      </p:sp>
      <p:sp>
        <p:nvSpPr>
          <p:cNvPr id="4" name="Slide Number Placeholder 3">
            <a:extLst>
              <a:ext uri="{FF2B5EF4-FFF2-40B4-BE49-F238E27FC236}">
                <a16:creationId xmlns:a16="http://schemas.microsoft.com/office/drawing/2014/main" id="{B65DF37E-AEC6-682E-B42D-52519BF1CC13}"/>
              </a:ext>
            </a:extLst>
          </p:cNvPr>
          <p:cNvSpPr>
            <a:spLocks noGrp="1"/>
          </p:cNvSpPr>
          <p:nvPr>
            <p:ph type="sldNum" sz="quarter" idx="12"/>
          </p:nvPr>
        </p:nvSpPr>
        <p:spPr/>
        <p:txBody>
          <a:bodyPr/>
          <a:lstStyle/>
          <a:p>
            <a:fld id="{98AA3EDC-84CE-5D44-955B-22A59AD27526}" type="slidenum">
              <a:rPr lang="en-US" smtClean="0"/>
              <a:pPr/>
              <a:t>15</a:t>
            </a:fld>
            <a:endParaRPr lang="en-US"/>
          </a:p>
        </p:txBody>
      </p:sp>
      <p:sp>
        <p:nvSpPr>
          <p:cNvPr id="13" name="Content Placeholder 12">
            <a:extLst>
              <a:ext uri="{FF2B5EF4-FFF2-40B4-BE49-F238E27FC236}">
                <a16:creationId xmlns:a16="http://schemas.microsoft.com/office/drawing/2014/main" id="{6DBFFE9C-7404-8A06-B1E4-FBA3F7291F31}"/>
              </a:ext>
            </a:extLst>
          </p:cNvPr>
          <p:cNvSpPr>
            <a:spLocks noGrp="1"/>
          </p:cNvSpPr>
          <p:nvPr>
            <p:ph idx="13"/>
          </p:nvPr>
        </p:nvSpPr>
        <p:spPr/>
        <p:txBody>
          <a:bodyPr/>
          <a:lstStyle/>
          <a:p>
            <a:r>
              <a:rPr lang="en-US" dirty="0"/>
              <a:t>Most likely issue for BSI (or FDC) is trucking</a:t>
            </a:r>
          </a:p>
          <a:p>
            <a:r>
              <a:rPr lang="en-US" dirty="0"/>
              <a:t>Assume up to a month based on “shut down” imposed by city for dust issues</a:t>
            </a:r>
          </a:p>
          <a:p>
            <a:r>
              <a:rPr lang="en-US" dirty="0"/>
              <a:t>10% likelihood.  We’ve already heard concerns about trucking on Mill street from the community</a:t>
            </a:r>
          </a:p>
        </p:txBody>
      </p:sp>
      <p:sp>
        <p:nvSpPr>
          <p:cNvPr id="7" name="Date Placeholder 6">
            <a:extLst>
              <a:ext uri="{FF2B5EF4-FFF2-40B4-BE49-F238E27FC236}">
                <a16:creationId xmlns:a16="http://schemas.microsoft.com/office/drawing/2014/main" id="{CB9AAF4E-8581-4218-110B-EF9F2F9CCF26}"/>
              </a:ext>
            </a:extLst>
          </p:cNvPr>
          <p:cNvSpPr>
            <a:spLocks noGrp="1"/>
          </p:cNvSpPr>
          <p:nvPr>
            <p:ph type="dt" sz="half" idx="2"/>
          </p:nvPr>
        </p:nvSpPr>
        <p:spPr/>
        <p:txBody>
          <a:bodyPr/>
          <a:lstStyle/>
          <a:p>
            <a:r>
              <a:rPr lang="en-US"/>
              <a:t>01.16.24</a:t>
            </a:r>
          </a:p>
        </p:txBody>
      </p:sp>
    </p:spTree>
    <p:extLst>
      <p:ext uri="{BB962C8B-B14F-4D97-AF65-F5344CB8AC3E}">
        <p14:creationId xmlns:p14="http://schemas.microsoft.com/office/powerpoint/2010/main" val="3391884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C2AD6A7-9DDE-D171-410F-E4A7F1D5948F}"/>
              </a:ext>
            </a:extLst>
          </p:cNvPr>
          <p:cNvSpPr>
            <a:spLocks noGrp="1"/>
          </p:cNvSpPr>
          <p:nvPr>
            <p:ph type="title"/>
          </p:nvPr>
        </p:nvSpPr>
        <p:spPr/>
        <p:txBody>
          <a:bodyPr/>
          <a:lstStyle/>
          <a:p>
            <a:r>
              <a:rPr lang="en-US" dirty="0"/>
              <a:t>SDSTA Infrastructure related risks</a:t>
            </a:r>
          </a:p>
        </p:txBody>
      </p:sp>
      <p:sp>
        <p:nvSpPr>
          <p:cNvPr id="3" name="Footer Placeholder 2">
            <a:extLst>
              <a:ext uri="{FF2B5EF4-FFF2-40B4-BE49-F238E27FC236}">
                <a16:creationId xmlns:a16="http://schemas.microsoft.com/office/drawing/2014/main" id="{91DAC81C-59D7-5AC0-DD7A-26F3193B7125}"/>
              </a:ext>
            </a:extLst>
          </p:cNvPr>
          <p:cNvSpPr>
            <a:spLocks noGrp="1"/>
          </p:cNvSpPr>
          <p:nvPr>
            <p:ph type="ftr" sz="quarter" idx="11"/>
          </p:nvPr>
        </p:nvSpPr>
        <p:spPr/>
        <p:txBody>
          <a:bodyPr/>
          <a:lstStyle/>
          <a:p>
            <a:pPr>
              <a:defRPr/>
            </a:pPr>
            <a:r>
              <a:rPr lang="en-US"/>
              <a:t>FSCF EXC &amp; BSI RISKS</a:t>
            </a:r>
          </a:p>
        </p:txBody>
      </p:sp>
      <p:sp>
        <p:nvSpPr>
          <p:cNvPr id="4" name="Slide Number Placeholder 3">
            <a:extLst>
              <a:ext uri="{FF2B5EF4-FFF2-40B4-BE49-F238E27FC236}">
                <a16:creationId xmlns:a16="http://schemas.microsoft.com/office/drawing/2014/main" id="{7DE93882-ADEA-796D-7ED0-148869F32C3D}"/>
              </a:ext>
            </a:extLst>
          </p:cNvPr>
          <p:cNvSpPr>
            <a:spLocks noGrp="1"/>
          </p:cNvSpPr>
          <p:nvPr>
            <p:ph type="sldNum" sz="quarter" idx="12"/>
          </p:nvPr>
        </p:nvSpPr>
        <p:spPr/>
        <p:txBody>
          <a:bodyPr/>
          <a:lstStyle/>
          <a:p>
            <a:pPr>
              <a:defRPr/>
            </a:pPr>
            <a:fld id="{98AA3EDC-84CE-5D44-955B-22A59AD27526}" type="slidenum">
              <a:rPr lang="en-US" smtClean="0"/>
              <a:pPr>
                <a:defRPr/>
              </a:pPr>
              <a:t>16</a:t>
            </a:fld>
            <a:endParaRPr lang="en-US"/>
          </a:p>
        </p:txBody>
      </p:sp>
      <p:sp>
        <p:nvSpPr>
          <p:cNvPr id="9" name="Content Placeholder 8">
            <a:extLst>
              <a:ext uri="{FF2B5EF4-FFF2-40B4-BE49-F238E27FC236}">
                <a16:creationId xmlns:a16="http://schemas.microsoft.com/office/drawing/2014/main" id="{3B5CF4B1-23A6-DAB8-5CE1-F88E169F7DF8}"/>
              </a:ext>
            </a:extLst>
          </p:cNvPr>
          <p:cNvSpPr>
            <a:spLocks noGrp="1"/>
          </p:cNvSpPr>
          <p:nvPr>
            <p:ph idx="13"/>
          </p:nvPr>
        </p:nvSpPr>
        <p:spPr/>
        <p:txBody>
          <a:bodyPr/>
          <a:lstStyle/>
          <a:p>
            <a:r>
              <a:rPr lang="en-US" sz="2400" b="0" i="0" u="none" strike="noStrike" dirty="0">
                <a:solidFill>
                  <a:srgbClr val="000000"/>
                </a:solidFill>
                <a:effectLst/>
                <a:latin typeface="Calibri" panose="020F0502020204030204" pitchFamily="34" charset="0"/>
              </a:rPr>
              <a:t>FS Ross skip hoist brakes failure (BSI)</a:t>
            </a:r>
          </a:p>
          <a:p>
            <a:r>
              <a:rPr lang="en-US" sz="2400" b="0" i="0" u="none" strike="noStrike" dirty="0">
                <a:solidFill>
                  <a:srgbClr val="000000"/>
                </a:solidFill>
                <a:effectLst/>
                <a:latin typeface="Calibri" panose="020F0502020204030204" pitchFamily="34" charset="0"/>
              </a:rPr>
              <a:t>FS Ross skip drum cracks require repair (BSI)</a:t>
            </a:r>
          </a:p>
          <a:p>
            <a:r>
              <a:rPr lang="en-US" sz="2400" b="0" i="0" u="none" strike="noStrike" dirty="0">
                <a:solidFill>
                  <a:srgbClr val="000000"/>
                </a:solidFill>
                <a:effectLst/>
                <a:latin typeface="Calibri" panose="020F0502020204030204" pitchFamily="34" charset="0"/>
              </a:rPr>
              <a:t>Old timber at Far Site combusts spontaneously (BSI)</a:t>
            </a:r>
          </a:p>
          <a:p>
            <a:r>
              <a:rPr lang="en-US" sz="2400" b="0" i="0" u="none" strike="noStrike" dirty="0">
                <a:solidFill>
                  <a:srgbClr val="000000"/>
                </a:solidFill>
                <a:effectLst/>
                <a:latin typeface="Calibri" panose="020F0502020204030204" pitchFamily="34" charset="0"/>
              </a:rPr>
              <a:t>FS Unavailability of SURF or FRA supplied systems &amp; spaces at SURF-high </a:t>
            </a:r>
            <a:r>
              <a:rPr lang="en-US" sz="2400" b="0" i="0" u="none" strike="noStrike" dirty="0" err="1">
                <a:solidFill>
                  <a:srgbClr val="000000"/>
                </a:solidFill>
                <a:effectLst/>
                <a:latin typeface="Calibri" panose="020F0502020204030204" pitchFamily="34" charset="0"/>
              </a:rPr>
              <a:t>prob,low</a:t>
            </a:r>
            <a:r>
              <a:rPr lang="en-US" sz="2400" b="0" i="0" u="none" strike="noStrike" dirty="0">
                <a:solidFill>
                  <a:srgbClr val="000000"/>
                </a:solidFill>
                <a:effectLst/>
                <a:latin typeface="Calibri" panose="020F0502020204030204" pitchFamily="34" charset="0"/>
              </a:rPr>
              <a:t> imp (BSI)</a:t>
            </a:r>
          </a:p>
          <a:p>
            <a:r>
              <a:rPr lang="en-US" sz="2400" b="0" i="0" u="none" strike="noStrike" dirty="0">
                <a:solidFill>
                  <a:srgbClr val="000000"/>
                </a:solidFill>
                <a:effectLst/>
                <a:latin typeface="Calibri" panose="020F0502020204030204" pitchFamily="34" charset="0"/>
              </a:rPr>
              <a:t>FS Unavailability of SURF or FRA supplied systems &amp; spaces at SURF-low </a:t>
            </a:r>
            <a:r>
              <a:rPr lang="en-US" sz="2400" b="0" i="0" u="none" strike="noStrike" dirty="0" err="1">
                <a:solidFill>
                  <a:srgbClr val="000000"/>
                </a:solidFill>
                <a:effectLst/>
                <a:latin typeface="Calibri" panose="020F0502020204030204" pitchFamily="34" charset="0"/>
              </a:rPr>
              <a:t>prob,high</a:t>
            </a:r>
            <a:r>
              <a:rPr lang="en-US" sz="2400" b="0" i="0" u="none" strike="noStrike" dirty="0">
                <a:solidFill>
                  <a:srgbClr val="000000"/>
                </a:solidFill>
                <a:effectLst/>
                <a:latin typeface="Calibri" panose="020F0502020204030204" pitchFamily="34" charset="0"/>
              </a:rPr>
              <a:t> imp (BSI)</a:t>
            </a:r>
          </a:p>
          <a:p>
            <a:r>
              <a:rPr lang="en-US" sz="2400" b="0" i="0" u="none" strike="noStrike" dirty="0">
                <a:solidFill>
                  <a:srgbClr val="000000"/>
                </a:solidFill>
                <a:effectLst/>
                <a:latin typeface="Calibri" panose="020F0502020204030204" pitchFamily="34" charset="0"/>
              </a:rPr>
              <a:t>Oro Hondo shaft ventilation path is blocked (BSI)</a:t>
            </a:r>
          </a:p>
          <a:p>
            <a:r>
              <a:rPr lang="en-US" sz="2400" b="0" i="0" u="none" strike="noStrike" dirty="0">
                <a:solidFill>
                  <a:srgbClr val="000000"/>
                </a:solidFill>
                <a:effectLst/>
                <a:latin typeface="Calibri" panose="020F0502020204030204" pitchFamily="34" charset="0"/>
              </a:rPr>
              <a:t>Water inundation to underground spaces at Far Site (BSI)</a:t>
            </a:r>
          </a:p>
          <a:p>
            <a:r>
              <a:rPr lang="en-US" sz="2400" b="0" i="0" u="none" strike="noStrike" dirty="0">
                <a:solidFill>
                  <a:srgbClr val="000000"/>
                </a:solidFill>
                <a:effectLst/>
                <a:latin typeface="Calibri" panose="020F0502020204030204" pitchFamily="34" charset="0"/>
              </a:rPr>
              <a:t>Yates Shaft Interruption resulting in delays to BSI Construction</a:t>
            </a:r>
          </a:p>
          <a:p>
            <a:endParaRPr lang="en-US" dirty="0"/>
          </a:p>
        </p:txBody>
      </p:sp>
      <p:sp>
        <p:nvSpPr>
          <p:cNvPr id="7" name="Date Placeholder 6">
            <a:extLst>
              <a:ext uri="{FF2B5EF4-FFF2-40B4-BE49-F238E27FC236}">
                <a16:creationId xmlns:a16="http://schemas.microsoft.com/office/drawing/2014/main" id="{82221C25-14A5-EED8-3895-79E753755F75}"/>
              </a:ext>
            </a:extLst>
          </p:cNvPr>
          <p:cNvSpPr>
            <a:spLocks noGrp="1"/>
          </p:cNvSpPr>
          <p:nvPr>
            <p:ph type="dt" sz="half" idx="2"/>
          </p:nvPr>
        </p:nvSpPr>
        <p:spPr/>
        <p:txBody>
          <a:bodyPr/>
          <a:lstStyle/>
          <a:p>
            <a:pPr>
              <a:defRPr/>
            </a:pPr>
            <a:r>
              <a:rPr lang="en-US"/>
              <a:t>01.16.24</a:t>
            </a:r>
          </a:p>
        </p:txBody>
      </p:sp>
      <p:sp>
        <p:nvSpPr>
          <p:cNvPr id="10" name="TextBox 9">
            <a:extLst>
              <a:ext uri="{FF2B5EF4-FFF2-40B4-BE49-F238E27FC236}">
                <a16:creationId xmlns:a16="http://schemas.microsoft.com/office/drawing/2014/main" id="{0476D2E1-181B-75A7-7CFB-28C80457AA6C}"/>
              </a:ext>
            </a:extLst>
          </p:cNvPr>
          <p:cNvSpPr txBox="1"/>
          <p:nvPr/>
        </p:nvSpPr>
        <p:spPr>
          <a:xfrm>
            <a:off x="7004957" y="593271"/>
            <a:ext cx="4163786" cy="646331"/>
          </a:xfrm>
          <a:prstGeom prst="rect">
            <a:avLst/>
          </a:prstGeom>
          <a:noFill/>
        </p:spPr>
        <p:txBody>
          <a:bodyPr wrap="square" rtlCol="0">
            <a:spAutoFit/>
          </a:bodyPr>
          <a:lstStyle/>
          <a:p>
            <a:r>
              <a:rPr lang="en-US" dirty="0">
                <a:solidFill>
                  <a:srgbClr val="FF0000"/>
                </a:solidFill>
              </a:rPr>
              <a:t>Average Delay for EXC: 18 days/</a:t>
            </a:r>
            <a:r>
              <a:rPr lang="en-US" dirty="0" err="1">
                <a:solidFill>
                  <a:srgbClr val="FF0000"/>
                </a:solidFill>
              </a:rPr>
              <a:t>yr</a:t>
            </a:r>
            <a:r>
              <a:rPr lang="en-US" dirty="0">
                <a:solidFill>
                  <a:srgbClr val="FF0000"/>
                </a:solidFill>
              </a:rPr>
              <a:t> (36 shifts)</a:t>
            </a:r>
          </a:p>
        </p:txBody>
      </p:sp>
    </p:spTree>
    <p:extLst>
      <p:ext uri="{BB962C8B-B14F-4D97-AF65-F5344CB8AC3E}">
        <p14:creationId xmlns:p14="http://schemas.microsoft.com/office/powerpoint/2010/main" val="278089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F1A4068-65BB-DD82-FCB5-4B71B21FC584}"/>
              </a:ext>
            </a:extLst>
          </p:cNvPr>
          <p:cNvSpPr>
            <a:spLocks noGrp="1"/>
          </p:cNvSpPr>
          <p:nvPr>
            <p:ph type="title"/>
          </p:nvPr>
        </p:nvSpPr>
        <p:spPr/>
        <p:txBody>
          <a:bodyPr/>
          <a:lstStyle/>
          <a:p>
            <a:r>
              <a:rPr lang="en-US" dirty="0"/>
              <a:t>Logistics Related Delays</a:t>
            </a:r>
          </a:p>
        </p:txBody>
      </p:sp>
      <p:sp>
        <p:nvSpPr>
          <p:cNvPr id="3" name="Footer Placeholder 2">
            <a:extLst>
              <a:ext uri="{FF2B5EF4-FFF2-40B4-BE49-F238E27FC236}">
                <a16:creationId xmlns:a16="http://schemas.microsoft.com/office/drawing/2014/main" id="{CEF556E1-2707-9C59-5226-BA9C7B0F54EC}"/>
              </a:ext>
            </a:extLst>
          </p:cNvPr>
          <p:cNvSpPr>
            <a:spLocks noGrp="1"/>
          </p:cNvSpPr>
          <p:nvPr>
            <p:ph type="ftr" sz="quarter" idx="11"/>
          </p:nvPr>
        </p:nvSpPr>
        <p:spPr/>
        <p:txBody>
          <a:bodyPr/>
          <a:lstStyle/>
          <a:p>
            <a:pPr>
              <a:defRPr/>
            </a:pPr>
            <a:r>
              <a:rPr lang="en-US"/>
              <a:t>FSCF EXC &amp; BSI RISKS</a:t>
            </a:r>
          </a:p>
        </p:txBody>
      </p:sp>
      <p:sp>
        <p:nvSpPr>
          <p:cNvPr id="4" name="Slide Number Placeholder 3">
            <a:extLst>
              <a:ext uri="{FF2B5EF4-FFF2-40B4-BE49-F238E27FC236}">
                <a16:creationId xmlns:a16="http://schemas.microsoft.com/office/drawing/2014/main" id="{7756A5EF-3D69-E60F-D685-AB5374562589}"/>
              </a:ext>
            </a:extLst>
          </p:cNvPr>
          <p:cNvSpPr>
            <a:spLocks noGrp="1"/>
          </p:cNvSpPr>
          <p:nvPr>
            <p:ph type="sldNum" sz="quarter" idx="12"/>
          </p:nvPr>
        </p:nvSpPr>
        <p:spPr/>
        <p:txBody>
          <a:bodyPr/>
          <a:lstStyle/>
          <a:p>
            <a:pPr>
              <a:defRPr/>
            </a:pPr>
            <a:fld id="{98AA3EDC-84CE-5D44-955B-22A59AD27526}" type="slidenum">
              <a:rPr lang="en-US" smtClean="0"/>
              <a:pPr>
                <a:defRPr/>
              </a:pPr>
              <a:t>17</a:t>
            </a:fld>
            <a:endParaRPr lang="en-US"/>
          </a:p>
        </p:txBody>
      </p:sp>
      <p:sp>
        <p:nvSpPr>
          <p:cNvPr id="9" name="Content Placeholder 8">
            <a:extLst>
              <a:ext uri="{FF2B5EF4-FFF2-40B4-BE49-F238E27FC236}">
                <a16:creationId xmlns:a16="http://schemas.microsoft.com/office/drawing/2014/main" id="{7475A627-5DD1-5453-BAE0-AA0177D44CEE}"/>
              </a:ext>
            </a:extLst>
          </p:cNvPr>
          <p:cNvSpPr>
            <a:spLocks noGrp="1"/>
          </p:cNvSpPr>
          <p:nvPr>
            <p:ph idx="13"/>
          </p:nvPr>
        </p:nvSpPr>
        <p:spPr/>
        <p:txBody>
          <a:bodyPr/>
          <a:lstStyle/>
          <a:p>
            <a:r>
              <a:rPr lang="en-US" sz="2400" b="0" i="0" u="none" strike="noStrike" dirty="0">
                <a:solidFill>
                  <a:srgbClr val="000000"/>
                </a:solidFill>
                <a:effectLst/>
                <a:latin typeface="Calibri" panose="020F0502020204030204" pitchFamily="34" charset="0"/>
              </a:rPr>
              <a:t>Ross shaft logistic interference EXC/BSI/Cryostat #1 delays FSCF contractors (BSI)</a:t>
            </a:r>
          </a:p>
          <a:p>
            <a:r>
              <a:rPr lang="en-US" sz="2400" b="0" i="0" u="none" strike="noStrike" dirty="0">
                <a:solidFill>
                  <a:srgbClr val="000000"/>
                </a:solidFill>
                <a:effectLst/>
                <a:latin typeface="Calibri" panose="020F0502020204030204" pitchFamily="34" charset="0"/>
              </a:rPr>
              <a:t>General Logistics/Subcontractor Productivity Delays</a:t>
            </a:r>
          </a:p>
          <a:p>
            <a:pPr lvl="1"/>
            <a:r>
              <a:rPr lang="en-US" sz="2200" dirty="0">
                <a:solidFill>
                  <a:srgbClr val="000000"/>
                </a:solidFill>
                <a:latin typeface="Calibri" panose="020F0502020204030204" pitchFamily="34" charset="0"/>
              </a:rPr>
              <a:t>Note that logistics and productivity are very related – if a contractor gets pushed to a different cage down or up, they lose productive hours.</a:t>
            </a:r>
            <a:endParaRPr lang="en-US" sz="2200" b="0" i="0" u="none" strike="noStrike" dirty="0">
              <a:solidFill>
                <a:srgbClr val="000000"/>
              </a:solidFill>
              <a:effectLst/>
              <a:latin typeface="Calibri" panose="020F0502020204030204" pitchFamily="34" charset="0"/>
            </a:endParaRPr>
          </a:p>
          <a:p>
            <a:r>
              <a:rPr lang="en-US" sz="2400" b="0" i="0" u="none" strike="noStrike" dirty="0">
                <a:solidFill>
                  <a:srgbClr val="000000"/>
                </a:solidFill>
                <a:effectLst/>
                <a:latin typeface="Calibri" panose="020F0502020204030204" pitchFamily="34" charset="0"/>
              </a:rPr>
              <a:t>FS SURF infrastructure projects impact LBNF/DUNE project (BSI)</a:t>
            </a:r>
          </a:p>
          <a:p>
            <a:pPr lvl="1"/>
            <a:r>
              <a:rPr lang="en-US" sz="2200" dirty="0">
                <a:solidFill>
                  <a:srgbClr val="000000"/>
                </a:solidFill>
                <a:latin typeface="Calibri" panose="020F0502020204030204" pitchFamily="34" charset="0"/>
              </a:rPr>
              <a:t>Impact of SURF expansion project not well understood.</a:t>
            </a:r>
          </a:p>
          <a:p>
            <a:pPr lvl="1"/>
            <a:r>
              <a:rPr lang="en-US" sz="2200" dirty="0">
                <a:solidFill>
                  <a:srgbClr val="000000"/>
                </a:solidFill>
                <a:latin typeface="Calibri" panose="020F0502020204030204" pitchFamily="34" charset="0"/>
              </a:rPr>
              <a:t>One known impact is 18 people on day shift, which is essentially a full cage</a:t>
            </a:r>
          </a:p>
          <a:p>
            <a:pPr lvl="1"/>
            <a:r>
              <a:rPr lang="en-US" sz="2200" dirty="0">
                <a:solidFill>
                  <a:srgbClr val="000000"/>
                </a:solidFill>
                <a:latin typeface="Calibri" panose="020F0502020204030204" pitchFamily="34" charset="0"/>
              </a:rPr>
              <a:t>Several slung loads of equipment down and up must be fit into the schedule</a:t>
            </a:r>
          </a:p>
          <a:p>
            <a:r>
              <a:rPr lang="en-US" sz="2400" dirty="0">
                <a:solidFill>
                  <a:srgbClr val="000000"/>
                </a:solidFill>
                <a:latin typeface="Calibri" panose="020F0502020204030204" pitchFamily="34" charset="0"/>
              </a:rPr>
              <a:t>Logistic delays during EXC have been minimal, but shaft sharing was much more limited than it will be during BSI/FDC</a:t>
            </a:r>
            <a:endParaRPr lang="en-US" sz="2400" b="0" i="0" u="none" strike="noStrike" dirty="0">
              <a:solidFill>
                <a:srgbClr val="000000"/>
              </a:solidFill>
              <a:effectLst/>
              <a:latin typeface="Calibri" panose="020F0502020204030204" pitchFamily="34" charset="0"/>
            </a:endParaRPr>
          </a:p>
          <a:p>
            <a:endParaRPr lang="en-US" dirty="0"/>
          </a:p>
        </p:txBody>
      </p:sp>
      <p:sp>
        <p:nvSpPr>
          <p:cNvPr id="7" name="Date Placeholder 6">
            <a:extLst>
              <a:ext uri="{FF2B5EF4-FFF2-40B4-BE49-F238E27FC236}">
                <a16:creationId xmlns:a16="http://schemas.microsoft.com/office/drawing/2014/main" id="{DFFB58FD-A8EB-6416-5FA4-9CF04AAB9B69}"/>
              </a:ext>
            </a:extLst>
          </p:cNvPr>
          <p:cNvSpPr>
            <a:spLocks noGrp="1"/>
          </p:cNvSpPr>
          <p:nvPr>
            <p:ph type="dt" sz="half" idx="2"/>
          </p:nvPr>
        </p:nvSpPr>
        <p:spPr/>
        <p:txBody>
          <a:bodyPr/>
          <a:lstStyle/>
          <a:p>
            <a:pPr>
              <a:defRPr/>
            </a:pPr>
            <a:r>
              <a:rPr lang="en-US"/>
              <a:t>01.16.24</a:t>
            </a:r>
          </a:p>
        </p:txBody>
      </p:sp>
    </p:spTree>
    <p:extLst>
      <p:ext uri="{BB962C8B-B14F-4D97-AF65-F5344CB8AC3E}">
        <p14:creationId xmlns:p14="http://schemas.microsoft.com/office/powerpoint/2010/main" val="172643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35FDE-B42A-3C48-9A85-31CED1DD7762}"/>
              </a:ext>
            </a:extLst>
          </p:cNvPr>
          <p:cNvSpPr>
            <a:spLocks noGrp="1"/>
          </p:cNvSpPr>
          <p:nvPr>
            <p:ph type="title"/>
          </p:nvPr>
        </p:nvSpPr>
        <p:spPr/>
        <p:txBody>
          <a:bodyPr/>
          <a:lstStyle/>
          <a:p>
            <a:r>
              <a:rPr lang="en-US" dirty="0"/>
              <a:t>Weather delays exceed budget</a:t>
            </a:r>
            <a:br>
              <a:rPr lang="en-US" dirty="0"/>
            </a:br>
            <a:endParaRPr lang="en-US" dirty="0"/>
          </a:p>
        </p:txBody>
      </p:sp>
      <p:sp>
        <p:nvSpPr>
          <p:cNvPr id="3" name="Footer Placeholder 2">
            <a:extLst>
              <a:ext uri="{FF2B5EF4-FFF2-40B4-BE49-F238E27FC236}">
                <a16:creationId xmlns:a16="http://schemas.microsoft.com/office/drawing/2014/main" id="{97A99C86-70D8-16B7-02FE-62930D830C36}"/>
              </a:ext>
            </a:extLst>
          </p:cNvPr>
          <p:cNvSpPr>
            <a:spLocks noGrp="1"/>
          </p:cNvSpPr>
          <p:nvPr>
            <p:ph type="ftr" sz="quarter" idx="11"/>
          </p:nvPr>
        </p:nvSpPr>
        <p:spPr/>
        <p:txBody>
          <a:bodyPr/>
          <a:lstStyle/>
          <a:p>
            <a:r>
              <a:rPr lang="en-US"/>
              <a:t>FSCF EXC &amp; BSI RISKS</a:t>
            </a:r>
          </a:p>
        </p:txBody>
      </p:sp>
      <p:sp>
        <p:nvSpPr>
          <p:cNvPr id="4" name="Slide Number Placeholder 3">
            <a:extLst>
              <a:ext uri="{FF2B5EF4-FFF2-40B4-BE49-F238E27FC236}">
                <a16:creationId xmlns:a16="http://schemas.microsoft.com/office/drawing/2014/main" id="{548D9884-C426-E275-AFBF-D96ACB9D5ADC}"/>
              </a:ext>
            </a:extLst>
          </p:cNvPr>
          <p:cNvSpPr>
            <a:spLocks noGrp="1"/>
          </p:cNvSpPr>
          <p:nvPr>
            <p:ph type="sldNum" sz="quarter" idx="12"/>
          </p:nvPr>
        </p:nvSpPr>
        <p:spPr/>
        <p:txBody>
          <a:bodyPr/>
          <a:lstStyle/>
          <a:p>
            <a:fld id="{98AA3EDC-84CE-5D44-955B-22A59AD27526}" type="slidenum">
              <a:rPr lang="en-US" smtClean="0"/>
              <a:pPr/>
              <a:t>18</a:t>
            </a:fld>
            <a:endParaRPr lang="en-US"/>
          </a:p>
        </p:txBody>
      </p:sp>
      <p:sp>
        <p:nvSpPr>
          <p:cNvPr id="13" name="Content Placeholder 12">
            <a:extLst>
              <a:ext uri="{FF2B5EF4-FFF2-40B4-BE49-F238E27FC236}">
                <a16:creationId xmlns:a16="http://schemas.microsoft.com/office/drawing/2014/main" id="{DE2E39F2-366C-90C0-3868-AE5EAD3D4A9D}"/>
              </a:ext>
            </a:extLst>
          </p:cNvPr>
          <p:cNvSpPr>
            <a:spLocks noGrp="1"/>
          </p:cNvSpPr>
          <p:nvPr>
            <p:ph idx="13"/>
          </p:nvPr>
        </p:nvSpPr>
        <p:spPr/>
        <p:txBody>
          <a:bodyPr/>
          <a:lstStyle/>
          <a:p>
            <a:r>
              <a:rPr lang="en-US" dirty="0"/>
              <a:t>KAJV contract includes 7 weather days/year – we don’t get charged unless we exceed that.</a:t>
            </a:r>
          </a:p>
          <a:p>
            <a:r>
              <a:rPr lang="en-US" dirty="0"/>
              <a:t>Average 2019-2023 is 8.4 shifts/</a:t>
            </a:r>
            <a:r>
              <a:rPr lang="en-US" dirty="0" err="1"/>
              <a:t>yr</a:t>
            </a:r>
            <a:r>
              <a:rPr lang="en-US" dirty="0"/>
              <a:t> (4.2 days), but we had 22.8 shifts (11.4 days) in 2022.  The average is also skewed by COVID delays in 2020 during the worst time of year</a:t>
            </a:r>
          </a:p>
          <a:p>
            <a:r>
              <a:rPr lang="en-US" dirty="0"/>
              <a:t>Most frequently delays in March, April, and October, but our longest delays were in December 2022 (9.5 shifts and 4 shifts in the same month).</a:t>
            </a:r>
          </a:p>
        </p:txBody>
      </p:sp>
      <p:sp>
        <p:nvSpPr>
          <p:cNvPr id="7" name="Date Placeholder 6">
            <a:extLst>
              <a:ext uri="{FF2B5EF4-FFF2-40B4-BE49-F238E27FC236}">
                <a16:creationId xmlns:a16="http://schemas.microsoft.com/office/drawing/2014/main" id="{5E1BAB5A-EE70-970F-1C15-9491CEB6AD7D}"/>
              </a:ext>
            </a:extLst>
          </p:cNvPr>
          <p:cNvSpPr>
            <a:spLocks noGrp="1"/>
          </p:cNvSpPr>
          <p:nvPr>
            <p:ph type="dt" sz="half" idx="2"/>
          </p:nvPr>
        </p:nvSpPr>
        <p:spPr/>
        <p:txBody>
          <a:bodyPr/>
          <a:lstStyle/>
          <a:p>
            <a:r>
              <a:rPr lang="en-US"/>
              <a:t>01.16.24</a:t>
            </a:r>
          </a:p>
        </p:txBody>
      </p:sp>
    </p:spTree>
    <p:extLst>
      <p:ext uri="{BB962C8B-B14F-4D97-AF65-F5344CB8AC3E}">
        <p14:creationId xmlns:p14="http://schemas.microsoft.com/office/powerpoint/2010/main" val="3777500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DD6E5-3ADF-AD7F-36B9-E9E4BD4E6A71}"/>
              </a:ext>
            </a:extLst>
          </p:cNvPr>
          <p:cNvSpPr>
            <a:spLocks noGrp="1"/>
          </p:cNvSpPr>
          <p:nvPr>
            <p:ph type="title"/>
          </p:nvPr>
        </p:nvSpPr>
        <p:spPr/>
        <p:txBody>
          <a:bodyPr/>
          <a:lstStyle/>
          <a:p>
            <a:r>
              <a:rPr lang="en-US" dirty="0"/>
              <a:t>Commissioning Delays</a:t>
            </a:r>
            <a:br>
              <a:rPr lang="en-US" dirty="0"/>
            </a:br>
            <a:endParaRPr lang="en-US" dirty="0"/>
          </a:p>
        </p:txBody>
      </p:sp>
      <p:sp>
        <p:nvSpPr>
          <p:cNvPr id="3" name="Footer Placeholder 2">
            <a:extLst>
              <a:ext uri="{FF2B5EF4-FFF2-40B4-BE49-F238E27FC236}">
                <a16:creationId xmlns:a16="http://schemas.microsoft.com/office/drawing/2014/main" id="{277D2C8B-957D-065C-9324-B81EA7B78605}"/>
              </a:ext>
            </a:extLst>
          </p:cNvPr>
          <p:cNvSpPr>
            <a:spLocks noGrp="1"/>
          </p:cNvSpPr>
          <p:nvPr>
            <p:ph type="ftr" sz="quarter" idx="11"/>
          </p:nvPr>
        </p:nvSpPr>
        <p:spPr/>
        <p:txBody>
          <a:bodyPr/>
          <a:lstStyle/>
          <a:p>
            <a:r>
              <a:rPr lang="en-US"/>
              <a:t>FSCF EXC &amp; BSI RISKS</a:t>
            </a:r>
          </a:p>
        </p:txBody>
      </p:sp>
      <p:sp>
        <p:nvSpPr>
          <p:cNvPr id="4" name="Slide Number Placeholder 3">
            <a:extLst>
              <a:ext uri="{FF2B5EF4-FFF2-40B4-BE49-F238E27FC236}">
                <a16:creationId xmlns:a16="http://schemas.microsoft.com/office/drawing/2014/main" id="{8E6382DD-D980-B372-7E66-504A9B3F92C4}"/>
              </a:ext>
            </a:extLst>
          </p:cNvPr>
          <p:cNvSpPr>
            <a:spLocks noGrp="1"/>
          </p:cNvSpPr>
          <p:nvPr>
            <p:ph type="sldNum" sz="quarter" idx="12"/>
          </p:nvPr>
        </p:nvSpPr>
        <p:spPr/>
        <p:txBody>
          <a:bodyPr/>
          <a:lstStyle/>
          <a:p>
            <a:fld id="{98AA3EDC-84CE-5D44-955B-22A59AD27526}" type="slidenum">
              <a:rPr lang="en-US" smtClean="0"/>
              <a:pPr/>
              <a:t>19</a:t>
            </a:fld>
            <a:endParaRPr lang="en-US"/>
          </a:p>
        </p:txBody>
      </p:sp>
      <p:sp>
        <p:nvSpPr>
          <p:cNvPr id="13" name="Content Placeholder 12">
            <a:extLst>
              <a:ext uri="{FF2B5EF4-FFF2-40B4-BE49-F238E27FC236}">
                <a16:creationId xmlns:a16="http://schemas.microsoft.com/office/drawing/2014/main" id="{53733DBA-7EBB-3416-7D99-FBACAC172798}"/>
              </a:ext>
            </a:extLst>
          </p:cNvPr>
          <p:cNvSpPr>
            <a:spLocks noGrp="1"/>
          </p:cNvSpPr>
          <p:nvPr>
            <p:ph idx="13"/>
          </p:nvPr>
        </p:nvSpPr>
        <p:spPr/>
        <p:txBody>
          <a:bodyPr/>
          <a:lstStyle/>
          <a:p>
            <a:r>
              <a:rPr lang="en-US" dirty="0"/>
              <a:t>There’s a lot of commissioning that has to simulate loads since FDC won’t be operational when BSI completes.  This will require a lot of coordination with FDC</a:t>
            </a:r>
          </a:p>
        </p:txBody>
      </p:sp>
      <p:sp>
        <p:nvSpPr>
          <p:cNvPr id="7" name="Date Placeholder 6">
            <a:extLst>
              <a:ext uri="{FF2B5EF4-FFF2-40B4-BE49-F238E27FC236}">
                <a16:creationId xmlns:a16="http://schemas.microsoft.com/office/drawing/2014/main" id="{7039C877-9E71-0DC9-950B-C712431C8164}"/>
              </a:ext>
            </a:extLst>
          </p:cNvPr>
          <p:cNvSpPr>
            <a:spLocks noGrp="1"/>
          </p:cNvSpPr>
          <p:nvPr>
            <p:ph type="dt" sz="half" idx="2"/>
          </p:nvPr>
        </p:nvSpPr>
        <p:spPr/>
        <p:txBody>
          <a:bodyPr/>
          <a:lstStyle/>
          <a:p>
            <a:r>
              <a:rPr lang="en-US"/>
              <a:t>01.16.24</a:t>
            </a:r>
          </a:p>
        </p:txBody>
      </p:sp>
    </p:spTree>
    <p:extLst>
      <p:ext uri="{BB962C8B-B14F-4D97-AF65-F5344CB8AC3E}">
        <p14:creationId xmlns:p14="http://schemas.microsoft.com/office/powerpoint/2010/main" val="197784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1C163C0-BAB5-4FDD-93ED-FA5F349BBF9B}"/>
              </a:ext>
            </a:extLst>
          </p:cNvPr>
          <p:cNvSpPr>
            <a:spLocks noGrp="1"/>
          </p:cNvSpPr>
          <p:nvPr>
            <p:ph type="ftr" sz="quarter" idx="11"/>
          </p:nvPr>
        </p:nvSpPr>
        <p:spPr/>
        <p:txBody>
          <a:bodyPr/>
          <a:lstStyle/>
          <a:p>
            <a:pPr>
              <a:defRPr/>
            </a:pPr>
            <a:r>
              <a:rPr lang="en-US" dirty="0"/>
              <a:t>FSCF EXC &amp; BSI RISKS</a:t>
            </a:r>
          </a:p>
        </p:txBody>
      </p:sp>
      <p:sp>
        <p:nvSpPr>
          <p:cNvPr id="4" name="Slide Number Placeholder 3">
            <a:extLst>
              <a:ext uri="{FF2B5EF4-FFF2-40B4-BE49-F238E27FC236}">
                <a16:creationId xmlns:a16="http://schemas.microsoft.com/office/drawing/2014/main" id="{233250A4-2BE9-4358-88EE-B1988490C6D0}"/>
              </a:ext>
            </a:extLst>
          </p:cNvPr>
          <p:cNvSpPr>
            <a:spLocks noGrp="1"/>
          </p:cNvSpPr>
          <p:nvPr>
            <p:ph type="sldNum" sz="quarter" idx="12"/>
          </p:nvPr>
        </p:nvSpPr>
        <p:spPr/>
        <p:txBody>
          <a:bodyPr/>
          <a:lstStyle/>
          <a:p>
            <a:pPr>
              <a:defRPr/>
            </a:pPr>
            <a:fld id="{0C39C72E-2A13-EB4D-AD45-6D4E6ACAED8D}" type="slidenum">
              <a:rPr lang="en-US" smtClean="0"/>
              <a:pPr>
                <a:defRPr/>
              </a:pPr>
              <a:t>2</a:t>
            </a:fld>
            <a:endParaRPr lang="en-US"/>
          </a:p>
        </p:txBody>
      </p:sp>
      <p:sp>
        <p:nvSpPr>
          <p:cNvPr id="8" name="TextBox 7">
            <a:extLst>
              <a:ext uri="{FF2B5EF4-FFF2-40B4-BE49-F238E27FC236}">
                <a16:creationId xmlns:a16="http://schemas.microsoft.com/office/drawing/2014/main" id="{65D458DC-51A7-412B-910D-627A602DB390}"/>
              </a:ext>
            </a:extLst>
          </p:cNvPr>
          <p:cNvSpPr txBox="1"/>
          <p:nvPr/>
        </p:nvSpPr>
        <p:spPr>
          <a:xfrm>
            <a:off x="3991551" y="2057088"/>
            <a:ext cx="4208897" cy="707886"/>
          </a:xfrm>
          <a:prstGeom prst="rect">
            <a:avLst/>
          </a:prstGeom>
          <a:noFill/>
        </p:spPr>
        <p:txBody>
          <a:bodyPr wrap="square">
            <a:spAutoFit/>
          </a:bodyPr>
          <a:lstStyle/>
          <a:p>
            <a:r>
              <a:rPr lang="en-US" sz="4000" dirty="0">
                <a:solidFill>
                  <a:srgbClr val="63666A"/>
                </a:solidFill>
                <a:latin typeface="Helvetica"/>
                <a:cs typeface="+mn-cs"/>
              </a:rPr>
              <a:t>EXC Subproject</a:t>
            </a:r>
          </a:p>
        </p:txBody>
      </p:sp>
      <p:sp>
        <p:nvSpPr>
          <p:cNvPr id="2" name="Date Placeholder 1">
            <a:extLst>
              <a:ext uri="{FF2B5EF4-FFF2-40B4-BE49-F238E27FC236}">
                <a16:creationId xmlns:a16="http://schemas.microsoft.com/office/drawing/2014/main" id="{DEFC3640-341C-4FE3-B642-C38A2FBDB60F}"/>
              </a:ext>
            </a:extLst>
          </p:cNvPr>
          <p:cNvSpPr>
            <a:spLocks noGrp="1"/>
          </p:cNvSpPr>
          <p:nvPr>
            <p:ph type="dt" sz="half" idx="2"/>
          </p:nvPr>
        </p:nvSpPr>
        <p:spPr/>
        <p:txBody>
          <a:bodyPr/>
          <a:lstStyle/>
          <a:p>
            <a:pPr>
              <a:defRPr/>
            </a:pPr>
            <a:r>
              <a:rPr lang="en-US"/>
              <a:t>01.16.24</a:t>
            </a:r>
            <a:endParaRPr lang="en-US" dirty="0"/>
          </a:p>
        </p:txBody>
      </p:sp>
    </p:spTree>
    <p:extLst>
      <p:ext uri="{BB962C8B-B14F-4D97-AF65-F5344CB8AC3E}">
        <p14:creationId xmlns:p14="http://schemas.microsoft.com/office/powerpoint/2010/main" val="1319848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0460-068D-F83C-1ECA-31EFB67339E4}"/>
              </a:ext>
            </a:extLst>
          </p:cNvPr>
          <p:cNvSpPr>
            <a:spLocks noGrp="1"/>
          </p:cNvSpPr>
          <p:nvPr>
            <p:ph type="title"/>
          </p:nvPr>
        </p:nvSpPr>
        <p:spPr/>
        <p:txBody>
          <a:bodyPr/>
          <a:lstStyle/>
          <a:p>
            <a:r>
              <a:rPr lang="en-US" dirty="0"/>
              <a:t>Cryogenics or FD changes impact layout/design of Far Site facilities (BSI)</a:t>
            </a:r>
            <a:br>
              <a:rPr lang="en-US" dirty="0"/>
            </a:br>
            <a:endParaRPr lang="en-US" dirty="0"/>
          </a:p>
        </p:txBody>
      </p:sp>
      <p:sp>
        <p:nvSpPr>
          <p:cNvPr id="3" name="Footer Placeholder 2">
            <a:extLst>
              <a:ext uri="{FF2B5EF4-FFF2-40B4-BE49-F238E27FC236}">
                <a16:creationId xmlns:a16="http://schemas.microsoft.com/office/drawing/2014/main" id="{A25E2E26-B9A1-E083-AE30-1ACE5319388D}"/>
              </a:ext>
            </a:extLst>
          </p:cNvPr>
          <p:cNvSpPr>
            <a:spLocks noGrp="1"/>
          </p:cNvSpPr>
          <p:nvPr>
            <p:ph type="ftr" sz="quarter" idx="11"/>
          </p:nvPr>
        </p:nvSpPr>
        <p:spPr/>
        <p:txBody>
          <a:bodyPr/>
          <a:lstStyle/>
          <a:p>
            <a:r>
              <a:rPr lang="en-US"/>
              <a:t>FSCF EXC &amp; BSI RISKS</a:t>
            </a:r>
          </a:p>
        </p:txBody>
      </p:sp>
      <p:sp>
        <p:nvSpPr>
          <p:cNvPr id="4" name="Slide Number Placeholder 3">
            <a:extLst>
              <a:ext uri="{FF2B5EF4-FFF2-40B4-BE49-F238E27FC236}">
                <a16:creationId xmlns:a16="http://schemas.microsoft.com/office/drawing/2014/main" id="{09CB124A-501A-2DA0-0C9F-7B8D1F7715BF}"/>
              </a:ext>
            </a:extLst>
          </p:cNvPr>
          <p:cNvSpPr>
            <a:spLocks noGrp="1"/>
          </p:cNvSpPr>
          <p:nvPr>
            <p:ph type="sldNum" sz="quarter" idx="12"/>
          </p:nvPr>
        </p:nvSpPr>
        <p:spPr/>
        <p:txBody>
          <a:bodyPr/>
          <a:lstStyle/>
          <a:p>
            <a:fld id="{98AA3EDC-84CE-5D44-955B-22A59AD27526}" type="slidenum">
              <a:rPr lang="en-US" smtClean="0"/>
              <a:pPr/>
              <a:t>20</a:t>
            </a:fld>
            <a:endParaRPr lang="en-US"/>
          </a:p>
        </p:txBody>
      </p:sp>
      <p:sp>
        <p:nvSpPr>
          <p:cNvPr id="14" name="Content Placeholder 13">
            <a:extLst>
              <a:ext uri="{FF2B5EF4-FFF2-40B4-BE49-F238E27FC236}">
                <a16:creationId xmlns:a16="http://schemas.microsoft.com/office/drawing/2014/main" id="{EDC12BA0-EAAC-CF79-71A9-BE001846054B}"/>
              </a:ext>
            </a:extLst>
          </p:cNvPr>
          <p:cNvSpPr>
            <a:spLocks noGrp="1"/>
          </p:cNvSpPr>
          <p:nvPr>
            <p:ph idx="13"/>
          </p:nvPr>
        </p:nvSpPr>
        <p:spPr/>
        <p:txBody>
          <a:bodyPr/>
          <a:lstStyle/>
          <a:p>
            <a:r>
              <a:rPr lang="en-US" dirty="0"/>
              <a:t>Recent changes in electrical loads for LN system are expected to result in a 4-6 month delay in procurement of the transformers feeding that equipment.</a:t>
            </a:r>
          </a:p>
          <a:p>
            <a:pPr lvl="1"/>
            <a:r>
              <a:rPr lang="en-US" dirty="0"/>
              <a:t>We’ve got float on this, but it illustrates the impact of changes at this late date.</a:t>
            </a:r>
          </a:p>
          <a:p>
            <a:r>
              <a:rPr lang="en-US" dirty="0"/>
              <a:t>There seems to still be uncertainty on a number of items:</a:t>
            </a:r>
          </a:p>
          <a:p>
            <a:pPr lvl="1"/>
            <a:r>
              <a:rPr lang="en-US" dirty="0"/>
              <a:t>Power demand for Equipment on FDC mezzanines</a:t>
            </a:r>
          </a:p>
          <a:p>
            <a:pPr lvl="1"/>
            <a:r>
              <a:rPr lang="en-US" dirty="0"/>
              <a:t>Fire suppression for FDC installation</a:t>
            </a:r>
          </a:p>
          <a:p>
            <a:pPr lvl="1"/>
            <a:r>
              <a:rPr lang="en-US" dirty="0"/>
              <a:t>Networking (where to run fiber, WAPs, </a:t>
            </a:r>
            <a:r>
              <a:rPr lang="en-US" dirty="0" err="1"/>
              <a:t>etc</a:t>
            </a:r>
            <a:r>
              <a:rPr lang="en-US" dirty="0"/>
              <a:t>)</a:t>
            </a:r>
          </a:p>
          <a:p>
            <a:pPr lvl="1"/>
            <a:r>
              <a:rPr lang="en-US" dirty="0"/>
              <a:t>Bridges and stairs (FDC scope, but has some influence on things like lighting</a:t>
            </a:r>
          </a:p>
          <a:p>
            <a:pPr lvl="1"/>
            <a:endParaRPr lang="en-US" dirty="0"/>
          </a:p>
          <a:p>
            <a:pPr lvl="1"/>
            <a:endParaRPr lang="en-US" dirty="0"/>
          </a:p>
        </p:txBody>
      </p:sp>
      <p:sp>
        <p:nvSpPr>
          <p:cNvPr id="7" name="Date Placeholder 6">
            <a:extLst>
              <a:ext uri="{FF2B5EF4-FFF2-40B4-BE49-F238E27FC236}">
                <a16:creationId xmlns:a16="http://schemas.microsoft.com/office/drawing/2014/main" id="{AAE79E07-5DF6-8E54-8B46-A9D0FF743FC5}"/>
              </a:ext>
            </a:extLst>
          </p:cNvPr>
          <p:cNvSpPr>
            <a:spLocks noGrp="1"/>
          </p:cNvSpPr>
          <p:nvPr>
            <p:ph type="dt" sz="half" idx="2"/>
          </p:nvPr>
        </p:nvSpPr>
        <p:spPr/>
        <p:txBody>
          <a:bodyPr/>
          <a:lstStyle/>
          <a:p>
            <a:r>
              <a:rPr lang="en-US"/>
              <a:t>01.16.24</a:t>
            </a:r>
          </a:p>
        </p:txBody>
      </p:sp>
    </p:spTree>
    <p:extLst>
      <p:ext uri="{BB962C8B-B14F-4D97-AF65-F5344CB8AC3E}">
        <p14:creationId xmlns:p14="http://schemas.microsoft.com/office/powerpoint/2010/main" val="4083109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1C163C0-BAB5-4FDD-93ED-FA5F349BBF9B}"/>
              </a:ext>
            </a:extLst>
          </p:cNvPr>
          <p:cNvSpPr>
            <a:spLocks noGrp="1"/>
          </p:cNvSpPr>
          <p:nvPr>
            <p:ph type="ftr" sz="quarter" idx="11"/>
          </p:nvPr>
        </p:nvSpPr>
        <p:spPr/>
        <p:txBody>
          <a:bodyPr/>
          <a:lstStyle/>
          <a:p>
            <a:pPr>
              <a:defRPr/>
            </a:pPr>
            <a:r>
              <a:rPr lang="en-US"/>
              <a:t>FSCF EXC &amp; BSI RISKS</a:t>
            </a:r>
            <a:endParaRPr lang="en-US" dirty="0"/>
          </a:p>
        </p:txBody>
      </p:sp>
      <p:sp>
        <p:nvSpPr>
          <p:cNvPr id="4" name="Slide Number Placeholder 3">
            <a:extLst>
              <a:ext uri="{FF2B5EF4-FFF2-40B4-BE49-F238E27FC236}">
                <a16:creationId xmlns:a16="http://schemas.microsoft.com/office/drawing/2014/main" id="{233250A4-2BE9-4358-88EE-B1988490C6D0}"/>
              </a:ext>
            </a:extLst>
          </p:cNvPr>
          <p:cNvSpPr>
            <a:spLocks noGrp="1"/>
          </p:cNvSpPr>
          <p:nvPr>
            <p:ph type="sldNum" sz="quarter" idx="12"/>
          </p:nvPr>
        </p:nvSpPr>
        <p:spPr/>
        <p:txBody>
          <a:bodyPr/>
          <a:lstStyle/>
          <a:p>
            <a:pPr>
              <a:defRPr/>
            </a:pPr>
            <a:fld id="{0C39C72E-2A13-EB4D-AD45-6D4E6ACAED8D}" type="slidenum">
              <a:rPr lang="en-US" smtClean="0"/>
              <a:pPr>
                <a:defRPr/>
              </a:pPr>
              <a:t>21</a:t>
            </a:fld>
            <a:endParaRPr lang="en-US"/>
          </a:p>
        </p:txBody>
      </p:sp>
      <p:sp>
        <p:nvSpPr>
          <p:cNvPr id="8" name="TextBox 7">
            <a:extLst>
              <a:ext uri="{FF2B5EF4-FFF2-40B4-BE49-F238E27FC236}">
                <a16:creationId xmlns:a16="http://schemas.microsoft.com/office/drawing/2014/main" id="{65D458DC-51A7-412B-910D-627A602DB390}"/>
              </a:ext>
            </a:extLst>
          </p:cNvPr>
          <p:cNvSpPr txBox="1"/>
          <p:nvPr/>
        </p:nvSpPr>
        <p:spPr>
          <a:xfrm>
            <a:off x="2336469" y="2039158"/>
            <a:ext cx="7491665" cy="707886"/>
          </a:xfrm>
          <a:prstGeom prst="rect">
            <a:avLst/>
          </a:prstGeom>
          <a:noFill/>
        </p:spPr>
        <p:txBody>
          <a:bodyPr wrap="square">
            <a:spAutoFit/>
          </a:bodyPr>
          <a:lstStyle/>
          <a:p>
            <a:r>
              <a:rPr lang="en-US" sz="4000" dirty="0">
                <a:solidFill>
                  <a:srgbClr val="63666A"/>
                </a:solidFill>
                <a:latin typeface="Helvetica"/>
                <a:cs typeface="+mn-cs"/>
              </a:rPr>
              <a:t>EXC Subproject Back-Up Slides</a:t>
            </a:r>
          </a:p>
        </p:txBody>
      </p:sp>
      <p:sp>
        <p:nvSpPr>
          <p:cNvPr id="2" name="Date Placeholder 1">
            <a:extLst>
              <a:ext uri="{FF2B5EF4-FFF2-40B4-BE49-F238E27FC236}">
                <a16:creationId xmlns:a16="http://schemas.microsoft.com/office/drawing/2014/main" id="{DEFC3640-341C-4FE3-B642-C38A2FBDB60F}"/>
              </a:ext>
            </a:extLst>
          </p:cNvPr>
          <p:cNvSpPr>
            <a:spLocks noGrp="1"/>
          </p:cNvSpPr>
          <p:nvPr>
            <p:ph type="dt" sz="half" idx="2"/>
          </p:nvPr>
        </p:nvSpPr>
        <p:spPr/>
        <p:txBody>
          <a:bodyPr/>
          <a:lstStyle/>
          <a:p>
            <a:pPr>
              <a:defRPr/>
            </a:pPr>
            <a:r>
              <a:rPr lang="en-US"/>
              <a:t>01.16.24</a:t>
            </a:r>
            <a:endParaRPr lang="en-US" dirty="0"/>
          </a:p>
        </p:txBody>
      </p:sp>
    </p:spTree>
    <p:extLst>
      <p:ext uri="{BB962C8B-B14F-4D97-AF65-F5344CB8AC3E}">
        <p14:creationId xmlns:p14="http://schemas.microsoft.com/office/powerpoint/2010/main" val="1160327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492352" y="869303"/>
          <a:ext cx="10700083" cy="3556000"/>
        </p:xfrm>
        <a:graphic>
          <a:graphicData uri="http://schemas.openxmlformats.org/drawingml/2006/table">
            <a:tbl>
              <a:tblPr firstRow="1" bandRow="1">
                <a:tableStyleId>{5C22544A-7EE6-4342-B048-85BDC9FD1C3A}</a:tableStyleId>
              </a:tblPr>
              <a:tblGrid>
                <a:gridCol w="769890">
                  <a:extLst>
                    <a:ext uri="{9D8B030D-6E8A-4147-A177-3AD203B41FA5}">
                      <a16:colId xmlns:a16="http://schemas.microsoft.com/office/drawing/2014/main" val="2800651026"/>
                    </a:ext>
                  </a:extLst>
                </a:gridCol>
                <a:gridCol w="2906093">
                  <a:extLst>
                    <a:ext uri="{9D8B030D-6E8A-4147-A177-3AD203B41FA5}">
                      <a16:colId xmlns:a16="http://schemas.microsoft.com/office/drawing/2014/main" val="3844115683"/>
                    </a:ext>
                  </a:extLst>
                </a:gridCol>
                <a:gridCol w="4420268">
                  <a:extLst>
                    <a:ext uri="{9D8B030D-6E8A-4147-A177-3AD203B41FA5}">
                      <a16:colId xmlns:a16="http://schemas.microsoft.com/office/drawing/2014/main" val="712736224"/>
                    </a:ext>
                  </a:extLst>
                </a:gridCol>
                <a:gridCol w="1211917">
                  <a:extLst>
                    <a:ext uri="{9D8B030D-6E8A-4147-A177-3AD203B41FA5}">
                      <a16:colId xmlns:a16="http://schemas.microsoft.com/office/drawing/2014/main" val="2359669523"/>
                    </a:ext>
                  </a:extLst>
                </a:gridCol>
                <a:gridCol w="1391915">
                  <a:extLst>
                    <a:ext uri="{9D8B030D-6E8A-4147-A177-3AD203B41FA5}">
                      <a16:colId xmlns:a16="http://schemas.microsoft.com/office/drawing/2014/main" val="4151301847"/>
                    </a:ext>
                  </a:extLst>
                </a:gridCol>
              </a:tblGrid>
              <a:tr h="37084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008</a:t>
                      </a:r>
                    </a:p>
                  </a:txBody>
                  <a:tcPr/>
                </a:tc>
                <a:tc>
                  <a:txBody>
                    <a:bodyPr/>
                    <a:lstStyle/>
                    <a:p>
                      <a:r>
                        <a:rPr lang="en-US" sz="1400" dirty="0"/>
                        <a:t>ACGIH Impacts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Changes to Air Quality Standards</a:t>
                      </a:r>
                    </a:p>
                  </a:txBody>
                  <a:tcPr/>
                </a:tc>
                <a:tc>
                  <a:txBody>
                    <a:bodyPr/>
                    <a:lstStyle/>
                    <a:p>
                      <a:pPr algn="r"/>
                      <a:r>
                        <a:rPr lang="en-US" sz="1400" dirty="0"/>
                        <a:t>$1,231,902</a:t>
                      </a:r>
                    </a:p>
                  </a:txBody>
                  <a:tcPr/>
                </a:tc>
                <a:tc>
                  <a:txBody>
                    <a:bodyPr/>
                    <a:lstStyle/>
                    <a:p>
                      <a:pPr algn="ctr"/>
                      <a:r>
                        <a:rPr lang="en-US" sz="1400" dirty="0"/>
                        <a:t>0</a:t>
                      </a:r>
                    </a:p>
                  </a:txBody>
                  <a:tcPr/>
                </a:tc>
                <a:extLst>
                  <a:ext uri="{0D108BD9-81ED-4DB2-BD59-A6C34878D82A}">
                    <a16:rowId xmlns:a16="http://schemas.microsoft.com/office/drawing/2014/main" val="1073747948"/>
                  </a:ext>
                </a:extLst>
              </a:tr>
              <a:tr h="370840">
                <a:tc>
                  <a:txBody>
                    <a:bodyPr/>
                    <a:lstStyle/>
                    <a:p>
                      <a:pPr algn="ctr"/>
                      <a:r>
                        <a:rPr lang="en-US" sz="1400" dirty="0"/>
                        <a:t>032</a:t>
                      </a:r>
                    </a:p>
                  </a:txBody>
                  <a:tcPr/>
                </a:tc>
                <a:tc>
                  <a:txBody>
                    <a:bodyPr/>
                    <a:lstStyle/>
                    <a:p>
                      <a:r>
                        <a:rPr lang="en-US" sz="1400" dirty="0"/>
                        <a:t>Sanitary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Request TMI to provide underground sanitary services</a:t>
                      </a:r>
                    </a:p>
                  </a:txBody>
                  <a:tcPr/>
                </a:tc>
                <a:tc>
                  <a:txBody>
                    <a:bodyPr/>
                    <a:lstStyle/>
                    <a:p>
                      <a:pPr algn="r"/>
                      <a:r>
                        <a:rPr lang="en-US" sz="1400" dirty="0"/>
                        <a:t>$103,894</a:t>
                      </a:r>
                    </a:p>
                    <a:p>
                      <a:pPr algn="r"/>
                      <a:endParaRPr lang="en-US" sz="1400" dirty="0"/>
                    </a:p>
                  </a:txBody>
                  <a:tcPr/>
                </a:tc>
                <a:tc>
                  <a:txBody>
                    <a:bodyPr/>
                    <a:lstStyle/>
                    <a:p>
                      <a:pPr algn="ctr"/>
                      <a:r>
                        <a:rPr lang="en-US" sz="1400" dirty="0"/>
                        <a:t>0</a:t>
                      </a:r>
                    </a:p>
                  </a:txBody>
                  <a:tcPr/>
                </a:tc>
                <a:extLst>
                  <a:ext uri="{0D108BD9-81ED-4DB2-BD59-A6C34878D82A}">
                    <a16:rowId xmlns:a16="http://schemas.microsoft.com/office/drawing/2014/main" val="2685356725"/>
                  </a:ext>
                </a:extLst>
              </a:tr>
              <a:tr h="370840">
                <a:tc>
                  <a:txBody>
                    <a:bodyPr/>
                    <a:lstStyle/>
                    <a:p>
                      <a:pPr algn="ctr"/>
                      <a:r>
                        <a:rPr lang="en-US" sz="1400" dirty="0"/>
                        <a:t>035</a:t>
                      </a:r>
                    </a:p>
                  </a:txBody>
                  <a:tcPr/>
                </a:tc>
                <a:tc>
                  <a:txBody>
                    <a:bodyPr/>
                    <a:lstStyle/>
                    <a:p>
                      <a:r>
                        <a:rPr lang="en-US" sz="1400" dirty="0"/>
                        <a:t>Ventilation Variance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Assess and design new ventilation system to meet new variance requirements</a:t>
                      </a:r>
                    </a:p>
                  </a:txBody>
                  <a:tcPr/>
                </a:tc>
                <a:tc>
                  <a:txBody>
                    <a:bodyPr/>
                    <a:lstStyle/>
                    <a:p>
                      <a:pPr algn="r"/>
                      <a:r>
                        <a:rPr lang="en-US" sz="1400" dirty="0"/>
                        <a:t>$267,023</a:t>
                      </a:r>
                    </a:p>
                  </a:txBody>
                  <a:tcPr/>
                </a:tc>
                <a:tc>
                  <a:txBody>
                    <a:bodyPr/>
                    <a:lstStyle/>
                    <a:p>
                      <a:pPr algn="ctr"/>
                      <a:r>
                        <a:rPr lang="en-US" sz="1400" dirty="0"/>
                        <a:t>0</a:t>
                      </a:r>
                    </a:p>
                  </a:txBody>
                  <a:tcPr/>
                </a:tc>
                <a:extLst>
                  <a:ext uri="{0D108BD9-81ED-4DB2-BD59-A6C34878D82A}">
                    <a16:rowId xmlns:a16="http://schemas.microsoft.com/office/drawing/2014/main" val="1142857334"/>
                  </a:ext>
                </a:extLst>
              </a:tr>
              <a:tr h="370840">
                <a:tc>
                  <a:txBody>
                    <a:bodyPr/>
                    <a:lstStyle/>
                    <a:p>
                      <a:pPr algn="ctr"/>
                      <a:r>
                        <a:rPr lang="en-US" sz="1400" dirty="0"/>
                        <a:t>048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Ventilation Variance Part 2</a:t>
                      </a:r>
                    </a:p>
                  </a:txBody>
                  <a:tcPr/>
                </a:tc>
                <a:tc>
                  <a:txBody>
                    <a:bodyPr/>
                    <a:lstStyle/>
                    <a:p>
                      <a:r>
                        <a:rPr lang="en-US" sz="1400" kern="1200" dirty="0">
                          <a:solidFill>
                            <a:schemeClr val="dk1"/>
                          </a:solidFill>
                          <a:latin typeface="+mn-lt"/>
                          <a:ea typeface="+mn-ea"/>
                          <a:cs typeface="+mn-cs"/>
                        </a:rPr>
                        <a:t>Additional ventilation equipment required to meet new variance requirements</a:t>
                      </a:r>
                    </a:p>
                  </a:txBody>
                  <a:tcPr/>
                </a:tc>
                <a:tc>
                  <a:txBody>
                    <a:bodyPr/>
                    <a:lstStyle/>
                    <a:p>
                      <a:pPr algn="r"/>
                      <a:r>
                        <a:rPr lang="en-US" sz="1400" dirty="0"/>
                        <a:t>$3,348,717</a:t>
                      </a:r>
                    </a:p>
                  </a:txBody>
                  <a:tcPr/>
                </a:tc>
                <a:tc>
                  <a:txBody>
                    <a:bodyPr/>
                    <a:lstStyle/>
                    <a:p>
                      <a:pPr algn="ctr"/>
                      <a:r>
                        <a:rPr lang="en-US" sz="1400" dirty="0"/>
                        <a:t>0</a:t>
                      </a:r>
                    </a:p>
                  </a:txBody>
                  <a:tcPr/>
                </a:tc>
                <a:extLst>
                  <a:ext uri="{0D108BD9-81ED-4DB2-BD59-A6C34878D82A}">
                    <a16:rowId xmlns:a16="http://schemas.microsoft.com/office/drawing/2014/main" val="2154097109"/>
                  </a:ext>
                </a:extLst>
              </a:tr>
              <a:tr h="370840">
                <a:tc>
                  <a:txBody>
                    <a:bodyPr/>
                    <a:lstStyle/>
                    <a:p>
                      <a:pPr algn="ctr"/>
                      <a:r>
                        <a:rPr lang="en-US" sz="1400" b="0" dirty="0"/>
                        <a:t>066</a:t>
                      </a:r>
                    </a:p>
                  </a:txBody>
                  <a:tcPr/>
                </a:tc>
                <a:tc>
                  <a:txBody>
                    <a:bodyPr/>
                    <a:lstStyle/>
                    <a:p>
                      <a:r>
                        <a:rPr lang="en-US" sz="1400" b="0" dirty="0"/>
                        <a:t>EA Audit Actions</a:t>
                      </a:r>
                    </a:p>
                  </a:txBody>
                  <a:tcPr/>
                </a:tc>
                <a:tc>
                  <a:txBody>
                    <a:bodyPr/>
                    <a:lstStyle/>
                    <a:p>
                      <a:pPr algn="l"/>
                      <a:r>
                        <a:rPr lang="en-US" sz="1400" kern="1200" dirty="0">
                          <a:solidFill>
                            <a:schemeClr val="dk1"/>
                          </a:solidFill>
                          <a:latin typeface="+mn-lt"/>
                          <a:ea typeface="+mn-ea"/>
                          <a:cs typeface="+mn-cs"/>
                        </a:rPr>
                        <a:t>Contract changes following EA audit</a:t>
                      </a:r>
                    </a:p>
                  </a:txBody>
                  <a:tcPr/>
                </a:tc>
                <a:tc>
                  <a:txBody>
                    <a:bodyPr/>
                    <a:lstStyle/>
                    <a:p>
                      <a:pPr algn="r"/>
                      <a:r>
                        <a:rPr lang="en-US" sz="1400" b="0" dirty="0"/>
                        <a:t>$27,456</a:t>
                      </a:r>
                    </a:p>
                  </a:txBody>
                  <a:tcPr/>
                </a:tc>
                <a:tc>
                  <a:txBody>
                    <a:bodyPr/>
                    <a:lstStyle/>
                    <a:p>
                      <a:pPr algn="ctr"/>
                      <a:r>
                        <a:rPr lang="en-US" sz="1400" b="0" dirty="0"/>
                        <a:t>0</a:t>
                      </a:r>
                    </a:p>
                  </a:txBody>
                  <a:tcPr/>
                </a:tc>
                <a:extLst>
                  <a:ext uri="{0D108BD9-81ED-4DB2-BD59-A6C34878D82A}">
                    <a16:rowId xmlns:a16="http://schemas.microsoft.com/office/drawing/2014/main" val="3119432265"/>
                  </a:ext>
                </a:extLst>
              </a:tr>
              <a:tr h="370840">
                <a:tc>
                  <a:txBody>
                    <a:bodyPr/>
                    <a:lstStyle/>
                    <a:p>
                      <a:pPr algn="ctr"/>
                      <a:r>
                        <a:rPr lang="en-US" sz="1400" b="0" dirty="0"/>
                        <a:t>122</a:t>
                      </a:r>
                    </a:p>
                  </a:txBody>
                  <a:tcPr/>
                </a:tc>
                <a:tc>
                  <a:txBody>
                    <a:bodyPr/>
                    <a:lstStyle/>
                    <a:p>
                      <a:r>
                        <a:rPr lang="en-US" sz="1400" b="0" dirty="0"/>
                        <a:t>CT Bolt Abandonment</a:t>
                      </a:r>
                    </a:p>
                  </a:txBody>
                  <a:tcPr/>
                </a:tc>
                <a:tc>
                  <a:txBody>
                    <a:bodyPr/>
                    <a:lstStyle/>
                    <a:p>
                      <a:pPr algn="l"/>
                      <a:r>
                        <a:rPr lang="en-US" sz="1400" b="0" kern="1200" dirty="0">
                          <a:solidFill>
                            <a:schemeClr val="dk1"/>
                          </a:solidFill>
                          <a:latin typeface="+mn-lt"/>
                          <a:ea typeface="+mn-ea"/>
                          <a:cs typeface="+mn-cs"/>
                        </a:rPr>
                        <a:t>Means of securing of abandoned CT bolts</a:t>
                      </a:r>
                    </a:p>
                  </a:txBody>
                  <a:tcPr/>
                </a:tc>
                <a:tc>
                  <a:txBody>
                    <a:bodyPr/>
                    <a:lstStyle/>
                    <a:p>
                      <a:pPr algn="r"/>
                      <a:r>
                        <a:rPr lang="en-US" sz="1400" b="0" dirty="0"/>
                        <a:t>$93,571</a:t>
                      </a:r>
                    </a:p>
                  </a:txBody>
                  <a:tcPr/>
                </a:tc>
                <a:tc>
                  <a:txBody>
                    <a:bodyPr/>
                    <a:lstStyle/>
                    <a:p>
                      <a:pPr algn="ctr"/>
                      <a:r>
                        <a:rPr lang="en-US" sz="1400" b="0" dirty="0"/>
                        <a:t>0</a:t>
                      </a:r>
                    </a:p>
                  </a:txBody>
                  <a:tcPr/>
                </a:tc>
                <a:extLst>
                  <a:ext uri="{0D108BD9-81ED-4DB2-BD59-A6C34878D82A}">
                    <a16:rowId xmlns:a16="http://schemas.microsoft.com/office/drawing/2014/main" val="3861917930"/>
                  </a:ext>
                </a:extLst>
              </a:tr>
              <a:tr h="370840">
                <a:tc>
                  <a:txBody>
                    <a:bodyPr/>
                    <a:lstStyle/>
                    <a:p>
                      <a:pPr algn="ctr"/>
                      <a:endParaRPr lang="en-US" sz="1400" dirty="0"/>
                    </a:p>
                  </a:txBody>
                  <a:tcPr/>
                </a:tc>
                <a:tc>
                  <a:txBody>
                    <a:bodyPr/>
                    <a:lstStyle/>
                    <a:p>
                      <a:endParaRPr lang="en-US" sz="1400" dirty="0"/>
                    </a:p>
                  </a:txBody>
                  <a:tcPr/>
                </a:tc>
                <a:tc>
                  <a:txBody>
                    <a:bodyPr/>
                    <a:lstStyle/>
                    <a:p>
                      <a:pPr algn="r"/>
                      <a:r>
                        <a:rPr lang="en-US" sz="1400" b="1" dirty="0"/>
                        <a:t>TOTAL IMPACT</a:t>
                      </a:r>
                    </a:p>
                  </a:txBody>
                  <a:tcPr/>
                </a:tc>
                <a:tc>
                  <a:txBody>
                    <a:bodyPr/>
                    <a:lstStyle/>
                    <a:p>
                      <a:pPr algn="r"/>
                      <a:r>
                        <a:rPr lang="en-US" sz="1400" b="1" dirty="0"/>
                        <a:t>$5.07M</a:t>
                      </a:r>
                    </a:p>
                  </a:txBody>
                  <a:tcPr/>
                </a:tc>
                <a:tc>
                  <a:txBody>
                    <a:bodyPr/>
                    <a:lstStyle/>
                    <a:p>
                      <a:pPr algn="ctr"/>
                      <a:r>
                        <a:rPr lang="en-US" sz="1400" b="1" dirty="0"/>
                        <a:t>0 Days</a:t>
                      </a:r>
                    </a:p>
                  </a:txBody>
                  <a:tcPr/>
                </a:tc>
                <a:extLst>
                  <a:ext uri="{0D108BD9-81ED-4DB2-BD59-A6C34878D82A}">
                    <a16:rowId xmlns:a16="http://schemas.microsoft.com/office/drawing/2014/main" val="1116495544"/>
                  </a:ext>
                </a:extLst>
              </a:tr>
            </a:tbl>
          </a:graphicData>
        </a:graphic>
      </p:graphicFrame>
      <p:sp>
        <p:nvSpPr>
          <p:cNvPr id="2" name="Title 1">
            <a:extLst>
              <a:ext uri="{FF2B5EF4-FFF2-40B4-BE49-F238E27FC236}">
                <a16:creationId xmlns:a16="http://schemas.microsoft.com/office/drawing/2014/main" id="{D128EA6A-B1FC-4DF8-B5B3-A0E84F6C26C8}"/>
              </a:ext>
            </a:extLst>
          </p:cNvPr>
          <p:cNvSpPr>
            <a:spLocks noGrp="1"/>
          </p:cNvSpPr>
          <p:nvPr>
            <p:ph type="title"/>
          </p:nvPr>
        </p:nvSpPr>
        <p:spPr>
          <a:xfrm>
            <a:off x="492352" y="438958"/>
            <a:ext cx="11057467" cy="569268"/>
          </a:xfrm>
        </p:spPr>
        <p:txBody>
          <a:bodyPr/>
          <a:lstStyle/>
          <a:p>
            <a:r>
              <a:rPr lang="en-US" dirty="0"/>
              <a:t>Code / Standard Change</a:t>
            </a:r>
            <a:br>
              <a:rPr lang="en-US" dirty="0"/>
            </a:br>
            <a:endParaRPr lang="en-US" dirty="0"/>
          </a:p>
        </p:txBody>
      </p:sp>
      <p:sp>
        <p:nvSpPr>
          <p:cNvPr id="8" name="Slide Number Placeholder 7">
            <a:extLst>
              <a:ext uri="{FF2B5EF4-FFF2-40B4-BE49-F238E27FC236}">
                <a16:creationId xmlns:a16="http://schemas.microsoft.com/office/drawing/2014/main" id="{ABD6612B-9BD0-4CBC-AF74-03CB89FE5518}"/>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3" name="Date Placeholder 2">
            <a:extLst>
              <a:ext uri="{FF2B5EF4-FFF2-40B4-BE49-F238E27FC236}">
                <a16:creationId xmlns:a16="http://schemas.microsoft.com/office/drawing/2014/main" id="{E4751C55-1DE0-484C-8103-8281D6CCB52A}"/>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7" name="Footer Placeholder 6">
            <a:extLst>
              <a:ext uri="{FF2B5EF4-FFF2-40B4-BE49-F238E27FC236}">
                <a16:creationId xmlns:a16="http://schemas.microsoft.com/office/drawing/2014/main" id="{0FCF8FA2-864F-6F62-A22B-286B62943068}"/>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3552113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580965" y="848070"/>
          <a:ext cx="10645082" cy="5334000"/>
        </p:xfrm>
        <a:graphic>
          <a:graphicData uri="http://schemas.openxmlformats.org/drawingml/2006/table">
            <a:tbl>
              <a:tblPr firstRow="1" bandRow="1">
                <a:tableStyleId>{5C22544A-7EE6-4342-B048-85BDC9FD1C3A}</a:tableStyleId>
              </a:tblPr>
              <a:tblGrid>
                <a:gridCol w="719521">
                  <a:extLst>
                    <a:ext uri="{9D8B030D-6E8A-4147-A177-3AD203B41FA5}">
                      <a16:colId xmlns:a16="http://schemas.microsoft.com/office/drawing/2014/main" val="2800651026"/>
                    </a:ext>
                  </a:extLst>
                </a:gridCol>
                <a:gridCol w="2906669">
                  <a:extLst>
                    <a:ext uri="{9D8B030D-6E8A-4147-A177-3AD203B41FA5}">
                      <a16:colId xmlns:a16="http://schemas.microsoft.com/office/drawing/2014/main" val="3844115683"/>
                    </a:ext>
                  </a:extLst>
                </a:gridCol>
                <a:gridCol w="4488660">
                  <a:extLst>
                    <a:ext uri="{9D8B030D-6E8A-4147-A177-3AD203B41FA5}">
                      <a16:colId xmlns:a16="http://schemas.microsoft.com/office/drawing/2014/main" val="712736224"/>
                    </a:ext>
                  </a:extLst>
                </a:gridCol>
                <a:gridCol w="1238909">
                  <a:extLst>
                    <a:ext uri="{9D8B030D-6E8A-4147-A177-3AD203B41FA5}">
                      <a16:colId xmlns:a16="http://schemas.microsoft.com/office/drawing/2014/main" val="2359669523"/>
                    </a:ext>
                  </a:extLst>
                </a:gridCol>
                <a:gridCol w="1291323">
                  <a:extLst>
                    <a:ext uri="{9D8B030D-6E8A-4147-A177-3AD203B41FA5}">
                      <a16:colId xmlns:a16="http://schemas.microsoft.com/office/drawing/2014/main" val="4151301847"/>
                    </a:ext>
                  </a:extLst>
                </a:gridCol>
              </a:tblGrid>
              <a:tr h="37084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005</a:t>
                      </a:r>
                    </a:p>
                  </a:txBody>
                  <a:tcPr/>
                </a:tc>
                <a:tc>
                  <a:txBody>
                    <a:bodyPr/>
                    <a:lstStyle/>
                    <a:p>
                      <a:r>
                        <a:rPr lang="en-US" sz="1400" dirty="0"/>
                        <a:t>Design Changes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Design changes to spray chamber</a:t>
                      </a:r>
                    </a:p>
                  </a:txBody>
                  <a:tcPr/>
                </a:tc>
                <a:tc>
                  <a:txBody>
                    <a:bodyPr/>
                    <a:lstStyle/>
                    <a:p>
                      <a:pPr algn="r"/>
                      <a:r>
                        <a:rPr lang="en-US" sz="1400" dirty="0"/>
                        <a:t>$95,483</a:t>
                      </a:r>
                    </a:p>
                  </a:txBody>
                  <a:tcPr/>
                </a:tc>
                <a:tc>
                  <a:txBody>
                    <a:bodyPr/>
                    <a:lstStyle/>
                    <a:p>
                      <a:pPr algn="ctr"/>
                      <a:r>
                        <a:rPr lang="en-US" sz="1400" dirty="0"/>
                        <a:t>0</a:t>
                      </a:r>
                    </a:p>
                  </a:txBody>
                  <a:tcPr/>
                </a:tc>
                <a:extLst>
                  <a:ext uri="{0D108BD9-81ED-4DB2-BD59-A6C34878D82A}">
                    <a16:rowId xmlns:a16="http://schemas.microsoft.com/office/drawing/2014/main" val="773341859"/>
                  </a:ext>
                </a:extLst>
              </a:tr>
              <a:tr h="370840">
                <a:tc>
                  <a:txBody>
                    <a:bodyPr/>
                    <a:lstStyle/>
                    <a:p>
                      <a:pPr algn="ctr"/>
                      <a:r>
                        <a:rPr lang="en-US" sz="1400" dirty="0"/>
                        <a:t>010</a:t>
                      </a:r>
                    </a:p>
                  </a:txBody>
                  <a:tcPr/>
                </a:tc>
                <a:tc>
                  <a:txBody>
                    <a:bodyPr/>
                    <a:lstStyle/>
                    <a:p>
                      <a:r>
                        <a:rPr lang="en-US" sz="1400" dirty="0"/>
                        <a:t>Design Changes</a:t>
                      </a:r>
                    </a:p>
                  </a:txBody>
                  <a:tcPr/>
                </a:tc>
                <a:tc>
                  <a:txBody>
                    <a:bodyPr/>
                    <a:lstStyle/>
                    <a:p>
                      <a:r>
                        <a:rPr lang="en-US" sz="1400" dirty="0"/>
                        <a:t>Design changes to spray chamber</a:t>
                      </a:r>
                    </a:p>
                  </a:txBody>
                  <a:tcPr/>
                </a:tc>
                <a:tc>
                  <a:txBody>
                    <a:bodyPr/>
                    <a:lstStyle/>
                    <a:p>
                      <a:pPr algn="r"/>
                      <a:r>
                        <a:rPr lang="en-US" sz="1400" dirty="0"/>
                        <a:t>$435,649</a:t>
                      </a:r>
                    </a:p>
                  </a:txBody>
                  <a:tcPr/>
                </a:tc>
                <a:tc>
                  <a:txBody>
                    <a:bodyPr/>
                    <a:lstStyle/>
                    <a:p>
                      <a:pPr algn="ctr"/>
                      <a:r>
                        <a:rPr lang="en-US" sz="1400" dirty="0"/>
                        <a:t>0</a:t>
                      </a:r>
                    </a:p>
                  </a:txBody>
                  <a:tcPr/>
                </a:tc>
                <a:extLst>
                  <a:ext uri="{0D108BD9-81ED-4DB2-BD59-A6C34878D82A}">
                    <a16:rowId xmlns:a16="http://schemas.microsoft.com/office/drawing/2014/main" val="1142857334"/>
                  </a:ext>
                </a:extLst>
              </a:tr>
              <a:tr h="370840">
                <a:tc>
                  <a:txBody>
                    <a:bodyPr/>
                    <a:lstStyle/>
                    <a:p>
                      <a:pPr algn="ctr"/>
                      <a:r>
                        <a:rPr lang="en-US" sz="1400" dirty="0"/>
                        <a:t>015</a:t>
                      </a:r>
                    </a:p>
                  </a:txBody>
                  <a:tcPr/>
                </a:tc>
                <a:tc>
                  <a:txBody>
                    <a:bodyPr/>
                    <a:lstStyle/>
                    <a:p>
                      <a:r>
                        <a:rPr lang="en-US" sz="1400" dirty="0"/>
                        <a:t>Design Changes</a:t>
                      </a:r>
                    </a:p>
                  </a:txBody>
                  <a:tcPr/>
                </a:tc>
                <a:tc>
                  <a:txBody>
                    <a:bodyPr/>
                    <a:lstStyle/>
                    <a:p>
                      <a:r>
                        <a:rPr lang="en-US" sz="1400" dirty="0"/>
                        <a:t>Various</a:t>
                      </a:r>
                    </a:p>
                  </a:txBody>
                  <a:tcPr/>
                </a:tc>
                <a:tc>
                  <a:txBody>
                    <a:bodyPr/>
                    <a:lstStyle/>
                    <a:p>
                      <a:pPr algn="r"/>
                      <a:r>
                        <a:rPr lang="en-US" sz="1400" dirty="0"/>
                        <a:t>$75,165</a:t>
                      </a:r>
                    </a:p>
                  </a:txBody>
                  <a:tcPr/>
                </a:tc>
                <a:tc>
                  <a:txBody>
                    <a:bodyPr/>
                    <a:lstStyle/>
                    <a:p>
                      <a:pPr algn="ctr"/>
                      <a:r>
                        <a:rPr lang="en-US" sz="1400" dirty="0"/>
                        <a:t>0</a:t>
                      </a:r>
                    </a:p>
                  </a:txBody>
                  <a:tcPr/>
                </a:tc>
                <a:extLst>
                  <a:ext uri="{0D108BD9-81ED-4DB2-BD59-A6C34878D82A}">
                    <a16:rowId xmlns:a16="http://schemas.microsoft.com/office/drawing/2014/main" val="2303596135"/>
                  </a:ext>
                </a:extLst>
              </a:tr>
              <a:tr h="370840">
                <a:tc>
                  <a:txBody>
                    <a:bodyPr/>
                    <a:lstStyle/>
                    <a:p>
                      <a:pPr algn="ctr"/>
                      <a:r>
                        <a:rPr lang="en-US" sz="1400" dirty="0"/>
                        <a:t>023</a:t>
                      </a:r>
                    </a:p>
                  </a:txBody>
                  <a:tcPr/>
                </a:tc>
                <a:tc>
                  <a:txBody>
                    <a:bodyPr/>
                    <a:lstStyle/>
                    <a:p>
                      <a:r>
                        <a:rPr lang="en-US" sz="1400" dirty="0"/>
                        <a:t>Monorail Support Bolts</a:t>
                      </a:r>
                    </a:p>
                  </a:txBody>
                  <a:tcPr/>
                </a:tc>
                <a:tc>
                  <a:txBody>
                    <a:bodyPr/>
                    <a:lstStyle/>
                    <a:p>
                      <a:r>
                        <a:rPr lang="en-US" sz="1400" dirty="0"/>
                        <a:t>Additional bolts for monorail required  </a:t>
                      </a:r>
                    </a:p>
                  </a:txBody>
                  <a:tcPr/>
                </a:tc>
                <a:tc>
                  <a:txBody>
                    <a:bodyPr/>
                    <a:lstStyle/>
                    <a:p>
                      <a:pPr algn="r"/>
                      <a:r>
                        <a:rPr lang="en-US" sz="1400" dirty="0"/>
                        <a:t>$87,467</a:t>
                      </a:r>
                    </a:p>
                  </a:txBody>
                  <a:tcPr/>
                </a:tc>
                <a:tc>
                  <a:txBody>
                    <a:bodyPr/>
                    <a:lstStyle/>
                    <a:p>
                      <a:pPr algn="ctr"/>
                      <a:r>
                        <a:rPr lang="en-US" sz="1400" dirty="0"/>
                        <a:t>0</a:t>
                      </a:r>
                    </a:p>
                  </a:txBody>
                  <a:tcPr/>
                </a:tc>
                <a:extLst>
                  <a:ext uri="{0D108BD9-81ED-4DB2-BD59-A6C34878D82A}">
                    <a16:rowId xmlns:a16="http://schemas.microsoft.com/office/drawing/2014/main" val="1039735946"/>
                  </a:ext>
                </a:extLst>
              </a:tr>
              <a:tr h="370840">
                <a:tc>
                  <a:txBody>
                    <a:bodyPr/>
                    <a:lstStyle/>
                    <a:p>
                      <a:pPr algn="ctr"/>
                      <a:r>
                        <a:rPr lang="en-US" sz="1400" dirty="0"/>
                        <a:t>026</a:t>
                      </a:r>
                    </a:p>
                  </a:txBody>
                  <a:tcPr/>
                </a:tc>
                <a:tc>
                  <a:txBody>
                    <a:bodyPr/>
                    <a:lstStyle/>
                    <a:p>
                      <a:r>
                        <a:rPr lang="en-US" sz="1400" dirty="0"/>
                        <a:t>WWF Continuity Tester</a:t>
                      </a:r>
                    </a:p>
                  </a:txBody>
                  <a:tcPr/>
                </a:tc>
                <a:tc>
                  <a:txBody>
                    <a:bodyPr/>
                    <a:lstStyle/>
                    <a:p>
                      <a:r>
                        <a:rPr lang="en-US" sz="1400" dirty="0"/>
                        <a:t>Design change to testing of WWF</a:t>
                      </a:r>
                    </a:p>
                  </a:txBody>
                  <a:tcPr/>
                </a:tc>
                <a:tc>
                  <a:txBody>
                    <a:bodyPr/>
                    <a:lstStyle/>
                    <a:p>
                      <a:pPr algn="r"/>
                      <a:r>
                        <a:rPr lang="en-US" sz="1400" dirty="0"/>
                        <a:t>$11,115</a:t>
                      </a:r>
                    </a:p>
                  </a:txBody>
                  <a:tcPr/>
                </a:tc>
                <a:tc>
                  <a:txBody>
                    <a:bodyPr/>
                    <a:lstStyle/>
                    <a:p>
                      <a:pPr algn="ctr"/>
                      <a:r>
                        <a:rPr lang="en-US" sz="1400" dirty="0"/>
                        <a:t>0</a:t>
                      </a:r>
                    </a:p>
                  </a:txBody>
                  <a:tcPr/>
                </a:tc>
                <a:extLst>
                  <a:ext uri="{0D108BD9-81ED-4DB2-BD59-A6C34878D82A}">
                    <a16:rowId xmlns:a16="http://schemas.microsoft.com/office/drawing/2014/main" val="1373768189"/>
                  </a:ext>
                </a:extLst>
              </a:tr>
              <a:tr h="370840">
                <a:tc>
                  <a:txBody>
                    <a:bodyPr/>
                    <a:lstStyle/>
                    <a:p>
                      <a:pPr algn="ctr"/>
                      <a:r>
                        <a:rPr lang="en-US" sz="1400" dirty="0"/>
                        <a:t>037</a:t>
                      </a:r>
                    </a:p>
                  </a:txBody>
                  <a:tcPr/>
                </a:tc>
                <a:tc>
                  <a:txBody>
                    <a:bodyPr/>
                    <a:lstStyle/>
                    <a:p>
                      <a:r>
                        <a:rPr lang="en-US" sz="1400" dirty="0"/>
                        <a:t>Back alteration for ATC</a:t>
                      </a:r>
                    </a:p>
                  </a:txBody>
                  <a:tcPr/>
                </a:tc>
                <a:tc>
                  <a:txBody>
                    <a:bodyPr/>
                    <a:lstStyle/>
                    <a:p>
                      <a:r>
                        <a:rPr lang="en-US" sz="1400" dirty="0"/>
                        <a:t>Modification of shotcrete surface to enable testing equipment to pull test bolts</a:t>
                      </a:r>
                    </a:p>
                  </a:txBody>
                  <a:tcPr/>
                </a:tc>
                <a:tc>
                  <a:txBody>
                    <a:bodyPr/>
                    <a:lstStyle/>
                    <a:p>
                      <a:pPr algn="r"/>
                      <a:r>
                        <a:rPr lang="en-US" sz="1400" dirty="0"/>
                        <a:t>$58,441</a:t>
                      </a:r>
                    </a:p>
                  </a:txBody>
                  <a:tcPr/>
                </a:tc>
                <a:tc>
                  <a:txBody>
                    <a:bodyPr/>
                    <a:lstStyle/>
                    <a:p>
                      <a:pPr algn="ctr"/>
                      <a:r>
                        <a:rPr lang="en-US" sz="1400" dirty="0"/>
                        <a:t>0</a:t>
                      </a:r>
                    </a:p>
                  </a:txBody>
                  <a:tcPr/>
                </a:tc>
                <a:extLst>
                  <a:ext uri="{0D108BD9-81ED-4DB2-BD59-A6C34878D82A}">
                    <a16:rowId xmlns:a16="http://schemas.microsoft.com/office/drawing/2014/main" val="1116495544"/>
                  </a:ext>
                </a:extLst>
              </a:tr>
              <a:tr h="370840">
                <a:tc>
                  <a:txBody>
                    <a:bodyPr/>
                    <a:lstStyle/>
                    <a:p>
                      <a:pPr algn="ctr"/>
                      <a:r>
                        <a:rPr lang="en-US" sz="1400" dirty="0"/>
                        <a:t>047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Ross Brow Crane</a:t>
                      </a:r>
                    </a:p>
                  </a:txBody>
                  <a:tcPr/>
                </a:tc>
                <a:tc>
                  <a:txBody>
                    <a:bodyPr/>
                    <a:lstStyle/>
                    <a:p>
                      <a:r>
                        <a:rPr lang="en-US" sz="1400" dirty="0"/>
                        <a:t>Additional works for TMI to erect crane at Ross Brow</a:t>
                      </a:r>
                    </a:p>
                  </a:txBody>
                  <a:tcPr/>
                </a:tc>
                <a:tc>
                  <a:txBody>
                    <a:bodyPr/>
                    <a:lstStyle/>
                    <a:p>
                      <a:pPr algn="r"/>
                      <a:r>
                        <a:rPr lang="en-US" sz="1400" dirty="0"/>
                        <a:t>$408,806</a:t>
                      </a:r>
                    </a:p>
                  </a:txBody>
                  <a:tcPr/>
                </a:tc>
                <a:tc>
                  <a:txBody>
                    <a:bodyPr/>
                    <a:lstStyle/>
                    <a:p>
                      <a:pPr algn="ctr"/>
                      <a:r>
                        <a:rPr lang="en-US" sz="1400" dirty="0"/>
                        <a:t>0</a:t>
                      </a:r>
                    </a:p>
                  </a:txBody>
                  <a:tcPr/>
                </a:tc>
                <a:extLst>
                  <a:ext uri="{0D108BD9-81ED-4DB2-BD59-A6C34878D82A}">
                    <a16:rowId xmlns:a16="http://schemas.microsoft.com/office/drawing/2014/main" val="3278689250"/>
                  </a:ext>
                </a:extLst>
              </a:tr>
              <a:tr h="370840">
                <a:tc>
                  <a:txBody>
                    <a:bodyPr/>
                    <a:lstStyle/>
                    <a:p>
                      <a:pPr algn="ctr"/>
                      <a:r>
                        <a:rPr lang="en-US" sz="1400" dirty="0"/>
                        <a:t>061</a:t>
                      </a:r>
                    </a:p>
                  </a:txBody>
                  <a:tcPr/>
                </a:tc>
                <a:tc>
                  <a:txBody>
                    <a:bodyPr/>
                    <a:lstStyle/>
                    <a:p>
                      <a:r>
                        <a:rPr lang="en-US" sz="1400" dirty="0"/>
                        <a:t>Bulletins 8 &amp; 9 Instrumentation</a:t>
                      </a:r>
                    </a:p>
                  </a:txBody>
                  <a:tcPr/>
                </a:tc>
                <a:tc>
                  <a:txBody>
                    <a:bodyPr/>
                    <a:lstStyle/>
                    <a:p>
                      <a:pPr algn="l"/>
                      <a:r>
                        <a:rPr lang="en-US" sz="1400" kern="1200" dirty="0">
                          <a:solidFill>
                            <a:schemeClr val="dk1"/>
                          </a:solidFill>
                          <a:latin typeface="+mn-lt"/>
                          <a:ea typeface="+mn-ea"/>
                          <a:cs typeface="+mn-cs"/>
                        </a:rPr>
                        <a:t>Design change associated with Multi-point Borehole Extensometers</a:t>
                      </a:r>
                    </a:p>
                  </a:txBody>
                  <a:tcPr/>
                </a:tc>
                <a:tc>
                  <a:txBody>
                    <a:bodyPr/>
                    <a:lstStyle/>
                    <a:p>
                      <a:pPr algn="r"/>
                      <a:r>
                        <a:rPr lang="en-US" sz="1400" b="0" dirty="0"/>
                        <a:t>$48,382</a:t>
                      </a:r>
                    </a:p>
                  </a:txBody>
                  <a:tcPr/>
                </a:tc>
                <a:tc>
                  <a:txBody>
                    <a:bodyPr/>
                    <a:lstStyle/>
                    <a:p>
                      <a:pPr algn="ctr"/>
                      <a:r>
                        <a:rPr lang="en-US" sz="1400" dirty="0"/>
                        <a:t>0</a:t>
                      </a:r>
                    </a:p>
                  </a:txBody>
                  <a:tcPr/>
                </a:tc>
                <a:extLst>
                  <a:ext uri="{0D108BD9-81ED-4DB2-BD59-A6C34878D82A}">
                    <a16:rowId xmlns:a16="http://schemas.microsoft.com/office/drawing/2014/main" val="1077291321"/>
                  </a:ext>
                </a:extLst>
              </a:tr>
              <a:tr h="370840">
                <a:tc>
                  <a:txBody>
                    <a:bodyPr/>
                    <a:lstStyle/>
                    <a:p>
                      <a:pPr algn="ctr"/>
                      <a:r>
                        <a:rPr lang="en-US" sz="1400" dirty="0"/>
                        <a:t>070</a:t>
                      </a:r>
                    </a:p>
                  </a:txBody>
                  <a:tcPr/>
                </a:tc>
                <a:tc>
                  <a:txBody>
                    <a:bodyPr/>
                    <a:lstStyle/>
                    <a:p>
                      <a:r>
                        <a:rPr lang="en-US" sz="1400" dirty="0"/>
                        <a:t>Fiber Line, Network Switches &amp; </a:t>
                      </a:r>
                      <a:r>
                        <a:rPr lang="en-US" sz="1400" dirty="0" err="1"/>
                        <a:t>WiFi</a:t>
                      </a:r>
                      <a:endParaRPr lang="en-US" sz="1400" dirty="0"/>
                    </a:p>
                  </a:txBody>
                  <a:tcPr/>
                </a:tc>
                <a:tc>
                  <a:txBody>
                    <a:bodyPr/>
                    <a:lstStyle/>
                    <a:p>
                      <a:pPr marL="0" algn="l" defTabSz="457200" rtl="0" eaLnBrk="1" latinLnBrk="0" hangingPunct="1"/>
                      <a:r>
                        <a:rPr lang="en-US" sz="1400" kern="1200" dirty="0">
                          <a:solidFill>
                            <a:schemeClr val="dk1"/>
                          </a:solidFill>
                          <a:latin typeface="+mn-lt"/>
                          <a:ea typeface="+mn-ea"/>
                          <a:cs typeface="+mn-cs"/>
                        </a:rPr>
                        <a:t>Install fiber line, network switches and Wi-Fi for NO2 Monitors</a:t>
                      </a:r>
                    </a:p>
                  </a:txBody>
                  <a:tcPr/>
                </a:tc>
                <a:tc>
                  <a:txBody>
                    <a:bodyPr/>
                    <a:lstStyle/>
                    <a:p>
                      <a:pPr algn="r"/>
                      <a:r>
                        <a:rPr lang="en-US" sz="1400" b="0" dirty="0"/>
                        <a:t>$35,498</a:t>
                      </a:r>
                    </a:p>
                  </a:txBody>
                  <a:tcPr/>
                </a:tc>
                <a:tc>
                  <a:txBody>
                    <a:bodyPr/>
                    <a:lstStyle/>
                    <a:p>
                      <a:pPr algn="ctr"/>
                      <a:r>
                        <a:rPr lang="en-US" sz="1400" dirty="0"/>
                        <a:t>0</a:t>
                      </a:r>
                    </a:p>
                  </a:txBody>
                  <a:tcPr/>
                </a:tc>
                <a:extLst>
                  <a:ext uri="{0D108BD9-81ED-4DB2-BD59-A6C34878D82A}">
                    <a16:rowId xmlns:a16="http://schemas.microsoft.com/office/drawing/2014/main" val="2441224246"/>
                  </a:ext>
                </a:extLst>
              </a:tr>
              <a:tr h="370840">
                <a:tc>
                  <a:txBody>
                    <a:bodyPr/>
                    <a:lstStyle/>
                    <a:p>
                      <a:pPr algn="ctr"/>
                      <a:r>
                        <a:rPr lang="en-US" sz="1400" dirty="0"/>
                        <a:t>071</a:t>
                      </a:r>
                    </a:p>
                  </a:txBody>
                  <a:tcPr/>
                </a:tc>
                <a:tc>
                  <a:txBody>
                    <a:bodyPr/>
                    <a:lstStyle/>
                    <a:p>
                      <a:r>
                        <a:rPr lang="en-US" sz="1400" dirty="0"/>
                        <a:t>SDSTA Rail Rehab</a:t>
                      </a:r>
                    </a:p>
                  </a:txBody>
                  <a:tcPr/>
                </a:tc>
                <a:tc>
                  <a:txBody>
                    <a:bodyPr/>
                    <a:lstStyle/>
                    <a:p>
                      <a:pPr marL="0" algn="l" defTabSz="457200" rtl="0" eaLnBrk="1" latinLnBrk="0" hangingPunct="1"/>
                      <a:r>
                        <a:rPr lang="en-US" sz="1400" kern="1200" dirty="0">
                          <a:solidFill>
                            <a:schemeClr val="dk1"/>
                          </a:solidFill>
                          <a:latin typeface="+mn-lt"/>
                          <a:ea typeface="+mn-ea"/>
                          <a:cs typeface="+mn-cs"/>
                        </a:rPr>
                        <a:t>Additional scope of work associated with replacing deteriorating rail at the 4-Winze </a:t>
                      </a:r>
                      <a:r>
                        <a:rPr lang="en-US" sz="1400" kern="1200" dirty="0" err="1">
                          <a:solidFill>
                            <a:schemeClr val="dk1"/>
                          </a:solidFill>
                          <a:latin typeface="+mn-lt"/>
                          <a:ea typeface="+mn-ea"/>
                          <a:cs typeface="+mn-cs"/>
                        </a:rPr>
                        <a:t>Wye</a:t>
                      </a:r>
                      <a:r>
                        <a:rPr lang="en-US" sz="1400" kern="1200" dirty="0">
                          <a:solidFill>
                            <a:schemeClr val="dk1"/>
                          </a:solidFill>
                          <a:latin typeface="+mn-lt"/>
                          <a:ea typeface="+mn-ea"/>
                          <a:cs typeface="+mn-cs"/>
                        </a:rPr>
                        <a:t> </a:t>
                      </a:r>
                    </a:p>
                  </a:txBody>
                  <a:tcPr/>
                </a:tc>
                <a:tc>
                  <a:txBody>
                    <a:bodyPr/>
                    <a:lstStyle/>
                    <a:p>
                      <a:pPr algn="r"/>
                      <a:r>
                        <a:rPr lang="en-US" sz="1400" b="0" dirty="0"/>
                        <a:t>$56,733</a:t>
                      </a:r>
                    </a:p>
                  </a:txBody>
                  <a:tcPr/>
                </a:tc>
                <a:tc>
                  <a:txBody>
                    <a:bodyPr/>
                    <a:lstStyle/>
                    <a:p>
                      <a:pPr algn="ctr"/>
                      <a:r>
                        <a:rPr lang="en-US" sz="1400" dirty="0"/>
                        <a:t>0</a:t>
                      </a:r>
                    </a:p>
                  </a:txBody>
                  <a:tcPr/>
                </a:tc>
                <a:extLst>
                  <a:ext uri="{0D108BD9-81ED-4DB2-BD59-A6C34878D82A}">
                    <a16:rowId xmlns:a16="http://schemas.microsoft.com/office/drawing/2014/main" val="1237556643"/>
                  </a:ext>
                </a:extLst>
              </a:tr>
              <a:tr h="370840">
                <a:tc>
                  <a:txBody>
                    <a:bodyPr/>
                    <a:lstStyle/>
                    <a:p>
                      <a:pPr algn="ctr"/>
                      <a:r>
                        <a:rPr lang="en-US" sz="1400" dirty="0"/>
                        <a:t>072</a:t>
                      </a:r>
                    </a:p>
                  </a:txBody>
                  <a:tcPr/>
                </a:tc>
                <a:tc>
                  <a:txBody>
                    <a:bodyPr/>
                    <a:lstStyle/>
                    <a:p>
                      <a:pPr algn="l"/>
                      <a:r>
                        <a:rPr lang="en-US" sz="1400" dirty="0"/>
                        <a:t>Test Blast Niche Concrete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Additional scope of work to provide concrete slab at the Test Blast Niche located in the South </a:t>
                      </a:r>
                      <a:r>
                        <a:rPr lang="en-US" sz="1400"/>
                        <a:t>Access Drift</a:t>
                      </a:r>
                      <a:endParaRPr lang="en-US" sz="1400" dirty="0"/>
                    </a:p>
                  </a:txBody>
                  <a:tcPr/>
                </a:tc>
                <a:tc>
                  <a:txBody>
                    <a:bodyPr/>
                    <a:lstStyle/>
                    <a:p>
                      <a:pPr algn="r"/>
                      <a:r>
                        <a:rPr lang="en-US" sz="1400" dirty="0"/>
                        <a:t>$9,525</a:t>
                      </a:r>
                    </a:p>
                  </a:txBody>
                  <a:tcPr/>
                </a:tc>
                <a:tc>
                  <a:txBody>
                    <a:bodyPr/>
                    <a:lstStyle/>
                    <a:p>
                      <a:pPr algn="ctr"/>
                      <a:r>
                        <a:rPr lang="en-US" sz="1400" dirty="0"/>
                        <a:t>0</a:t>
                      </a:r>
                    </a:p>
                  </a:txBody>
                  <a:tcPr/>
                </a:tc>
                <a:extLst>
                  <a:ext uri="{0D108BD9-81ED-4DB2-BD59-A6C34878D82A}">
                    <a16:rowId xmlns:a16="http://schemas.microsoft.com/office/drawing/2014/main" val="1848141803"/>
                  </a:ext>
                </a:extLst>
              </a:tr>
            </a:tbl>
          </a:graphicData>
        </a:graphic>
      </p:graphicFrame>
      <p:sp>
        <p:nvSpPr>
          <p:cNvPr id="2" name="Title 1">
            <a:extLst>
              <a:ext uri="{FF2B5EF4-FFF2-40B4-BE49-F238E27FC236}">
                <a16:creationId xmlns:a16="http://schemas.microsoft.com/office/drawing/2014/main" id="{23AB9664-8B48-486F-8E04-F6D0AEE955B3}"/>
              </a:ext>
            </a:extLst>
          </p:cNvPr>
          <p:cNvSpPr>
            <a:spLocks noGrp="1"/>
          </p:cNvSpPr>
          <p:nvPr>
            <p:ph type="title"/>
          </p:nvPr>
        </p:nvSpPr>
        <p:spPr>
          <a:xfrm>
            <a:off x="553568" y="432610"/>
            <a:ext cx="11057467" cy="569268"/>
          </a:xfrm>
        </p:spPr>
        <p:txBody>
          <a:bodyPr/>
          <a:lstStyle/>
          <a:p>
            <a:r>
              <a:rPr lang="en-US" dirty="0"/>
              <a:t>Design Related Changes – 1 of 2</a:t>
            </a:r>
            <a:br>
              <a:rPr lang="en-US" dirty="0"/>
            </a:br>
            <a:endParaRPr lang="en-US" dirty="0"/>
          </a:p>
        </p:txBody>
      </p:sp>
      <p:sp>
        <p:nvSpPr>
          <p:cNvPr id="8" name="Slide Number Placeholder 7">
            <a:extLst>
              <a:ext uri="{FF2B5EF4-FFF2-40B4-BE49-F238E27FC236}">
                <a16:creationId xmlns:a16="http://schemas.microsoft.com/office/drawing/2014/main" id="{0E6D5FA0-F1CA-422D-AB95-5DBF439C32D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23</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3" name="Date Placeholder 2">
            <a:extLst>
              <a:ext uri="{FF2B5EF4-FFF2-40B4-BE49-F238E27FC236}">
                <a16:creationId xmlns:a16="http://schemas.microsoft.com/office/drawing/2014/main" id="{FF31CFB6-1134-FE08-B330-064BD4317754}"/>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7" name="Footer Placeholder 6">
            <a:extLst>
              <a:ext uri="{FF2B5EF4-FFF2-40B4-BE49-F238E27FC236}">
                <a16:creationId xmlns:a16="http://schemas.microsoft.com/office/drawing/2014/main" id="{ECE41142-B5EC-1D3E-AE3F-70BF4CF9D377}"/>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220149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524933" y="831533"/>
          <a:ext cx="10867563" cy="3398520"/>
        </p:xfrm>
        <a:graphic>
          <a:graphicData uri="http://schemas.openxmlformats.org/drawingml/2006/table">
            <a:tbl>
              <a:tblPr firstRow="1" bandRow="1">
                <a:tableStyleId>{5C22544A-7EE6-4342-B048-85BDC9FD1C3A}</a:tableStyleId>
              </a:tblPr>
              <a:tblGrid>
                <a:gridCol w="690033">
                  <a:extLst>
                    <a:ext uri="{9D8B030D-6E8A-4147-A177-3AD203B41FA5}">
                      <a16:colId xmlns:a16="http://schemas.microsoft.com/office/drawing/2014/main" val="2800651026"/>
                    </a:ext>
                  </a:extLst>
                </a:gridCol>
                <a:gridCol w="2455333">
                  <a:extLst>
                    <a:ext uri="{9D8B030D-6E8A-4147-A177-3AD203B41FA5}">
                      <a16:colId xmlns:a16="http://schemas.microsoft.com/office/drawing/2014/main" val="3844115683"/>
                    </a:ext>
                  </a:extLst>
                </a:gridCol>
                <a:gridCol w="5212080">
                  <a:extLst>
                    <a:ext uri="{9D8B030D-6E8A-4147-A177-3AD203B41FA5}">
                      <a16:colId xmlns:a16="http://schemas.microsoft.com/office/drawing/2014/main" val="712736224"/>
                    </a:ext>
                  </a:extLst>
                </a:gridCol>
                <a:gridCol w="1111623">
                  <a:extLst>
                    <a:ext uri="{9D8B030D-6E8A-4147-A177-3AD203B41FA5}">
                      <a16:colId xmlns:a16="http://schemas.microsoft.com/office/drawing/2014/main" val="2359669523"/>
                    </a:ext>
                  </a:extLst>
                </a:gridCol>
                <a:gridCol w="1398494">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079</a:t>
                      </a:r>
                    </a:p>
                  </a:txBody>
                  <a:tcPr/>
                </a:tc>
                <a:tc>
                  <a:txBody>
                    <a:bodyPr/>
                    <a:lstStyle/>
                    <a:p>
                      <a:pPr algn="l"/>
                      <a:r>
                        <a:rPr lang="en-US" sz="1400" dirty="0"/>
                        <a:t>Bridge Abutment Design Change</a:t>
                      </a:r>
                    </a:p>
                  </a:txBody>
                  <a:tcPr/>
                </a:tc>
                <a:tc>
                  <a:txBody>
                    <a:bodyPr/>
                    <a:lstStyle/>
                    <a:p>
                      <a:r>
                        <a:rPr lang="en-US" sz="1400" dirty="0"/>
                        <a:t>A design modification was made to the cavern bridge abutments</a:t>
                      </a:r>
                    </a:p>
                  </a:txBody>
                  <a:tcPr/>
                </a:tc>
                <a:tc>
                  <a:txBody>
                    <a:bodyPr/>
                    <a:lstStyle/>
                    <a:p>
                      <a:pPr algn="r"/>
                      <a:r>
                        <a:rPr lang="en-US" sz="1400" dirty="0"/>
                        <a:t>$6,781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415084595"/>
                  </a:ext>
                </a:extLst>
              </a:tr>
              <a:tr h="370840">
                <a:tc>
                  <a:txBody>
                    <a:bodyPr/>
                    <a:lstStyle/>
                    <a:p>
                      <a:pPr algn="ctr"/>
                      <a:r>
                        <a:rPr lang="en-US" sz="1400" dirty="0"/>
                        <a:t>080</a:t>
                      </a:r>
                    </a:p>
                  </a:txBody>
                  <a:tcPr/>
                </a:tc>
                <a:tc>
                  <a:txBody>
                    <a:bodyPr/>
                    <a:lstStyle/>
                    <a:p>
                      <a:pPr algn="l"/>
                      <a:r>
                        <a:rPr lang="en-US" sz="1400" dirty="0"/>
                        <a:t>Ross Brow Design Changes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Bulletin 9 added the following scope of work to the excavation of the Ross Brow:  Drainage Bore Holes, Concrete Ore Pass Wall and Station Rail Modifications</a:t>
                      </a:r>
                    </a:p>
                  </a:txBody>
                  <a:tcPr/>
                </a:tc>
                <a:tc>
                  <a:txBody>
                    <a:bodyPr/>
                    <a:lstStyle/>
                    <a:p>
                      <a:pPr algn="r"/>
                      <a:r>
                        <a:rPr lang="en-US" sz="1400" dirty="0"/>
                        <a:t>$1,025,913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899459664"/>
                  </a:ext>
                </a:extLst>
              </a:tr>
              <a:tr h="370840">
                <a:tc>
                  <a:txBody>
                    <a:bodyPr/>
                    <a:lstStyle/>
                    <a:p>
                      <a:pPr algn="ctr"/>
                      <a:r>
                        <a:rPr lang="en-US" sz="1400" dirty="0"/>
                        <a:t>086</a:t>
                      </a:r>
                    </a:p>
                  </a:txBody>
                  <a:tcPr/>
                </a:tc>
                <a:tc>
                  <a:txBody>
                    <a:bodyPr/>
                    <a:lstStyle/>
                    <a:p>
                      <a:pPr algn="l"/>
                      <a:r>
                        <a:rPr lang="en-US" sz="1400" dirty="0"/>
                        <a:t>Bulletin 10 Ross Back Door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Excavation as rear of shaft to provide secondary access / egress if front of cage exit is compromised during Ross Brow excavation</a:t>
                      </a:r>
                    </a:p>
                  </a:txBody>
                  <a:tcPr/>
                </a:tc>
                <a:tc>
                  <a:txBody>
                    <a:bodyPr/>
                    <a:lstStyle/>
                    <a:p>
                      <a:pPr algn="r"/>
                      <a:r>
                        <a:rPr lang="en-US" sz="1400" dirty="0"/>
                        <a:t>$369,202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912479170"/>
                  </a:ext>
                </a:extLst>
              </a:tr>
              <a:tr h="370840">
                <a:tc>
                  <a:txBody>
                    <a:bodyPr/>
                    <a:lstStyle/>
                    <a:p>
                      <a:pPr algn="ctr"/>
                      <a:r>
                        <a:rPr lang="en-US" sz="1400" dirty="0"/>
                        <a:t>087</a:t>
                      </a:r>
                    </a:p>
                  </a:txBody>
                  <a:tcPr/>
                </a:tc>
                <a:tc>
                  <a:txBody>
                    <a:bodyPr/>
                    <a:lstStyle/>
                    <a:p>
                      <a:pPr algn="l"/>
                      <a:r>
                        <a:rPr lang="en-US" sz="1400" dirty="0"/>
                        <a:t>Ross Brow Crane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FRA required TMI to purchase and install Crane for Ross station</a:t>
                      </a:r>
                    </a:p>
                  </a:txBody>
                  <a:tcPr/>
                </a:tc>
                <a:tc>
                  <a:txBody>
                    <a:bodyPr/>
                    <a:lstStyle/>
                    <a:p>
                      <a:pPr algn="r"/>
                      <a:r>
                        <a:rPr lang="en-US" sz="1400" dirty="0"/>
                        <a:t>$169,817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427414729"/>
                  </a:ext>
                </a:extLst>
              </a:tr>
              <a:tr h="370840">
                <a:tc>
                  <a:txBody>
                    <a:bodyPr/>
                    <a:lstStyle/>
                    <a:p>
                      <a:pPr algn="ctr"/>
                      <a:r>
                        <a:rPr lang="en-US" sz="1400" dirty="0"/>
                        <a:t>089</a:t>
                      </a:r>
                    </a:p>
                  </a:txBody>
                  <a:tcPr/>
                </a:tc>
                <a:tc>
                  <a:txBody>
                    <a:bodyPr/>
                    <a:lstStyle/>
                    <a:p>
                      <a:pPr algn="l"/>
                      <a:r>
                        <a:rPr lang="en-US" sz="1400" dirty="0"/>
                        <a:t>Monorail Beam Tolerances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Placeholder. Differences between steel standards</a:t>
                      </a:r>
                    </a:p>
                  </a:txBody>
                  <a:tcPr/>
                </a:tc>
                <a:tc>
                  <a:txBody>
                    <a:bodyPr/>
                    <a:lstStyle/>
                    <a:p>
                      <a:pPr algn="r"/>
                      <a:r>
                        <a:rPr lang="en-US" sz="1400" dirty="0"/>
                        <a:t>$3,000,000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497156659"/>
                  </a:ext>
                </a:extLst>
              </a:tr>
              <a:tr h="370840">
                <a:tc>
                  <a:txBody>
                    <a:bodyPr/>
                    <a:lstStyle/>
                    <a:p>
                      <a:pPr algn="ctr"/>
                      <a:endParaRPr lang="en-US" sz="1400" dirty="0"/>
                    </a:p>
                  </a:txBody>
                  <a:tcPr/>
                </a:tc>
                <a:tc>
                  <a:txBody>
                    <a:bodyPr/>
                    <a:lstStyle/>
                    <a:p>
                      <a:pPr algn="ctr"/>
                      <a:endParaRPr lang="en-US" sz="1400" dirty="0"/>
                    </a:p>
                  </a:txBody>
                  <a:tcPr/>
                </a:tc>
                <a:tc>
                  <a:txBody>
                    <a:bodyPr/>
                    <a:lstStyle/>
                    <a:p>
                      <a:pPr algn="r"/>
                      <a:r>
                        <a:rPr lang="en-US" sz="1400" b="1" dirty="0"/>
                        <a:t>TOTAL IMPACT</a:t>
                      </a:r>
                    </a:p>
                  </a:txBody>
                  <a:tcPr/>
                </a:tc>
                <a:tc>
                  <a:txBody>
                    <a:bodyPr/>
                    <a:lstStyle/>
                    <a:p>
                      <a:pPr algn="r"/>
                      <a:r>
                        <a:rPr lang="en-US" sz="1400" b="1" dirty="0"/>
                        <a:t>$5.9M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0 Days</a:t>
                      </a:r>
                    </a:p>
                  </a:txBody>
                  <a:tcPr/>
                </a:tc>
                <a:extLst>
                  <a:ext uri="{0D108BD9-81ED-4DB2-BD59-A6C34878D82A}">
                    <a16:rowId xmlns:a16="http://schemas.microsoft.com/office/drawing/2014/main" val="4111108547"/>
                  </a:ext>
                </a:extLst>
              </a:tr>
            </a:tbl>
          </a:graphicData>
        </a:graphic>
      </p:graphicFrame>
      <p:sp>
        <p:nvSpPr>
          <p:cNvPr id="3" name="Title 2">
            <a:extLst>
              <a:ext uri="{FF2B5EF4-FFF2-40B4-BE49-F238E27FC236}">
                <a16:creationId xmlns:a16="http://schemas.microsoft.com/office/drawing/2014/main" id="{994D6F22-2ADA-4B06-A794-1122CD4C7503}"/>
              </a:ext>
            </a:extLst>
          </p:cNvPr>
          <p:cNvSpPr>
            <a:spLocks noGrp="1"/>
          </p:cNvSpPr>
          <p:nvPr>
            <p:ph type="title"/>
          </p:nvPr>
        </p:nvSpPr>
        <p:spPr>
          <a:xfrm>
            <a:off x="492352" y="432610"/>
            <a:ext cx="11057467" cy="569268"/>
          </a:xfrm>
        </p:spPr>
        <p:txBody>
          <a:bodyPr/>
          <a:lstStyle/>
          <a:p>
            <a:r>
              <a:rPr lang="en-US" dirty="0"/>
              <a:t>Design Related Changes – 2 of 2</a:t>
            </a:r>
          </a:p>
        </p:txBody>
      </p:sp>
      <p:sp>
        <p:nvSpPr>
          <p:cNvPr id="8" name="Slide Number Placeholder 7">
            <a:extLst>
              <a:ext uri="{FF2B5EF4-FFF2-40B4-BE49-F238E27FC236}">
                <a16:creationId xmlns:a16="http://schemas.microsoft.com/office/drawing/2014/main" id="{7AF10475-EC97-430C-8103-CC9A947FE0C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2" name="Date Placeholder 2">
            <a:extLst>
              <a:ext uri="{FF2B5EF4-FFF2-40B4-BE49-F238E27FC236}">
                <a16:creationId xmlns:a16="http://schemas.microsoft.com/office/drawing/2014/main" id="{63F0E49A-78C8-4917-90BF-53F95A0225FA}"/>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9" name="Footer Placeholder 8">
            <a:extLst>
              <a:ext uri="{FF2B5EF4-FFF2-40B4-BE49-F238E27FC236}">
                <a16:creationId xmlns:a16="http://schemas.microsoft.com/office/drawing/2014/main" id="{74DB3980-DFD5-BA1E-4A41-42B2D18E359E}"/>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4251697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492352" y="873212"/>
          <a:ext cx="10524565" cy="5008880"/>
        </p:xfrm>
        <a:graphic>
          <a:graphicData uri="http://schemas.openxmlformats.org/drawingml/2006/table">
            <a:tbl>
              <a:tblPr firstRow="1" bandRow="1">
                <a:tableStyleId>{5C22544A-7EE6-4342-B048-85BDC9FD1C3A}</a:tableStyleId>
              </a:tblPr>
              <a:tblGrid>
                <a:gridCol w="731004">
                  <a:extLst>
                    <a:ext uri="{9D8B030D-6E8A-4147-A177-3AD203B41FA5}">
                      <a16:colId xmlns:a16="http://schemas.microsoft.com/office/drawing/2014/main" val="2800651026"/>
                    </a:ext>
                  </a:extLst>
                </a:gridCol>
                <a:gridCol w="2895895">
                  <a:extLst>
                    <a:ext uri="{9D8B030D-6E8A-4147-A177-3AD203B41FA5}">
                      <a16:colId xmlns:a16="http://schemas.microsoft.com/office/drawing/2014/main" val="3844115683"/>
                    </a:ext>
                  </a:extLst>
                </a:gridCol>
                <a:gridCol w="4367272">
                  <a:extLst>
                    <a:ext uri="{9D8B030D-6E8A-4147-A177-3AD203B41FA5}">
                      <a16:colId xmlns:a16="http://schemas.microsoft.com/office/drawing/2014/main" val="712736224"/>
                    </a:ext>
                  </a:extLst>
                </a:gridCol>
                <a:gridCol w="1246453">
                  <a:extLst>
                    <a:ext uri="{9D8B030D-6E8A-4147-A177-3AD203B41FA5}">
                      <a16:colId xmlns:a16="http://schemas.microsoft.com/office/drawing/2014/main" val="2359669523"/>
                    </a:ext>
                  </a:extLst>
                </a:gridCol>
                <a:gridCol w="1283941">
                  <a:extLst>
                    <a:ext uri="{9D8B030D-6E8A-4147-A177-3AD203B41FA5}">
                      <a16:colId xmlns:a16="http://schemas.microsoft.com/office/drawing/2014/main" val="4151301847"/>
                    </a:ext>
                  </a:extLst>
                </a:gridCol>
              </a:tblGrid>
              <a:tr h="37084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014</a:t>
                      </a:r>
                    </a:p>
                  </a:txBody>
                  <a:tcPr/>
                </a:tc>
                <a:tc>
                  <a:txBody>
                    <a:bodyPr/>
                    <a:lstStyle/>
                    <a:p>
                      <a:r>
                        <a:rPr lang="en-US" sz="1400" dirty="0"/>
                        <a:t>Ore Pass Plug</a:t>
                      </a:r>
                    </a:p>
                  </a:txBody>
                  <a:tcPr/>
                </a:tc>
                <a:tc>
                  <a:txBody>
                    <a:bodyPr/>
                    <a:lstStyle/>
                    <a:p>
                      <a:r>
                        <a:rPr lang="en-US" sz="1400" dirty="0"/>
                        <a:t>4850-31 dump area encountered a larger Ore Pass than was predicted in the original scope of work.  TMI had to seal of the larger opening above their waste dump for safety reasons</a:t>
                      </a:r>
                    </a:p>
                  </a:txBody>
                  <a:tcPr/>
                </a:tc>
                <a:tc>
                  <a:txBody>
                    <a:bodyPr/>
                    <a:lstStyle/>
                    <a:p>
                      <a:pPr algn="r"/>
                      <a:r>
                        <a:rPr lang="en-US" sz="1400" dirty="0"/>
                        <a:t>$681,424</a:t>
                      </a:r>
                    </a:p>
                  </a:txBody>
                  <a:tcPr/>
                </a:tc>
                <a:tc>
                  <a:txBody>
                    <a:bodyPr/>
                    <a:lstStyle/>
                    <a:p>
                      <a:pPr algn="ctr"/>
                      <a:r>
                        <a:rPr lang="en-US" sz="1400" dirty="0"/>
                        <a:t>0</a:t>
                      </a:r>
                    </a:p>
                  </a:txBody>
                  <a:tcPr/>
                </a:tc>
                <a:extLst>
                  <a:ext uri="{0D108BD9-81ED-4DB2-BD59-A6C34878D82A}">
                    <a16:rowId xmlns:a16="http://schemas.microsoft.com/office/drawing/2014/main" val="1142857334"/>
                  </a:ext>
                </a:extLst>
              </a:tr>
              <a:tr h="370840">
                <a:tc>
                  <a:txBody>
                    <a:bodyPr/>
                    <a:lstStyle/>
                    <a:p>
                      <a:pPr algn="ctr"/>
                      <a:r>
                        <a:rPr lang="en-US" sz="1400" dirty="0"/>
                        <a:t>017</a:t>
                      </a:r>
                    </a:p>
                  </a:txBody>
                  <a:tcPr/>
                </a:tc>
                <a:tc>
                  <a:txBody>
                    <a:bodyPr/>
                    <a:lstStyle/>
                    <a:p>
                      <a:r>
                        <a:rPr lang="en-US" sz="1400" dirty="0"/>
                        <a:t>Grizzly Changes</a:t>
                      </a:r>
                    </a:p>
                  </a:txBody>
                  <a:tcPr/>
                </a:tc>
                <a:tc>
                  <a:txBody>
                    <a:bodyPr/>
                    <a:lstStyle/>
                    <a:p>
                      <a:r>
                        <a:rPr lang="en-US" sz="1400" dirty="0"/>
                        <a:t>4850-31 dump area encountered a larger Ore Pass than was predicted in the original scope of work. TMI had to install a larger grizzly.</a:t>
                      </a:r>
                    </a:p>
                  </a:txBody>
                  <a:tcPr/>
                </a:tc>
                <a:tc>
                  <a:txBody>
                    <a:bodyPr/>
                    <a:lstStyle/>
                    <a:p>
                      <a:pPr algn="r"/>
                      <a:r>
                        <a:rPr lang="en-US" sz="1400" dirty="0"/>
                        <a:t>$301,982</a:t>
                      </a:r>
                    </a:p>
                  </a:txBody>
                  <a:tcPr/>
                </a:tc>
                <a:tc>
                  <a:txBody>
                    <a:bodyPr/>
                    <a:lstStyle/>
                    <a:p>
                      <a:pPr algn="ctr"/>
                      <a:r>
                        <a:rPr lang="en-US" sz="1400" dirty="0"/>
                        <a:t>0</a:t>
                      </a:r>
                    </a:p>
                  </a:txBody>
                  <a:tcPr/>
                </a:tc>
                <a:extLst>
                  <a:ext uri="{0D108BD9-81ED-4DB2-BD59-A6C34878D82A}">
                    <a16:rowId xmlns:a16="http://schemas.microsoft.com/office/drawing/2014/main" val="2154097109"/>
                  </a:ext>
                </a:extLst>
              </a:tr>
              <a:tr h="370840">
                <a:tc>
                  <a:txBody>
                    <a:bodyPr/>
                    <a:lstStyle/>
                    <a:p>
                      <a:pPr algn="ctr"/>
                      <a:r>
                        <a:rPr lang="en-US" sz="1400" dirty="0"/>
                        <a:t>020</a:t>
                      </a:r>
                    </a:p>
                  </a:txBody>
                  <a:tcPr/>
                </a:tc>
                <a:tc>
                  <a:txBody>
                    <a:bodyPr/>
                    <a:lstStyle/>
                    <a:p>
                      <a:r>
                        <a:rPr lang="en-US" sz="1400" dirty="0"/>
                        <a:t>Victaulic Pipe Drain</a:t>
                      </a:r>
                    </a:p>
                  </a:txBody>
                  <a:tcPr/>
                </a:tc>
                <a:tc>
                  <a:txBody>
                    <a:bodyPr/>
                    <a:lstStyle/>
                    <a:p>
                      <a:r>
                        <a:rPr lang="en-US" sz="1400" dirty="0"/>
                        <a:t>Drain hole intercepted during excavation on 4850-05. Pipeline needed to be added to divert the water to invert.</a:t>
                      </a:r>
                    </a:p>
                  </a:txBody>
                  <a:tcPr/>
                </a:tc>
                <a:tc>
                  <a:txBody>
                    <a:bodyPr/>
                    <a:lstStyle/>
                    <a:p>
                      <a:pPr algn="r"/>
                      <a:r>
                        <a:rPr lang="en-US" sz="1400" dirty="0"/>
                        <a:t>$48,074</a:t>
                      </a:r>
                    </a:p>
                  </a:txBody>
                  <a:tcPr/>
                </a:tc>
                <a:tc>
                  <a:txBody>
                    <a:bodyPr/>
                    <a:lstStyle/>
                    <a:p>
                      <a:pPr algn="ctr"/>
                      <a:r>
                        <a:rPr lang="en-US" sz="1400" dirty="0"/>
                        <a:t>0</a:t>
                      </a:r>
                    </a:p>
                  </a:txBody>
                  <a:tcPr/>
                </a:tc>
                <a:extLst>
                  <a:ext uri="{0D108BD9-81ED-4DB2-BD59-A6C34878D82A}">
                    <a16:rowId xmlns:a16="http://schemas.microsoft.com/office/drawing/2014/main" val="1116495544"/>
                  </a:ext>
                </a:extLst>
              </a:tr>
              <a:tr h="370840">
                <a:tc>
                  <a:txBody>
                    <a:bodyPr/>
                    <a:lstStyle/>
                    <a:p>
                      <a:pPr algn="ctr"/>
                      <a:r>
                        <a:rPr lang="en-US" sz="1400" dirty="0"/>
                        <a:t>043</a:t>
                      </a:r>
                    </a:p>
                  </a:txBody>
                  <a:tcPr/>
                </a:tc>
                <a:tc>
                  <a:txBody>
                    <a:bodyPr/>
                    <a:lstStyle/>
                    <a:p>
                      <a:r>
                        <a:rPr lang="en-US" sz="1400" dirty="0"/>
                        <a:t>Oro Hondo Ventilation Shaft</a:t>
                      </a:r>
                    </a:p>
                  </a:txBody>
                  <a:tcPr/>
                </a:tc>
                <a:tc>
                  <a:txBody>
                    <a:bodyPr/>
                    <a:lstStyle/>
                    <a:p>
                      <a:r>
                        <a:rPr lang="en-US" sz="1400" dirty="0"/>
                        <a:t>Bulkhead wall needed to be removed to create larger opening on 3650L</a:t>
                      </a:r>
                    </a:p>
                  </a:txBody>
                  <a:tcPr/>
                </a:tc>
                <a:tc>
                  <a:txBody>
                    <a:bodyPr/>
                    <a:lstStyle/>
                    <a:p>
                      <a:pPr algn="r"/>
                      <a:r>
                        <a:rPr lang="en-US" sz="1400" dirty="0"/>
                        <a:t>$58,132</a:t>
                      </a:r>
                    </a:p>
                  </a:txBody>
                  <a:tcPr/>
                </a:tc>
                <a:tc>
                  <a:txBody>
                    <a:bodyPr/>
                    <a:lstStyle/>
                    <a:p>
                      <a:pPr algn="ctr"/>
                      <a:r>
                        <a:rPr lang="en-US" sz="1400" dirty="0"/>
                        <a:t>0</a:t>
                      </a:r>
                    </a:p>
                  </a:txBody>
                  <a:tcPr/>
                </a:tc>
                <a:extLst>
                  <a:ext uri="{0D108BD9-81ED-4DB2-BD59-A6C34878D82A}">
                    <a16:rowId xmlns:a16="http://schemas.microsoft.com/office/drawing/2014/main" val="2041874794"/>
                  </a:ext>
                </a:extLst>
              </a:tr>
              <a:tr h="370840">
                <a:tc>
                  <a:txBody>
                    <a:bodyPr/>
                    <a:lstStyle/>
                    <a:p>
                      <a:pPr algn="ctr"/>
                      <a:r>
                        <a:rPr lang="en-US" sz="1400" dirty="0"/>
                        <a:t>083</a:t>
                      </a:r>
                    </a:p>
                  </a:txBody>
                  <a:tcPr/>
                </a:tc>
                <a:tc>
                  <a:txBody>
                    <a:bodyPr/>
                    <a:lstStyle/>
                    <a:p>
                      <a:r>
                        <a:rPr lang="en-US" sz="1400" dirty="0"/>
                        <a:t>DSC Cracked Shotcrete</a:t>
                      </a:r>
                    </a:p>
                  </a:txBody>
                  <a:tcPr/>
                </a:tc>
                <a:tc>
                  <a:txBody>
                    <a:bodyPr/>
                    <a:lstStyle/>
                    <a:p>
                      <a:r>
                        <a:rPr lang="en-US" sz="1400" dirty="0"/>
                        <a:t>Subcontractor was required to add more rock bolts to remedy the issue</a:t>
                      </a:r>
                    </a:p>
                  </a:txBody>
                  <a:tcPr/>
                </a:tc>
                <a:tc>
                  <a:txBody>
                    <a:bodyPr/>
                    <a:lstStyle/>
                    <a:p>
                      <a:pPr algn="r"/>
                      <a:r>
                        <a:rPr lang="en-US" sz="1400" dirty="0"/>
                        <a:t>$62,855</a:t>
                      </a:r>
                    </a:p>
                  </a:txBody>
                  <a:tcPr/>
                </a:tc>
                <a:tc>
                  <a:txBody>
                    <a:bodyPr/>
                    <a:lstStyle/>
                    <a:p>
                      <a:pPr algn="ctr"/>
                      <a:r>
                        <a:rPr lang="en-US" sz="1400" dirty="0"/>
                        <a:t>0</a:t>
                      </a:r>
                    </a:p>
                  </a:txBody>
                  <a:tcPr/>
                </a:tc>
                <a:extLst>
                  <a:ext uri="{0D108BD9-81ED-4DB2-BD59-A6C34878D82A}">
                    <a16:rowId xmlns:a16="http://schemas.microsoft.com/office/drawing/2014/main" val="1382251784"/>
                  </a:ext>
                </a:extLst>
              </a:tr>
              <a:tr h="370840">
                <a:tc>
                  <a:txBody>
                    <a:bodyPr/>
                    <a:lstStyle/>
                    <a:p>
                      <a:pPr algn="ctr"/>
                      <a:r>
                        <a:rPr lang="en-US" sz="1400" dirty="0"/>
                        <a:t>084</a:t>
                      </a:r>
                    </a:p>
                  </a:txBody>
                  <a:tcPr/>
                </a:tc>
                <a:tc>
                  <a:txBody>
                    <a:bodyPr/>
                    <a:lstStyle/>
                    <a:p>
                      <a:r>
                        <a:rPr lang="en-US" sz="1400" dirty="0"/>
                        <a:t>DSC Replace Mezzanine bolts 2 &amp; 4</a:t>
                      </a:r>
                    </a:p>
                  </a:txBody>
                  <a:tcPr/>
                </a:tc>
                <a:tc>
                  <a:txBody>
                    <a:bodyPr/>
                    <a:lstStyle/>
                    <a:p>
                      <a:r>
                        <a:rPr lang="en-US" sz="1400" dirty="0"/>
                        <a:t>Replacement of mezzanine anchor bolts due to adverse ground</a:t>
                      </a:r>
                    </a:p>
                  </a:txBody>
                  <a:tcPr/>
                </a:tc>
                <a:tc>
                  <a:txBody>
                    <a:bodyPr/>
                    <a:lstStyle/>
                    <a:p>
                      <a:pPr algn="r"/>
                      <a:r>
                        <a:rPr lang="en-US" sz="1400" dirty="0"/>
                        <a:t>$46,160</a:t>
                      </a:r>
                    </a:p>
                  </a:txBody>
                  <a:tcPr/>
                </a:tc>
                <a:tc>
                  <a:txBody>
                    <a:bodyPr/>
                    <a:lstStyle/>
                    <a:p>
                      <a:pPr algn="ctr"/>
                      <a:r>
                        <a:rPr lang="en-US" sz="1400" dirty="0"/>
                        <a:t>0</a:t>
                      </a:r>
                    </a:p>
                  </a:txBody>
                  <a:tcPr/>
                </a:tc>
                <a:extLst>
                  <a:ext uri="{0D108BD9-81ED-4DB2-BD59-A6C34878D82A}">
                    <a16:rowId xmlns:a16="http://schemas.microsoft.com/office/drawing/2014/main" val="2865482988"/>
                  </a:ext>
                </a:extLst>
              </a:tr>
              <a:tr h="370840">
                <a:tc>
                  <a:txBody>
                    <a:bodyPr/>
                    <a:lstStyle/>
                    <a:p>
                      <a:pPr algn="ctr"/>
                      <a:r>
                        <a:rPr lang="en-US" sz="1400" dirty="0"/>
                        <a:t>085</a:t>
                      </a:r>
                    </a:p>
                  </a:txBody>
                  <a:tcPr/>
                </a:tc>
                <a:tc>
                  <a:txBody>
                    <a:bodyPr/>
                    <a:lstStyle/>
                    <a:p>
                      <a:r>
                        <a:rPr lang="en-US" sz="1400" dirty="0"/>
                        <a:t>DSC Pilar 4850-33/16 Indirect</a:t>
                      </a:r>
                    </a:p>
                  </a:txBody>
                  <a:tcPr/>
                </a:tc>
                <a:tc>
                  <a:txBody>
                    <a:bodyPr/>
                    <a:lstStyle/>
                    <a:p>
                      <a:r>
                        <a:rPr lang="en-US" sz="1400" dirty="0"/>
                        <a:t>Indirect costs and time impacts for repair to pillar</a:t>
                      </a:r>
                    </a:p>
                  </a:txBody>
                  <a:tcPr/>
                </a:tc>
                <a:tc>
                  <a:txBody>
                    <a:bodyPr/>
                    <a:lstStyle/>
                    <a:p>
                      <a:pPr algn="r"/>
                      <a:r>
                        <a:rPr lang="en-US" sz="1400" dirty="0"/>
                        <a:t>$208,397</a:t>
                      </a:r>
                    </a:p>
                  </a:txBody>
                  <a:tcPr/>
                </a:tc>
                <a:tc>
                  <a:txBody>
                    <a:bodyPr/>
                    <a:lstStyle/>
                    <a:p>
                      <a:pPr algn="ctr"/>
                      <a:r>
                        <a:rPr lang="en-US" sz="1400" dirty="0"/>
                        <a:t>4</a:t>
                      </a:r>
                    </a:p>
                  </a:txBody>
                  <a:tcPr/>
                </a:tc>
                <a:extLst>
                  <a:ext uri="{0D108BD9-81ED-4DB2-BD59-A6C34878D82A}">
                    <a16:rowId xmlns:a16="http://schemas.microsoft.com/office/drawing/2014/main" val="2123442980"/>
                  </a:ext>
                </a:extLst>
              </a:tr>
              <a:tr h="370840">
                <a:tc>
                  <a:txBody>
                    <a:bodyPr/>
                    <a:lstStyle/>
                    <a:p>
                      <a:pPr algn="ctr"/>
                      <a:r>
                        <a:rPr lang="en-US" sz="1400" dirty="0"/>
                        <a:t>091</a:t>
                      </a:r>
                    </a:p>
                  </a:txBody>
                  <a:tcPr/>
                </a:tc>
                <a:tc>
                  <a:txBody>
                    <a:bodyPr/>
                    <a:lstStyle/>
                    <a:p>
                      <a:r>
                        <a:rPr lang="en-US" sz="1400" dirty="0"/>
                        <a:t>DSC 4850-16-33 Rib Rehab Direct</a:t>
                      </a:r>
                    </a:p>
                  </a:txBody>
                  <a:tcPr/>
                </a:tc>
                <a:tc>
                  <a:txBody>
                    <a:bodyPr/>
                    <a:lstStyle/>
                    <a:p>
                      <a:r>
                        <a:rPr lang="en-US" sz="1400" dirty="0"/>
                        <a:t>Repair to pillar due to differing ground conditions</a:t>
                      </a:r>
                    </a:p>
                  </a:txBody>
                  <a:tcPr/>
                </a:tc>
                <a:tc>
                  <a:txBody>
                    <a:bodyPr/>
                    <a:lstStyle/>
                    <a:p>
                      <a:pPr algn="r"/>
                      <a:r>
                        <a:rPr lang="en-US" sz="1400" dirty="0"/>
                        <a:t>$193,938</a:t>
                      </a:r>
                    </a:p>
                  </a:txBody>
                  <a:tcPr/>
                </a:tc>
                <a:tc>
                  <a:txBody>
                    <a:bodyPr/>
                    <a:lstStyle/>
                    <a:p>
                      <a:pPr algn="ctr"/>
                      <a:r>
                        <a:rPr lang="en-US" sz="1400" dirty="0"/>
                        <a:t>0</a:t>
                      </a:r>
                    </a:p>
                  </a:txBody>
                  <a:tcPr/>
                </a:tc>
                <a:extLst>
                  <a:ext uri="{0D108BD9-81ED-4DB2-BD59-A6C34878D82A}">
                    <a16:rowId xmlns:a16="http://schemas.microsoft.com/office/drawing/2014/main" val="3496831050"/>
                  </a:ext>
                </a:extLst>
              </a:tr>
            </a:tbl>
          </a:graphicData>
        </a:graphic>
      </p:graphicFrame>
      <p:sp>
        <p:nvSpPr>
          <p:cNvPr id="2" name="Title 1">
            <a:extLst>
              <a:ext uri="{FF2B5EF4-FFF2-40B4-BE49-F238E27FC236}">
                <a16:creationId xmlns:a16="http://schemas.microsoft.com/office/drawing/2014/main" id="{6C0D1430-F387-4215-AE8E-DCA0A2C9BF1E}"/>
              </a:ext>
            </a:extLst>
          </p:cNvPr>
          <p:cNvSpPr>
            <a:spLocks noGrp="1"/>
          </p:cNvSpPr>
          <p:nvPr>
            <p:ph type="title"/>
          </p:nvPr>
        </p:nvSpPr>
        <p:spPr>
          <a:xfrm>
            <a:off x="492352" y="432610"/>
            <a:ext cx="11057467" cy="569268"/>
          </a:xfrm>
        </p:spPr>
        <p:txBody>
          <a:bodyPr/>
          <a:lstStyle/>
          <a:p>
            <a:r>
              <a:rPr lang="en-US" dirty="0"/>
              <a:t>Differing Site Conditions - 1 of 2</a:t>
            </a:r>
            <a:br>
              <a:rPr lang="en-US" dirty="0"/>
            </a:br>
            <a:endParaRPr lang="en-US" dirty="0"/>
          </a:p>
        </p:txBody>
      </p:sp>
      <p:sp>
        <p:nvSpPr>
          <p:cNvPr id="8" name="Slide Number Placeholder 7">
            <a:extLst>
              <a:ext uri="{FF2B5EF4-FFF2-40B4-BE49-F238E27FC236}">
                <a16:creationId xmlns:a16="http://schemas.microsoft.com/office/drawing/2014/main" id="{93E86BF8-00BF-493A-A5FB-EACD75EEDDF3}"/>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25</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3" name="Date Placeholder 2">
            <a:extLst>
              <a:ext uri="{FF2B5EF4-FFF2-40B4-BE49-F238E27FC236}">
                <a16:creationId xmlns:a16="http://schemas.microsoft.com/office/drawing/2014/main" id="{FC89EC1B-B8E4-07EE-D46B-6951E52FBA6F}"/>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11" name="Footer Placeholder 10">
            <a:extLst>
              <a:ext uri="{FF2B5EF4-FFF2-40B4-BE49-F238E27FC236}">
                <a16:creationId xmlns:a16="http://schemas.microsoft.com/office/drawing/2014/main" id="{4978B937-7638-54F4-B297-33B4864DDA32}"/>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1666174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492352" y="873212"/>
          <a:ext cx="10524565" cy="4074160"/>
        </p:xfrm>
        <a:graphic>
          <a:graphicData uri="http://schemas.openxmlformats.org/drawingml/2006/table">
            <a:tbl>
              <a:tblPr firstRow="1" bandRow="1">
                <a:tableStyleId>{5C22544A-7EE6-4342-B048-85BDC9FD1C3A}</a:tableStyleId>
              </a:tblPr>
              <a:tblGrid>
                <a:gridCol w="731004">
                  <a:extLst>
                    <a:ext uri="{9D8B030D-6E8A-4147-A177-3AD203B41FA5}">
                      <a16:colId xmlns:a16="http://schemas.microsoft.com/office/drawing/2014/main" val="2800651026"/>
                    </a:ext>
                  </a:extLst>
                </a:gridCol>
                <a:gridCol w="2895895">
                  <a:extLst>
                    <a:ext uri="{9D8B030D-6E8A-4147-A177-3AD203B41FA5}">
                      <a16:colId xmlns:a16="http://schemas.microsoft.com/office/drawing/2014/main" val="3844115683"/>
                    </a:ext>
                  </a:extLst>
                </a:gridCol>
                <a:gridCol w="4367272">
                  <a:extLst>
                    <a:ext uri="{9D8B030D-6E8A-4147-A177-3AD203B41FA5}">
                      <a16:colId xmlns:a16="http://schemas.microsoft.com/office/drawing/2014/main" val="712736224"/>
                    </a:ext>
                  </a:extLst>
                </a:gridCol>
                <a:gridCol w="1246453">
                  <a:extLst>
                    <a:ext uri="{9D8B030D-6E8A-4147-A177-3AD203B41FA5}">
                      <a16:colId xmlns:a16="http://schemas.microsoft.com/office/drawing/2014/main" val="2359669523"/>
                    </a:ext>
                  </a:extLst>
                </a:gridCol>
                <a:gridCol w="1283941">
                  <a:extLst>
                    <a:ext uri="{9D8B030D-6E8A-4147-A177-3AD203B41FA5}">
                      <a16:colId xmlns:a16="http://schemas.microsoft.com/office/drawing/2014/main" val="4151301847"/>
                    </a:ext>
                  </a:extLst>
                </a:gridCol>
              </a:tblGrid>
              <a:tr h="37084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093</a:t>
                      </a:r>
                    </a:p>
                  </a:txBody>
                  <a:tcPr/>
                </a:tc>
                <a:tc>
                  <a:txBody>
                    <a:bodyPr/>
                    <a:lstStyle/>
                    <a:p>
                      <a:r>
                        <a:rPr lang="en-US" sz="1400" dirty="0"/>
                        <a:t>DSC Cracked Shotcrete E Pillar 4850-37-17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Repair to pillar due to differing ground conditions</a:t>
                      </a:r>
                    </a:p>
                    <a:p>
                      <a:endParaRPr lang="en-US" sz="1400" dirty="0"/>
                    </a:p>
                  </a:txBody>
                  <a:tcPr/>
                </a:tc>
                <a:tc>
                  <a:txBody>
                    <a:bodyPr/>
                    <a:lstStyle/>
                    <a:p>
                      <a:pPr algn="r"/>
                      <a:r>
                        <a:rPr lang="en-US" sz="1400" dirty="0"/>
                        <a:t>$39,239</a:t>
                      </a:r>
                    </a:p>
                  </a:txBody>
                  <a:tcPr/>
                </a:tc>
                <a:tc>
                  <a:txBody>
                    <a:bodyPr/>
                    <a:lstStyle/>
                    <a:p>
                      <a:pPr algn="ctr"/>
                      <a:r>
                        <a:rPr lang="en-US" sz="1400" dirty="0"/>
                        <a:t>0</a:t>
                      </a:r>
                    </a:p>
                  </a:txBody>
                  <a:tcPr/>
                </a:tc>
                <a:extLst>
                  <a:ext uri="{0D108BD9-81ED-4DB2-BD59-A6C34878D82A}">
                    <a16:rowId xmlns:a16="http://schemas.microsoft.com/office/drawing/2014/main" val="3658268968"/>
                  </a:ext>
                </a:extLst>
              </a:tr>
              <a:tr h="370840">
                <a:tc>
                  <a:txBody>
                    <a:bodyPr/>
                    <a:lstStyle/>
                    <a:p>
                      <a:pPr algn="ctr"/>
                      <a:r>
                        <a:rPr lang="en-US" sz="1400" dirty="0"/>
                        <a:t>096</a:t>
                      </a:r>
                    </a:p>
                  </a:txBody>
                  <a:tcPr/>
                </a:tc>
                <a:tc>
                  <a:txBody>
                    <a:bodyPr/>
                    <a:lstStyle/>
                    <a:p>
                      <a:r>
                        <a:rPr lang="en-US" sz="1400" dirty="0"/>
                        <a:t>DSC 4850-16-33 NW Pillar Rehab Phase 2 - Indirect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Indirect costs and time impacts for repair to pillar</a:t>
                      </a:r>
                    </a:p>
                    <a:p>
                      <a:endParaRPr lang="en-US" sz="1400" dirty="0"/>
                    </a:p>
                  </a:txBody>
                  <a:tcPr/>
                </a:tc>
                <a:tc>
                  <a:txBody>
                    <a:bodyPr/>
                    <a:lstStyle/>
                    <a:p>
                      <a:pPr algn="r"/>
                      <a:r>
                        <a:rPr lang="en-US" sz="1400" dirty="0"/>
                        <a:t>$1,218,031</a:t>
                      </a:r>
                    </a:p>
                  </a:txBody>
                  <a:tcPr/>
                </a:tc>
                <a:tc>
                  <a:txBody>
                    <a:bodyPr/>
                    <a:lstStyle/>
                    <a:p>
                      <a:pPr algn="ctr"/>
                      <a:r>
                        <a:rPr lang="en-US" sz="1400" dirty="0"/>
                        <a:t>21</a:t>
                      </a:r>
                    </a:p>
                  </a:txBody>
                  <a:tcPr/>
                </a:tc>
                <a:extLst>
                  <a:ext uri="{0D108BD9-81ED-4DB2-BD59-A6C34878D82A}">
                    <a16:rowId xmlns:a16="http://schemas.microsoft.com/office/drawing/2014/main" val="1142857334"/>
                  </a:ext>
                </a:extLst>
              </a:tr>
              <a:tr h="370840">
                <a:tc>
                  <a:txBody>
                    <a:bodyPr/>
                    <a:lstStyle/>
                    <a:p>
                      <a:pPr algn="ctr"/>
                      <a:r>
                        <a:rPr lang="en-US" sz="1400" dirty="0"/>
                        <a:t>108</a:t>
                      </a:r>
                    </a:p>
                  </a:txBody>
                  <a:tcPr/>
                </a:tc>
                <a:tc>
                  <a:txBody>
                    <a:bodyPr/>
                    <a:lstStyle/>
                    <a:p>
                      <a:r>
                        <a:rPr lang="en-US" sz="1400" dirty="0"/>
                        <a:t>4850-37 N Rib </a:t>
                      </a:r>
                      <a:r>
                        <a:rPr lang="en-US" sz="1400" dirty="0" err="1"/>
                        <a:t>Reinf</a:t>
                      </a:r>
                      <a:r>
                        <a:rPr lang="en-US" sz="1400" dirty="0"/>
                        <a:t> Change</a:t>
                      </a:r>
                    </a:p>
                  </a:txBody>
                  <a:tcPr/>
                </a:tc>
                <a:tc>
                  <a:txBody>
                    <a:bodyPr/>
                    <a:lstStyle/>
                    <a:p>
                      <a:r>
                        <a:rPr lang="en-US" sz="1400" dirty="0"/>
                        <a:t>Additional ground support</a:t>
                      </a:r>
                    </a:p>
                  </a:txBody>
                  <a:tcPr/>
                </a:tc>
                <a:tc>
                  <a:txBody>
                    <a:bodyPr/>
                    <a:lstStyle/>
                    <a:p>
                      <a:pPr algn="r"/>
                      <a:r>
                        <a:rPr lang="en-US" sz="1400" dirty="0"/>
                        <a:t>$102,516</a:t>
                      </a:r>
                    </a:p>
                  </a:txBody>
                  <a:tcPr/>
                </a:tc>
                <a:tc>
                  <a:txBody>
                    <a:bodyPr/>
                    <a:lstStyle/>
                    <a:p>
                      <a:pPr algn="ctr"/>
                      <a:r>
                        <a:rPr lang="en-US" sz="1400" dirty="0"/>
                        <a:t>0</a:t>
                      </a:r>
                    </a:p>
                  </a:txBody>
                  <a:tcPr/>
                </a:tc>
                <a:extLst>
                  <a:ext uri="{0D108BD9-81ED-4DB2-BD59-A6C34878D82A}">
                    <a16:rowId xmlns:a16="http://schemas.microsoft.com/office/drawing/2014/main" val="2154097109"/>
                  </a:ext>
                </a:extLst>
              </a:tr>
              <a:tr h="370840">
                <a:tc>
                  <a:txBody>
                    <a:bodyPr/>
                    <a:lstStyle/>
                    <a:p>
                      <a:pPr algn="ctr"/>
                      <a:r>
                        <a:rPr lang="en-US" sz="1400" dirty="0"/>
                        <a:t>109</a:t>
                      </a:r>
                    </a:p>
                  </a:txBody>
                  <a:tcPr/>
                </a:tc>
                <a:tc>
                  <a:txBody>
                    <a:bodyPr/>
                    <a:lstStyle/>
                    <a:p>
                      <a:r>
                        <a:rPr lang="en-US" sz="1400" dirty="0"/>
                        <a:t>4850-37/17 </a:t>
                      </a:r>
                      <a:r>
                        <a:rPr lang="en-US" sz="1400" dirty="0" err="1"/>
                        <a:t>Add'l</a:t>
                      </a:r>
                      <a:r>
                        <a:rPr lang="en-US" sz="1400" dirty="0"/>
                        <a:t> Mezz Anchors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Additional ground support</a:t>
                      </a:r>
                    </a:p>
                  </a:txBody>
                  <a:tcPr/>
                </a:tc>
                <a:tc>
                  <a:txBody>
                    <a:bodyPr/>
                    <a:lstStyle/>
                    <a:p>
                      <a:pPr algn="r"/>
                      <a:r>
                        <a:rPr lang="en-US" sz="1400" dirty="0"/>
                        <a:t>$38,574</a:t>
                      </a:r>
                    </a:p>
                  </a:txBody>
                  <a:tcPr/>
                </a:tc>
                <a:tc>
                  <a:txBody>
                    <a:bodyPr/>
                    <a:lstStyle/>
                    <a:p>
                      <a:pPr algn="ctr"/>
                      <a:r>
                        <a:rPr lang="en-US" sz="1400" dirty="0"/>
                        <a:t>0</a:t>
                      </a:r>
                    </a:p>
                  </a:txBody>
                  <a:tcPr/>
                </a:tc>
                <a:extLst>
                  <a:ext uri="{0D108BD9-81ED-4DB2-BD59-A6C34878D82A}">
                    <a16:rowId xmlns:a16="http://schemas.microsoft.com/office/drawing/2014/main" val="1116495544"/>
                  </a:ext>
                </a:extLst>
              </a:tr>
              <a:tr h="370840">
                <a:tc>
                  <a:txBody>
                    <a:bodyPr/>
                    <a:lstStyle/>
                    <a:p>
                      <a:pPr algn="ctr"/>
                      <a:r>
                        <a:rPr lang="en-US" sz="1400" dirty="0"/>
                        <a:t>112</a:t>
                      </a:r>
                    </a:p>
                  </a:txBody>
                  <a:tcPr/>
                </a:tc>
                <a:tc>
                  <a:txBody>
                    <a:bodyPr/>
                    <a:lstStyle/>
                    <a:p>
                      <a:r>
                        <a:rPr lang="pt-BR" sz="1400" dirty="0"/>
                        <a:t>4850-37 N Rib Reinf Change Indirect</a:t>
                      </a:r>
                      <a:endParaRPr 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Indirect costs and time impacts for additional ground support</a:t>
                      </a:r>
                    </a:p>
                  </a:txBody>
                  <a:tcPr/>
                </a:tc>
                <a:tc>
                  <a:txBody>
                    <a:bodyPr/>
                    <a:lstStyle/>
                    <a:p>
                      <a:pPr algn="r"/>
                      <a:r>
                        <a:rPr lang="en-US" sz="1400" dirty="0"/>
                        <a:t>$113,392</a:t>
                      </a:r>
                    </a:p>
                  </a:txBody>
                  <a:tcPr/>
                </a:tc>
                <a:tc>
                  <a:txBody>
                    <a:bodyPr/>
                    <a:lstStyle/>
                    <a:p>
                      <a:pPr algn="ctr"/>
                      <a:r>
                        <a:rPr lang="en-US" sz="1400" dirty="0"/>
                        <a:t>2</a:t>
                      </a:r>
                    </a:p>
                  </a:txBody>
                  <a:tcPr/>
                </a:tc>
                <a:extLst>
                  <a:ext uri="{0D108BD9-81ED-4DB2-BD59-A6C34878D82A}">
                    <a16:rowId xmlns:a16="http://schemas.microsoft.com/office/drawing/2014/main" val="2041874794"/>
                  </a:ext>
                </a:extLst>
              </a:tr>
              <a:tr h="370840">
                <a:tc>
                  <a:txBody>
                    <a:bodyPr/>
                    <a:lstStyle/>
                    <a:p>
                      <a:pPr algn="ctr"/>
                      <a:r>
                        <a:rPr lang="en-US" sz="1400" dirty="0"/>
                        <a:t>120</a:t>
                      </a:r>
                    </a:p>
                  </a:txBody>
                  <a:tcPr/>
                </a:tc>
                <a:tc>
                  <a:txBody>
                    <a:bodyPr/>
                    <a:lstStyle/>
                    <a:p>
                      <a:r>
                        <a:rPr lang="en-US" sz="1400" dirty="0"/>
                        <a:t>DSC 4850-37 W </a:t>
                      </a:r>
                      <a:r>
                        <a:rPr lang="en-US" sz="1400" dirty="0" err="1"/>
                        <a:t>Endwall</a:t>
                      </a:r>
                      <a:r>
                        <a:rPr lang="en-US" sz="1400" dirty="0"/>
                        <a:t> Bolt Spacing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Additional ground support</a:t>
                      </a:r>
                    </a:p>
                  </a:txBody>
                  <a:tcPr/>
                </a:tc>
                <a:tc>
                  <a:txBody>
                    <a:bodyPr/>
                    <a:lstStyle/>
                    <a:p>
                      <a:pPr algn="r"/>
                      <a:r>
                        <a:rPr lang="en-US" sz="1400" dirty="0"/>
                        <a:t>$5,876</a:t>
                      </a:r>
                    </a:p>
                  </a:txBody>
                  <a:tcPr/>
                </a:tc>
                <a:tc>
                  <a:txBody>
                    <a:bodyPr/>
                    <a:lstStyle/>
                    <a:p>
                      <a:pPr algn="ctr"/>
                      <a:r>
                        <a:rPr lang="en-US" sz="1400" dirty="0"/>
                        <a:t>0</a:t>
                      </a:r>
                    </a:p>
                  </a:txBody>
                  <a:tcPr/>
                </a:tc>
                <a:extLst>
                  <a:ext uri="{0D108BD9-81ED-4DB2-BD59-A6C34878D82A}">
                    <a16:rowId xmlns:a16="http://schemas.microsoft.com/office/drawing/2014/main" val="1382251784"/>
                  </a:ext>
                </a:extLst>
              </a:tr>
              <a:tr h="370840">
                <a:tc>
                  <a:txBody>
                    <a:bodyPr/>
                    <a:lstStyle/>
                    <a:p>
                      <a:pPr algn="ctr"/>
                      <a:r>
                        <a:rPr lang="en-US" sz="1400" dirty="0"/>
                        <a:t>121</a:t>
                      </a:r>
                    </a:p>
                  </a:txBody>
                  <a:tcPr/>
                </a:tc>
                <a:tc>
                  <a:txBody>
                    <a:bodyPr/>
                    <a:lstStyle/>
                    <a:p>
                      <a:r>
                        <a:rPr lang="en-US" sz="1400" dirty="0"/>
                        <a:t>DSC 4850-37 South Abutment </a:t>
                      </a:r>
                      <a:r>
                        <a:rPr lang="en-US" sz="1400" dirty="0" err="1"/>
                        <a:t>Add'l</a:t>
                      </a:r>
                      <a:r>
                        <a:rPr lang="en-US" sz="1400" dirty="0"/>
                        <a:t> Mezz Brackets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Additional support for bridge abutment due to differing ground conditions</a:t>
                      </a:r>
                    </a:p>
                  </a:txBody>
                  <a:tcPr/>
                </a:tc>
                <a:tc>
                  <a:txBody>
                    <a:bodyPr/>
                    <a:lstStyle/>
                    <a:p>
                      <a:pPr algn="r"/>
                      <a:r>
                        <a:rPr lang="en-US" sz="1400" dirty="0"/>
                        <a:t>$182,483</a:t>
                      </a:r>
                    </a:p>
                  </a:txBody>
                  <a:tcPr/>
                </a:tc>
                <a:tc>
                  <a:txBody>
                    <a:bodyPr/>
                    <a:lstStyle/>
                    <a:p>
                      <a:pPr algn="ctr"/>
                      <a:r>
                        <a:rPr lang="en-US" sz="1400" dirty="0"/>
                        <a:t>0</a:t>
                      </a:r>
                    </a:p>
                  </a:txBody>
                  <a:tcPr/>
                </a:tc>
                <a:extLst>
                  <a:ext uri="{0D108BD9-81ED-4DB2-BD59-A6C34878D82A}">
                    <a16:rowId xmlns:a16="http://schemas.microsoft.com/office/drawing/2014/main" val="2865482988"/>
                  </a:ext>
                </a:extLst>
              </a:tr>
              <a:tr h="370840">
                <a:tc>
                  <a:txBody>
                    <a:bodyPr/>
                    <a:lstStyle/>
                    <a:p>
                      <a:pPr algn="ctr"/>
                      <a:endParaRPr lang="en-US" sz="1400" dirty="0"/>
                    </a:p>
                  </a:txBody>
                  <a:tcPr/>
                </a:tc>
                <a:tc>
                  <a:txBody>
                    <a:bodyPr/>
                    <a:lstStyle/>
                    <a:p>
                      <a:endParaRPr lang="en-US" sz="1400" dirty="0"/>
                    </a:p>
                  </a:txBody>
                  <a:tcPr/>
                </a:tc>
                <a:tc>
                  <a:txBody>
                    <a:bodyPr/>
                    <a:lstStyle/>
                    <a:p>
                      <a:pPr algn="r"/>
                      <a:r>
                        <a:rPr lang="en-US" sz="1400" b="1" dirty="0"/>
                        <a:t>TOTAL IMPACT</a:t>
                      </a:r>
                    </a:p>
                  </a:txBody>
                  <a:tcPr/>
                </a:tc>
                <a:tc>
                  <a:txBody>
                    <a:bodyPr/>
                    <a:lstStyle/>
                    <a:p>
                      <a:pPr algn="r"/>
                      <a:r>
                        <a:rPr lang="en-US" sz="1400" b="1" dirty="0"/>
                        <a:t>$3.30M</a:t>
                      </a:r>
                    </a:p>
                  </a:txBody>
                  <a:tcPr/>
                </a:tc>
                <a:tc>
                  <a:txBody>
                    <a:bodyPr/>
                    <a:lstStyle/>
                    <a:p>
                      <a:pPr algn="ctr"/>
                      <a:r>
                        <a:rPr lang="en-US" sz="1400" b="1" dirty="0"/>
                        <a:t>23 Days</a:t>
                      </a:r>
                    </a:p>
                  </a:txBody>
                  <a:tcPr/>
                </a:tc>
                <a:extLst>
                  <a:ext uri="{0D108BD9-81ED-4DB2-BD59-A6C34878D82A}">
                    <a16:rowId xmlns:a16="http://schemas.microsoft.com/office/drawing/2014/main" val="4049346729"/>
                  </a:ext>
                </a:extLst>
              </a:tr>
            </a:tbl>
          </a:graphicData>
        </a:graphic>
      </p:graphicFrame>
      <p:sp>
        <p:nvSpPr>
          <p:cNvPr id="2" name="Title 1">
            <a:extLst>
              <a:ext uri="{FF2B5EF4-FFF2-40B4-BE49-F238E27FC236}">
                <a16:creationId xmlns:a16="http://schemas.microsoft.com/office/drawing/2014/main" id="{6C0D1430-F387-4215-AE8E-DCA0A2C9BF1E}"/>
              </a:ext>
            </a:extLst>
          </p:cNvPr>
          <p:cNvSpPr>
            <a:spLocks noGrp="1"/>
          </p:cNvSpPr>
          <p:nvPr>
            <p:ph type="title"/>
          </p:nvPr>
        </p:nvSpPr>
        <p:spPr>
          <a:xfrm>
            <a:off x="492352" y="432610"/>
            <a:ext cx="11057467" cy="569268"/>
          </a:xfrm>
        </p:spPr>
        <p:txBody>
          <a:bodyPr/>
          <a:lstStyle/>
          <a:p>
            <a:r>
              <a:rPr lang="en-US" dirty="0"/>
              <a:t>Differing Site Conditions - 2 of 2</a:t>
            </a:r>
            <a:br>
              <a:rPr lang="en-US" dirty="0"/>
            </a:br>
            <a:endParaRPr lang="en-US" dirty="0"/>
          </a:p>
        </p:txBody>
      </p:sp>
      <p:sp>
        <p:nvSpPr>
          <p:cNvPr id="8" name="Slide Number Placeholder 7">
            <a:extLst>
              <a:ext uri="{FF2B5EF4-FFF2-40B4-BE49-F238E27FC236}">
                <a16:creationId xmlns:a16="http://schemas.microsoft.com/office/drawing/2014/main" id="{93E86BF8-00BF-493A-A5FB-EACD75EEDDF3}"/>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3" name="Date Placeholder 2">
            <a:extLst>
              <a:ext uri="{FF2B5EF4-FFF2-40B4-BE49-F238E27FC236}">
                <a16:creationId xmlns:a16="http://schemas.microsoft.com/office/drawing/2014/main" id="{B81B7A99-320C-A87C-9420-8799941BB840}"/>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13" name="Footer Placeholder 12">
            <a:extLst>
              <a:ext uri="{FF2B5EF4-FFF2-40B4-BE49-F238E27FC236}">
                <a16:creationId xmlns:a16="http://schemas.microsoft.com/office/drawing/2014/main" id="{808B4661-E10E-B7C0-7097-B977ED2C336C}"/>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1230641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492352" y="810077"/>
          <a:ext cx="10343823" cy="5481320"/>
        </p:xfrm>
        <a:graphic>
          <a:graphicData uri="http://schemas.openxmlformats.org/drawingml/2006/table">
            <a:tbl>
              <a:tblPr firstRow="1" bandRow="1">
                <a:tableStyleId>{5C22544A-7EE6-4342-B048-85BDC9FD1C3A}</a:tableStyleId>
              </a:tblPr>
              <a:tblGrid>
                <a:gridCol w="748439">
                  <a:extLst>
                    <a:ext uri="{9D8B030D-6E8A-4147-A177-3AD203B41FA5}">
                      <a16:colId xmlns:a16="http://schemas.microsoft.com/office/drawing/2014/main" val="2800651026"/>
                    </a:ext>
                  </a:extLst>
                </a:gridCol>
                <a:gridCol w="2767169">
                  <a:extLst>
                    <a:ext uri="{9D8B030D-6E8A-4147-A177-3AD203B41FA5}">
                      <a16:colId xmlns:a16="http://schemas.microsoft.com/office/drawing/2014/main" val="3844115683"/>
                    </a:ext>
                  </a:extLst>
                </a:gridCol>
                <a:gridCol w="4322998">
                  <a:extLst>
                    <a:ext uri="{9D8B030D-6E8A-4147-A177-3AD203B41FA5}">
                      <a16:colId xmlns:a16="http://schemas.microsoft.com/office/drawing/2014/main" val="712736224"/>
                    </a:ext>
                  </a:extLst>
                </a:gridCol>
                <a:gridCol w="1271575">
                  <a:extLst>
                    <a:ext uri="{9D8B030D-6E8A-4147-A177-3AD203B41FA5}">
                      <a16:colId xmlns:a16="http://schemas.microsoft.com/office/drawing/2014/main" val="2359669523"/>
                    </a:ext>
                  </a:extLst>
                </a:gridCol>
                <a:gridCol w="1233642">
                  <a:extLst>
                    <a:ext uri="{9D8B030D-6E8A-4147-A177-3AD203B41FA5}">
                      <a16:colId xmlns:a16="http://schemas.microsoft.com/office/drawing/2014/main" val="4151301847"/>
                    </a:ext>
                  </a:extLst>
                </a:gridCol>
              </a:tblGrid>
              <a:tr h="37084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004</a:t>
                      </a:r>
                    </a:p>
                  </a:txBody>
                  <a:tcPr/>
                </a:tc>
                <a:tc>
                  <a:txBody>
                    <a:bodyPr/>
                    <a:lstStyle/>
                    <a:p>
                      <a:r>
                        <a:rPr lang="en-US" sz="1400" dirty="0"/>
                        <a:t>RHS Commissioning</a:t>
                      </a:r>
                    </a:p>
                  </a:txBody>
                  <a:tcPr/>
                </a:tc>
                <a:tc>
                  <a:txBody>
                    <a:bodyPr/>
                    <a:lstStyle/>
                    <a:p>
                      <a:r>
                        <a:rPr lang="en-US" sz="1400" dirty="0"/>
                        <a:t>Provide commissioning support</a:t>
                      </a:r>
                    </a:p>
                  </a:txBody>
                  <a:tcPr/>
                </a:tc>
                <a:tc>
                  <a:txBody>
                    <a:bodyPr/>
                    <a:lstStyle/>
                    <a:p>
                      <a:pPr algn="r"/>
                      <a:r>
                        <a:rPr lang="en-US" sz="1400" dirty="0"/>
                        <a:t>$129,970</a:t>
                      </a:r>
                    </a:p>
                  </a:txBody>
                  <a:tcPr/>
                </a:tc>
                <a:tc>
                  <a:txBody>
                    <a:bodyPr/>
                    <a:lstStyle/>
                    <a:p>
                      <a:pPr algn="ctr"/>
                      <a:r>
                        <a:rPr lang="en-US" sz="1400" dirty="0"/>
                        <a:t>0 </a:t>
                      </a:r>
                    </a:p>
                  </a:txBody>
                  <a:tcPr/>
                </a:tc>
                <a:extLst>
                  <a:ext uri="{0D108BD9-81ED-4DB2-BD59-A6C34878D82A}">
                    <a16:rowId xmlns:a16="http://schemas.microsoft.com/office/drawing/2014/main" val="1878845981"/>
                  </a:ext>
                </a:extLst>
              </a:tr>
              <a:tr h="370840">
                <a:tc>
                  <a:txBody>
                    <a:bodyPr/>
                    <a:lstStyle/>
                    <a:p>
                      <a:pPr algn="ctr"/>
                      <a:r>
                        <a:rPr lang="en-US" sz="1400" dirty="0"/>
                        <a:t>016</a:t>
                      </a:r>
                    </a:p>
                  </a:txBody>
                  <a:tcPr/>
                </a:tc>
                <a:tc>
                  <a:txBody>
                    <a:bodyPr/>
                    <a:lstStyle/>
                    <a:p>
                      <a:r>
                        <a:rPr lang="en-US" sz="1400" dirty="0"/>
                        <a:t>RHS Blow Piping Labor 3Q-4Q21</a:t>
                      </a:r>
                    </a:p>
                  </a:txBody>
                  <a:tcPr/>
                </a:tc>
                <a:tc>
                  <a:txBody>
                    <a:bodyPr/>
                    <a:lstStyle/>
                    <a:p>
                      <a:r>
                        <a:rPr lang="en-US" sz="1400" dirty="0"/>
                        <a:t>TMI required to employ more labor to blowpipe the Ore Bins and 5000L</a:t>
                      </a:r>
                    </a:p>
                  </a:txBody>
                  <a:tcPr/>
                </a:tc>
                <a:tc>
                  <a:txBody>
                    <a:bodyPr/>
                    <a:lstStyle/>
                    <a:p>
                      <a:pPr algn="r"/>
                      <a:r>
                        <a:rPr lang="en-US" sz="1400" dirty="0"/>
                        <a:t>$227,762</a:t>
                      </a:r>
                    </a:p>
                  </a:txBody>
                  <a:tcPr/>
                </a:tc>
                <a:tc>
                  <a:txBody>
                    <a:bodyPr/>
                    <a:lstStyle/>
                    <a:p>
                      <a:pPr algn="ctr"/>
                      <a:r>
                        <a:rPr lang="en-US" sz="1400" dirty="0"/>
                        <a:t>0</a:t>
                      </a:r>
                    </a:p>
                  </a:txBody>
                  <a:tcPr/>
                </a:tc>
                <a:extLst>
                  <a:ext uri="{0D108BD9-81ED-4DB2-BD59-A6C34878D82A}">
                    <a16:rowId xmlns:a16="http://schemas.microsoft.com/office/drawing/2014/main" val="1142857334"/>
                  </a:ext>
                </a:extLst>
              </a:tr>
              <a:tr h="370840">
                <a:tc>
                  <a:txBody>
                    <a:bodyPr/>
                    <a:lstStyle/>
                    <a:p>
                      <a:pPr algn="ctr"/>
                      <a:r>
                        <a:rPr lang="en-US" sz="1400" dirty="0"/>
                        <a:t>021</a:t>
                      </a:r>
                    </a:p>
                  </a:txBody>
                  <a:tcPr/>
                </a:tc>
                <a:tc>
                  <a:txBody>
                    <a:bodyPr/>
                    <a:lstStyle/>
                    <a:p>
                      <a:r>
                        <a:rPr lang="en-US" sz="1400" dirty="0"/>
                        <a:t>Chute Vibrators</a:t>
                      </a:r>
                    </a:p>
                  </a:txBody>
                  <a:tcPr/>
                </a:tc>
                <a:tc>
                  <a:txBody>
                    <a:bodyPr/>
                    <a:lstStyle/>
                    <a:p>
                      <a:r>
                        <a:rPr lang="en-US" sz="1400" dirty="0"/>
                        <a:t>Improvements to RHS at crusher chute area</a:t>
                      </a:r>
                    </a:p>
                  </a:txBody>
                  <a:tcPr/>
                </a:tc>
                <a:tc>
                  <a:txBody>
                    <a:bodyPr/>
                    <a:lstStyle/>
                    <a:p>
                      <a:pPr algn="r"/>
                      <a:r>
                        <a:rPr lang="en-US" sz="1400" dirty="0"/>
                        <a:t>$51,133</a:t>
                      </a:r>
                    </a:p>
                  </a:txBody>
                  <a:tcPr/>
                </a:tc>
                <a:tc>
                  <a:txBody>
                    <a:bodyPr/>
                    <a:lstStyle/>
                    <a:p>
                      <a:pPr algn="ctr"/>
                      <a:r>
                        <a:rPr lang="en-US" sz="1400" dirty="0"/>
                        <a:t>0</a:t>
                      </a:r>
                    </a:p>
                  </a:txBody>
                  <a:tcPr/>
                </a:tc>
                <a:extLst>
                  <a:ext uri="{0D108BD9-81ED-4DB2-BD59-A6C34878D82A}">
                    <a16:rowId xmlns:a16="http://schemas.microsoft.com/office/drawing/2014/main" val="1041435581"/>
                  </a:ext>
                </a:extLst>
              </a:tr>
              <a:tr h="370840">
                <a:tc>
                  <a:txBody>
                    <a:bodyPr/>
                    <a:lstStyle/>
                    <a:p>
                      <a:pPr algn="ctr"/>
                      <a:r>
                        <a:rPr lang="en-US" sz="1400" dirty="0"/>
                        <a:t>022</a:t>
                      </a:r>
                    </a:p>
                  </a:txBody>
                  <a:tcPr/>
                </a:tc>
                <a:tc>
                  <a:txBody>
                    <a:bodyPr/>
                    <a:lstStyle/>
                    <a:p>
                      <a:r>
                        <a:rPr lang="en-US" sz="1400" dirty="0"/>
                        <a:t>Rock Plows</a:t>
                      </a:r>
                    </a:p>
                  </a:txBody>
                  <a:tcPr/>
                </a:tc>
                <a:tc>
                  <a:txBody>
                    <a:bodyPr/>
                    <a:lstStyle/>
                    <a:p>
                      <a:r>
                        <a:rPr lang="en-US" sz="1400" dirty="0"/>
                        <a:t>Improvements to conveyor</a:t>
                      </a:r>
                    </a:p>
                  </a:txBody>
                  <a:tcPr/>
                </a:tc>
                <a:tc>
                  <a:txBody>
                    <a:bodyPr/>
                    <a:lstStyle/>
                    <a:p>
                      <a:pPr algn="r"/>
                      <a:r>
                        <a:rPr lang="en-US" sz="1400" dirty="0"/>
                        <a:t>$18,659</a:t>
                      </a:r>
                    </a:p>
                  </a:txBody>
                  <a:tcPr/>
                </a:tc>
                <a:tc>
                  <a:txBody>
                    <a:bodyPr/>
                    <a:lstStyle/>
                    <a:p>
                      <a:pPr algn="ctr"/>
                      <a:r>
                        <a:rPr lang="en-US" sz="1400" dirty="0"/>
                        <a:t>0</a:t>
                      </a:r>
                    </a:p>
                  </a:txBody>
                  <a:tcPr/>
                </a:tc>
                <a:extLst>
                  <a:ext uri="{0D108BD9-81ED-4DB2-BD59-A6C34878D82A}">
                    <a16:rowId xmlns:a16="http://schemas.microsoft.com/office/drawing/2014/main" val="2705036819"/>
                  </a:ext>
                </a:extLst>
              </a:tr>
              <a:tr h="370840">
                <a:tc>
                  <a:txBody>
                    <a:bodyPr/>
                    <a:lstStyle/>
                    <a:p>
                      <a:pPr algn="ctr"/>
                      <a:r>
                        <a:rPr lang="en-US" sz="1400" dirty="0"/>
                        <a:t>028</a:t>
                      </a:r>
                    </a:p>
                  </a:txBody>
                  <a:tcPr/>
                </a:tc>
                <a:tc>
                  <a:txBody>
                    <a:bodyPr/>
                    <a:lstStyle/>
                    <a:p>
                      <a:r>
                        <a:rPr lang="en-US" sz="1400" dirty="0"/>
                        <a:t>Dust Control Additive</a:t>
                      </a:r>
                    </a:p>
                  </a:txBody>
                  <a:tcPr/>
                </a:tc>
                <a:tc>
                  <a:txBody>
                    <a:bodyPr/>
                    <a:lstStyle/>
                    <a:p>
                      <a:r>
                        <a:rPr lang="en-US" sz="1400" dirty="0"/>
                        <a:t>TMI needed to add dust control additive to conveyor belt to reduce dust at the Open Cut</a:t>
                      </a:r>
                    </a:p>
                  </a:txBody>
                  <a:tcPr/>
                </a:tc>
                <a:tc>
                  <a:txBody>
                    <a:bodyPr/>
                    <a:lstStyle/>
                    <a:p>
                      <a:pPr algn="r"/>
                      <a:r>
                        <a:rPr lang="en-US" sz="1400" dirty="0"/>
                        <a:t>$471,423</a:t>
                      </a:r>
                    </a:p>
                  </a:txBody>
                  <a:tcPr/>
                </a:tc>
                <a:tc>
                  <a:txBody>
                    <a:bodyPr/>
                    <a:lstStyle/>
                    <a:p>
                      <a:pPr algn="ctr"/>
                      <a:r>
                        <a:rPr lang="en-US" sz="1400" dirty="0"/>
                        <a:t>0</a:t>
                      </a:r>
                    </a:p>
                  </a:txBody>
                  <a:tcPr/>
                </a:tc>
                <a:extLst>
                  <a:ext uri="{0D108BD9-81ED-4DB2-BD59-A6C34878D82A}">
                    <a16:rowId xmlns:a16="http://schemas.microsoft.com/office/drawing/2014/main" val="2154097109"/>
                  </a:ext>
                </a:extLst>
              </a:tr>
              <a:tr h="370840">
                <a:tc>
                  <a:txBody>
                    <a:bodyPr/>
                    <a:lstStyle/>
                    <a:p>
                      <a:pPr algn="ctr"/>
                      <a:r>
                        <a:rPr lang="en-US" sz="1400" dirty="0"/>
                        <a:t>030</a:t>
                      </a:r>
                    </a:p>
                  </a:txBody>
                  <a:tcPr/>
                </a:tc>
                <a:tc>
                  <a:txBody>
                    <a:bodyPr/>
                    <a:lstStyle/>
                    <a:p>
                      <a:r>
                        <a:rPr lang="en-US" sz="1400" dirty="0"/>
                        <a:t>Double Handling of Muck</a:t>
                      </a:r>
                    </a:p>
                  </a:txBody>
                  <a:tcPr/>
                </a:tc>
                <a:tc>
                  <a:txBody>
                    <a:bodyPr/>
                    <a:lstStyle/>
                    <a:p>
                      <a:r>
                        <a:rPr lang="en-US" sz="1400" dirty="0"/>
                        <a:t>Due to stoppage of conveyor belt at the Open Cut due to the dust issues at the park and into public areas</a:t>
                      </a:r>
                    </a:p>
                  </a:txBody>
                  <a:tcPr/>
                </a:tc>
                <a:tc>
                  <a:txBody>
                    <a:bodyPr/>
                    <a:lstStyle/>
                    <a:p>
                      <a:pPr algn="r"/>
                      <a:r>
                        <a:rPr lang="en-US" sz="1400" dirty="0"/>
                        <a:t>$169,202</a:t>
                      </a:r>
                    </a:p>
                  </a:txBody>
                  <a:tcPr/>
                </a:tc>
                <a:tc>
                  <a:txBody>
                    <a:bodyPr/>
                    <a:lstStyle/>
                    <a:p>
                      <a:pPr algn="ctr"/>
                      <a:r>
                        <a:rPr lang="en-US" sz="1400" dirty="0"/>
                        <a:t>0</a:t>
                      </a:r>
                    </a:p>
                  </a:txBody>
                  <a:tcPr/>
                </a:tc>
                <a:extLst>
                  <a:ext uri="{0D108BD9-81ED-4DB2-BD59-A6C34878D82A}">
                    <a16:rowId xmlns:a16="http://schemas.microsoft.com/office/drawing/2014/main" val="1116495544"/>
                  </a:ext>
                </a:extLst>
              </a:tr>
              <a:tr h="370840">
                <a:tc>
                  <a:txBody>
                    <a:bodyPr/>
                    <a:lstStyle/>
                    <a:p>
                      <a:pPr algn="ctr"/>
                      <a:r>
                        <a:rPr lang="en-US" sz="1400" dirty="0"/>
                        <a:t>031</a:t>
                      </a:r>
                    </a:p>
                  </a:txBody>
                  <a:tcPr/>
                </a:tc>
                <a:tc>
                  <a:txBody>
                    <a:bodyPr/>
                    <a:lstStyle/>
                    <a:p>
                      <a:r>
                        <a:rPr lang="en-US" sz="1400" dirty="0"/>
                        <a:t>RHS Restocking</a:t>
                      </a:r>
                    </a:p>
                  </a:txBody>
                  <a:tcPr/>
                </a:tc>
                <a:tc>
                  <a:txBody>
                    <a:bodyPr/>
                    <a:lstStyle/>
                    <a:p>
                      <a:r>
                        <a:rPr lang="en-US" sz="1400" dirty="0"/>
                        <a:t>TMI required to purchase addition RHS spare parts</a:t>
                      </a:r>
                    </a:p>
                  </a:txBody>
                  <a:tcPr/>
                </a:tc>
                <a:tc>
                  <a:txBody>
                    <a:bodyPr/>
                    <a:lstStyle/>
                    <a:p>
                      <a:pPr algn="r"/>
                      <a:r>
                        <a:rPr lang="en-US" sz="1400" dirty="0"/>
                        <a:t>$6,578</a:t>
                      </a:r>
                    </a:p>
                  </a:txBody>
                  <a:tcPr/>
                </a:tc>
                <a:tc>
                  <a:txBody>
                    <a:bodyPr/>
                    <a:lstStyle/>
                    <a:p>
                      <a:pPr algn="ctr"/>
                      <a:r>
                        <a:rPr lang="en-US" sz="1400" dirty="0"/>
                        <a:t>0</a:t>
                      </a:r>
                    </a:p>
                  </a:txBody>
                  <a:tcPr/>
                </a:tc>
                <a:extLst>
                  <a:ext uri="{0D108BD9-81ED-4DB2-BD59-A6C34878D82A}">
                    <a16:rowId xmlns:a16="http://schemas.microsoft.com/office/drawing/2014/main" val="3455489463"/>
                  </a:ext>
                </a:extLst>
              </a:tr>
              <a:tr h="370840">
                <a:tc>
                  <a:txBody>
                    <a:bodyPr/>
                    <a:lstStyle/>
                    <a:p>
                      <a:pPr algn="ctr"/>
                      <a:r>
                        <a:rPr lang="en-US" sz="1400" dirty="0"/>
                        <a:t>038</a:t>
                      </a:r>
                    </a:p>
                  </a:txBody>
                  <a:tcPr/>
                </a:tc>
                <a:tc>
                  <a:txBody>
                    <a:bodyPr/>
                    <a:lstStyle/>
                    <a:p>
                      <a:r>
                        <a:rPr lang="en-US" sz="1400" dirty="0"/>
                        <a:t>RHS Blow Piping Labor 4Q21-2Q22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TMI required to employ more labor to blowpipe Ore Bins and 5000L</a:t>
                      </a:r>
                    </a:p>
                  </a:txBody>
                  <a:tcPr/>
                </a:tc>
                <a:tc>
                  <a:txBody>
                    <a:bodyPr/>
                    <a:lstStyle/>
                    <a:p>
                      <a:pPr algn="r"/>
                      <a:r>
                        <a:rPr lang="en-US" sz="1400" dirty="0"/>
                        <a:t>$427,408</a:t>
                      </a:r>
                    </a:p>
                  </a:txBody>
                  <a:tcPr/>
                </a:tc>
                <a:tc>
                  <a:txBody>
                    <a:bodyPr/>
                    <a:lstStyle/>
                    <a:p>
                      <a:pPr algn="ctr"/>
                      <a:r>
                        <a:rPr lang="en-US" sz="1400" dirty="0"/>
                        <a:t>0</a:t>
                      </a:r>
                    </a:p>
                  </a:txBody>
                  <a:tcPr/>
                </a:tc>
                <a:extLst>
                  <a:ext uri="{0D108BD9-81ED-4DB2-BD59-A6C34878D82A}">
                    <a16:rowId xmlns:a16="http://schemas.microsoft.com/office/drawing/2014/main" val="1526227748"/>
                  </a:ext>
                </a:extLst>
              </a:tr>
              <a:tr h="370840">
                <a:tc>
                  <a:txBody>
                    <a:bodyPr/>
                    <a:lstStyle/>
                    <a:p>
                      <a:pPr algn="ctr"/>
                      <a:r>
                        <a:rPr lang="en-US" sz="1400" dirty="0"/>
                        <a:t>039</a:t>
                      </a:r>
                    </a:p>
                  </a:txBody>
                  <a:tcPr/>
                </a:tc>
                <a:tc>
                  <a:txBody>
                    <a:bodyPr/>
                    <a:lstStyle/>
                    <a:p>
                      <a:r>
                        <a:rPr lang="en-US" sz="1400" dirty="0"/>
                        <a:t>HPU and Diverter Gates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TMI required to purchase addition RHS spare parts</a:t>
                      </a:r>
                    </a:p>
                  </a:txBody>
                  <a:tcPr/>
                </a:tc>
                <a:tc>
                  <a:txBody>
                    <a:bodyPr/>
                    <a:lstStyle/>
                    <a:p>
                      <a:pPr algn="r"/>
                      <a:r>
                        <a:rPr lang="en-US" sz="1400" dirty="0"/>
                        <a:t>$71,388</a:t>
                      </a:r>
                    </a:p>
                  </a:txBody>
                  <a:tcPr/>
                </a:tc>
                <a:tc>
                  <a:txBody>
                    <a:bodyPr/>
                    <a:lstStyle/>
                    <a:p>
                      <a:pPr algn="ctr"/>
                      <a:r>
                        <a:rPr lang="en-US" sz="1400" dirty="0"/>
                        <a:t>0</a:t>
                      </a:r>
                    </a:p>
                  </a:txBody>
                  <a:tcPr/>
                </a:tc>
                <a:extLst>
                  <a:ext uri="{0D108BD9-81ED-4DB2-BD59-A6C34878D82A}">
                    <a16:rowId xmlns:a16="http://schemas.microsoft.com/office/drawing/2014/main" val="2572516494"/>
                  </a:ext>
                </a:extLst>
              </a:tr>
              <a:tr h="370840">
                <a:tc>
                  <a:txBody>
                    <a:bodyPr/>
                    <a:lstStyle/>
                    <a:p>
                      <a:pPr algn="ctr"/>
                      <a:r>
                        <a:rPr lang="en-US" sz="1400" dirty="0"/>
                        <a:t>062</a:t>
                      </a:r>
                    </a:p>
                  </a:txBody>
                  <a:tcPr/>
                </a:tc>
                <a:tc>
                  <a:txBody>
                    <a:bodyPr/>
                    <a:lstStyle/>
                    <a:p>
                      <a:r>
                        <a:rPr lang="en-US" sz="1400" dirty="0"/>
                        <a:t>RHS Blow Piping Labor 1Q-4Q23</a:t>
                      </a:r>
                    </a:p>
                  </a:txBody>
                  <a:tcPr/>
                </a:tc>
                <a:tc>
                  <a:txBody>
                    <a:bodyPr/>
                    <a:lstStyle/>
                    <a:p>
                      <a:r>
                        <a:rPr lang="en-US" sz="1400" dirty="0"/>
                        <a:t>Additional labor required to move plugged muck using a blow pipe</a:t>
                      </a:r>
                    </a:p>
                  </a:txBody>
                  <a:tcPr/>
                </a:tc>
                <a:tc>
                  <a:txBody>
                    <a:bodyPr/>
                    <a:lstStyle/>
                    <a:p>
                      <a:pPr algn="r"/>
                      <a:r>
                        <a:rPr lang="en-US" sz="1400" dirty="0"/>
                        <a:t>$1,418,165</a:t>
                      </a:r>
                    </a:p>
                  </a:txBody>
                  <a:tcPr/>
                </a:tc>
                <a:tc>
                  <a:txBody>
                    <a:bodyPr/>
                    <a:lstStyle/>
                    <a:p>
                      <a:pPr algn="ctr"/>
                      <a:r>
                        <a:rPr lang="en-US" sz="1400" dirty="0"/>
                        <a:t>0</a:t>
                      </a:r>
                    </a:p>
                  </a:txBody>
                  <a:tcPr/>
                </a:tc>
                <a:extLst>
                  <a:ext uri="{0D108BD9-81ED-4DB2-BD59-A6C34878D82A}">
                    <a16:rowId xmlns:a16="http://schemas.microsoft.com/office/drawing/2014/main" val="3687057781"/>
                  </a:ext>
                </a:extLst>
              </a:tr>
              <a:tr h="370840">
                <a:tc>
                  <a:txBody>
                    <a:bodyPr/>
                    <a:lstStyle/>
                    <a:p>
                      <a:pPr algn="ctr"/>
                      <a:r>
                        <a:rPr lang="en-US" sz="1400" dirty="0"/>
                        <a:t>063</a:t>
                      </a:r>
                    </a:p>
                  </a:txBody>
                  <a:tcPr/>
                </a:tc>
                <a:tc>
                  <a:txBody>
                    <a:bodyPr/>
                    <a:lstStyle/>
                    <a:p>
                      <a:r>
                        <a:rPr lang="en-US" sz="1400" dirty="0"/>
                        <a:t>RHS Blow Piping Labor 3Q-4Q22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Additional labor required to move plugged muck using a blow pipe</a:t>
                      </a:r>
                    </a:p>
                  </a:txBody>
                  <a:tcPr/>
                </a:tc>
                <a:tc>
                  <a:txBody>
                    <a:bodyPr/>
                    <a:lstStyle/>
                    <a:p>
                      <a:pPr algn="r"/>
                      <a:r>
                        <a:rPr lang="en-US" sz="1400" dirty="0"/>
                        <a:t>$174,722</a:t>
                      </a:r>
                    </a:p>
                  </a:txBody>
                  <a:tcPr/>
                </a:tc>
                <a:tc>
                  <a:txBody>
                    <a:bodyPr/>
                    <a:lstStyle/>
                    <a:p>
                      <a:pPr algn="ctr"/>
                      <a:r>
                        <a:rPr lang="en-US" sz="1400" dirty="0"/>
                        <a:t>0</a:t>
                      </a:r>
                    </a:p>
                  </a:txBody>
                  <a:tcPr/>
                </a:tc>
                <a:extLst>
                  <a:ext uri="{0D108BD9-81ED-4DB2-BD59-A6C34878D82A}">
                    <a16:rowId xmlns:a16="http://schemas.microsoft.com/office/drawing/2014/main" val="1545878211"/>
                  </a:ext>
                </a:extLst>
              </a:tr>
            </a:tbl>
          </a:graphicData>
        </a:graphic>
      </p:graphicFrame>
      <p:sp>
        <p:nvSpPr>
          <p:cNvPr id="2" name="Title 1">
            <a:extLst>
              <a:ext uri="{FF2B5EF4-FFF2-40B4-BE49-F238E27FC236}">
                <a16:creationId xmlns:a16="http://schemas.microsoft.com/office/drawing/2014/main" id="{98A712AA-DE53-449F-A17C-A759C1271760}"/>
              </a:ext>
            </a:extLst>
          </p:cNvPr>
          <p:cNvSpPr>
            <a:spLocks noGrp="1"/>
          </p:cNvSpPr>
          <p:nvPr>
            <p:ph type="title"/>
          </p:nvPr>
        </p:nvSpPr>
        <p:spPr>
          <a:xfrm>
            <a:off x="492352" y="408759"/>
            <a:ext cx="11057467" cy="569268"/>
          </a:xfrm>
        </p:spPr>
        <p:txBody>
          <a:bodyPr/>
          <a:lstStyle/>
          <a:p>
            <a:r>
              <a:rPr lang="en-US" dirty="0"/>
              <a:t>Rock Handling System (RHS) Performance – 1 of 2</a:t>
            </a:r>
            <a:br>
              <a:rPr lang="en-US" dirty="0"/>
            </a:br>
            <a:endParaRPr lang="en-US" dirty="0"/>
          </a:p>
        </p:txBody>
      </p:sp>
      <p:sp>
        <p:nvSpPr>
          <p:cNvPr id="8" name="Slide Number Placeholder 7">
            <a:extLst>
              <a:ext uri="{FF2B5EF4-FFF2-40B4-BE49-F238E27FC236}">
                <a16:creationId xmlns:a16="http://schemas.microsoft.com/office/drawing/2014/main" id="{EFE55275-CE5A-47DF-B24E-668F5CF01427}"/>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27</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3" name="Date Placeholder 2">
            <a:extLst>
              <a:ext uri="{FF2B5EF4-FFF2-40B4-BE49-F238E27FC236}">
                <a16:creationId xmlns:a16="http://schemas.microsoft.com/office/drawing/2014/main" id="{053345F6-9C55-E933-45B4-8D14AEFF7D82}"/>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5" name="Footer Placeholder 4">
            <a:extLst>
              <a:ext uri="{FF2B5EF4-FFF2-40B4-BE49-F238E27FC236}">
                <a16:creationId xmlns:a16="http://schemas.microsoft.com/office/drawing/2014/main" id="{170CB7BF-40F4-73BC-4C88-E3619D7F88C7}"/>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2430105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492352" y="655320"/>
          <a:ext cx="10412573" cy="5547360"/>
        </p:xfrm>
        <a:graphic>
          <a:graphicData uri="http://schemas.openxmlformats.org/drawingml/2006/table">
            <a:tbl>
              <a:tblPr firstRow="1" bandRow="1">
                <a:tableStyleId>{5C22544A-7EE6-4342-B048-85BDC9FD1C3A}</a:tableStyleId>
              </a:tblPr>
              <a:tblGrid>
                <a:gridCol w="753413">
                  <a:extLst>
                    <a:ext uri="{9D8B030D-6E8A-4147-A177-3AD203B41FA5}">
                      <a16:colId xmlns:a16="http://schemas.microsoft.com/office/drawing/2014/main" val="2800651026"/>
                    </a:ext>
                  </a:extLst>
                </a:gridCol>
                <a:gridCol w="2785561">
                  <a:extLst>
                    <a:ext uri="{9D8B030D-6E8A-4147-A177-3AD203B41FA5}">
                      <a16:colId xmlns:a16="http://schemas.microsoft.com/office/drawing/2014/main" val="3844115683"/>
                    </a:ext>
                  </a:extLst>
                </a:gridCol>
                <a:gridCol w="4351731">
                  <a:extLst>
                    <a:ext uri="{9D8B030D-6E8A-4147-A177-3AD203B41FA5}">
                      <a16:colId xmlns:a16="http://schemas.microsoft.com/office/drawing/2014/main" val="712736224"/>
                    </a:ext>
                  </a:extLst>
                </a:gridCol>
                <a:gridCol w="1280027">
                  <a:extLst>
                    <a:ext uri="{9D8B030D-6E8A-4147-A177-3AD203B41FA5}">
                      <a16:colId xmlns:a16="http://schemas.microsoft.com/office/drawing/2014/main" val="2359669523"/>
                    </a:ext>
                  </a:extLst>
                </a:gridCol>
                <a:gridCol w="1241841">
                  <a:extLst>
                    <a:ext uri="{9D8B030D-6E8A-4147-A177-3AD203B41FA5}">
                      <a16:colId xmlns:a16="http://schemas.microsoft.com/office/drawing/2014/main" val="4151301847"/>
                    </a:ext>
                  </a:extLst>
                </a:gridCol>
              </a:tblGrid>
              <a:tr h="37084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065</a:t>
                      </a:r>
                    </a:p>
                  </a:txBody>
                  <a:tcPr/>
                </a:tc>
                <a:tc>
                  <a:txBody>
                    <a:bodyPr/>
                    <a:lstStyle/>
                    <a:p>
                      <a:r>
                        <a:rPr lang="en-US" sz="1400" dirty="0"/>
                        <a:t>Skip Loader Modifications</a:t>
                      </a:r>
                    </a:p>
                  </a:txBody>
                  <a:tcPr/>
                </a:tc>
                <a:tc>
                  <a:txBody>
                    <a:bodyPr/>
                    <a:lstStyle/>
                    <a:p>
                      <a:r>
                        <a:rPr lang="en-US" sz="1400" dirty="0"/>
                        <a:t>Rock Handling System modifications to improve field production</a:t>
                      </a:r>
                    </a:p>
                  </a:txBody>
                  <a:tcPr/>
                </a:tc>
                <a:tc>
                  <a:txBody>
                    <a:bodyPr/>
                    <a:lstStyle/>
                    <a:p>
                      <a:pPr algn="r"/>
                      <a:r>
                        <a:rPr lang="en-US" sz="1400" dirty="0"/>
                        <a:t>$11,954</a:t>
                      </a:r>
                    </a:p>
                  </a:txBody>
                  <a:tcPr/>
                </a:tc>
                <a:tc>
                  <a:txBody>
                    <a:bodyPr/>
                    <a:lstStyle/>
                    <a:p>
                      <a:pPr algn="ctr"/>
                      <a:r>
                        <a:rPr lang="en-US" sz="1400" dirty="0"/>
                        <a:t>0</a:t>
                      </a:r>
                    </a:p>
                  </a:txBody>
                  <a:tcPr/>
                </a:tc>
                <a:extLst>
                  <a:ext uri="{0D108BD9-81ED-4DB2-BD59-A6C34878D82A}">
                    <a16:rowId xmlns:a16="http://schemas.microsoft.com/office/drawing/2014/main" val="1041435581"/>
                  </a:ext>
                </a:extLst>
              </a:tr>
              <a:tr h="370840">
                <a:tc>
                  <a:txBody>
                    <a:bodyPr/>
                    <a:lstStyle/>
                    <a:p>
                      <a:pPr algn="ctr"/>
                      <a:r>
                        <a:rPr lang="en-US" sz="1400" dirty="0"/>
                        <a:t>069</a:t>
                      </a:r>
                    </a:p>
                  </a:txBody>
                  <a:tcPr/>
                </a:tc>
                <a:tc>
                  <a:txBody>
                    <a:bodyPr/>
                    <a:lstStyle/>
                    <a:p>
                      <a:r>
                        <a:rPr lang="en-US" sz="1400" dirty="0"/>
                        <a:t>Bin Rail Torn Belt Repair</a:t>
                      </a:r>
                    </a:p>
                  </a:txBody>
                  <a:tcPr/>
                </a:tc>
                <a:tc>
                  <a:txBody>
                    <a:bodyPr/>
                    <a:lstStyle/>
                    <a:p>
                      <a:r>
                        <a:rPr lang="en-US" sz="1400" dirty="0"/>
                        <a:t>Damaged conveyor belt due to deteriorating infrastructure in the Ore Pass</a:t>
                      </a:r>
                    </a:p>
                  </a:txBody>
                  <a:tcPr/>
                </a:tc>
                <a:tc>
                  <a:txBody>
                    <a:bodyPr/>
                    <a:lstStyle/>
                    <a:p>
                      <a:pPr algn="r"/>
                      <a:r>
                        <a:rPr lang="en-US" sz="1400" dirty="0"/>
                        <a:t>$23,476</a:t>
                      </a:r>
                    </a:p>
                  </a:txBody>
                  <a:tcPr/>
                </a:tc>
                <a:tc>
                  <a:txBody>
                    <a:bodyPr/>
                    <a:lstStyle/>
                    <a:p>
                      <a:pPr algn="ctr"/>
                      <a:r>
                        <a:rPr lang="en-US" sz="1400" dirty="0"/>
                        <a:t>0</a:t>
                      </a:r>
                    </a:p>
                  </a:txBody>
                  <a:tcPr/>
                </a:tc>
                <a:extLst>
                  <a:ext uri="{0D108BD9-81ED-4DB2-BD59-A6C34878D82A}">
                    <a16:rowId xmlns:a16="http://schemas.microsoft.com/office/drawing/2014/main" val="2705036819"/>
                  </a:ext>
                </a:extLst>
              </a:tr>
              <a:tr h="370840">
                <a:tc>
                  <a:txBody>
                    <a:bodyPr/>
                    <a:lstStyle/>
                    <a:p>
                      <a:pPr algn="ctr"/>
                      <a:r>
                        <a:rPr lang="en-US" sz="1400" dirty="0"/>
                        <a:t>073</a:t>
                      </a:r>
                    </a:p>
                  </a:txBody>
                  <a:tcPr/>
                </a:tc>
                <a:tc>
                  <a:txBody>
                    <a:bodyPr/>
                    <a:lstStyle/>
                    <a:p>
                      <a:r>
                        <a:rPr lang="en-US" sz="1400" dirty="0"/>
                        <a:t>Extended Services</a:t>
                      </a:r>
                    </a:p>
                  </a:txBody>
                  <a:tcPr/>
                </a:tc>
                <a:tc>
                  <a:txBody>
                    <a:bodyPr/>
                    <a:lstStyle/>
                    <a:p>
                      <a:endParaRPr lang="en-US" sz="1400" dirty="0"/>
                    </a:p>
                  </a:txBody>
                  <a:tcPr/>
                </a:tc>
                <a:tc>
                  <a:txBody>
                    <a:bodyPr/>
                    <a:lstStyle/>
                    <a:p>
                      <a:pPr algn="r"/>
                      <a:r>
                        <a:rPr lang="en-US" sz="1400" dirty="0"/>
                        <a:t>$629,618</a:t>
                      </a:r>
                    </a:p>
                  </a:txBody>
                  <a:tcPr/>
                </a:tc>
                <a:tc>
                  <a:txBody>
                    <a:bodyPr/>
                    <a:lstStyle/>
                    <a:p>
                      <a:pPr algn="ctr"/>
                      <a:r>
                        <a:rPr lang="en-US" sz="1400" dirty="0"/>
                        <a:t>0</a:t>
                      </a:r>
                    </a:p>
                  </a:txBody>
                  <a:tcPr/>
                </a:tc>
                <a:extLst>
                  <a:ext uri="{0D108BD9-81ED-4DB2-BD59-A6C34878D82A}">
                    <a16:rowId xmlns:a16="http://schemas.microsoft.com/office/drawing/2014/main" val="1485614153"/>
                  </a:ext>
                </a:extLst>
              </a:tr>
              <a:tr h="370840">
                <a:tc>
                  <a:txBody>
                    <a:bodyPr/>
                    <a:lstStyle/>
                    <a:p>
                      <a:pPr algn="ctr"/>
                      <a:r>
                        <a:rPr lang="en-US" sz="1400" dirty="0"/>
                        <a:t>074</a:t>
                      </a:r>
                    </a:p>
                  </a:txBody>
                  <a:tcPr/>
                </a:tc>
                <a:tc>
                  <a:txBody>
                    <a:bodyPr/>
                    <a:lstStyle/>
                    <a:p>
                      <a:r>
                        <a:rPr lang="en-US" sz="1400" dirty="0"/>
                        <a:t>Skip Calibration Support</a:t>
                      </a:r>
                    </a:p>
                  </a:txBody>
                  <a:tcPr/>
                </a:tc>
                <a:tc>
                  <a:txBody>
                    <a:bodyPr/>
                    <a:lstStyle/>
                    <a:p>
                      <a:r>
                        <a:rPr lang="en-US" sz="1400" dirty="0"/>
                        <a:t>Purchased rock quarry material for payload calibration</a:t>
                      </a:r>
                    </a:p>
                  </a:txBody>
                  <a:tcPr/>
                </a:tc>
                <a:tc>
                  <a:txBody>
                    <a:bodyPr/>
                    <a:lstStyle/>
                    <a:p>
                      <a:pPr algn="r"/>
                      <a:r>
                        <a:rPr lang="en-US" sz="1400" dirty="0"/>
                        <a:t>$7,885</a:t>
                      </a:r>
                    </a:p>
                  </a:txBody>
                  <a:tcPr/>
                </a:tc>
                <a:tc>
                  <a:txBody>
                    <a:bodyPr/>
                    <a:lstStyle/>
                    <a:p>
                      <a:pPr algn="ctr"/>
                      <a:r>
                        <a:rPr lang="en-US" sz="1400" dirty="0"/>
                        <a:t>0</a:t>
                      </a:r>
                    </a:p>
                  </a:txBody>
                  <a:tcPr/>
                </a:tc>
                <a:extLst>
                  <a:ext uri="{0D108BD9-81ED-4DB2-BD59-A6C34878D82A}">
                    <a16:rowId xmlns:a16="http://schemas.microsoft.com/office/drawing/2014/main" val="2154097109"/>
                  </a:ext>
                </a:extLst>
              </a:tr>
              <a:tr h="370840">
                <a:tc>
                  <a:txBody>
                    <a:bodyPr/>
                    <a:lstStyle/>
                    <a:p>
                      <a:pPr algn="ctr"/>
                      <a:r>
                        <a:rPr lang="en-US" sz="1400" dirty="0"/>
                        <a:t>076</a:t>
                      </a:r>
                    </a:p>
                  </a:txBody>
                  <a:tcPr/>
                </a:tc>
                <a:tc>
                  <a:txBody>
                    <a:bodyPr/>
                    <a:lstStyle/>
                    <a:p>
                      <a:r>
                        <a:rPr lang="en-US" sz="1400" dirty="0"/>
                        <a:t>Muck Re-handling</a:t>
                      </a:r>
                    </a:p>
                  </a:txBody>
                  <a:tcPr/>
                </a:tc>
                <a:tc>
                  <a:txBody>
                    <a:bodyPr/>
                    <a:lstStyle/>
                    <a:p>
                      <a:r>
                        <a:rPr lang="en-US" sz="1400" dirty="0"/>
                        <a:t>Double handling of muck due to limitations with the RHS</a:t>
                      </a:r>
                    </a:p>
                  </a:txBody>
                  <a:tcPr/>
                </a:tc>
                <a:tc>
                  <a:txBody>
                    <a:bodyPr/>
                    <a:lstStyle/>
                    <a:p>
                      <a:pPr algn="r"/>
                      <a:r>
                        <a:rPr lang="en-US" sz="1400" dirty="0"/>
                        <a:t>$22,168</a:t>
                      </a:r>
                    </a:p>
                  </a:txBody>
                  <a:tcPr/>
                </a:tc>
                <a:tc>
                  <a:txBody>
                    <a:bodyPr/>
                    <a:lstStyle/>
                    <a:p>
                      <a:pPr algn="ctr"/>
                      <a:r>
                        <a:rPr lang="en-US" sz="1400" dirty="0"/>
                        <a:t>0</a:t>
                      </a:r>
                    </a:p>
                  </a:txBody>
                  <a:tcPr/>
                </a:tc>
                <a:extLst>
                  <a:ext uri="{0D108BD9-81ED-4DB2-BD59-A6C34878D82A}">
                    <a16:rowId xmlns:a16="http://schemas.microsoft.com/office/drawing/2014/main" val="1116495544"/>
                  </a:ext>
                </a:extLst>
              </a:tr>
              <a:tr h="370840">
                <a:tc>
                  <a:txBody>
                    <a:bodyPr/>
                    <a:lstStyle/>
                    <a:p>
                      <a:pPr algn="ctr"/>
                      <a:r>
                        <a:rPr lang="en-US" sz="1400" dirty="0"/>
                        <a:t>088</a:t>
                      </a:r>
                    </a:p>
                  </a:txBody>
                  <a:tcPr/>
                </a:tc>
                <a:tc>
                  <a:txBody>
                    <a:bodyPr/>
                    <a:lstStyle/>
                    <a:p>
                      <a:r>
                        <a:rPr lang="en-US" sz="1400" dirty="0"/>
                        <a:t>RHS Rock Plows</a:t>
                      </a:r>
                    </a:p>
                  </a:txBody>
                  <a:tcPr/>
                </a:tc>
                <a:tc>
                  <a:txBody>
                    <a:bodyPr/>
                    <a:lstStyle/>
                    <a:p>
                      <a:r>
                        <a:rPr lang="en-US" sz="1400" dirty="0"/>
                        <a:t>Additional of rock plows to improve RHS. Not in original design.</a:t>
                      </a:r>
                    </a:p>
                  </a:txBody>
                  <a:tcPr/>
                </a:tc>
                <a:tc>
                  <a:txBody>
                    <a:bodyPr/>
                    <a:lstStyle/>
                    <a:p>
                      <a:pPr algn="r"/>
                      <a:r>
                        <a:rPr lang="en-US" sz="1400" dirty="0"/>
                        <a:t>$16,219</a:t>
                      </a:r>
                    </a:p>
                  </a:txBody>
                  <a:tcPr/>
                </a:tc>
                <a:tc>
                  <a:txBody>
                    <a:bodyPr/>
                    <a:lstStyle/>
                    <a:p>
                      <a:pPr algn="ctr"/>
                      <a:r>
                        <a:rPr lang="en-US" sz="1400" dirty="0"/>
                        <a:t>0</a:t>
                      </a:r>
                    </a:p>
                  </a:txBody>
                  <a:tcPr/>
                </a:tc>
                <a:extLst>
                  <a:ext uri="{0D108BD9-81ED-4DB2-BD59-A6C34878D82A}">
                    <a16:rowId xmlns:a16="http://schemas.microsoft.com/office/drawing/2014/main" val="1127606311"/>
                  </a:ext>
                </a:extLst>
              </a:tr>
              <a:tr h="370840">
                <a:tc>
                  <a:txBody>
                    <a:bodyPr/>
                    <a:lstStyle/>
                    <a:p>
                      <a:pPr algn="ctr"/>
                      <a:r>
                        <a:rPr lang="en-US" sz="1400" dirty="0"/>
                        <a:t>110</a:t>
                      </a:r>
                    </a:p>
                  </a:txBody>
                  <a:tcPr/>
                </a:tc>
                <a:tc>
                  <a:txBody>
                    <a:bodyPr/>
                    <a:lstStyle/>
                    <a:p>
                      <a:r>
                        <a:rPr lang="en-US" sz="1400" dirty="0"/>
                        <a:t>WAD Rehabilitation</a:t>
                      </a:r>
                    </a:p>
                  </a:txBody>
                  <a:tcPr/>
                </a:tc>
                <a:tc>
                  <a:txBody>
                    <a:bodyPr/>
                    <a:lstStyle/>
                    <a:p>
                      <a:r>
                        <a:rPr lang="en-US" sz="1400" dirty="0"/>
                        <a:t>Replace WAD invert after being used as muck storage.</a:t>
                      </a:r>
                    </a:p>
                  </a:txBody>
                  <a:tcPr/>
                </a:tc>
                <a:tc>
                  <a:txBody>
                    <a:bodyPr/>
                    <a:lstStyle/>
                    <a:p>
                      <a:pPr algn="r"/>
                      <a:r>
                        <a:rPr lang="en-US" sz="1400" dirty="0"/>
                        <a:t>$1,099,451</a:t>
                      </a:r>
                    </a:p>
                  </a:txBody>
                  <a:tcPr/>
                </a:tc>
                <a:tc>
                  <a:txBody>
                    <a:bodyPr/>
                    <a:lstStyle/>
                    <a:p>
                      <a:pPr algn="ctr"/>
                      <a:r>
                        <a:rPr lang="en-US" sz="1400" dirty="0"/>
                        <a:t>0</a:t>
                      </a:r>
                    </a:p>
                  </a:txBody>
                  <a:tcPr/>
                </a:tc>
                <a:extLst>
                  <a:ext uri="{0D108BD9-81ED-4DB2-BD59-A6C34878D82A}">
                    <a16:rowId xmlns:a16="http://schemas.microsoft.com/office/drawing/2014/main" val="2345131398"/>
                  </a:ext>
                </a:extLst>
              </a:tr>
              <a:tr h="370840">
                <a:tc>
                  <a:txBody>
                    <a:bodyPr/>
                    <a:lstStyle/>
                    <a:p>
                      <a:pPr algn="ctr"/>
                      <a:r>
                        <a:rPr lang="en-US" sz="1400" dirty="0"/>
                        <a:t>111</a:t>
                      </a:r>
                    </a:p>
                  </a:txBody>
                  <a:tcPr/>
                </a:tc>
                <a:tc>
                  <a:txBody>
                    <a:bodyPr/>
                    <a:lstStyle/>
                    <a:p>
                      <a:r>
                        <a:rPr lang="en-US" sz="1400" dirty="0"/>
                        <a:t>Muck Re-handling 2Q2023</a:t>
                      </a:r>
                    </a:p>
                  </a:txBody>
                  <a:tcPr/>
                </a:tc>
                <a:tc>
                  <a:txBody>
                    <a:bodyPr/>
                    <a:lstStyle/>
                    <a:p>
                      <a:r>
                        <a:rPr lang="en-US" sz="1400" dirty="0"/>
                        <a:t>Double handling of muck due to skipping performance not meeting contract requirements. </a:t>
                      </a:r>
                    </a:p>
                  </a:txBody>
                  <a:tcPr/>
                </a:tc>
                <a:tc>
                  <a:txBody>
                    <a:bodyPr/>
                    <a:lstStyle/>
                    <a:p>
                      <a:pPr algn="r"/>
                      <a:r>
                        <a:rPr lang="en-US" sz="1400" dirty="0"/>
                        <a:t>$24,677</a:t>
                      </a:r>
                    </a:p>
                  </a:txBody>
                  <a:tcPr/>
                </a:tc>
                <a:tc>
                  <a:txBody>
                    <a:bodyPr/>
                    <a:lstStyle/>
                    <a:p>
                      <a:pPr algn="ctr"/>
                      <a:r>
                        <a:rPr lang="en-US" sz="1400" dirty="0"/>
                        <a:t>0</a:t>
                      </a:r>
                    </a:p>
                  </a:txBody>
                  <a:tcPr/>
                </a:tc>
                <a:extLst>
                  <a:ext uri="{0D108BD9-81ED-4DB2-BD59-A6C34878D82A}">
                    <a16:rowId xmlns:a16="http://schemas.microsoft.com/office/drawing/2014/main" val="3220501144"/>
                  </a:ext>
                </a:extLst>
              </a:tr>
              <a:tr h="370840">
                <a:tc>
                  <a:txBody>
                    <a:bodyPr/>
                    <a:lstStyle/>
                    <a:p>
                      <a:pPr algn="ctr"/>
                      <a:r>
                        <a:rPr lang="en-US" sz="1400" dirty="0"/>
                        <a:t>113</a:t>
                      </a:r>
                    </a:p>
                  </a:txBody>
                  <a:tcPr/>
                </a:tc>
                <a:tc>
                  <a:txBody>
                    <a:bodyPr/>
                    <a:lstStyle/>
                    <a:p>
                      <a:r>
                        <a:rPr lang="en-US" sz="1400" dirty="0"/>
                        <a:t>Concrete Protection</a:t>
                      </a:r>
                    </a:p>
                  </a:txBody>
                  <a:tcPr/>
                </a:tc>
                <a:tc>
                  <a:txBody>
                    <a:bodyPr/>
                    <a:lstStyle/>
                    <a:p>
                      <a:r>
                        <a:rPr lang="en-US" sz="1400" dirty="0"/>
                        <a:t>Protecting concrete in CUC as equipment needs to be stored due to Yates shaft delays and resequencing of works</a:t>
                      </a:r>
                    </a:p>
                  </a:txBody>
                  <a:tcPr/>
                </a:tc>
                <a:tc>
                  <a:txBody>
                    <a:bodyPr/>
                    <a:lstStyle/>
                    <a:p>
                      <a:pPr algn="r"/>
                      <a:r>
                        <a:rPr lang="en-US" sz="1400" dirty="0"/>
                        <a:t>$103,625</a:t>
                      </a:r>
                    </a:p>
                  </a:txBody>
                  <a:tcPr/>
                </a:tc>
                <a:tc>
                  <a:txBody>
                    <a:bodyPr/>
                    <a:lstStyle/>
                    <a:p>
                      <a:pPr algn="ctr"/>
                      <a:r>
                        <a:rPr lang="en-US" sz="1400" dirty="0"/>
                        <a:t>0</a:t>
                      </a:r>
                    </a:p>
                  </a:txBody>
                  <a:tcPr/>
                </a:tc>
                <a:extLst>
                  <a:ext uri="{0D108BD9-81ED-4DB2-BD59-A6C34878D82A}">
                    <a16:rowId xmlns:a16="http://schemas.microsoft.com/office/drawing/2014/main" val="276317937"/>
                  </a:ext>
                </a:extLst>
              </a:tr>
              <a:tr h="370840">
                <a:tc>
                  <a:txBody>
                    <a:bodyPr/>
                    <a:lstStyle/>
                    <a:p>
                      <a:pPr algn="ctr"/>
                      <a:r>
                        <a:rPr lang="en-US" sz="1400" dirty="0"/>
                        <a:t>115</a:t>
                      </a:r>
                    </a:p>
                  </a:txBody>
                  <a:tcPr/>
                </a:tc>
                <a:tc>
                  <a:txBody>
                    <a:bodyPr/>
                    <a:lstStyle/>
                    <a:p>
                      <a:r>
                        <a:rPr lang="en-US" sz="1400" dirty="0"/>
                        <a:t>Resequencing</a:t>
                      </a:r>
                    </a:p>
                  </a:txBody>
                  <a:tcPr/>
                </a:tc>
                <a:tc>
                  <a:txBody>
                    <a:bodyPr/>
                    <a:lstStyle/>
                    <a:p>
                      <a:r>
                        <a:rPr lang="en-US" sz="1400" dirty="0"/>
                        <a:t>TMI claim for trade stacking and RHS performance. </a:t>
                      </a:r>
                    </a:p>
                  </a:txBody>
                  <a:tcPr/>
                </a:tc>
                <a:tc>
                  <a:txBody>
                    <a:bodyPr/>
                    <a:lstStyle/>
                    <a:p>
                      <a:pPr algn="r"/>
                      <a:r>
                        <a:rPr lang="en-US" sz="1400" dirty="0"/>
                        <a:t>$12,000,000</a:t>
                      </a:r>
                    </a:p>
                  </a:txBody>
                  <a:tcPr/>
                </a:tc>
                <a:tc>
                  <a:txBody>
                    <a:bodyPr/>
                    <a:lstStyle/>
                    <a:p>
                      <a:pPr algn="ctr"/>
                      <a:r>
                        <a:rPr lang="en-US" sz="1400" dirty="0"/>
                        <a:t>0</a:t>
                      </a:r>
                    </a:p>
                  </a:txBody>
                  <a:tcPr/>
                </a:tc>
                <a:extLst>
                  <a:ext uri="{0D108BD9-81ED-4DB2-BD59-A6C34878D82A}">
                    <a16:rowId xmlns:a16="http://schemas.microsoft.com/office/drawing/2014/main" val="1417614151"/>
                  </a:ext>
                </a:extLst>
              </a:tr>
              <a:tr h="370840">
                <a:tc>
                  <a:txBody>
                    <a:bodyPr/>
                    <a:lstStyle/>
                    <a:p>
                      <a:endParaRPr lang="en-US" sz="1400" dirty="0"/>
                    </a:p>
                  </a:txBody>
                  <a:tcPr/>
                </a:tc>
                <a:tc>
                  <a:txBody>
                    <a:bodyPr/>
                    <a:lstStyle/>
                    <a:p>
                      <a:endParaRPr lang="en-US" sz="1400" dirty="0"/>
                    </a:p>
                  </a:txBody>
                  <a:tcPr/>
                </a:tc>
                <a:tc>
                  <a:txBody>
                    <a:bodyPr/>
                    <a:lstStyle/>
                    <a:p>
                      <a:pPr algn="r"/>
                      <a:r>
                        <a:rPr lang="en-US" sz="1400" b="1" dirty="0"/>
                        <a:t>TOTAL IMPACT</a:t>
                      </a:r>
                    </a:p>
                  </a:txBody>
                  <a:tcPr/>
                </a:tc>
                <a:tc>
                  <a:txBody>
                    <a:bodyPr/>
                    <a:lstStyle/>
                    <a:p>
                      <a:pPr algn="r"/>
                      <a:r>
                        <a:rPr lang="en-US" sz="1400" b="1" dirty="0"/>
                        <a:t>$17.1M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0 Days</a:t>
                      </a:r>
                    </a:p>
                  </a:txBody>
                  <a:tcPr/>
                </a:tc>
                <a:extLst>
                  <a:ext uri="{0D108BD9-81ED-4DB2-BD59-A6C34878D82A}">
                    <a16:rowId xmlns:a16="http://schemas.microsoft.com/office/drawing/2014/main" val="3933721769"/>
                  </a:ext>
                </a:extLst>
              </a:tr>
            </a:tbl>
          </a:graphicData>
        </a:graphic>
      </p:graphicFrame>
      <p:sp>
        <p:nvSpPr>
          <p:cNvPr id="2" name="Title 1">
            <a:extLst>
              <a:ext uri="{FF2B5EF4-FFF2-40B4-BE49-F238E27FC236}">
                <a16:creationId xmlns:a16="http://schemas.microsoft.com/office/drawing/2014/main" id="{98A712AA-DE53-449F-A17C-A759C1271760}"/>
              </a:ext>
            </a:extLst>
          </p:cNvPr>
          <p:cNvSpPr>
            <a:spLocks noGrp="1"/>
          </p:cNvSpPr>
          <p:nvPr>
            <p:ph type="title"/>
          </p:nvPr>
        </p:nvSpPr>
        <p:spPr>
          <a:xfrm>
            <a:off x="492352" y="252638"/>
            <a:ext cx="11057467" cy="569268"/>
          </a:xfrm>
        </p:spPr>
        <p:txBody>
          <a:bodyPr/>
          <a:lstStyle/>
          <a:p>
            <a:r>
              <a:rPr lang="en-US" dirty="0"/>
              <a:t>Rock Handling System (RHS) Performance – 2 of 2</a:t>
            </a:r>
            <a:br>
              <a:rPr lang="en-US" dirty="0"/>
            </a:br>
            <a:endParaRPr lang="en-US" dirty="0"/>
          </a:p>
        </p:txBody>
      </p:sp>
      <p:sp>
        <p:nvSpPr>
          <p:cNvPr id="8" name="Slide Number Placeholder 7">
            <a:extLst>
              <a:ext uri="{FF2B5EF4-FFF2-40B4-BE49-F238E27FC236}">
                <a16:creationId xmlns:a16="http://schemas.microsoft.com/office/drawing/2014/main" id="{EFE55275-CE5A-47DF-B24E-668F5CF01427}"/>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28</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3" name="Date Placeholder 2">
            <a:extLst>
              <a:ext uri="{FF2B5EF4-FFF2-40B4-BE49-F238E27FC236}">
                <a16:creationId xmlns:a16="http://schemas.microsoft.com/office/drawing/2014/main" id="{E365A8E9-CDA3-10BF-60E4-974E7E96664F}"/>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10" name="Footer Placeholder 9">
            <a:extLst>
              <a:ext uri="{FF2B5EF4-FFF2-40B4-BE49-F238E27FC236}">
                <a16:creationId xmlns:a16="http://schemas.microsoft.com/office/drawing/2014/main" id="{86D0DAA0-30EC-97CA-7EA6-1C1C4590E1C2}"/>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3748665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7AF10475-EC97-430C-8103-CC9A947FE0C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2" name="Title 2">
            <a:extLst>
              <a:ext uri="{FF2B5EF4-FFF2-40B4-BE49-F238E27FC236}">
                <a16:creationId xmlns:a16="http://schemas.microsoft.com/office/drawing/2014/main" id="{C47C46D5-1265-60CF-6B1A-B33F960E9ADB}"/>
              </a:ext>
            </a:extLst>
          </p:cNvPr>
          <p:cNvSpPr txBox="1">
            <a:spLocks/>
          </p:cNvSpPr>
          <p:nvPr/>
        </p:nvSpPr>
        <p:spPr>
          <a:xfrm>
            <a:off x="616106" y="552417"/>
            <a:ext cx="11057467" cy="569268"/>
          </a:xfrm>
          <a:prstGeom prst="rect">
            <a:avLst/>
          </a:prstGeom>
        </p:spPr>
        <p:txBody>
          <a:bodyPr vert="horz" lIns="0" tIns="0" rIns="0" bIns="0"/>
          <a:lstStyle>
            <a:lvl1pPr algn="l" defTabSz="457200" rtl="0" fontAlgn="base">
              <a:spcBef>
                <a:spcPct val="0"/>
              </a:spcBef>
              <a:spcAft>
                <a:spcPct val="0"/>
              </a:spcAft>
              <a:defRPr sz="2200" b="1" i="0" kern="1200" baseline="0">
                <a:solidFill>
                  <a:srgbClr val="004C97"/>
                </a:solidFill>
                <a:latin typeface="Helvetica"/>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2200" b="1" i="0" u="none" strike="noStrike" kern="1200" cap="none" spc="0" normalizeH="0" baseline="0" noProof="0" dirty="0">
                <a:ln>
                  <a:noFill/>
                </a:ln>
                <a:solidFill>
                  <a:srgbClr val="004C97"/>
                </a:solidFill>
                <a:effectLst/>
                <a:uLnTx/>
                <a:uFillTx/>
                <a:latin typeface="Helvetica"/>
              </a:rPr>
              <a:t>Other</a:t>
            </a:r>
          </a:p>
        </p:txBody>
      </p:sp>
      <p:graphicFrame>
        <p:nvGraphicFramePr>
          <p:cNvPr id="5" name="Table 4">
            <a:extLst>
              <a:ext uri="{FF2B5EF4-FFF2-40B4-BE49-F238E27FC236}">
                <a16:creationId xmlns:a16="http://schemas.microsoft.com/office/drawing/2014/main" id="{7611C381-AFE2-ABE6-FBBC-E50F2DD82AF4}"/>
              </a:ext>
            </a:extLst>
          </p:cNvPr>
          <p:cNvGraphicFramePr>
            <a:graphicFrameLocks noGrp="1"/>
          </p:cNvGraphicFramePr>
          <p:nvPr/>
        </p:nvGraphicFramePr>
        <p:xfrm>
          <a:off x="616106" y="1001410"/>
          <a:ext cx="10867563" cy="2001520"/>
        </p:xfrm>
        <a:graphic>
          <a:graphicData uri="http://schemas.openxmlformats.org/drawingml/2006/table">
            <a:tbl>
              <a:tblPr firstRow="1" bandRow="1">
                <a:tableStyleId>{5C22544A-7EE6-4342-B048-85BDC9FD1C3A}</a:tableStyleId>
              </a:tblPr>
              <a:tblGrid>
                <a:gridCol w="690033">
                  <a:extLst>
                    <a:ext uri="{9D8B030D-6E8A-4147-A177-3AD203B41FA5}">
                      <a16:colId xmlns:a16="http://schemas.microsoft.com/office/drawing/2014/main" val="2800651026"/>
                    </a:ext>
                  </a:extLst>
                </a:gridCol>
                <a:gridCol w="2455333">
                  <a:extLst>
                    <a:ext uri="{9D8B030D-6E8A-4147-A177-3AD203B41FA5}">
                      <a16:colId xmlns:a16="http://schemas.microsoft.com/office/drawing/2014/main" val="3844115683"/>
                    </a:ext>
                  </a:extLst>
                </a:gridCol>
                <a:gridCol w="5212080">
                  <a:extLst>
                    <a:ext uri="{9D8B030D-6E8A-4147-A177-3AD203B41FA5}">
                      <a16:colId xmlns:a16="http://schemas.microsoft.com/office/drawing/2014/main" val="712736224"/>
                    </a:ext>
                  </a:extLst>
                </a:gridCol>
                <a:gridCol w="1111623">
                  <a:extLst>
                    <a:ext uri="{9D8B030D-6E8A-4147-A177-3AD203B41FA5}">
                      <a16:colId xmlns:a16="http://schemas.microsoft.com/office/drawing/2014/main" val="2359669523"/>
                    </a:ext>
                  </a:extLst>
                </a:gridCol>
                <a:gridCol w="1398494">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082</a:t>
                      </a:r>
                    </a:p>
                  </a:txBody>
                  <a:tcPr/>
                </a:tc>
                <a:tc>
                  <a:txBody>
                    <a:bodyPr/>
                    <a:lstStyle/>
                    <a:p>
                      <a:pPr algn="l"/>
                      <a:r>
                        <a:rPr lang="en-US" sz="1400" dirty="0"/>
                        <a:t>RRB Site Visit 3/30/2023</a:t>
                      </a:r>
                    </a:p>
                  </a:txBody>
                  <a:tcPr/>
                </a:tc>
                <a:tc>
                  <a:txBody>
                    <a:bodyPr/>
                    <a:lstStyle/>
                    <a:p>
                      <a:r>
                        <a:rPr lang="en-US" sz="1400" dirty="0"/>
                        <a:t>Subcontractor instructed to light cavern for RRB Site Tour</a:t>
                      </a:r>
                    </a:p>
                  </a:txBody>
                  <a:tcPr/>
                </a:tc>
                <a:tc>
                  <a:txBody>
                    <a:bodyPr/>
                    <a:lstStyle/>
                    <a:p>
                      <a:pPr algn="r"/>
                      <a:r>
                        <a:rPr lang="en-US" sz="1400" dirty="0"/>
                        <a:t>$2,479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415084595"/>
                  </a:ext>
                </a:extLst>
              </a:tr>
              <a:tr h="370840">
                <a:tc>
                  <a:txBody>
                    <a:bodyPr/>
                    <a:lstStyle/>
                    <a:p>
                      <a:pPr algn="ctr"/>
                      <a:r>
                        <a:rPr lang="en-US" sz="1400" dirty="0"/>
                        <a:t>090</a:t>
                      </a:r>
                    </a:p>
                  </a:txBody>
                  <a:tcPr/>
                </a:tc>
                <a:tc>
                  <a:txBody>
                    <a:bodyPr/>
                    <a:lstStyle/>
                    <a:p>
                      <a:pPr algn="l"/>
                      <a:r>
                        <a:rPr lang="en-US" sz="1400" dirty="0"/>
                        <a:t>Camera Installation</a:t>
                      </a:r>
                    </a:p>
                  </a:txBody>
                  <a:tcPr/>
                </a:tc>
                <a:tc>
                  <a:txBody>
                    <a:bodyPr/>
                    <a:lstStyle/>
                    <a:p>
                      <a:r>
                        <a:rPr lang="en-US" sz="1400" dirty="0"/>
                        <a:t>Install camera into 4850-09 to monitoring mucking activities. </a:t>
                      </a:r>
                    </a:p>
                  </a:txBody>
                  <a:tcPr/>
                </a:tc>
                <a:tc>
                  <a:txBody>
                    <a:bodyPr/>
                    <a:lstStyle/>
                    <a:p>
                      <a:pPr algn="r"/>
                      <a:r>
                        <a:rPr lang="en-US" sz="1400" dirty="0"/>
                        <a:t>$43,203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3690718855"/>
                  </a:ext>
                </a:extLst>
              </a:tr>
              <a:tr h="370840">
                <a:tc>
                  <a:txBody>
                    <a:bodyPr/>
                    <a:lstStyle/>
                    <a:p>
                      <a:pPr algn="ctr"/>
                      <a:r>
                        <a:rPr lang="en-US" sz="1400" dirty="0"/>
                        <a:t>107</a:t>
                      </a:r>
                    </a:p>
                  </a:txBody>
                  <a:tcPr/>
                </a:tc>
                <a:tc>
                  <a:txBody>
                    <a:bodyPr/>
                    <a:lstStyle/>
                    <a:p>
                      <a:pPr algn="l"/>
                      <a:r>
                        <a:rPr lang="en-US" sz="1400" dirty="0"/>
                        <a:t>VIP Visits Aug 2023 Directs</a:t>
                      </a:r>
                    </a:p>
                  </a:txBody>
                  <a:tcPr/>
                </a:tc>
                <a:tc>
                  <a:txBody>
                    <a:bodyPr/>
                    <a:lstStyle/>
                    <a:p>
                      <a:r>
                        <a:rPr lang="en-US" sz="1400" dirty="0"/>
                        <a:t>Preparation for politician VIP visit. </a:t>
                      </a:r>
                    </a:p>
                  </a:txBody>
                  <a:tcPr/>
                </a:tc>
                <a:tc>
                  <a:txBody>
                    <a:bodyPr/>
                    <a:lstStyle/>
                    <a:p>
                      <a:pPr algn="r"/>
                      <a:r>
                        <a:rPr lang="en-US" sz="1400" dirty="0"/>
                        <a:t>$20,397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530682579"/>
                  </a:ext>
                </a:extLst>
              </a:tr>
              <a:tr h="370840">
                <a:tc>
                  <a:txBody>
                    <a:bodyPr/>
                    <a:lstStyle/>
                    <a:p>
                      <a:pPr algn="ctr"/>
                      <a:endParaRPr lang="en-US" sz="1400" dirty="0"/>
                    </a:p>
                  </a:txBody>
                  <a:tcPr/>
                </a:tc>
                <a:tc>
                  <a:txBody>
                    <a:bodyPr/>
                    <a:lstStyle/>
                    <a:p>
                      <a:pPr algn="l"/>
                      <a:endParaRPr lang="en-US" sz="1400" dirty="0"/>
                    </a:p>
                  </a:txBody>
                  <a:tcPr/>
                </a:tc>
                <a:tc>
                  <a:txBody>
                    <a:bodyPr/>
                    <a:lstStyle/>
                    <a:p>
                      <a:pPr algn="r"/>
                      <a:r>
                        <a:rPr lang="en-US" sz="1400" b="1" dirty="0"/>
                        <a:t>TOTAL IMPACT</a:t>
                      </a:r>
                    </a:p>
                  </a:txBody>
                  <a:tcPr/>
                </a:tc>
                <a:tc>
                  <a:txBody>
                    <a:bodyPr/>
                    <a:lstStyle/>
                    <a:p>
                      <a:pPr algn="r"/>
                      <a:r>
                        <a:rPr lang="en-US" sz="1400" b="1" dirty="0"/>
                        <a:t>$66,079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0 Days</a:t>
                      </a:r>
                    </a:p>
                  </a:txBody>
                  <a:tcPr/>
                </a:tc>
                <a:extLst>
                  <a:ext uri="{0D108BD9-81ED-4DB2-BD59-A6C34878D82A}">
                    <a16:rowId xmlns:a16="http://schemas.microsoft.com/office/drawing/2014/main" val="637700424"/>
                  </a:ext>
                </a:extLst>
              </a:tr>
            </a:tbl>
          </a:graphicData>
        </a:graphic>
      </p:graphicFrame>
      <p:sp>
        <p:nvSpPr>
          <p:cNvPr id="3" name="Date Placeholder 2">
            <a:extLst>
              <a:ext uri="{FF2B5EF4-FFF2-40B4-BE49-F238E27FC236}">
                <a16:creationId xmlns:a16="http://schemas.microsoft.com/office/drawing/2014/main" id="{04FF7BA0-F1D2-21EC-91B6-C31AF73CDE95}"/>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6" name="Footer Placeholder 5">
            <a:extLst>
              <a:ext uri="{FF2B5EF4-FFF2-40B4-BE49-F238E27FC236}">
                <a16:creationId xmlns:a16="http://schemas.microsoft.com/office/drawing/2014/main" id="{F3BFFAE7-4859-E654-1B4A-A2A76C1BCA80}"/>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277309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a:extLst>
              <a:ext uri="{FF2B5EF4-FFF2-40B4-BE49-F238E27FC236}">
                <a16:creationId xmlns:a16="http://schemas.microsoft.com/office/drawing/2014/main" id="{DB216B33-0B92-203D-C262-2C9269F9C2C0}"/>
              </a:ext>
            </a:extLst>
          </p:cNvPr>
          <p:cNvSpPr>
            <a:spLocks noGrp="1"/>
          </p:cNvSpPr>
          <p:nvPr>
            <p:ph type="dt" sz="half" idx="2"/>
          </p:nvPr>
        </p:nvSpPr>
        <p:spPr/>
        <p:txBody>
          <a:bodyPr/>
          <a:lstStyle/>
          <a:p>
            <a:pPr>
              <a:defRPr/>
            </a:pPr>
            <a:r>
              <a:rPr lang="en-US"/>
              <a:t>01.16.24</a:t>
            </a:r>
          </a:p>
        </p:txBody>
      </p:sp>
      <p:sp>
        <p:nvSpPr>
          <p:cNvPr id="11" name="Footer Placeholder 10">
            <a:extLst>
              <a:ext uri="{FF2B5EF4-FFF2-40B4-BE49-F238E27FC236}">
                <a16:creationId xmlns:a16="http://schemas.microsoft.com/office/drawing/2014/main" id="{280AF755-96B2-9DC8-73D9-03AFF5993EFA}"/>
              </a:ext>
            </a:extLst>
          </p:cNvPr>
          <p:cNvSpPr>
            <a:spLocks noGrp="1"/>
          </p:cNvSpPr>
          <p:nvPr>
            <p:ph type="ftr" sz="quarter" idx="11"/>
          </p:nvPr>
        </p:nvSpPr>
        <p:spPr/>
        <p:txBody>
          <a:bodyPr/>
          <a:lstStyle/>
          <a:p>
            <a:pPr>
              <a:defRPr/>
            </a:pPr>
            <a:r>
              <a:rPr lang="en-US"/>
              <a:t>FSCF EXC &amp; BSI RISKS</a:t>
            </a:r>
          </a:p>
        </p:txBody>
      </p:sp>
      <p:sp>
        <p:nvSpPr>
          <p:cNvPr id="12" name="Slide Number Placeholder 11">
            <a:extLst>
              <a:ext uri="{FF2B5EF4-FFF2-40B4-BE49-F238E27FC236}">
                <a16:creationId xmlns:a16="http://schemas.microsoft.com/office/drawing/2014/main" id="{2194913A-FDAD-E13C-BDEE-2B7BF9115F78}"/>
              </a:ext>
            </a:extLst>
          </p:cNvPr>
          <p:cNvSpPr>
            <a:spLocks noGrp="1"/>
          </p:cNvSpPr>
          <p:nvPr>
            <p:ph type="sldNum" sz="quarter" idx="12"/>
          </p:nvPr>
        </p:nvSpPr>
        <p:spPr/>
        <p:txBody>
          <a:bodyPr/>
          <a:lstStyle/>
          <a:p>
            <a:pPr>
              <a:defRPr/>
            </a:pPr>
            <a:fld id="{0C39C72E-2A13-EB4D-AD45-6D4E6ACAED8D}" type="slidenum">
              <a:rPr lang="en-US" smtClean="0"/>
              <a:pPr>
                <a:defRPr/>
              </a:pPr>
              <a:t>3</a:t>
            </a:fld>
            <a:endParaRPr lang="en-US"/>
          </a:p>
        </p:txBody>
      </p:sp>
      <p:sp>
        <p:nvSpPr>
          <p:cNvPr id="2" name="Title 7">
            <a:extLst>
              <a:ext uri="{FF2B5EF4-FFF2-40B4-BE49-F238E27FC236}">
                <a16:creationId xmlns:a16="http://schemas.microsoft.com/office/drawing/2014/main" id="{63CC239B-2FD6-37ED-F61F-B09B748EF8EE}"/>
              </a:ext>
            </a:extLst>
          </p:cNvPr>
          <p:cNvSpPr>
            <a:spLocks noGrp="1"/>
          </p:cNvSpPr>
          <p:nvPr>
            <p:ph type="title"/>
          </p:nvPr>
        </p:nvSpPr>
        <p:spPr>
          <a:xfrm>
            <a:off x="492352" y="182244"/>
            <a:ext cx="11057467" cy="569268"/>
          </a:xfrm>
        </p:spPr>
        <p:txBody>
          <a:bodyPr/>
          <a:lstStyle/>
          <a:p>
            <a:r>
              <a:rPr lang="en-US" dirty="0"/>
              <a:t>EXC Risk Register – Open Risks</a:t>
            </a:r>
          </a:p>
        </p:txBody>
      </p:sp>
      <p:graphicFrame>
        <p:nvGraphicFramePr>
          <p:cNvPr id="4" name="Table 3">
            <a:extLst>
              <a:ext uri="{FF2B5EF4-FFF2-40B4-BE49-F238E27FC236}">
                <a16:creationId xmlns:a16="http://schemas.microsoft.com/office/drawing/2014/main" id="{77D7B95F-5E34-3317-34CF-9876E2F62BD1}"/>
              </a:ext>
            </a:extLst>
          </p:cNvPr>
          <p:cNvGraphicFramePr>
            <a:graphicFrameLocks noGrp="1"/>
          </p:cNvGraphicFramePr>
          <p:nvPr>
            <p:extLst>
              <p:ext uri="{D42A27DB-BD31-4B8C-83A1-F6EECF244321}">
                <p14:modId xmlns:p14="http://schemas.microsoft.com/office/powerpoint/2010/main" val="3003611869"/>
              </p:ext>
            </p:extLst>
          </p:nvPr>
        </p:nvGraphicFramePr>
        <p:xfrm>
          <a:off x="300835" y="751512"/>
          <a:ext cx="11590330" cy="3184005"/>
        </p:xfrm>
        <a:graphic>
          <a:graphicData uri="http://schemas.openxmlformats.org/drawingml/2006/table">
            <a:tbl>
              <a:tblPr/>
              <a:tblGrid>
                <a:gridCol w="1189350">
                  <a:extLst>
                    <a:ext uri="{9D8B030D-6E8A-4147-A177-3AD203B41FA5}">
                      <a16:colId xmlns:a16="http://schemas.microsoft.com/office/drawing/2014/main" val="33620519"/>
                    </a:ext>
                  </a:extLst>
                </a:gridCol>
                <a:gridCol w="4839020">
                  <a:extLst>
                    <a:ext uri="{9D8B030D-6E8A-4147-A177-3AD203B41FA5}">
                      <a16:colId xmlns:a16="http://schemas.microsoft.com/office/drawing/2014/main" val="1444442006"/>
                    </a:ext>
                  </a:extLst>
                </a:gridCol>
                <a:gridCol w="781240">
                  <a:extLst>
                    <a:ext uri="{9D8B030D-6E8A-4147-A177-3AD203B41FA5}">
                      <a16:colId xmlns:a16="http://schemas.microsoft.com/office/drawing/2014/main" val="285907502"/>
                    </a:ext>
                  </a:extLst>
                </a:gridCol>
                <a:gridCol w="1387575">
                  <a:extLst>
                    <a:ext uri="{9D8B030D-6E8A-4147-A177-3AD203B41FA5}">
                      <a16:colId xmlns:a16="http://schemas.microsoft.com/office/drawing/2014/main" val="205832480"/>
                    </a:ext>
                  </a:extLst>
                </a:gridCol>
                <a:gridCol w="1096068">
                  <a:extLst>
                    <a:ext uri="{9D8B030D-6E8A-4147-A177-3AD203B41FA5}">
                      <a16:colId xmlns:a16="http://schemas.microsoft.com/office/drawing/2014/main" val="1425671730"/>
                    </a:ext>
                  </a:extLst>
                </a:gridCol>
                <a:gridCol w="1002785">
                  <a:extLst>
                    <a:ext uri="{9D8B030D-6E8A-4147-A177-3AD203B41FA5}">
                      <a16:colId xmlns:a16="http://schemas.microsoft.com/office/drawing/2014/main" val="2134155662"/>
                    </a:ext>
                  </a:extLst>
                </a:gridCol>
                <a:gridCol w="1294292">
                  <a:extLst>
                    <a:ext uri="{9D8B030D-6E8A-4147-A177-3AD203B41FA5}">
                      <a16:colId xmlns:a16="http://schemas.microsoft.com/office/drawing/2014/main" val="1334147992"/>
                    </a:ext>
                  </a:extLst>
                </a:gridCol>
              </a:tblGrid>
              <a:tr h="212267">
                <a:tc>
                  <a:txBody>
                    <a:bodyPr/>
                    <a:lstStyle/>
                    <a:p>
                      <a:pPr algn="l" fontAlgn="b"/>
                      <a:r>
                        <a:rPr lang="en-US" sz="900" b="1" i="0" u="none" strike="noStrike" dirty="0">
                          <a:solidFill>
                            <a:srgbClr val="FFFFFF"/>
                          </a:solidFill>
                          <a:effectLst/>
                          <a:latin typeface="Calibri" panose="020F0502020204030204" pitchFamily="34" charset="0"/>
                        </a:rPr>
                        <a:t>RI-ID</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900" b="1" i="0" u="none" strike="noStrike" dirty="0">
                          <a:solidFill>
                            <a:srgbClr val="FFFFFF"/>
                          </a:solidFill>
                          <a:effectLst/>
                          <a:latin typeface="Calibri" panose="020F0502020204030204" pitchFamily="34" charset="0"/>
                        </a:rPr>
                        <a:t>Title</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Probability</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Cost Impact</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Schedule Impact</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P * Impact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P * Impact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839974830"/>
                  </a:ext>
                </a:extLst>
              </a:tr>
              <a:tr h="212267">
                <a:tc>
                  <a:txBody>
                    <a:bodyPr/>
                    <a:lstStyle/>
                    <a:p>
                      <a:pPr algn="l" fontAlgn="b"/>
                      <a:r>
                        <a:rPr lang="en-US" sz="900" b="0" i="0" u="none" strike="noStrike">
                          <a:solidFill>
                            <a:srgbClr val="000000"/>
                          </a:solidFill>
                          <a:effectLst/>
                          <a:latin typeface="Calibri" panose="020F0502020204030204" pitchFamily="34" charset="0"/>
                        </a:rPr>
                        <a:t>RT-131-FSCF-EXC-237</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dirty="0">
                          <a:solidFill>
                            <a:srgbClr val="000000"/>
                          </a:solidFill>
                          <a:effectLst/>
                          <a:latin typeface="Calibri" panose="020F0502020204030204" pitchFamily="34" charset="0"/>
                        </a:rPr>
                        <a:t>Cranes for North Caverns arrive late to EXC Subproject and Impact FDC Subproject</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100 -- 300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0 -- 0.5 -- 2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110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0.5</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57438226"/>
                  </a:ext>
                </a:extLst>
              </a:tr>
              <a:tr h="212267">
                <a:tc>
                  <a:txBody>
                    <a:bodyPr/>
                    <a:lstStyle/>
                    <a:p>
                      <a:pPr algn="l" fontAlgn="b"/>
                      <a:r>
                        <a:rPr lang="en-US" sz="900" b="0" i="0" u="none" strike="noStrike">
                          <a:solidFill>
                            <a:srgbClr val="000000"/>
                          </a:solidFill>
                          <a:effectLst/>
                          <a:latin typeface="Calibri" panose="020F0502020204030204" pitchFamily="34" charset="0"/>
                        </a:rPr>
                        <a:t>RT-131-FSCF-EXC-011</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FS Unavailability of SURF or FRA supplied systems &amp; spaces at SURF-high prob,low imp (EXC)</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33.00%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0 -- 3300 -- 6600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0 -- 0.5 -- 1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1,089</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0.2</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912829952"/>
                  </a:ext>
                </a:extLst>
              </a:tr>
              <a:tr h="212267">
                <a:tc>
                  <a:txBody>
                    <a:bodyPr/>
                    <a:lstStyle/>
                    <a:p>
                      <a:pPr algn="l" fontAlgn="b"/>
                      <a:r>
                        <a:rPr lang="en-US" sz="900" b="0" i="0" u="none" strike="noStrike">
                          <a:solidFill>
                            <a:srgbClr val="000000"/>
                          </a:solidFill>
                          <a:effectLst/>
                          <a:latin typeface="Calibri" panose="020F0502020204030204" pitchFamily="34" charset="0"/>
                        </a:rPr>
                        <a:t>RT-131-FSCF-EXC-013</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Yates shaft unavailable for emergency egress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3300 -- 19800 -- 39600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0.5 -- 3 -- 6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1,045</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0.2</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4016356257"/>
                  </a:ext>
                </a:extLst>
              </a:tr>
              <a:tr h="212267">
                <a:tc>
                  <a:txBody>
                    <a:bodyPr/>
                    <a:lstStyle/>
                    <a:p>
                      <a:pPr algn="l" fontAlgn="b"/>
                      <a:r>
                        <a:rPr lang="en-US" sz="900" b="0" i="0" u="none" strike="noStrike" dirty="0">
                          <a:solidFill>
                            <a:srgbClr val="000000"/>
                          </a:solidFill>
                          <a:effectLst/>
                          <a:latin typeface="Calibri" panose="020F0502020204030204" pitchFamily="34" charset="0"/>
                        </a:rPr>
                        <a:t>RT-131-FSCF-EXC-234</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Ross Brow Excavation Delays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850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1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128</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0.2</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452469708"/>
                  </a:ext>
                </a:extLst>
              </a:tr>
              <a:tr h="212267">
                <a:tc>
                  <a:txBody>
                    <a:bodyPr/>
                    <a:lstStyle/>
                    <a:p>
                      <a:pPr algn="l" fontAlgn="b"/>
                      <a:r>
                        <a:rPr lang="en-US" sz="900" b="0" i="0" u="none" strike="noStrike">
                          <a:solidFill>
                            <a:srgbClr val="000000"/>
                          </a:solidFill>
                          <a:effectLst/>
                          <a:latin typeface="Calibri" panose="020F0502020204030204" pitchFamily="34" charset="0"/>
                        </a:rPr>
                        <a:t>RT-131-FSCF-EXC-232</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EXC subcontract completion delayed due to shaft constraints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250 -- 750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1 -- 3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25</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0.1</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975681539"/>
                  </a:ext>
                </a:extLst>
              </a:tr>
              <a:tr h="212267">
                <a:tc>
                  <a:txBody>
                    <a:bodyPr/>
                    <a:lstStyle/>
                    <a:p>
                      <a:pPr algn="l" fontAlgn="b"/>
                      <a:r>
                        <a:rPr lang="en-US" sz="900" b="0" i="0" u="none" strike="noStrike">
                          <a:solidFill>
                            <a:srgbClr val="000000"/>
                          </a:solidFill>
                          <a:effectLst/>
                          <a:latin typeface="Calibri" panose="020F0502020204030204" pitchFamily="34" charset="0"/>
                        </a:rPr>
                        <a:t>RT-131-FSCF-EXC-006</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FS SURF infrastructure projects impact LBNF/DUNE project (EXC)</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0 -- 1500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0 -- 0.5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188</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0.1</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522920011"/>
                  </a:ext>
                </a:extLst>
              </a:tr>
              <a:tr h="212267">
                <a:tc>
                  <a:txBody>
                    <a:bodyPr/>
                    <a:lstStyle/>
                    <a:p>
                      <a:pPr algn="l" fontAlgn="b"/>
                      <a:r>
                        <a:rPr lang="en-US" sz="900" b="0" i="0" u="none" strike="noStrike">
                          <a:solidFill>
                            <a:srgbClr val="000000"/>
                          </a:solidFill>
                          <a:effectLst/>
                          <a:latin typeface="Calibri" panose="020F0502020204030204" pitchFamily="34" charset="0"/>
                        </a:rPr>
                        <a:t>RT-131-FSCF-EXC-101</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Adverse conditions in far site underground excavations - High Prob Low Impact</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50 -- 1000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0 -- 1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26</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995667162"/>
                  </a:ext>
                </a:extLst>
              </a:tr>
              <a:tr h="212267">
                <a:tc>
                  <a:txBody>
                    <a:bodyPr/>
                    <a:lstStyle/>
                    <a:p>
                      <a:pPr algn="l" fontAlgn="b"/>
                      <a:r>
                        <a:rPr lang="en-US" sz="900" b="0" i="0" u="none" strike="noStrike">
                          <a:solidFill>
                            <a:srgbClr val="000000"/>
                          </a:solidFill>
                          <a:effectLst/>
                          <a:latin typeface="Calibri" panose="020F0502020204030204" pitchFamily="34" charset="0"/>
                        </a:rPr>
                        <a:t>RT-131-FSCF-EXC-007</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FS Ross skip hoist brakes failure (EXC)</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13700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2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137</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842053300"/>
                  </a:ext>
                </a:extLst>
              </a:tr>
              <a:tr h="212267">
                <a:tc>
                  <a:txBody>
                    <a:bodyPr/>
                    <a:lstStyle/>
                    <a:p>
                      <a:pPr algn="l" fontAlgn="b"/>
                      <a:r>
                        <a:rPr lang="en-US" sz="900" b="0" i="0" u="none" strike="noStrike">
                          <a:solidFill>
                            <a:srgbClr val="000000"/>
                          </a:solidFill>
                          <a:effectLst/>
                          <a:latin typeface="Calibri" panose="020F0502020204030204" pitchFamily="34" charset="0"/>
                        </a:rPr>
                        <a:t>RT-131-FSCF-EXC-004</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FS ESH Incident Stops Work Temporarily (EXC)</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250 -- 900 -- 1800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0.25 -- 0.5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49</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4043669824"/>
                  </a:ext>
                </a:extLst>
              </a:tr>
              <a:tr h="212267">
                <a:tc>
                  <a:txBody>
                    <a:bodyPr/>
                    <a:lstStyle/>
                    <a:p>
                      <a:pPr algn="l" fontAlgn="b"/>
                      <a:r>
                        <a:rPr lang="en-US" sz="900" b="0" i="0" u="none" strike="noStrike">
                          <a:solidFill>
                            <a:srgbClr val="000000"/>
                          </a:solidFill>
                          <a:effectLst/>
                          <a:latin typeface="Calibri" panose="020F0502020204030204" pitchFamily="34" charset="0"/>
                        </a:rPr>
                        <a:t>RT-131-FSCF-EXC-008</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FS Ross skip drum cracks require repair (EXC)</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10587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1.5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106</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810063754"/>
                  </a:ext>
                </a:extLst>
              </a:tr>
              <a:tr h="212267">
                <a:tc>
                  <a:txBody>
                    <a:bodyPr/>
                    <a:lstStyle/>
                    <a:p>
                      <a:pPr algn="l" fontAlgn="b"/>
                      <a:r>
                        <a:rPr lang="en-US" sz="900" b="0" i="0" u="none" strike="noStrike">
                          <a:solidFill>
                            <a:srgbClr val="000000"/>
                          </a:solidFill>
                          <a:effectLst/>
                          <a:latin typeface="Calibri" panose="020F0502020204030204" pitchFamily="34" charset="0"/>
                        </a:rPr>
                        <a:t>RT-131-FSCF-EXC-001</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Adverse conditions in far site underground excavations - Low Prob High Impact</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0 -- 1750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0 -- 0.25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377125138"/>
                  </a:ext>
                </a:extLst>
              </a:tr>
              <a:tr h="212267">
                <a:tc>
                  <a:txBody>
                    <a:bodyPr/>
                    <a:lstStyle/>
                    <a:p>
                      <a:pPr algn="l" fontAlgn="b"/>
                      <a:r>
                        <a:rPr lang="en-US" sz="900" b="0" i="0" u="none" strike="noStrike">
                          <a:solidFill>
                            <a:srgbClr val="000000"/>
                          </a:solidFill>
                          <a:effectLst/>
                          <a:latin typeface="Calibri" panose="020F0502020204030204" pitchFamily="34" charset="0"/>
                        </a:rPr>
                        <a:t>RT-131-FSCF-EXC-010</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FS General Security at SURF (EXC)</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0 -- 500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0 -- 0.25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001823913"/>
                  </a:ext>
                </a:extLst>
              </a:tr>
              <a:tr h="212267">
                <a:tc>
                  <a:txBody>
                    <a:bodyPr/>
                    <a:lstStyle/>
                    <a:p>
                      <a:pPr algn="l" fontAlgn="b"/>
                      <a:r>
                        <a:rPr lang="en-US" sz="900" b="0" i="0" u="none" strike="noStrike">
                          <a:solidFill>
                            <a:srgbClr val="000000"/>
                          </a:solidFill>
                          <a:effectLst/>
                          <a:latin typeface="Calibri" panose="020F0502020204030204" pitchFamily="34" charset="0"/>
                        </a:rPr>
                        <a:t>RT-131-FSCF-EXC-002</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FSCF EXC construction activities impact neighboring communities with Dust and Noise</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750 -- 1250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900" b="0" i="0" u="none" strike="noStrike">
                          <a:solidFill>
                            <a:srgbClr val="000000"/>
                          </a:solidFill>
                          <a:effectLst/>
                          <a:latin typeface="Calibri" panose="020F0502020204030204" pitchFamily="34" charset="0"/>
                        </a:rPr>
                        <a:t>0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150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620129654"/>
                  </a:ext>
                </a:extLst>
              </a:tr>
              <a:tr h="212267">
                <a:tc>
                  <a:txBody>
                    <a:bodyPr/>
                    <a:lstStyle/>
                    <a:p>
                      <a:pPr algn="l" fontAlgn="b"/>
                      <a:r>
                        <a:rPr lang="en-US" sz="900" b="0" i="0" u="none" strike="noStrike">
                          <a:solidFill>
                            <a:srgbClr val="000000"/>
                          </a:solidFill>
                          <a:effectLst/>
                          <a:latin typeface="Calibri" panose="020F0502020204030204" pitchFamily="34" charset="0"/>
                        </a:rPr>
                        <a:t>RT-131-FSCF-EXC-231</a:t>
                      </a:r>
                    </a:p>
                  </a:txBody>
                  <a:tcPr marL="6347" marR="6347" marT="634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Ross shaft logistic interference EXC/BSI/Cryostat #1 delays FSCF contractors (EXC)</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15.00%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500 -- 3000 k$</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0 months</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263</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0.0</a:t>
                      </a:r>
                    </a:p>
                  </a:txBody>
                  <a:tcPr marL="6347" marR="6347" marT="634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4061619574"/>
                  </a:ext>
                </a:extLst>
              </a:tr>
            </a:tbl>
          </a:graphicData>
        </a:graphic>
      </p:graphicFrame>
      <p:sp>
        <p:nvSpPr>
          <p:cNvPr id="5" name="Rectangle 4">
            <a:extLst>
              <a:ext uri="{FF2B5EF4-FFF2-40B4-BE49-F238E27FC236}">
                <a16:creationId xmlns:a16="http://schemas.microsoft.com/office/drawing/2014/main" id="{50FCEDDA-8882-85B6-C93E-FBD9E8E8B8BF}"/>
              </a:ext>
            </a:extLst>
          </p:cNvPr>
          <p:cNvSpPr/>
          <p:nvPr/>
        </p:nvSpPr>
        <p:spPr>
          <a:xfrm>
            <a:off x="300835" y="947357"/>
            <a:ext cx="11590330" cy="442172"/>
          </a:xfrm>
          <a:prstGeom prst="rect">
            <a:avLst/>
          </a:prstGeom>
          <a:noFill/>
          <a:ln w="28575">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1FCE9D5-8EF3-7C30-D1B4-D4136A7D9BDB}"/>
              </a:ext>
            </a:extLst>
          </p:cNvPr>
          <p:cNvSpPr/>
          <p:nvPr/>
        </p:nvSpPr>
        <p:spPr>
          <a:xfrm>
            <a:off x="287137" y="2026159"/>
            <a:ext cx="11590330" cy="223982"/>
          </a:xfrm>
          <a:prstGeom prst="rect">
            <a:avLst/>
          </a:prstGeom>
          <a:noFill/>
          <a:ln w="28575">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0ACAE96-E60F-38F7-6C0B-15E1CE20DE44}"/>
              </a:ext>
            </a:extLst>
          </p:cNvPr>
          <p:cNvSpPr/>
          <p:nvPr/>
        </p:nvSpPr>
        <p:spPr>
          <a:xfrm>
            <a:off x="287137" y="3720353"/>
            <a:ext cx="11590330" cy="222089"/>
          </a:xfrm>
          <a:prstGeom prst="rect">
            <a:avLst/>
          </a:prstGeom>
          <a:noFill/>
          <a:ln w="28575">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ontent Placeholder 8">
            <a:extLst>
              <a:ext uri="{FF2B5EF4-FFF2-40B4-BE49-F238E27FC236}">
                <a16:creationId xmlns:a16="http://schemas.microsoft.com/office/drawing/2014/main" id="{EB238870-3537-821D-51FB-C6B8F13EE22E}"/>
              </a:ext>
            </a:extLst>
          </p:cNvPr>
          <p:cNvSpPr>
            <a:spLocks noGrp="1"/>
          </p:cNvSpPr>
          <p:nvPr>
            <p:ph idx="13"/>
          </p:nvPr>
        </p:nvSpPr>
        <p:spPr>
          <a:xfrm>
            <a:off x="300833" y="4235711"/>
            <a:ext cx="11590329" cy="1307456"/>
          </a:xfrm>
        </p:spPr>
        <p:txBody>
          <a:bodyPr/>
          <a:lstStyle/>
          <a:p>
            <a:pPr marL="0" indent="0">
              <a:buNone/>
            </a:pPr>
            <a:r>
              <a:rPr lang="en-US" sz="1600" b="1" dirty="0"/>
              <a:t>131.FSCF.EXC – Far Site Conventional Facilities</a:t>
            </a:r>
          </a:p>
          <a:p>
            <a:r>
              <a:rPr lang="en-US" sz="1600" dirty="0"/>
              <a:t>Retired Risks	31</a:t>
            </a:r>
          </a:p>
          <a:p>
            <a:r>
              <a:rPr lang="en-US" sz="1600" dirty="0"/>
              <a:t>Open Risks		14	More than half of these Open Risk will be retired in March 2024, with the remainder of them being 						retired in June 2024.</a:t>
            </a:r>
          </a:p>
          <a:p>
            <a:pPr marL="0" indent="0">
              <a:buNone/>
            </a:pPr>
            <a:r>
              <a:rPr lang="en-US" sz="1600" dirty="0"/>
              <a:t> EXC Risks to BSI				</a:t>
            </a:r>
          </a:p>
        </p:txBody>
      </p:sp>
      <p:sp>
        <p:nvSpPr>
          <p:cNvPr id="3" name="Rectangle 2">
            <a:extLst>
              <a:ext uri="{FF2B5EF4-FFF2-40B4-BE49-F238E27FC236}">
                <a16:creationId xmlns:a16="http://schemas.microsoft.com/office/drawing/2014/main" id="{017B60C0-0C16-2C8A-93A7-F4CB62274E14}"/>
              </a:ext>
            </a:extLst>
          </p:cNvPr>
          <p:cNvSpPr/>
          <p:nvPr/>
        </p:nvSpPr>
        <p:spPr>
          <a:xfrm>
            <a:off x="287137" y="5660341"/>
            <a:ext cx="1770894" cy="352189"/>
          </a:xfrm>
          <a:prstGeom prst="rect">
            <a:avLst/>
          </a:prstGeom>
          <a:noFill/>
          <a:ln w="28575">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4B27F5B-CADB-9CD6-73C6-68E7F9CCC27D}"/>
              </a:ext>
            </a:extLst>
          </p:cNvPr>
          <p:cNvSpPr/>
          <p:nvPr/>
        </p:nvSpPr>
        <p:spPr>
          <a:xfrm>
            <a:off x="287137" y="1596799"/>
            <a:ext cx="11590330" cy="222089"/>
          </a:xfrm>
          <a:prstGeom prst="rect">
            <a:avLst/>
          </a:prstGeom>
          <a:noFill/>
          <a:ln w="28575">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9494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3C0C569-10ED-41CB-8501-A3819E4C0DB3}"/>
              </a:ext>
            </a:extLst>
          </p:cNvPr>
          <p:cNvSpPr>
            <a:spLocks noGrp="1"/>
          </p:cNvSpPr>
          <p:nvPr>
            <p:ph type="title"/>
          </p:nvPr>
        </p:nvSpPr>
        <p:spPr>
          <a:xfrm>
            <a:off x="187162" y="188140"/>
            <a:ext cx="11057467" cy="569268"/>
          </a:xfrm>
        </p:spPr>
        <p:txBody>
          <a:bodyPr/>
          <a:lstStyle/>
          <a:p>
            <a:pPr algn="l"/>
            <a:r>
              <a:rPr lang="en-US" sz="2200" b="1" dirty="0">
                <a:solidFill>
                  <a:srgbClr val="004C97"/>
                </a:solidFill>
                <a:latin typeface="Helvetica"/>
              </a:rPr>
              <a:t>Summary EXC Contract Changes as of 17 </a:t>
            </a:r>
            <a:r>
              <a:rPr lang="en-US" dirty="0"/>
              <a:t>November</a:t>
            </a:r>
            <a:r>
              <a:rPr lang="en-US" sz="2200" b="1" dirty="0">
                <a:solidFill>
                  <a:srgbClr val="004C97"/>
                </a:solidFill>
                <a:latin typeface="Helvetica"/>
              </a:rPr>
              <a:t> 2023</a:t>
            </a:r>
          </a:p>
        </p:txBody>
      </p:sp>
      <p:graphicFrame>
        <p:nvGraphicFramePr>
          <p:cNvPr id="11" name="Table 11">
            <a:extLst>
              <a:ext uri="{FF2B5EF4-FFF2-40B4-BE49-F238E27FC236}">
                <a16:creationId xmlns:a16="http://schemas.microsoft.com/office/drawing/2014/main" id="{742AE93A-3E08-410B-AF2A-E4B1704A5A1D}"/>
              </a:ext>
            </a:extLst>
          </p:cNvPr>
          <p:cNvGraphicFramePr>
            <a:graphicFrameLocks noGrp="1"/>
          </p:cNvGraphicFramePr>
          <p:nvPr/>
        </p:nvGraphicFramePr>
        <p:xfrm>
          <a:off x="304028" y="757408"/>
          <a:ext cx="6650101" cy="3708400"/>
        </p:xfrm>
        <a:graphic>
          <a:graphicData uri="http://schemas.openxmlformats.org/drawingml/2006/table">
            <a:tbl>
              <a:tblPr firstRow="1" bandRow="1">
                <a:tableStyleId>{5C22544A-7EE6-4342-B048-85BDC9FD1C3A}</a:tableStyleId>
              </a:tblPr>
              <a:tblGrid>
                <a:gridCol w="2974213">
                  <a:extLst>
                    <a:ext uri="{9D8B030D-6E8A-4147-A177-3AD203B41FA5}">
                      <a16:colId xmlns:a16="http://schemas.microsoft.com/office/drawing/2014/main" val="2288892237"/>
                    </a:ext>
                  </a:extLst>
                </a:gridCol>
                <a:gridCol w="1572768">
                  <a:extLst>
                    <a:ext uri="{9D8B030D-6E8A-4147-A177-3AD203B41FA5}">
                      <a16:colId xmlns:a16="http://schemas.microsoft.com/office/drawing/2014/main" val="3642301597"/>
                    </a:ext>
                  </a:extLst>
                </a:gridCol>
                <a:gridCol w="371920">
                  <a:extLst>
                    <a:ext uri="{9D8B030D-6E8A-4147-A177-3AD203B41FA5}">
                      <a16:colId xmlns:a16="http://schemas.microsoft.com/office/drawing/2014/main" val="2285822074"/>
                    </a:ext>
                  </a:extLst>
                </a:gridCol>
                <a:gridCol w="1731200">
                  <a:extLst>
                    <a:ext uri="{9D8B030D-6E8A-4147-A177-3AD203B41FA5}">
                      <a16:colId xmlns:a16="http://schemas.microsoft.com/office/drawing/2014/main" val="3040512602"/>
                    </a:ext>
                  </a:extLst>
                </a:gridCol>
              </a:tblGrid>
              <a:tr h="370840">
                <a:tc>
                  <a:txBody>
                    <a:bodyPr/>
                    <a:lstStyle/>
                    <a:p>
                      <a:pPr algn="l"/>
                      <a:r>
                        <a:rPr lang="en-US" sz="1600" b="1" dirty="0"/>
                        <a:t>Category</a:t>
                      </a:r>
                    </a:p>
                  </a:txBody>
                  <a:tcPr/>
                </a:tc>
                <a:tc>
                  <a:txBody>
                    <a:bodyPr/>
                    <a:lstStyle/>
                    <a:p>
                      <a:pPr algn="ctr"/>
                      <a:r>
                        <a:rPr lang="en-US" sz="1600" b="1" dirty="0"/>
                        <a:t>Cost Impact</a:t>
                      </a:r>
                      <a:r>
                        <a:rPr lang="en-US" sz="1600" b="1" baseline="30000" dirty="0"/>
                        <a:t>1,2</a:t>
                      </a:r>
                    </a:p>
                  </a:txBody>
                  <a:tcPr/>
                </a:tc>
                <a:tc>
                  <a:txBody>
                    <a:bodyPr/>
                    <a:lstStyle/>
                    <a:p>
                      <a:pPr algn="ctr"/>
                      <a:endParaRPr lang="en-US" sz="1600" b="1" baseline="30000" dirty="0"/>
                    </a:p>
                  </a:txBody>
                  <a:tcPr/>
                </a:tc>
                <a:tc>
                  <a:txBody>
                    <a:bodyPr/>
                    <a:lstStyle/>
                    <a:p>
                      <a:pPr algn="ctr"/>
                      <a:r>
                        <a:rPr lang="en-US" sz="1600" b="1" dirty="0"/>
                        <a:t>Schedule Impact</a:t>
                      </a:r>
                      <a:r>
                        <a:rPr lang="en-US" sz="1600" b="1" baseline="30000" dirty="0"/>
                        <a:t>1</a:t>
                      </a:r>
                    </a:p>
                  </a:txBody>
                  <a:tcPr/>
                </a:tc>
                <a:extLst>
                  <a:ext uri="{0D108BD9-81ED-4DB2-BD59-A6C34878D82A}">
                    <a16:rowId xmlns:a16="http://schemas.microsoft.com/office/drawing/2014/main" val="3779978084"/>
                  </a:ext>
                </a:extLst>
              </a:tr>
              <a:tr h="370840">
                <a:tc>
                  <a:txBody>
                    <a:bodyPr/>
                    <a:lstStyle/>
                    <a:p>
                      <a:r>
                        <a:rPr lang="en-US" sz="1600" dirty="0"/>
                        <a:t>Code/Standard Changes</a:t>
                      </a:r>
                    </a:p>
                  </a:txBody>
                  <a:tcPr/>
                </a:tc>
                <a:tc>
                  <a:txBody>
                    <a:bodyPr/>
                    <a:lstStyle/>
                    <a:p>
                      <a:pPr algn="ctr"/>
                      <a:r>
                        <a:rPr lang="en-US" sz="1600" dirty="0"/>
                        <a:t>$5,073,000</a:t>
                      </a:r>
                    </a:p>
                  </a:txBody>
                  <a:tcPr/>
                </a:tc>
                <a:tc>
                  <a:txBody>
                    <a:bodyPr/>
                    <a:lstStyle/>
                    <a:p>
                      <a:pPr algn="ctr"/>
                      <a:endParaRPr lang="en-US" sz="1600" dirty="0"/>
                    </a:p>
                  </a:txBody>
                  <a:tcPr>
                    <a:solidFill>
                      <a:srgbClr val="4F81BD"/>
                    </a:solidFill>
                  </a:tcPr>
                </a:tc>
                <a:tc>
                  <a:txBody>
                    <a:bodyPr/>
                    <a:lstStyle/>
                    <a:p>
                      <a:pPr algn="ctr"/>
                      <a:r>
                        <a:rPr lang="en-US" sz="1600" dirty="0"/>
                        <a:t>0 day</a:t>
                      </a:r>
                    </a:p>
                  </a:txBody>
                  <a:tcPr/>
                </a:tc>
                <a:extLst>
                  <a:ext uri="{0D108BD9-81ED-4DB2-BD59-A6C34878D82A}">
                    <a16:rowId xmlns:a16="http://schemas.microsoft.com/office/drawing/2014/main" val="1608740456"/>
                  </a:ext>
                </a:extLst>
              </a:tr>
              <a:tr h="370840">
                <a:tc>
                  <a:txBody>
                    <a:bodyPr/>
                    <a:lstStyle/>
                    <a:p>
                      <a:r>
                        <a:rPr lang="en-US" sz="1600" dirty="0"/>
                        <a:t>Design Related Changes</a:t>
                      </a:r>
                    </a:p>
                  </a:txBody>
                  <a:tcPr/>
                </a:tc>
                <a:tc>
                  <a:txBody>
                    <a:bodyPr/>
                    <a:lstStyle/>
                    <a:p>
                      <a:pPr algn="ctr"/>
                      <a:r>
                        <a:rPr lang="en-US" sz="1600" dirty="0"/>
                        <a:t>$5,894,000</a:t>
                      </a:r>
                    </a:p>
                  </a:txBody>
                  <a:tcPr/>
                </a:tc>
                <a:tc>
                  <a:txBody>
                    <a:bodyPr/>
                    <a:lstStyle/>
                    <a:p>
                      <a:pPr algn="ctr"/>
                      <a:endParaRPr lang="en-US" sz="1600" dirty="0"/>
                    </a:p>
                  </a:txBody>
                  <a:tcPr>
                    <a:solidFill>
                      <a:srgbClr val="C0504D"/>
                    </a:solidFill>
                  </a:tcPr>
                </a:tc>
                <a:tc>
                  <a:txBody>
                    <a:bodyPr/>
                    <a:lstStyle/>
                    <a:p>
                      <a:pPr algn="ctr"/>
                      <a:r>
                        <a:rPr lang="en-US" sz="1600" dirty="0"/>
                        <a:t>0 day</a:t>
                      </a:r>
                    </a:p>
                  </a:txBody>
                  <a:tcPr/>
                </a:tc>
                <a:extLst>
                  <a:ext uri="{0D108BD9-81ED-4DB2-BD59-A6C34878D82A}">
                    <a16:rowId xmlns:a16="http://schemas.microsoft.com/office/drawing/2014/main" val="3308424787"/>
                  </a:ext>
                </a:extLst>
              </a:tr>
              <a:tr h="370840">
                <a:tc>
                  <a:txBody>
                    <a:bodyPr/>
                    <a:lstStyle/>
                    <a:p>
                      <a:r>
                        <a:rPr lang="en-US" sz="1600" dirty="0"/>
                        <a:t>Differing Site Conditions</a:t>
                      </a:r>
                    </a:p>
                  </a:txBody>
                  <a:tcPr/>
                </a:tc>
                <a:tc>
                  <a:txBody>
                    <a:bodyPr/>
                    <a:lstStyle/>
                    <a:p>
                      <a:pPr algn="ctr"/>
                      <a:r>
                        <a:rPr lang="en-US" sz="1600" dirty="0"/>
                        <a:t>$3,301,000</a:t>
                      </a:r>
                    </a:p>
                  </a:txBody>
                  <a:tcPr/>
                </a:tc>
                <a:tc>
                  <a:txBody>
                    <a:bodyPr/>
                    <a:lstStyle/>
                    <a:p>
                      <a:pPr algn="ctr"/>
                      <a:endParaRPr lang="en-US" sz="1600" dirty="0"/>
                    </a:p>
                  </a:txBody>
                  <a:tcPr>
                    <a:solidFill>
                      <a:srgbClr val="9BBB59"/>
                    </a:solidFill>
                  </a:tcPr>
                </a:tc>
                <a:tc>
                  <a:txBody>
                    <a:bodyPr/>
                    <a:lstStyle/>
                    <a:p>
                      <a:pPr algn="ctr"/>
                      <a:r>
                        <a:rPr lang="en-US" sz="1600" dirty="0"/>
                        <a:t>23 day</a:t>
                      </a:r>
                    </a:p>
                  </a:txBody>
                  <a:tcPr/>
                </a:tc>
                <a:extLst>
                  <a:ext uri="{0D108BD9-81ED-4DB2-BD59-A6C34878D82A}">
                    <a16:rowId xmlns:a16="http://schemas.microsoft.com/office/drawing/2014/main" val="2634947180"/>
                  </a:ext>
                </a:extLst>
              </a:tr>
              <a:tr h="370840">
                <a:tc>
                  <a:txBody>
                    <a:bodyPr/>
                    <a:lstStyle/>
                    <a:p>
                      <a:r>
                        <a:rPr lang="en-US" sz="1600" dirty="0"/>
                        <a:t>RHS Performance</a:t>
                      </a:r>
                      <a:r>
                        <a:rPr lang="en-US" sz="1600" baseline="30000" dirty="0"/>
                        <a:t>3</a:t>
                      </a:r>
                    </a:p>
                  </a:txBody>
                  <a:tcPr/>
                </a:tc>
                <a:tc>
                  <a:txBody>
                    <a:bodyPr/>
                    <a:lstStyle/>
                    <a:p>
                      <a:pPr algn="ctr"/>
                      <a:r>
                        <a:rPr lang="en-US" sz="1600" dirty="0"/>
                        <a:t>$17,105,000</a:t>
                      </a:r>
                    </a:p>
                  </a:txBody>
                  <a:tcPr/>
                </a:tc>
                <a:tc>
                  <a:txBody>
                    <a:bodyPr/>
                    <a:lstStyle/>
                    <a:p>
                      <a:pPr algn="ctr"/>
                      <a:endParaRPr lang="en-US" sz="1600" dirty="0"/>
                    </a:p>
                  </a:txBody>
                  <a:tcPr>
                    <a:solidFill>
                      <a:srgbClr val="8064A2"/>
                    </a:solidFill>
                  </a:tcPr>
                </a:tc>
                <a:tc>
                  <a:txBody>
                    <a:bodyPr/>
                    <a:lstStyle/>
                    <a:p>
                      <a:pPr algn="ctr"/>
                      <a:r>
                        <a:rPr lang="en-US" sz="1600" dirty="0"/>
                        <a:t>0 day</a:t>
                      </a:r>
                    </a:p>
                  </a:txBody>
                  <a:tcPr/>
                </a:tc>
                <a:extLst>
                  <a:ext uri="{0D108BD9-81ED-4DB2-BD59-A6C34878D82A}">
                    <a16:rowId xmlns:a16="http://schemas.microsoft.com/office/drawing/2014/main" val="1754088560"/>
                  </a:ext>
                </a:extLst>
              </a:tr>
              <a:tr h="370840">
                <a:tc>
                  <a:txBody>
                    <a:bodyPr/>
                    <a:lstStyle/>
                    <a:p>
                      <a:r>
                        <a:rPr lang="en-US" sz="1600" kern="1200" dirty="0">
                          <a:solidFill>
                            <a:schemeClr val="dk1"/>
                          </a:solidFill>
                          <a:latin typeface="+mn-lt"/>
                          <a:ea typeface="+mn-ea"/>
                          <a:cs typeface="+mn-cs"/>
                        </a:rPr>
                        <a:t>Access/Infrastructure Related</a:t>
                      </a:r>
                    </a:p>
                  </a:txBody>
                  <a:tcPr/>
                </a:tc>
                <a:tc>
                  <a:txBody>
                    <a:bodyPr/>
                    <a:lstStyle/>
                    <a:p>
                      <a:pPr algn="ctr"/>
                      <a:r>
                        <a:rPr lang="en-US" sz="1600" dirty="0"/>
                        <a:t>$12,733,000</a:t>
                      </a:r>
                    </a:p>
                  </a:txBody>
                  <a:tcPr/>
                </a:tc>
                <a:tc>
                  <a:txBody>
                    <a:bodyPr/>
                    <a:lstStyle/>
                    <a:p>
                      <a:pPr algn="ctr"/>
                      <a:endParaRPr lang="en-US" sz="1600" dirty="0"/>
                    </a:p>
                  </a:txBody>
                  <a:tcPr>
                    <a:solidFill>
                      <a:schemeClr val="accent5">
                        <a:lumMod val="75000"/>
                      </a:schemeClr>
                    </a:solidFill>
                  </a:tcPr>
                </a:tc>
                <a:tc>
                  <a:txBody>
                    <a:bodyPr/>
                    <a:lstStyle/>
                    <a:p>
                      <a:pPr algn="ctr"/>
                      <a:r>
                        <a:rPr lang="en-US" sz="1600" dirty="0"/>
                        <a:t>72.25 days</a:t>
                      </a:r>
                    </a:p>
                  </a:txBody>
                  <a:tcPr/>
                </a:tc>
                <a:extLst>
                  <a:ext uri="{0D108BD9-81ED-4DB2-BD59-A6C34878D82A}">
                    <a16:rowId xmlns:a16="http://schemas.microsoft.com/office/drawing/2014/main" val="3779348380"/>
                  </a:ext>
                </a:extLst>
              </a:tr>
              <a:tr h="370840">
                <a:tc>
                  <a:txBody>
                    <a:bodyPr/>
                    <a:lstStyle/>
                    <a:p>
                      <a:r>
                        <a:rPr lang="en-US" sz="1600" dirty="0"/>
                        <a:t>COVID-19</a:t>
                      </a:r>
                    </a:p>
                  </a:txBody>
                  <a:tcPr/>
                </a:tc>
                <a:tc>
                  <a:txBody>
                    <a:bodyPr/>
                    <a:lstStyle/>
                    <a:p>
                      <a:pPr algn="ctr"/>
                      <a:r>
                        <a:rPr lang="en-US" sz="1600" dirty="0"/>
                        <a:t>$185,000</a:t>
                      </a:r>
                    </a:p>
                  </a:txBody>
                  <a:tcPr/>
                </a:tc>
                <a:tc>
                  <a:txBody>
                    <a:bodyPr/>
                    <a:lstStyle/>
                    <a:p>
                      <a:pPr algn="ctr"/>
                      <a:endParaRPr lang="en-US" sz="1600" dirty="0"/>
                    </a:p>
                  </a:txBody>
                  <a:tcPr>
                    <a:solidFill>
                      <a:schemeClr val="accent6"/>
                    </a:solidFill>
                  </a:tcPr>
                </a:tc>
                <a:tc>
                  <a:txBody>
                    <a:bodyPr/>
                    <a:lstStyle/>
                    <a:p>
                      <a:pPr algn="ctr"/>
                      <a:r>
                        <a:rPr lang="en-US" sz="1600" dirty="0"/>
                        <a:t>0 day</a:t>
                      </a:r>
                    </a:p>
                  </a:txBody>
                  <a:tcPr/>
                </a:tc>
                <a:extLst>
                  <a:ext uri="{0D108BD9-81ED-4DB2-BD59-A6C34878D82A}">
                    <a16:rowId xmlns:a16="http://schemas.microsoft.com/office/drawing/2014/main" val="1632985479"/>
                  </a:ext>
                </a:extLst>
              </a:tr>
              <a:tr h="370840">
                <a:tc>
                  <a:txBody>
                    <a:bodyPr/>
                    <a:lstStyle/>
                    <a:p>
                      <a:r>
                        <a:rPr lang="en-US" sz="1600" dirty="0"/>
                        <a:t>Weather </a:t>
                      </a:r>
                    </a:p>
                  </a:txBody>
                  <a:tcPr/>
                </a:tc>
                <a:tc>
                  <a:txBody>
                    <a:bodyPr/>
                    <a:lstStyle/>
                    <a:p>
                      <a:pPr algn="ctr"/>
                      <a:r>
                        <a:rPr lang="en-US" sz="1600" dirty="0"/>
                        <a:t>$963,000</a:t>
                      </a:r>
                    </a:p>
                  </a:txBody>
                  <a:tcPr/>
                </a:tc>
                <a:tc>
                  <a:txBody>
                    <a:bodyPr/>
                    <a:lstStyle/>
                    <a:p>
                      <a:pPr algn="ctr"/>
                      <a:endParaRPr lang="en-US" sz="1600" dirty="0"/>
                    </a:p>
                  </a:txBody>
                  <a:tcPr>
                    <a:solidFill>
                      <a:srgbClr val="2C4D75"/>
                    </a:solidFill>
                  </a:tcPr>
                </a:tc>
                <a:tc>
                  <a:txBody>
                    <a:bodyPr/>
                    <a:lstStyle/>
                    <a:p>
                      <a:pPr algn="ctr"/>
                      <a:r>
                        <a:rPr lang="en-US" sz="1600" dirty="0"/>
                        <a:t>4.5 days</a:t>
                      </a:r>
                    </a:p>
                  </a:txBody>
                  <a:tcPr/>
                </a:tc>
                <a:extLst>
                  <a:ext uri="{0D108BD9-81ED-4DB2-BD59-A6C34878D82A}">
                    <a16:rowId xmlns:a16="http://schemas.microsoft.com/office/drawing/2014/main" val="2450202653"/>
                  </a:ext>
                </a:extLst>
              </a:tr>
              <a:tr h="370840">
                <a:tc>
                  <a:txBody>
                    <a:bodyPr/>
                    <a:lstStyle/>
                    <a:p>
                      <a:r>
                        <a:rPr lang="en-US" sz="1600" dirty="0"/>
                        <a:t>Other</a:t>
                      </a:r>
                    </a:p>
                  </a:txBody>
                  <a:tcPr/>
                </a:tc>
                <a:tc>
                  <a:txBody>
                    <a:bodyPr/>
                    <a:lstStyle/>
                    <a:p>
                      <a:pPr algn="ctr"/>
                      <a:r>
                        <a:rPr lang="en-US" sz="1600" dirty="0"/>
                        <a:t>$66,000</a:t>
                      </a:r>
                    </a:p>
                  </a:txBody>
                  <a:tcPr/>
                </a:tc>
                <a:tc>
                  <a:txBody>
                    <a:bodyPr/>
                    <a:lstStyle/>
                    <a:p>
                      <a:pPr algn="ctr"/>
                      <a:endParaRPr lang="en-US" sz="1600" dirty="0"/>
                    </a:p>
                  </a:txBody>
                  <a:tcPr>
                    <a:solidFill>
                      <a:schemeClr val="tx1">
                        <a:lumMod val="50000"/>
                        <a:lumOff val="50000"/>
                      </a:schemeClr>
                    </a:solidFill>
                  </a:tcPr>
                </a:tc>
                <a:tc>
                  <a:txBody>
                    <a:bodyPr/>
                    <a:lstStyle/>
                    <a:p>
                      <a:pPr algn="ctr"/>
                      <a:r>
                        <a:rPr lang="en-US" sz="1600" dirty="0"/>
                        <a:t>0 days</a:t>
                      </a:r>
                    </a:p>
                  </a:txBody>
                  <a:tcPr/>
                </a:tc>
                <a:extLst>
                  <a:ext uri="{0D108BD9-81ED-4DB2-BD59-A6C34878D82A}">
                    <a16:rowId xmlns:a16="http://schemas.microsoft.com/office/drawing/2014/main" val="872659079"/>
                  </a:ext>
                </a:extLst>
              </a:tr>
              <a:tr h="370840">
                <a:tc>
                  <a:txBody>
                    <a:bodyPr/>
                    <a:lstStyle/>
                    <a:p>
                      <a:pPr algn="r"/>
                      <a:r>
                        <a:rPr lang="en-US" sz="1600" b="1" dirty="0">
                          <a:solidFill>
                            <a:schemeClr val="tx1"/>
                          </a:solidFill>
                        </a:rPr>
                        <a:t>Total</a:t>
                      </a:r>
                    </a:p>
                  </a:txBody>
                  <a:tcPr/>
                </a:tc>
                <a:tc>
                  <a:txBody>
                    <a:bodyPr/>
                    <a:lstStyle/>
                    <a:p>
                      <a:pPr algn="ctr"/>
                      <a:r>
                        <a:rPr lang="en-US" sz="1600" b="1" dirty="0">
                          <a:solidFill>
                            <a:schemeClr val="tx1"/>
                          </a:solidFill>
                        </a:rPr>
                        <a:t>$45,321,000</a:t>
                      </a:r>
                    </a:p>
                  </a:txBody>
                  <a:tcPr/>
                </a:tc>
                <a:tc>
                  <a:txBody>
                    <a:bodyPr/>
                    <a:lstStyle/>
                    <a:p>
                      <a:pPr algn="ctr"/>
                      <a:endParaRPr lang="en-US" sz="1600" b="1" dirty="0">
                        <a:solidFill>
                          <a:schemeClr val="tx1"/>
                        </a:solidFill>
                      </a:endParaRPr>
                    </a:p>
                  </a:txBody>
                  <a:tcPr/>
                </a:tc>
                <a:tc>
                  <a:txBody>
                    <a:bodyPr/>
                    <a:lstStyle/>
                    <a:p>
                      <a:pPr algn="ctr"/>
                      <a:r>
                        <a:rPr lang="en-US" sz="1600" b="1" kern="1200" dirty="0">
                          <a:solidFill>
                            <a:schemeClr val="tx1"/>
                          </a:solidFill>
                          <a:latin typeface="+mn-lt"/>
                          <a:ea typeface="+mn-ea"/>
                          <a:cs typeface="+mn-cs"/>
                        </a:rPr>
                        <a:t>99.75 Days</a:t>
                      </a:r>
                    </a:p>
                  </a:txBody>
                  <a:tcPr/>
                </a:tc>
                <a:extLst>
                  <a:ext uri="{0D108BD9-81ED-4DB2-BD59-A6C34878D82A}">
                    <a16:rowId xmlns:a16="http://schemas.microsoft.com/office/drawing/2014/main" val="1947485653"/>
                  </a:ext>
                </a:extLst>
              </a:tr>
            </a:tbl>
          </a:graphicData>
        </a:graphic>
      </p:graphicFrame>
      <p:sp>
        <p:nvSpPr>
          <p:cNvPr id="10" name="TextBox 9">
            <a:extLst>
              <a:ext uri="{FF2B5EF4-FFF2-40B4-BE49-F238E27FC236}">
                <a16:creationId xmlns:a16="http://schemas.microsoft.com/office/drawing/2014/main" id="{8946C84A-7DDC-4405-A2BB-E8F8E1A6DF56}"/>
              </a:ext>
            </a:extLst>
          </p:cNvPr>
          <p:cNvSpPr txBox="1"/>
          <p:nvPr/>
        </p:nvSpPr>
        <p:spPr>
          <a:xfrm>
            <a:off x="245595" y="4556863"/>
            <a:ext cx="7554178" cy="1446550"/>
          </a:xfrm>
          <a:prstGeom prst="rect">
            <a:avLst/>
          </a:prstGeom>
          <a:noFill/>
        </p:spPr>
        <p:txBody>
          <a:bodyPr wrap="square">
            <a:spAutoFit/>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5" normalizeH="0" baseline="0" noProof="0" dirty="0">
                <a:ln>
                  <a:noFill/>
                </a:ln>
                <a:solidFill>
                  <a:srgbClr val="62666A"/>
                </a:solidFill>
                <a:effectLst/>
                <a:uLnTx/>
                <a:uFillTx/>
                <a:latin typeface="Arial" panose="020B0604020202020204" pitchFamily="34" charset="0"/>
                <a:ea typeface="Geneva"/>
              </a:rPr>
              <a:t>Note 1:</a:t>
            </a:r>
            <a:r>
              <a:rPr kumimoji="0" lang="en-US" sz="1100" b="0" i="0" u="none" strike="noStrike" kern="1200" cap="none" spc="0" normalizeH="0" baseline="0" noProof="0" dirty="0">
                <a:ln>
                  <a:noFill/>
                </a:ln>
                <a:solidFill>
                  <a:srgbClr val="62666A"/>
                </a:solidFill>
                <a:effectLst/>
                <a:uLnTx/>
                <a:uFillTx/>
                <a:latin typeface="Arial"/>
                <a:cs typeface="Arial"/>
              </a:rPr>
              <a:t> Changes to date for cost (10.4%) and schedule (5.3% of original duration) have been dominated by unavailability of FRA or SURF supplied equipment (shafts and hoists).  There are pending issues (including RHS performance and labor stacking due to resequencing) that are under review and could potentially extend the completion date to mid-August 2024.</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62666A"/>
                </a:solidFill>
                <a:effectLst/>
                <a:uLnTx/>
                <a:uFillTx/>
                <a:latin typeface="Arial" panose="020B0604020202020204" pitchFamily="34" charset="0"/>
                <a:ea typeface="Geneva"/>
              </a:rPr>
              <a:t>Note 2:</a:t>
            </a:r>
            <a:r>
              <a:rPr kumimoji="0" lang="en-US" sz="1100" b="0" i="0" u="none" strike="noStrike" kern="1200" cap="none" spc="0" normalizeH="0" baseline="0" noProof="0" dirty="0">
                <a:ln>
                  <a:noFill/>
                </a:ln>
                <a:solidFill>
                  <a:srgbClr val="62666A"/>
                </a:solidFill>
                <a:effectLst/>
                <a:uLnTx/>
                <a:uFillTx/>
                <a:latin typeface="Arial" panose="020B0604020202020204" pitchFamily="34" charset="0"/>
                <a:ea typeface="Geneva"/>
              </a:rPr>
              <a:t>  Cost impacts include both approved and pending changes to date.</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62666A"/>
              </a:solidFill>
              <a:effectLst/>
              <a:uLnTx/>
              <a:uFillTx/>
              <a:latin typeface="Arial" panose="020B0604020202020204" pitchFamily="34" charset="0"/>
              <a:ea typeface="Times New Roman" panose="02020603050405020304" pitchFamily="18" charset="0"/>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62666A"/>
                </a:solidFill>
                <a:effectLst/>
                <a:uLnTx/>
                <a:uFillTx/>
                <a:latin typeface="Arial" panose="020B0604020202020204" pitchFamily="34" charset="0"/>
                <a:ea typeface="Times New Roman" panose="02020603050405020304" pitchFamily="18" charset="0"/>
              </a:rPr>
              <a:t>Note 3:  </a:t>
            </a:r>
            <a:r>
              <a:rPr kumimoji="0" lang="en-US" sz="1100" b="0" i="0" u="none" strike="noStrike" kern="1200" cap="none" spc="0" normalizeH="0" baseline="0" noProof="0" dirty="0">
                <a:ln>
                  <a:noFill/>
                </a:ln>
                <a:solidFill>
                  <a:srgbClr val="62666A"/>
                </a:solidFill>
                <a:effectLst/>
                <a:uLnTx/>
                <a:uFillTx/>
                <a:latin typeface="Arial" panose="020B0604020202020204" pitchFamily="34" charset="0"/>
                <a:ea typeface="Times New Roman" panose="02020603050405020304" pitchFamily="18" charset="0"/>
              </a:rPr>
              <a:t>RHS = Rock Handling System</a:t>
            </a:r>
            <a:endParaRPr kumimoji="0" lang="en-US" sz="11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endParaRPr>
          </a:p>
        </p:txBody>
      </p:sp>
      <p:sp>
        <p:nvSpPr>
          <p:cNvPr id="3" name="Date Placeholder 2">
            <a:extLst>
              <a:ext uri="{FF2B5EF4-FFF2-40B4-BE49-F238E27FC236}">
                <a16:creationId xmlns:a16="http://schemas.microsoft.com/office/drawing/2014/main" id="{800BC63C-3597-4489-B77C-E98D63EDF711}"/>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5" name="Slide Number Placeholder 4">
            <a:extLst>
              <a:ext uri="{FF2B5EF4-FFF2-40B4-BE49-F238E27FC236}">
                <a16:creationId xmlns:a16="http://schemas.microsoft.com/office/drawing/2014/main" id="{6D3A757C-06EE-4F33-B5D3-6362866E2A3B}"/>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graphicFrame>
        <p:nvGraphicFramePr>
          <p:cNvPr id="6" name="Chart 5">
            <a:extLst>
              <a:ext uri="{FF2B5EF4-FFF2-40B4-BE49-F238E27FC236}">
                <a16:creationId xmlns:a16="http://schemas.microsoft.com/office/drawing/2014/main" id="{8E5F4FBE-4504-8D56-F137-2C21A9937CDD}"/>
              </a:ext>
            </a:extLst>
          </p:cNvPr>
          <p:cNvGraphicFramePr>
            <a:graphicFrameLocks/>
          </p:cNvGraphicFramePr>
          <p:nvPr/>
        </p:nvGraphicFramePr>
        <p:xfrm>
          <a:off x="6919367" y="497431"/>
          <a:ext cx="5191951" cy="5197284"/>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A1F32E26-1101-8C8E-75A4-38328F4D90D4}"/>
              </a:ext>
            </a:extLst>
          </p:cNvPr>
          <p:cNvSpPr>
            <a:spLocks noGrp="1"/>
          </p:cNvSpPr>
          <p:nvPr>
            <p:ph type="ftr" sz="quarter" idx="11"/>
          </p:nvPr>
        </p:nvSpPr>
        <p:spPr/>
        <p:txBody>
          <a:bodyPr/>
          <a:lstStyle/>
          <a:p>
            <a:pPr>
              <a:defRPr/>
            </a:pPr>
            <a:r>
              <a:rPr lang="en-US"/>
              <a:t>FSCF EXC &amp; BSI RISKS</a:t>
            </a:r>
            <a:endParaRPr lang="en-US" dirty="0"/>
          </a:p>
        </p:txBody>
      </p:sp>
      <p:sp>
        <p:nvSpPr>
          <p:cNvPr id="4" name="Rectangle 3">
            <a:extLst>
              <a:ext uri="{FF2B5EF4-FFF2-40B4-BE49-F238E27FC236}">
                <a16:creationId xmlns:a16="http://schemas.microsoft.com/office/drawing/2014/main" id="{9F51AEEE-5174-78E5-0076-9C31AA9A8A51}"/>
              </a:ext>
            </a:extLst>
          </p:cNvPr>
          <p:cNvSpPr/>
          <p:nvPr/>
        </p:nvSpPr>
        <p:spPr>
          <a:xfrm>
            <a:off x="187162" y="2604266"/>
            <a:ext cx="6832203" cy="373423"/>
          </a:xfrm>
          <a:prstGeom prst="rect">
            <a:avLst/>
          </a:prstGeom>
          <a:noFill/>
          <a:ln w="28575">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9A6C61D-180D-F7ED-D23F-1EF08ABD8100}"/>
              </a:ext>
            </a:extLst>
          </p:cNvPr>
          <p:cNvSpPr/>
          <p:nvPr/>
        </p:nvSpPr>
        <p:spPr>
          <a:xfrm>
            <a:off x="187161" y="3348325"/>
            <a:ext cx="6832203" cy="373423"/>
          </a:xfrm>
          <a:prstGeom prst="rect">
            <a:avLst/>
          </a:prstGeom>
          <a:noFill/>
          <a:ln w="28575">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07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227024" y="548225"/>
          <a:ext cx="11754767" cy="5699760"/>
        </p:xfrm>
        <a:graphic>
          <a:graphicData uri="http://schemas.openxmlformats.org/drawingml/2006/table">
            <a:tbl>
              <a:tblPr firstRow="1" bandRow="1">
                <a:tableStyleId>{5C22544A-7EE6-4342-B048-85BDC9FD1C3A}</a:tableStyleId>
              </a:tblPr>
              <a:tblGrid>
                <a:gridCol w="611702">
                  <a:extLst>
                    <a:ext uri="{9D8B030D-6E8A-4147-A177-3AD203B41FA5}">
                      <a16:colId xmlns:a16="http://schemas.microsoft.com/office/drawing/2014/main" val="2800651026"/>
                    </a:ext>
                  </a:extLst>
                </a:gridCol>
                <a:gridCol w="2084785">
                  <a:extLst>
                    <a:ext uri="{9D8B030D-6E8A-4147-A177-3AD203B41FA5}">
                      <a16:colId xmlns:a16="http://schemas.microsoft.com/office/drawing/2014/main" val="3844115683"/>
                    </a:ext>
                  </a:extLst>
                </a:gridCol>
                <a:gridCol w="5116198">
                  <a:extLst>
                    <a:ext uri="{9D8B030D-6E8A-4147-A177-3AD203B41FA5}">
                      <a16:colId xmlns:a16="http://schemas.microsoft.com/office/drawing/2014/main" val="712736224"/>
                    </a:ext>
                  </a:extLst>
                </a:gridCol>
                <a:gridCol w="1157762">
                  <a:extLst>
                    <a:ext uri="{9D8B030D-6E8A-4147-A177-3AD203B41FA5}">
                      <a16:colId xmlns:a16="http://schemas.microsoft.com/office/drawing/2014/main" val="2359669523"/>
                    </a:ext>
                  </a:extLst>
                </a:gridCol>
                <a:gridCol w="1754986">
                  <a:extLst>
                    <a:ext uri="{9D8B030D-6E8A-4147-A177-3AD203B41FA5}">
                      <a16:colId xmlns:a16="http://schemas.microsoft.com/office/drawing/2014/main" val="4204929833"/>
                    </a:ext>
                  </a:extLst>
                </a:gridCol>
                <a:gridCol w="1029334">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DATE OF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006</a:t>
                      </a:r>
                    </a:p>
                  </a:txBody>
                  <a:tcPr/>
                </a:tc>
                <a:tc>
                  <a:txBody>
                    <a:bodyPr/>
                    <a:lstStyle/>
                    <a:p>
                      <a:pPr algn="l"/>
                      <a:r>
                        <a:rPr lang="en-US" sz="1400" dirty="0"/>
                        <a:t>Bird’s Nest Ore Hoist</a:t>
                      </a:r>
                    </a:p>
                  </a:txBody>
                  <a:tcPr/>
                </a:tc>
                <a:tc>
                  <a:txBody>
                    <a:bodyPr/>
                    <a:lstStyle/>
                    <a:p>
                      <a:r>
                        <a:rPr lang="en-US" sz="1400" dirty="0"/>
                        <a:t>The South Skip cable had a bird nest incident.  Rope had to be cut and re-socketed in the field</a:t>
                      </a:r>
                    </a:p>
                  </a:txBody>
                  <a:tcPr/>
                </a:tc>
                <a:tc>
                  <a:txBody>
                    <a:bodyPr/>
                    <a:lstStyle/>
                    <a:p>
                      <a:pPr algn="ctr"/>
                      <a:r>
                        <a:rPr lang="en-US" sz="1400" dirty="0"/>
                        <a:t>$976,946</a:t>
                      </a:r>
                    </a:p>
                  </a:txBody>
                  <a:tcPr/>
                </a:tc>
                <a:tc>
                  <a:txBody>
                    <a:bodyPr/>
                    <a:lstStyle/>
                    <a:p>
                      <a:pPr algn="ctr"/>
                      <a:r>
                        <a:rPr lang="en-US" sz="1400" dirty="0"/>
                        <a:t>4/7/2021 -</a:t>
                      </a:r>
                    </a:p>
                    <a:p>
                      <a:pPr algn="ctr"/>
                      <a:r>
                        <a:rPr lang="en-US" sz="1400" dirty="0"/>
                        <a:t>4/19/2021</a:t>
                      </a:r>
                    </a:p>
                  </a:txBody>
                  <a:tcPr/>
                </a:tc>
                <a:tc>
                  <a:txBody>
                    <a:bodyPr/>
                    <a:lstStyle/>
                    <a:p>
                      <a:pPr algn="ctr"/>
                      <a:r>
                        <a:rPr lang="en-US" sz="1400" dirty="0"/>
                        <a:t>0</a:t>
                      </a:r>
                    </a:p>
                  </a:txBody>
                  <a:tcPr/>
                </a:tc>
                <a:extLst>
                  <a:ext uri="{0D108BD9-81ED-4DB2-BD59-A6C34878D82A}">
                    <a16:rowId xmlns:a16="http://schemas.microsoft.com/office/drawing/2014/main" val="1142857334"/>
                  </a:ext>
                </a:extLst>
              </a:tr>
              <a:tr h="0">
                <a:tc>
                  <a:txBody>
                    <a:bodyPr/>
                    <a:lstStyle/>
                    <a:p>
                      <a:pPr algn="ctr"/>
                      <a:r>
                        <a:rPr lang="en-US" sz="1400" dirty="0"/>
                        <a:t>009</a:t>
                      </a:r>
                    </a:p>
                  </a:txBody>
                  <a:tcPr/>
                </a:tc>
                <a:tc>
                  <a:txBody>
                    <a:bodyPr/>
                    <a:lstStyle/>
                    <a:p>
                      <a:pPr algn="l"/>
                      <a:r>
                        <a:rPr lang="en-US" sz="1400" dirty="0"/>
                        <a:t>Ross Shaft Shutdown 7/9/21</a:t>
                      </a:r>
                    </a:p>
                  </a:txBody>
                  <a:tcPr/>
                </a:tc>
                <a:tc>
                  <a:txBody>
                    <a:bodyPr/>
                    <a:lstStyle/>
                    <a:p>
                      <a:r>
                        <a:rPr lang="en-US" sz="1400" dirty="0"/>
                        <a:t>Ross shaft shutdown by SDSTA for 5 shifts (malfunction of hoist controls)</a:t>
                      </a:r>
                    </a:p>
                  </a:txBody>
                  <a:tcPr/>
                </a:tc>
                <a:tc>
                  <a:txBody>
                    <a:bodyPr/>
                    <a:lstStyle/>
                    <a:p>
                      <a:pPr algn="ctr"/>
                      <a:r>
                        <a:rPr lang="en-US" sz="1400" dirty="0"/>
                        <a:t>$308,248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7/9/2021 -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7/11/2021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2.5</a:t>
                      </a:r>
                    </a:p>
                  </a:txBody>
                  <a:tcPr/>
                </a:tc>
                <a:extLst>
                  <a:ext uri="{0D108BD9-81ED-4DB2-BD59-A6C34878D82A}">
                    <a16:rowId xmlns:a16="http://schemas.microsoft.com/office/drawing/2014/main" val="2154097109"/>
                  </a:ext>
                </a:extLst>
              </a:tr>
              <a:tr h="370840">
                <a:tc>
                  <a:txBody>
                    <a:bodyPr/>
                    <a:lstStyle/>
                    <a:p>
                      <a:pPr algn="ctr"/>
                      <a:r>
                        <a:rPr lang="en-US" sz="1400" dirty="0"/>
                        <a:t>011</a:t>
                      </a:r>
                    </a:p>
                  </a:txBody>
                  <a:tcPr/>
                </a:tc>
                <a:tc>
                  <a:txBody>
                    <a:bodyPr/>
                    <a:lstStyle/>
                    <a:p>
                      <a:pPr algn="l"/>
                      <a:r>
                        <a:rPr lang="en-US" sz="1400" dirty="0"/>
                        <a:t>Trolley Drift MLC Bay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Yates Shaft was shutdown by SDSTA due to shaft instability (need additional room for construction equipment)</a:t>
                      </a:r>
                    </a:p>
                  </a:txBody>
                  <a:tcPr/>
                </a:tc>
                <a:tc>
                  <a:txBody>
                    <a:bodyPr/>
                    <a:lstStyle/>
                    <a:p>
                      <a:pPr algn="ctr"/>
                      <a:r>
                        <a:rPr lang="en-US" sz="1400" dirty="0"/>
                        <a:t>$47,378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3178654959"/>
                  </a:ext>
                </a:extLst>
              </a:tr>
              <a:tr h="370840">
                <a:tc>
                  <a:txBody>
                    <a:bodyPr/>
                    <a:lstStyle/>
                    <a:p>
                      <a:pPr algn="ctr"/>
                      <a:r>
                        <a:rPr lang="en-US" sz="1400" dirty="0"/>
                        <a:t>012</a:t>
                      </a:r>
                    </a:p>
                  </a:txBody>
                  <a:tcPr/>
                </a:tc>
                <a:tc>
                  <a:txBody>
                    <a:bodyPr/>
                    <a:lstStyle/>
                    <a:p>
                      <a:pPr algn="l"/>
                      <a:r>
                        <a:rPr lang="en-US" sz="1400" dirty="0"/>
                        <a:t>Yates Shutdown 6/29/21 thru 12/16/21</a:t>
                      </a:r>
                    </a:p>
                  </a:txBody>
                  <a:tcPr/>
                </a:tc>
                <a:tc>
                  <a:txBody>
                    <a:bodyPr/>
                    <a:lstStyle/>
                    <a:p>
                      <a:r>
                        <a:rPr lang="en-US" sz="1400" dirty="0"/>
                        <a:t>Yates was shutdown by SDSTA due to shaft instability; TMI was required to resequence the work to avoid total stoppage </a:t>
                      </a:r>
                    </a:p>
                  </a:txBody>
                  <a:tcPr/>
                </a:tc>
                <a:tc>
                  <a:txBody>
                    <a:bodyPr/>
                    <a:lstStyle/>
                    <a:p>
                      <a:pPr algn="ctr"/>
                      <a:r>
                        <a:rPr lang="en-US" sz="1400" dirty="0"/>
                        <a:t>$1,717,430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6/29/2021 -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12/16/2021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21</a:t>
                      </a:r>
                    </a:p>
                  </a:txBody>
                  <a:tcPr/>
                </a:tc>
                <a:extLst>
                  <a:ext uri="{0D108BD9-81ED-4DB2-BD59-A6C34878D82A}">
                    <a16:rowId xmlns:a16="http://schemas.microsoft.com/office/drawing/2014/main" val="1116495544"/>
                  </a:ext>
                </a:extLst>
              </a:tr>
              <a:tr h="370840">
                <a:tc>
                  <a:txBody>
                    <a:bodyPr/>
                    <a:lstStyle/>
                    <a:p>
                      <a:pPr algn="ctr"/>
                      <a:r>
                        <a:rPr lang="en-US" sz="1400" dirty="0"/>
                        <a:t>013</a:t>
                      </a:r>
                    </a:p>
                  </a:txBody>
                  <a:tcPr/>
                </a:tc>
                <a:tc>
                  <a:txBody>
                    <a:bodyPr/>
                    <a:lstStyle/>
                    <a:p>
                      <a:pPr algn="l"/>
                      <a:r>
                        <a:rPr lang="en-US" sz="1400" dirty="0"/>
                        <a:t>Ross Shaft Shutdown 8/2/21 thru 8/3/21</a:t>
                      </a:r>
                    </a:p>
                  </a:txBody>
                  <a:tcPr/>
                </a:tc>
                <a:tc>
                  <a:txBody>
                    <a:bodyPr/>
                    <a:lstStyle/>
                    <a:p>
                      <a:r>
                        <a:rPr lang="en-US" sz="1400" dirty="0"/>
                        <a:t>Ross Shaft was shutdown by SDSTA due to sheave wheels bearing being changed on the skips</a:t>
                      </a:r>
                    </a:p>
                  </a:txBody>
                  <a:tcPr/>
                </a:tc>
                <a:tc>
                  <a:txBody>
                    <a:bodyPr/>
                    <a:lstStyle/>
                    <a:p>
                      <a:pPr algn="ctr"/>
                      <a:r>
                        <a:rPr lang="en-US" sz="1400" dirty="0"/>
                        <a:t>$217,386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8/2/2021 -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8/3/2021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1.5</a:t>
                      </a:r>
                    </a:p>
                  </a:txBody>
                  <a:tcPr/>
                </a:tc>
                <a:extLst>
                  <a:ext uri="{0D108BD9-81ED-4DB2-BD59-A6C34878D82A}">
                    <a16:rowId xmlns:a16="http://schemas.microsoft.com/office/drawing/2014/main" val="3455489463"/>
                  </a:ext>
                </a:extLst>
              </a:tr>
              <a:tr h="370840">
                <a:tc>
                  <a:txBody>
                    <a:bodyPr/>
                    <a:lstStyle/>
                    <a:p>
                      <a:pPr algn="ctr"/>
                      <a:r>
                        <a:rPr lang="en-US" sz="1400" dirty="0"/>
                        <a:t>019</a:t>
                      </a:r>
                    </a:p>
                  </a:txBody>
                  <a:tcPr/>
                </a:tc>
                <a:tc>
                  <a:txBody>
                    <a:bodyPr/>
                    <a:lstStyle/>
                    <a:p>
                      <a:pPr algn="l"/>
                      <a:r>
                        <a:rPr lang="en-US" sz="1400" dirty="0"/>
                        <a:t>Ross Shaft Power Outage 9/21/21 thru 9/22/21</a:t>
                      </a:r>
                    </a:p>
                  </a:txBody>
                  <a:tcPr/>
                </a:tc>
                <a:tc>
                  <a:txBody>
                    <a:bodyPr/>
                    <a:lstStyle/>
                    <a:p>
                      <a:r>
                        <a:rPr lang="en-US" sz="1400" dirty="0"/>
                        <a:t>All work was suspended underground due to no power on the 4850L and 5000L</a:t>
                      </a:r>
                    </a:p>
                  </a:txBody>
                  <a:tcPr/>
                </a:tc>
                <a:tc>
                  <a:txBody>
                    <a:bodyPr/>
                    <a:lstStyle/>
                    <a:p>
                      <a:pPr algn="ctr"/>
                      <a:r>
                        <a:rPr lang="en-US" sz="1400" dirty="0"/>
                        <a:t>$33,327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9/21/21 -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9/22/21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4049346729"/>
                  </a:ext>
                </a:extLst>
              </a:tr>
              <a:tr h="370840">
                <a:tc>
                  <a:txBody>
                    <a:bodyPr/>
                    <a:lstStyle/>
                    <a:p>
                      <a:pPr algn="ctr"/>
                      <a:r>
                        <a:rPr lang="en-US" sz="1400" dirty="0"/>
                        <a:t>034</a:t>
                      </a:r>
                    </a:p>
                  </a:txBody>
                  <a:tcPr/>
                </a:tc>
                <a:tc>
                  <a:txBody>
                    <a:bodyPr/>
                    <a:lstStyle/>
                    <a:p>
                      <a:pPr algn="l"/>
                      <a:r>
                        <a:rPr lang="en-US" sz="1400" dirty="0"/>
                        <a:t>East Drift Resequencing</a:t>
                      </a:r>
                    </a:p>
                  </a:txBody>
                  <a:tcPr/>
                </a:tc>
                <a:tc>
                  <a:txBody>
                    <a:bodyPr/>
                    <a:lstStyle/>
                    <a:p>
                      <a:r>
                        <a:rPr lang="en-US" sz="1400" dirty="0"/>
                        <a:t>Critical path work had to be re-sequenced due to Yates Shaft Shutdown (no access from the east end of cavern)</a:t>
                      </a:r>
                    </a:p>
                  </a:txBody>
                  <a:tcPr/>
                </a:tc>
                <a:tc>
                  <a:txBody>
                    <a:bodyPr/>
                    <a:lstStyle/>
                    <a:p>
                      <a:pPr algn="ctr"/>
                      <a:r>
                        <a:rPr lang="en-US" sz="1400" dirty="0"/>
                        <a:t>$580,129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6/29/2021 -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12/16/2021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a:t>
                      </a:r>
                    </a:p>
                  </a:txBody>
                  <a:tcPr/>
                </a:tc>
                <a:extLst>
                  <a:ext uri="{0D108BD9-81ED-4DB2-BD59-A6C34878D82A}">
                    <a16:rowId xmlns:a16="http://schemas.microsoft.com/office/drawing/2014/main" val="875985792"/>
                  </a:ext>
                </a:extLst>
              </a:tr>
              <a:tr h="370840">
                <a:tc>
                  <a:txBody>
                    <a:bodyPr/>
                    <a:lstStyle/>
                    <a:p>
                      <a:pPr algn="ctr"/>
                      <a:r>
                        <a:rPr lang="en-US" sz="1400" dirty="0"/>
                        <a:t>040</a:t>
                      </a:r>
                    </a:p>
                  </a:txBody>
                  <a:tcPr/>
                </a:tc>
                <a:tc>
                  <a:txBody>
                    <a:bodyPr/>
                    <a:lstStyle/>
                    <a:p>
                      <a:pPr algn="l"/>
                      <a:r>
                        <a:rPr lang="en-US" sz="1400" dirty="0"/>
                        <a:t>Mine Evacuation and Ross Shutdown</a:t>
                      </a:r>
                    </a:p>
                  </a:txBody>
                  <a:tcPr/>
                </a:tc>
                <a:tc>
                  <a:txBody>
                    <a:bodyPr/>
                    <a:lstStyle/>
                    <a:p>
                      <a:r>
                        <a:rPr lang="en-US" sz="1400" dirty="0"/>
                        <a:t>Fire on 1700L and slack rope event on the cage hoist rope</a:t>
                      </a:r>
                    </a:p>
                  </a:txBody>
                  <a:tcPr/>
                </a:tc>
                <a:tc>
                  <a:txBody>
                    <a:bodyPr/>
                    <a:lstStyle/>
                    <a:p>
                      <a:pPr algn="ctr"/>
                      <a:r>
                        <a:rPr lang="en-US" sz="1400" dirty="0"/>
                        <a:t>$45,122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3/9/2022 -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3/15/2022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1953320224"/>
                  </a:ext>
                </a:extLst>
              </a:tr>
              <a:tr h="370840">
                <a:tc>
                  <a:txBody>
                    <a:bodyPr/>
                    <a:lstStyle/>
                    <a:p>
                      <a:pPr algn="ctr"/>
                      <a:r>
                        <a:rPr lang="en-US" sz="1400" dirty="0"/>
                        <a:t>041</a:t>
                      </a:r>
                    </a:p>
                  </a:txBody>
                  <a:tcPr/>
                </a:tc>
                <a:tc>
                  <a:txBody>
                    <a:bodyPr/>
                    <a:lstStyle/>
                    <a:p>
                      <a:pPr algn="l"/>
                      <a:r>
                        <a:rPr lang="en-US" sz="1400" dirty="0"/>
                        <a:t>Ross Shaft Power Outage on 4/25 and 4/26/22</a:t>
                      </a:r>
                    </a:p>
                  </a:txBody>
                  <a:tcPr/>
                </a:tc>
                <a:tc>
                  <a:txBody>
                    <a:bodyPr/>
                    <a:lstStyle/>
                    <a:p>
                      <a:r>
                        <a:rPr lang="en-US" sz="1400" dirty="0"/>
                        <a:t>No power to Ross Headframe</a:t>
                      </a:r>
                    </a:p>
                  </a:txBody>
                  <a:tcPr/>
                </a:tc>
                <a:tc>
                  <a:txBody>
                    <a:bodyPr/>
                    <a:lstStyle/>
                    <a:p>
                      <a:pPr algn="ctr"/>
                      <a:r>
                        <a:rPr lang="en-US" sz="1400" dirty="0"/>
                        <a:t>$114,200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4/25/2022 -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4/26/2022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3351954614"/>
                  </a:ext>
                </a:extLst>
              </a:tr>
              <a:tr h="370840">
                <a:tc>
                  <a:txBody>
                    <a:bodyPr/>
                    <a:lstStyle/>
                    <a:p>
                      <a:pPr algn="ctr"/>
                      <a:r>
                        <a:rPr lang="en-US" sz="1400" dirty="0"/>
                        <a:t>044</a:t>
                      </a:r>
                    </a:p>
                  </a:txBody>
                  <a:tcPr/>
                </a:tc>
                <a:tc>
                  <a:txBody>
                    <a:bodyPr/>
                    <a:lstStyle/>
                    <a:p>
                      <a:pPr algn="l"/>
                      <a:r>
                        <a:rPr lang="en-US" sz="1400" dirty="0"/>
                        <a:t>Ross Shaft Power Outage on 7/19/22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 power to Ross Headframe</a:t>
                      </a:r>
                    </a:p>
                  </a:txBody>
                  <a:tcPr/>
                </a:tc>
                <a:tc>
                  <a:txBody>
                    <a:bodyPr/>
                    <a:lstStyle/>
                    <a:p>
                      <a:pPr algn="ctr"/>
                      <a:r>
                        <a:rPr lang="en-US" sz="1400" dirty="0"/>
                        <a:t>$92,628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7/19/2022 -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7/20/2022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657419017"/>
                  </a:ext>
                </a:extLst>
              </a:tr>
            </a:tbl>
          </a:graphicData>
        </a:graphic>
      </p:graphicFrame>
      <p:sp>
        <p:nvSpPr>
          <p:cNvPr id="3" name="Title 2">
            <a:extLst>
              <a:ext uri="{FF2B5EF4-FFF2-40B4-BE49-F238E27FC236}">
                <a16:creationId xmlns:a16="http://schemas.microsoft.com/office/drawing/2014/main" id="{C26E7813-2122-4B55-8A26-9AD47F8A5556}"/>
              </a:ext>
            </a:extLst>
          </p:cNvPr>
          <p:cNvSpPr>
            <a:spLocks noGrp="1"/>
          </p:cNvSpPr>
          <p:nvPr>
            <p:ph type="title"/>
          </p:nvPr>
        </p:nvSpPr>
        <p:spPr>
          <a:xfrm>
            <a:off x="227024" y="182244"/>
            <a:ext cx="11057467" cy="569268"/>
          </a:xfrm>
        </p:spPr>
        <p:txBody>
          <a:bodyPr/>
          <a:lstStyle/>
          <a:p>
            <a:r>
              <a:rPr lang="en-US" dirty="0"/>
              <a:t>Access/Infrastructure Related Costs and Delays – 1 of 6</a:t>
            </a:r>
            <a:br>
              <a:rPr lang="en-US" dirty="0"/>
            </a:br>
            <a:endParaRPr lang="en-US" dirty="0"/>
          </a:p>
        </p:txBody>
      </p:sp>
      <p:sp>
        <p:nvSpPr>
          <p:cNvPr id="8" name="Slide Number Placeholder 7">
            <a:extLst>
              <a:ext uri="{FF2B5EF4-FFF2-40B4-BE49-F238E27FC236}">
                <a16:creationId xmlns:a16="http://schemas.microsoft.com/office/drawing/2014/main" id="{3BAAEE2D-C9E8-4809-BAB5-EF28F152CD64}"/>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2" name="Date Placeholder 2">
            <a:extLst>
              <a:ext uri="{FF2B5EF4-FFF2-40B4-BE49-F238E27FC236}">
                <a16:creationId xmlns:a16="http://schemas.microsoft.com/office/drawing/2014/main" id="{4D9B5895-1B7D-69F8-54D4-175411A455EB}"/>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5" name="Footer Placeholder 4">
            <a:extLst>
              <a:ext uri="{FF2B5EF4-FFF2-40B4-BE49-F238E27FC236}">
                <a16:creationId xmlns:a16="http://schemas.microsoft.com/office/drawing/2014/main" id="{14514E92-D1FE-E5A6-4307-4DCCDA691E20}"/>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1492967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296392" y="670560"/>
          <a:ext cx="11616034" cy="5516880"/>
        </p:xfrm>
        <a:graphic>
          <a:graphicData uri="http://schemas.openxmlformats.org/drawingml/2006/table">
            <a:tbl>
              <a:tblPr firstRow="1" bandRow="1">
                <a:tableStyleId>{5C22544A-7EE6-4342-B048-85BDC9FD1C3A}</a:tableStyleId>
              </a:tblPr>
              <a:tblGrid>
                <a:gridCol w="653466">
                  <a:extLst>
                    <a:ext uri="{9D8B030D-6E8A-4147-A177-3AD203B41FA5}">
                      <a16:colId xmlns:a16="http://schemas.microsoft.com/office/drawing/2014/main" val="2800651026"/>
                    </a:ext>
                  </a:extLst>
                </a:gridCol>
                <a:gridCol w="2325216">
                  <a:extLst>
                    <a:ext uri="{9D8B030D-6E8A-4147-A177-3AD203B41FA5}">
                      <a16:colId xmlns:a16="http://schemas.microsoft.com/office/drawing/2014/main" val="3844115683"/>
                    </a:ext>
                  </a:extLst>
                </a:gridCol>
                <a:gridCol w="4935872">
                  <a:extLst>
                    <a:ext uri="{9D8B030D-6E8A-4147-A177-3AD203B41FA5}">
                      <a16:colId xmlns:a16="http://schemas.microsoft.com/office/drawing/2014/main" val="712736224"/>
                    </a:ext>
                  </a:extLst>
                </a:gridCol>
                <a:gridCol w="1052714">
                  <a:extLst>
                    <a:ext uri="{9D8B030D-6E8A-4147-A177-3AD203B41FA5}">
                      <a16:colId xmlns:a16="http://schemas.microsoft.com/office/drawing/2014/main" val="2359669523"/>
                    </a:ext>
                  </a:extLst>
                </a:gridCol>
                <a:gridCol w="1744333">
                  <a:extLst>
                    <a:ext uri="{9D8B030D-6E8A-4147-A177-3AD203B41FA5}">
                      <a16:colId xmlns:a16="http://schemas.microsoft.com/office/drawing/2014/main" val="1080366484"/>
                    </a:ext>
                  </a:extLst>
                </a:gridCol>
                <a:gridCol w="904433">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DATE OF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045</a:t>
                      </a:r>
                    </a:p>
                  </a:txBody>
                  <a:tcPr/>
                </a:tc>
                <a:tc>
                  <a:txBody>
                    <a:bodyPr/>
                    <a:lstStyle/>
                    <a:p>
                      <a:pPr algn="l"/>
                      <a:r>
                        <a:rPr lang="en-US" sz="1400" dirty="0"/>
                        <a:t>Ross Brow Shotcrete Material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Ross Brow excavation was rescheduled due to Yates Shutdown June 29 – December 16, 2021</a:t>
                      </a:r>
                    </a:p>
                  </a:txBody>
                  <a:tcPr/>
                </a:tc>
                <a:tc>
                  <a:txBody>
                    <a:bodyPr/>
                    <a:lstStyle/>
                    <a:p>
                      <a:pPr algn="ctr"/>
                      <a:r>
                        <a:rPr lang="en-US" sz="1400" dirty="0"/>
                        <a:t>$45,969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6/29/2021 -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12/16/2021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1221957883"/>
                  </a:ext>
                </a:extLst>
              </a:tr>
              <a:tr h="370840">
                <a:tc>
                  <a:txBody>
                    <a:bodyPr/>
                    <a:lstStyle/>
                    <a:p>
                      <a:pPr algn="ctr"/>
                      <a:r>
                        <a:rPr lang="en-US" sz="1400" dirty="0"/>
                        <a:t>046</a:t>
                      </a:r>
                    </a:p>
                  </a:txBody>
                  <a:tcPr/>
                </a:tc>
                <a:tc>
                  <a:txBody>
                    <a:bodyPr/>
                    <a:lstStyle/>
                    <a:p>
                      <a:pPr algn="l"/>
                      <a:r>
                        <a:rPr lang="en-US" sz="1400" dirty="0"/>
                        <a:t>Ventilation Reduction on 7/4/22 thru 7/5/22</a:t>
                      </a:r>
                    </a:p>
                  </a:txBody>
                  <a:tcPr/>
                </a:tc>
                <a:tc>
                  <a:txBody>
                    <a:bodyPr/>
                    <a:lstStyle/>
                    <a:p>
                      <a:r>
                        <a:rPr lang="en-US" sz="1400" dirty="0"/>
                        <a:t>SDSTA Oro Hondo Fan </a:t>
                      </a:r>
                      <a:r>
                        <a:rPr lang="en-US" sz="1400"/>
                        <a:t>Shutdown (</a:t>
                      </a:r>
                      <a:r>
                        <a:rPr lang="en-US" sz="1400" dirty="0"/>
                        <a:t>limited work to one cavern heading)</a:t>
                      </a:r>
                    </a:p>
                  </a:txBody>
                  <a:tcPr/>
                </a:tc>
                <a:tc>
                  <a:txBody>
                    <a:bodyPr/>
                    <a:lstStyle/>
                    <a:p>
                      <a:pPr algn="ctr"/>
                      <a:r>
                        <a:rPr lang="en-US" sz="1400" dirty="0"/>
                        <a:t>$34,495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7/4/2022 -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7/5/2022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0</a:t>
                      </a:r>
                    </a:p>
                  </a:txBody>
                  <a:tcPr/>
                </a:tc>
                <a:extLst>
                  <a:ext uri="{0D108BD9-81ED-4DB2-BD59-A6C34878D82A}">
                    <a16:rowId xmlns:a16="http://schemas.microsoft.com/office/drawing/2014/main" val="415084595"/>
                  </a:ext>
                </a:extLst>
              </a:tr>
              <a:tr h="370840">
                <a:tc>
                  <a:txBody>
                    <a:bodyPr/>
                    <a:lstStyle/>
                    <a:p>
                      <a:pPr algn="ctr"/>
                      <a:r>
                        <a:rPr lang="en-US" sz="1400" dirty="0"/>
                        <a:t>049</a:t>
                      </a:r>
                    </a:p>
                  </a:txBody>
                  <a:tcPr/>
                </a:tc>
                <a:tc>
                  <a:txBody>
                    <a:bodyPr/>
                    <a:lstStyle/>
                    <a:p>
                      <a:pPr algn="l"/>
                      <a:r>
                        <a:rPr lang="en-US" sz="1400" dirty="0"/>
                        <a:t>Ross Shaft Interruption on 7/30/22</a:t>
                      </a:r>
                    </a:p>
                  </a:txBody>
                  <a:tcPr/>
                </a:tc>
                <a:tc>
                  <a:txBody>
                    <a:bodyPr/>
                    <a:lstStyle/>
                    <a:p>
                      <a:r>
                        <a:rPr lang="en-US" sz="1400" dirty="0"/>
                        <a:t>Power outage at Ross Shaft (no work underground)</a:t>
                      </a:r>
                    </a:p>
                  </a:txBody>
                  <a:tcPr/>
                </a:tc>
                <a:tc>
                  <a:txBody>
                    <a:bodyPr/>
                    <a:lstStyle/>
                    <a:p>
                      <a:pPr algn="ctr"/>
                      <a:r>
                        <a:rPr lang="en-US" sz="1400" dirty="0"/>
                        <a:t>$2,236,300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7/30/2022 -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8/11/2022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653271486"/>
                  </a:ext>
                </a:extLst>
              </a:tr>
              <a:tr h="370840">
                <a:tc>
                  <a:txBody>
                    <a:bodyPr/>
                    <a:lstStyle/>
                    <a:p>
                      <a:pPr algn="ctr"/>
                      <a:r>
                        <a:rPr lang="en-US" sz="1400" dirty="0"/>
                        <a:t>050</a:t>
                      </a:r>
                    </a:p>
                  </a:txBody>
                  <a:tcPr/>
                </a:tc>
                <a:tc>
                  <a:txBody>
                    <a:bodyPr/>
                    <a:lstStyle/>
                    <a:p>
                      <a:pPr algn="l"/>
                      <a:r>
                        <a:rPr lang="en-US" sz="1400" dirty="0"/>
                        <a:t>Mine Evacuation on 3/9/22 and Ross Shaft Shutdown on 3/15/22– Indirect Costs</a:t>
                      </a:r>
                    </a:p>
                  </a:txBody>
                  <a:tcPr/>
                </a:tc>
                <a:tc>
                  <a:txBody>
                    <a:bodyPr/>
                    <a:lstStyle/>
                    <a:p>
                      <a:r>
                        <a:rPr lang="en-US" sz="1400" dirty="0"/>
                        <a:t>Fire on 1700L and slack rope event on cage hoist rope</a:t>
                      </a:r>
                    </a:p>
                  </a:txBody>
                  <a:tcPr/>
                </a:tc>
                <a:tc>
                  <a:txBody>
                    <a:bodyPr/>
                    <a:lstStyle/>
                    <a:p>
                      <a:pPr algn="ctr"/>
                      <a:r>
                        <a:rPr lang="en-US" sz="1400" dirty="0"/>
                        <a:t>$30,519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3/9/2022 -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3/15/2022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0.5</a:t>
                      </a:r>
                    </a:p>
                  </a:txBody>
                  <a:tcPr/>
                </a:tc>
                <a:extLst>
                  <a:ext uri="{0D108BD9-81ED-4DB2-BD59-A6C34878D82A}">
                    <a16:rowId xmlns:a16="http://schemas.microsoft.com/office/drawing/2014/main" val="356228556"/>
                  </a:ext>
                </a:extLst>
              </a:tr>
              <a:tr h="370840">
                <a:tc>
                  <a:txBody>
                    <a:bodyPr/>
                    <a:lstStyle/>
                    <a:p>
                      <a:pPr algn="ctr"/>
                      <a:r>
                        <a:rPr lang="en-US" sz="1400" dirty="0"/>
                        <a:t>051</a:t>
                      </a:r>
                    </a:p>
                  </a:txBody>
                  <a:tcPr/>
                </a:tc>
                <a:tc>
                  <a:txBody>
                    <a:bodyPr/>
                    <a:lstStyle/>
                    <a:p>
                      <a:pPr algn="l"/>
                      <a:r>
                        <a:rPr lang="en-US" sz="1400" dirty="0"/>
                        <a:t>Ross Shaft Power Outage 4/25/22 thru 4/26/22 – Indirect Costs</a:t>
                      </a:r>
                    </a:p>
                  </a:txBody>
                  <a:tcPr/>
                </a:tc>
                <a:tc>
                  <a:txBody>
                    <a:bodyPr/>
                    <a:lstStyle/>
                    <a:p>
                      <a:r>
                        <a:rPr lang="en-US" sz="1400" dirty="0"/>
                        <a:t>No power to Ross Headframe</a:t>
                      </a:r>
                    </a:p>
                  </a:txBody>
                  <a:tcPr/>
                </a:tc>
                <a:tc>
                  <a:txBody>
                    <a:bodyPr/>
                    <a:lstStyle/>
                    <a:p>
                      <a:pPr algn="ctr"/>
                      <a:r>
                        <a:rPr lang="en-US" sz="1400" dirty="0"/>
                        <a:t>$61,279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4/25/2022 -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4/26/2022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a:t>
                      </a:r>
                    </a:p>
                  </a:txBody>
                  <a:tcPr/>
                </a:tc>
                <a:extLst>
                  <a:ext uri="{0D108BD9-81ED-4DB2-BD59-A6C34878D82A}">
                    <a16:rowId xmlns:a16="http://schemas.microsoft.com/office/drawing/2014/main" val="264923140"/>
                  </a:ext>
                </a:extLst>
              </a:tr>
              <a:tr h="370840">
                <a:tc>
                  <a:txBody>
                    <a:bodyPr/>
                    <a:lstStyle/>
                    <a:p>
                      <a:pPr algn="ctr"/>
                      <a:r>
                        <a:rPr lang="en-US" sz="1400" dirty="0"/>
                        <a:t>053</a:t>
                      </a:r>
                    </a:p>
                  </a:txBody>
                  <a:tcPr/>
                </a:tc>
                <a:tc>
                  <a:txBody>
                    <a:bodyPr/>
                    <a:lstStyle/>
                    <a:p>
                      <a:pPr algn="l"/>
                      <a:r>
                        <a:rPr lang="en-US" sz="1400" dirty="0"/>
                        <a:t>Ross Shaft Power Outage on 7/19/22 – Indirect Costs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 power to Ross Headframe</a:t>
                      </a:r>
                    </a:p>
                  </a:txBody>
                  <a:tcPr/>
                </a:tc>
                <a:tc>
                  <a:txBody>
                    <a:bodyPr/>
                    <a:lstStyle/>
                    <a:p>
                      <a:pPr algn="ctr"/>
                      <a:r>
                        <a:rPr lang="en-US" sz="1400" dirty="0"/>
                        <a:t>$32,526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7/19/2022 -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7/20/2022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0.5</a:t>
                      </a:r>
                    </a:p>
                  </a:txBody>
                  <a:tcPr/>
                </a:tc>
                <a:extLst>
                  <a:ext uri="{0D108BD9-81ED-4DB2-BD59-A6C34878D82A}">
                    <a16:rowId xmlns:a16="http://schemas.microsoft.com/office/drawing/2014/main" val="2899459664"/>
                  </a:ext>
                </a:extLst>
              </a:tr>
              <a:tr h="370840">
                <a:tc>
                  <a:txBody>
                    <a:bodyPr/>
                    <a:lstStyle/>
                    <a:p>
                      <a:pPr algn="ctr"/>
                      <a:r>
                        <a:rPr lang="en-US" sz="1400" dirty="0"/>
                        <a:t>054</a:t>
                      </a:r>
                    </a:p>
                  </a:txBody>
                  <a:tcPr/>
                </a:tc>
                <a:tc>
                  <a:txBody>
                    <a:bodyPr/>
                    <a:lstStyle/>
                    <a:p>
                      <a:pPr algn="l"/>
                      <a:r>
                        <a:rPr lang="en-US" sz="1400" dirty="0"/>
                        <a:t>Ross Shaft Interruption on 7/30/22</a:t>
                      </a:r>
                    </a:p>
                  </a:txBody>
                  <a:tcPr/>
                </a:tc>
                <a:tc>
                  <a:txBody>
                    <a:bodyPr/>
                    <a:lstStyle/>
                    <a:p>
                      <a:r>
                        <a:rPr lang="en-US" sz="1400" dirty="0"/>
                        <a:t>Power outage at Ross Shaft (no work underground) (NOTE: outage was caused by failure of LBNF installed component; however, duration was significantly extended due to reliance of SDSTA infrastructure on this circuit.</a:t>
                      </a:r>
                    </a:p>
                  </a:txBody>
                  <a:tcPr/>
                </a:tc>
                <a:tc>
                  <a:txBody>
                    <a:bodyPr/>
                    <a:lstStyle/>
                    <a:p>
                      <a:pPr algn="ctr"/>
                      <a:r>
                        <a:rPr lang="en-US" sz="1400" dirty="0"/>
                        <a:t>$704,721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7/30/2022 -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8/11/2022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18.5</a:t>
                      </a:r>
                    </a:p>
                  </a:txBody>
                  <a:tcPr/>
                </a:tc>
                <a:extLst>
                  <a:ext uri="{0D108BD9-81ED-4DB2-BD59-A6C34878D82A}">
                    <a16:rowId xmlns:a16="http://schemas.microsoft.com/office/drawing/2014/main" val="604122171"/>
                  </a:ext>
                </a:extLst>
              </a:tr>
              <a:tr h="370840">
                <a:tc>
                  <a:txBody>
                    <a:bodyPr/>
                    <a:lstStyle/>
                    <a:p>
                      <a:pPr algn="ctr"/>
                      <a:r>
                        <a:rPr lang="en-US" sz="1400" dirty="0"/>
                        <a:t>055</a:t>
                      </a:r>
                    </a:p>
                  </a:txBody>
                  <a:tcPr/>
                </a:tc>
                <a:tc>
                  <a:txBody>
                    <a:bodyPr/>
                    <a:lstStyle/>
                    <a:p>
                      <a:pPr algn="l"/>
                      <a:r>
                        <a:rPr lang="en-US" sz="1400" dirty="0"/>
                        <a:t>Ventilation Reduction on 10/18/22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Oro Hondo Fan Shutdown by SDSTA for upgrading works (limited work to one cavern heading)</a:t>
                      </a:r>
                    </a:p>
                  </a:txBody>
                  <a:tcPr/>
                </a:tc>
                <a:tc>
                  <a:txBody>
                    <a:bodyPr/>
                    <a:lstStyle/>
                    <a:p>
                      <a:pPr algn="ctr"/>
                      <a:r>
                        <a:rPr lang="en-US" sz="1400" dirty="0"/>
                        <a:t>$41,833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10/18/2022 -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10/18/2022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031571280"/>
                  </a:ext>
                </a:extLst>
              </a:tr>
            </a:tbl>
          </a:graphicData>
        </a:graphic>
      </p:graphicFrame>
      <p:sp>
        <p:nvSpPr>
          <p:cNvPr id="3" name="Title 2">
            <a:extLst>
              <a:ext uri="{FF2B5EF4-FFF2-40B4-BE49-F238E27FC236}">
                <a16:creationId xmlns:a16="http://schemas.microsoft.com/office/drawing/2014/main" id="{994D6F22-2ADA-4B06-A794-1122CD4C7503}"/>
              </a:ext>
            </a:extLst>
          </p:cNvPr>
          <p:cNvSpPr>
            <a:spLocks noGrp="1"/>
          </p:cNvSpPr>
          <p:nvPr>
            <p:ph type="title"/>
          </p:nvPr>
        </p:nvSpPr>
        <p:spPr>
          <a:xfrm>
            <a:off x="296392" y="205178"/>
            <a:ext cx="11057467" cy="569268"/>
          </a:xfrm>
        </p:spPr>
        <p:txBody>
          <a:bodyPr/>
          <a:lstStyle/>
          <a:p>
            <a:r>
              <a:rPr lang="en-US" dirty="0"/>
              <a:t>Access/Infrastructure Related Costs and Delays – 2 of 6</a:t>
            </a:r>
          </a:p>
        </p:txBody>
      </p:sp>
      <p:sp>
        <p:nvSpPr>
          <p:cNvPr id="8" name="Slide Number Placeholder 7">
            <a:extLst>
              <a:ext uri="{FF2B5EF4-FFF2-40B4-BE49-F238E27FC236}">
                <a16:creationId xmlns:a16="http://schemas.microsoft.com/office/drawing/2014/main" id="{7AF10475-EC97-430C-8103-CC9A947FE0C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2" name="Date Placeholder 2">
            <a:extLst>
              <a:ext uri="{FF2B5EF4-FFF2-40B4-BE49-F238E27FC236}">
                <a16:creationId xmlns:a16="http://schemas.microsoft.com/office/drawing/2014/main" id="{5A47AD34-6172-9BB0-C141-08B637185394}"/>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5" name="Footer Placeholder 4">
            <a:extLst>
              <a:ext uri="{FF2B5EF4-FFF2-40B4-BE49-F238E27FC236}">
                <a16:creationId xmlns:a16="http://schemas.microsoft.com/office/drawing/2014/main" id="{06D559D7-5662-1E9C-4209-3A52361B4D08}"/>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69134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231227" y="678718"/>
          <a:ext cx="11729545" cy="5090160"/>
        </p:xfrm>
        <a:graphic>
          <a:graphicData uri="http://schemas.openxmlformats.org/drawingml/2006/table">
            <a:tbl>
              <a:tblPr firstRow="1" bandRow="1">
                <a:tableStyleId>{5C22544A-7EE6-4342-B048-85BDC9FD1C3A}</a:tableStyleId>
              </a:tblPr>
              <a:tblGrid>
                <a:gridCol w="659851">
                  <a:extLst>
                    <a:ext uri="{9D8B030D-6E8A-4147-A177-3AD203B41FA5}">
                      <a16:colId xmlns:a16="http://schemas.microsoft.com/office/drawing/2014/main" val="2800651026"/>
                    </a:ext>
                  </a:extLst>
                </a:gridCol>
                <a:gridCol w="2347937">
                  <a:extLst>
                    <a:ext uri="{9D8B030D-6E8A-4147-A177-3AD203B41FA5}">
                      <a16:colId xmlns:a16="http://schemas.microsoft.com/office/drawing/2014/main" val="3844115683"/>
                    </a:ext>
                  </a:extLst>
                </a:gridCol>
                <a:gridCol w="4984106">
                  <a:extLst>
                    <a:ext uri="{9D8B030D-6E8A-4147-A177-3AD203B41FA5}">
                      <a16:colId xmlns:a16="http://schemas.microsoft.com/office/drawing/2014/main" val="712736224"/>
                    </a:ext>
                  </a:extLst>
                </a:gridCol>
                <a:gridCol w="1063001">
                  <a:extLst>
                    <a:ext uri="{9D8B030D-6E8A-4147-A177-3AD203B41FA5}">
                      <a16:colId xmlns:a16="http://schemas.microsoft.com/office/drawing/2014/main" val="2359669523"/>
                    </a:ext>
                  </a:extLst>
                </a:gridCol>
                <a:gridCol w="1716106">
                  <a:extLst>
                    <a:ext uri="{9D8B030D-6E8A-4147-A177-3AD203B41FA5}">
                      <a16:colId xmlns:a16="http://schemas.microsoft.com/office/drawing/2014/main" val="1866345531"/>
                    </a:ext>
                  </a:extLst>
                </a:gridCol>
                <a:gridCol w="958544">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DATE OF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057</a:t>
                      </a:r>
                    </a:p>
                  </a:txBody>
                  <a:tcPr/>
                </a:tc>
                <a:tc>
                  <a:txBody>
                    <a:bodyPr/>
                    <a:lstStyle/>
                    <a:p>
                      <a:pPr algn="l"/>
                      <a:r>
                        <a:rPr lang="en-US" sz="1400" dirty="0"/>
                        <a:t>Ross Cage Incident 11/7 Direct  Costs</a:t>
                      </a:r>
                    </a:p>
                  </a:txBody>
                  <a:tcPr/>
                </a:tc>
                <a:tc>
                  <a:txBody>
                    <a:bodyPr/>
                    <a:lstStyle/>
                    <a:p>
                      <a:r>
                        <a:rPr lang="en-US" sz="1400" dirty="0"/>
                        <a:t>SDSTA suspended the underground work due to Ross Cage Incident</a:t>
                      </a:r>
                    </a:p>
                  </a:txBody>
                  <a:tcPr/>
                </a:tc>
                <a:tc>
                  <a:txBody>
                    <a:bodyPr/>
                    <a:lstStyle/>
                    <a:p>
                      <a:pPr algn="r"/>
                      <a:r>
                        <a:rPr lang="en-US" sz="1400" dirty="0"/>
                        <a:t>$30,043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11/7/2022 -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11/7/2022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415084595"/>
                  </a:ext>
                </a:extLst>
              </a:tr>
              <a:tr h="370840">
                <a:tc>
                  <a:txBody>
                    <a:bodyPr/>
                    <a:lstStyle/>
                    <a:p>
                      <a:pPr algn="ctr"/>
                      <a:r>
                        <a:rPr lang="en-US" sz="1400" dirty="0"/>
                        <a:t>058</a:t>
                      </a:r>
                    </a:p>
                  </a:txBody>
                  <a:tcPr/>
                </a:tc>
                <a:tc>
                  <a:txBody>
                    <a:bodyPr/>
                    <a:lstStyle/>
                    <a:p>
                      <a:pPr algn="l"/>
                      <a:r>
                        <a:rPr lang="en-US" sz="1400" dirty="0"/>
                        <a:t>Ross Cage Incident 11/7 Indirect Costs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SDSTA suspended the underground work due to Ross Cage Incident</a:t>
                      </a:r>
                    </a:p>
                  </a:txBody>
                  <a:tcPr/>
                </a:tc>
                <a:tc>
                  <a:txBody>
                    <a:bodyPr/>
                    <a:lstStyle/>
                    <a:p>
                      <a:pPr algn="r"/>
                      <a:r>
                        <a:rPr lang="en-US" sz="1400" dirty="0"/>
                        <a:t>$29,015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11/7/2022 -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11/7/2022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0.5</a:t>
                      </a:r>
                    </a:p>
                  </a:txBody>
                  <a:tcPr/>
                </a:tc>
                <a:extLst>
                  <a:ext uri="{0D108BD9-81ED-4DB2-BD59-A6C34878D82A}">
                    <a16:rowId xmlns:a16="http://schemas.microsoft.com/office/drawing/2014/main" val="2653271486"/>
                  </a:ext>
                </a:extLst>
              </a:tr>
              <a:tr h="370840">
                <a:tc>
                  <a:txBody>
                    <a:bodyPr/>
                    <a:lstStyle/>
                    <a:p>
                      <a:pPr algn="ctr"/>
                      <a:r>
                        <a:rPr lang="en-US" sz="1400" dirty="0"/>
                        <a:t>059</a:t>
                      </a:r>
                    </a:p>
                  </a:txBody>
                  <a:tcPr/>
                </a:tc>
                <a:tc>
                  <a:txBody>
                    <a:bodyPr/>
                    <a:lstStyle/>
                    <a:p>
                      <a:pPr algn="l"/>
                      <a:r>
                        <a:rPr lang="en-US" sz="1400" dirty="0"/>
                        <a:t>Ventilation Reduction 12/6/22 Direct</a:t>
                      </a:r>
                    </a:p>
                  </a:txBody>
                  <a:tcPr/>
                </a:tc>
                <a:tc>
                  <a:txBody>
                    <a:bodyPr/>
                    <a:lstStyle/>
                    <a:p>
                      <a:r>
                        <a:rPr lang="en-US" sz="1400" dirty="0"/>
                        <a:t>SDSTA restricted the underground ventilation due to an electrical maintenance outage for the Oro Hondo Fan </a:t>
                      </a:r>
                    </a:p>
                  </a:txBody>
                  <a:tcPr/>
                </a:tc>
                <a:tc>
                  <a:txBody>
                    <a:bodyPr/>
                    <a:lstStyle/>
                    <a:p>
                      <a:pPr algn="r"/>
                      <a:r>
                        <a:rPr lang="en-US" sz="1400" dirty="0"/>
                        <a:t>$77,521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12/6/2022 -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12/6/2022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356228556"/>
                  </a:ext>
                </a:extLst>
              </a:tr>
              <a:tr h="370840">
                <a:tc>
                  <a:txBody>
                    <a:bodyPr/>
                    <a:lstStyle/>
                    <a:p>
                      <a:pPr algn="ctr"/>
                      <a:r>
                        <a:rPr lang="en-US" sz="1400" dirty="0"/>
                        <a:t>064</a:t>
                      </a:r>
                    </a:p>
                  </a:txBody>
                  <a:tcPr/>
                </a:tc>
                <a:tc>
                  <a:txBody>
                    <a:bodyPr/>
                    <a:lstStyle/>
                    <a:p>
                      <a:pPr algn="l"/>
                      <a:r>
                        <a:rPr lang="en-US" sz="1400" dirty="0"/>
                        <a:t>2.5 Day Ventilation Shutdown 1/18/23 Direct Costs</a:t>
                      </a:r>
                    </a:p>
                  </a:txBody>
                  <a:tcPr/>
                </a:tc>
                <a:tc>
                  <a:txBody>
                    <a:bodyPr/>
                    <a:lstStyle/>
                    <a:p>
                      <a:r>
                        <a:rPr lang="en-US" sz="1400" dirty="0"/>
                        <a:t>SDSTA shut down the Oro Hondo Fan, which restricted underground construction work</a:t>
                      </a:r>
                    </a:p>
                  </a:txBody>
                  <a:tcPr/>
                </a:tc>
                <a:tc>
                  <a:txBody>
                    <a:bodyPr/>
                    <a:lstStyle/>
                    <a:p>
                      <a:pPr algn="r"/>
                      <a:r>
                        <a:rPr lang="en-US" sz="1400" dirty="0"/>
                        <a:t>$411,815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1/18/2023 -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1/20/2023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4199462715"/>
                  </a:ext>
                </a:extLst>
              </a:tr>
              <a:tr h="370840">
                <a:tc>
                  <a:txBody>
                    <a:bodyPr/>
                    <a:lstStyle/>
                    <a:p>
                      <a:pPr algn="ctr"/>
                      <a:r>
                        <a:rPr lang="en-US" sz="1400" dirty="0"/>
                        <a:t>068</a:t>
                      </a:r>
                    </a:p>
                  </a:txBody>
                  <a:tcPr/>
                </a:tc>
                <a:tc>
                  <a:txBody>
                    <a:bodyPr/>
                    <a:lstStyle/>
                    <a:p>
                      <a:pPr algn="l"/>
                      <a:r>
                        <a:rPr lang="en-US" sz="1400" dirty="0"/>
                        <a:t>2.5 Day Ventilation Shutdown 1/18/23 Indirect Costs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SDSTA shut down the Oro Hondo Fan, which restricted underground construction work</a:t>
                      </a:r>
                    </a:p>
                  </a:txBody>
                  <a:tcPr/>
                </a:tc>
                <a:tc>
                  <a:txBody>
                    <a:bodyPr/>
                    <a:lstStyle/>
                    <a:p>
                      <a:pPr algn="r"/>
                      <a:r>
                        <a:rPr lang="en-US" sz="1400" dirty="0"/>
                        <a:t>$144,729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1/18/2023 -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1/20/2023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2.5</a:t>
                      </a:r>
                    </a:p>
                  </a:txBody>
                  <a:tcPr/>
                </a:tc>
                <a:extLst>
                  <a:ext uri="{0D108BD9-81ED-4DB2-BD59-A6C34878D82A}">
                    <a16:rowId xmlns:a16="http://schemas.microsoft.com/office/drawing/2014/main" val="2886440961"/>
                  </a:ext>
                </a:extLst>
              </a:tr>
              <a:tr h="370840">
                <a:tc>
                  <a:txBody>
                    <a:bodyPr/>
                    <a:lstStyle/>
                    <a:p>
                      <a:pPr algn="ctr"/>
                      <a:r>
                        <a:rPr lang="en-US" sz="1400" dirty="0"/>
                        <a:t>075</a:t>
                      </a:r>
                    </a:p>
                  </a:txBody>
                  <a:tcPr/>
                </a:tc>
                <a:tc>
                  <a:txBody>
                    <a:bodyPr/>
                    <a:lstStyle/>
                    <a:p>
                      <a:pPr algn="l"/>
                      <a:r>
                        <a:rPr lang="en-US" sz="1400" dirty="0"/>
                        <a:t>Ventilation Reduction 2/21/23 Direct</a:t>
                      </a:r>
                    </a:p>
                  </a:txBody>
                  <a:tcPr/>
                </a:tc>
                <a:tc>
                  <a:txBody>
                    <a:bodyPr/>
                    <a:lstStyle/>
                    <a:p>
                      <a:r>
                        <a:rPr lang="en-US" sz="1400" dirty="0"/>
                        <a:t>SDSTA restricted the underground ventilation to prevent the Yates Shaft from freezing during extreme winter cold temperatures</a:t>
                      </a:r>
                    </a:p>
                  </a:txBody>
                  <a:tcPr/>
                </a:tc>
                <a:tc>
                  <a:txBody>
                    <a:bodyPr/>
                    <a:lstStyle/>
                    <a:p>
                      <a:pPr algn="r"/>
                      <a:r>
                        <a:rPr lang="en-US" sz="1400" dirty="0"/>
                        <a:t>$69,318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2/21/2023 -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3834211240"/>
                  </a:ext>
                </a:extLst>
              </a:tr>
              <a:tr h="370840">
                <a:tc>
                  <a:txBody>
                    <a:bodyPr/>
                    <a:lstStyle/>
                    <a:p>
                      <a:pPr algn="ctr"/>
                      <a:r>
                        <a:rPr lang="en-US" sz="1400" dirty="0"/>
                        <a:t>077</a:t>
                      </a:r>
                    </a:p>
                  </a:txBody>
                  <a:tcPr/>
                </a:tc>
                <a:tc>
                  <a:txBody>
                    <a:bodyPr/>
                    <a:lstStyle/>
                    <a:p>
                      <a:pPr algn="l"/>
                      <a:r>
                        <a:rPr lang="en-US" sz="1400" dirty="0"/>
                        <a:t>UG Shutdown 3/31/23 Direct Costs</a:t>
                      </a:r>
                    </a:p>
                  </a:txBody>
                  <a:tcPr/>
                </a:tc>
                <a:tc>
                  <a:txBody>
                    <a:bodyPr/>
                    <a:lstStyle/>
                    <a:p>
                      <a:r>
                        <a:rPr lang="en-US" sz="1400" dirty="0"/>
                        <a:t>The Subcontractor was restricted from executing underground construction work during the SDSTA Planned Maintenance Shutdown</a:t>
                      </a:r>
                    </a:p>
                  </a:txBody>
                  <a:tcPr/>
                </a:tc>
                <a:tc>
                  <a:txBody>
                    <a:bodyPr/>
                    <a:lstStyle/>
                    <a:p>
                      <a:pPr algn="r"/>
                      <a:r>
                        <a:rPr lang="en-US" sz="1400" dirty="0"/>
                        <a:t>$237,248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3/31/2023 -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4/1/2023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3099441966"/>
                  </a:ext>
                </a:extLst>
              </a:tr>
              <a:tr h="370840">
                <a:tc>
                  <a:txBody>
                    <a:bodyPr/>
                    <a:lstStyle/>
                    <a:p>
                      <a:pPr algn="ctr"/>
                      <a:r>
                        <a:rPr lang="en-US" sz="1400" dirty="0"/>
                        <a:t>078</a:t>
                      </a:r>
                    </a:p>
                  </a:txBody>
                  <a:tcPr/>
                </a:tc>
                <a:tc>
                  <a:txBody>
                    <a:bodyPr/>
                    <a:lstStyle/>
                    <a:p>
                      <a:pPr algn="l"/>
                      <a:r>
                        <a:rPr lang="en-US" sz="1400" dirty="0"/>
                        <a:t>UG Shutdown 3/31/23 Indirect Costs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The Subcontractor was restricted from executing underground construction work during the SDSTA Planned Maintenance Shutdown</a:t>
                      </a:r>
                    </a:p>
                  </a:txBody>
                  <a:tcPr/>
                </a:tc>
                <a:tc>
                  <a:txBody>
                    <a:bodyPr/>
                    <a:lstStyle/>
                    <a:p>
                      <a:pPr algn="r"/>
                      <a:r>
                        <a:rPr lang="en-US" sz="1400" dirty="0"/>
                        <a:t>$86,838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3/31/2023 -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4/1/2023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1.5</a:t>
                      </a:r>
                    </a:p>
                  </a:txBody>
                  <a:tcPr/>
                </a:tc>
                <a:extLst>
                  <a:ext uri="{0D108BD9-81ED-4DB2-BD59-A6C34878D82A}">
                    <a16:rowId xmlns:a16="http://schemas.microsoft.com/office/drawing/2014/main" val="2855641121"/>
                  </a:ext>
                </a:extLst>
              </a:tr>
            </a:tbl>
          </a:graphicData>
        </a:graphic>
      </p:graphicFrame>
      <p:sp>
        <p:nvSpPr>
          <p:cNvPr id="3" name="Title 2">
            <a:extLst>
              <a:ext uri="{FF2B5EF4-FFF2-40B4-BE49-F238E27FC236}">
                <a16:creationId xmlns:a16="http://schemas.microsoft.com/office/drawing/2014/main" id="{994D6F22-2ADA-4B06-A794-1122CD4C7503}"/>
              </a:ext>
            </a:extLst>
          </p:cNvPr>
          <p:cNvSpPr>
            <a:spLocks noGrp="1"/>
          </p:cNvSpPr>
          <p:nvPr>
            <p:ph type="title"/>
          </p:nvPr>
        </p:nvSpPr>
        <p:spPr>
          <a:xfrm>
            <a:off x="231227" y="237103"/>
            <a:ext cx="11057467" cy="569268"/>
          </a:xfrm>
        </p:spPr>
        <p:txBody>
          <a:bodyPr/>
          <a:lstStyle/>
          <a:p>
            <a:r>
              <a:rPr lang="en-US" dirty="0"/>
              <a:t>Access/Infrastructure Related Costs and Delays – 3 of 6</a:t>
            </a:r>
          </a:p>
        </p:txBody>
      </p:sp>
      <p:sp>
        <p:nvSpPr>
          <p:cNvPr id="8" name="Slide Number Placeholder 7">
            <a:extLst>
              <a:ext uri="{FF2B5EF4-FFF2-40B4-BE49-F238E27FC236}">
                <a16:creationId xmlns:a16="http://schemas.microsoft.com/office/drawing/2014/main" id="{7AF10475-EC97-430C-8103-CC9A947FE0C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2" name="Date Placeholder 2">
            <a:extLst>
              <a:ext uri="{FF2B5EF4-FFF2-40B4-BE49-F238E27FC236}">
                <a16:creationId xmlns:a16="http://schemas.microsoft.com/office/drawing/2014/main" id="{E453F964-16BE-7DF2-C545-DD22645C9413}"/>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5" name="Footer Placeholder 4">
            <a:extLst>
              <a:ext uri="{FF2B5EF4-FFF2-40B4-BE49-F238E27FC236}">
                <a16:creationId xmlns:a16="http://schemas.microsoft.com/office/drawing/2014/main" id="{01922B88-2704-73E4-763D-07EA1BD1C3DA}"/>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2825145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233330" y="806309"/>
          <a:ext cx="11729545" cy="5181600"/>
        </p:xfrm>
        <a:graphic>
          <a:graphicData uri="http://schemas.openxmlformats.org/drawingml/2006/table">
            <a:tbl>
              <a:tblPr firstRow="1" bandRow="1">
                <a:tableStyleId>{5C22544A-7EE6-4342-B048-85BDC9FD1C3A}</a:tableStyleId>
              </a:tblPr>
              <a:tblGrid>
                <a:gridCol w="659851">
                  <a:extLst>
                    <a:ext uri="{9D8B030D-6E8A-4147-A177-3AD203B41FA5}">
                      <a16:colId xmlns:a16="http://schemas.microsoft.com/office/drawing/2014/main" val="2800651026"/>
                    </a:ext>
                  </a:extLst>
                </a:gridCol>
                <a:gridCol w="2347937">
                  <a:extLst>
                    <a:ext uri="{9D8B030D-6E8A-4147-A177-3AD203B41FA5}">
                      <a16:colId xmlns:a16="http://schemas.microsoft.com/office/drawing/2014/main" val="3844115683"/>
                    </a:ext>
                  </a:extLst>
                </a:gridCol>
                <a:gridCol w="4984106">
                  <a:extLst>
                    <a:ext uri="{9D8B030D-6E8A-4147-A177-3AD203B41FA5}">
                      <a16:colId xmlns:a16="http://schemas.microsoft.com/office/drawing/2014/main" val="712736224"/>
                    </a:ext>
                  </a:extLst>
                </a:gridCol>
                <a:gridCol w="1063001">
                  <a:extLst>
                    <a:ext uri="{9D8B030D-6E8A-4147-A177-3AD203B41FA5}">
                      <a16:colId xmlns:a16="http://schemas.microsoft.com/office/drawing/2014/main" val="2359669523"/>
                    </a:ext>
                  </a:extLst>
                </a:gridCol>
                <a:gridCol w="1716106">
                  <a:extLst>
                    <a:ext uri="{9D8B030D-6E8A-4147-A177-3AD203B41FA5}">
                      <a16:colId xmlns:a16="http://schemas.microsoft.com/office/drawing/2014/main" val="1866345531"/>
                    </a:ext>
                  </a:extLst>
                </a:gridCol>
                <a:gridCol w="958544">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DATE OF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kern="1200" dirty="0">
                          <a:solidFill>
                            <a:schemeClr val="dk1"/>
                          </a:solidFill>
                          <a:latin typeface="+mn-lt"/>
                          <a:ea typeface="+mn-ea"/>
                          <a:cs typeface="+mn-cs"/>
                        </a:rPr>
                        <a:t>092</a:t>
                      </a:r>
                    </a:p>
                  </a:txBody>
                  <a:tcPr/>
                </a:tc>
                <a:tc>
                  <a:txBody>
                    <a:bodyPr/>
                    <a:lstStyle/>
                    <a:p>
                      <a:pPr algn="l" fontAlgn="b"/>
                      <a:r>
                        <a:rPr lang="en-US" sz="1400" kern="1200" dirty="0">
                          <a:solidFill>
                            <a:schemeClr val="dk1"/>
                          </a:solidFill>
                          <a:latin typeface="+mn-lt"/>
                          <a:ea typeface="+mn-ea"/>
                          <a:cs typeface="+mn-cs"/>
                        </a:rPr>
                        <a:t>Ventilation Reduction 12/6/22 Indirect</a:t>
                      </a:r>
                    </a:p>
                  </a:txBody>
                  <a:tcPr marL="4233" marR="4233" marT="4233" marB="0" anchor="b"/>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SDSTA restricted the underground ventilation due to an electrical maintenance outage for the Oro Hondo Fan </a:t>
                      </a:r>
                    </a:p>
                  </a:txBody>
                  <a:tcPr/>
                </a:tc>
                <a:tc>
                  <a:txBody>
                    <a:bodyPr/>
                    <a:lstStyle/>
                    <a:p>
                      <a:pPr algn="r"/>
                      <a:r>
                        <a:rPr lang="en-US" sz="1400" dirty="0"/>
                        <a:t>$25,324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12/6/2022 -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12/6/2022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0.5</a:t>
                      </a:r>
                    </a:p>
                  </a:txBody>
                  <a:tcPr/>
                </a:tc>
                <a:extLst>
                  <a:ext uri="{0D108BD9-81ED-4DB2-BD59-A6C34878D82A}">
                    <a16:rowId xmlns:a16="http://schemas.microsoft.com/office/drawing/2014/main" val="3464413908"/>
                  </a:ext>
                </a:extLst>
              </a:tr>
              <a:tr h="370840">
                <a:tc>
                  <a:txBody>
                    <a:bodyPr/>
                    <a:lstStyle/>
                    <a:p>
                      <a:pPr algn="ctr"/>
                      <a:r>
                        <a:rPr lang="en-US" sz="1400" dirty="0"/>
                        <a:t>094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Fan Outage 5/24 Direct</a:t>
                      </a:r>
                    </a:p>
                  </a:txBody>
                  <a:tcPr/>
                </a:tc>
                <a:tc>
                  <a:txBody>
                    <a:bodyPr/>
                    <a:lstStyle/>
                    <a:p>
                      <a:r>
                        <a:rPr lang="en-US" sz="1400" dirty="0"/>
                        <a:t>Oro Hondo ventilation fan outage. 6am – 11am.</a:t>
                      </a:r>
                    </a:p>
                  </a:txBody>
                  <a:tcPr/>
                </a:tc>
                <a:tc>
                  <a:txBody>
                    <a:bodyPr/>
                    <a:lstStyle/>
                    <a:p>
                      <a:pPr algn="r"/>
                      <a:r>
                        <a:rPr lang="en-US" sz="1400" dirty="0"/>
                        <a:t>$44,422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5/24/2022 -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5/24/2022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4079182760"/>
                  </a:ext>
                </a:extLst>
              </a:tr>
              <a:tr h="370840">
                <a:tc>
                  <a:txBody>
                    <a:bodyPr/>
                    <a:lstStyle/>
                    <a:p>
                      <a:pPr algn="ctr"/>
                      <a:r>
                        <a:rPr lang="en-US" sz="1400" dirty="0"/>
                        <a:t>097</a:t>
                      </a:r>
                    </a:p>
                  </a:txBody>
                  <a:tcPr/>
                </a:tc>
                <a:tc>
                  <a:txBody>
                    <a:bodyPr/>
                    <a:lstStyle/>
                    <a:p>
                      <a:pPr algn="l"/>
                      <a:r>
                        <a:rPr lang="en-US" sz="1400" dirty="0"/>
                        <a:t>Fan Outage 5/24 Indirect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Oro Hondo ventilation fan outage. 6am – 11am.</a:t>
                      </a:r>
                    </a:p>
                  </a:txBody>
                  <a:tcPr/>
                </a:tc>
                <a:tc>
                  <a:txBody>
                    <a:bodyPr/>
                    <a:lstStyle/>
                    <a:p>
                      <a:pPr algn="r"/>
                      <a:r>
                        <a:rPr lang="en-US" sz="1400" dirty="0"/>
                        <a:t>$27,425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5/24/2022 -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5/24/2022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0.5</a:t>
                      </a:r>
                    </a:p>
                  </a:txBody>
                  <a:tcPr/>
                </a:tc>
                <a:extLst>
                  <a:ext uri="{0D108BD9-81ED-4DB2-BD59-A6C34878D82A}">
                    <a16:rowId xmlns:a16="http://schemas.microsoft.com/office/drawing/2014/main" val="415084595"/>
                  </a:ext>
                </a:extLst>
              </a:tr>
              <a:tr h="370840">
                <a:tc>
                  <a:txBody>
                    <a:bodyPr/>
                    <a:lstStyle/>
                    <a:p>
                      <a:pPr algn="ctr"/>
                      <a:r>
                        <a:rPr lang="en-US" sz="1400" dirty="0"/>
                        <a:t>099</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Oro Hondo Fan Outage 6/6 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Oro Hondo ventilation fan outage. </a:t>
                      </a:r>
                    </a:p>
                  </a:txBody>
                  <a:tcPr/>
                </a:tc>
                <a:tc>
                  <a:txBody>
                    <a:bodyPr/>
                    <a:lstStyle/>
                    <a:p>
                      <a:pPr algn="r"/>
                      <a:r>
                        <a:rPr lang="en-US" sz="1400" dirty="0"/>
                        <a:t>$805,148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6/6/2023 -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6/11/2023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542390375"/>
                  </a:ext>
                </a:extLst>
              </a:tr>
              <a:tr h="370840">
                <a:tc>
                  <a:txBody>
                    <a:bodyPr/>
                    <a:lstStyle/>
                    <a:p>
                      <a:pPr algn="ctr"/>
                      <a:r>
                        <a:rPr lang="en-US" sz="1400" dirty="0"/>
                        <a:t>100</a:t>
                      </a:r>
                    </a:p>
                  </a:txBody>
                  <a:tcPr/>
                </a:tc>
                <a:tc>
                  <a:txBody>
                    <a:bodyPr/>
                    <a:lstStyle/>
                    <a:p>
                      <a:pPr algn="l"/>
                      <a:r>
                        <a:rPr lang="en-US" sz="1400" dirty="0"/>
                        <a:t>Oro Hondo Fan Outage 6/6 Indirect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Oro Hondo ventilation fan outage. </a:t>
                      </a:r>
                    </a:p>
                  </a:txBody>
                  <a:tcPr/>
                </a:tc>
                <a:tc>
                  <a:txBody>
                    <a:bodyPr/>
                    <a:lstStyle/>
                    <a:p>
                      <a:pPr algn="r"/>
                      <a:r>
                        <a:rPr lang="en-US" sz="1400" dirty="0"/>
                        <a:t>$280,469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6/6/2023 -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6/11/2023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5</a:t>
                      </a:r>
                    </a:p>
                  </a:txBody>
                  <a:tcPr/>
                </a:tc>
                <a:extLst>
                  <a:ext uri="{0D108BD9-81ED-4DB2-BD59-A6C34878D82A}">
                    <a16:rowId xmlns:a16="http://schemas.microsoft.com/office/drawing/2014/main" val="2653271486"/>
                  </a:ext>
                </a:extLst>
              </a:tr>
              <a:tr h="370840">
                <a:tc>
                  <a:txBody>
                    <a:bodyPr/>
                    <a:lstStyle/>
                    <a:p>
                      <a:pPr algn="ctr"/>
                      <a:r>
                        <a:rPr lang="en-US" sz="1400" dirty="0"/>
                        <a:t>101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Oro Hondo Fan Outage 6/23 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Oro Hondo ventilation fan outage. 6pm to 10pm</a:t>
                      </a:r>
                    </a:p>
                    <a:p>
                      <a:endParaRPr lang="en-US" sz="1400" dirty="0"/>
                    </a:p>
                  </a:txBody>
                  <a:tcPr/>
                </a:tc>
                <a:tc>
                  <a:txBody>
                    <a:bodyPr/>
                    <a:lstStyle/>
                    <a:p>
                      <a:pPr algn="r"/>
                      <a:r>
                        <a:rPr lang="en-US" sz="1400" dirty="0"/>
                        <a:t>$39,552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6/23/2023 -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6/23/2023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513846783"/>
                  </a:ext>
                </a:extLst>
              </a:tr>
              <a:tr h="370840">
                <a:tc>
                  <a:txBody>
                    <a:bodyPr/>
                    <a:lstStyle/>
                    <a:p>
                      <a:pPr algn="ctr"/>
                      <a:r>
                        <a:rPr lang="en-US" sz="1400" dirty="0"/>
                        <a:t>102</a:t>
                      </a:r>
                    </a:p>
                  </a:txBody>
                  <a:tcPr/>
                </a:tc>
                <a:tc>
                  <a:txBody>
                    <a:bodyPr/>
                    <a:lstStyle/>
                    <a:p>
                      <a:pPr algn="l"/>
                      <a:r>
                        <a:rPr lang="en-US" sz="1400" dirty="0"/>
                        <a:t>Oro Hondo Fan Outage 6/23 Indirect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Oro Hondo ventilation fan outage. 6pm to 10pm</a:t>
                      </a:r>
                    </a:p>
                  </a:txBody>
                  <a:tcPr/>
                </a:tc>
                <a:tc>
                  <a:txBody>
                    <a:bodyPr/>
                    <a:lstStyle/>
                    <a:p>
                      <a:pPr algn="r"/>
                      <a:r>
                        <a:rPr lang="en-US" sz="1400" dirty="0"/>
                        <a:t>$14,023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6/23/2023 -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6/23/2023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0.25</a:t>
                      </a:r>
                    </a:p>
                  </a:txBody>
                  <a:tcPr/>
                </a:tc>
                <a:extLst>
                  <a:ext uri="{0D108BD9-81ED-4DB2-BD59-A6C34878D82A}">
                    <a16:rowId xmlns:a16="http://schemas.microsoft.com/office/drawing/2014/main" val="356228556"/>
                  </a:ext>
                </a:extLst>
              </a:tr>
              <a:tr h="370840">
                <a:tc>
                  <a:txBody>
                    <a:bodyPr/>
                    <a:lstStyle/>
                    <a:p>
                      <a:pPr algn="ctr"/>
                      <a:r>
                        <a:rPr lang="en-US" sz="1400" dirty="0"/>
                        <a:t>103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Ventilation - Hoist Issue 6/13 Direct</a:t>
                      </a:r>
                    </a:p>
                  </a:txBody>
                  <a:tcPr/>
                </a:tc>
                <a:tc>
                  <a:txBody>
                    <a:bodyPr/>
                    <a:lstStyle/>
                    <a:p>
                      <a:r>
                        <a:rPr lang="en-US" sz="1400" dirty="0"/>
                        <a:t>Ross Shaft Cage issue. 0.5 shift lost. </a:t>
                      </a:r>
                    </a:p>
                  </a:txBody>
                  <a:tcPr/>
                </a:tc>
                <a:tc>
                  <a:txBody>
                    <a:bodyPr/>
                    <a:lstStyle/>
                    <a:p>
                      <a:pPr algn="r"/>
                      <a:r>
                        <a:rPr lang="en-US" sz="1400" dirty="0"/>
                        <a:t>$35,761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6/13/2023 -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6/13/2023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784753673"/>
                  </a:ext>
                </a:extLst>
              </a:tr>
              <a:tr h="370840">
                <a:tc>
                  <a:txBody>
                    <a:bodyPr/>
                    <a:lstStyle/>
                    <a:p>
                      <a:pPr algn="ctr"/>
                      <a:r>
                        <a:rPr lang="en-US" sz="1400" dirty="0"/>
                        <a:t>104</a:t>
                      </a:r>
                    </a:p>
                  </a:txBody>
                  <a:tcPr/>
                </a:tc>
                <a:tc>
                  <a:txBody>
                    <a:bodyPr/>
                    <a:lstStyle/>
                    <a:p>
                      <a:pPr algn="l"/>
                      <a:r>
                        <a:rPr lang="en-US" sz="1400" dirty="0"/>
                        <a:t>Ventilation - Hoist Issue 6/13 Indirect</a:t>
                      </a:r>
                    </a:p>
                  </a:txBody>
                  <a:tcPr/>
                </a:tc>
                <a:tc>
                  <a:txBody>
                    <a:bodyPr/>
                    <a:lstStyle/>
                    <a:p>
                      <a:r>
                        <a:rPr lang="en-US" sz="1400" dirty="0"/>
                        <a:t>Ross Shaft Cage issue. 0.5 shift lost. </a:t>
                      </a:r>
                    </a:p>
                  </a:txBody>
                  <a:tcPr/>
                </a:tc>
                <a:tc>
                  <a:txBody>
                    <a:bodyPr/>
                    <a:lstStyle/>
                    <a:p>
                      <a:pPr algn="r"/>
                      <a:r>
                        <a:rPr lang="en-US" sz="1400" dirty="0"/>
                        <a:t>$14,023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6/13/2023 -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6/13/2023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0.25</a:t>
                      </a:r>
                    </a:p>
                  </a:txBody>
                  <a:tcPr/>
                </a:tc>
                <a:extLst>
                  <a:ext uri="{0D108BD9-81ED-4DB2-BD59-A6C34878D82A}">
                    <a16:rowId xmlns:a16="http://schemas.microsoft.com/office/drawing/2014/main" val="4199462715"/>
                  </a:ext>
                </a:extLst>
              </a:tr>
            </a:tbl>
          </a:graphicData>
        </a:graphic>
      </p:graphicFrame>
      <p:sp>
        <p:nvSpPr>
          <p:cNvPr id="3" name="Title 2">
            <a:extLst>
              <a:ext uri="{FF2B5EF4-FFF2-40B4-BE49-F238E27FC236}">
                <a16:creationId xmlns:a16="http://schemas.microsoft.com/office/drawing/2014/main" id="{994D6F22-2ADA-4B06-A794-1122CD4C7503}"/>
              </a:ext>
            </a:extLst>
          </p:cNvPr>
          <p:cNvSpPr>
            <a:spLocks noGrp="1"/>
          </p:cNvSpPr>
          <p:nvPr>
            <p:ph type="title"/>
          </p:nvPr>
        </p:nvSpPr>
        <p:spPr>
          <a:xfrm>
            <a:off x="233330" y="271414"/>
            <a:ext cx="11057467" cy="569268"/>
          </a:xfrm>
        </p:spPr>
        <p:txBody>
          <a:bodyPr/>
          <a:lstStyle/>
          <a:p>
            <a:r>
              <a:rPr lang="en-US" dirty="0"/>
              <a:t>Access/Infrastructure Related Costs and Delays – 4 of 6</a:t>
            </a:r>
          </a:p>
        </p:txBody>
      </p:sp>
      <p:sp>
        <p:nvSpPr>
          <p:cNvPr id="8" name="Slide Number Placeholder 7">
            <a:extLst>
              <a:ext uri="{FF2B5EF4-FFF2-40B4-BE49-F238E27FC236}">
                <a16:creationId xmlns:a16="http://schemas.microsoft.com/office/drawing/2014/main" id="{7AF10475-EC97-430C-8103-CC9A947FE0C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2" name="Date Placeholder 2">
            <a:extLst>
              <a:ext uri="{FF2B5EF4-FFF2-40B4-BE49-F238E27FC236}">
                <a16:creationId xmlns:a16="http://schemas.microsoft.com/office/drawing/2014/main" id="{8CA3CC13-59DC-D273-DE0E-D18490D66360}"/>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9" name="Footer Placeholder 8">
            <a:extLst>
              <a:ext uri="{FF2B5EF4-FFF2-40B4-BE49-F238E27FC236}">
                <a16:creationId xmlns:a16="http://schemas.microsoft.com/office/drawing/2014/main" id="{9B626166-DFA5-D0C8-821B-95F560A3BDBE}"/>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5098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A50D28-EA26-46E5-B525-46D34A9E9283}"/>
              </a:ext>
            </a:extLst>
          </p:cNvPr>
          <p:cNvGraphicFramePr>
            <a:graphicFrameLocks noGrp="1"/>
          </p:cNvGraphicFramePr>
          <p:nvPr/>
        </p:nvGraphicFramePr>
        <p:xfrm>
          <a:off x="233330" y="806309"/>
          <a:ext cx="11729545" cy="5181600"/>
        </p:xfrm>
        <a:graphic>
          <a:graphicData uri="http://schemas.openxmlformats.org/drawingml/2006/table">
            <a:tbl>
              <a:tblPr firstRow="1" bandRow="1">
                <a:tableStyleId>{5C22544A-7EE6-4342-B048-85BDC9FD1C3A}</a:tableStyleId>
              </a:tblPr>
              <a:tblGrid>
                <a:gridCol w="659851">
                  <a:extLst>
                    <a:ext uri="{9D8B030D-6E8A-4147-A177-3AD203B41FA5}">
                      <a16:colId xmlns:a16="http://schemas.microsoft.com/office/drawing/2014/main" val="2800651026"/>
                    </a:ext>
                  </a:extLst>
                </a:gridCol>
                <a:gridCol w="2347937">
                  <a:extLst>
                    <a:ext uri="{9D8B030D-6E8A-4147-A177-3AD203B41FA5}">
                      <a16:colId xmlns:a16="http://schemas.microsoft.com/office/drawing/2014/main" val="3844115683"/>
                    </a:ext>
                  </a:extLst>
                </a:gridCol>
                <a:gridCol w="4984106">
                  <a:extLst>
                    <a:ext uri="{9D8B030D-6E8A-4147-A177-3AD203B41FA5}">
                      <a16:colId xmlns:a16="http://schemas.microsoft.com/office/drawing/2014/main" val="712736224"/>
                    </a:ext>
                  </a:extLst>
                </a:gridCol>
                <a:gridCol w="1063001">
                  <a:extLst>
                    <a:ext uri="{9D8B030D-6E8A-4147-A177-3AD203B41FA5}">
                      <a16:colId xmlns:a16="http://schemas.microsoft.com/office/drawing/2014/main" val="2359669523"/>
                    </a:ext>
                  </a:extLst>
                </a:gridCol>
                <a:gridCol w="1716106">
                  <a:extLst>
                    <a:ext uri="{9D8B030D-6E8A-4147-A177-3AD203B41FA5}">
                      <a16:colId xmlns:a16="http://schemas.microsoft.com/office/drawing/2014/main" val="1866345531"/>
                    </a:ext>
                  </a:extLst>
                </a:gridCol>
                <a:gridCol w="958544">
                  <a:extLst>
                    <a:ext uri="{9D8B030D-6E8A-4147-A177-3AD203B41FA5}">
                      <a16:colId xmlns:a16="http://schemas.microsoft.com/office/drawing/2014/main" val="4151301847"/>
                    </a:ext>
                  </a:extLst>
                </a:gridCol>
              </a:tblGrid>
              <a:tr h="0">
                <a:tc>
                  <a:txBody>
                    <a:bodyPr/>
                    <a:lstStyle/>
                    <a:p>
                      <a:pPr algn="ctr"/>
                      <a:r>
                        <a:rPr lang="en-US" sz="1400" dirty="0"/>
                        <a:t>PCO NO.</a:t>
                      </a:r>
                    </a:p>
                  </a:txBody>
                  <a:tcPr/>
                </a:tc>
                <a:tc>
                  <a:txBody>
                    <a:bodyPr/>
                    <a:lstStyle/>
                    <a:p>
                      <a:pPr algn="ctr"/>
                      <a:r>
                        <a:rPr lang="en-US" sz="1400" dirty="0"/>
                        <a:t>TITLE</a:t>
                      </a:r>
                    </a:p>
                  </a:txBody>
                  <a:tcPr/>
                </a:tc>
                <a:tc>
                  <a:txBody>
                    <a:bodyPr/>
                    <a:lstStyle/>
                    <a:p>
                      <a:pPr algn="ctr"/>
                      <a:r>
                        <a:rPr lang="en-US" sz="1400" dirty="0"/>
                        <a:t>DESCRIPTION</a:t>
                      </a:r>
                    </a:p>
                  </a:txBody>
                  <a:tcPr/>
                </a:tc>
                <a:tc>
                  <a:txBody>
                    <a:bodyPr/>
                    <a:lstStyle/>
                    <a:p>
                      <a:pPr algn="ctr"/>
                      <a:r>
                        <a:rPr lang="en-US" sz="1400" dirty="0"/>
                        <a:t>COST IMPACT</a:t>
                      </a:r>
                    </a:p>
                  </a:txBody>
                  <a:tcPr/>
                </a:tc>
                <a:tc>
                  <a:txBody>
                    <a:bodyPr/>
                    <a:lstStyle/>
                    <a:p>
                      <a:pPr algn="ctr"/>
                      <a:r>
                        <a:rPr lang="en-US" sz="1400" dirty="0"/>
                        <a:t>DATE OF IMPACT</a:t>
                      </a:r>
                    </a:p>
                  </a:txBody>
                  <a:tcPr/>
                </a:tc>
                <a:tc>
                  <a:txBody>
                    <a:bodyPr/>
                    <a:lstStyle/>
                    <a:p>
                      <a:pPr algn="ctr"/>
                      <a:r>
                        <a:rPr lang="en-US" sz="1400" dirty="0"/>
                        <a:t>TIME IMPACT</a:t>
                      </a:r>
                    </a:p>
                  </a:txBody>
                  <a:tcPr/>
                </a:tc>
                <a:extLst>
                  <a:ext uri="{0D108BD9-81ED-4DB2-BD59-A6C34878D82A}">
                    <a16:rowId xmlns:a16="http://schemas.microsoft.com/office/drawing/2014/main" val="124153039"/>
                  </a:ext>
                </a:extLst>
              </a:tr>
              <a:tr h="370840">
                <a:tc>
                  <a:txBody>
                    <a:bodyPr/>
                    <a:lstStyle/>
                    <a:p>
                      <a:pPr algn="ctr"/>
                      <a:r>
                        <a:rPr lang="en-US" sz="1400" dirty="0"/>
                        <a:t>105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Ventilation Interruption 7/3 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Ventilation failed for 3 hours. </a:t>
                      </a:r>
                    </a:p>
                  </a:txBody>
                  <a:tcPr/>
                </a:tc>
                <a:tc>
                  <a:txBody>
                    <a:bodyPr/>
                    <a:lstStyle/>
                    <a:p>
                      <a:pPr algn="r"/>
                      <a:r>
                        <a:rPr lang="en-US" sz="1400" dirty="0"/>
                        <a:t>$40,386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7/3/2023 -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7/3/2023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1726175551"/>
                  </a:ext>
                </a:extLst>
              </a:tr>
              <a:tr h="370840">
                <a:tc>
                  <a:txBody>
                    <a:bodyPr/>
                    <a:lstStyle/>
                    <a:p>
                      <a:pPr algn="ctr"/>
                      <a:r>
                        <a:rPr lang="en-US" sz="1400" dirty="0"/>
                        <a:t>106</a:t>
                      </a:r>
                    </a:p>
                  </a:txBody>
                  <a:tcPr/>
                </a:tc>
                <a:tc>
                  <a:txBody>
                    <a:bodyPr/>
                    <a:lstStyle/>
                    <a:p>
                      <a:pPr algn="l"/>
                      <a:r>
                        <a:rPr lang="en-US" sz="1400" dirty="0"/>
                        <a:t>Ventilation Interruption 7/3 Indirect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Ventilation failed for 3 hours. </a:t>
                      </a:r>
                    </a:p>
                  </a:txBody>
                  <a:tcPr/>
                </a:tc>
                <a:tc>
                  <a:txBody>
                    <a:bodyPr/>
                    <a:lstStyle/>
                    <a:p>
                      <a:pPr algn="r"/>
                      <a:r>
                        <a:rPr lang="en-US" sz="1400" dirty="0"/>
                        <a:t>$13,979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7/3/2023 -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7/3/2023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0.25</a:t>
                      </a:r>
                    </a:p>
                  </a:txBody>
                  <a:tcPr/>
                </a:tc>
                <a:extLst>
                  <a:ext uri="{0D108BD9-81ED-4DB2-BD59-A6C34878D82A}">
                    <a16:rowId xmlns:a16="http://schemas.microsoft.com/office/drawing/2014/main" val="1048017847"/>
                  </a:ext>
                </a:extLst>
              </a:tr>
              <a:tr h="370840">
                <a:tc>
                  <a:txBody>
                    <a:bodyPr/>
                    <a:lstStyle/>
                    <a:p>
                      <a:pPr algn="ctr"/>
                      <a:r>
                        <a:rPr lang="en-US" sz="1400" dirty="0"/>
                        <a:t>117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Power Outage 8/30 Direct</a:t>
                      </a:r>
                    </a:p>
                  </a:txBody>
                  <a:tcPr/>
                </a:tc>
                <a:tc>
                  <a:txBody>
                    <a:bodyPr/>
                    <a:lstStyle/>
                    <a:p>
                      <a:r>
                        <a:rPr lang="en-US" sz="1400" dirty="0"/>
                        <a:t>Power outage for relocation of utilities. 8:15am to 12:15pm</a:t>
                      </a:r>
                    </a:p>
                  </a:txBody>
                  <a:tcPr/>
                </a:tc>
                <a:tc>
                  <a:txBody>
                    <a:bodyPr/>
                    <a:lstStyle/>
                    <a:p>
                      <a:pPr algn="r"/>
                      <a:r>
                        <a:rPr lang="en-US" sz="1400" dirty="0"/>
                        <a:t>$50,849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8/30/2023 -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8/30/2023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1462404861"/>
                  </a:ext>
                </a:extLst>
              </a:tr>
              <a:tr h="370840">
                <a:tc>
                  <a:txBody>
                    <a:bodyPr/>
                    <a:lstStyle/>
                    <a:p>
                      <a:pPr algn="ctr"/>
                      <a:r>
                        <a:rPr lang="en-US" sz="1400" dirty="0"/>
                        <a:t>118</a:t>
                      </a:r>
                    </a:p>
                  </a:txBody>
                  <a:tcPr/>
                </a:tc>
                <a:tc>
                  <a:txBody>
                    <a:bodyPr/>
                    <a:lstStyle/>
                    <a:p>
                      <a:pPr algn="l"/>
                      <a:r>
                        <a:rPr lang="en-US" sz="1400" dirty="0"/>
                        <a:t>Power Outage 8/30 Indirect</a:t>
                      </a:r>
                    </a:p>
                  </a:txBody>
                  <a:tcPr/>
                </a:tc>
                <a:tc>
                  <a:txBody>
                    <a:bodyPr/>
                    <a:lstStyle/>
                    <a:p>
                      <a:r>
                        <a:rPr lang="en-US" sz="1400" dirty="0"/>
                        <a:t>Power outage for relocation of utilities. 8:15am to 12:15pm</a:t>
                      </a:r>
                    </a:p>
                  </a:txBody>
                  <a:tcPr/>
                </a:tc>
                <a:tc>
                  <a:txBody>
                    <a:bodyPr/>
                    <a:lstStyle/>
                    <a:p>
                      <a:pPr algn="r"/>
                      <a:r>
                        <a:rPr lang="en-US" sz="1400" dirty="0"/>
                        <a:t>$27,845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8/30/2023 -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8/30/2023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0.5</a:t>
                      </a:r>
                    </a:p>
                  </a:txBody>
                  <a:tcPr/>
                </a:tc>
                <a:extLst>
                  <a:ext uri="{0D108BD9-81ED-4DB2-BD59-A6C34878D82A}">
                    <a16:rowId xmlns:a16="http://schemas.microsoft.com/office/drawing/2014/main" val="954685431"/>
                  </a:ext>
                </a:extLst>
              </a:tr>
              <a:tr h="370840">
                <a:tc>
                  <a:txBody>
                    <a:bodyPr/>
                    <a:lstStyle/>
                    <a:p>
                      <a:pPr algn="ctr"/>
                      <a:r>
                        <a:rPr lang="en-US" sz="1400" dirty="0"/>
                        <a:t>119</a:t>
                      </a:r>
                    </a:p>
                  </a:txBody>
                  <a:tcPr/>
                </a:tc>
                <a:tc>
                  <a:txBody>
                    <a:bodyPr/>
                    <a:lstStyle/>
                    <a:p>
                      <a:pPr algn="l"/>
                      <a:r>
                        <a:rPr lang="en-US" sz="1400" dirty="0"/>
                        <a:t>Ventilation Issue 8/21 Direct</a:t>
                      </a:r>
                    </a:p>
                  </a:txBody>
                  <a:tcPr/>
                </a:tc>
                <a:tc>
                  <a:txBody>
                    <a:bodyPr/>
                    <a:lstStyle/>
                    <a:p>
                      <a:r>
                        <a:rPr lang="en-US" sz="1400" dirty="0"/>
                        <a:t>Alarm closed Yates Roll up door creating reduction in ventilation. 6pm to 11pm. </a:t>
                      </a:r>
                    </a:p>
                  </a:txBody>
                  <a:tcPr/>
                </a:tc>
                <a:tc>
                  <a:txBody>
                    <a:bodyPr/>
                    <a:lstStyle/>
                    <a:p>
                      <a:pPr algn="r"/>
                      <a:r>
                        <a:rPr lang="en-US" sz="1400" dirty="0"/>
                        <a:t>$2,875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8/21/2023 -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8/21/2023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280803022"/>
                  </a:ext>
                </a:extLst>
              </a:tr>
              <a:tr h="370840">
                <a:tc>
                  <a:txBody>
                    <a:bodyPr/>
                    <a:lstStyle/>
                    <a:p>
                      <a:pPr algn="ctr"/>
                      <a:r>
                        <a:rPr lang="en-US" sz="1400" dirty="0"/>
                        <a:t>123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Power Outage 9/25-30 Direct</a:t>
                      </a:r>
                    </a:p>
                  </a:txBody>
                  <a:tcPr/>
                </a:tc>
                <a:tc>
                  <a:txBody>
                    <a:bodyPr/>
                    <a:lstStyle/>
                    <a:p>
                      <a:r>
                        <a:rPr lang="en-US" sz="1400" dirty="0"/>
                        <a:t>Loss of Power to underground from Ross substation due to damaged junction box.</a:t>
                      </a:r>
                    </a:p>
                  </a:txBody>
                  <a:tcPr/>
                </a:tc>
                <a:tc>
                  <a:txBody>
                    <a:bodyPr/>
                    <a:lstStyle/>
                    <a:p>
                      <a:pPr algn="r"/>
                      <a:r>
                        <a:rPr lang="en-US" sz="1400" dirty="0"/>
                        <a:t>$896,140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9/25/2023 -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9/30/2023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2397027749"/>
                  </a:ext>
                </a:extLst>
              </a:tr>
              <a:tr h="370840">
                <a:tc>
                  <a:txBody>
                    <a:bodyPr/>
                    <a:lstStyle/>
                    <a:p>
                      <a:pPr algn="ctr"/>
                      <a:r>
                        <a:rPr lang="en-US" sz="1400" dirty="0"/>
                        <a:t>124</a:t>
                      </a:r>
                    </a:p>
                  </a:txBody>
                  <a:tcPr/>
                </a:tc>
                <a:tc>
                  <a:txBody>
                    <a:bodyPr/>
                    <a:lstStyle/>
                    <a:p>
                      <a:pPr algn="l"/>
                      <a:r>
                        <a:rPr lang="en-US" sz="1400" dirty="0"/>
                        <a:t>Power Outage 9/25-30 Indirect</a:t>
                      </a:r>
                    </a:p>
                  </a:txBody>
                  <a:tcPr/>
                </a:tc>
                <a:tc>
                  <a:txBody>
                    <a:bodyPr/>
                    <a:lstStyle/>
                    <a:p>
                      <a:r>
                        <a:rPr lang="en-US" sz="1400" dirty="0"/>
                        <a:t>Loss of Power to underground from Ross substation due to damaged junction box.</a:t>
                      </a:r>
                    </a:p>
                  </a:txBody>
                  <a:tcPr/>
                </a:tc>
                <a:tc>
                  <a:txBody>
                    <a:bodyPr/>
                    <a:lstStyle/>
                    <a:p>
                      <a:pPr algn="r"/>
                      <a:r>
                        <a:rPr lang="en-US" sz="1400" dirty="0"/>
                        <a:t>$306,901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9/25/2023 -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9/30/2023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5.5</a:t>
                      </a:r>
                    </a:p>
                  </a:txBody>
                  <a:tcPr/>
                </a:tc>
                <a:extLst>
                  <a:ext uri="{0D108BD9-81ED-4DB2-BD59-A6C34878D82A}">
                    <a16:rowId xmlns:a16="http://schemas.microsoft.com/office/drawing/2014/main" val="3864045245"/>
                  </a:ext>
                </a:extLst>
              </a:tr>
              <a:tr h="370840">
                <a:tc>
                  <a:txBody>
                    <a:bodyPr/>
                    <a:lstStyle/>
                    <a:p>
                      <a:pPr algn="ctr"/>
                      <a:r>
                        <a:rPr lang="en-US" sz="1400" dirty="0"/>
                        <a:t>125</a:t>
                      </a:r>
                    </a:p>
                  </a:txBody>
                  <a:tcPr/>
                </a:tc>
                <a:tc>
                  <a:txBody>
                    <a:bodyPr/>
                    <a:lstStyle/>
                    <a:p>
                      <a:pPr algn="l"/>
                      <a:r>
                        <a:rPr lang="en-US" sz="1400" dirty="0"/>
                        <a:t>Water Supply Shortage 10/5-13 Direct</a:t>
                      </a:r>
                    </a:p>
                  </a:txBody>
                  <a:tcPr/>
                </a:tc>
                <a:tc>
                  <a:txBody>
                    <a:bodyPr/>
                    <a:lstStyle/>
                    <a:p>
                      <a:r>
                        <a:rPr lang="en-US" sz="1400" dirty="0"/>
                        <a:t>Oct 5</a:t>
                      </a:r>
                      <a:r>
                        <a:rPr lang="en-US" sz="1400" baseline="30000" dirty="0"/>
                        <a:t>th</a:t>
                      </a:r>
                      <a:r>
                        <a:rPr lang="en-US" sz="1400" dirty="0"/>
                        <a:t> &amp; 6</a:t>
                      </a:r>
                      <a:r>
                        <a:rPr lang="en-US" sz="1400" baseline="30000" dirty="0"/>
                        <a:t>th</a:t>
                      </a:r>
                      <a:r>
                        <a:rPr lang="en-US" sz="1400" dirty="0"/>
                        <a:t> water loss over 5-6hrs. Oct 10</a:t>
                      </a:r>
                      <a:r>
                        <a:rPr lang="en-US" sz="1400" baseline="30000" dirty="0"/>
                        <a:t>th</a:t>
                      </a:r>
                      <a:r>
                        <a:rPr lang="en-US" sz="1400" dirty="0"/>
                        <a:t> water loss 7.5hrs.</a:t>
                      </a:r>
                    </a:p>
                    <a:p>
                      <a:r>
                        <a:rPr lang="en-US" sz="1400" dirty="0"/>
                        <a:t>Oct 11-13 continued with water supply issues. Total delay 1 day. </a:t>
                      </a:r>
                    </a:p>
                  </a:txBody>
                  <a:tcPr/>
                </a:tc>
                <a:tc>
                  <a:txBody>
                    <a:bodyPr/>
                    <a:lstStyle/>
                    <a:p>
                      <a:pPr algn="r"/>
                      <a:r>
                        <a:rPr lang="en-US" sz="1400" dirty="0"/>
                        <a:t>$157,128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10/5/2023 -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10/13/2023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a:tc>
                <a:extLst>
                  <a:ext uri="{0D108BD9-81ED-4DB2-BD59-A6C34878D82A}">
                    <a16:rowId xmlns:a16="http://schemas.microsoft.com/office/drawing/2014/main" val="1455664796"/>
                  </a:ext>
                </a:extLst>
              </a:tr>
              <a:tr h="370840">
                <a:tc>
                  <a:txBody>
                    <a:bodyPr/>
                    <a:lstStyle/>
                    <a:p>
                      <a:pPr algn="ctr"/>
                      <a:r>
                        <a:rPr lang="en-US" sz="1400" dirty="0"/>
                        <a:t>126</a:t>
                      </a:r>
                    </a:p>
                  </a:txBody>
                  <a:tcPr/>
                </a:tc>
                <a:tc>
                  <a:txBody>
                    <a:bodyPr/>
                    <a:lstStyle/>
                    <a:p>
                      <a:pPr algn="l"/>
                      <a:r>
                        <a:rPr lang="en-US" sz="1400" dirty="0"/>
                        <a:t>Water Supply Shortage 10/5-13 Indirect</a:t>
                      </a:r>
                    </a:p>
                  </a:txBody>
                  <a:tcPr/>
                </a:tc>
                <a:tc>
                  <a:txBody>
                    <a:bodyPr/>
                    <a:lstStyle/>
                    <a:p>
                      <a:r>
                        <a:rPr lang="en-US" sz="1400" dirty="0"/>
                        <a:t>Oct 5</a:t>
                      </a:r>
                      <a:r>
                        <a:rPr lang="en-US" sz="1400" baseline="30000" dirty="0"/>
                        <a:t>th</a:t>
                      </a:r>
                      <a:r>
                        <a:rPr lang="en-US" sz="1400" dirty="0"/>
                        <a:t> &amp; 6</a:t>
                      </a:r>
                      <a:r>
                        <a:rPr lang="en-US" sz="1400" baseline="30000" dirty="0"/>
                        <a:t>th</a:t>
                      </a:r>
                      <a:r>
                        <a:rPr lang="en-US" sz="1400" dirty="0"/>
                        <a:t> water loss over 5-6hrs. Oct 10</a:t>
                      </a:r>
                      <a:r>
                        <a:rPr lang="en-US" sz="1400" baseline="30000" dirty="0"/>
                        <a:t>th</a:t>
                      </a:r>
                      <a:r>
                        <a:rPr lang="en-US" sz="1400" dirty="0"/>
                        <a:t> water loss 7.5hrs.</a:t>
                      </a:r>
                    </a:p>
                    <a:p>
                      <a:r>
                        <a:rPr lang="en-US" sz="1400" dirty="0"/>
                        <a:t>Oct 11-13 continued with water supply issues. Total delay 1 day. </a:t>
                      </a:r>
                    </a:p>
                  </a:txBody>
                  <a:tcPr/>
                </a:tc>
                <a:tc>
                  <a:txBody>
                    <a:bodyPr/>
                    <a:lstStyle/>
                    <a:p>
                      <a:pPr algn="r"/>
                      <a:r>
                        <a:rPr lang="en-US" sz="1400" dirty="0"/>
                        <a:t>$55,722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10/5/2023 -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10/13/2023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1</a:t>
                      </a:r>
                    </a:p>
                  </a:txBody>
                  <a:tcPr/>
                </a:tc>
                <a:extLst>
                  <a:ext uri="{0D108BD9-81ED-4DB2-BD59-A6C34878D82A}">
                    <a16:rowId xmlns:a16="http://schemas.microsoft.com/office/drawing/2014/main" val="1166701986"/>
                  </a:ext>
                </a:extLst>
              </a:tr>
            </a:tbl>
          </a:graphicData>
        </a:graphic>
      </p:graphicFrame>
      <p:sp>
        <p:nvSpPr>
          <p:cNvPr id="3" name="Title 2">
            <a:extLst>
              <a:ext uri="{FF2B5EF4-FFF2-40B4-BE49-F238E27FC236}">
                <a16:creationId xmlns:a16="http://schemas.microsoft.com/office/drawing/2014/main" id="{994D6F22-2ADA-4B06-A794-1122CD4C7503}"/>
              </a:ext>
            </a:extLst>
          </p:cNvPr>
          <p:cNvSpPr>
            <a:spLocks noGrp="1"/>
          </p:cNvSpPr>
          <p:nvPr>
            <p:ph type="title"/>
          </p:nvPr>
        </p:nvSpPr>
        <p:spPr>
          <a:xfrm>
            <a:off x="233330" y="271414"/>
            <a:ext cx="11057467" cy="569268"/>
          </a:xfrm>
        </p:spPr>
        <p:txBody>
          <a:bodyPr/>
          <a:lstStyle/>
          <a:p>
            <a:r>
              <a:rPr lang="en-US" dirty="0"/>
              <a:t>Access/Infrastructure Related Costs and Delays – 5 of 6</a:t>
            </a:r>
          </a:p>
        </p:txBody>
      </p:sp>
      <p:sp>
        <p:nvSpPr>
          <p:cNvPr id="8" name="Slide Number Placeholder 7">
            <a:extLst>
              <a:ext uri="{FF2B5EF4-FFF2-40B4-BE49-F238E27FC236}">
                <a16:creationId xmlns:a16="http://schemas.microsoft.com/office/drawing/2014/main" id="{7AF10475-EC97-430C-8103-CC9A947FE0C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2" name="Date Placeholder 2">
            <a:extLst>
              <a:ext uri="{FF2B5EF4-FFF2-40B4-BE49-F238E27FC236}">
                <a16:creationId xmlns:a16="http://schemas.microsoft.com/office/drawing/2014/main" id="{2C54F364-6D9A-57FF-0F16-4D83D076E0A2}"/>
              </a:ext>
            </a:extLst>
          </p:cNvPr>
          <p:cNvSpPr>
            <a:spLocks noGrp="1"/>
          </p:cNvSpPr>
          <p:nvPr>
            <p:ph type="dt" sz="half" idx="2"/>
          </p:nvPr>
        </p:nvSpPr>
        <p:spPr>
          <a:xfrm>
            <a:off x="1305984" y="6488431"/>
            <a:ext cx="1501011" cy="1873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mn-ea"/>
                <a:cs typeface="+mn-cs"/>
              </a:rPr>
              <a:t>01.16.24</a:t>
            </a:r>
            <a:endParaRPr kumimoji="0" lang="en-US" sz="1200" b="0" i="0" u="none" strike="noStrike" kern="1200" cap="none" spc="0" normalizeH="0" baseline="0" noProof="0" dirty="0">
              <a:ln>
                <a:noFill/>
              </a:ln>
              <a:solidFill>
                <a:srgbClr val="004C97"/>
              </a:solidFill>
              <a:effectLst/>
              <a:uLnTx/>
              <a:uFillTx/>
              <a:latin typeface="Helvetica"/>
              <a:ea typeface="+mn-ea"/>
              <a:cs typeface="+mn-cs"/>
            </a:endParaRPr>
          </a:p>
        </p:txBody>
      </p:sp>
      <p:sp>
        <p:nvSpPr>
          <p:cNvPr id="10" name="Footer Placeholder 9">
            <a:extLst>
              <a:ext uri="{FF2B5EF4-FFF2-40B4-BE49-F238E27FC236}">
                <a16:creationId xmlns:a16="http://schemas.microsoft.com/office/drawing/2014/main" id="{37D99B16-8791-5AAA-8FED-F197952B3C84}"/>
              </a:ext>
            </a:extLst>
          </p:cNvPr>
          <p:cNvSpPr>
            <a:spLocks noGrp="1"/>
          </p:cNvSpPr>
          <p:nvPr>
            <p:ph type="ftr" sz="quarter" idx="11"/>
          </p:nvPr>
        </p:nvSpPr>
        <p:spPr/>
        <p:txBody>
          <a:bodyPr/>
          <a:lstStyle/>
          <a:p>
            <a:pPr>
              <a:defRPr/>
            </a:pPr>
            <a:r>
              <a:rPr lang="en-US"/>
              <a:t>FSCF EXC &amp; BSI RISKS</a:t>
            </a:r>
            <a:endParaRPr lang="en-US" dirty="0"/>
          </a:p>
        </p:txBody>
      </p:sp>
    </p:spTree>
    <p:extLst>
      <p:ext uri="{BB962C8B-B14F-4D97-AF65-F5344CB8AC3E}">
        <p14:creationId xmlns:p14="http://schemas.microsoft.com/office/powerpoint/2010/main" val="1017898080"/>
      </p:ext>
    </p:extLst>
  </p:cSld>
  <p:clrMapOvr>
    <a:masterClrMapping/>
  </p:clrMapOvr>
</p:sld>
</file>

<file path=ppt/theme/theme1.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alpha val="25000"/>
          </a:schemeClr>
        </a:solidFill>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majorFont>
    <a:minorFont>
      <a:latin typeface="Calibri"/>
      <a:ea typeface=""/>
      <a:cs typeface=""/>
    </a:minorFont>
  </a:fontScheme>
  <a:fmtScheme name="Office">
    <a:fillStyleLst>
      <a:noFill/>
      <a:noFill/>
      <a:noFill/>
    </a:fillStyleLst>
    <a:lnStyleLst>
      <a:ln/>
      <a:ln/>
      <a:ln/>
    </a:lnStyleLst>
    <a:effectStyleLst>
      <a:effectStyle>
        <a:effectLst/>
      </a:effectStyle>
      <a:effectStyle>
        <a:effectLst/>
      </a:effectStyle>
      <a:effectStyle>
        <a:effectLst/>
      </a:effectStyle>
    </a:effectStyleLst>
    <a:bgFillStyleLst>
      <a:noFill/>
      <a:noFill/>
      <a:no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CD117827E20BB345A5D7E66F9EE8CA47" ma:contentTypeVersion="60" ma:contentTypeDescription="Create a new document." ma:contentTypeScope="" ma:versionID="0fbc7450f933b3c098c72222c8f16443">
  <xsd:schema xmlns:xsd="http://www.w3.org/2001/XMLSchema" xmlns:xs="http://www.w3.org/2001/XMLSchema" xmlns:p="http://schemas.microsoft.com/office/2006/metadata/properties" xmlns:ns2="3427cf1b-08f6-4349-98e1-9c40df501855" xmlns:ns3="http://schemas.microsoft.com/sharepoint/v4" xmlns:ns4="11d39e04-7220-420a-94d2-caf1e1f80139" targetNamespace="http://schemas.microsoft.com/office/2006/metadata/properties" ma:root="true" ma:fieldsID="73b368bafd512c2e2cb871781787db7d" ns2:_="" ns3:_="" ns4:_="">
    <xsd:import namespace="3427cf1b-08f6-4349-98e1-9c40df501855"/>
    <xsd:import namespace="http://schemas.microsoft.com/sharepoint/v4"/>
    <xsd:import namespace="11d39e04-7220-420a-94d2-caf1e1f80139"/>
    <xsd:element name="properties">
      <xsd:complexType>
        <xsd:sequence>
          <xsd:element name="documentManagement">
            <xsd:complexType>
              <xsd:all>
                <xsd:element ref="ns2:_dlc_DocId" minOccurs="0"/>
                <xsd:element ref="ns2:_dlc_DocIdUrl" minOccurs="0"/>
                <xsd:element ref="ns2:_dlc_DocIdPersistId" minOccurs="0"/>
                <xsd:element ref="ns3:IconOverlay"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27cf1b-08f6-4349-98e1-9c40df50185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d39e04-7220-420a-94d2-caf1e1f8013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83D653-EAE7-4354-A0C7-43D663B9374A}">
  <ds:schemaRefs>
    <ds:schemaRef ds:uri="http://schemas.microsoft.com/sharepoint/events"/>
  </ds:schemaRefs>
</ds:datastoreItem>
</file>

<file path=customXml/itemProps2.xml><?xml version="1.0" encoding="utf-8"?>
<ds:datastoreItem xmlns:ds="http://schemas.openxmlformats.org/officeDocument/2006/customXml" ds:itemID="{221AB8FB-521F-436B-8DB8-AF19661E6E7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4"/>
    <ds:schemaRef ds:uri="http://purl.org/dc/terms/"/>
    <ds:schemaRef ds:uri="11d39e04-7220-420a-94d2-caf1e1f80139"/>
    <ds:schemaRef ds:uri="3427cf1b-08f6-4349-98e1-9c40df501855"/>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65A8348-B893-480E-B73E-F68EF0724472}">
  <ds:schemaRefs>
    <ds:schemaRef ds:uri="http://schemas.microsoft.com/sharepoint/v3/contenttype/forms"/>
  </ds:schemaRefs>
</ds:datastoreItem>
</file>

<file path=customXml/itemProps4.xml><?xml version="1.0" encoding="utf-8"?>
<ds:datastoreItem xmlns:ds="http://schemas.openxmlformats.org/officeDocument/2006/customXml" ds:itemID="{0AD648D9-5A26-41D5-AD42-7A8B3B858C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27cf1b-08f6-4349-98e1-9c40df501855"/>
    <ds:schemaRef ds:uri="http://schemas.microsoft.com/sharepoint/v4"/>
    <ds:schemaRef ds:uri="11d39e04-7220-420a-94d2-caf1e1f801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13802</TotalTime>
  <Words>4873</Words>
  <Application>Microsoft Office PowerPoint</Application>
  <PresentationFormat>Widescreen</PresentationFormat>
  <Paragraphs>1269</Paragraphs>
  <Slides>29</Slides>
  <Notes>21</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29</vt:i4>
      </vt:variant>
    </vt:vector>
  </HeadingPairs>
  <TitlesOfParts>
    <vt:vector size="44" baseType="lpstr">
      <vt:lpstr>Arial</vt:lpstr>
      <vt:lpstr>Arial Narrow</vt:lpstr>
      <vt:lpstr>Book Antiqua</vt:lpstr>
      <vt:lpstr>Calibri</vt:lpstr>
      <vt:lpstr>Helvetica</vt:lpstr>
      <vt:lpstr>Lucida Grande</vt:lpstr>
      <vt:lpstr>Times New Roman</vt:lpstr>
      <vt:lpstr>Wingdings</vt:lpstr>
      <vt:lpstr>LBNF Content-Footer Theme</vt:lpstr>
      <vt:lpstr>1_Default Design</vt:lpstr>
      <vt:lpstr>1_LBNF Content-Footer Theme</vt:lpstr>
      <vt:lpstr>2_LBNF Content-Footer Theme</vt:lpstr>
      <vt:lpstr>3_LBNF Content-Footer Theme</vt:lpstr>
      <vt:lpstr>4_LBNF Content-Footer Theme</vt:lpstr>
      <vt:lpstr>5_LBNF Content-Footer Theme</vt:lpstr>
      <vt:lpstr>LBNF/DUNE-US FSCF-EXC and BSI Risks</vt:lpstr>
      <vt:lpstr>PowerPoint Presentation</vt:lpstr>
      <vt:lpstr>EXC Risk Register – Open Risks</vt:lpstr>
      <vt:lpstr>Summary EXC Contract Changes as of 17 November 2023</vt:lpstr>
      <vt:lpstr>Access/Infrastructure Related Costs and Delays – 1 of 6 </vt:lpstr>
      <vt:lpstr>Access/Infrastructure Related Costs and Delays – 2 of 6</vt:lpstr>
      <vt:lpstr>Access/Infrastructure Related Costs and Delays – 3 of 6</vt:lpstr>
      <vt:lpstr>Access/Infrastructure Related Costs and Delays – 4 of 6</vt:lpstr>
      <vt:lpstr>Access/Infrastructure Related Costs and Delays – 5 of 6</vt:lpstr>
      <vt:lpstr>Access/Infrastructure Related Costs and Delays – 6 of 6</vt:lpstr>
      <vt:lpstr>Weather</vt:lpstr>
      <vt:lpstr>PowerPoint Presentation</vt:lpstr>
      <vt:lpstr>BSI Risk Register</vt:lpstr>
      <vt:lpstr>FS ESH Incident Stops Work Temporarily (BSI) </vt:lpstr>
      <vt:lpstr>Far Site construction activities impact neighboring communities (BSI) </vt:lpstr>
      <vt:lpstr>SDSTA Infrastructure related risks</vt:lpstr>
      <vt:lpstr>Logistics Related Delays</vt:lpstr>
      <vt:lpstr>Weather delays exceed budget </vt:lpstr>
      <vt:lpstr>Commissioning Delays </vt:lpstr>
      <vt:lpstr>Cryogenics or FD changes impact layout/design of Far Site facilities (BSI) </vt:lpstr>
      <vt:lpstr>PowerPoint Presentation</vt:lpstr>
      <vt:lpstr>Code / Standard Change </vt:lpstr>
      <vt:lpstr>Design Related Changes – 1 of 2 </vt:lpstr>
      <vt:lpstr>Design Related Changes – 2 of 2</vt:lpstr>
      <vt:lpstr>Differing Site Conditions - 1 of 2 </vt:lpstr>
      <vt:lpstr>Differing Site Conditions - 2 of 2 </vt:lpstr>
      <vt:lpstr>Rock Handling System (RHS) Performance – 1 of 2 </vt:lpstr>
      <vt:lpstr>Rock Handling System (RHS) Performance – 2 of 2 </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Michael J. Gemelli</cp:lastModifiedBy>
  <cp:revision>833</cp:revision>
  <cp:lastPrinted>2023-05-08T17:51:32Z</cp:lastPrinted>
  <dcterms:created xsi:type="dcterms:W3CDTF">2015-04-30T14:29:22Z</dcterms:created>
  <dcterms:modified xsi:type="dcterms:W3CDTF">2024-01-15T18:28:27Z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0x010100CD117827E20BB345A5D7E66F9EE8CA47</vt:lpwstr>
  </property>
</Properties>
</file>