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795" r:id="rId2"/>
    <p:sldId id="2801" r:id="rId3"/>
    <p:sldId id="2759" r:id="rId4"/>
    <p:sldId id="2796" r:id="rId5"/>
    <p:sldId id="2798" r:id="rId6"/>
    <p:sldId id="2702" r:id="rId7"/>
    <p:sldId id="2738" r:id="rId8"/>
    <p:sldId id="2800" r:id="rId9"/>
    <p:sldId id="2506" r:id="rId10"/>
    <p:sldId id="2736" r:id="rId11"/>
    <p:sldId id="2788" r:id="rId12"/>
    <p:sldId id="2709" r:id="rId13"/>
    <p:sldId id="2711" r:id="rId14"/>
    <p:sldId id="2769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6"/>
    <a:srgbClr val="FFEB9C"/>
    <a:srgbClr val="FF40FF"/>
    <a:srgbClr val="1D6EFF"/>
    <a:srgbClr val="9A8A98"/>
    <a:srgbClr val="FFC7CE"/>
    <a:srgbClr val="980000"/>
    <a:srgbClr val="C6F0CE"/>
    <a:srgbClr val="006100"/>
    <a:srgbClr val="9B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7316"/>
  </p:normalViewPr>
  <p:slideViewPr>
    <p:cSldViewPr snapToGrid="0" snapToObjects="1" showGuides="1">
      <p:cViewPr varScale="1">
        <p:scale>
          <a:sx n="188" d="100"/>
          <a:sy n="188" d="100"/>
        </p:scale>
        <p:origin x="184" y="162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626165"/>
            <a:ext cx="8672513" cy="4042899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1200"/>
              </a:spcBef>
              <a:defRPr sz="1700">
                <a:solidFill>
                  <a:srgbClr val="505050"/>
                </a:solidFill>
              </a:defRPr>
            </a:lvl1pPr>
            <a:lvl2pPr marL="512763" indent="-230188">
              <a:spcBef>
                <a:spcPts val="400"/>
              </a:spcBef>
              <a:spcAft>
                <a:spcPts val="200"/>
              </a:spcAft>
              <a:defRPr sz="1500">
                <a:solidFill>
                  <a:srgbClr val="505050"/>
                </a:solidFill>
              </a:defRPr>
            </a:lvl2pPr>
            <a:lvl3pPr marL="803275" indent="-131763">
              <a:tabLst/>
              <a:defRPr sz="1400">
                <a:solidFill>
                  <a:srgbClr val="505050"/>
                </a:solidFill>
              </a:defRPr>
            </a:lvl3pPr>
            <a:lvl4pPr marL="1085850" indent="-228600">
              <a:defRPr sz="13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58997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7420" y="4878161"/>
            <a:ext cx="1057073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1769" y="4878161"/>
            <a:ext cx="5950951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Lucas Taylor           LBNF-DUNE FDC I&amp;I Risk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367895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58997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7420" y="4878161"/>
            <a:ext cx="1057073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1769" y="4878161"/>
            <a:ext cx="5950951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Lucas Taylor           LBNF-DUNE FDC I&amp;I Risk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367895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6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530602" y="728664"/>
            <a:ext cx="2843690" cy="184308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  <a:lvl2pPr marL="512763" indent="-230188">
              <a:defRPr sz="1200">
                <a:solidFill>
                  <a:srgbClr val="505050"/>
                </a:solidFill>
              </a:defRPr>
            </a:lvl2pPr>
            <a:lvl3pPr marL="803275" indent="-230188">
              <a:defRPr sz="1200">
                <a:solidFill>
                  <a:srgbClr val="505050"/>
                </a:solidFill>
              </a:defRPr>
            </a:lvl3pPr>
            <a:lvl4pPr marL="1085850" indent="-228600">
              <a:defRPr sz="11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1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9075" y="723636"/>
            <a:ext cx="1251379" cy="18430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 b="0" i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9162C4-9BC5-691D-E94A-D9519F4A183F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071710" y="723636"/>
            <a:ext cx="2843690" cy="184308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  <a:lvl2pPr marL="512763" indent="-230188">
              <a:defRPr sz="1200">
                <a:solidFill>
                  <a:srgbClr val="505050"/>
                </a:solidFill>
              </a:defRPr>
            </a:lvl2pPr>
            <a:lvl3pPr marL="803275" indent="-230188">
              <a:defRPr sz="1200">
                <a:solidFill>
                  <a:srgbClr val="505050"/>
                </a:solidFill>
              </a:defRPr>
            </a:lvl3pPr>
            <a:lvl4pPr marL="1085850" indent="-228600">
              <a:defRPr sz="11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1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39EDB6-5CC9-5E32-5A6D-0E737E488718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760183" y="718608"/>
            <a:ext cx="1251379" cy="18430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 b="0" i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26AC6F-2ED4-3782-7B6E-04DAB17D02EC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1530602" y="2790692"/>
            <a:ext cx="2843690" cy="184308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  <a:lvl2pPr marL="512763" indent="-230188">
              <a:defRPr sz="1200">
                <a:solidFill>
                  <a:srgbClr val="505050"/>
                </a:solidFill>
              </a:defRPr>
            </a:lvl2pPr>
            <a:lvl3pPr marL="803275" indent="-230188">
              <a:defRPr sz="1200">
                <a:solidFill>
                  <a:srgbClr val="505050"/>
                </a:solidFill>
              </a:defRPr>
            </a:lvl3pPr>
            <a:lvl4pPr marL="1085850" indent="-228600">
              <a:defRPr sz="11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1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7931A27-5557-473C-1123-64CAA9919BB3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19075" y="2785664"/>
            <a:ext cx="1251379" cy="18430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 b="0" i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61B7F10-BF73-6E0E-D4F6-9D7629823FEE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071710" y="2785664"/>
            <a:ext cx="2843690" cy="184308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  <a:lvl2pPr marL="512763" indent="-230188">
              <a:defRPr sz="1200">
                <a:solidFill>
                  <a:srgbClr val="505050"/>
                </a:solidFill>
              </a:defRPr>
            </a:lvl2pPr>
            <a:lvl3pPr marL="803275" indent="-230188">
              <a:defRPr sz="1200">
                <a:solidFill>
                  <a:srgbClr val="505050"/>
                </a:solidFill>
              </a:defRPr>
            </a:lvl3pPr>
            <a:lvl4pPr marL="1085850" indent="-228600">
              <a:defRPr sz="11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1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684F70B-4440-AFFD-D0C0-40B2967E856A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760183" y="2780636"/>
            <a:ext cx="1251379" cy="18430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 b="0" i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93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39255" y="4878161"/>
            <a:ext cx="891350" cy="1809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CH"/>
              <a:t>16 Jan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423" y="4878161"/>
            <a:ext cx="6194581" cy="1821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Lucas Taylor           LBNF-DUNE FDC I&amp;I Risk Workshop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351187" cy="1779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3" r:id="rId3"/>
    <p:sldLayoutId id="2147484105" r:id="rId4"/>
    <p:sldLayoutId id="2147484124" r:id="rId5"/>
    <p:sldLayoutId id="2147484120" r:id="rId6"/>
    <p:sldLayoutId id="2147484103" r:id="rId7"/>
    <p:sldLayoutId id="2147484122" r:id="rId8"/>
    <p:sldLayoutId id="2147484116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pp-docdb.fnal.gov/cgi-bin/sso/ShowDocument?docid=65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pp-docdb.fnal.gov/cgi-bin/sso/ShowDocument?docid=65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.usa.gov/xArz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Arz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.usa.gov/xArz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3" y="3748343"/>
            <a:ext cx="8499475" cy="1227635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1400" b="1" dirty="0"/>
              <a:t>Lucas Taylor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6"/>
                </a:solidFill>
              </a:rPr>
              <a:t>Fermilab Head of Project Risk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6"/>
                </a:solidFill>
              </a:rPr>
              <a:t>LBNF-DUNE Risk Manager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6"/>
                </a:solidFill>
              </a:rPr>
              <a:t>PIP-II Risk Manager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6"/>
                </a:solidFill>
              </a:rPr>
              <a:t>Associate Project Manager, HL-LHC CMS Upgrades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400" b="1" dirty="0"/>
              <a:t>LBNF-DUNE FDC I&amp;I risk workshop, 16 January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3222628"/>
            <a:ext cx="8626463" cy="539042"/>
          </a:xfrm>
        </p:spPr>
        <p:txBody>
          <a:bodyPr>
            <a:noAutofit/>
          </a:bodyPr>
          <a:lstStyle/>
          <a:p>
            <a:r>
              <a:rPr lang="en-US" sz="2000" dirty="0"/>
              <a:t>Risk Methodology and Guidance</a:t>
            </a:r>
          </a:p>
        </p:txBody>
      </p:sp>
    </p:spTree>
    <p:extLst>
      <p:ext uri="{BB962C8B-B14F-4D97-AF65-F5344CB8AC3E}">
        <p14:creationId xmlns:p14="http://schemas.microsoft.com/office/powerpoint/2010/main" val="19527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1458F-C9C6-54A2-2136-421A8120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710514"/>
            <a:ext cx="2680853" cy="3847340"/>
          </a:xfrm>
        </p:spPr>
        <p:txBody>
          <a:bodyPr/>
          <a:lstStyle/>
          <a:p>
            <a:r>
              <a:rPr lang="en-US" sz="1600" dirty="0"/>
              <a:t>Risks are ranked using a 2-D matrix of </a:t>
            </a:r>
            <a:r>
              <a:rPr lang="en-US" sz="1600" b="1" dirty="0"/>
              <a:t>Probability</a:t>
            </a:r>
            <a:r>
              <a:rPr lang="en-US" sz="1600" i="1" dirty="0"/>
              <a:t> vs. </a:t>
            </a:r>
            <a:r>
              <a:rPr lang="en-US" sz="1600" b="1" dirty="0"/>
              <a:t>Impact</a:t>
            </a:r>
            <a:endParaRPr lang="en-US" sz="1600" dirty="0"/>
          </a:p>
          <a:p>
            <a:pPr lvl="1">
              <a:spcBef>
                <a:spcPts val="800"/>
              </a:spcBef>
            </a:pPr>
            <a:r>
              <a:rPr lang="en-US" sz="1400" b="1" dirty="0">
                <a:solidFill>
                  <a:srgbClr val="9B0006"/>
                </a:solidFill>
                <a:highlight>
                  <a:srgbClr val="FFC7CE"/>
                </a:highlight>
              </a:rPr>
              <a:t>High rank</a:t>
            </a:r>
            <a:r>
              <a:rPr lang="en-US" sz="1400" dirty="0"/>
              <a:t>: Potential failure to meet project goals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Project Director / Project Manager</a:t>
            </a:r>
          </a:p>
          <a:p>
            <a:pPr lvl="1">
              <a:spcBef>
                <a:spcPts val="800"/>
              </a:spcBef>
            </a:pPr>
            <a:r>
              <a:rPr lang="en-US" sz="1400" b="1" dirty="0">
                <a:solidFill>
                  <a:srgbClr val="9B5700"/>
                </a:solidFill>
                <a:highlight>
                  <a:srgbClr val="FFEB9C"/>
                </a:highlight>
              </a:rPr>
              <a:t>Medium rank</a:t>
            </a:r>
            <a:r>
              <a:rPr lang="en-US" sz="1400" dirty="0"/>
              <a:t>: Significant impact on objective(s)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L2 Manager</a:t>
            </a:r>
          </a:p>
          <a:p>
            <a:pPr lvl="1">
              <a:spcBef>
                <a:spcPts val="800"/>
              </a:spcBef>
            </a:pPr>
            <a:r>
              <a:rPr lang="en-US" sz="1400" b="1" dirty="0">
                <a:solidFill>
                  <a:srgbClr val="006100"/>
                </a:solidFill>
                <a:highlight>
                  <a:srgbClr val="C6F0CE"/>
                </a:highlight>
              </a:rPr>
              <a:t>Low rank</a:t>
            </a:r>
            <a:r>
              <a:rPr lang="en-US" sz="1400" dirty="0"/>
              <a:t>: Modest impact on objective(s)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L3 Manager</a:t>
            </a:r>
          </a:p>
          <a:p>
            <a:pPr lvl="2"/>
            <a:endParaRPr lang="en-US" sz="1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E01F-EB31-767B-0F07-306B96C4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LBNF-DUNE Risk Ranking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58F3-707A-5E04-1EF1-34E453EF0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16 Jan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B39-002E-1169-37C7-D83D45B0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A3650-DAD2-FCB6-2768-80FF85C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B8F05E-97C2-DC30-9062-25D0E591A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58590" y="717085"/>
            <a:ext cx="5704309" cy="38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83E5CD4B-2091-0962-E366-3400562B4FFE}"/>
              </a:ext>
            </a:extLst>
          </p:cNvPr>
          <p:cNvGrpSpPr/>
          <p:nvPr/>
        </p:nvGrpSpPr>
        <p:grpSpPr>
          <a:xfrm>
            <a:off x="4555382" y="1375642"/>
            <a:ext cx="4360017" cy="2882124"/>
            <a:chOff x="4555382" y="1456918"/>
            <a:chExt cx="4360017" cy="288212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997EF8-1A2C-97B2-F1B8-1BD0BA6535AB}"/>
                </a:ext>
              </a:extLst>
            </p:cNvPr>
            <p:cNvSpPr/>
            <p:nvPr/>
          </p:nvSpPr>
          <p:spPr>
            <a:xfrm>
              <a:off x="6232951" y="2398596"/>
              <a:ext cx="2682448" cy="1940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5" name="Straight Connector 22">
              <a:extLst>
                <a:ext uri="{FF2B5EF4-FFF2-40B4-BE49-F238E27FC236}">
                  <a16:creationId xmlns:a16="http://schemas.microsoft.com/office/drawing/2014/main" id="{2EF4525F-1F51-F441-9B2B-A2F4EB908137}"/>
                </a:ext>
              </a:extLst>
            </p:cNvPr>
            <p:cNvCxnSpPr>
              <a:cxnSpLocks/>
              <a:stCxn id="26" idx="0"/>
            </p:cNvCxnSpPr>
            <p:nvPr/>
          </p:nvCxnSpPr>
          <p:spPr bwMode="auto">
            <a:xfrm>
              <a:off x="4555382" y="1456918"/>
              <a:ext cx="1634385" cy="849459"/>
            </a:xfrm>
            <a:prstGeom prst="straightConnector1">
              <a:avLst/>
            </a:prstGeom>
            <a:ln w="28575" cmpd="sng">
              <a:solidFill>
                <a:srgbClr val="AF272F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69B6313-366F-8111-5D05-93F907E44792}"/>
                </a:ext>
              </a:extLst>
            </p:cNvPr>
            <p:cNvSpPr txBox="1"/>
            <p:nvPr/>
          </p:nvSpPr>
          <p:spPr>
            <a:xfrm>
              <a:off x="6574829" y="3974228"/>
              <a:ext cx="177393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D6EFF"/>
                  </a:solidFill>
                  <a:latin typeface="Helvetica" pitchFamily="2" charset="0"/>
                </a:rPr>
                <a:t>$14.4M </a:t>
              </a:r>
              <a:r>
                <a:rPr lang="en-US" sz="1050" b="1" dirty="0">
                  <a:latin typeface="Helvetica" pitchFamily="2" charset="0"/>
                </a:rPr>
                <a:t>of risk-based cost contingency at 90% CL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54238DD-BDAF-71D2-AF5B-A997591A2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274901" y="2507303"/>
              <a:ext cx="2588082" cy="1332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25CED0C-1052-D0BE-E030-4FB81A12B9BF}"/>
                </a:ext>
              </a:extLst>
            </p:cNvPr>
            <p:cNvCxnSpPr>
              <a:cxnSpLocks/>
            </p:cNvCxnSpPr>
            <p:nvPr/>
          </p:nvCxnSpPr>
          <p:spPr>
            <a:xfrm>
              <a:off x="6477829" y="3869161"/>
              <a:ext cx="820034" cy="0"/>
            </a:xfrm>
            <a:prstGeom prst="straightConnector1">
              <a:avLst/>
            </a:prstGeom>
            <a:ln w="34925">
              <a:solidFill>
                <a:schemeClr val="tx1">
                  <a:lumMod val="60000"/>
                  <a:lumOff val="4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DBD87D-0D06-65AA-3787-AA0F39CAB1B8}"/>
                </a:ext>
              </a:extLst>
            </p:cNvPr>
            <p:cNvCxnSpPr>
              <a:cxnSpLocks/>
            </p:cNvCxnSpPr>
            <p:nvPr/>
          </p:nvCxnSpPr>
          <p:spPr>
            <a:xfrm>
              <a:off x="6477829" y="3706912"/>
              <a:ext cx="0" cy="19551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CA75EB6-7F73-6EC8-D055-AC8B54B2DC03}"/>
                </a:ext>
              </a:extLst>
            </p:cNvPr>
            <p:cNvCxnSpPr>
              <a:cxnSpLocks/>
            </p:cNvCxnSpPr>
            <p:nvPr/>
          </p:nvCxnSpPr>
          <p:spPr>
            <a:xfrm>
              <a:off x="7297863" y="3706912"/>
              <a:ext cx="0" cy="19551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18C0D1-AE64-8A02-9098-20293870AF8B}"/>
                </a:ext>
              </a:extLst>
            </p:cNvPr>
            <p:cNvSpPr txBox="1"/>
            <p:nvPr/>
          </p:nvSpPr>
          <p:spPr>
            <a:xfrm>
              <a:off x="6506022" y="2644517"/>
              <a:ext cx="325769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900" b="1" dirty="0">
                  <a:latin typeface="Helvetica" pitchFamily="2" charset="0"/>
                </a:rPr>
                <a:t>Cost of all risks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342C3A-F764-36CB-9584-557C461EEC7F}"/>
                </a:ext>
              </a:extLst>
            </p:cNvPr>
            <p:cNvSpPr txBox="1"/>
            <p:nvPr/>
          </p:nvSpPr>
          <p:spPr>
            <a:xfrm>
              <a:off x="8231951" y="3533657"/>
              <a:ext cx="64850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600" b="1" dirty="0">
                  <a:solidFill>
                    <a:srgbClr val="1D6EFF"/>
                  </a:solidFill>
                  <a:latin typeface="Helvetica" pitchFamily="2" charset="0"/>
                </a:rPr>
                <a:t>Example: NSF MREFC CMS Upgrades project</a:t>
              </a:r>
              <a:endParaRPr lang="en-US" sz="600" b="1" dirty="0">
                <a:latin typeface="Helvetica" pitchFamily="2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C1A9106-6140-88EC-4A5C-7302C7729063}"/>
              </a:ext>
            </a:extLst>
          </p:cNvPr>
          <p:cNvGrpSpPr/>
          <p:nvPr/>
        </p:nvGrpSpPr>
        <p:grpSpPr>
          <a:xfrm>
            <a:off x="3229090" y="1456918"/>
            <a:ext cx="2682448" cy="2800848"/>
            <a:chOff x="3229090" y="1538194"/>
            <a:chExt cx="2682448" cy="28008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1DEF77A-E8D7-E235-64B6-2C2E6FCE9A41}"/>
                </a:ext>
              </a:extLst>
            </p:cNvPr>
            <p:cNvSpPr/>
            <p:nvPr/>
          </p:nvSpPr>
          <p:spPr>
            <a:xfrm>
              <a:off x="3229090" y="2398596"/>
              <a:ext cx="2682448" cy="1940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" name="Straight Connector 22"/>
            <p:cNvCxnSpPr>
              <a:cxnSpLocks/>
              <a:stCxn id="26" idx="0"/>
              <a:endCxn id="71" idx="0"/>
            </p:cNvCxnSpPr>
            <p:nvPr/>
          </p:nvCxnSpPr>
          <p:spPr bwMode="auto">
            <a:xfrm>
              <a:off x="4555382" y="1538194"/>
              <a:ext cx="14932" cy="860402"/>
            </a:xfrm>
            <a:prstGeom prst="straightConnector1">
              <a:avLst/>
            </a:prstGeom>
            <a:ln w="28575" cmpd="sng">
              <a:solidFill>
                <a:srgbClr val="AF272F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61202" y="3958953"/>
              <a:ext cx="176731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050" b="1" dirty="0">
                  <a:solidFill>
                    <a:srgbClr val="1D6EFF"/>
                  </a:solidFill>
                  <a:latin typeface="Helvetica" pitchFamily="2" charset="0"/>
                </a:rPr>
                <a:t>11.2 months </a:t>
              </a:r>
              <a:r>
                <a:rPr lang="en-US" sz="1050" b="1" dirty="0">
                  <a:latin typeface="Helvetica" pitchFamily="2" charset="0"/>
                </a:rPr>
                <a:t>of schedule contingency at 90% CL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F3BAE3F-D419-FB39-30EE-F28DAE86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84517" y="2507303"/>
              <a:ext cx="2574742" cy="1332000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16CBB0E-B39E-EFDD-706D-E2CEFC776DE9}"/>
                </a:ext>
              </a:extLst>
            </p:cNvPr>
            <p:cNvCxnSpPr>
              <a:cxnSpLocks/>
            </p:cNvCxnSpPr>
            <p:nvPr/>
          </p:nvCxnSpPr>
          <p:spPr>
            <a:xfrm>
              <a:off x="3469328" y="3873019"/>
              <a:ext cx="526810" cy="0"/>
            </a:xfrm>
            <a:prstGeom prst="straightConnector1">
              <a:avLst/>
            </a:prstGeom>
            <a:ln w="34925">
              <a:solidFill>
                <a:schemeClr val="tx1">
                  <a:lumMod val="60000"/>
                  <a:lumOff val="4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A0A746-2B54-371E-D00D-4F4E4B66A96E}"/>
                </a:ext>
              </a:extLst>
            </p:cNvPr>
            <p:cNvCxnSpPr>
              <a:cxnSpLocks/>
            </p:cNvCxnSpPr>
            <p:nvPr/>
          </p:nvCxnSpPr>
          <p:spPr>
            <a:xfrm>
              <a:off x="3469328" y="3710770"/>
              <a:ext cx="0" cy="19551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C61F99-3106-5DE7-1DA8-F618D62C4D93}"/>
                </a:ext>
              </a:extLst>
            </p:cNvPr>
            <p:cNvCxnSpPr>
              <a:cxnSpLocks/>
            </p:cNvCxnSpPr>
            <p:nvPr/>
          </p:nvCxnSpPr>
          <p:spPr>
            <a:xfrm>
              <a:off x="3996138" y="3710770"/>
              <a:ext cx="0" cy="19551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8842433-7023-510C-A75E-BB7A0B163C08}"/>
                </a:ext>
              </a:extLst>
            </p:cNvPr>
            <p:cNvSpPr txBox="1"/>
            <p:nvPr/>
          </p:nvSpPr>
          <p:spPr>
            <a:xfrm>
              <a:off x="4061557" y="3052563"/>
              <a:ext cx="60384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900" b="1" dirty="0">
                  <a:latin typeface="Helvetica" pitchFamily="2" charset="0"/>
                </a:rPr>
                <a:t>Project</a:t>
              </a:r>
            </a:p>
            <a:p>
              <a:pPr algn="ctr"/>
              <a:r>
                <a:rPr lang="en-US" sz="900" b="1" dirty="0">
                  <a:latin typeface="Helvetica" pitchFamily="2" charset="0"/>
                </a:rPr>
                <a:t>Finish </a:t>
              </a:r>
            </a:p>
            <a:p>
              <a:pPr algn="ctr"/>
              <a:r>
                <a:rPr lang="en-US" sz="900" b="1" dirty="0">
                  <a:latin typeface="Helvetica" pitchFamily="2" charset="0"/>
                </a:rPr>
                <a:t>Date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738C25-9DBA-E803-CA44-E13DA3D327FC}"/>
                </a:ext>
              </a:extLst>
            </p:cNvPr>
            <p:cNvSpPr txBox="1"/>
            <p:nvPr/>
          </p:nvSpPr>
          <p:spPr>
            <a:xfrm>
              <a:off x="5208695" y="3533657"/>
              <a:ext cx="64850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600" b="1" dirty="0">
                  <a:solidFill>
                    <a:srgbClr val="1D6EFF"/>
                  </a:solidFill>
                  <a:latin typeface="Helvetica" pitchFamily="2" charset="0"/>
                </a:rPr>
                <a:t>Example: NSF MREFC CMS Upgrades project</a:t>
              </a:r>
              <a:endParaRPr lang="en-US" sz="600" b="1" dirty="0">
                <a:latin typeface="Helvetica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A56B635-173D-D5B7-16E4-73CC012BD906}"/>
              </a:ext>
            </a:extLst>
          </p:cNvPr>
          <p:cNvGrpSpPr/>
          <p:nvPr/>
        </p:nvGrpSpPr>
        <p:grpSpPr>
          <a:xfrm>
            <a:off x="225229" y="1424278"/>
            <a:ext cx="4345085" cy="2833488"/>
            <a:chOff x="225229" y="1505554"/>
            <a:chExt cx="4345085" cy="283348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38CE4E-0798-84E6-0D60-EC2D8E64AD2B}"/>
                </a:ext>
              </a:extLst>
            </p:cNvPr>
            <p:cNvSpPr/>
            <p:nvPr/>
          </p:nvSpPr>
          <p:spPr>
            <a:xfrm>
              <a:off x="225229" y="2398596"/>
              <a:ext cx="2682448" cy="1940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1" name="Picture 10" descr="33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33" y="2507303"/>
              <a:ext cx="2401488" cy="1332000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14" name="Straight Connector 22"/>
            <p:cNvCxnSpPr>
              <a:cxnSpLocks/>
            </p:cNvCxnSpPr>
            <p:nvPr/>
          </p:nvCxnSpPr>
          <p:spPr bwMode="auto">
            <a:xfrm flipH="1">
              <a:off x="2965793" y="1505554"/>
              <a:ext cx="1604521" cy="890227"/>
            </a:xfrm>
            <a:prstGeom prst="straightConnector1">
              <a:avLst/>
            </a:prstGeom>
            <a:ln w="28575" cmpd="sng">
              <a:solidFill>
                <a:srgbClr val="AF272F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0528" y="3963247"/>
              <a:ext cx="2009345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50" b="1" dirty="0">
                  <a:latin typeface="Helvetica" pitchFamily="2" charset="0"/>
                </a:rPr>
                <a:t>“Tornado” charts of cost and schedule risk drivers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CAEC43B-B6F0-284A-17E8-FDD2D964270E}"/>
                </a:ext>
              </a:extLst>
            </p:cNvPr>
            <p:cNvSpPr txBox="1"/>
            <p:nvPr/>
          </p:nvSpPr>
          <p:spPr>
            <a:xfrm>
              <a:off x="1987758" y="3120987"/>
              <a:ext cx="60384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900" b="1" dirty="0">
                  <a:latin typeface="Helvetica" pitchFamily="2" charset="0"/>
                </a:rPr>
                <a:t>Probability-weighted impacts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8996"/>
            <a:ext cx="1613169" cy="939527"/>
          </a:xfrm>
        </p:spPr>
        <p:txBody>
          <a:bodyPr anchor="t"/>
          <a:lstStyle/>
          <a:p>
            <a:r>
              <a:rPr lang="en-US" dirty="0"/>
              <a:t>Risk Monte Carlo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46C951-2A44-5944-B24F-131D0C3455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6498" y="1414824"/>
            <a:ext cx="3575865" cy="69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indent="-133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900" dirty="0">
                <a:solidFill>
                  <a:schemeClr val="accent6"/>
                </a:solidFill>
                <a:latin typeface="Helvetica"/>
                <a:cs typeface="Helvetica"/>
              </a:rPr>
              <a:t>Risks occur – or not – according to their probabilities</a:t>
            </a:r>
          </a:p>
          <a:p>
            <a:pPr marL="133350" indent="-133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900" dirty="0">
                <a:solidFill>
                  <a:schemeClr val="accent6"/>
                </a:solidFill>
                <a:latin typeface="Helvetica"/>
                <a:cs typeface="Helvetica"/>
              </a:rPr>
              <a:t>Sample risk cost and schedule impact distributions</a:t>
            </a:r>
          </a:p>
          <a:p>
            <a:pPr marL="133350" indent="-133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900" dirty="0">
                <a:solidFill>
                  <a:schemeClr val="accent6"/>
                </a:solidFill>
                <a:latin typeface="Helvetica"/>
                <a:cs typeface="Helvetica"/>
              </a:rPr>
              <a:t>Generate a new risk-adjusted project outcome (scenario)</a:t>
            </a:r>
          </a:p>
          <a:p>
            <a:pPr marL="133350" indent="-133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900" dirty="0">
                <a:solidFill>
                  <a:schemeClr val="accent6"/>
                </a:solidFill>
                <a:latin typeface="Helvetica"/>
                <a:cs typeface="Helvetica"/>
              </a:rPr>
              <a:t>Repeat 1000s of times 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CFBF2FB-F9E6-1582-5829-55AFA5F9DA5D}"/>
              </a:ext>
            </a:extLst>
          </p:cNvPr>
          <p:cNvGrpSpPr/>
          <p:nvPr/>
        </p:nvGrpSpPr>
        <p:grpSpPr>
          <a:xfrm>
            <a:off x="2114411" y="129570"/>
            <a:ext cx="5984429" cy="1921469"/>
            <a:chOff x="2114411" y="210846"/>
            <a:chExt cx="5984429" cy="1921469"/>
          </a:xfrm>
        </p:grpSpPr>
        <p:cxnSp>
          <p:nvCxnSpPr>
            <p:cNvPr id="28" name="Straight Connector 49"/>
            <p:cNvCxnSpPr/>
            <p:nvPr/>
          </p:nvCxnSpPr>
          <p:spPr bwMode="auto">
            <a:xfrm>
              <a:off x="3320851" y="725485"/>
              <a:ext cx="0" cy="257175"/>
            </a:xfrm>
            <a:prstGeom prst="straightConnector1">
              <a:avLst/>
            </a:prstGeom>
            <a:ln w="19050" cmpd="sng">
              <a:noFill/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5"/>
            <p:cNvCxnSpPr/>
            <p:nvPr/>
          </p:nvCxnSpPr>
          <p:spPr bwMode="auto">
            <a:xfrm>
              <a:off x="2935929" y="484212"/>
              <a:ext cx="845344" cy="502443"/>
            </a:xfrm>
            <a:prstGeom prst="straightConnector1">
              <a:avLst/>
            </a:prstGeom>
            <a:ln w="19050" cmpd="sng">
              <a:noFill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5"/>
            <p:cNvCxnSpPr/>
            <p:nvPr/>
          </p:nvCxnSpPr>
          <p:spPr bwMode="auto">
            <a:xfrm flipV="1">
              <a:off x="2601362" y="428252"/>
              <a:ext cx="1557338" cy="58341"/>
            </a:xfrm>
            <a:prstGeom prst="straightConnector1">
              <a:avLst/>
            </a:prstGeom>
            <a:ln w="19050" cmpd="sng">
              <a:noFill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2E8B0E-E706-FA45-B130-14B6F23AB9EF}"/>
                </a:ext>
              </a:extLst>
            </p:cNvPr>
            <p:cNvSpPr/>
            <p:nvPr/>
          </p:nvSpPr>
          <p:spPr>
            <a:xfrm>
              <a:off x="2114411" y="446941"/>
              <a:ext cx="120884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Risk probabilities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Cost impacts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Schedule impacts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26088E-D92A-A7E0-5671-A2CE7EBD855E}"/>
                </a:ext>
              </a:extLst>
            </p:cNvPr>
            <p:cNvGrpSpPr/>
            <p:nvPr/>
          </p:nvGrpSpPr>
          <p:grpSpPr>
            <a:xfrm>
              <a:off x="3209534" y="297270"/>
              <a:ext cx="1263623" cy="835415"/>
              <a:chOff x="4756316" y="1917519"/>
              <a:chExt cx="1684830" cy="111388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5ADF58D-6D1C-01F4-463A-8DFD45175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4809208" y="1917519"/>
                <a:ext cx="1585740" cy="1113886"/>
              </a:xfrm>
              <a:prstGeom prst="rect">
                <a:avLst/>
              </a:prstGeom>
              <a:ln>
                <a:solidFill>
                  <a:srgbClr val="1F497D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1BD0270-D8A1-5521-0896-D64652D0D8DC}"/>
                  </a:ext>
                </a:extLst>
              </p:cNvPr>
              <p:cNvSpPr/>
              <p:nvPr/>
            </p:nvSpPr>
            <p:spPr>
              <a:xfrm>
                <a:off x="4756316" y="1955518"/>
                <a:ext cx="1684830" cy="454477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Risk Register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0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latin typeface="Calibri"/>
                    <a:ea typeface="+mn-ea"/>
                    <a:cs typeface="+mn-cs"/>
                  </a:rPr>
                  <a:t>(e.g. Excel)</a:t>
                </a:r>
                <a:endPara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53394" y="417523"/>
              <a:ext cx="2145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All the project’s work activities 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Logical links between activities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Activity costs and durations 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Helvetica"/>
                  <a:cs typeface="Helvetica"/>
                </a:rPr>
                <a:t>Associated estimate uncertainties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EADEFB9-2FF5-E3C2-E8B1-501498FED743}"/>
                </a:ext>
              </a:extLst>
            </p:cNvPr>
            <p:cNvGrpSpPr/>
            <p:nvPr/>
          </p:nvGrpSpPr>
          <p:grpSpPr>
            <a:xfrm>
              <a:off x="4581469" y="210846"/>
              <a:ext cx="1519526" cy="921839"/>
              <a:chOff x="2247692" y="981237"/>
              <a:chExt cx="2026035" cy="122911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CAE1586-0157-5894-86E6-F87B398FE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2456235" y="1096470"/>
                <a:ext cx="1608947" cy="1113886"/>
              </a:xfrm>
              <a:prstGeom prst="rect">
                <a:avLst/>
              </a:prstGeom>
              <a:ln>
                <a:solidFill>
                  <a:srgbClr val="1F497D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BC9B6CD-FF40-B929-8667-BBC0F75CE30C}"/>
                  </a:ext>
                </a:extLst>
              </p:cNvPr>
              <p:cNvSpPr/>
              <p:nvPr/>
            </p:nvSpPr>
            <p:spPr>
              <a:xfrm>
                <a:off x="2247692" y="981237"/>
                <a:ext cx="2026035" cy="749604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Project schedule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(e.g. P6)</a:t>
                </a:r>
              </a:p>
            </p:txBody>
          </p:sp>
        </p:grpSp>
        <p:cxnSp>
          <p:nvCxnSpPr>
            <p:cNvPr id="24" name="Straight Connector 22"/>
            <p:cNvCxnSpPr>
              <a:cxnSpLocks/>
              <a:stCxn id="18" idx="2"/>
              <a:endCxn id="26" idx="0"/>
            </p:cNvCxnSpPr>
            <p:nvPr/>
          </p:nvCxnSpPr>
          <p:spPr bwMode="auto">
            <a:xfrm rot="16200000" flipH="1">
              <a:off x="3996865" y="979676"/>
              <a:ext cx="405509" cy="711526"/>
            </a:xfrm>
            <a:prstGeom prst="bentConnector3">
              <a:avLst>
                <a:gd name="adj1" fmla="val 29892"/>
              </a:avLst>
            </a:prstGeom>
            <a:ln w="28575" cmpd="sng">
              <a:solidFill>
                <a:schemeClr val="tx2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>
              <a:cxnSpLocks/>
              <a:stCxn id="22" idx="2"/>
              <a:endCxn id="26" idx="0"/>
            </p:cNvCxnSpPr>
            <p:nvPr/>
          </p:nvCxnSpPr>
          <p:spPr bwMode="auto">
            <a:xfrm rot="5400000">
              <a:off x="4745553" y="942515"/>
              <a:ext cx="405509" cy="785849"/>
            </a:xfrm>
            <a:prstGeom prst="bentConnector3">
              <a:avLst>
                <a:gd name="adj1" fmla="val 29892"/>
              </a:avLst>
            </a:prstGeom>
            <a:ln w="28575" cmpd="sng">
              <a:solidFill>
                <a:schemeClr val="tx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 bwMode="auto">
            <a:xfrm>
              <a:off x="3945791" y="1538194"/>
              <a:ext cx="1219182" cy="594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AF272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C0504D"/>
                  </a:solidFill>
                  <a:latin typeface="+mj-lt"/>
                </a:rPr>
                <a:t>Risk MC Tool</a:t>
              </a:r>
            </a:p>
            <a:p>
              <a:pPr algn="ctr"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+mj-lt"/>
                </a:rPr>
                <a:t>(e.g. Primavera Risk Analysis - PRA)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39B5BC2-851B-C47C-ACCE-3A5A303AC1A7}"/>
              </a:ext>
            </a:extLst>
          </p:cNvPr>
          <p:cNvSpPr txBox="1"/>
          <p:nvPr/>
        </p:nvSpPr>
        <p:spPr>
          <a:xfrm>
            <a:off x="5181432" y="1546518"/>
            <a:ext cx="3722347" cy="4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1" algn="ctr">
              <a:lnSpc>
                <a:spcPct val="9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tools: </a:t>
            </a:r>
            <a:r>
              <a:rPr lang="en-CH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@Risk (Palisade), Crystal Ball (Oracle), Polaris (Booz Allen Hamilton), Primavera Risk Analysis (Oracle), Acumen RISK (Deltek) Risky Project (Intaver Institute), JACS (Tecolote), Full Monte (Barbecana), Safran Risk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DD355A4-0E64-0DB9-D8DF-87A8F735945B}"/>
              </a:ext>
            </a:extLst>
          </p:cNvPr>
          <p:cNvSpPr/>
          <p:nvPr/>
        </p:nvSpPr>
        <p:spPr>
          <a:xfrm>
            <a:off x="153366" y="804458"/>
            <a:ext cx="1819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Aggregates cost and schedule impacts of all the project’s risks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9CF80-30EA-12D5-7AD4-7DE0534452F1}"/>
              </a:ext>
            </a:extLst>
          </p:cNvPr>
          <p:cNvSpPr txBox="1"/>
          <p:nvPr/>
        </p:nvSpPr>
        <p:spPr>
          <a:xfrm>
            <a:off x="222250" y="4322887"/>
            <a:ext cx="869314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itchFamily="2" charset="0"/>
              </a:rPr>
              <a:t>We manage risk and contingency to ensure project will finish on time and within budget</a:t>
            </a:r>
          </a:p>
        </p:txBody>
      </p:sp>
    </p:spTree>
    <p:extLst>
      <p:ext uri="{BB962C8B-B14F-4D97-AF65-F5344CB8AC3E}">
        <p14:creationId xmlns:p14="http://schemas.microsoft.com/office/powerpoint/2010/main" val="6766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E678-531A-C40B-BC2D-319E645B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95452"/>
            <a:ext cx="8672513" cy="3973612"/>
          </a:xfrm>
        </p:spPr>
        <p:txBody>
          <a:bodyPr/>
          <a:lstStyle/>
          <a:p>
            <a:r>
              <a:rPr lang="en-US" dirty="0"/>
              <a:t>Numerous sources of modest delays are taken into account in the risk MC model, by assigning </a:t>
            </a:r>
            <a:r>
              <a:rPr lang="en-CH" b="1" dirty="0"/>
              <a:t>Duration Estimate Uncertainty (DEU)</a:t>
            </a:r>
            <a:r>
              <a:rPr lang="en-US" b="1" dirty="0"/>
              <a:t> </a:t>
            </a:r>
            <a:r>
              <a:rPr lang="en-US" dirty="0"/>
              <a:t>to each activity in the P6 schedule</a:t>
            </a:r>
          </a:p>
          <a:p>
            <a:pPr lvl="1"/>
            <a:r>
              <a:rPr lang="en-US" dirty="0"/>
              <a:t>Hence we do NOT need to carry explicit risks for every possible source of delay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ym typeface="Wingdings" pitchFamily="2" charset="2"/>
              </a:rPr>
              <a:t>   </a:t>
            </a:r>
            <a:endParaRPr lang="en-CH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7D4B8-76FF-82B6-913B-37629C50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Duration Estimate Uncertainty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62EEC5-BE16-927C-A844-1E6C85D291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41BDD-FDF7-ACF1-DDE2-20323DA18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E54A1-C98A-1D27-BEC6-9D23B559A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248F2-D4E6-0347-36C0-DCBB25BC61E2}"/>
              </a:ext>
            </a:extLst>
          </p:cNvPr>
          <p:cNvGrpSpPr/>
          <p:nvPr/>
        </p:nvGrpSpPr>
        <p:grpSpPr>
          <a:xfrm>
            <a:off x="5121703" y="1689301"/>
            <a:ext cx="3983356" cy="2856120"/>
            <a:chOff x="5121703" y="1689301"/>
            <a:chExt cx="3983356" cy="28561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9793FE-6BC2-7647-501A-E5501397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446194" y="2252334"/>
              <a:ext cx="3257246" cy="202143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FDE03E-19CF-5BC9-AE5C-97C2B1ECDF9A}"/>
                </a:ext>
              </a:extLst>
            </p:cNvPr>
            <p:cNvSpPr txBox="1"/>
            <p:nvPr/>
          </p:nvSpPr>
          <p:spPr>
            <a:xfrm>
              <a:off x="5121703" y="1689301"/>
              <a:ext cx="3983356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1456" lvl="1" indent="-21431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CH" sz="1400" dirty="0">
                  <a:solidFill>
                    <a:schemeClr val="tx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Mature estimates have narrower spreads</a:t>
              </a:r>
            </a:p>
            <a:p>
              <a:pPr marL="221456" lvl="1" indent="-21431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Uncertainty </a:t>
              </a:r>
              <a:r>
                <a:rPr lang="en-CH" sz="1400" dirty="0">
                  <a:solidFill>
                    <a:schemeClr val="tx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is skewed to longer durations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5C5643-439E-AA1D-4A0F-80CDE8F134B5}"/>
                </a:ext>
              </a:extLst>
            </p:cNvPr>
            <p:cNvSpPr txBox="1"/>
            <p:nvPr/>
          </p:nvSpPr>
          <p:spPr>
            <a:xfrm>
              <a:off x="5784464" y="4299200"/>
              <a:ext cx="3219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Helvetica" pitchFamily="2" charset="0"/>
                </a:rPr>
                <a:t>Duration Estimate Type </a:t>
              </a:r>
              <a:r>
                <a:rPr lang="en-US" sz="1000" dirty="0">
                  <a:latin typeface="Helvetica" pitchFamily="2" charset="0"/>
                </a:rPr>
                <a:t>is a Lab standard P6 field</a:t>
              </a:r>
            </a:p>
          </p:txBody>
        </p:sp>
        <p:sp>
          <p:nvSpPr>
            <p:cNvPr id="59" name="Bent-Up Arrow 58">
              <a:extLst>
                <a:ext uri="{FF2B5EF4-FFF2-40B4-BE49-F238E27FC236}">
                  <a16:creationId xmlns:a16="http://schemas.microsoft.com/office/drawing/2014/main" id="{9C53F725-E1B5-0572-B5E7-DCCF4CC19E61}"/>
                </a:ext>
              </a:extLst>
            </p:cNvPr>
            <p:cNvSpPr/>
            <p:nvPr/>
          </p:nvSpPr>
          <p:spPr>
            <a:xfrm flipH="1">
              <a:off x="5549508" y="4124691"/>
              <a:ext cx="249126" cy="297806"/>
            </a:xfrm>
            <a:prstGeom prst="bentUpArrow">
              <a:avLst>
                <a:gd name="adj1" fmla="val 6631"/>
                <a:gd name="adj2" fmla="val 18111"/>
                <a:gd name="adj3" fmla="val 3265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4812D5-CD84-D60E-3DA8-7E85B8344103}"/>
              </a:ext>
            </a:extLst>
          </p:cNvPr>
          <p:cNvGrpSpPr/>
          <p:nvPr/>
        </p:nvGrpSpPr>
        <p:grpSpPr>
          <a:xfrm>
            <a:off x="333731" y="1721768"/>
            <a:ext cx="4340099" cy="2611157"/>
            <a:chOff x="333731" y="1721768"/>
            <a:chExt cx="4340099" cy="2611157"/>
          </a:xfrm>
        </p:grpSpPr>
        <p:sp>
          <p:nvSpPr>
            <p:cNvPr id="26" name="Isosceles Triangle 55">
              <a:extLst>
                <a:ext uri="{FF2B5EF4-FFF2-40B4-BE49-F238E27FC236}">
                  <a16:creationId xmlns:a16="http://schemas.microsoft.com/office/drawing/2014/main" id="{CD2EE576-5B7D-3B31-879B-EC08AA908EF7}"/>
                </a:ext>
              </a:extLst>
            </p:cNvPr>
            <p:cNvSpPr/>
            <p:nvPr/>
          </p:nvSpPr>
          <p:spPr>
            <a:xfrm>
              <a:off x="2735904" y="2522927"/>
              <a:ext cx="535225" cy="346495"/>
            </a:xfrm>
            <a:prstGeom prst="triangle">
              <a:avLst>
                <a:gd name="adj" fmla="val 318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AF7A7C-2BA5-E789-FA5C-54CA3EFA5C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2329" y="2295137"/>
              <a:ext cx="0" cy="618734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EFBA67-A345-9C7E-41E8-764AD34805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4332" y="2869421"/>
              <a:ext cx="931657" cy="1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EF120A-EF40-42A5-7611-17F6B2690B14}"/>
                </a:ext>
              </a:extLst>
            </p:cNvPr>
            <p:cNvSpPr/>
            <p:nvPr/>
          </p:nvSpPr>
          <p:spPr>
            <a:xfrm>
              <a:off x="2327256" y="2176318"/>
              <a:ext cx="528991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Probability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55133-2E2E-9551-7D6B-FA48DE64D2AC}"/>
                </a:ext>
              </a:extLst>
            </p:cNvPr>
            <p:cNvSpPr/>
            <p:nvPr/>
          </p:nvSpPr>
          <p:spPr>
            <a:xfrm>
              <a:off x="3273173" y="2924221"/>
              <a:ext cx="470377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Duration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E3EFFA-656A-0E2A-0A6A-89FDA824B7EC}"/>
                </a:ext>
              </a:extLst>
            </p:cNvPr>
            <p:cNvCxnSpPr/>
            <p:nvPr/>
          </p:nvCxnSpPr>
          <p:spPr>
            <a:xfrm>
              <a:off x="2983474" y="2502976"/>
              <a:ext cx="338" cy="247376"/>
            </a:xfrm>
            <a:prstGeom prst="line">
              <a:avLst/>
            </a:prstGeom>
            <a:ln w="12700">
              <a:solidFill>
                <a:srgbClr val="008000"/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957451-F5AB-0D30-0BCC-8202D607A682}"/>
                </a:ext>
              </a:extLst>
            </p:cNvPr>
            <p:cNvCxnSpPr>
              <a:cxnSpLocks/>
            </p:cNvCxnSpPr>
            <p:nvPr/>
          </p:nvCxnSpPr>
          <p:spPr>
            <a:xfrm>
              <a:off x="3257334" y="2717576"/>
              <a:ext cx="0" cy="123589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0CC8BFE-1563-5616-6748-ADDE2A25646A}"/>
                </a:ext>
              </a:extLst>
            </p:cNvPr>
            <p:cNvCxnSpPr>
              <a:cxnSpLocks/>
            </p:cNvCxnSpPr>
            <p:nvPr/>
          </p:nvCxnSpPr>
          <p:spPr>
            <a:xfrm>
              <a:off x="2723204" y="2717576"/>
              <a:ext cx="0" cy="116389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52B415-2511-029E-10CE-FA37206AD42F}"/>
                </a:ext>
              </a:extLst>
            </p:cNvPr>
            <p:cNvSpPr/>
            <p:nvPr/>
          </p:nvSpPr>
          <p:spPr>
            <a:xfrm>
              <a:off x="2625193" y="2583091"/>
              <a:ext cx="192360" cy="13849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CA5ECA-27DF-A271-D5FE-F071D349DA35}"/>
                </a:ext>
              </a:extLst>
            </p:cNvPr>
            <p:cNvSpPr/>
            <p:nvPr/>
          </p:nvSpPr>
          <p:spPr>
            <a:xfrm>
              <a:off x="3152775" y="2583091"/>
              <a:ext cx="211596" cy="13849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DF257A-0651-266D-F3A9-D6A6693F3EC3}"/>
                </a:ext>
              </a:extLst>
            </p:cNvPr>
            <p:cNvSpPr/>
            <p:nvPr/>
          </p:nvSpPr>
          <p:spPr>
            <a:xfrm>
              <a:off x="2943182" y="2367789"/>
              <a:ext cx="278923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4EA038-2713-0039-B4EE-15E4BB35802C}"/>
                </a:ext>
              </a:extLst>
            </p:cNvPr>
            <p:cNvSpPr/>
            <p:nvPr/>
          </p:nvSpPr>
          <p:spPr>
            <a:xfrm>
              <a:off x="807434" y="3574026"/>
              <a:ext cx="80901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CH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40CB9C2-4C06-CDB8-4E4E-C016CBEE79D2}"/>
                </a:ext>
              </a:extLst>
            </p:cNvPr>
            <p:cNvSpPr/>
            <p:nvPr/>
          </p:nvSpPr>
          <p:spPr>
            <a:xfrm>
              <a:off x="1609291" y="3881475"/>
              <a:ext cx="1314536" cy="144000"/>
            </a:xfrm>
            <a:prstGeom prst="rect">
              <a:avLst/>
            </a:prstGeom>
            <a:solidFill>
              <a:srgbClr val="73FB79"/>
            </a:solidFill>
            <a:ln w="19050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CH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A4CF8E-B24F-16A0-28D8-C1D1604E2602}"/>
                </a:ext>
              </a:extLst>
            </p:cNvPr>
            <p:cNvSpPr/>
            <p:nvPr/>
          </p:nvSpPr>
          <p:spPr>
            <a:xfrm>
              <a:off x="2921090" y="4188925"/>
              <a:ext cx="1025173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CH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501167A1-9D2B-5484-0924-26FA733F7C47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 flipH="1">
              <a:off x="1609291" y="3646026"/>
              <a:ext cx="7153" cy="307449"/>
            </a:xfrm>
            <a:prstGeom prst="bentConnector5">
              <a:avLst>
                <a:gd name="adj1" fmla="val -3195862"/>
                <a:gd name="adj2" fmla="val 50000"/>
                <a:gd name="adj3" fmla="val 3295862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F9FF8DF0-FF21-5DA4-D617-12F2C8C935FB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 flipH="1">
              <a:off x="2921090" y="3953475"/>
              <a:ext cx="2737" cy="307450"/>
            </a:xfrm>
            <a:prstGeom prst="bentConnector5">
              <a:avLst>
                <a:gd name="adj1" fmla="val -8352210"/>
                <a:gd name="adj2" fmla="val 50000"/>
                <a:gd name="adj3" fmla="val 845221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214198F-E625-D5A5-E28E-8605AABE24A4}"/>
                </a:ext>
              </a:extLst>
            </p:cNvPr>
            <p:cNvCxnSpPr>
              <a:cxnSpLocks/>
              <a:endCxn id="45" idx="3"/>
            </p:cNvCxnSpPr>
            <p:nvPr/>
          </p:nvCxnSpPr>
          <p:spPr>
            <a:xfrm>
              <a:off x="2904711" y="2515903"/>
              <a:ext cx="19116" cy="1437572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5F2B5-7CF9-8839-516E-F64E71B366B7}"/>
                </a:ext>
              </a:extLst>
            </p:cNvPr>
            <p:cNvSpPr/>
            <p:nvPr/>
          </p:nvSpPr>
          <p:spPr>
            <a:xfrm>
              <a:off x="2827332" y="3014645"/>
              <a:ext cx="274114" cy="11355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Likely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6E57575-5C49-69B4-FC63-9A34538C5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1373" y="3568529"/>
              <a:ext cx="529167" cy="0"/>
            </a:xfrm>
            <a:prstGeom prst="line">
              <a:avLst/>
            </a:prstGeom>
            <a:ln>
              <a:solidFill>
                <a:srgbClr val="C00000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CC1F1F-49B6-5883-472D-5B9B3C3C7911}"/>
                </a:ext>
              </a:extLst>
            </p:cNvPr>
            <p:cNvSpPr txBox="1"/>
            <p:nvPr/>
          </p:nvSpPr>
          <p:spPr>
            <a:xfrm>
              <a:off x="3247851" y="3250490"/>
              <a:ext cx="10251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1200" b="1" dirty="0">
                  <a:solidFill>
                    <a:srgbClr val="C00000"/>
                  </a:solidFill>
                </a:rPr>
                <a:t>Duration Estimate Uncertainty </a:t>
              </a:r>
              <a:endParaRPr lang="en-CH" sz="12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82DC39-5793-6D36-6750-E6F404E6C6D6}"/>
                </a:ext>
              </a:extLst>
            </p:cNvPr>
            <p:cNvSpPr txBox="1"/>
            <p:nvPr/>
          </p:nvSpPr>
          <p:spPr>
            <a:xfrm>
              <a:off x="333731" y="1721768"/>
              <a:ext cx="43400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1456" lvl="1" indent="-21431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DEU is modeled by a triangle probability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3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389527-33F1-8C3A-66AE-1DE4D930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26165"/>
            <a:ext cx="5178371" cy="4042899"/>
          </a:xfrm>
        </p:spPr>
        <p:txBody>
          <a:bodyPr/>
          <a:lstStyle/>
          <a:p>
            <a:r>
              <a:rPr lang="en-US" sz="1600" dirty="0"/>
              <a:t>Risk hook activities mark places in the P6 schedule where risks may occur and hence cause impacts </a:t>
            </a:r>
          </a:p>
          <a:p>
            <a:r>
              <a:rPr lang="en-US" sz="1600" dirty="0"/>
              <a:t>Example: </a:t>
            </a:r>
            <a:r>
              <a:rPr lang="en-US" sz="1400" b="1" dirty="0"/>
              <a:t>RT-121-05-008 “Module damaged in transit”</a:t>
            </a:r>
          </a:p>
          <a:p>
            <a:pPr marL="282575" lvl="1" indent="0">
              <a:buNone/>
            </a:pP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P6 risk hook logic (finish-to-start links) is as follows: </a:t>
            </a:r>
          </a:p>
          <a:p>
            <a:pPr marL="282575" lvl="1" indent="252413">
              <a:spcBef>
                <a:spcPts val="0"/>
              </a:spcBef>
              <a:buNone/>
            </a:pPr>
            <a:r>
              <a:rPr lang="en-US" sz="1400" dirty="0"/>
              <a:t>   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Predecessor	(P6 ID = </a:t>
            </a:r>
            <a:r>
              <a:rPr lang="en-US" sz="13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A00110 Transport module)</a:t>
            </a:r>
            <a:r>
              <a:rPr lang="en-US" sz="1300" b="1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</a:p>
          <a:p>
            <a:pPr marL="282575" lvl="1" indent="252413">
              <a:spcBef>
                <a:spcPts val="0"/>
              </a:spcBef>
              <a:buNone/>
            </a:pPr>
            <a:r>
              <a:rPr lang="en-US" sz="1300" b="1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 Risk hook 	(Risk ID = RT-121-05-008)</a:t>
            </a:r>
          </a:p>
          <a:p>
            <a:pPr marL="282575" lvl="1" indent="252413">
              <a:spcBef>
                <a:spcPts val="0"/>
              </a:spcBef>
              <a:buNone/>
            </a:pPr>
            <a:r>
              <a:rPr lang="en-US" sz="1300" b="1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 Successor 	(P6 ID = </a:t>
            </a:r>
            <a:r>
              <a:rPr lang="en-US" sz="13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A00120 Module acceptance)</a:t>
            </a:r>
          </a:p>
          <a:p>
            <a:r>
              <a:rPr lang="en-US" sz="1600" b="1" dirty="0"/>
              <a:t>In P6: </a:t>
            </a:r>
            <a:r>
              <a:rPr lang="en-US" sz="1600" dirty="0"/>
              <a:t>risk hooks have zero cost and zero duration</a:t>
            </a:r>
          </a:p>
          <a:p>
            <a:r>
              <a:rPr lang="en-US" sz="1600" b="1" dirty="0"/>
              <a:t>In risk MC:  </a:t>
            </a:r>
            <a:r>
              <a:rPr lang="en-US" sz="1600" dirty="0"/>
              <a:t>if risk triggers, risk hook acquires a cost impact and duration based on risk register impacts</a:t>
            </a:r>
          </a:p>
          <a:p>
            <a:r>
              <a:rPr lang="en-US" sz="1600" dirty="0"/>
              <a:t>As a result of all the stochastic risks, the total project cost increases and the finish is delayed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4310F3-63CB-8A04-9C8E-8417CEFF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Hook activities in P6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87AC4-D1D3-3104-5D3C-C4DAD22F32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16 Jan 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457B3-208E-E740-1B48-0A2A32900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0C3F-9646-CEF3-DFF2-9E0FF703A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0E23B43C-76AC-19A9-F269-727E608B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38" y="1364044"/>
            <a:ext cx="2365314" cy="1175742"/>
          </a:xfrm>
          <a:prstGeom prst="rect">
            <a:avLst/>
          </a:prstGeom>
        </p:spPr>
      </p:pic>
      <p:pic>
        <p:nvPicPr>
          <p:cNvPr id="10" name="Picture 9" descr="Diagram, text&#10;&#10;Description automatically generated">
            <a:extLst>
              <a:ext uri="{FF2B5EF4-FFF2-40B4-BE49-F238E27FC236}">
                <a16:creationId xmlns:a16="http://schemas.microsoft.com/office/drawing/2014/main" id="{DA6574E8-A21B-2B1A-6CF2-C4CFEAFAC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50" y="3012105"/>
            <a:ext cx="3630968" cy="1175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D5D819-CD57-A3A1-6452-FD016E0524CA}"/>
              </a:ext>
            </a:extLst>
          </p:cNvPr>
          <p:cNvSpPr txBox="1"/>
          <p:nvPr/>
        </p:nvSpPr>
        <p:spPr>
          <a:xfrm>
            <a:off x="494453" y="4277631"/>
            <a:ext cx="8155094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itchFamily="2" charset="0"/>
              </a:rPr>
              <a:t>Need to document risk the hook logic in the Risk Register 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(</a:t>
            </a:r>
            <a:r>
              <a:rPr lang="en-US" sz="1600" i="1" dirty="0">
                <a:solidFill>
                  <a:schemeClr val="bg1"/>
                </a:solidFill>
                <a:latin typeface="Helvetica" pitchFamily="2" charset="0"/>
              </a:rPr>
              <a:t>Impacted Activities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 field)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AFC34-27EA-7E4D-5C0C-F57FE0185FD9}"/>
              </a:ext>
            </a:extLst>
          </p:cNvPr>
          <p:cNvSpPr/>
          <p:nvPr/>
        </p:nvSpPr>
        <p:spPr>
          <a:xfrm>
            <a:off x="457200" y="1536492"/>
            <a:ext cx="4616970" cy="936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E18F0C-B260-32A2-7EF2-3CC99EC8C84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123128" y="2466604"/>
            <a:ext cx="448872" cy="181102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E01F-EB31-767B-0F07-306B96C4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Risk lessons learned / guidance</a:t>
            </a:r>
            <a:endParaRPr lang="en-CH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58F3-707A-5E04-1EF1-34E453EF0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B39-002E-1169-37C7-D83D45B0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A3650-DAD2-FCB6-2768-80FF85C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B3D214-5C2C-94D9-7FB1-08423C49FA71}"/>
              </a:ext>
            </a:extLst>
          </p:cNvPr>
          <p:cNvSpPr/>
          <p:nvPr/>
        </p:nvSpPr>
        <p:spPr>
          <a:xfrm>
            <a:off x="4814166" y="3307118"/>
            <a:ext cx="384789" cy="584931"/>
          </a:xfrm>
          <a:custGeom>
            <a:avLst/>
            <a:gdLst>
              <a:gd name="connsiteX0" fmla="*/ 404508 w 404508"/>
              <a:gd name="connsiteY0" fmla="*/ 0 h 584931"/>
              <a:gd name="connsiteX1" fmla="*/ 266944 w 404508"/>
              <a:gd name="connsiteY1" fmla="*/ 283221 h 584931"/>
              <a:gd name="connsiteX2" fmla="*/ 32275 w 404508"/>
              <a:gd name="connsiteY2" fmla="*/ 566442 h 584931"/>
              <a:gd name="connsiteX3" fmla="*/ 7999 w 404508"/>
              <a:gd name="connsiteY3" fmla="*/ 534074 h 5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8" h="584931">
                <a:moveTo>
                  <a:pt x="404508" y="0"/>
                </a:moveTo>
                <a:cubicBezTo>
                  <a:pt x="366745" y="94407"/>
                  <a:pt x="328983" y="188814"/>
                  <a:pt x="266944" y="283221"/>
                </a:cubicBezTo>
                <a:cubicBezTo>
                  <a:pt x="204905" y="377628"/>
                  <a:pt x="75432" y="524633"/>
                  <a:pt x="32275" y="566442"/>
                </a:cubicBezTo>
                <a:cubicBezTo>
                  <a:pt x="-10882" y="608251"/>
                  <a:pt x="-1442" y="571162"/>
                  <a:pt x="7999" y="534074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5AAE773-2118-D951-76C2-313FFD122E28}"/>
              </a:ext>
            </a:extLst>
          </p:cNvPr>
          <p:cNvSpPr/>
          <p:nvPr/>
        </p:nvSpPr>
        <p:spPr>
          <a:xfrm>
            <a:off x="3282057" y="3529558"/>
            <a:ext cx="508764" cy="440012"/>
          </a:xfrm>
          <a:custGeom>
            <a:avLst/>
            <a:gdLst>
              <a:gd name="connsiteX0" fmla="*/ 508764 w 508764"/>
              <a:gd name="connsiteY0" fmla="*/ 440012 h 440012"/>
              <a:gd name="connsiteX1" fmla="*/ 240631 w 508764"/>
              <a:gd name="connsiteY1" fmla="*/ 268132 h 440012"/>
              <a:gd name="connsiteX2" fmla="*/ 0 w 508764"/>
              <a:gd name="connsiteY2" fmla="*/ 0 h 44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764" h="440012">
                <a:moveTo>
                  <a:pt x="508764" y="440012"/>
                </a:moveTo>
                <a:cubicBezTo>
                  <a:pt x="417094" y="390739"/>
                  <a:pt x="325425" y="341467"/>
                  <a:pt x="240631" y="268132"/>
                </a:cubicBezTo>
                <a:cubicBezTo>
                  <a:pt x="155837" y="194797"/>
                  <a:pt x="77918" y="9739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79F325F-A158-C740-201C-A0CDFA56AB0D}"/>
              </a:ext>
            </a:extLst>
          </p:cNvPr>
          <p:cNvSpPr/>
          <p:nvPr/>
        </p:nvSpPr>
        <p:spPr>
          <a:xfrm>
            <a:off x="3165178" y="2505155"/>
            <a:ext cx="103128" cy="364385"/>
          </a:xfrm>
          <a:custGeom>
            <a:avLst/>
            <a:gdLst>
              <a:gd name="connsiteX0" fmla="*/ 0 w 103128"/>
              <a:gd name="connsiteY0" fmla="*/ 364385 h 364385"/>
              <a:gd name="connsiteX1" fmla="*/ 34376 w 103128"/>
              <a:gd name="connsiteY1" fmla="*/ 165004 h 364385"/>
              <a:gd name="connsiteX2" fmla="*/ 103128 w 103128"/>
              <a:gd name="connsiteY2" fmla="*/ 0 h 36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28" h="364385">
                <a:moveTo>
                  <a:pt x="0" y="364385"/>
                </a:moveTo>
                <a:cubicBezTo>
                  <a:pt x="8594" y="295060"/>
                  <a:pt x="17188" y="225735"/>
                  <a:pt x="34376" y="165004"/>
                </a:cubicBezTo>
                <a:cubicBezTo>
                  <a:pt x="51564" y="104273"/>
                  <a:pt x="77346" y="52136"/>
                  <a:pt x="103128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9F2D8CC-FBC2-73D5-4206-64C3CC019E20}"/>
              </a:ext>
            </a:extLst>
          </p:cNvPr>
          <p:cNvSpPr/>
          <p:nvPr/>
        </p:nvSpPr>
        <p:spPr>
          <a:xfrm>
            <a:off x="3858713" y="1950703"/>
            <a:ext cx="521494" cy="51005"/>
          </a:xfrm>
          <a:custGeom>
            <a:avLst/>
            <a:gdLst>
              <a:gd name="connsiteX0" fmla="*/ 0 w 521494"/>
              <a:gd name="connsiteY0" fmla="*/ 51005 h 51005"/>
              <a:gd name="connsiteX1" fmla="*/ 264319 w 521494"/>
              <a:gd name="connsiteY1" fmla="*/ 999 h 51005"/>
              <a:gd name="connsiteX2" fmla="*/ 521494 w 521494"/>
              <a:gd name="connsiteY2" fmla="*/ 22430 h 5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494" h="51005">
                <a:moveTo>
                  <a:pt x="0" y="51005"/>
                </a:moveTo>
                <a:cubicBezTo>
                  <a:pt x="88701" y="28383"/>
                  <a:pt x="177403" y="5761"/>
                  <a:pt x="264319" y="999"/>
                </a:cubicBezTo>
                <a:cubicBezTo>
                  <a:pt x="351235" y="-3763"/>
                  <a:pt x="436364" y="9333"/>
                  <a:pt x="521494" y="2243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C4466EF-4205-3C20-B59D-7B3E76D86785}"/>
              </a:ext>
            </a:extLst>
          </p:cNvPr>
          <p:cNvSpPr/>
          <p:nvPr/>
        </p:nvSpPr>
        <p:spPr>
          <a:xfrm>
            <a:off x="4980282" y="2294602"/>
            <a:ext cx="214312" cy="371475"/>
          </a:xfrm>
          <a:custGeom>
            <a:avLst/>
            <a:gdLst>
              <a:gd name="connsiteX0" fmla="*/ 0 w 214312"/>
              <a:gd name="connsiteY0" fmla="*/ 0 h 371475"/>
              <a:gd name="connsiteX1" fmla="*/ 135731 w 214312"/>
              <a:gd name="connsiteY1" fmla="*/ 178594 h 371475"/>
              <a:gd name="connsiteX2" fmla="*/ 214312 w 214312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371475">
                <a:moveTo>
                  <a:pt x="0" y="0"/>
                </a:moveTo>
                <a:cubicBezTo>
                  <a:pt x="50006" y="58340"/>
                  <a:pt x="100012" y="116681"/>
                  <a:pt x="135731" y="178594"/>
                </a:cubicBezTo>
                <a:cubicBezTo>
                  <a:pt x="171450" y="240507"/>
                  <a:pt x="192881" y="305991"/>
                  <a:pt x="214312" y="37147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E2CA73B-AE39-FD2C-6AD0-DB3973C5235F}"/>
              </a:ext>
            </a:extLst>
          </p:cNvPr>
          <p:cNvSpPr/>
          <p:nvPr/>
        </p:nvSpPr>
        <p:spPr>
          <a:xfrm>
            <a:off x="4194277" y="1284979"/>
            <a:ext cx="664787" cy="371475"/>
          </a:xfrm>
          <a:custGeom>
            <a:avLst/>
            <a:gdLst>
              <a:gd name="connsiteX0" fmla="*/ 0 w 214312"/>
              <a:gd name="connsiteY0" fmla="*/ 0 h 371475"/>
              <a:gd name="connsiteX1" fmla="*/ 135731 w 214312"/>
              <a:gd name="connsiteY1" fmla="*/ 178594 h 371475"/>
              <a:gd name="connsiteX2" fmla="*/ 214312 w 214312"/>
              <a:gd name="connsiteY2" fmla="*/ 371475 h 371475"/>
              <a:gd name="connsiteX0" fmla="*/ 0 w 214312"/>
              <a:gd name="connsiteY0" fmla="*/ 0 h 371475"/>
              <a:gd name="connsiteX1" fmla="*/ 120536 w 214312"/>
              <a:gd name="connsiteY1" fmla="*/ 93753 h 371475"/>
              <a:gd name="connsiteX2" fmla="*/ 214312 w 214312"/>
              <a:gd name="connsiteY2" fmla="*/ 371475 h 371475"/>
              <a:gd name="connsiteX0" fmla="*/ 0 w 214312"/>
              <a:gd name="connsiteY0" fmla="*/ 0 h 371475"/>
              <a:gd name="connsiteX1" fmla="*/ 120536 w 214312"/>
              <a:gd name="connsiteY1" fmla="*/ 93753 h 371475"/>
              <a:gd name="connsiteX2" fmla="*/ 214312 w 214312"/>
              <a:gd name="connsiteY2" fmla="*/ 371475 h 371475"/>
              <a:gd name="connsiteX0" fmla="*/ 0 w 214312"/>
              <a:gd name="connsiteY0" fmla="*/ 0 h 371475"/>
              <a:gd name="connsiteX1" fmla="*/ 120536 w 214312"/>
              <a:gd name="connsiteY1" fmla="*/ 93753 h 371475"/>
              <a:gd name="connsiteX2" fmla="*/ 214312 w 214312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371475">
                <a:moveTo>
                  <a:pt x="0" y="0"/>
                </a:moveTo>
                <a:cubicBezTo>
                  <a:pt x="34811" y="11206"/>
                  <a:pt x="84817" y="31840"/>
                  <a:pt x="120536" y="93753"/>
                </a:cubicBezTo>
                <a:cubicBezTo>
                  <a:pt x="156255" y="155666"/>
                  <a:pt x="194401" y="216436"/>
                  <a:pt x="214312" y="37147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E1EDB02-E911-E2C6-AB20-C985E9FE0D13}"/>
              </a:ext>
            </a:extLst>
          </p:cNvPr>
          <p:cNvSpPr/>
          <p:nvPr/>
        </p:nvSpPr>
        <p:spPr>
          <a:xfrm>
            <a:off x="3183390" y="948164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Risk Management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2EC93191-9B43-86A8-0CCB-138B68ED9067}"/>
              </a:ext>
            </a:extLst>
          </p:cNvPr>
          <p:cNvSpPr/>
          <p:nvPr/>
        </p:nvSpPr>
        <p:spPr>
          <a:xfrm>
            <a:off x="4404014" y="1657535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Risks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DB0FCE4-ECE4-E547-DA25-77E07F86FF19}"/>
              </a:ext>
            </a:extLst>
          </p:cNvPr>
          <p:cNvSpPr/>
          <p:nvPr/>
        </p:nvSpPr>
        <p:spPr>
          <a:xfrm>
            <a:off x="4695984" y="2678001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Qualitative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Analysis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68F735BF-1BB0-0EF1-A112-478F290C4BF9}"/>
              </a:ext>
            </a:extLst>
          </p:cNvPr>
          <p:cNvSpPr/>
          <p:nvPr/>
        </p:nvSpPr>
        <p:spPr>
          <a:xfrm>
            <a:off x="3796405" y="3543645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Quantitative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Analysis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3B57D389-154E-3AE2-93DC-79B9A3846C7E}"/>
              </a:ext>
            </a:extLst>
          </p:cNvPr>
          <p:cNvSpPr/>
          <p:nvPr/>
        </p:nvSpPr>
        <p:spPr>
          <a:xfrm>
            <a:off x="2657408" y="2868188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Risk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Responses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C3935923-5CCB-7AE5-D37A-1E27F4C2102F}"/>
              </a:ext>
            </a:extLst>
          </p:cNvPr>
          <p:cNvSpPr/>
          <p:nvPr/>
        </p:nvSpPr>
        <p:spPr>
          <a:xfrm>
            <a:off x="2835496" y="1858234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and Control Risks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7F49FE-37EE-61E4-975F-FA073450BB08}"/>
              </a:ext>
            </a:extLst>
          </p:cNvPr>
          <p:cNvSpPr txBox="1"/>
          <p:nvPr/>
        </p:nvSpPr>
        <p:spPr>
          <a:xfrm>
            <a:off x="1180338" y="689524"/>
            <a:ext cx="195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early with risk and follow best practices</a:t>
            </a: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F87F6C-A77A-75D8-0927-9240904BEECB}"/>
              </a:ext>
            </a:extLst>
          </p:cNvPr>
          <p:cNvSpPr txBox="1"/>
          <p:nvPr/>
        </p:nvSpPr>
        <p:spPr>
          <a:xfrm>
            <a:off x="4380207" y="689856"/>
            <a:ext cx="362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an open culture for risk discussions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ensure risks are handled effectively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1557B8-C9DB-BAD1-9D05-1FA3FB83D493}"/>
              </a:ext>
            </a:extLst>
          </p:cNvPr>
          <p:cNvSpPr txBox="1"/>
          <p:nvPr/>
        </p:nvSpPr>
        <p:spPr>
          <a:xfrm>
            <a:off x="5548545" y="1420367"/>
            <a:ext cx="297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Capture risk data as numerical values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not qualitatively (e.g. “unlikely”)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E4CFFF-CFDF-F670-B432-C88A31DB7AF8}"/>
              </a:ext>
            </a:extLst>
          </p:cNvPr>
          <p:cNvSpPr txBox="1"/>
          <p:nvPr/>
        </p:nvSpPr>
        <p:spPr>
          <a:xfrm>
            <a:off x="5917937" y="2150878"/>
            <a:ext cx="318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estimates only need to be roughly accurate</a:t>
            </a:r>
            <a:r>
              <a:rPr lang="en-US" sz="1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 risk is intrinsically imprecise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0EF68C-0FE8-86A3-1AA9-F9E8DBD20B59}"/>
              </a:ext>
            </a:extLst>
          </p:cNvPr>
          <p:cNvSpPr txBox="1"/>
          <p:nvPr/>
        </p:nvSpPr>
        <p:spPr>
          <a:xfrm>
            <a:off x="3701600" y="2470492"/>
            <a:ext cx="1021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Refine risk processes </a:t>
            </a:r>
          </a:p>
          <a:p>
            <a:pPr algn="ctr"/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the project progresses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A6F210-37E3-4AD7-482E-B6D07BF8EB97}"/>
              </a:ext>
            </a:extLst>
          </p:cNvPr>
          <p:cNvSpPr txBox="1"/>
          <p:nvPr/>
        </p:nvSpPr>
        <p:spPr>
          <a:xfrm>
            <a:off x="5840866" y="2881389"/>
            <a:ext cx="297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 risk MC model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aggregate uncertainties and risks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CBCD91-71A4-7D67-DBA6-A45161528A46}"/>
              </a:ext>
            </a:extLst>
          </p:cNvPr>
          <p:cNvSpPr txBox="1"/>
          <p:nvPr/>
        </p:nvSpPr>
        <p:spPr>
          <a:xfrm>
            <a:off x="228600" y="3611901"/>
            <a:ext cx="340153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Rule of thumb #2: </a:t>
            </a:r>
          </a:p>
          <a:p>
            <a:pPr>
              <a:spcBef>
                <a:spcPts val="400"/>
              </a:spcBef>
            </a:pPr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Schedule contingency (at 90% CL) is typically 25 – 35% of remaining duration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(~3-4 months per year of duration)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2BA94-C807-BE51-836A-47A6853C1AF0}"/>
              </a:ext>
            </a:extLst>
          </p:cNvPr>
          <p:cNvSpPr txBox="1"/>
          <p:nvPr/>
        </p:nvSpPr>
        <p:spPr>
          <a:xfrm>
            <a:off x="5194594" y="3611901"/>
            <a:ext cx="324667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Rule of thumb #1: </a:t>
            </a:r>
          </a:p>
          <a:p>
            <a:pPr>
              <a:spcBef>
                <a:spcPts val="400"/>
              </a:spcBef>
            </a:pPr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 contingency (at 90% CL) is typically 30 - 40% of base cost to go</a:t>
            </a:r>
            <a:r>
              <a:rPr lang="en-US" sz="1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(~2/3 estimate uncertainty and ~1/3 risk)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7805CD-A60E-4341-3D55-F5B4F1922086}"/>
              </a:ext>
            </a:extLst>
          </p:cNvPr>
          <p:cNvSpPr txBox="1"/>
          <p:nvPr/>
        </p:nvSpPr>
        <p:spPr>
          <a:xfrm>
            <a:off x="160312" y="2699330"/>
            <a:ext cx="262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wary of low probability, high impact risks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 impacts can be hard to handle if the risk occurs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17D3C4-DCE8-E395-DBB0-6E2DB7FA2755}"/>
              </a:ext>
            </a:extLst>
          </p:cNvPr>
          <p:cNvSpPr txBox="1"/>
          <p:nvPr/>
        </p:nvSpPr>
        <p:spPr>
          <a:xfrm>
            <a:off x="463138" y="1417428"/>
            <a:ext cx="2530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Schedule risk is often more challenging than cost risk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US" sz="12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Carefully monitor critical path, risk-adjusted finish dates, float and schedule contingency</a:t>
            </a:r>
          </a:p>
        </p:txBody>
      </p:sp>
    </p:spTree>
    <p:extLst>
      <p:ext uri="{BB962C8B-B14F-4D97-AF65-F5344CB8AC3E}">
        <p14:creationId xmlns:p14="http://schemas.microsoft.com/office/powerpoint/2010/main" val="10374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E01F-EB31-767B-0F07-306B96C4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Risk Management Process</a:t>
            </a:r>
            <a:endParaRPr lang="en-CH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58F3-707A-5E04-1EF1-34E453EF0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B39-002E-1169-37C7-D83D45B0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A3650-DAD2-FCB6-2768-80FF85C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B3D214-5C2C-94D9-7FB1-08423C49FA71}"/>
              </a:ext>
            </a:extLst>
          </p:cNvPr>
          <p:cNvSpPr/>
          <p:nvPr/>
        </p:nvSpPr>
        <p:spPr>
          <a:xfrm>
            <a:off x="4814166" y="3124247"/>
            <a:ext cx="384789" cy="584931"/>
          </a:xfrm>
          <a:custGeom>
            <a:avLst/>
            <a:gdLst>
              <a:gd name="connsiteX0" fmla="*/ 404508 w 404508"/>
              <a:gd name="connsiteY0" fmla="*/ 0 h 584931"/>
              <a:gd name="connsiteX1" fmla="*/ 266944 w 404508"/>
              <a:gd name="connsiteY1" fmla="*/ 283221 h 584931"/>
              <a:gd name="connsiteX2" fmla="*/ 32275 w 404508"/>
              <a:gd name="connsiteY2" fmla="*/ 566442 h 584931"/>
              <a:gd name="connsiteX3" fmla="*/ 7999 w 404508"/>
              <a:gd name="connsiteY3" fmla="*/ 534074 h 5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8" h="584931">
                <a:moveTo>
                  <a:pt x="404508" y="0"/>
                </a:moveTo>
                <a:cubicBezTo>
                  <a:pt x="366745" y="94407"/>
                  <a:pt x="328983" y="188814"/>
                  <a:pt x="266944" y="283221"/>
                </a:cubicBezTo>
                <a:cubicBezTo>
                  <a:pt x="204905" y="377628"/>
                  <a:pt x="75432" y="524633"/>
                  <a:pt x="32275" y="566442"/>
                </a:cubicBezTo>
                <a:cubicBezTo>
                  <a:pt x="-10882" y="608251"/>
                  <a:pt x="-1442" y="571162"/>
                  <a:pt x="7999" y="534074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5AAE773-2118-D951-76C2-313FFD122E28}"/>
              </a:ext>
            </a:extLst>
          </p:cNvPr>
          <p:cNvSpPr/>
          <p:nvPr/>
        </p:nvSpPr>
        <p:spPr>
          <a:xfrm>
            <a:off x="3282057" y="3346687"/>
            <a:ext cx="508764" cy="440012"/>
          </a:xfrm>
          <a:custGeom>
            <a:avLst/>
            <a:gdLst>
              <a:gd name="connsiteX0" fmla="*/ 508764 w 508764"/>
              <a:gd name="connsiteY0" fmla="*/ 440012 h 440012"/>
              <a:gd name="connsiteX1" fmla="*/ 240631 w 508764"/>
              <a:gd name="connsiteY1" fmla="*/ 268132 h 440012"/>
              <a:gd name="connsiteX2" fmla="*/ 0 w 508764"/>
              <a:gd name="connsiteY2" fmla="*/ 0 h 44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764" h="440012">
                <a:moveTo>
                  <a:pt x="508764" y="440012"/>
                </a:moveTo>
                <a:cubicBezTo>
                  <a:pt x="417094" y="390739"/>
                  <a:pt x="325425" y="341467"/>
                  <a:pt x="240631" y="268132"/>
                </a:cubicBezTo>
                <a:cubicBezTo>
                  <a:pt x="155837" y="194797"/>
                  <a:pt x="77918" y="9739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79F325F-A158-C740-201C-A0CDFA56AB0D}"/>
              </a:ext>
            </a:extLst>
          </p:cNvPr>
          <p:cNvSpPr/>
          <p:nvPr/>
        </p:nvSpPr>
        <p:spPr>
          <a:xfrm>
            <a:off x="3165178" y="2322284"/>
            <a:ext cx="103128" cy="364385"/>
          </a:xfrm>
          <a:custGeom>
            <a:avLst/>
            <a:gdLst>
              <a:gd name="connsiteX0" fmla="*/ 0 w 103128"/>
              <a:gd name="connsiteY0" fmla="*/ 364385 h 364385"/>
              <a:gd name="connsiteX1" fmla="*/ 34376 w 103128"/>
              <a:gd name="connsiteY1" fmla="*/ 165004 h 364385"/>
              <a:gd name="connsiteX2" fmla="*/ 103128 w 103128"/>
              <a:gd name="connsiteY2" fmla="*/ 0 h 36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28" h="364385">
                <a:moveTo>
                  <a:pt x="0" y="364385"/>
                </a:moveTo>
                <a:cubicBezTo>
                  <a:pt x="8594" y="295060"/>
                  <a:pt x="17188" y="225735"/>
                  <a:pt x="34376" y="165004"/>
                </a:cubicBezTo>
                <a:cubicBezTo>
                  <a:pt x="51564" y="104273"/>
                  <a:pt x="77346" y="52136"/>
                  <a:pt x="103128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9F2D8CC-FBC2-73D5-4206-64C3CC019E20}"/>
              </a:ext>
            </a:extLst>
          </p:cNvPr>
          <p:cNvSpPr/>
          <p:nvPr/>
        </p:nvSpPr>
        <p:spPr>
          <a:xfrm>
            <a:off x="3858713" y="1767832"/>
            <a:ext cx="521494" cy="51005"/>
          </a:xfrm>
          <a:custGeom>
            <a:avLst/>
            <a:gdLst>
              <a:gd name="connsiteX0" fmla="*/ 0 w 521494"/>
              <a:gd name="connsiteY0" fmla="*/ 51005 h 51005"/>
              <a:gd name="connsiteX1" fmla="*/ 264319 w 521494"/>
              <a:gd name="connsiteY1" fmla="*/ 999 h 51005"/>
              <a:gd name="connsiteX2" fmla="*/ 521494 w 521494"/>
              <a:gd name="connsiteY2" fmla="*/ 22430 h 5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494" h="51005">
                <a:moveTo>
                  <a:pt x="0" y="51005"/>
                </a:moveTo>
                <a:cubicBezTo>
                  <a:pt x="88701" y="28383"/>
                  <a:pt x="177403" y="5761"/>
                  <a:pt x="264319" y="999"/>
                </a:cubicBezTo>
                <a:cubicBezTo>
                  <a:pt x="351235" y="-3763"/>
                  <a:pt x="436364" y="9333"/>
                  <a:pt x="521494" y="2243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C4466EF-4205-3C20-B59D-7B3E76D86785}"/>
              </a:ext>
            </a:extLst>
          </p:cNvPr>
          <p:cNvSpPr/>
          <p:nvPr/>
        </p:nvSpPr>
        <p:spPr>
          <a:xfrm>
            <a:off x="4980282" y="2111731"/>
            <a:ext cx="214312" cy="371475"/>
          </a:xfrm>
          <a:custGeom>
            <a:avLst/>
            <a:gdLst>
              <a:gd name="connsiteX0" fmla="*/ 0 w 214312"/>
              <a:gd name="connsiteY0" fmla="*/ 0 h 371475"/>
              <a:gd name="connsiteX1" fmla="*/ 135731 w 214312"/>
              <a:gd name="connsiteY1" fmla="*/ 178594 h 371475"/>
              <a:gd name="connsiteX2" fmla="*/ 214312 w 214312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371475">
                <a:moveTo>
                  <a:pt x="0" y="0"/>
                </a:moveTo>
                <a:cubicBezTo>
                  <a:pt x="50006" y="58340"/>
                  <a:pt x="100012" y="116681"/>
                  <a:pt x="135731" y="178594"/>
                </a:cubicBezTo>
                <a:cubicBezTo>
                  <a:pt x="171450" y="240507"/>
                  <a:pt x="192881" y="305991"/>
                  <a:pt x="214312" y="37147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E2CA73B-AE39-FD2C-6AD0-DB3973C5235F}"/>
              </a:ext>
            </a:extLst>
          </p:cNvPr>
          <p:cNvSpPr/>
          <p:nvPr/>
        </p:nvSpPr>
        <p:spPr>
          <a:xfrm>
            <a:off x="4194277" y="1102108"/>
            <a:ext cx="664787" cy="371475"/>
          </a:xfrm>
          <a:custGeom>
            <a:avLst/>
            <a:gdLst>
              <a:gd name="connsiteX0" fmla="*/ 0 w 214312"/>
              <a:gd name="connsiteY0" fmla="*/ 0 h 371475"/>
              <a:gd name="connsiteX1" fmla="*/ 135731 w 214312"/>
              <a:gd name="connsiteY1" fmla="*/ 178594 h 371475"/>
              <a:gd name="connsiteX2" fmla="*/ 214312 w 214312"/>
              <a:gd name="connsiteY2" fmla="*/ 371475 h 371475"/>
              <a:gd name="connsiteX0" fmla="*/ 0 w 214312"/>
              <a:gd name="connsiteY0" fmla="*/ 0 h 371475"/>
              <a:gd name="connsiteX1" fmla="*/ 120536 w 214312"/>
              <a:gd name="connsiteY1" fmla="*/ 93753 h 371475"/>
              <a:gd name="connsiteX2" fmla="*/ 214312 w 214312"/>
              <a:gd name="connsiteY2" fmla="*/ 371475 h 371475"/>
              <a:gd name="connsiteX0" fmla="*/ 0 w 214312"/>
              <a:gd name="connsiteY0" fmla="*/ 0 h 371475"/>
              <a:gd name="connsiteX1" fmla="*/ 120536 w 214312"/>
              <a:gd name="connsiteY1" fmla="*/ 93753 h 371475"/>
              <a:gd name="connsiteX2" fmla="*/ 214312 w 214312"/>
              <a:gd name="connsiteY2" fmla="*/ 371475 h 371475"/>
              <a:gd name="connsiteX0" fmla="*/ 0 w 214312"/>
              <a:gd name="connsiteY0" fmla="*/ 0 h 371475"/>
              <a:gd name="connsiteX1" fmla="*/ 120536 w 214312"/>
              <a:gd name="connsiteY1" fmla="*/ 93753 h 371475"/>
              <a:gd name="connsiteX2" fmla="*/ 214312 w 214312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371475">
                <a:moveTo>
                  <a:pt x="0" y="0"/>
                </a:moveTo>
                <a:cubicBezTo>
                  <a:pt x="34811" y="11206"/>
                  <a:pt x="84817" y="31840"/>
                  <a:pt x="120536" y="93753"/>
                </a:cubicBezTo>
                <a:cubicBezTo>
                  <a:pt x="156255" y="155666"/>
                  <a:pt x="194401" y="216436"/>
                  <a:pt x="214312" y="37147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E1EDB02-E911-E2C6-AB20-C985E9FE0D13}"/>
              </a:ext>
            </a:extLst>
          </p:cNvPr>
          <p:cNvSpPr/>
          <p:nvPr/>
        </p:nvSpPr>
        <p:spPr>
          <a:xfrm>
            <a:off x="3183390" y="765293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Risk Management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2EC93191-9B43-86A8-0CCB-138B68ED9067}"/>
              </a:ext>
            </a:extLst>
          </p:cNvPr>
          <p:cNvSpPr/>
          <p:nvPr/>
        </p:nvSpPr>
        <p:spPr>
          <a:xfrm>
            <a:off x="4404014" y="1474664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Risks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DB0FCE4-ECE4-E547-DA25-77E07F86FF19}"/>
              </a:ext>
            </a:extLst>
          </p:cNvPr>
          <p:cNvSpPr/>
          <p:nvPr/>
        </p:nvSpPr>
        <p:spPr>
          <a:xfrm>
            <a:off x="4695984" y="2495130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Qualitative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Analysis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68F735BF-1BB0-0EF1-A112-478F290C4BF9}"/>
              </a:ext>
            </a:extLst>
          </p:cNvPr>
          <p:cNvSpPr/>
          <p:nvPr/>
        </p:nvSpPr>
        <p:spPr>
          <a:xfrm>
            <a:off x="3796405" y="3360774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Quantitative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Analysis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3B57D389-154E-3AE2-93DC-79B9A3846C7E}"/>
              </a:ext>
            </a:extLst>
          </p:cNvPr>
          <p:cNvSpPr/>
          <p:nvPr/>
        </p:nvSpPr>
        <p:spPr>
          <a:xfrm>
            <a:off x="2657408" y="2685317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Risk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Responses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C3935923-5CCB-7AE5-D37A-1E27F4C2102F}"/>
              </a:ext>
            </a:extLst>
          </p:cNvPr>
          <p:cNvSpPr/>
          <p:nvPr/>
        </p:nvSpPr>
        <p:spPr>
          <a:xfrm>
            <a:off x="2835496" y="1675363"/>
            <a:ext cx="1010887" cy="628036"/>
          </a:xfrm>
          <a:prstGeom prst="cube">
            <a:avLst>
              <a:gd name="adj" fmla="val 8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6.</a:t>
            </a:r>
          </a:p>
          <a:p>
            <a:pPr algn="ctr"/>
            <a:r>
              <a:rPr lang="en-CH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and Control Risks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22F06-220C-7522-BB60-20DC375F97D6}"/>
              </a:ext>
            </a:extLst>
          </p:cNvPr>
          <p:cNvSpPr txBox="1"/>
          <p:nvPr/>
        </p:nvSpPr>
        <p:spPr>
          <a:xfrm>
            <a:off x="6317733" y="2910213"/>
            <a:ext cx="26162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A structured risk process helps deliver the project on-time and within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80F12-A074-6138-E41D-0CF82757C7AE}"/>
              </a:ext>
            </a:extLst>
          </p:cNvPr>
          <p:cNvSpPr txBox="1"/>
          <p:nvPr/>
        </p:nvSpPr>
        <p:spPr>
          <a:xfrm>
            <a:off x="162744" y="627728"/>
            <a:ext cx="299683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>
                <a:latin typeface="Helvetica" pitchFamily="2" charset="0"/>
              </a:rPr>
              <a:t>Project follows best practices:</a:t>
            </a:r>
          </a:p>
          <a:p>
            <a:pPr>
              <a:spcBef>
                <a:spcPts val="900"/>
              </a:spcBef>
            </a:pPr>
            <a:r>
              <a:rPr lang="en-CH" sz="1600" b="1" i="1" dirty="0">
                <a:latin typeface="Helvetica" pitchFamily="2" charset="0"/>
              </a:rPr>
              <a:t>Fermilab Risk Management Procedures for Projects</a:t>
            </a:r>
            <a:r>
              <a:rPr lang="en-CH" sz="1600" b="1" dirty="0">
                <a:latin typeface="Helvetica" pitchFamily="2" charset="0"/>
              </a:rPr>
              <a:t>” </a:t>
            </a:r>
            <a:r>
              <a:rPr lang="en-CH" sz="1600" dirty="0">
                <a:latin typeface="Helvetica" pitchFamily="2" charset="0"/>
                <a:hlinkClick r:id="rId2"/>
              </a:rPr>
              <a:t>PPP-doc-65</a:t>
            </a:r>
            <a:endParaRPr lang="en-CH" sz="16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6793B-31DB-6254-CC73-78837A9FAD51}"/>
              </a:ext>
            </a:extLst>
          </p:cNvPr>
          <p:cNvSpPr txBox="1"/>
          <p:nvPr/>
        </p:nvSpPr>
        <p:spPr>
          <a:xfrm>
            <a:off x="6317733" y="3873669"/>
            <a:ext cx="2318267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itchFamily="2" charset="0"/>
              </a:rPr>
              <a:t>It is also mandated by DOE Order 413.3b</a:t>
            </a: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A2D97-799B-0A27-57A4-929D875F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879303"/>
            <a:ext cx="5156197" cy="381240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C00000"/>
                </a:solidFill>
              </a:rPr>
              <a:t>Threats</a:t>
            </a:r>
            <a:r>
              <a:rPr lang="en-US" b="1" dirty="0"/>
              <a:t> </a:t>
            </a:r>
            <a:r>
              <a:rPr lang="en-US" dirty="0"/>
              <a:t>may or may not happen, and have </a:t>
            </a:r>
            <a:r>
              <a:rPr lang="en-US" u="sng" dirty="0"/>
              <a:t>negative</a:t>
            </a:r>
            <a:r>
              <a:rPr lang="en-US" dirty="0"/>
              <a:t> impacts </a:t>
            </a:r>
            <a:r>
              <a:rPr lang="en-US" dirty="0">
                <a:sym typeface="Wingdings" pitchFamily="2" charset="2"/>
              </a:rPr>
              <a:t> we aim to minimize them</a:t>
            </a:r>
            <a:endParaRPr lang="en-US" dirty="0"/>
          </a:p>
          <a:p>
            <a:pPr marL="282575" lvl="1" indent="0">
              <a:lnSpc>
                <a:spcPct val="95000"/>
              </a:lnSpc>
              <a:spcBef>
                <a:spcPts val="900"/>
              </a:spcBef>
              <a:buNone/>
            </a:pPr>
            <a:r>
              <a:rPr lang="en-US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Magnet damaged in transit</a:t>
            </a:r>
          </a:p>
          <a:p>
            <a:pPr>
              <a:lnSpc>
                <a:spcPct val="95000"/>
              </a:lnSpc>
              <a:spcBef>
                <a:spcPts val="3000"/>
              </a:spcBef>
            </a:pPr>
            <a:r>
              <a:rPr lang="en-US" b="1" dirty="0">
                <a:solidFill>
                  <a:srgbClr val="008F00"/>
                </a:solidFill>
              </a:rPr>
              <a:t>Opportunities</a:t>
            </a:r>
            <a:r>
              <a:rPr lang="en-US" b="1" dirty="0"/>
              <a:t> </a:t>
            </a:r>
            <a:r>
              <a:rPr lang="en-US" dirty="0"/>
              <a:t>may or may not happen, and have </a:t>
            </a:r>
            <a:r>
              <a:rPr lang="en-US" u="sng" dirty="0"/>
              <a:t>positive</a:t>
            </a:r>
            <a:r>
              <a:rPr lang="en-US" dirty="0"/>
              <a:t> impacts </a:t>
            </a:r>
            <a:r>
              <a:rPr lang="en-US" dirty="0">
                <a:sym typeface="Wingdings" pitchFamily="2" charset="2"/>
              </a:rPr>
              <a:t> we aim to maximize them</a:t>
            </a:r>
            <a:endParaRPr lang="en-US" dirty="0"/>
          </a:p>
          <a:p>
            <a:pPr marL="282575" lvl="1" indent="0">
              <a:lnSpc>
                <a:spcPct val="95000"/>
              </a:lnSpc>
              <a:spcBef>
                <a:spcPts val="900"/>
              </a:spcBef>
              <a:buNone/>
            </a:pPr>
            <a:r>
              <a:rPr lang="en-US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Vendor develops better or cheaper Si chip</a:t>
            </a:r>
          </a:p>
          <a:p>
            <a:pPr>
              <a:lnSpc>
                <a:spcPct val="95000"/>
              </a:lnSpc>
              <a:spcBef>
                <a:spcPts val="3000"/>
              </a:spcBef>
            </a:pPr>
            <a:r>
              <a:rPr lang="en-US" b="1" dirty="0">
                <a:solidFill>
                  <a:schemeClr val="accent2"/>
                </a:solidFill>
              </a:rPr>
              <a:t>Uncertainties</a:t>
            </a:r>
            <a:r>
              <a:rPr lang="en-US" b="1" dirty="0"/>
              <a:t> </a:t>
            </a:r>
            <a:r>
              <a:rPr lang="en-US" dirty="0"/>
              <a:t>may have </a:t>
            </a:r>
            <a:r>
              <a:rPr lang="en-US" u="sng" dirty="0"/>
              <a:t>positive or negative</a:t>
            </a:r>
            <a:r>
              <a:rPr lang="en-US" dirty="0"/>
              <a:t> impacts </a:t>
            </a:r>
            <a:r>
              <a:rPr lang="en-US" dirty="0">
                <a:sym typeface="Wingdings" pitchFamily="2" charset="2"/>
              </a:rPr>
              <a:t> we aim to </a:t>
            </a:r>
            <a:r>
              <a:rPr lang="en-US" u="sng" dirty="0">
                <a:sym typeface="Wingdings" pitchFamily="2" charset="2"/>
              </a:rPr>
              <a:t>manage</a:t>
            </a:r>
            <a:r>
              <a:rPr lang="en-US" dirty="0">
                <a:sym typeface="Wingdings" pitchFamily="2" charset="2"/>
              </a:rPr>
              <a:t> them</a:t>
            </a:r>
            <a:endParaRPr lang="en-US" dirty="0"/>
          </a:p>
          <a:p>
            <a:pPr marL="282575" lvl="1" indent="0">
              <a:lnSpc>
                <a:spcPct val="95000"/>
              </a:lnSpc>
              <a:spcBef>
                <a:spcPts val="900"/>
              </a:spcBef>
              <a:buNone/>
            </a:pPr>
            <a:r>
              <a:rPr lang="en-US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Examples: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Inflation, foreign exchange rates, or commodity prices may fluctuate up and down</a:t>
            </a:r>
          </a:p>
          <a:p>
            <a:pPr marL="282575" lvl="1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1400" dirty="0">
                <a:solidFill>
                  <a:schemeClr val="accent6"/>
                </a:solidFill>
              </a:rPr>
              <a:t>Some uncertainties have 100% probability</a:t>
            </a:r>
            <a:endParaRPr lang="en-CH" sz="1400" dirty="0">
              <a:solidFill>
                <a:schemeClr val="accent6"/>
              </a:solidFill>
            </a:endParaRPr>
          </a:p>
          <a:p>
            <a:pPr>
              <a:lnSpc>
                <a:spcPct val="95000"/>
              </a:lnSpc>
            </a:pPr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E01F-EB31-767B-0F07-306B96C4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6960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0" dirty="0"/>
              <a:t>Terminology [ISO 31000]</a:t>
            </a:r>
            <a:br>
              <a:rPr lang="en-US" sz="1400" b="0" dirty="0"/>
            </a:br>
            <a:r>
              <a:rPr lang="en-US" dirty="0"/>
              <a:t>Risk:  Effect of uncertainty on objectives</a:t>
            </a:r>
            <a:endParaRPr lang="en-CH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58F3-707A-5E04-1EF1-34E453EF0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B39-002E-1169-37C7-D83D45B0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A3650-DAD2-FCB6-2768-80FF85C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0A1FC05-C2E6-94B8-B610-3FEA874FB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b="24115"/>
          <a:stretch/>
        </p:blipFill>
        <p:spPr bwMode="auto">
          <a:xfrm>
            <a:off x="5848350" y="807090"/>
            <a:ext cx="3054350" cy="11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Images : chart, trading, courses, forex, analysis, shares, stock ...">
            <a:extLst>
              <a:ext uri="{FF2B5EF4-FFF2-40B4-BE49-F238E27FC236}">
                <a16:creationId xmlns:a16="http://schemas.microsoft.com/office/drawing/2014/main" id="{4BA3B490-E60C-FD10-5DE8-94798A2A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2"/>
          <a:stretch/>
        </p:blipFill>
        <p:spPr bwMode="auto">
          <a:xfrm>
            <a:off x="5848350" y="3339348"/>
            <a:ext cx="3054350" cy="11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rodução do mundo do hardware reconfigurável: Conhecendo as FPGAs">
            <a:extLst>
              <a:ext uri="{FF2B5EF4-FFF2-40B4-BE49-F238E27FC236}">
                <a16:creationId xmlns:a16="http://schemas.microsoft.com/office/drawing/2014/main" id="{019059D5-B90F-F49A-BE39-A7EBA072B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b="36422"/>
          <a:stretch/>
        </p:blipFill>
        <p:spPr bwMode="auto">
          <a:xfrm>
            <a:off x="5848350" y="2073219"/>
            <a:ext cx="3054350" cy="11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8CD1B-1B63-CC1C-EC8C-7AC401BBA88F}"/>
              </a:ext>
            </a:extLst>
          </p:cNvPr>
          <p:cNvSpPr txBox="1"/>
          <p:nvPr/>
        </p:nvSpPr>
        <p:spPr>
          <a:xfrm>
            <a:off x="7372299" y="1693745"/>
            <a:ext cx="1530401" cy="257369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noAutofit/>
          </a:bodyPr>
          <a:lstStyle/>
          <a:p>
            <a:pPr algn="r"/>
            <a:r>
              <a:rPr lang="en-CH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g-2 experiment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204CF-D9F8-2716-9CBF-B6D5CB29ED6A}"/>
              </a:ext>
            </a:extLst>
          </p:cNvPr>
          <p:cNvSpPr txBox="1"/>
          <p:nvPr/>
        </p:nvSpPr>
        <p:spPr>
          <a:xfrm>
            <a:off x="6718300" y="2959874"/>
            <a:ext cx="2184399" cy="257369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noAutofit/>
          </a:bodyPr>
          <a:lstStyle/>
          <a:p>
            <a:pPr algn="r"/>
            <a:r>
              <a:rPr lang="en-CH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CMS and other experiments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887B3-A265-5BBA-0808-510CAF9CF022}"/>
              </a:ext>
            </a:extLst>
          </p:cNvPr>
          <p:cNvSpPr txBox="1"/>
          <p:nvPr/>
        </p:nvSpPr>
        <p:spPr>
          <a:xfrm>
            <a:off x="6718300" y="4225615"/>
            <a:ext cx="2184399" cy="257369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noAutofit/>
          </a:bodyPr>
          <a:lstStyle/>
          <a:p>
            <a:pPr algn="r"/>
            <a:r>
              <a:rPr lang="en-CH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E26D7-D274-9DEB-0A97-1668794B60BF}"/>
              </a:ext>
            </a:extLst>
          </p:cNvPr>
          <p:cNvSpPr txBox="1"/>
          <p:nvPr/>
        </p:nvSpPr>
        <p:spPr>
          <a:xfrm>
            <a:off x="6240255" y="180265"/>
            <a:ext cx="2644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100" i="1" dirty="0">
                <a:latin typeface="Helvetica" pitchFamily="2" charset="0"/>
              </a:rPr>
              <a:t>Fermilab Risk Management Procedures for Projects</a:t>
            </a:r>
            <a:r>
              <a:rPr lang="en-CH" sz="1100" dirty="0">
                <a:latin typeface="Helvetica" pitchFamily="2" charset="0"/>
              </a:rPr>
              <a:t>, </a:t>
            </a:r>
            <a:r>
              <a:rPr lang="en-CH" sz="1100" dirty="0">
                <a:latin typeface="Helvetica" pitchFamily="2" charset="0"/>
                <a:hlinkClick r:id="rId5"/>
              </a:rPr>
              <a:t>PPP-doc-65</a:t>
            </a:r>
            <a:endParaRPr lang="en-CH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A2D97-799B-0A27-57A4-929D875F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879303"/>
            <a:ext cx="5156197" cy="381240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C00000"/>
                </a:solidFill>
              </a:rPr>
              <a:t>Threats</a:t>
            </a:r>
            <a:r>
              <a:rPr lang="en-US" b="1" dirty="0"/>
              <a:t> </a:t>
            </a:r>
            <a:r>
              <a:rPr lang="en-US" dirty="0"/>
              <a:t>may or may not happen, and have </a:t>
            </a:r>
            <a:r>
              <a:rPr lang="en-US" u="sng" dirty="0"/>
              <a:t>negative</a:t>
            </a:r>
            <a:r>
              <a:rPr lang="en-US" dirty="0"/>
              <a:t> impacts </a:t>
            </a:r>
            <a:r>
              <a:rPr lang="en-US" dirty="0">
                <a:sym typeface="Wingdings" pitchFamily="2" charset="2"/>
              </a:rPr>
              <a:t> we aim to minimize them</a:t>
            </a:r>
            <a:endParaRPr lang="en-US" dirty="0"/>
          </a:p>
          <a:p>
            <a:pPr marL="282575" lvl="1" indent="0">
              <a:lnSpc>
                <a:spcPct val="95000"/>
              </a:lnSpc>
              <a:spcBef>
                <a:spcPts val="900"/>
              </a:spcBef>
              <a:buNone/>
            </a:pPr>
            <a:r>
              <a:rPr lang="en-US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Magnet damaged in transit</a:t>
            </a:r>
          </a:p>
          <a:p>
            <a:pPr>
              <a:lnSpc>
                <a:spcPct val="95000"/>
              </a:lnSpc>
              <a:spcBef>
                <a:spcPts val="3000"/>
              </a:spcBef>
            </a:pPr>
            <a:r>
              <a:rPr lang="en-US" b="1" dirty="0">
                <a:solidFill>
                  <a:srgbClr val="008F00"/>
                </a:solidFill>
              </a:rPr>
              <a:t>Opportunities</a:t>
            </a:r>
            <a:r>
              <a:rPr lang="en-US" b="1" dirty="0"/>
              <a:t> </a:t>
            </a:r>
            <a:r>
              <a:rPr lang="en-US" dirty="0"/>
              <a:t>may or may not happen, and have </a:t>
            </a:r>
            <a:r>
              <a:rPr lang="en-US" u="sng" dirty="0"/>
              <a:t>positive</a:t>
            </a:r>
            <a:r>
              <a:rPr lang="en-US" dirty="0"/>
              <a:t> impacts </a:t>
            </a:r>
            <a:r>
              <a:rPr lang="en-US" dirty="0">
                <a:sym typeface="Wingdings" pitchFamily="2" charset="2"/>
              </a:rPr>
              <a:t> we aim to maximize them</a:t>
            </a:r>
            <a:endParaRPr lang="en-US" dirty="0"/>
          </a:p>
          <a:p>
            <a:pPr marL="282575" lvl="1" indent="0">
              <a:lnSpc>
                <a:spcPct val="95000"/>
              </a:lnSpc>
              <a:spcBef>
                <a:spcPts val="900"/>
              </a:spcBef>
              <a:buNone/>
            </a:pPr>
            <a:r>
              <a:rPr lang="en-US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Vendor develops better or cheaper Si chip</a:t>
            </a:r>
          </a:p>
          <a:p>
            <a:pPr>
              <a:lnSpc>
                <a:spcPct val="95000"/>
              </a:lnSpc>
              <a:spcBef>
                <a:spcPts val="3000"/>
              </a:spcBef>
            </a:pPr>
            <a:r>
              <a:rPr lang="en-US" b="1" dirty="0">
                <a:solidFill>
                  <a:schemeClr val="accent2"/>
                </a:solidFill>
              </a:rPr>
              <a:t>Uncertainties</a:t>
            </a:r>
            <a:r>
              <a:rPr lang="en-US" b="1" dirty="0"/>
              <a:t> </a:t>
            </a:r>
            <a:r>
              <a:rPr lang="en-US" dirty="0"/>
              <a:t>may have </a:t>
            </a:r>
            <a:r>
              <a:rPr lang="en-US" u="sng" dirty="0"/>
              <a:t>positive or negative</a:t>
            </a:r>
            <a:r>
              <a:rPr lang="en-US" dirty="0"/>
              <a:t> impacts </a:t>
            </a:r>
            <a:r>
              <a:rPr lang="en-US" dirty="0">
                <a:sym typeface="Wingdings" pitchFamily="2" charset="2"/>
              </a:rPr>
              <a:t> we aim to </a:t>
            </a:r>
            <a:r>
              <a:rPr lang="en-US" u="sng" dirty="0">
                <a:sym typeface="Wingdings" pitchFamily="2" charset="2"/>
              </a:rPr>
              <a:t>manage</a:t>
            </a:r>
            <a:r>
              <a:rPr lang="en-US" dirty="0">
                <a:sym typeface="Wingdings" pitchFamily="2" charset="2"/>
              </a:rPr>
              <a:t> them</a:t>
            </a:r>
            <a:endParaRPr lang="en-US" dirty="0"/>
          </a:p>
          <a:p>
            <a:pPr marL="282575" lvl="1" indent="0">
              <a:lnSpc>
                <a:spcPct val="95000"/>
              </a:lnSpc>
              <a:spcBef>
                <a:spcPts val="900"/>
              </a:spcBef>
              <a:buNone/>
            </a:pPr>
            <a:r>
              <a:rPr lang="en-US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Examples: </a:t>
            </a:r>
            <a:r>
              <a:rPr lang="en-US" sz="1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Inflation, foreign exchange rates, or commodity prices may fluctuate up and down</a:t>
            </a:r>
          </a:p>
          <a:p>
            <a:pPr marL="282575" lvl="1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1400" dirty="0">
                <a:solidFill>
                  <a:schemeClr val="accent6"/>
                </a:solidFill>
              </a:rPr>
              <a:t>Some uncertainties have 100% probability</a:t>
            </a:r>
            <a:endParaRPr lang="en-CH" sz="1400" dirty="0">
              <a:solidFill>
                <a:schemeClr val="accent6"/>
              </a:solidFill>
            </a:endParaRPr>
          </a:p>
          <a:p>
            <a:pPr>
              <a:lnSpc>
                <a:spcPct val="95000"/>
              </a:lnSpc>
            </a:pPr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E01F-EB31-767B-0F07-306B96C4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6960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0" dirty="0"/>
              <a:t>Terminology [ISO 31000]</a:t>
            </a:r>
            <a:br>
              <a:rPr lang="en-US" sz="1400" b="0" dirty="0"/>
            </a:br>
            <a:r>
              <a:rPr lang="en-US" dirty="0"/>
              <a:t>Risk:  Effect of uncertainty on objectives</a:t>
            </a:r>
            <a:endParaRPr lang="en-CH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58F3-707A-5E04-1EF1-34E453EF0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B39-002E-1169-37C7-D83D45B0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A3650-DAD2-FCB6-2768-80FF85C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31762-6650-D749-8090-02F3979ED95C}"/>
              </a:ext>
            </a:extLst>
          </p:cNvPr>
          <p:cNvGrpSpPr/>
          <p:nvPr/>
        </p:nvGrpSpPr>
        <p:grpSpPr>
          <a:xfrm>
            <a:off x="5769465" y="3604633"/>
            <a:ext cx="3016604" cy="1002647"/>
            <a:chOff x="7637121" y="5014251"/>
            <a:chExt cx="4022138" cy="13368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81A456-CB5E-3E30-1132-74EA16D2293C}"/>
                </a:ext>
              </a:extLst>
            </p:cNvPr>
            <p:cNvSpPr/>
            <p:nvPr/>
          </p:nvSpPr>
          <p:spPr>
            <a:xfrm>
              <a:off x="7637121" y="5014251"/>
              <a:ext cx="4013295" cy="1336862"/>
            </a:xfrm>
            <a:prstGeom prst="rect">
              <a:avLst/>
            </a:prstGeom>
            <a:solidFill>
              <a:srgbClr val="F9F9F9"/>
            </a:solidFill>
            <a:ln w="9525">
              <a:solidFill>
                <a:schemeClr val="accent6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AF01F8-0ACF-61CC-23B7-87CA053091E2}"/>
                </a:ext>
              </a:extLst>
            </p:cNvPr>
            <p:cNvSpPr txBox="1"/>
            <p:nvPr/>
          </p:nvSpPr>
          <p:spPr>
            <a:xfrm>
              <a:off x="9613728" y="5101038"/>
              <a:ext cx="176262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Risk Uncertainty</a:t>
              </a:r>
              <a:endPara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1BB328-3FA3-B827-09EE-C3F606BD9DBA}"/>
                </a:ext>
              </a:extLst>
            </p:cNvPr>
            <p:cNvSpPr txBox="1"/>
            <p:nvPr/>
          </p:nvSpPr>
          <p:spPr>
            <a:xfrm>
              <a:off x="9613728" y="5381461"/>
              <a:ext cx="204553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Costs may increase or decrease</a:t>
              </a:r>
            </a:p>
            <a:p>
              <a:pPr algn="l"/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Finish may be earlier or later</a:t>
              </a:r>
            </a:p>
            <a:p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Risk probability can be 100%</a:t>
              </a:r>
            </a:p>
            <a:p>
              <a:pPr algn="l"/>
              <a:r>
                <a:rPr lang="en-US" sz="900" b="1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Example: </a:t>
              </a:r>
              <a:r>
                <a:rPr lang="en-US" sz="9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exchange rates vary</a:t>
              </a:r>
            </a:p>
          </p:txBody>
        </p:sp>
        <p:sp>
          <p:nvSpPr>
            <p:cNvPr id="14" name="Isosceles Triangle 55">
              <a:extLst>
                <a:ext uri="{FF2B5EF4-FFF2-40B4-BE49-F238E27FC236}">
                  <a16:creationId xmlns:a16="http://schemas.microsoft.com/office/drawing/2014/main" id="{374060F0-520B-F5CE-4B4B-8CCC3F040627}"/>
                </a:ext>
              </a:extLst>
            </p:cNvPr>
            <p:cNvSpPr/>
            <p:nvPr/>
          </p:nvSpPr>
          <p:spPr>
            <a:xfrm>
              <a:off x="8188412" y="5548972"/>
              <a:ext cx="965585" cy="461993"/>
            </a:xfrm>
            <a:prstGeom prst="triangle">
              <a:avLst>
                <a:gd name="adj" fmla="val 3786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21BF0-D0B5-BF6D-DD41-E6345A65F250}"/>
                </a:ext>
              </a:extLst>
            </p:cNvPr>
            <p:cNvCxnSpPr>
              <a:cxnSpLocks/>
            </p:cNvCxnSpPr>
            <p:nvPr/>
          </p:nvCxnSpPr>
          <p:spPr>
            <a:xfrm>
              <a:off x="8558710" y="5245253"/>
              <a:ext cx="0" cy="824979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A6278D-F406-CF36-4FE0-1C8DB71314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6349" y="6010964"/>
              <a:ext cx="1443656" cy="0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6E413-6C46-2F8E-43F1-03932A8BADBE}"/>
                </a:ext>
              </a:extLst>
            </p:cNvPr>
            <p:cNvSpPr/>
            <p:nvPr/>
          </p:nvSpPr>
          <p:spPr>
            <a:xfrm>
              <a:off x="8208092" y="5086827"/>
              <a:ext cx="705321" cy="184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Probability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B1A165-3B50-2DA0-DC5D-8E91520B0858}"/>
                </a:ext>
              </a:extLst>
            </p:cNvPr>
            <p:cNvSpPr/>
            <p:nvPr/>
          </p:nvSpPr>
          <p:spPr>
            <a:xfrm>
              <a:off x="9195041" y="6084030"/>
              <a:ext cx="627169" cy="184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Impact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5143F9-6931-3952-CBC2-639649AE392E}"/>
                </a:ext>
              </a:extLst>
            </p:cNvPr>
            <p:cNvCxnSpPr>
              <a:cxnSpLocks/>
            </p:cNvCxnSpPr>
            <p:nvPr/>
          </p:nvCxnSpPr>
          <p:spPr>
            <a:xfrm>
              <a:off x="8564654" y="5473636"/>
              <a:ext cx="0" cy="54573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B01429-20A1-F15C-D36F-9910B58645DB}"/>
                </a:ext>
              </a:extLst>
            </p:cNvPr>
            <p:cNvCxnSpPr/>
            <p:nvPr/>
          </p:nvCxnSpPr>
          <p:spPr>
            <a:xfrm>
              <a:off x="9153998" y="5808504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9E624-BB74-7368-F65B-4D6A79124FF5}"/>
                </a:ext>
              </a:extLst>
            </p:cNvPr>
            <p:cNvCxnSpPr/>
            <p:nvPr/>
          </p:nvCxnSpPr>
          <p:spPr>
            <a:xfrm>
              <a:off x="8195337" y="5808504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BB82D-F11A-2F6A-688B-A09035CB6C71}"/>
                </a:ext>
              </a:extLst>
            </p:cNvPr>
            <p:cNvSpPr/>
            <p:nvPr/>
          </p:nvSpPr>
          <p:spPr>
            <a:xfrm>
              <a:off x="8064656" y="5629191"/>
              <a:ext cx="256480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917D74-5FB1-F41E-C213-4FA8770F1534}"/>
                </a:ext>
              </a:extLst>
            </p:cNvPr>
            <p:cNvSpPr/>
            <p:nvPr/>
          </p:nvSpPr>
          <p:spPr>
            <a:xfrm>
              <a:off x="8392789" y="6100638"/>
              <a:ext cx="365485" cy="1514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20D056-FEF2-4E7A-F95A-BEA28739D0A1}"/>
                </a:ext>
              </a:extLst>
            </p:cNvPr>
            <p:cNvSpPr/>
            <p:nvPr/>
          </p:nvSpPr>
          <p:spPr>
            <a:xfrm>
              <a:off x="9014586" y="5629191"/>
              <a:ext cx="282128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FA4E9D-D249-BE87-AAE8-C10DEB40E6DE}"/>
              </a:ext>
            </a:extLst>
          </p:cNvPr>
          <p:cNvGrpSpPr/>
          <p:nvPr/>
        </p:nvGrpSpPr>
        <p:grpSpPr>
          <a:xfrm>
            <a:off x="5779312" y="2460418"/>
            <a:ext cx="3009971" cy="1002647"/>
            <a:chOff x="7650251" y="3509182"/>
            <a:chExt cx="4013295" cy="13368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C59773-C20A-3EDE-65BB-3DF56451F63F}"/>
                </a:ext>
              </a:extLst>
            </p:cNvPr>
            <p:cNvSpPr/>
            <p:nvPr/>
          </p:nvSpPr>
          <p:spPr>
            <a:xfrm>
              <a:off x="7650251" y="3509182"/>
              <a:ext cx="4013295" cy="1336862"/>
            </a:xfrm>
            <a:prstGeom prst="rect">
              <a:avLst/>
            </a:prstGeom>
            <a:solidFill>
              <a:srgbClr val="F9F9F9"/>
            </a:solidFill>
            <a:ln w="9525">
              <a:solidFill>
                <a:schemeClr val="accent6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8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B48881-04C5-D131-4F12-C8A7E116AE1C}"/>
                </a:ext>
              </a:extLst>
            </p:cNvPr>
            <p:cNvSpPr txBox="1"/>
            <p:nvPr/>
          </p:nvSpPr>
          <p:spPr>
            <a:xfrm>
              <a:off x="9613727" y="3619115"/>
              <a:ext cx="176262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Risk Opportunity</a:t>
              </a:r>
              <a:endPara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8AFCFC-CAAC-F879-8329-6A59D444698F}"/>
                </a:ext>
              </a:extLst>
            </p:cNvPr>
            <p:cNvSpPr txBox="1"/>
            <p:nvPr/>
          </p:nvSpPr>
          <p:spPr>
            <a:xfrm>
              <a:off x="9613727" y="3899539"/>
              <a:ext cx="204553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Costs may decrease</a:t>
              </a:r>
            </a:p>
            <a:p>
              <a:pPr algn="l"/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Finish may be earlier </a:t>
              </a:r>
              <a:endParaRPr lang="en-US" sz="900" b="1" i="1" dirty="0">
                <a:solidFill>
                  <a:schemeClr val="accent6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endParaRPr>
            </a:p>
            <a:p>
              <a:pPr algn="l"/>
              <a:r>
                <a:rPr lang="en-US" sz="900" b="1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Example: </a:t>
              </a:r>
              <a:r>
                <a:rPr lang="en-US" sz="9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new partner contributions</a:t>
              </a:r>
            </a:p>
          </p:txBody>
        </p:sp>
        <p:sp>
          <p:nvSpPr>
            <p:cNvPr id="29" name="Isosceles Triangle 55">
              <a:extLst>
                <a:ext uri="{FF2B5EF4-FFF2-40B4-BE49-F238E27FC236}">
                  <a16:creationId xmlns:a16="http://schemas.microsoft.com/office/drawing/2014/main" id="{5E81031F-46A9-D55E-E57D-0BF775A141A9}"/>
                </a:ext>
              </a:extLst>
            </p:cNvPr>
            <p:cNvSpPr/>
            <p:nvPr/>
          </p:nvSpPr>
          <p:spPr>
            <a:xfrm flipH="1">
              <a:off x="8073734" y="4035134"/>
              <a:ext cx="713634" cy="461993"/>
            </a:xfrm>
            <a:prstGeom prst="triangle">
              <a:avLst>
                <a:gd name="adj" fmla="val 318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896018-E43F-A83C-63AB-C3687FD32E87}"/>
                </a:ext>
              </a:extLst>
            </p:cNvPr>
            <p:cNvCxnSpPr>
              <a:cxnSpLocks/>
            </p:cNvCxnSpPr>
            <p:nvPr/>
          </p:nvCxnSpPr>
          <p:spPr>
            <a:xfrm>
              <a:off x="8960864" y="3731415"/>
              <a:ext cx="0" cy="824979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90D9D3-FF8B-3F3E-7050-27CE3DBA31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9135" y="4497126"/>
              <a:ext cx="1242210" cy="1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78CB41-A6D7-BED7-A852-853B68FE7B2F}"/>
                </a:ext>
              </a:extLst>
            </p:cNvPr>
            <p:cNvSpPr/>
            <p:nvPr/>
          </p:nvSpPr>
          <p:spPr>
            <a:xfrm>
              <a:off x="8634099" y="3572989"/>
              <a:ext cx="705321" cy="184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Probability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E872A8-39D6-6AD8-7BDC-57E414F0E854}"/>
                </a:ext>
              </a:extLst>
            </p:cNvPr>
            <p:cNvSpPr/>
            <p:nvPr/>
          </p:nvSpPr>
          <p:spPr>
            <a:xfrm>
              <a:off x="8980924" y="4570193"/>
              <a:ext cx="627169" cy="184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Impact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98FC32-5A08-5189-D37F-8D07DE4A0227}"/>
                </a:ext>
              </a:extLst>
            </p:cNvPr>
            <p:cNvCxnSpPr>
              <a:cxnSpLocks/>
            </p:cNvCxnSpPr>
            <p:nvPr/>
          </p:nvCxnSpPr>
          <p:spPr>
            <a:xfrm>
              <a:off x="8553343" y="3959798"/>
              <a:ext cx="0" cy="54573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8F7542-7224-B023-FD46-129F0613AC91}"/>
                </a:ext>
              </a:extLst>
            </p:cNvPr>
            <p:cNvCxnSpPr/>
            <p:nvPr/>
          </p:nvCxnSpPr>
          <p:spPr>
            <a:xfrm>
              <a:off x="8472801" y="4008534"/>
              <a:ext cx="451" cy="329835"/>
            </a:xfrm>
            <a:prstGeom prst="line">
              <a:avLst/>
            </a:prstGeom>
            <a:ln w="12700">
              <a:solidFill>
                <a:srgbClr val="008000"/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03EDDA-75DC-5636-E612-7582C8A7E58C}"/>
                </a:ext>
              </a:extLst>
            </p:cNvPr>
            <p:cNvCxnSpPr/>
            <p:nvPr/>
          </p:nvCxnSpPr>
          <p:spPr>
            <a:xfrm>
              <a:off x="8768975" y="4294666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2C7CC2-C512-0B92-FEF3-6838BE7A8597}"/>
                </a:ext>
              </a:extLst>
            </p:cNvPr>
            <p:cNvCxnSpPr/>
            <p:nvPr/>
          </p:nvCxnSpPr>
          <p:spPr>
            <a:xfrm>
              <a:off x="8056802" y="4294666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3904A8-A7CF-14F7-B837-877659273C29}"/>
                </a:ext>
              </a:extLst>
            </p:cNvPr>
            <p:cNvSpPr/>
            <p:nvPr/>
          </p:nvSpPr>
          <p:spPr>
            <a:xfrm>
              <a:off x="7926120" y="4115352"/>
              <a:ext cx="282128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EB5DA7-C992-0381-1AA1-EC14865EBA50}"/>
                </a:ext>
              </a:extLst>
            </p:cNvPr>
            <p:cNvSpPr/>
            <p:nvPr/>
          </p:nvSpPr>
          <p:spPr>
            <a:xfrm>
              <a:off x="8421232" y="4586800"/>
              <a:ext cx="365485" cy="1514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Likely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518745-2528-F44F-4720-7C157290DAAB}"/>
                </a:ext>
              </a:extLst>
            </p:cNvPr>
            <p:cNvSpPr/>
            <p:nvPr/>
          </p:nvSpPr>
          <p:spPr>
            <a:xfrm>
              <a:off x="8693175" y="4115352"/>
              <a:ext cx="256480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CF4982-4BD9-D93D-2EA2-196022093C0C}"/>
                </a:ext>
              </a:extLst>
            </p:cNvPr>
            <p:cNvSpPr/>
            <p:nvPr/>
          </p:nvSpPr>
          <p:spPr>
            <a:xfrm>
              <a:off x="8215982" y="3814109"/>
              <a:ext cx="371897" cy="184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737D0A-6E37-5ACA-0777-CF01CD76CBA9}"/>
              </a:ext>
            </a:extLst>
          </p:cNvPr>
          <p:cNvGrpSpPr/>
          <p:nvPr/>
        </p:nvGrpSpPr>
        <p:grpSpPr>
          <a:xfrm>
            <a:off x="5778429" y="463240"/>
            <a:ext cx="3107885" cy="1855609"/>
            <a:chOff x="7649074" y="675256"/>
            <a:chExt cx="4143847" cy="247414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FDDDBC-853F-767E-CD70-09EDFE6428CF}"/>
                </a:ext>
              </a:extLst>
            </p:cNvPr>
            <p:cNvSpPr/>
            <p:nvPr/>
          </p:nvSpPr>
          <p:spPr>
            <a:xfrm>
              <a:off x="7649074" y="675256"/>
              <a:ext cx="4013295" cy="2474145"/>
            </a:xfrm>
            <a:prstGeom prst="rect">
              <a:avLst/>
            </a:prstGeom>
            <a:solidFill>
              <a:srgbClr val="F9F9F9"/>
            </a:solidFill>
            <a:ln w="9525">
              <a:solidFill>
                <a:schemeClr val="accent6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800"/>
            </a:p>
          </p:txBody>
        </p:sp>
        <p:sp>
          <p:nvSpPr>
            <p:cNvPr id="44" name="Isosceles Triangle 55">
              <a:extLst>
                <a:ext uri="{FF2B5EF4-FFF2-40B4-BE49-F238E27FC236}">
                  <a16:creationId xmlns:a16="http://schemas.microsoft.com/office/drawing/2014/main" id="{58866BD4-7437-E120-2F2C-D1A3A792EA63}"/>
                </a:ext>
              </a:extLst>
            </p:cNvPr>
            <p:cNvSpPr/>
            <p:nvPr/>
          </p:nvSpPr>
          <p:spPr>
            <a:xfrm>
              <a:off x="8264565" y="1187549"/>
              <a:ext cx="713634" cy="461993"/>
            </a:xfrm>
            <a:prstGeom prst="triangle">
              <a:avLst>
                <a:gd name="adj" fmla="val 318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093F54-6AFC-491D-D7A1-E4F659DA1605}"/>
                </a:ext>
              </a:extLst>
            </p:cNvPr>
            <p:cNvCxnSpPr>
              <a:cxnSpLocks/>
            </p:cNvCxnSpPr>
            <p:nvPr/>
          </p:nvCxnSpPr>
          <p:spPr>
            <a:xfrm>
              <a:off x="8046466" y="883830"/>
              <a:ext cx="0" cy="824979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1CCEC2-E5CD-A03F-EA1E-017DC3E1B3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9135" y="1649541"/>
              <a:ext cx="1242210" cy="1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555725-B491-A754-1D65-85CF3CB2757A}"/>
                </a:ext>
              </a:extLst>
            </p:cNvPr>
            <p:cNvSpPr/>
            <p:nvPr/>
          </p:nvSpPr>
          <p:spPr>
            <a:xfrm>
              <a:off x="7719701" y="725404"/>
              <a:ext cx="705321" cy="184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Probability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F4DEB5-A5C4-E18E-3A0A-BFAAC9CE6171}"/>
                </a:ext>
              </a:extLst>
            </p:cNvPr>
            <p:cNvSpPr/>
            <p:nvPr/>
          </p:nvSpPr>
          <p:spPr>
            <a:xfrm>
              <a:off x="8980923" y="1722608"/>
              <a:ext cx="627169" cy="184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Impact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50ABB3-1B0F-76EA-6D50-B01927F28B04}"/>
                </a:ext>
              </a:extLst>
            </p:cNvPr>
            <p:cNvCxnSpPr>
              <a:cxnSpLocks/>
            </p:cNvCxnSpPr>
            <p:nvPr/>
          </p:nvCxnSpPr>
          <p:spPr>
            <a:xfrm>
              <a:off x="8497685" y="1112213"/>
              <a:ext cx="0" cy="54573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8B0F4A-C8B3-C7E3-8230-128581D804BB}"/>
                </a:ext>
              </a:extLst>
            </p:cNvPr>
            <p:cNvCxnSpPr/>
            <p:nvPr/>
          </p:nvCxnSpPr>
          <p:spPr>
            <a:xfrm>
              <a:off x="8594660" y="1160949"/>
              <a:ext cx="451" cy="329835"/>
            </a:xfrm>
            <a:prstGeom prst="line">
              <a:avLst/>
            </a:prstGeom>
            <a:ln w="12700">
              <a:solidFill>
                <a:srgbClr val="008000"/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ABE1EA-E3E6-D20F-AF98-B0212E5C3E98}"/>
                </a:ext>
              </a:extLst>
            </p:cNvPr>
            <p:cNvCxnSpPr/>
            <p:nvPr/>
          </p:nvCxnSpPr>
          <p:spPr>
            <a:xfrm>
              <a:off x="8959806" y="1447081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198C73-D152-7C64-55A3-1DBE1D04C6F5}"/>
                </a:ext>
              </a:extLst>
            </p:cNvPr>
            <p:cNvCxnSpPr/>
            <p:nvPr/>
          </p:nvCxnSpPr>
          <p:spPr>
            <a:xfrm>
              <a:off x="8247633" y="1447081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3B019B9-E2E1-AB4E-BE2B-537F637011E4}"/>
                </a:ext>
              </a:extLst>
            </p:cNvPr>
            <p:cNvSpPr/>
            <p:nvPr/>
          </p:nvSpPr>
          <p:spPr>
            <a:xfrm>
              <a:off x="8116951" y="1267768"/>
              <a:ext cx="256480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7BF5D1-07A5-7DD6-8A6C-22D3BE300C07}"/>
                </a:ext>
              </a:extLst>
            </p:cNvPr>
            <p:cNvSpPr/>
            <p:nvPr/>
          </p:nvSpPr>
          <p:spPr>
            <a:xfrm>
              <a:off x="8365574" y="1739215"/>
              <a:ext cx="365485" cy="1514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Likely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EDCB34-B582-7EE3-6732-7676A97F9A7B}"/>
                </a:ext>
              </a:extLst>
            </p:cNvPr>
            <p:cNvSpPr/>
            <p:nvPr/>
          </p:nvSpPr>
          <p:spPr>
            <a:xfrm>
              <a:off x="8820394" y="1267768"/>
              <a:ext cx="282128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F80ED8E-15B5-2F11-1619-851E7EFE525B}"/>
                </a:ext>
              </a:extLst>
            </p:cNvPr>
            <p:cNvSpPr/>
            <p:nvPr/>
          </p:nvSpPr>
          <p:spPr>
            <a:xfrm>
              <a:off x="8540935" y="980699"/>
              <a:ext cx="371897" cy="184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D8CBAF-BAD0-5BA6-39E9-B8D3E00CC9D4}"/>
                </a:ext>
              </a:extLst>
            </p:cNvPr>
            <p:cNvSpPr txBox="1"/>
            <p:nvPr/>
          </p:nvSpPr>
          <p:spPr>
            <a:xfrm>
              <a:off x="9613727" y="805028"/>
              <a:ext cx="109752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Risk threat</a:t>
              </a:r>
              <a:endPara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Isosceles Triangle 55">
              <a:extLst>
                <a:ext uri="{FF2B5EF4-FFF2-40B4-BE49-F238E27FC236}">
                  <a16:creationId xmlns:a16="http://schemas.microsoft.com/office/drawing/2014/main" id="{4EBF8C2D-6620-5B63-0953-8B1524B1575B}"/>
                </a:ext>
              </a:extLst>
            </p:cNvPr>
            <p:cNvSpPr/>
            <p:nvPr/>
          </p:nvSpPr>
          <p:spPr>
            <a:xfrm>
              <a:off x="8046467" y="2263146"/>
              <a:ext cx="913340" cy="461993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C0E975-CF88-5411-E1E1-81FB9C26C3EA}"/>
                </a:ext>
              </a:extLst>
            </p:cNvPr>
            <p:cNvCxnSpPr>
              <a:cxnSpLocks/>
            </p:cNvCxnSpPr>
            <p:nvPr/>
          </p:nvCxnSpPr>
          <p:spPr>
            <a:xfrm>
              <a:off x="8046466" y="1959427"/>
              <a:ext cx="0" cy="824979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A6D74CD-32BC-29E6-7256-003AC35441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9135" y="2725138"/>
              <a:ext cx="1241759" cy="1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AED40A3-9DA7-781D-7456-D56CCA482264}"/>
                </a:ext>
              </a:extLst>
            </p:cNvPr>
            <p:cNvSpPr/>
            <p:nvPr/>
          </p:nvSpPr>
          <p:spPr>
            <a:xfrm>
              <a:off x="8980923" y="2822404"/>
              <a:ext cx="627169" cy="184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Impact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6D154EE-A8B1-F7A9-E898-251A4B95FB01}"/>
                </a:ext>
              </a:extLst>
            </p:cNvPr>
            <p:cNvCxnSpPr/>
            <p:nvPr/>
          </p:nvCxnSpPr>
          <p:spPr>
            <a:xfrm>
              <a:off x="8276607" y="2300156"/>
              <a:ext cx="451" cy="329835"/>
            </a:xfrm>
            <a:prstGeom prst="line">
              <a:avLst/>
            </a:prstGeom>
            <a:ln w="12700">
              <a:solidFill>
                <a:srgbClr val="008000"/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580A425-3766-1A16-C457-D4B663C87032}"/>
                </a:ext>
              </a:extLst>
            </p:cNvPr>
            <p:cNvCxnSpPr/>
            <p:nvPr/>
          </p:nvCxnSpPr>
          <p:spPr>
            <a:xfrm>
              <a:off x="8951856" y="2522678"/>
              <a:ext cx="0" cy="300543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0" name="Rectangle 5119">
              <a:extLst>
                <a:ext uri="{FF2B5EF4-FFF2-40B4-BE49-F238E27FC236}">
                  <a16:creationId xmlns:a16="http://schemas.microsoft.com/office/drawing/2014/main" id="{8914EE33-D218-24F2-95CF-7EE48FEC644F}"/>
                </a:ext>
              </a:extLst>
            </p:cNvPr>
            <p:cNvSpPr/>
            <p:nvPr/>
          </p:nvSpPr>
          <p:spPr>
            <a:xfrm>
              <a:off x="7917815" y="2780862"/>
              <a:ext cx="256480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</a:t>
              </a:r>
            </a:p>
          </p:txBody>
        </p:sp>
        <p:sp>
          <p:nvSpPr>
            <p:cNvPr id="5121" name="Rectangle 5120">
              <a:extLst>
                <a:ext uri="{FF2B5EF4-FFF2-40B4-BE49-F238E27FC236}">
                  <a16:creationId xmlns:a16="http://schemas.microsoft.com/office/drawing/2014/main" id="{DAA8CA97-DCE0-82D6-7C58-C610941FA6FE}"/>
                </a:ext>
              </a:extLst>
            </p:cNvPr>
            <p:cNvSpPr/>
            <p:nvPr/>
          </p:nvSpPr>
          <p:spPr>
            <a:xfrm>
              <a:off x="7919487" y="2965748"/>
              <a:ext cx="365485" cy="1514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Likely</a:t>
              </a:r>
            </a:p>
          </p:txBody>
        </p:sp>
        <p:sp>
          <p:nvSpPr>
            <p:cNvPr id="5123" name="Rectangle 5122">
              <a:extLst>
                <a:ext uri="{FF2B5EF4-FFF2-40B4-BE49-F238E27FC236}">
                  <a16:creationId xmlns:a16="http://schemas.microsoft.com/office/drawing/2014/main" id="{8C4FE53B-6170-8A32-F24A-FF5F16CBB31F}"/>
                </a:ext>
              </a:extLst>
            </p:cNvPr>
            <p:cNvSpPr/>
            <p:nvPr/>
          </p:nvSpPr>
          <p:spPr>
            <a:xfrm>
              <a:off x="8812443" y="2343365"/>
              <a:ext cx="282128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</a:t>
              </a:r>
            </a:p>
          </p:txBody>
        </p:sp>
        <p:sp>
          <p:nvSpPr>
            <p:cNvPr id="5125" name="Rectangle 5124">
              <a:extLst>
                <a:ext uri="{FF2B5EF4-FFF2-40B4-BE49-F238E27FC236}">
                  <a16:creationId xmlns:a16="http://schemas.microsoft.com/office/drawing/2014/main" id="{B4CABA92-EF9D-E543-0208-58143BD6CF18}"/>
                </a:ext>
              </a:extLst>
            </p:cNvPr>
            <p:cNvSpPr/>
            <p:nvPr/>
          </p:nvSpPr>
          <p:spPr>
            <a:xfrm>
              <a:off x="8222883" y="2119906"/>
              <a:ext cx="371897" cy="184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</a:t>
              </a:r>
            </a:p>
          </p:txBody>
        </p:sp>
        <p:sp>
          <p:nvSpPr>
            <p:cNvPr id="5127" name="TextBox 5126">
              <a:extLst>
                <a:ext uri="{FF2B5EF4-FFF2-40B4-BE49-F238E27FC236}">
                  <a16:creationId xmlns:a16="http://schemas.microsoft.com/office/drawing/2014/main" id="{DD714068-945C-AB6C-54E2-B94FD6B7813D}"/>
                </a:ext>
              </a:extLst>
            </p:cNvPr>
            <p:cNvSpPr txBox="1"/>
            <p:nvPr/>
          </p:nvSpPr>
          <p:spPr>
            <a:xfrm>
              <a:off x="9613727" y="2230026"/>
              <a:ext cx="2179194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b="1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Example: </a:t>
              </a:r>
              <a:r>
                <a:rPr lang="en-US" sz="9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vendor delays</a:t>
              </a:r>
            </a:p>
          </p:txBody>
        </p:sp>
        <p:sp>
          <p:nvSpPr>
            <p:cNvPr id="5128" name="TextBox 5127">
              <a:extLst>
                <a:ext uri="{FF2B5EF4-FFF2-40B4-BE49-F238E27FC236}">
                  <a16:creationId xmlns:a16="http://schemas.microsoft.com/office/drawing/2014/main" id="{A8DB2C4E-E513-8C45-A3F5-6DAA1E0E83F4}"/>
                </a:ext>
              </a:extLst>
            </p:cNvPr>
            <p:cNvSpPr txBox="1"/>
            <p:nvPr/>
          </p:nvSpPr>
          <p:spPr>
            <a:xfrm>
              <a:off x="9613727" y="1085452"/>
              <a:ext cx="1969695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Costs may increase</a:t>
              </a:r>
            </a:p>
            <a:p>
              <a:pPr algn="l"/>
              <a:r>
                <a:rPr lang="en-US" sz="900" dirty="0">
                  <a:solidFill>
                    <a:schemeClr val="accent6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Finish may be later</a:t>
              </a:r>
              <a:endParaRPr lang="en-US" sz="900" b="1" i="1" dirty="0">
                <a:solidFill>
                  <a:schemeClr val="accent6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endParaRPr>
            </a:p>
            <a:p>
              <a:pPr algn="l"/>
              <a:r>
                <a:rPr lang="en-US" sz="900" b="1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Example: </a:t>
              </a:r>
              <a:r>
                <a:rPr lang="en-US" sz="90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technical problems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C75CB7-D21D-C299-FC8D-C02542CDE032}"/>
              </a:ext>
            </a:extLst>
          </p:cNvPr>
          <p:cNvSpPr txBox="1"/>
          <p:nvPr/>
        </p:nvSpPr>
        <p:spPr>
          <a:xfrm>
            <a:off x="5778428" y="138511"/>
            <a:ext cx="3001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Impact probability distribution functions </a:t>
            </a:r>
            <a:endParaRPr lang="en-CH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8997"/>
            <a:ext cx="8686800" cy="320908"/>
          </a:xfrm>
        </p:spPr>
        <p:txBody>
          <a:bodyPr/>
          <a:lstStyle/>
          <a:p>
            <a:r>
              <a:rPr lang="en-US" dirty="0"/>
              <a:t>LBNF-DUNE Risk Register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420" y="4878161"/>
            <a:ext cx="1057073" cy="18097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257175" rtl="0" fontAlgn="base">
              <a:spcBef>
                <a:spcPct val="0"/>
              </a:spcBef>
              <a:spcAft>
                <a:spcPct val="0"/>
              </a:spcAft>
              <a:defRPr sz="675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de-CH"/>
              <a:t>4 Dec 2023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1841769" y="4878161"/>
            <a:ext cx="5950951" cy="182155"/>
          </a:xfr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257175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Lucas Taylor           LBNF-DUNE Risk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367895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257175" rtl="0" fontAlgn="base">
              <a:spcBef>
                <a:spcPct val="0"/>
              </a:spcBef>
              <a:spcAft>
                <a:spcPct val="0"/>
              </a:spcAft>
              <a:defRPr sz="675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280E6-7EC8-9447-83B3-D1409A27A74B}"/>
              </a:ext>
            </a:extLst>
          </p:cNvPr>
          <p:cNvSpPr txBox="1"/>
          <p:nvPr/>
        </p:nvSpPr>
        <p:spPr>
          <a:xfrm>
            <a:off x="6471271" y="951082"/>
            <a:ext cx="254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  <a:hlinkClick r:id="rId2"/>
              </a:rPr>
              <a:t>https://go.usa.gov/xArzB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C70141-4F98-CB4B-A9C4-50B595357D3E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222250" y="555040"/>
            <a:ext cx="6205982" cy="4124859"/>
          </a:xfrm>
          <a:prstGeom prst="rect">
            <a:avLst/>
          </a:prstGeom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9BF0F9-74B6-CFD5-41E6-071A2137480C}"/>
              </a:ext>
            </a:extLst>
          </p:cNvPr>
          <p:cNvSpPr/>
          <p:nvPr/>
        </p:nvSpPr>
        <p:spPr>
          <a:xfrm>
            <a:off x="6707254" y="1373964"/>
            <a:ext cx="207611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Helvetica" pitchFamily="2" charset="0"/>
              </a:rPr>
              <a:t>Login with Fermilab services account</a:t>
            </a:r>
          </a:p>
          <a:p>
            <a:pPr algn="ctr"/>
            <a:r>
              <a:rPr lang="en-US" sz="1400" dirty="0">
                <a:latin typeface="Helvetica" pitchFamily="2" charset="0"/>
              </a:rPr>
              <a:t>request permissions from </a:t>
            </a:r>
            <a:r>
              <a:rPr lang="en-US" sz="1400" b="1" dirty="0">
                <a:latin typeface="Helvetica" pitchFamily="2" charset="0"/>
              </a:rPr>
              <a:t>taylorl@fnal.gov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94E53E-115A-2329-2A40-E608AB5FA8E5}"/>
              </a:ext>
            </a:extLst>
          </p:cNvPr>
          <p:cNvSpPr/>
          <p:nvPr/>
        </p:nvSpPr>
        <p:spPr>
          <a:xfrm>
            <a:off x="6195596" y="3502450"/>
            <a:ext cx="13152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highlight>
                  <a:srgbClr val="FFFF00"/>
                </a:highlight>
                <a:latin typeface="Helvetica" pitchFamily="2" charset="0"/>
              </a:rPr>
              <a:t>LBNF-DUNE specific views</a:t>
            </a:r>
            <a:endParaRPr lang="en-US" sz="1400" b="1" dirty="0"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DF61B1-9029-5187-1FB6-7A28A1BD88E5}"/>
              </a:ext>
            </a:extLst>
          </p:cNvPr>
          <p:cNvSpPr/>
          <p:nvPr/>
        </p:nvSpPr>
        <p:spPr>
          <a:xfrm>
            <a:off x="3565789" y="3646663"/>
            <a:ext cx="2650126" cy="166385"/>
          </a:xfrm>
          <a:prstGeom prst="roundRect">
            <a:avLst>
              <a:gd name="adj" fmla="val 9568"/>
            </a:avLst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FDC Risk Register 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>
              <a:defRPr lang="en-US"/>
            </a:defPPr>
            <a:lvl1pPr algn="l" defTabSz="257175" rtl="0" fontAlgn="base">
              <a:spcBef>
                <a:spcPct val="0"/>
              </a:spcBef>
              <a:spcAft>
                <a:spcPct val="0"/>
              </a:spcAft>
              <a:defRPr sz="675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>
              <a:defRPr lang="en-US"/>
            </a:defPPr>
            <a:lvl1pPr marL="0" algn="l" defTabSz="257175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algn="l" defTabSz="257175" rtl="0" fontAlgn="base">
              <a:spcBef>
                <a:spcPct val="0"/>
              </a:spcBef>
              <a:spcAft>
                <a:spcPct val="0"/>
              </a:spcAft>
              <a:defRPr sz="675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C70141-4F98-CB4B-A9C4-50B595357D3E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1772358" y="667576"/>
            <a:ext cx="5457658" cy="4008120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F280E6-7EC8-9447-83B3-D1409A27A74B}"/>
              </a:ext>
            </a:extLst>
          </p:cNvPr>
          <p:cNvSpPr txBox="1"/>
          <p:nvPr/>
        </p:nvSpPr>
        <p:spPr>
          <a:xfrm>
            <a:off x="5215095" y="-2424"/>
            <a:ext cx="392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  <a:hlinkClick r:id="rId3"/>
              </a:rPr>
              <a:t>https://go.usa.gov/xArzB</a:t>
            </a:r>
            <a:r>
              <a:rPr lang="en-US" sz="1600" dirty="0">
                <a:latin typeface="Helvetica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F7510-FA37-D63A-488D-231C71928EE4}"/>
              </a:ext>
            </a:extLst>
          </p:cNvPr>
          <p:cNvSpPr/>
          <p:nvPr/>
        </p:nvSpPr>
        <p:spPr>
          <a:xfrm>
            <a:off x="457115" y="2517747"/>
            <a:ext cx="13152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highlight>
                  <a:srgbClr val="FFFF00"/>
                </a:highlight>
                <a:latin typeface="Helvetica" pitchFamily="2" charset="0"/>
              </a:rPr>
              <a:t>FDC views</a:t>
            </a:r>
            <a:endParaRPr lang="en-US" sz="1400" b="1" dirty="0"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E9723C-8F10-1C09-84E5-B873F7946E73}"/>
              </a:ext>
            </a:extLst>
          </p:cNvPr>
          <p:cNvSpPr/>
          <p:nvPr/>
        </p:nvSpPr>
        <p:spPr>
          <a:xfrm>
            <a:off x="1671226" y="2527390"/>
            <a:ext cx="2240710" cy="790997"/>
          </a:xfrm>
          <a:prstGeom prst="roundRect">
            <a:avLst>
              <a:gd name="adj" fmla="val 9568"/>
            </a:avLst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8D8EB-2067-3F15-04A4-AB0E89F2D354}"/>
              </a:ext>
            </a:extLst>
          </p:cNvPr>
          <p:cNvSpPr txBox="1"/>
          <p:nvPr/>
        </p:nvSpPr>
        <p:spPr>
          <a:xfrm>
            <a:off x="7441695" y="989934"/>
            <a:ext cx="14025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Action items per risk</a:t>
            </a:r>
            <a:endParaRPr lang="en-CH" sz="18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347DD2-F660-2BA5-C05A-C45DB7F70383}"/>
              </a:ext>
            </a:extLst>
          </p:cNvPr>
          <p:cNvCxnSpPr>
            <a:cxnSpLocks/>
          </p:cNvCxnSpPr>
          <p:nvPr/>
        </p:nvCxnSpPr>
        <p:spPr>
          <a:xfrm flipH="1">
            <a:off x="6729770" y="1176272"/>
            <a:ext cx="66654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D83CEC-7D11-D97C-616A-33F2D33CAB84}"/>
              </a:ext>
            </a:extLst>
          </p:cNvPr>
          <p:cNvSpPr/>
          <p:nvPr/>
        </p:nvSpPr>
        <p:spPr>
          <a:xfrm>
            <a:off x="12421" y="3136989"/>
            <a:ext cx="131524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I&amp;I view</a:t>
            </a:r>
            <a:endParaRPr lang="en-US" sz="1400" b="1" dirty="0">
              <a:solidFill>
                <a:schemeClr val="tx1">
                  <a:lumMod val="60000"/>
                  <a:lumOff val="40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F91A03-16B2-9AD7-F9F3-FB064F2E1A74}"/>
              </a:ext>
            </a:extLst>
          </p:cNvPr>
          <p:cNvCxnSpPr>
            <a:cxnSpLocks/>
          </p:cNvCxnSpPr>
          <p:nvPr/>
        </p:nvCxnSpPr>
        <p:spPr>
          <a:xfrm>
            <a:off x="1374628" y="3245022"/>
            <a:ext cx="543519" cy="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FC6FA70-B3F4-6D39-00E2-D7BFF380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FDC I&amp;I risks </a:t>
            </a:r>
            <a:r>
              <a:rPr lang="en-US" b="0" dirty="0"/>
              <a:t>(Open / Proposed)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58F3-707A-5E04-1EF1-34E453EF0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B39-002E-1169-37C7-D83D45B0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A3650-DAD2-FCB6-2768-80FF85C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43C36-3419-F017-3C12-5AA8EDE8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3266" y="679571"/>
            <a:ext cx="8520704" cy="39570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24B1FE-0FC2-6638-0CBE-9A7F23BCD626}"/>
              </a:ext>
            </a:extLst>
          </p:cNvPr>
          <p:cNvSpPr txBox="1"/>
          <p:nvPr/>
        </p:nvSpPr>
        <p:spPr>
          <a:xfrm>
            <a:off x="887503" y="1518477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risks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0F3A9B-B814-7A21-CEE2-14C0BD2F90B8}"/>
              </a:ext>
            </a:extLst>
          </p:cNvPr>
          <p:cNvSpPr txBox="1"/>
          <p:nvPr/>
        </p:nvSpPr>
        <p:spPr>
          <a:xfrm>
            <a:off x="1559709" y="1122202"/>
            <a:ext cx="798937" cy="215444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 risks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1FB80A-9F30-FAF9-8521-A838E4FA8B63}"/>
              </a:ext>
            </a:extLst>
          </p:cNvPr>
          <p:cNvSpPr txBox="1"/>
          <p:nvPr/>
        </p:nvSpPr>
        <p:spPr>
          <a:xfrm>
            <a:off x="4219367" y="1120901"/>
            <a:ext cx="798937" cy="215444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 risks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E1BBEE-C6F1-D70A-549B-A3C4C1EDE147}"/>
              </a:ext>
            </a:extLst>
          </p:cNvPr>
          <p:cNvSpPr txBox="1"/>
          <p:nvPr/>
        </p:nvSpPr>
        <p:spPr>
          <a:xfrm>
            <a:off x="6988864" y="1120901"/>
            <a:ext cx="798937" cy="215444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 risks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2A4B86-D921-4B29-9220-44C03A5528C7}"/>
              </a:ext>
            </a:extLst>
          </p:cNvPr>
          <p:cNvSpPr txBox="1"/>
          <p:nvPr/>
        </p:nvSpPr>
        <p:spPr>
          <a:xfrm>
            <a:off x="6163109" y="83184"/>
            <a:ext cx="2886046" cy="523220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68</a:t>
            </a:r>
            <a:r>
              <a:rPr lang="en-US" sz="23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risks</a:t>
            </a:r>
          </a:p>
          <a:p>
            <a:pPr algn="l"/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65 Threats, 3 Uncertainties, 0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5321F-2867-7002-73A9-C0FC3CB5D3BB}"/>
              </a:ext>
            </a:extLst>
          </p:cNvPr>
          <p:cNvSpPr txBox="1"/>
          <p:nvPr/>
        </p:nvSpPr>
        <p:spPr>
          <a:xfrm>
            <a:off x="2032916" y="3964091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 risks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1B6B6E-C7EA-FE84-A60B-27AD40A4628E}"/>
              </a:ext>
            </a:extLst>
          </p:cNvPr>
          <p:cNvSpPr txBox="1"/>
          <p:nvPr/>
        </p:nvSpPr>
        <p:spPr>
          <a:xfrm>
            <a:off x="1215956" y="2212715"/>
            <a:ext cx="503984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risk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82C36-6C33-6A83-428A-024919D7140F}"/>
              </a:ext>
            </a:extLst>
          </p:cNvPr>
          <p:cNvSpPr txBox="1"/>
          <p:nvPr/>
        </p:nvSpPr>
        <p:spPr>
          <a:xfrm>
            <a:off x="1139324" y="2557651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risks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23CD8D-3992-799B-88DD-8B716C61F2C4}"/>
              </a:ext>
            </a:extLst>
          </p:cNvPr>
          <p:cNvSpPr txBox="1"/>
          <p:nvPr/>
        </p:nvSpPr>
        <p:spPr>
          <a:xfrm>
            <a:off x="955640" y="3431861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risks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037504-E142-F2B2-691E-C7C51836D28B}"/>
              </a:ext>
            </a:extLst>
          </p:cNvPr>
          <p:cNvSpPr txBox="1"/>
          <p:nvPr/>
        </p:nvSpPr>
        <p:spPr>
          <a:xfrm>
            <a:off x="3614213" y="1958800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risks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037DDB-CD7F-9603-766E-C16D5308DCAE}"/>
              </a:ext>
            </a:extLst>
          </p:cNvPr>
          <p:cNvSpPr txBox="1"/>
          <p:nvPr/>
        </p:nvSpPr>
        <p:spPr>
          <a:xfrm>
            <a:off x="4385132" y="4188525"/>
            <a:ext cx="503984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risk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BBE343-38F4-988E-CC45-BDEFB03A8E83}"/>
              </a:ext>
            </a:extLst>
          </p:cNvPr>
          <p:cNvSpPr txBox="1"/>
          <p:nvPr/>
        </p:nvSpPr>
        <p:spPr>
          <a:xfrm>
            <a:off x="4265673" y="2387382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 risks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7DDF3E-9174-39BA-A2D5-D55E357A4A30}"/>
              </a:ext>
            </a:extLst>
          </p:cNvPr>
          <p:cNvSpPr txBox="1"/>
          <p:nvPr/>
        </p:nvSpPr>
        <p:spPr>
          <a:xfrm>
            <a:off x="3531331" y="3656167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risks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EDA84F-04ED-9953-2B7F-2ACDEB196A6C}"/>
              </a:ext>
            </a:extLst>
          </p:cNvPr>
          <p:cNvSpPr txBox="1"/>
          <p:nvPr/>
        </p:nvSpPr>
        <p:spPr>
          <a:xfrm>
            <a:off x="3475035" y="1519888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risks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2F1B15-558F-E01B-235A-0ADA2965B7A1}"/>
              </a:ext>
            </a:extLst>
          </p:cNvPr>
          <p:cNvSpPr txBox="1"/>
          <p:nvPr/>
        </p:nvSpPr>
        <p:spPr>
          <a:xfrm>
            <a:off x="6915126" y="1520672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 risks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F5846D-2C32-4030-7245-0E6C2F417361}"/>
              </a:ext>
            </a:extLst>
          </p:cNvPr>
          <p:cNvSpPr txBox="1"/>
          <p:nvPr/>
        </p:nvSpPr>
        <p:spPr>
          <a:xfrm>
            <a:off x="6589396" y="1938236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 risks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C6BC2E-83EE-565A-0380-6376E969FA05}"/>
              </a:ext>
            </a:extLst>
          </p:cNvPr>
          <p:cNvSpPr txBox="1"/>
          <p:nvPr/>
        </p:nvSpPr>
        <p:spPr>
          <a:xfrm>
            <a:off x="6458316" y="2374617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risks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9EBE83-E572-C9FE-3DF0-F43A83A67FEC}"/>
              </a:ext>
            </a:extLst>
          </p:cNvPr>
          <p:cNvSpPr txBox="1"/>
          <p:nvPr/>
        </p:nvSpPr>
        <p:spPr>
          <a:xfrm>
            <a:off x="6736872" y="2890076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risks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400F5A-5D93-98BE-BDA4-1208E408F234}"/>
              </a:ext>
            </a:extLst>
          </p:cNvPr>
          <p:cNvSpPr txBox="1"/>
          <p:nvPr/>
        </p:nvSpPr>
        <p:spPr>
          <a:xfrm>
            <a:off x="6605705" y="3348688"/>
            <a:ext cx="579326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pPr algn="l"/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risks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B83EF-E5AA-9815-6DB3-3266AC2E6F66}"/>
              </a:ext>
            </a:extLst>
          </p:cNvPr>
          <p:cNvSpPr txBox="1"/>
          <p:nvPr/>
        </p:nvSpPr>
        <p:spPr>
          <a:xfrm>
            <a:off x="3639772" y="2854303"/>
            <a:ext cx="503984" cy="169277"/>
          </a:xfrm>
          <a:prstGeom prst="rect">
            <a:avLst/>
          </a:prstGeom>
          <a:noFill/>
        </p:spPr>
        <p:txBody>
          <a:bodyPr wrap="none" lIns="137160" tIns="0" rIns="0" bIns="0" rtlCol="0" anchor="ctr" anchorCtr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risk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053BF-0C21-CB88-E8BD-7BBA535DA90C}"/>
              </a:ext>
            </a:extLst>
          </p:cNvPr>
          <p:cNvSpPr txBox="1"/>
          <p:nvPr/>
        </p:nvSpPr>
        <p:spPr>
          <a:xfrm>
            <a:off x="1691516" y="4512534"/>
            <a:ext cx="576096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itchFamily="2" charset="0"/>
              </a:rPr>
              <a:t>Review RBS to look for potential gaps in the risk analysis</a:t>
            </a:r>
          </a:p>
        </p:txBody>
      </p:sp>
    </p:spTree>
    <p:extLst>
      <p:ext uri="{BB962C8B-B14F-4D97-AF65-F5344CB8AC3E}">
        <p14:creationId xmlns:p14="http://schemas.microsoft.com/office/powerpoint/2010/main" val="20911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37" grpId="0"/>
      <p:bldP spid="38" grpId="0"/>
      <p:bldP spid="11" grpId="0"/>
      <p:bldP spid="12" grpId="0"/>
      <p:bldP spid="13" grpId="0"/>
      <p:bldP spid="1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8997"/>
            <a:ext cx="8686800" cy="320908"/>
          </a:xfrm>
        </p:spPr>
        <p:txBody>
          <a:bodyPr/>
          <a:lstStyle/>
          <a:p>
            <a:r>
              <a:rPr lang="en-US" dirty="0"/>
              <a:t>Adding proposed new risks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420" y="4878161"/>
            <a:ext cx="1057073" cy="18097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257175" rtl="0" fontAlgn="base">
              <a:spcBef>
                <a:spcPct val="0"/>
              </a:spcBef>
              <a:spcAft>
                <a:spcPct val="0"/>
              </a:spcAft>
              <a:defRPr sz="675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de-CH"/>
              <a:t>4 Dec 2023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1841769" y="4878161"/>
            <a:ext cx="5950951" cy="182155"/>
          </a:xfr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257175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Lucas Taylor           LBNF-DUNE Risk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367895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257175" rtl="0" fontAlgn="base">
              <a:spcBef>
                <a:spcPct val="0"/>
              </a:spcBef>
              <a:spcAft>
                <a:spcPct val="0"/>
              </a:spcAft>
              <a:defRPr sz="675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25717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51435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771525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028700" algn="l" defTabSz="257175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28587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154305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800225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057400" algn="l" defTabSz="257175" rtl="0" eaLnBrk="1" latinLnBrk="0" hangingPunct="1">
              <a:defRPr sz="135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280E6-7EC8-9447-83B3-D1409A27A74B}"/>
              </a:ext>
            </a:extLst>
          </p:cNvPr>
          <p:cNvSpPr txBox="1"/>
          <p:nvPr/>
        </p:nvSpPr>
        <p:spPr>
          <a:xfrm>
            <a:off x="6471271" y="70550"/>
            <a:ext cx="254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  <a:hlinkClick r:id="rId2"/>
              </a:rPr>
              <a:t>https://go.usa.gov/xArzB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C70141-4F98-CB4B-A9C4-50B595357D3E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222250" y="555040"/>
            <a:ext cx="6205982" cy="4124859"/>
          </a:xfrm>
          <a:prstGeom prst="rect">
            <a:avLst/>
          </a:prstGeom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94E53E-115A-2329-2A40-E608AB5FA8E5}"/>
              </a:ext>
            </a:extLst>
          </p:cNvPr>
          <p:cNvSpPr/>
          <p:nvPr/>
        </p:nvSpPr>
        <p:spPr>
          <a:xfrm>
            <a:off x="1571413" y="2431407"/>
            <a:ext cx="13152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highlight>
                  <a:srgbClr val="FFFF00"/>
                </a:highlight>
                <a:latin typeface="Helvetica" pitchFamily="2" charset="0"/>
              </a:rPr>
              <a:t>Add new risk</a:t>
            </a:r>
            <a:endParaRPr lang="en-US" sz="1400" b="1" dirty="0"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DF61B1-9029-5187-1FB6-7A28A1BD88E5}"/>
              </a:ext>
            </a:extLst>
          </p:cNvPr>
          <p:cNvSpPr/>
          <p:nvPr/>
        </p:nvSpPr>
        <p:spPr>
          <a:xfrm>
            <a:off x="650168" y="2488557"/>
            <a:ext cx="1002525" cy="166385"/>
          </a:xfrm>
          <a:prstGeom prst="roundRect">
            <a:avLst>
              <a:gd name="adj" fmla="val 9568"/>
            </a:avLst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DD646-44C9-BD67-1261-8264B4BFA7A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85525" y="1694419"/>
            <a:ext cx="3089508" cy="3123549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14E4C-E1B7-DA3B-022A-114ABAFDEC4C}"/>
              </a:ext>
            </a:extLst>
          </p:cNvPr>
          <p:cNvSpPr txBox="1"/>
          <p:nvPr/>
        </p:nvSpPr>
        <p:spPr>
          <a:xfrm>
            <a:off x="4443306" y="1116318"/>
            <a:ext cx="1611780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highlight>
                  <a:srgbClr val="FFFF00"/>
                </a:highlight>
                <a:latin typeface="Helvetica" pitchFamily="2" charset="0"/>
              </a:rPr>
              <a:t>Web form to document risk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85449C-2A29-80BB-E7B2-E5618D1BBBB4}"/>
              </a:ext>
            </a:extLst>
          </p:cNvPr>
          <p:cNvSpPr txBox="1">
            <a:spLocks/>
          </p:cNvSpPr>
          <p:nvPr/>
        </p:nvSpPr>
        <p:spPr>
          <a:xfrm>
            <a:off x="6553105" y="873760"/>
            <a:ext cx="2548076" cy="3814600"/>
          </a:xfrm>
          <a:prstGeom prst="rect">
            <a:avLst/>
          </a:prstGeom>
          <a:noFill/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–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1317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100" b="1" dirty="0"/>
              <a:t>    </a:t>
            </a:r>
            <a:r>
              <a:rPr lang="en-US" sz="1100" b="1" u="sng" dirty="0"/>
              <a:t>Data stored per risk:</a:t>
            </a:r>
          </a:p>
          <a:p>
            <a:pPr marL="180975" indent="-87313">
              <a:spcBef>
                <a:spcPts val="600"/>
              </a:spcBef>
            </a:pPr>
            <a:r>
              <a:rPr lang="en-US" sz="1100" b="1" dirty="0"/>
              <a:t>Metadata: </a:t>
            </a:r>
            <a:r>
              <a:rPr lang="en-US" sz="1100" dirty="0"/>
              <a:t>ID, Title, Summary, Project</a:t>
            </a:r>
            <a:r>
              <a:rPr lang="en-US" sz="1050" dirty="0"/>
              <a:t>,</a:t>
            </a:r>
            <a:r>
              <a:rPr lang="en-US" sz="1100" dirty="0"/>
              <a:t> Risk Type, RBS, Owner, WBS, Status, Start / End Dates … </a:t>
            </a:r>
            <a:endParaRPr lang="en-US" sz="1100" b="1" dirty="0">
              <a:solidFill>
                <a:srgbClr val="1D6EFF"/>
              </a:solidFill>
            </a:endParaRPr>
          </a:p>
          <a:p>
            <a:pPr marL="180975" indent="-87313">
              <a:spcBef>
                <a:spcPts val="600"/>
              </a:spcBef>
            </a:pPr>
            <a:r>
              <a:rPr lang="en-US" sz="1100" b="1" dirty="0"/>
              <a:t>Risk Mitigations</a:t>
            </a:r>
            <a:r>
              <a:rPr lang="en-US" sz="1100" dirty="0"/>
              <a:t> – pre-emptive actions in baseline plans</a:t>
            </a:r>
          </a:p>
          <a:p>
            <a:pPr marL="180975" indent="-87313">
              <a:spcBef>
                <a:spcPts val="600"/>
              </a:spcBef>
            </a:pPr>
            <a:r>
              <a:rPr lang="en-US" sz="1100" b="1" dirty="0"/>
              <a:t>Risk Responses</a:t>
            </a:r>
            <a:r>
              <a:rPr lang="en-US" sz="1100" dirty="0"/>
              <a:t> – that only are executed if the risk occurs</a:t>
            </a:r>
          </a:p>
          <a:p>
            <a:pPr marL="180975" indent="-87313">
              <a:spcBef>
                <a:spcPts val="600"/>
              </a:spcBef>
            </a:pPr>
            <a:r>
              <a:rPr lang="en-US" sz="1100" b="1" dirty="0"/>
              <a:t>Risk Probability</a:t>
            </a:r>
            <a:r>
              <a:rPr lang="en-US" sz="1100" dirty="0"/>
              <a:t> from 0% – 100% (post-mitigation) </a:t>
            </a:r>
          </a:p>
          <a:p>
            <a:pPr marL="180975" indent="-87313">
              <a:spcBef>
                <a:spcPts val="600"/>
              </a:spcBef>
            </a:pPr>
            <a:r>
              <a:rPr lang="en-US" sz="1100" b="1" dirty="0"/>
              <a:t>Technical</a:t>
            </a:r>
            <a:r>
              <a:rPr lang="en-US" sz="1100" dirty="0"/>
              <a:t>, </a:t>
            </a:r>
            <a:r>
              <a:rPr lang="en-US" sz="1100" b="1" dirty="0"/>
              <a:t>Cost</a:t>
            </a:r>
            <a:r>
              <a:rPr lang="en-US" sz="1100" dirty="0"/>
              <a:t>, </a:t>
            </a:r>
            <a:r>
              <a:rPr lang="en-US" sz="1100" b="1" dirty="0"/>
              <a:t>Schedule impacts</a:t>
            </a:r>
          </a:p>
          <a:p>
            <a:pPr marL="180975" lvl="1" indent="0">
              <a:buFont typeface="Arial" charset="0"/>
              <a:buNone/>
            </a:pPr>
            <a:r>
              <a:rPr lang="en-US" sz="1050" dirty="0"/>
              <a:t>1-point (single value), 2-point (range), or 3-point (triangle)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D0C64-612D-A614-3388-CDC6D61BAF5E}"/>
              </a:ext>
            </a:extLst>
          </p:cNvPr>
          <p:cNvGrpSpPr/>
          <p:nvPr/>
        </p:nvGrpSpPr>
        <p:grpSpPr>
          <a:xfrm>
            <a:off x="6638155" y="3649594"/>
            <a:ext cx="2110709" cy="1012032"/>
            <a:chOff x="6183052" y="3638164"/>
            <a:chExt cx="2110709" cy="1012032"/>
          </a:xfrm>
        </p:grpSpPr>
        <p:sp>
          <p:nvSpPr>
            <p:cNvPr id="10" name="Isosceles Triangle 55">
              <a:extLst>
                <a:ext uri="{FF2B5EF4-FFF2-40B4-BE49-F238E27FC236}">
                  <a16:creationId xmlns:a16="http://schemas.microsoft.com/office/drawing/2014/main" id="{946D645A-C207-0C99-17ED-9D299318F518}"/>
                </a:ext>
              </a:extLst>
            </p:cNvPr>
            <p:cNvSpPr/>
            <p:nvPr/>
          </p:nvSpPr>
          <p:spPr>
            <a:xfrm>
              <a:off x="6725052" y="3818837"/>
              <a:ext cx="913365" cy="550597"/>
            </a:xfrm>
            <a:prstGeom prst="triangle">
              <a:avLst>
                <a:gd name="adj" fmla="val 3189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620062-016C-C316-DA67-4AD92451F612}"/>
                </a:ext>
              </a:extLst>
            </p:cNvPr>
            <p:cNvCxnSpPr/>
            <p:nvPr/>
          </p:nvCxnSpPr>
          <p:spPr>
            <a:xfrm>
              <a:off x="6517027" y="3842431"/>
              <a:ext cx="0" cy="527003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84788A-0B4D-3A8D-9505-83FA0D0B575F}"/>
                </a:ext>
              </a:extLst>
            </p:cNvPr>
            <p:cNvCxnSpPr/>
            <p:nvPr/>
          </p:nvCxnSpPr>
          <p:spPr>
            <a:xfrm flipH="1">
              <a:off x="6516178" y="4369434"/>
              <a:ext cx="1302969" cy="0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425B9E-72C4-DDE0-20D0-132D95DAE442}"/>
                </a:ext>
              </a:extLst>
            </p:cNvPr>
            <p:cNvSpPr/>
            <p:nvPr/>
          </p:nvSpPr>
          <p:spPr>
            <a:xfrm>
              <a:off x="6183052" y="3651099"/>
              <a:ext cx="71365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</a:rPr>
                <a:t>Probability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2B645D-126D-1A13-1EFD-1CC2D73F6845}"/>
                </a:ext>
              </a:extLst>
            </p:cNvPr>
            <p:cNvSpPr/>
            <p:nvPr/>
          </p:nvSpPr>
          <p:spPr>
            <a:xfrm>
              <a:off x="7775670" y="4248910"/>
              <a:ext cx="51809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</a:rPr>
                <a:t>Impact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5B11EB-629F-4761-3D14-BC4216BE8AC8}"/>
                </a:ext>
              </a:extLst>
            </p:cNvPr>
            <p:cNvCxnSpPr/>
            <p:nvPr/>
          </p:nvCxnSpPr>
          <p:spPr>
            <a:xfrm flipV="1">
              <a:off x="6725052" y="3818837"/>
              <a:ext cx="286265" cy="550597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3724AE-47D1-774C-1A0E-481C70A1C402}"/>
                </a:ext>
              </a:extLst>
            </p:cNvPr>
            <p:cNvCxnSpPr/>
            <p:nvPr/>
          </p:nvCxnSpPr>
          <p:spPr>
            <a:xfrm flipH="1" flipV="1">
              <a:off x="7011317" y="3818838"/>
              <a:ext cx="627100" cy="55689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52B8C8-5E16-AE55-A2B0-A66DAA46D275}"/>
                </a:ext>
              </a:extLst>
            </p:cNvPr>
            <p:cNvCxnSpPr/>
            <p:nvPr/>
          </p:nvCxnSpPr>
          <p:spPr>
            <a:xfrm flipH="1">
              <a:off x="7005907" y="3696882"/>
              <a:ext cx="5411" cy="6788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F9C0D6-95AF-6555-34CD-0655E4B60640}"/>
                </a:ext>
              </a:extLst>
            </p:cNvPr>
            <p:cNvCxnSpPr/>
            <p:nvPr/>
          </p:nvCxnSpPr>
          <p:spPr>
            <a:xfrm>
              <a:off x="7130618" y="3818838"/>
              <a:ext cx="338" cy="247376"/>
            </a:xfrm>
            <a:prstGeom prst="line">
              <a:avLst/>
            </a:prstGeom>
            <a:ln w="12700">
              <a:solidFill>
                <a:srgbClr val="008000"/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970350-3970-4D4D-778F-D98E374496AA}"/>
                </a:ext>
              </a:extLst>
            </p:cNvPr>
            <p:cNvCxnSpPr/>
            <p:nvPr/>
          </p:nvCxnSpPr>
          <p:spPr>
            <a:xfrm>
              <a:off x="7638417" y="4217589"/>
              <a:ext cx="0" cy="225407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FF4252-8D66-E90A-721E-C39B5EB9BE05}"/>
                </a:ext>
              </a:extLst>
            </p:cNvPr>
            <p:cNvCxnSpPr/>
            <p:nvPr/>
          </p:nvCxnSpPr>
          <p:spPr>
            <a:xfrm>
              <a:off x="6725052" y="4217589"/>
              <a:ext cx="0" cy="225407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CE8D13-78CE-6E1F-BFA2-807EBB1A8CF7}"/>
                </a:ext>
              </a:extLst>
            </p:cNvPr>
            <p:cNvSpPr/>
            <p:nvPr/>
          </p:nvSpPr>
          <p:spPr>
            <a:xfrm>
              <a:off x="6611237" y="4045873"/>
              <a:ext cx="216772" cy="161583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D74A3F-15F3-1F57-777D-B10B2AE9DE88}"/>
                </a:ext>
              </a:extLst>
            </p:cNvPr>
            <p:cNvSpPr/>
            <p:nvPr/>
          </p:nvSpPr>
          <p:spPr>
            <a:xfrm>
              <a:off x="6448995" y="4416334"/>
              <a:ext cx="1138060" cy="233862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Likely</a:t>
              </a:r>
            </a:p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(point estimate)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745F9B-FF1D-126C-D024-00363CEAA5A7}"/>
                </a:ext>
              </a:extLst>
            </p:cNvPr>
            <p:cNvSpPr/>
            <p:nvPr/>
          </p:nvSpPr>
          <p:spPr>
            <a:xfrm>
              <a:off x="7518054" y="4042066"/>
              <a:ext cx="240451" cy="161583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Max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E75A31-A377-0654-9D85-F4292E0703C2}"/>
                </a:ext>
              </a:extLst>
            </p:cNvPr>
            <p:cNvSpPr/>
            <p:nvPr/>
          </p:nvSpPr>
          <p:spPr>
            <a:xfrm>
              <a:off x="6981340" y="3638164"/>
              <a:ext cx="4635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008000"/>
                  </a:solidFill>
                </a:rPr>
                <a:t>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7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mitigations  </a:t>
            </a:r>
            <a:r>
              <a:rPr lang="en-US" b="0" dirty="0"/>
              <a:t>and</a:t>
            </a:r>
            <a:r>
              <a:rPr lang="en-US" dirty="0"/>
              <a:t>  Risk response plans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16 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Lucas Taylor           LBNF-DUNE FDC I&amp;I Risk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10A849-C2E4-F346-AB46-CCE5BFB1F501}"/>
              </a:ext>
            </a:extLst>
          </p:cNvPr>
          <p:cNvSpPr/>
          <p:nvPr/>
        </p:nvSpPr>
        <p:spPr>
          <a:xfrm>
            <a:off x="1558233" y="2447712"/>
            <a:ext cx="1404000" cy="594000"/>
          </a:xfrm>
          <a:prstGeom prst="roundRect">
            <a:avLst>
              <a:gd name="adj" fmla="val 29630"/>
            </a:avLst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2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62DEA25-2ECC-D249-A904-B61702CDFA20}"/>
              </a:ext>
            </a:extLst>
          </p:cNvPr>
          <p:cNvSpPr/>
          <p:nvPr/>
        </p:nvSpPr>
        <p:spPr>
          <a:xfrm>
            <a:off x="1558233" y="787859"/>
            <a:ext cx="1404000" cy="594000"/>
          </a:xfrm>
          <a:prstGeom prst="roundRect">
            <a:avLst>
              <a:gd name="adj" fmla="val 29630"/>
            </a:avLst>
          </a:prstGeom>
          <a:solidFill>
            <a:schemeClr val="tx1">
              <a:lumMod val="50000"/>
            </a:schemeClr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12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8FB3EF5-8979-184C-9363-3CC332EBC6B8}"/>
              </a:ext>
            </a:extLst>
          </p:cNvPr>
          <p:cNvSpPr txBox="1">
            <a:spLocks/>
          </p:cNvSpPr>
          <p:nvPr/>
        </p:nvSpPr>
        <p:spPr>
          <a:xfrm>
            <a:off x="3479316" y="3156434"/>
            <a:ext cx="4060909" cy="142527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7000"/>
              </a:lnSpc>
              <a:spcBef>
                <a:spcPts val="3150"/>
              </a:spcBef>
              <a:buNone/>
            </a:pPr>
            <a:r>
              <a:rPr lang="en-US" sz="1500" b="1" dirty="0">
                <a:solidFill>
                  <a:srgbClr val="C12B36"/>
                </a:solidFill>
              </a:rPr>
              <a:t>Risk responses </a:t>
            </a:r>
            <a:r>
              <a:rPr lang="en-US" sz="1500" dirty="0"/>
              <a:t>– are actions taken only </a:t>
            </a:r>
            <a:r>
              <a:rPr lang="en-US" sz="1500" b="1" i="1" dirty="0">
                <a:solidFill>
                  <a:srgbClr val="C12B36"/>
                </a:solidFill>
              </a:rPr>
              <a:t>after</a:t>
            </a:r>
            <a:r>
              <a:rPr lang="en-US" sz="1500" dirty="0">
                <a:solidFill>
                  <a:srgbClr val="C12B36"/>
                </a:solidFill>
              </a:rPr>
              <a:t> </a:t>
            </a:r>
            <a:r>
              <a:rPr lang="en-US" sz="1500" dirty="0"/>
              <a:t>a risk occurs, to deal with the consequences</a:t>
            </a:r>
          </a:p>
          <a:p>
            <a:pPr marL="173831" lvl="1" indent="0">
              <a:lnSpc>
                <a:spcPct val="9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35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Examples: respond to fire, rework non-compliant items, replace hardware, restore hacked IT system</a:t>
            </a:r>
            <a:endParaRPr lang="is-IS" sz="135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7000"/>
              </a:lnSpc>
              <a:spcBef>
                <a:spcPts val="900"/>
              </a:spcBef>
            </a:pPr>
            <a:r>
              <a:rPr lang="en-US" sz="1500" dirty="0">
                <a:highlight>
                  <a:srgbClr val="FFFF00"/>
                </a:highlight>
              </a:rPr>
              <a:t>Risk response costs use contingency</a:t>
            </a:r>
          </a:p>
          <a:p>
            <a:pPr marL="173831" lvl="1" indent="0">
              <a:lnSpc>
                <a:spcPct val="97000"/>
              </a:lnSpc>
              <a:spcBef>
                <a:spcPts val="900"/>
              </a:spcBef>
              <a:buNone/>
            </a:pPr>
            <a:endParaRPr lang="en-US" sz="1350" i="1" dirty="0">
              <a:solidFill>
                <a:schemeClr val="tx1"/>
              </a:solidFill>
            </a:endParaRPr>
          </a:p>
          <a:p>
            <a:pPr lvl="1">
              <a:lnSpc>
                <a:spcPct val="97000"/>
              </a:lnSpc>
            </a:pPr>
            <a:endParaRPr lang="en-US" sz="135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9219211-0883-1F44-8C37-251ED349A58E}"/>
              </a:ext>
            </a:extLst>
          </p:cNvPr>
          <p:cNvCxnSpPr>
            <a:stCxn id="35" idx="2"/>
            <a:endCxn id="43" idx="0"/>
          </p:cNvCxnSpPr>
          <p:nvPr/>
        </p:nvCxnSpPr>
        <p:spPr>
          <a:xfrm>
            <a:off x="2260233" y="1381859"/>
            <a:ext cx="0" cy="235927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5A5C8F-F0D7-4D43-97F7-BB4A7F3F7E9F}"/>
              </a:ext>
            </a:extLst>
          </p:cNvPr>
          <p:cNvCxnSpPr>
            <a:stCxn id="43" idx="2"/>
            <a:endCxn id="34" idx="0"/>
          </p:cNvCxnSpPr>
          <p:nvPr/>
        </p:nvCxnSpPr>
        <p:spPr>
          <a:xfrm>
            <a:off x="2260233" y="2211786"/>
            <a:ext cx="0" cy="235927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6DD55F-FF61-914F-960D-309A59627109}"/>
              </a:ext>
            </a:extLst>
          </p:cNvPr>
          <p:cNvCxnSpPr>
            <a:stCxn id="34" idx="2"/>
            <a:endCxn id="46" idx="0"/>
          </p:cNvCxnSpPr>
          <p:nvPr/>
        </p:nvCxnSpPr>
        <p:spPr>
          <a:xfrm>
            <a:off x="2260233" y="3041712"/>
            <a:ext cx="0" cy="185501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D849CA-7588-C842-A87C-34F4EFE0EA02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>
            <a:off x="2260233" y="3659213"/>
            <a:ext cx="0" cy="286354"/>
          </a:xfrm>
          <a:prstGeom prst="straightConnector1">
            <a:avLst/>
          </a:prstGeom>
          <a:ln w="57150" cmpd="sng">
            <a:solidFill>
              <a:srgbClr val="004C9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A431B3D5-2B16-DF4C-992B-274194A5972F}"/>
              </a:ext>
            </a:extLst>
          </p:cNvPr>
          <p:cNvSpPr>
            <a:spLocks noChangeAspect="1"/>
          </p:cNvSpPr>
          <p:nvPr/>
        </p:nvSpPr>
        <p:spPr>
          <a:xfrm rot="3119409">
            <a:off x="1910116" y="835487"/>
            <a:ext cx="422165" cy="422979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447D7F-2BAD-A346-8ABC-0AC66C9B9141}"/>
              </a:ext>
            </a:extLst>
          </p:cNvPr>
          <p:cNvSpPr txBox="1"/>
          <p:nvPr/>
        </p:nvSpPr>
        <p:spPr bwMode="auto">
          <a:xfrm>
            <a:off x="2205094" y="912948"/>
            <a:ext cx="801251" cy="3496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27000" tIns="8100" rIns="27000" bIns="81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"/>
                <a:cs typeface="Helvetica"/>
              </a:rPr>
              <a:t>Inherent Risk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EC941-7CBB-5242-A07E-697A673CAF92}"/>
              </a:ext>
            </a:extLst>
          </p:cNvPr>
          <p:cNvSpPr txBox="1"/>
          <p:nvPr/>
        </p:nvSpPr>
        <p:spPr bwMode="auto">
          <a:xfrm>
            <a:off x="1558233" y="1617785"/>
            <a:ext cx="1404000" cy="594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27000" tIns="10800" rIns="27000" bIns="216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4C97"/>
                </a:solidFill>
                <a:latin typeface="Helvetica"/>
                <a:cs typeface="Helvetica"/>
              </a:rPr>
              <a:t>Mitigation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4C97"/>
                </a:solidFill>
                <a:latin typeface="Helvetica"/>
                <a:cs typeface="Helvetica"/>
              </a:rPr>
              <a:t>actions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900" dirty="0">
                <a:solidFill>
                  <a:srgbClr val="004C97"/>
                </a:solidFill>
                <a:latin typeface="Helvetica"/>
                <a:cs typeface="Helvetica"/>
              </a:rPr>
              <a:t>(in base plans)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E6923E-BADB-9347-A0E1-2F73EEF57DFD}"/>
              </a:ext>
            </a:extLst>
          </p:cNvPr>
          <p:cNvSpPr txBox="1"/>
          <p:nvPr/>
        </p:nvSpPr>
        <p:spPr bwMode="auto">
          <a:xfrm>
            <a:off x="2105857" y="2565154"/>
            <a:ext cx="868652" cy="3496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wrap="square" lIns="27000" tIns="8100" rIns="27000" bIns="8100" rtlCol="0" anchor="ctr" anchorCtr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"/>
                <a:cs typeface="Helvetica"/>
              </a:rPr>
              <a:t>Residual</a:t>
            </a:r>
            <a:r>
              <a:rPr lang="en-US" sz="105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Helvetica"/>
                <a:cs typeface="Helvetica"/>
              </a:rPr>
              <a:t>Risk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8280D5-025E-DC4D-88F7-579F7D93A756}"/>
              </a:ext>
            </a:extLst>
          </p:cNvPr>
          <p:cNvSpPr txBox="1"/>
          <p:nvPr/>
        </p:nvSpPr>
        <p:spPr bwMode="auto">
          <a:xfrm>
            <a:off x="1558233" y="3945566"/>
            <a:ext cx="1404000" cy="594000"/>
          </a:xfrm>
          <a:prstGeom prst="rect">
            <a:avLst/>
          </a:prstGeom>
          <a:solidFill>
            <a:srgbClr val="FFFCD8"/>
          </a:solidFill>
          <a:ln w="28575" cmpd="sng">
            <a:solidFill>
              <a:srgbClr val="004C97"/>
            </a:solidFill>
            <a:miter lim="800000"/>
            <a:headEnd/>
            <a:tailEnd/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txBody>
          <a:bodyPr wrap="none" lIns="27000" tIns="10800" rIns="27000" bIns="21600" rtlCol="0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endParaRPr lang="en-US" sz="12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A124B75-A352-484A-BB70-8A4A31DDFA82}"/>
              </a:ext>
            </a:extLst>
          </p:cNvPr>
          <p:cNvSpPr/>
          <p:nvPr/>
        </p:nvSpPr>
        <p:spPr>
          <a:xfrm>
            <a:off x="2044233" y="3227213"/>
            <a:ext cx="432000" cy="432000"/>
          </a:xfrm>
          <a:prstGeom prst="ellipse">
            <a:avLst/>
          </a:prstGeom>
          <a:solidFill>
            <a:srgbClr val="00264B"/>
          </a:solidFill>
          <a:ln w="28575" cmpd="sng">
            <a:solidFill>
              <a:srgbClr val="004C97"/>
            </a:solidFill>
          </a:ln>
          <a:effectLst>
            <a:outerShdw blurRad="50800" dist="38100" dir="19200000" algn="tl" rotWithShape="0">
              <a:schemeClr val="accent6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rgbClr val="004C97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4FF592-9BE2-854E-A947-670723CB4B59}"/>
              </a:ext>
            </a:extLst>
          </p:cNvPr>
          <p:cNvSpPr/>
          <p:nvPr/>
        </p:nvSpPr>
        <p:spPr>
          <a:xfrm>
            <a:off x="1506595" y="3260081"/>
            <a:ext cx="603050" cy="425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4C97"/>
                </a:solidFill>
                <a:latin typeface="Helvetica"/>
                <a:cs typeface="Helvetica"/>
              </a:rPr>
              <a:t>Risk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4C97"/>
                </a:solidFill>
                <a:latin typeface="Helvetica"/>
                <a:cs typeface="Helvetica"/>
              </a:rPr>
              <a:t>Event</a:t>
            </a:r>
          </a:p>
        </p:txBody>
      </p:sp>
      <p:sp>
        <p:nvSpPr>
          <p:cNvPr id="48" name="Lightning Bolt 47">
            <a:extLst>
              <a:ext uri="{FF2B5EF4-FFF2-40B4-BE49-F238E27FC236}">
                <a16:creationId xmlns:a16="http://schemas.microsoft.com/office/drawing/2014/main" id="{C2D915CF-18CC-0C41-B835-9C3228FFBF1A}"/>
              </a:ext>
            </a:extLst>
          </p:cNvPr>
          <p:cNvSpPr>
            <a:spLocks noChangeAspect="1"/>
          </p:cNvSpPr>
          <p:nvPr/>
        </p:nvSpPr>
        <p:spPr>
          <a:xfrm rot="1015369">
            <a:off x="1684941" y="854379"/>
            <a:ext cx="412328" cy="413123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sp>
        <p:nvSpPr>
          <p:cNvPr id="49" name="Lightning Bolt 48">
            <a:extLst>
              <a:ext uri="{FF2B5EF4-FFF2-40B4-BE49-F238E27FC236}">
                <a16:creationId xmlns:a16="http://schemas.microsoft.com/office/drawing/2014/main" id="{364CEAAE-5755-6E46-B4B9-CCE0A96577EE}"/>
              </a:ext>
            </a:extLst>
          </p:cNvPr>
          <p:cNvSpPr>
            <a:spLocks noChangeAspect="1"/>
          </p:cNvSpPr>
          <p:nvPr/>
        </p:nvSpPr>
        <p:spPr>
          <a:xfrm>
            <a:off x="1590016" y="1017845"/>
            <a:ext cx="318546" cy="319160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8D0AFE3B-0AE1-AD43-A493-D4955130D1B8}"/>
              </a:ext>
            </a:extLst>
          </p:cNvPr>
          <p:cNvSpPr>
            <a:spLocks noChangeAspect="1"/>
          </p:cNvSpPr>
          <p:nvPr/>
        </p:nvSpPr>
        <p:spPr>
          <a:xfrm rot="3119409">
            <a:off x="1886022" y="2640108"/>
            <a:ext cx="217913" cy="218333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sp>
        <p:nvSpPr>
          <p:cNvPr id="51" name="Lightning Bolt 50">
            <a:extLst>
              <a:ext uri="{FF2B5EF4-FFF2-40B4-BE49-F238E27FC236}">
                <a16:creationId xmlns:a16="http://schemas.microsoft.com/office/drawing/2014/main" id="{8F5E0BA4-A436-544C-8D24-A9214791036E}"/>
              </a:ext>
            </a:extLst>
          </p:cNvPr>
          <p:cNvSpPr>
            <a:spLocks noChangeAspect="1"/>
          </p:cNvSpPr>
          <p:nvPr/>
        </p:nvSpPr>
        <p:spPr>
          <a:xfrm rot="1015369">
            <a:off x="1735876" y="2622145"/>
            <a:ext cx="247397" cy="247874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sp>
        <p:nvSpPr>
          <p:cNvPr id="52" name="Lightning Bolt 51">
            <a:extLst>
              <a:ext uri="{FF2B5EF4-FFF2-40B4-BE49-F238E27FC236}">
                <a16:creationId xmlns:a16="http://schemas.microsoft.com/office/drawing/2014/main" id="{41D20964-7825-EC45-B5DA-A611AE834E32}"/>
              </a:ext>
            </a:extLst>
          </p:cNvPr>
          <p:cNvSpPr>
            <a:spLocks noChangeAspect="1"/>
          </p:cNvSpPr>
          <p:nvPr/>
        </p:nvSpPr>
        <p:spPr>
          <a:xfrm>
            <a:off x="1683145" y="2718513"/>
            <a:ext cx="191129" cy="191495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sp>
        <p:nvSpPr>
          <p:cNvPr id="53" name="Lightning Bolt 52">
            <a:extLst>
              <a:ext uri="{FF2B5EF4-FFF2-40B4-BE49-F238E27FC236}">
                <a16:creationId xmlns:a16="http://schemas.microsoft.com/office/drawing/2014/main" id="{700B2C55-E0CD-804C-AA1B-DDFEC0ABD04F}"/>
              </a:ext>
            </a:extLst>
          </p:cNvPr>
          <p:cNvSpPr>
            <a:spLocks noChangeAspect="1"/>
          </p:cNvSpPr>
          <p:nvPr/>
        </p:nvSpPr>
        <p:spPr>
          <a:xfrm rot="1015369">
            <a:off x="2125975" y="3312680"/>
            <a:ext cx="247397" cy="247874"/>
          </a:xfrm>
          <a:prstGeom prst="lightningBolt">
            <a:avLst/>
          </a:prstGeom>
          <a:solidFill>
            <a:srgbClr val="FF0000"/>
          </a:solidFill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500" dirty="0">
              <a:solidFill>
                <a:srgbClr val="004C97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8081B1C-52C1-0F4D-9194-536932C3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96" y="3686064"/>
            <a:ext cx="632408" cy="62789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7A3AF6D-87DC-0845-B733-D64FECEEBD54}"/>
              </a:ext>
            </a:extLst>
          </p:cNvPr>
          <p:cNvSpPr/>
          <p:nvPr/>
        </p:nvSpPr>
        <p:spPr>
          <a:xfrm>
            <a:off x="1576363" y="3960359"/>
            <a:ext cx="1385870" cy="59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4C97"/>
                </a:solidFill>
                <a:latin typeface="Helvetica"/>
                <a:cs typeface="Helvetica"/>
              </a:rPr>
              <a:t>Impacts 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solidFill>
                <a:srgbClr val="004C97"/>
              </a:solidFill>
              <a:latin typeface="Helvetica"/>
              <a:cs typeface="Helvetica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4C97"/>
                </a:solidFill>
                <a:latin typeface="Helvetica"/>
                <a:cs typeface="Helvetica"/>
              </a:rPr>
              <a:t>Responses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5E966A2-B564-F24C-8EC3-BF9D19F3AA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81448" y="4008792"/>
            <a:ext cx="578618" cy="70688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C88B050-5EB7-0842-BE02-88C51C6F88CD}"/>
              </a:ext>
            </a:extLst>
          </p:cNvPr>
          <p:cNvSpPr txBox="1">
            <a:spLocks/>
          </p:cNvSpPr>
          <p:nvPr/>
        </p:nvSpPr>
        <p:spPr>
          <a:xfrm>
            <a:off x="3479315" y="1058708"/>
            <a:ext cx="4350234" cy="17989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8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–"/>
              <a:defRPr sz="18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600" kern="1200">
                <a:solidFill>
                  <a:srgbClr val="63666A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7000"/>
              </a:lnSpc>
              <a:buNone/>
            </a:pPr>
            <a:r>
              <a:rPr lang="en-US" sz="1500" b="1" dirty="0">
                <a:solidFill>
                  <a:srgbClr val="C12B36"/>
                </a:solidFill>
              </a:rPr>
              <a:t>Mitigations</a:t>
            </a:r>
            <a:r>
              <a:rPr lang="en-US" sz="1500" dirty="0">
                <a:solidFill>
                  <a:srgbClr val="C12B36"/>
                </a:solidFill>
              </a:rPr>
              <a:t> </a:t>
            </a:r>
            <a:r>
              <a:rPr lang="en-US" sz="1500" dirty="0"/>
              <a:t>– are actions taken </a:t>
            </a:r>
            <a:r>
              <a:rPr lang="en-US" sz="1500" b="1" i="1" dirty="0">
                <a:solidFill>
                  <a:srgbClr val="C12B36"/>
                </a:solidFill>
              </a:rPr>
              <a:t>before</a:t>
            </a:r>
            <a:r>
              <a:rPr lang="en-US" sz="1500" dirty="0">
                <a:solidFill>
                  <a:srgbClr val="C12B36"/>
                </a:solidFill>
              </a:rPr>
              <a:t> </a:t>
            </a:r>
            <a:r>
              <a:rPr lang="en-US" sz="1500" dirty="0"/>
              <a:t>a risk occurs, to reduce its probability and impacts</a:t>
            </a:r>
          </a:p>
          <a:p>
            <a:pPr marL="135731" lvl="1" indent="0">
              <a:lnSpc>
                <a:spcPct val="9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35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Examples: ES&amp;H, prototyping, multiple vendors, spares, safety training, financial controls, IT security</a:t>
            </a:r>
            <a:endParaRPr lang="is-IS" sz="135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78594" indent="-170260">
              <a:lnSpc>
                <a:spcPct val="97000"/>
              </a:lnSpc>
              <a:spcBef>
                <a:spcPts val="450"/>
              </a:spcBef>
            </a:pPr>
            <a:r>
              <a:rPr lang="en-US" sz="1500" dirty="0"/>
              <a:t>Often part of standard working practices</a:t>
            </a:r>
          </a:p>
          <a:p>
            <a:pPr marL="178594" indent="-170260">
              <a:lnSpc>
                <a:spcPct val="97000"/>
              </a:lnSpc>
              <a:spcBef>
                <a:spcPts val="450"/>
              </a:spcBef>
            </a:pPr>
            <a:r>
              <a:rPr lang="en-US" sz="1500" dirty="0">
                <a:highlight>
                  <a:srgbClr val="FFFF00"/>
                </a:highlight>
              </a:rPr>
              <a:t>Mitigation costs are part of the base budget</a:t>
            </a:r>
          </a:p>
        </p:txBody>
      </p:sp>
    </p:spTree>
    <p:extLst>
      <p:ext uri="{BB962C8B-B14F-4D97-AF65-F5344CB8AC3E}">
        <p14:creationId xmlns:p14="http://schemas.microsoft.com/office/powerpoint/2010/main" val="15823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animBg="1"/>
      <p:bldP spid="46" grpId="0" animBg="1"/>
      <p:bldP spid="47" grpId="0"/>
      <p:bldP spid="53" grpId="0" animBg="1"/>
      <p:bldP spid="55" grpId="0"/>
    </p:bld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defRPr sz="17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ACC5B8B7-4881-3A42-B148-992DB39D7017}" vid="{D17B6A01-1A8A-194F-8473-11391C446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16004</TotalTime>
  <Words>1603</Words>
  <Application>Microsoft Macintosh PowerPoint</Application>
  <PresentationFormat>On-screen Show (16:9)</PresentationFormat>
  <Paragraphs>291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Helvetica Neue</vt:lpstr>
      <vt:lpstr>Times New Roman</vt:lpstr>
      <vt:lpstr>Wingdings</vt:lpstr>
      <vt:lpstr>Fermilab_PPT_090915</vt:lpstr>
      <vt:lpstr>PowerPoint Presentation</vt:lpstr>
      <vt:lpstr>Risk Management Process</vt:lpstr>
      <vt:lpstr>Terminology [ISO 31000] Risk:  Effect of uncertainty on objectives</vt:lpstr>
      <vt:lpstr>Terminology [ISO 31000] Risk:  Effect of uncertainty on objectives</vt:lpstr>
      <vt:lpstr>LBNF-DUNE Risk Register</vt:lpstr>
      <vt:lpstr>FDC Risk Register views</vt:lpstr>
      <vt:lpstr>FDC I&amp;I risks (Open / Proposed)</vt:lpstr>
      <vt:lpstr>Adding proposed new risks</vt:lpstr>
      <vt:lpstr>Risk mitigations  and  Risk response plans</vt:lpstr>
      <vt:lpstr>LBNF-DUNE Risk Ranking</vt:lpstr>
      <vt:lpstr>Risk Monte Carlo Model</vt:lpstr>
      <vt:lpstr>Duration Estimate Uncertainty</vt:lpstr>
      <vt:lpstr>Risk Hook activities in P6</vt:lpstr>
      <vt:lpstr>Risk lessons learned /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Bucher</dc:creator>
  <cp:lastModifiedBy>Lucas Taylor</cp:lastModifiedBy>
  <cp:revision>467</cp:revision>
  <cp:lastPrinted>2023-06-13T15:47:55Z</cp:lastPrinted>
  <dcterms:created xsi:type="dcterms:W3CDTF">2021-03-17T16:27:39Z</dcterms:created>
  <dcterms:modified xsi:type="dcterms:W3CDTF">2024-01-16T14:26:13Z</dcterms:modified>
</cp:coreProperties>
</file>