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2" r:id="rId4"/>
    <p:sldMasterId id="2147484126" r:id="rId5"/>
    <p:sldMasterId id="2147484142" r:id="rId6"/>
  </p:sldMasterIdLst>
  <p:notesMasterIdLst>
    <p:notesMasterId r:id="rId42"/>
  </p:notesMasterIdLst>
  <p:handoutMasterIdLst>
    <p:handoutMasterId r:id="rId43"/>
  </p:handoutMasterIdLst>
  <p:sldIdLst>
    <p:sldId id="349" r:id="rId7"/>
    <p:sldId id="1825" r:id="rId8"/>
    <p:sldId id="5124" r:id="rId9"/>
    <p:sldId id="5125" r:id="rId10"/>
    <p:sldId id="5128" r:id="rId11"/>
    <p:sldId id="5127" r:id="rId12"/>
    <p:sldId id="3481" r:id="rId13"/>
    <p:sldId id="5151" r:id="rId14"/>
    <p:sldId id="5155" r:id="rId15"/>
    <p:sldId id="5153" r:id="rId16"/>
    <p:sldId id="5131" r:id="rId17"/>
    <p:sldId id="5130" r:id="rId18"/>
    <p:sldId id="5146" r:id="rId19"/>
    <p:sldId id="5137" r:id="rId20"/>
    <p:sldId id="5147" r:id="rId21"/>
    <p:sldId id="3462" r:id="rId22"/>
    <p:sldId id="5152" r:id="rId23"/>
    <p:sldId id="3274" r:id="rId24"/>
    <p:sldId id="3472" r:id="rId25"/>
    <p:sldId id="346" r:id="rId26"/>
    <p:sldId id="5132" r:id="rId27"/>
    <p:sldId id="373" r:id="rId28"/>
    <p:sldId id="3765" r:id="rId29"/>
    <p:sldId id="5148" r:id="rId30"/>
    <p:sldId id="3485" r:id="rId31"/>
    <p:sldId id="5138" r:id="rId32"/>
    <p:sldId id="5140" r:id="rId33"/>
    <p:sldId id="5141" r:id="rId34"/>
    <p:sldId id="5139" r:id="rId35"/>
    <p:sldId id="5154" r:id="rId36"/>
    <p:sldId id="5126" r:id="rId37"/>
    <p:sldId id="3247" r:id="rId38"/>
    <p:sldId id="3271" r:id="rId39"/>
    <p:sldId id="3474" r:id="rId40"/>
    <p:sldId id="5129" r:id="rId41"/>
  </p:sldIdLst>
  <p:sldSz cx="9144000" cy="5143500" type="screen16x9"/>
  <p:notesSz cx="6858000" cy="9144000"/>
  <p:embeddedFontLst>
    <p:embeddedFont>
      <p:font typeface="Arial Black" panose="020B0604020202020204" pitchFamily="34" charset="0"/>
      <p:bold r:id="rId44"/>
    </p:embeddedFont>
    <p:embeddedFont>
      <p:font typeface="Cambria Math" panose="02040503050406030204" pitchFamily="18" charset="0"/>
      <p:regular r:id="rId45"/>
    </p:embeddedFont>
    <p:embeddedFont>
      <p:font typeface="Helvetica" pitchFamily="2"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Roboto Black" panose="02000000000000000000" pitchFamily="2" charset="0"/>
      <p:bold r:id="rId54"/>
      <p:italic r:id="rId55"/>
      <p:boldItalic r:id="rId56"/>
    </p:embeddedFont>
    <p:embeddedFont>
      <p:font typeface="Roboto Light" panose="02000000000000000000" pitchFamily="2" charset="0"/>
      <p:regular r:id="rId57"/>
      <p:italic r:id="rId58"/>
    </p:embeddedFont>
  </p:embeddedFontLst>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E0F42E87-84B2-014E-A9E0-06A8393A1B78}">
          <p14:sldIdLst>
            <p14:sldId id="349"/>
            <p14:sldId id="1825"/>
            <p14:sldId id="5124"/>
            <p14:sldId id="5125"/>
            <p14:sldId id="5128"/>
            <p14:sldId id="5127"/>
            <p14:sldId id="3481"/>
            <p14:sldId id="5151"/>
            <p14:sldId id="5155"/>
            <p14:sldId id="5153"/>
            <p14:sldId id="5131"/>
            <p14:sldId id="5130"/>
            <p14:sldId id="5146"/>
            <p14:sldId id="5137"/>
            <p14:sldId id="5147"/>
            <p14:sldId id="3462"/>
            <p14:sldId id="5152"/>
            <p14:sldId id="3274"/>
            <p14:sldId id="3472"/>
            <p14:sldId id="346"/>
            <p14:sldId id="5132"/>
            <p14:sldId id="373"/>
            <p14:sldId id="3765"/>
            <p14:sldId id="5148"/>
            <p14:sldId id="3485"/>
            <p14:sldId id="5138"/>
            <p14:sldId id="5140"/>
            <p14:sldId id="5141"/>
            <p14:sldId id="5139"/>
            <p14:sldId id="5154"/>
            <p14:sldId id="5126"/>
            <p14:sldId id="3247"/>
            <p14:sldId id="3271"/>
            <p14:sldId id="3474"/>
            <p14:sldId id="5129"/>
          </p14:sldIdLst>
        </p14:section>
      </p14:sectionLst>
    </p:ex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F7F7F"/>
    <a:srgbClr val="1E78B4"/>
    <a:srgbClr val="FEBF6F"/>
    <a:srgbClr val="33A02C"/>
    <a:srgbClr val="E31A1B"/>
    <a:srgbClr val="A6CEE4"/>
    <a:srgbClr val="505050"/>
    <a:srgbClr val="CD1D29"/>
    <a:srgbClr val="0072B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0"/>
  </p:normalViewPr>
  <p:slideViewPr>
    <p:cSldViewPr snapToGrid="0">
      <p:cViewPr>
        <p:scale>
          <a:sx n="146" d="100"/>
          <a:sy n="146" d="100"/>
        </p:scale>
        <p:origin x="640" y="14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2.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latin typeface="Roboto" panose="02000000000000000000"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latin typeface="Roboto" panose="02000000000000000000" pitchFamily="2" charset="0"/>
              </a:rPr>
              <a:pPr>
                <a:defRPr/>
              </a:pPr>
              <a:t>1/9/24</a:t>
            </a:fld>
            <a:endParaRPr lang="en-US">
              <a:latin typeface="Roboto" panose="02000000000000000000"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latin typeface="Roboto" panose="02000000000000000000" pitchFamily="2" charset="0"/>
              </a:rPr>
              <a:pPr>
                <a:defRPr/>
              </a:pPr>
              <a:t>‹#›</a:t>
            </a:fld>
            <a:endParaRPr lang="en-US">
              <a:latin typeface="Roboto" panose="02000000000000000000" pitchFamily="2" charset="0"/>
            </a:endParaRPr>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Roboto" panose="02000000000000000000" pitchFamily="2"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Roboto" panose="02000000000000000000" pitchFamily="2" charset="0"/>
                <a:cs typeface="ＭＳ Ｐゴシック" charset="0"/>
              </a:defRPr>
            </a:lvl1pPr>
          </a:lstStyle>
          <a:p>
            <a:pPr>
              <a:defRPr/>
            </a:pPr>
            <a:fld id="{531CFD29-8380-B24A-89EC-384D8B8A981B}" type="datetimeFigureOut">
              <a:rPr lang="en-US" smtClean="0"/>
              <a:pPr>
                <a:defRPr/>
              </a:pPr>
              <a:t>1/9/24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Roboto" panose="02000000000000000000" pitchFamily="2"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Roboto" panose="02000000000000000000" pitchFamily="2" charset="0"/>
                <a:cs typeface="ＭＳ Ｐゴシック" charset="0"/>
              </a:defRPr>
            </a:lvl1pPr>
          </a:lstStyle>
          <a:p>
            <a:pPr>
              <a:defRPr/>
            </a:pPr>
            <a:fld id="{CAD08E57-B576-F641-BEA6-C3D752DF7F66}" type="slidenum">
              <a:rPr lang="en-US" smtClean="0"/>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Roboto" panose="02000000000000000000" pitchFamily="2" charset="0"/>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Roboto" panose="02000000000000000000" pitchFamily="2" charset="0"/>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Roboto" panose="02000000000000000000" pitchFamily="2" charset="0"/>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Roboto" panose="02000000000000000000" pitchFamily="2" charset="0"/>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Roboto" panose="02000000000000000000" pitchFamily="2" charset="0"/>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87E7D-5AAC-43D8-8CEB-3191EDDC0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Geneva" charset="0"/>
              <a:cs typeface="+mn-cs"/>
            </a:endParaRPr>
          </a:p>
        </p:txBody>
      </p:sp>
    </p:spTree>
    <p:extLst>
      <p:ext uri="{BB962C8B-B14F-4D97-AF65-F5344CB8AC3E}">
        <p14:creationId xmlns:p14="http://schemas.microsoft.com/office/powerpoint/2010/main" val="2588443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Presenter: Anna</a:t>
            </a:r>
          </a:p>
          <a:p>
            <a:pPr marL="0" marR="0">
              <a:spcBef>
                <a:spcPts val="0"/>
              </a:spcBef>
              <a:spcAft>
                <a:spcPts val="0"/>
              </a:spcAft>
            </a:pPr>
            <a:endParaRPr lang="en-US" sz="1800">
              <a:solidFill>
                <a:srgbClr val="000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Nearly 600 students and postdocs </a:t>
            </a:r>
          </a:p>
          <a:p>
            <a:pPr marL="0" marR="0">
              <a:spcBef>
                <a:spcPts val="0"/>
              </a:spcBef>
              <a:spcAft>
                <a:spcPts val="0"/>
              </a:spcAft>
            </a:pPr>
            <a:endParaRPr lang="en-US" sz="1800">
              <a:solidFill>
                <a:srgbClr val="000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Academia – students</a:t>
            </a:r>
          </a:p>
          <a:p>
            <a:pPr marL="0" marR="0">
              <a:spcBef>
                <a:spcPts val="0"/>
              </a:spcBef>
              <a:spcAft>
                <a:spcPts val="0"/>
              </a:spcAft>
            </a:pPr>
            <a:r>
              <a:rPr lang="en-US" sz="1800">
                <a:solidFill>
                  <a:srgbClr val="000000"/>
                </a:solidFill>
                <a:effectLst/>
                <a:latin typeface="Times New Roman" panose="02020603050405020304" pitchFamily="18" charset="0"/>
                <a:cs typeface="Times New Roman" panose="02020603050405020304" pitchFamily="18" charset="0"/>
              </a:rPr>
              <a:t>National Labs- training technicians </a:t>
            </a:r>
          </a:p>
          <a:p>
            <a:pPr marL="0" marR="0">
              <a:spcBef>
                <a:spcPts val="0"/>
              </a:spcBef>
              <a:spcAft>
                <a:spcPts val="0"/>
              </a:spcAft>
            </a:pPr>
            <a:r>
              <a:rPr lang="en-US"/>
              <a:t>National Labs – space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242838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dc652b796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1dc652b7961_3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11" name="Google Shape;811;g1dc652b7961_3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49056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FC50E8-CEC1-9E47-8B94-924ABD31894E}" type="slidenum">
              <a:rPr lang="en-US" smtClean="0"/>
              <a:t>6</a:t>
            </a:fld>
            <a:endParaRPr lang="en-US"/>
          </a:p>
        </p:txBody>
      </p:sp>
    </p:spTree>
    <p:extLst>
      <p:ext uri="{BB962C8B-B14F-4D97-AF65-F5344CB8AC3E}">
        <p14:creationId xmlns:p14="http://schemas.microsoft.com/office/powerpoint/2010/main" val="122344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Geneva"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Geneva" charset="0"/>
              <a:cs typeface="+mn-cs"/>
            </a:endParaRPr>
          </a:p>
        </p:txBody>
      </p:sp>
    </p:spTree>
    <p:extLst>
      <p:ext uri="{BB962C8B-B14F-4D97-AF65-F5344CB8AC3E}">
        <p14:creationId xmlns:p14="http://schemas.microsoft.com/office/powerpoint/2010/main" val="3211741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3880399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358FE2-3A47-45FB-8938-D80611C8DA11}" type="slidenum">
              <a:rPr lang="en-US" smtClean="0"/>
              <a:t>22</a:t>
            </a:fld>
            <a:endParaRPr lang="en-US"/>
          </a:p>
        </p:txBody>
      </p:sp>
    </p:spTree>
    <p:extLst>
      <p:ext uri="{BB962C8B-B14F-4D97-AF65-F5344CB8AC3E}">
        <p14:creationId xmlns:p14="http://schemas.microsoft.com/office/powerpoint/2010/main" val="1902451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a:t>high Q cavity technology within the SQMS center has enabled the development of NEW sensors to explore Dark Sector physics as well as precision tests of QED and the standard model</a:t>
            </a:r>
          </a:p>
          <a:p>
            <a:pPr marL="171450" indent="-171450">
              <a:buFont typeface="Wingdings" pitchFamily="2" charset="2"/>
              <a:buChar char="Ø"/>
            </a:pPr>
            <a:endParaRPr lang="en-US"/>
          </a:p>
          <a:p>
            <a:pPr marL="171450" indent="-171450">
              <a:buFont typeface="Wingdings" pitchFamily="2" charset="2"/>
              <a:buChar char="Ø"/>
            </a:pPr>
            <a:r>
              <a:rPr lang="en-US"/>
              <a:t>Multi-disciplinary team employing co-design to develop new sensors and detectors</a:t>
            </a:r>
          </a:p>
          <a:p>
            <a:pPr marL="171450" indent="-171450">
              <a:buFont typeface="Wingdings" pitchFamily="2" charset="2"/>
              <a:buChar char="Ø"/>
            </a:pPr>
            <a:endParaRPr lang="en-US"/>
          </a:p>
          <a:p>
            <a:pPr marL="171450" indent="-171450">
              <a:buFont typeface="Wingdings" pitchFamily="2" charset="2"/>
              <a:buChar char="Ø"/>
            </a:pPr>
            <a:r>
              <a:rPr lang="en-US"/>
              <a:t>Approach pushes beyond existing performance high Q cavity technology ….</a:t>
            </a:r>
          </a:p>
          <a:p>
            <a:pPr marL="171450" indent="-171450">
              <a:buFont typeface="Wingdings" pitchFamily="2" charset="2"/>
              <a:buChar char="Ø"/>
            </a:pPr>
            <a:endParaRPr lang="en-US"/>
          </a:p>
          <a:p>
            <a:pPr marL="171450" indent="-171450">
              <a:buFont typeface="Wingdings" pitchFamily="2" charset="2"/>
              <a:buChar char="Ø"/>
            </a:pPr>
            <a:r>
              <a:rPr lang="en-US"/>
              <a:t>A good example is the development of new cavity designs to search for Axion DM candidates or the underlying existence of an Axion field as physics beyond the standard model</a:t>
            </a:r>
          </a:p>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34</a:t>
            </a:fld>
            <a:endParaRPr lang="en-US"/>
          </a:p>
        </p:txBody>
      </p:sp>
    </p:spTree>
    <p:extLst>
      <p:ext uri="{BB962C8B-B14F-4D97-AF65-F5344CB8AC3E}">
        <p14:creationId xmlns:p14="http://schemas.microsoft.com/office/powerpoint/2010/main" val="36549240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9" name="Text Placeholder 24"/>
          <p:cNvSpPr>
            <a:spLocks noGrp="1"/>
          </p:cNvSpPr>
          <p:nvPr>
            <p:ph type="body" sz="quarter" idx="11" hasCustomPrompt="1"/>
          </p:nvPr>
        </p:nvSpPr>
        <p:spPr>
          <a:xfrm>
            <a:off x="341924" y="3172839"/>
            <a:ext cx="8499232" cy="456073"/>
          </a:xfrm>
          <a:prstGeom prst="rect">
            <a:avLst/>
          </a:prstGeom>
        </p:spPr>
        <p:txBody>
          <a:bodyPr vert="horz" wrap="square" lIns="0" tIns="45720" anchor="ctr" anchorCtr="0">
            <a:noAutofit/>
          </a:bodyPr>
          <a:lstStyle>
            <a:lvl1pPr marL="0" indent="0" algn="l">
              <a:lnSpc>
                <a:spcPct val="100000"/>
              </a:lnSpc>
              <a:spcBef>
                <a:spcPts val="700"/>
              </a:spcBef>
              <a:spcAft>
                <a:spcPts val="0"/>
              </a:spcAft>
              <a:buFontTx/>
              <a:buNone/>
              <a:defRPr sz="3200" b="1" i="0">
                <a:solidFill>
                  <a:srgbClr val="004C97"/>
                </a:solidFill>
                <a:latin typeface="Roboto Black" panose="02000000000000000000" pitchFamily="2" charset="0"/>
                <a:ea typeface="Roboto Black" panose="02000000000000000000" pitchFamily="2" charset="0"/>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Presentation Title – Roboto Black 32pt</a:t>
            </a:r>
          </a:p>
        </p:txBody>
      </p:sp>
      <p:sp>
        <p:nvSpPr>
          <p:cNvPr id="19" name="Text Placeholder 23">
            <a:extLst>
              <a:ext uri="{FF2B5EF4-FFF2-40B4-BE49-F238E27FC236}">
                <a16:creationId xmlns:a16="http://schemas.microsoft.com/office/drawing/2014/main" id="{245080E3-9504-414A-AA23-AB0CE37FF0C0}"/>
              </a:ext>
            </a:extLst>
          </p:cNvPr>
          <p:cNvSpPr>
            <a:spLocks noGrp="1"/>
          </p:cNvSpPr>
          <p:nvPr>
            <p:ph type="body" sz="quarter" idx="12" hasCustomPrompt="1"/>
          </p:nvPr>
        </p:nvSpPr>
        <p:spPr>
          <a:xfrm>
            <a:off x="329290" y="4413475"/>
            <a:ext cx="2041405" cy="549894"/>
          </a:xfrm>
          <a:prstGeom prst="rect">
            <a:avLst/>
          </a:prstGeom>
        </p:spPr>
        <p:txBody>
          <a:bodyPr lIns="0" tIns="45720" rIns="0" bIns="45720">
            <a:noAutofit/>
          </a:bodyPr>
          <a:lstStyle>
            <a:lvl1pPr marL="0" indent="0">
              <a:buFontTx/>
              <a:buNone/>
              <a:defRPr sz="1400">
                <a:solidFill>
                  <a:srgbClr val="63666A"/>
                </a:solidFill>
                <a:latin typeface="Roboto" panose="02000000000000000000" pitchFamily="2"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Presenter name 1</a:t>
            </a:r>
          </a:p>
          <a:p>
            <a:pPr lvl="0"/>
            <a:r>
              <a:rPr lang="en-US"/>
              <a:t>Role in SQMS</a:t>
            </a:r>
          </a:p>
        </p:txBody>
      </p:sp>
      <p:sp>
        <p:nvSpPr>
          <p:cNvPr id="17" name="Text Placeholder 24">
            <a:extLst>
              <a:ext uri="{FF2B5EF4-FFF2-40B4-BE49-F238E27FC236}">
                <a16:creationId xmlns:a16="http://schemas.microsoft.com/office/drawing/2014/main" id="{4D2407F9-610F-16E2-1F02-BAEAF1571628}"/>
              </a:ext>
            </a:extLst>
          </p:cNvPr>
          <p:cNvSpPr>
            <a:spLocks noGrp="1"/>
          </p:cNvSpPr>
          <p:nvPr>
            <p:ph type="body" sz="quarter" idx="15" hasCustomPrompt="1"/>
          </p:nvPr>
        </p:nvSpPr>
        <p:spPr>
          <a:xfrm>
            <a:off x="341924" y="3575226"/>
            <a:ext cx="8499232" cy="408453"/>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latin typeface="Roboto Light" panose="02000000000000000000" pitchFamily="2" charset="0"/>
                <a:ea typeface="Roboto Light" panose="02000000000000000000" pitchFamily="2" charset="0"/>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Subtitle – Roboto Light 24pt</a:t>
            </a:r>
          </a:p>
        </p:txBody>
      </p:sp>
      <p:sp>
        <p:nvSpPr>
          <p:cNvPr id="32" name="Text Placeholder 23">
            <a:extLst>
              <a:ext uri="{FF2B5EF4-FFF2-40B4-BE49-F238E27FC236}">
                <a16:creationId xmlns:a16="http://schemas.microsoft.com/office/drawing/2014/main" id="{603A886B-037F-A978-D9E8-9D24133F0B66}"/>
              </a:ext>
            </a:extLst>
          </p:cNvPr>
          <p:cNvSpPr>
            <a:spLocks noGrp="1"/>
          </p:cNvSpPr>
          <p:nvPr>
            <p:ph type="body" sz="quarter" idx="16" hasCustomPrompt="1"/>
          </p:nvPr>
        </p:nvSpPr>
        <p:spPr>
          <a:xfrm>
            <a:off x="2473239" y="4413474"/>
            <a:ext cx="2403561" cy="549895"/>
          </a:xfrm>
          <a:prstGeom prst="rect">
            <a:avLst/>
          </a:prstGeom>
        </p:spPr>
        <p:txBody>
          <a:bodyPr lIns="0" tIns="45720" rIns="0" bIns="45720">
            <a:noAutofit/>
          </a:bodyPr>
          <a:lstStyle>
            <a:lvl1pPr marL="0" indent="0">
              <a:buFontTx/>
              <a:buNone/>
              <a:defRPr sz="1400">
                <a:solidFill>
                  <a:srgbClr val="63666A"/>
                </a:solidFill>
                <a:latin typeface="Roboto" panose="02000000000000000000" pitchFamily="2"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Presenter name 2 (optional)</a:t>
            </a:r>
          </a:p>
          <a:p>
            <a:pPr lvl="0"/>
            <a:r>
              <a:rPr lang="en-US"/>
              <a:t>Role in SQMS</a:t>
            </a:r>
          </a:p>
        </p:txBody>
      </p:sp>
      <p:pic>
        <p:nvPicPr>
          <p:cNvPr id="33" name="Picture 32" descr="Close-up of a factory&#10;&#10;Description automatically generated with low confidence">
            <a:extLst>
              <a:ext uri="{FF2B5EF4-FFF2-40B4-BE49-F238E27FC236}">
                <a16:creationId xmlns:a16="http://schemas.microsoft.com/office/drawing/2014/main" id="{C1C7BCAD-3F42-B5E5-257E-E0E9CD032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1"/>
            <a:ext cx="9161762" cy="2761247"/>
          </a:xfrm>
          <a:prstGeom prst="rect">
            <a:avLst/>
          </a:prstGeom>
        </p:spPr>
      </p:pic>
      <p:sp>
        <p:nvSpPr>
          <p:cNvPr id="34" name="Rectangle 33">
            <a:extLst>
              <a:ext uri="{FF2B5EF4-FFF2-40B4-BE49-F238E27FC236}">
                <a16:creationId xmlns:a16="http://schemas.microsoft.com/office/drawing/2014/main" id="{C6D4F550-75D4-C8B4-D369-F05A4B0C808F}"/>
              </a:ext>
            </a:extLst>
          </p:cNvPr>
          <p:cNvSpPr/>
          <p:nvPr userDrawn="1"/>
        </p:nvSpPr>
        <p:spPr>
          <a:xfrm>
            <a:off x="-17761" y="0"/>
            <a:ext cx="9161762" cy="2768028"/>
          </a:xfrm>
          <a:prstGeom prst="rect">
            <a:avLst/>
          </a:prstGeom>
          <a:gradFill flip="none" rotWithShape="1">
            <a:gsLst>
              <a:gs pos="0">
                <a:schemeClr val="accent1">
                  <a:tint val="100000"/>
                  <a:shade val="100000"/>
                  <a:satMod val="130000"/>
                  <a:alpha val="75000"/>
                </a:schemeClr>
              </a:gs>
              <a:gs pos="100000">
                <a:schemeClr val="accent1">
                  <a:tint val="50000"/>
                  <a:shade val="100000"/>
                  <a:satMod val="350000"/>
                  <a:alpha val="0"/>
                </a:schemeClr>
              </a:gs>
              <a:gs pos="52000">
                <a:schemeClr val="accent1">
                  <a:tint val="50000"/>
                  <a:shade val="100000"/>
                  <a:satMod val="350000"/>
                  <a:alpha val="51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45036D0-04A1-7C74-7636-FAA31FB9DA39}"/>
              </a:ext>
            </a:extLst>
          </p:cNvPr>
          <p:cNvSpPr/>
          <p:nvPr userDrawn="1"/>
        </p:nvSpPr>
        <p:spPr>
          <a:xfrm>
            <a:off x="-17762" y="0"/>
            <a:ext cx="9161762" cy="598340"/>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descr="title_header_16x9.pdf">
            <a:extLst>
              <a:ext uri="{FF2B5EF4-FFF2-40B4-BE49-F238E27FC236}">
                <a16:creationId xmlns:a16="http://schemas.microsoft.com/office/drawing/2014/main" id="{F2FF4DCA-470F-0880-027D-5C9231CA34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37" name="Picture 4" descr="quantum sensor back piece">
            <a:extLst>
              <a:ext uri="{FF2B5EF4-FFF2-40B4-BE49-F238E27FC236}">
                <a16:creationId xmlns:a16="http://schemas.microsoft.com/office/drawing/2014/main" id="{3FD2CB36-5956-5505-406E-B5CFF841006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778318" y="617604"/>
            <a:ext cx="1184754" cy="174561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quantum sensor board">
            <a:extLst>
              <a:ext uri="{FF2B5EF4-FFF2-40B4-BE49-F238E27FC236}">
                <a16:creationId xmlns:a16="http://schemas.microsoft.com/office/drawing/2014/main" id="{8EEFF289-3A57-CDAA-3E45-C6C1AD8A19F4}"/>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15707" y="920919"/>
            <a:ext cx="889941" cy="11250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quantum sensor front wire">
            <a:extLst>
              <a:ext uri="{FF2B5EF4-FFF2-40B4-BE49-F238E27FC236}">
                <a16:creationId xmlns:a16="http://schemas.microsoft.com/office/drawing/2014/main" id="{773E25C2-DA46-7AFB-4132-AF8C32F51526}"/>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221378" y="1479305"/>
            <a:ext cx="458312" cy="7788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quantum sensor front piece">
            <a:extLst>
              <a:ext uri="{FF2B5EF4-FFF2-40B4-BE49-F238E27FC236}">
                <a16:creationId xmlns:a16="http://schemas.microsoft.com/office/drawing/2014/main" id="{DBF98B1D-0F9E-956D-C3E8-44792055573B}"/>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9011" y="813063"/>
            <a:ext cx="1267601" cy="178955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B2146550-F303-D2A3-C284-0E925D2A678A}"/>
              </a:ext>
            </a:extLst>
          </p:cNvPr>
          <p:cNvSpPr/>
          <p:nvPr userDrawn="1"/>
        </p:nvSpPr>
        <p:spPr>
          <a:xfrm>
            <a:off x="4977442" y="109365"/>
            <a:ext cx="1424084" cy="46582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90DB278C-5E2E-D841-4433-4445C3687C0D}"/>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5074971" y="181351"/>
            <a:ext cx="1229025" cy="290085"/>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865652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684896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085916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775864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8/10/23</a:t>
            </a:r>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Grassellino | Fermilab Budget Briefing</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842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8/10/23</a:t>
            </a:r>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Grassellino | Fermilab Budget Briefing</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285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8/10/23</a:t>
            </a:r>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Grassellino | Fermilab Budget Briefing</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51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8/10/23</a:t>
            </a:r>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Grassellino | Fermilab Budget Briefing</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652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8/10/23</a:t>
            </a:r>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Grassellino | Fermilab Budget Briefing</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086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8/10/23</a:t>
            </a:r>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Grassellino | Fermilab Budget Briefing</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23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444500" y="1085276"/>
            <a:ext cx="8456616" cy="3574919"/>
          </a:xfrm>
          <a:prstGeom prst="rect">
            <a:avLst/>
          </a:prstGeom>
        </p:spPr>
        <p:txBody>
          <a:bodyPr lIns="0" tIns="0" rIns="0" bIns="0"/>
          <a:lstStyle>
            <a:lvl1pPr marL="230188" indent="-230188">
              <a:buFont typeface="Wingdings" panose="05000000000000000000" pitchFamily="2" charset="2"/>
              <a:buChar char="§"/>
              <a:defRPr sz="1800">
                <a:solidFill>
                  <a:srgbClr val="000000"/>
                </a:solidFill>
                <a:latin typeface="Roboto" panose="02000000000000000000" pitchFamily="2" charset="0"/>
              </a:defRPr>
            </a:lvl1pPr>
            <a:lvl2pPr marL="512763" indent="-230188">
              <a:buFont typeface="Wingdings" panose="05000000000000000000" pitchFamily="2" charset="2"/>
              <a:buChar char="§"/>
              <a:defRPr sz="1600">
                <a:solidFill>
                  <a:srgbClr val="000000"/>
                </a:solidFill>
                <a:latin typeface="Roboto" panose="02000000000000000000" pitchFamily="2" charset="0"/>
              </a:defRPr>
            </a:lvl2pPr>
            <a:lvl3pPr marL="803275" indent="-230188">
              <a:buFont typeface="Wingdings" panose="05000000000000000000" pitchFamily="2" charset="2"/>
              <a:buChar char="§"/>
              <a:defRPr sz="1500">
                <a:solidFill>
                  <a:srgbClr val="000000"/>
                </a:solidFill>
                <a:latin typeface="Roboto" panose="02000000000000000000" pitchFamily="2" charset="0"/>
              </a:defRPr>
            </a:lvl3pPr>
            <a:lvl4pPr marL="1085850" indent="-228600">
              <a:buFont typeface="Wingdings" panose="05000000000000000000" pitchFamily="2" charset="2"/>
              <a:buChar char="§"/>
              <a:defRPr sz="1400">
                <a:solidFill>
                  <a:srgbClr val="000000"/>
                </a:solidFill>
                <a:latin typeface="Roboto" panose="02000000000000000000" pitchFamily="2" charset="0"/>
              </a:defRPr>
            </a:lvl4pPr>
            <a:lvl5pPr marL="1370013" indent="-230188">
              <a:buFont typeface="Wingdings" panose="05000000000000000000" pitchFamily="2" charset="2"/>
              <a:buChar char="§"/>
              <a:defRPr sz="1400">
                <a:solidFill>
                  <a:srgbClr val="000000"/>
                </a:solidFill>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87121" y="321569"/>
            <a:ext cx="5649612" cy="517776"/>
          </a:xfrm>
          <a:prstGeom prst="rect">
            <a:avLst/>
          </a:prstGeom>
        </p:spPr>
        <p:txBody>
          <a:bodyPr lIns="0" tIns="0" rIns="0" bIns="0" anchor="b" anchorCtr="0"/>
          <a:lstStyle>
            <a:lvl1pPr>
              <a:defRPr sz="3200">
                <a:solidFill>
                  <a:srgbClr val="004C97"/>
                </a:solidFill>
                <a:latin typeface="Roboto Black" panose="02000000000000000000" pitchFamily="2" charset="0"/>
                <a:ea typeface="Roboto Black" panose="02000000000000000000" pitchFamily="2"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latin typeface="Roboto" panose="02000000000000000000" pitchFamily="2" charset="0"/>
              </a:rPr>
              <a:pPr>
                <a:defRPr/>
              </a:pPr>
              <a:t>‹#›</a:t>
            </a:fld>
            <a:endParaRPr lang="en-US">
              <a:latin typeface="Roboto" panose="02000000000000000000" pitchFamily="2" charset="0"/>
            </a:endParaRPr>
          </a:p>
        </p:txBody>
      </p:sp>
    </p:spTree>
    <p:extLst>
      <p:ext uri="{BB962C8B-B14F-4D97-AF65-F5344CB8AC3E}">
        <p14:creationId xmlns:p14="http://schemas.microsoft.com/office/powerpoint/2010/main" val="343922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3B924F-2A3A-4B10-9995-2A56A21CB9F9}"/>
              </a:ext>
            </a:extLst>
          </p:cNvPr>
          <p:cNvSpPr/>
          <p:nvPr userDrawn="1"/>
        </p:nvSpPr>
        <p:spPr>
          <a:xfrm>
            <a:off x="400051" y="273845"/>
            <a:ext cx="8343899" cy="4504984"/>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400051" y="273844"/>
            <a:ext cx="8343899" cy="994172"/>
          </a:xfrm>
          <a:noFill/>
          <a:effectLst/>
        </p:spPr>
        <p:txBody>
          <a:bodyPr>
            <a:normAutofit/>
          </a:bodyPr>
          <a:lstStyle>
            <a:lvl1pPr>
              <a:defRPr sz="2400">
                <a:latin typeface="Arial Black" panose="020B0A04020102020204" pitchFamily="34" charset="0"/>
              </a:defRPr>
            </a:lvl1pPr>
          </a:lstStyle>
          <a:p>
            <a:r>
              <a:rPr lang="en-US" dirty="0"/>
              <a:t>CLICK TO EDIT MASTER TITLE STYLE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400050" y="1268017"/>
            <a:ext cx="8343900" cy="3510812"/>
          </a:xfrm>
          <a:noFill/>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p:txBody>
          <a:bodyPr/>
          <a:lstStyle/>
          <a:p>
            <a:fld id="{E160AB9F-3BAA-8A42-B65B-06419CA7C045}" type="datetime1">
              <a:rPr lang="en-US" smtClean="0"/>
              <a:t>1/9/24</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p:txBody>
          <a:bodyPr/>
          <a:lstStyle/>
          <a:p>
            <a:r>
              <a:rPr lang="en-US"/>
              <a:t>Grassellino - QIS</a:t>
            </a:r>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6" name="Picture 5">
            <a:extLst>
              <a:ext uri="{FF2B5EF4-FFF2-40B4-BE49-F238E27FC236}">
                <a16:creationId xmlns:a16="http://schemas.microsoft.com/office/drawing/2014/main" id="{1C43C625-146F-4A45-9B4B-701007EBF0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93770" y="4501463"/>
            <a:ext cx="1450181" cy="266991"/>
          </a:xfrm>
          <a:prstGeom prst="rect">
            <a:avLst/>
          </a:prstGeom>
        </p:spPr>
      </p:pic>
    </p:spTree>
    <p:extLst>
      <p:ext uri="{BB962C8B-B14F-4D97-AF65-F5344CB8AC3E}">
        <p14:creationId xmlns:p14="http://schemas.microsoft.com/office/powerpoint/2010/main" val="2331184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444500" y="1085277"/>
            <a:ext cx="8456616" cy="3574919"/>
          </a:xfrm>
          <a:prstGeom prst="rect">
            <a:avLst/>
          </a:prstGeom>
        </p:spPr>
        <p:txBody>
          <a:bodyPr lIns="0" tIns="0" rIns="0" bIns="0"/>
          <a:lstStyle>
            <a:lvl1pPr marL="230183" indent="-230183">
              <a:buFont typeface="Wingdings" panose="05000000000000000000" pitchFamily="2" charset="2"/>
              <a:buChar char="§"/>
              <a:defRPr sz="1800">
                <a:solidFill>
                  <a:srgbClr val="000000"/>
                </a:solidFill>
                <a:latin typeface="Roboto" panose="02000000000000000000" pitchFamily="2" charset="0"/>
              </a:defRPr>
            </a:lvl1pPr>
            <a:lvl2pPr marL="512750" indent="-230183">
              <a:buFont typeface="Wingdings" panose="05000000000000000000" pitchFamily="2" charset="2"/>
              <a:buChar char="§"/>
              <a:defRPr sz="1600">
                <a:solidFill>
                  <a:srgbClr val="000000"/>
                </a:solidFill>
                <a:latin typeface="Roboto" panose="02000000000000000000" pitchFamily="2" charset="0"/>
              </a:defRPr>
            </a:lvl2pPr>
            <a:lvl3pPr marL="803255" indent="-230183">
              <a:buFont typeface="Wingdings" panose="05000000000000000000" pitchFamily="2" charset="2"/>
              <a:buChar char="§"/>
              <a:defRPr sz="1500">
                <a:solidFill>
                  <a:srgbClr val="000000"/>
                </a:solidFill>
                <a:latin typeface="Roboto" panose="02000000000000000000" pitchFamily="2" charset="0"/>
              </a:defRPr>
            </a:lvl3pPr>
            <a:lvl4pPr marL="1085823" indent="-228594">
              <a:buFont typeface="Wingdings" panose="05000000000000000000" pitchFamily="2" charset="2"/>
              <a:buChar char="§"/>
              <a:defRPr sz="1400">
                <a:solidFill>
                  <a:srgbClr val="000000"/>
                </a:solidFill>
                <a:latin typeface="Roboto" panose="02000000000000000000" pitchFamily="2" charset="0"/>
              </a:defRPr>
            </a:lvl4pPr>
            <a:lvl5pPr marL="1369979" indent="-230183">
              <a:buFont typeface="Wingdings" panose="05000000000000000000" pitchFamily="2" charset="2"/>
              <a:buChar char="§"/>
              <a:defRPr sz="1400">
                <a:solidFill>
                  <a:srgbClr val="000000"/>
                </a:solidFill>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87121" y="321569"/>
            <a:ext cx="5649612" cy="517776"/>
          </a:xfrm>
          <a:prstGeom prst="rect">
            <a:avLst/>
          </a:prstGeom>
        </p:spPr>
        <p:txBody>
          <a:bodyPr lIns="0" tIns="0" rIns="0" bIns="0" anchor="b" anchorCtr="0"/>
          <a:lstStyle>
            <a:lvl1pPr>
              <a:defRPr sz="3200">
                <a:solidFill>
                  <a:srgbClr val="004C97"/>
                </a:solidFill>
                <a:latin typeface="Roboto Black" panose="02000000000000000000" pitchFamily="2" charset="0"/>
                <a:ea typeface="Roboto Black" panose="02000000000000000000" pitchFamily="2"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5"/>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z="900" smtClean="0">
                <a:latin typeface="Roboto" panose="02000000000000000000" pitchFamily="2" charset="0"/>
              </a:rPr>
              <a:pPr>
                <a:defRPr/>
              </a:pPr>
              <a:t>‹#›</a:t>
            </a:fld>
            <a:endParaRPr lang="en-US" sz="900">
              <a:latin typeface="Roboto" panose="02000000000000000000" pitchFamily="2" charset="0"/>
            </a:endParaRPr>
          </a:p>
        </p:txBody>
      </p:sp>
    </p:spTree>
    <p:extLst>
      <p:ext uri="{BB962C8B-B14F-4D97-AF65-F5344CB8AC3E}">
        <p14:creationId xmlns:p14="http://schemas.microsoft.com/office/powerpoint/2010/main" val="4172143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9" name="Text Placeholder 24"/>
          <p:cNvSpPr>
            <a:spLocks noGrp="1"/>
          </p:cNvSpPr>
          <p:nvPr>
            <p:ph type="body" sz="quarter" idx="11" hasCustomPrompt="1"/>
          </p:nvPr>
        </p:nvSpPr>
        <p:spPr>
          <a:xfrm>
            <a:off x="341925" y="3172840"/>
            <a:ext cx="8499232" cy="456073"/>
          </a:xfrm>
          <a:prstGeom prst="rect">
            <a:avLst/>
          </a:prstGeom>
        </p:spPr>
        <p:txBody>
          <a:bodyPr vert="horz" wrap="square" lIns="0" tIns="45720" anchor="ctr" anchorCtr="0">
            <a:noAutofit/>
          </a:bodyPr>
          <a:lstStyle>
            <a:lvl1pPr marL="0" indent="0" algn="l">
              <a:lnSpc>
                <a:spcPct val="100000"/>
              </a:lnSpc>
              <a:spcBef>
                <a:spcPts val="700"/>
              </a:spcBef>
              <a:spcAft>
                <a:spcPts val="0"/>
              </a:spcAft>
              <a:buFontTx/>
              <a:buNone/>
              <a:defRPr sz="3200" b="1" i="0">
                <a:solidFill>
                  <a:srgbClr val="004C97"/>
                </a:solidFill>
                <a:latin typeface="Roboto Black" panose="02000000000000000000" pitchFamily="2" charset="0"/>
                <a:ea typeface="Roboto Black" panose="02000000000000000000" pitchFamily="2" charset="0"/>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Presentation Title – Roboto Black 32pt</a:t>
            </a:r>
          </a:p>
        </p:txBody>
      </p:sp>
      <p:sp>
        <p:nvSpPr>
          <p:cNvPr id="19" name="Text Placeholder 23">
            <a:extLst>
              <a:ext uri="{FF2B5EF4-FFF2-40B4-BE49-F238E27FC236}">
                <a16:creationId xmlns:a16="http://schemas.microsoft.com/office/drawing/2014/main" id="{245080E3-9504-414A-AA23-AB0CE37FF0C0}"/>
              </a:ext>
            </a:extLst>
          </p:cNvPr>
          <p:cNvSpPr>
            <a:spLocks noGrp="1"/>
          </p:cNvSpPr>
          <p:nvPr>
            <p:ph type="body" sz="quarter" idx="12" hasCustomPrompt="1"/>
          </p:nvPr>
        </p:nvSpPr>
        <p:spPr>
          <a:xfrm>
            <a:off x="329291" y="4413475"/>
            <a:ext cx="2041405" cy="549894"/>
          </a:xfrm>
          <a:prstGeom prst="rect">
            <a:avLst/>
          </a:prstGeom>
        </p:spPr>
        <p:txBody>
          <a:bodyPr lIns="0" tIns="45720" rIns="0" bIns="45720">
            <a:noAutofit/>
          </a:bodyPr>
          <a:lstStyle>
            <a:lvl1pPr marL="0" indent="0">
              <a:buFontTx/>
              <a:buNone/>
              <a:defRPr sz="1400">
                <a:solidFill>
                  <a:srgbClr val="63666A"/>
                </a:solidFill>
                <a:latin typeface="Roboto" panose="02000000000000000000" pitchFamily="2" charset="0"/>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Presenter name 1</a:t>
            </a:r>
          </a:p>
          <a:p>
            <a:pPr lvl="0"/>
            <a:r>
              <a:rPr lang="en-US"/>
              <a:t>Role in SQMS</a:t>
            </a:r>
          </a:p>
        </p:txBody>
      </p:sp>
      <p:sp>
        <p:nvSpPr>
          <p:cNvPr id="17" name="Text Placeholder 24">
            <a:extLst>
              <a:ext uri="{FF2B5EF4-FFF2-40B4-BE49-F238E27FC236}">
                <a16:creationId xmlns:a16="http://schemas.microsoft.com/office/drawing/2014/main" id="{4D2407F9-610F-16E2-1F02-BAEAF1571628}"/>
              </a:ext>
            </a:extLst>
          </p:cNvPr>
          <p:cNvSpPr>
            <a:spLocks noGrp="1"/>
          </p:cNvSpPr>
          <p:nvPr>
            <p:ph type="body" sz="quarter" idx="15" hasCustomPrompt="1"/>
          </p:nvPr>
        </p:nvSpPr>
        <p:spPr>
          <a:xfrm>
            <a:off x="341925" y="3575227"/>
            <a:ext cx="8499232" cy="408453"/>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latin typeface="Roboto Light" panose="02000000000000000000" pitchFamily="2" charset="0"/>
                <a:ea typeface="Roboto Light" panose="02000000000000000000" pitchFamily="2" charset="0"/>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Subtitle – Roboto Light 24pt</a:t>
            </a:r>
          </a:p>
        </p:txBody>
      </p:sp>
      <p:sp>
        <p:nvSpPr>
          <p:cNvPr id="32" name="Text Placeholder 23">
            <a:extLst>
              <a:ext uri="{FF2B5EF4-FFF2-40B4-BE49-F238E27FC236}">
                <a16:creationId xmlns:a16="http://schemas.microsoft.com/office/drawing/2014/main" id="{603A886B-037F-A978-D9E8-9D24133F0B66}"/>
              </a:ext>
            </a:extLst>
          </p:cNvPr>
          <p:cNvSpPr>
            <a:spLocks noGrp="1"/>
          </p:cNvSpPr>
          <p:nvPr>
            <p:ph type="body" sz="quarter" idx="16" hasCustomPrompt="1"/>
          </p:nvPr>
        </p:nvSpPr>
        <p:spPr>
          <a:xfrm>
            <a:off x="2473240" y="4413475"/>
            <a:ext cx="2403561" cy="549895"/>
          </a:xfrm>
          <a:prstGeom prst="rect">
            <a:avLst/>
          </a:prstGeom>
        </p:spPr>
        <p:txBody>
          <a:bodyPr lIns="0" tIns="45720" rIns="0" bIns="45720">
            <a:noAutofit/>
          </a:bodyPr>
          <a:lstStyle>
            <a:lvl1pPr marL="0" indent="0">
              <a:buFontTx/>
              <a:buNone/>
              <a:defRPr sz="1400">
                <a:solidFill>
                  <a:srgbClr val="63666A"/>
                </a:solidFill>
                <a:latin typeface="Roboto" panose="02000000000000000000" pitchFamily="2" charset="0"/>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a:t>Presenter name 2 (optional)</a:t>
            </a:r>
          </a:p>
          <a:p>
            <a:pPr lvl="0"/>
            <a:r>
              <a:rPr lang="en-US"/>
              <a:t>Role in SQMS</a:t>
            </a:r>
          </a:p>
        </p:txBody>
      </p:sp>
      <p:pic>
        <p:nvPicPr>
          <p:cNvPr id="33" name="Picture 32" descr="Close-up of a factory&#10;&#10;Description automatically generated with low confidence">
            <a:extLst>
              <a:ext uri="{FF2B5EF4-FFF2-40B4-BE49-F238E27FC236}">
                <a16:creationId xmlns:a16="http://schemas.microsoft.com/office/drawing/2014/main" id="{C1C7BCAD-3F42-B5E5-257E-E0E9CD032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0"/>
            <a:ext cx="9161762" cy="2761247"/>
          </a:xfrm>
          <a:prstGeom prst="rect">
            <a:avLst/>
          </a:prstGeom>
        </p:spPr>
      </p:pic>
      <p:sp>
        <p:nvSpPr>
          <p:cNvPr id="34" name="Rectangle 33">
            <a:extLst>
              <a:ext uri="{FF2B5EF4-FFF2-40B4-BE49-F238E27FC236}">
                <a16:creationId xmlns:a16="http://schemas.microsoft.com/office/drawing/2014/main" id="{C6D4F550-75D4-C8B4-D369-F05A4B0C808F}"/>
              </a:ext>
            </a:extLst>
          </p:cNvPr>
          <p:cNvSpPr/>
          <p:nvPr userDrawn="1"/>
        </p:nvSpPr>
        <p:spPr>
          <a:xfrm>
            <a:off x="-17761" y="0"/>
            <a:ext cx="9161762" cy="2768028"/>
          </a:xfrm>
          <a:prstGeom prst="rect">
            <a:avLst/>
          </a:prstGeom>
          <a:gradFill flip="none" rotWithShape="1">
            <a:gsLst>
              <a:gs pos="0">
                <a:schemeClr val="accent1">
                  <a:tint val="100000"/>
                  <a:shade val="100000"/>
                  <a:satMod val="130000"/>
                  <a:alpha val="75000"/>
                </a:schemeClr>
              </a:gs>
              <a:gs pos="100000">
                <a:schemeClr val="accent1">
                  <a:tint val="50000"/>
                  <a:shade val="100000"/>
                  <a:satMod val="350000"/>
                  <a:alpha val="0"/>
                </a:schemeClr>
              </a:gs>
              <a:gs pos="52000">
                <a:schemeClr val="accent1">
                  <a:tint val="50000"/>
                  <a:shade val="100000"/>
                  <a:satMod val="350000"/>
                  <a:alpha val="51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sp>
        <p:nvSpPr>
          <p:cNvPr id="35" name="Rectangle 34">
            <a:extLst>
              <a:ext uri="{FF2B5EF4-FFF2-40B4-BE49-F238E27FC236}">
                <a16:creationId xmlns:a16="http://schemas.microsoft.com/office/drawing/2014/main" id="{F45036D0-04A1-7C74-7636-FAA31FB9DA39}"/>
              </a:ext>
            </a:extLst>
          </p:cNvPr>
          <p:cNvSpPr/>
          <p:nvPr userDrawn="1"/>
        </p:nvSpPr>
        <p:spPr>
          <a:xfrm>
            <a:off x="-17762" y="0"/>
            <a:ext cx="9161762" cy="598340"/>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36" name="Picture 35" descr="title_header_16x9.pdf">
            <a:extLst>
              <a:ext uri="{FF2B5EF4-FFF2-40B4-BE49-F238E27FC236}">
                <a16:creationId xmlns:a16="http://schemas.microsoft.com/office/drawing/2014/main" id="{F2FF4DCA-470F-0880-027D-5C9231CA34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0" y="187384"/>
            <a:ext cx="9010786" cy="233162"/>
          </a:xfrm>
          <a:prstGeom prst="rect">
            <a:avLst/>
          </a:prstGeom>
        </p:spPr>
      </p:pic>
      <p:pic>
        <p:nvPicPr>
          <p:cNvPr id="37" name="Picture 4" descr="quantum sensor back piece">
            <a:extLst>
              <a:ext uri="{FF2B5EF4-FFF2-40B4-BE49-F238E27FC236}">
                <a16:creationId xmlns:a16="http://schemas.microsoft.com/office/drawing/2014/main" id="{3FD2CB36-5956-5505-406E-B5CFF841006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778318" y="617605"/>
            <a:ext cx="1184754" cy="174561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quantum sensor board">
            <a:extLst>
              <a:ext uri="{FF2B5EF4-FFF2-40B4-BE49-F238E27FC236}">
                <a16:creationId xmlns:a16="http://schemas.microsoft.com/office/drawing/2014/main" id="{8EEFF289-3A57-CDAA-3E45-C6C1AD8A19F4}"/>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15707" y="920920"/>
            <a:ext cx="889941" cy="11250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quantum sensor front wire">
            <a:extLst>
              <a:ext uri="{FF2B5EF4-FFF2-40B4-BE49-F238E27FC236}">
                <a16:creationId xmlns:a16="http://schemas.microsoft.com/office/drawing/2014/main" id="{773E25C2-DA46-7AFB-4132-AF8C32F51526}"/>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221379" y="1479305"/>
            <a:ext cx="458312" cy="7788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quantum sensor front piece">
            <a:extLst>
              <a:ext uri="{FF2B5EF4-FFF2-40B4-BE49-F238E27FC236}">
                <a16:creationId xmlns:a16="http://schemas.microsoft.com/office/drawing/2014/main" id="{DBF98B1D-0F9E-956D-C3E8-44792055573B}"/>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9012" y="813064"/>
            <a:ext cx="1267601" cy="178955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B2146550-F303-D2A3-C284-0E925D2A678A}"/>
              </a:ext>
            </a:extLst>
          </p:cNvPr>
          <p:cNvSpPr/>
          <p:nvPr userDrawn="1"/>
        </p:nvSpPr>
        <p:spPr>
          <a:xfrm>
            <a:off x="4977442" y="109365"/>
            <a:ext cx="1424084" cy="46582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Roboto" panose="02000000000000000000" pitchFamily="2" charset="0"/>
            </a:endParaRPr>
          </a:p>
        </p:txBody>
      </p:sp>
      <p:pic>
        <p:nvPicPr>
          <p:cNvPr id="42" name="Picture 41" descr="Text&#10;&#10;Description automatically generated with medium confidence">
            <a:extLst>
              <a:ext uri="{FF2B5EF4-FFF2-40B4-BE49-F238E27FC236}">
                <a16:creationId xmlns:a16="http://schemas.microsoft.com/office/drawing/2014/main" id="{90DB278C-5E2E-D841-4433-4445C3687C0D}"/>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5074972" y="181351"/>
            <a:ext cx="1229025" cy="290085"/>
          </a:xfrm>
          <a:prstGeom prst="rect">
            <a:avLst/>
          </a:prstGeom>
        </p:spPr>
      </p:pic>
    </p:spTree>
    <p:extLst>
      <p:ext uri="{BB962C8B-B14F-4D97-AF65-F5344CB8AC3E}">
        <p14:creationId xmlns:p14="http://schemas.microsoft.com/office/powerpoint/2010/main" val="34487259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444500" y="1085277"/>
            <a:ext cx="8456616" cy="3574919"/>
          </a:xfrm>
          <a:prstGeom prst="rect">
            <a:avLst/>
          </a:prstGeom>
        </p:spPr>
        <p:txBody>
          <a:bodyPr lIns="0" tIns="0" rIns="0" bIns="0"/>
          <a:lstStyle>
            <a:lvl1pPr marL="230183" indent="-230183">
              <a:buFont typeface="Wingdings" panose="05000000000000000000" pitchFamily="2" charset="2"/>
              <a:buChar char="§"/>
              <a:defRPr sz="1800">
                <a:solidFill>
                  <a:srgbClr val="000000"/>
                </a:solidFill>
                <a:latin typeface="Roboto" panose="02000000000000000000" pitchFamily="2" charset="0"/>
              </a:defRPr>
            </a:lvl1pPr>
            <a:lvl2pPr marL="512750" indent="-230183">
              <a:buFont typeface="Wingdings" panose="05000000000000000000" pitchFamily="2" charset="2"/>
              <a:buChar char="§"/>
              <a:defRPr sz="1600">
                <a:solidFill>
                  <a:srgbClr val="000000"/>
                </a:solidFill>
                <a:latin typeface="Roboto" panose="02000000000000000000" pitchFamily="2" charset="0"/>
              </a:defRPr>
            </a:lvl2pPr>
            <a:lvl3pPr marL="803255" indent="-230183">
              <a:buFont typeface="Wingdings" panose="05000000000000000000" pitchFamily="2" charset="2"/>
              <a:buChar char="§"/>
              <a:defRPr sz="1500">
                <a:solidFill>
                  <a:srgbClr val="000000"/>
                </a:solidFill>
                <a:latin typeface="Roboto" panose="02000000000000000000" pitchFamily="2" charset="0"/>
              </a:defRPr>
            </a:lvl3pPr>
            <a:lvl4pPr marL="1085823" indent="-228594">
              <a:buFont typeface="Wingdings" panose="05000000000000000000" pitchFamily="2" charset="2"/>
              <a:buChar char="§"/>
              <a:defRPr sz="1400">
                <a:solidFill>
                  <a:srgbClr val="000000"/>
                </a:solidFill>
                <a:latin typeface="Roboto" panose="02000000000000000000" pitchFamily="2" charset="0"/>
              </a:defRPr>
            </a:lvl4pPr>
            <a:lvl5pPr marL="1369979" indent="-230183">
              <a:buFont typeface="Wingdings" panose="05000000000000000000" pitchFamily="2" charset="2"/>
              <a:buChar char="§"/>
              <a:defRPr sz="1400">
                <a:solidFill>
                  <a:srgbClr val="000000"/>
                </a:solidFill>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87121" y="321569"/>
            <a:ext cx="5649612" cy="517776"/>
          </a:xfrm>
          <a:prstGeom prst="rect">
            <a:avLst/>
          </a:prstGeom>
        </p:spPr>
        <p:txBody>
          <a:bodyPr lIns="0" tIns="0" rIns="0" bIns="0" anchor="b" anchorCtr="0"/>
          <a:lstStyle>
            <a:lvl1pPr>
              <a:defRPr sz="3200">
                <a:solidFill>
                  <a:srgbClr val="004C97"/>
                </a:solidFill>
                <a:latin typeface="Roboto Black" panose="02000000000000000000" pitchFamily="2" charset="0"/>
                <a:ea typeface="Roboto Black" panose="02000000000000000000" pitchFamily="2"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5"/>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z="900" smtClean="0">
                <a:latin typeface="Roboto" panose="02000000000000000000" pitchFamily="2" charset="0"/>
              </a:rPr>
              <a:pPr>
                <a:defRPr/>
              </a:pPr>
              <a:t>‹#›</a:t>
            </a:fld>
            <a:endParaRPr lang="en-US" sz="900">
              <a:latin typeface="Roboto" panose="02000000000000000000" pitchFamily="2" charset="0"/>
            </a:endParaRPr>
          </a:p>
        </p:txBody>
      </p:sp>
    </p:spTree>
    <p:extLst>
      <p:ext uri="{BB962C8B-B14F-4D97-AF65-F5344CB8AC3E}">
        <p14:creationId xmlns:p14="http://schemas.microsoft.com/office/powerpoint/2010/main" val="40664677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3" indent="-230183">
              <a:defRPr sz="1400">
                <a:solidFill>
                  <a:srgbClr val="000000"/>
                </a:solidFill>
                <a:latin typeface="Roboto" panose="02000000000000000000" pitchFamily="2" charset="0"/>
              </a:defRPr>
            </a:lvl1pPr>
          </a:lstStyle>
          <a:p>
            <a:r>
              <a:rPr lang="en-US"/>
              <a:t>Drag picture to placeholder or click icon to add</a:t>
            </a:r>
          </a:p>
        </p:txBody>
      </p:sp>
      <p:sp>
        <p:nvSpPr>
          <p:cNvPr id="9" name="Slide Number Placeholder 5">
            <a:extLst>
              <a:ext uri="{FF2B5EF4-FFF2-40B4-BE49-F238E27FC236}">
                <a16:creationId xmlns:a16="http://schemas.microsoft.com/office/drawing/2014/main" id="{00369265-93AE-D948-8118-B1D4795106E9}"/>
              </a:ext>
            </a:extLst>
          </p:cNvPr>
          <p:cNvSpPr>
            <a:spLocks noGrp="1"/>
          </p:cNvSpPr>
          <p:nvPr>
            <p:ph type="sldNum" sz="quarter" idx="4"/>
          </p:nvPr>
        </p:nvSpPr>
        <p:spPr>
          <a:xfrm>
            <a:off x="84367" y="4851095"/>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97719032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00324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ogo Bottom: Title &amp; Content">
  <p:cSld name="1_Logo Bottom: Title &amp; Content">
    <p:spTree>
      <p:nvGrpSpPr>
        <p:cNvPr id="1" name="Shape 23"/>
        <p:cNvGrpSpPr/>
        <p:nvPr/>
      </p:nvGrpSpPr>
      <p:grpSpPr>
        <a:xfrm>
          <a:off x="0" y="0"/>
          <a:ext cx="0" cy="0"/>
          <a:chOff x="0" y="0"/>
          <a:chExt cx="0" cy="0"/>
        </a:xfrm>
      </p:grpSpPr>
      <p:sp>
        <p:nvSpPr>
          <p:cNvPr id="24" name="Google Shape;24;p82"/>
          <p:cNvSpPr txBox="1">
            <a:spLocks noGrp="1"/>
          </p:cNvSpPr>
          <p:nvPr>
            <p:ph type="body" idx="1"/>
          </p:nvPr>
        </p:nvSpPr>
        <p:spPr>
          <a:xfrm>
            <a:off x="228605" y="728665"/>
            <a:ext cx="8672513" cy="3794522"/>
          </a:xfrm>
          <a:prstGeom prst="rect">
            <a:avLst/>
          </a:prstGeom>
          <a:noFill/>
          <a:ln>
            <a:noFill/>
          </a:ln>
        </p:spPr>
        <p:txBody>
          <a:bodyPr spcFirstLastPara="1" wrap="square" lIns="0" tIns="0" rIns="0" bIns="0" anchor="t" anchorCtr="0">
            <a:noAutofit/>
          </a:bodyPr>
          <a:lstStyle>
            <a:lvl1pPr marL="457178" marR="0" lvl="0" indent="-342884" algn="l" rtl="0">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1pPr>
            <a:lvl2pPr marL="914355" marR="0" lvl="1" indent="-330184" algn="l" rtl="0">
              <a:spcBef>
                <a:spcPts val="320"/>
              </a:spcBef>
              <a:spcAft>
                <a:spcPts val="0"/>
              </a:spcAft>
              <a:buClr>
                <a:srgbClr val="505050"/>
              </a:buClr>
              <a:buSzPts val="1600"/>
              <a:buFont typeface="Arial"/>
              <a:buChar char="–"/>
              <a:defRPr sz="1600" b="0" i="0" u="none" strike="noStrike" cap="none">
                <a:solidFill>
                  <a:srgbClr val="505050"/>
                </a:solidFill>
                <a:latin typeface="Helvetica Neue"/>
                <a:ea typeface="Helvetica Neue"/>
                <a:cs typeface="Helvetica Neue"/>
                <a:sym typeface="Helvetica Neue"/>
              </a:defRPr>
            </a:lvl2pPr>
            <a:lvl3pPr marL="1371532" marR="0" lvl="2" indent="-323834" algn="l" rtl="0">
              <a:spcBef>
                <a:spcPts val="300"/>
              </a:spcBef>
              <a:spcAft>
                <a:spcPts val="0"/>
              </a:spcAft>
              <a:buClr>
                <a:srgbClr val="505050"/>
              </a:buClr>
              <a:buSzPts val="1500"/>
              <a:buFont typeface="Arial"/>
              <a:buChar char="•"/>
              <a:defRPr sz="1500" b="0" i="0" u="none" strike="noStrike" cap="none">
                <a:solidFill>
                  <a:srgbClr val="505050"/>
                </a:solidFill>
                <a:latin typeface="Helvetica Neue"/>
                <a:ea typeface="Helvetica Neue"/>
                <a:cs typeface="Helvetica Neue"/>
                <a:sym typeface="Helvetica Neue"/>
              </a:defRPr>
            </a:lvl3pPr>
            <a:lvl4pPr marL="1828709" marR="0" lvl="3" indent="-317484" algn="l" rtl="0">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4pPr>
            <a:lvl5pPr marL="2285886" marR="0" lvl="4" indent="-317484" algn="l" rtl="0">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5pPr>
            <a:lvl6pPr marL="2743064" marR="0" lvl="5" indent="-355582"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240" marR="0" lvl="6" indent="-355582"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418" marR="0" lvl="7" indent="-355582"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595" marR="0" lvl="8" indent="-355582"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Google Shape;25;p82"/>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200"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26" name="Google Shape;26;p82"/>
          <p:cNvSpPr txBox="1">
            <a:spLocks noGrp="1"/>
          </p:cNvSpPr>
          <p:nvPr>
            <p:ph type="dt" idx="10"/>
          </p:nvPr>
        </p:nvSpPr>
        <p:spPr>
          <a:xfrm>
            <a:off x="736828" y="4878161"/>
            <a:ext cx="675368" cy="18097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82"/>
          <p:cNvSpPr txBox="1">
            <a:spLocks noGrp="1"/>
          </p:cNvSpPr>
          <p:nvPr>
            <p:ph type="ftr" idx="11"/>
          </p:nvPr>
        </p:nvSpPr>
        <p:spPr>
          <a:xfrm>
            <a:off x="1530604" y="4878163"/>
            <a:ext cx="6262118" cy="18215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82"/>
          <p:cNvSpPr txBox="1">
            <a:spLocks noGrp="1"/>
          </p:cNvSpPr>
          <p:nvPr>
            <p:ph type="sldNum" idx="12"/>
          </p:nvPr>
        </p:nvSpPr>
        <p:spPr>
          <a:xfrm>
            <a:off x="222250" y="4878162"/>
            <a:ext cx="414338" cy="177964"/>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1pPr>
            <a:lvl2pPr marL="0" marR="0" lvl="1"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2pPr>
            <a:lvl3pPr marL="0" marR="0" lvl="2"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3pPr>
            <a:lvl4pPr marL="0" marR="0" lvl="3"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4pPr>
            <a:lvl5pPr marL="0" marR="0" lvl="4"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5pPr>
            <a:lvl6pPr marL="0" marR="0" lvl="5"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6pPr>
            <a:lvl7pPr marL="0" marR="0" lvl="6"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7pPr>
            <a:lvl8pPr marL="0" marR="0" lvl="7"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8pPr>
            <a:lvl9pPr marL="0" marR="0" lvl="8"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548075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Roboto" panose="02000000000000000000" pitchFamily="2" charset="0"/>
              </a:defRPr>
            </a:lvl1pPr>
          </a:lstStyle>
          <a:p>
            <a:fld id="{07847CBD-DF19-40AA-99F9-3EA1EBED7A23}" type="datetimeFigureOut">
              <a:rPr lang="en-US" smtClean="0"/>
              <a:pPr/>
              <a:t>1/9/24</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endParaRPr lang="en-US"/>
          </a:p>
        </p:txBody>
      </p:sp>
      <p:sp>
        <p:nvSpPr>
          <p:cNvPr id="4" name="Slide Number Placeholder 3"/>
          <p:cNvSpPr>
            <a:spLocks noGrp="1"/>
          </p:cNvSpPr>
          <p:nvPr>
            <p:ph type="sldNum" sz="quarter" idx="12"/>
          </p:nvPr>
        </p:nvSpPr>
        <p:spPr/>
        <p:txBody>
          <a:bodyPr/>
          <a:lstStyle/>
          <a:p>
            <a:fld id="{85CE4301-515F-4EB6-8354-C6B56026F8AA}" type="slidenum">
              <a:rPr lang="en-US" smtClean="0"/>
              <a:t>‹#›</a:t>
            </a:fld>
            <a:endParaRPr lang="en-US"/>
          </a:p>
        </p:txBody>
      </p:sp>
    </p:spTree>
    <p:extLst>
      <p:ext uri="{BB962C8B-B14F-4D97-AF65-F5344CB8AC3E}">
        <p14:creationId xmlns:p14="http://schemas.microsoft.com/office/powerpoint/2010/main" val="381936536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atin typeface="Roboto"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atin typeface="Roboto"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Roboto" panose="02000000000000000000" pitchFamily="2" charset="0"/>
              </a:defRPr>
            </a:lvl1pPr>
          </a:lstStyle>
          <a:p>
            <a:fld id="{07847CBD-DF19-40AA-99F9-3EA1EBED7A23}" type="datetimeFigureOut">
              <a:rPr lang="en-US" smtClean="0"/>
              <a:pPr/>
              <a:t>1/9/24</a:t>
            </a:fld>
            <a:endParaRPr lang="en-US"/>
          </a:p>
        </p:txBody>
      </p:sp>
      <p:sp>
        <p:nvSpPr>
          <p:cNvPr id="5" name="Footer Placeholder 4"/>
          <p:cNvSpPr>
            <a:spLocks noGrp="1"/>
          </p:cNvSpPr>
          <p:nvPr>
            <p:ph type="ftr" sz="quarter" idx="11"/>
          </p:nvPr>
        </p:nvSpPr>
        <p:spPr/>
        <p:txBody>
          <a:bodyPr/>
          <a:lstStyle>
            <a:lvl1pPr>
              <a:defRPr>
                <a:latin typeface="Roboto" panose="02000000000000000000" pitchFamily="2" charset="0"/>
              </a:defRPr>
            </a:lvl1pPr>
          </a:lstStyle>
          <a:p>
            <a:endParaRPr lang="en-US"/>
          </a:p>
        </p:txBody>
      </p:sp>
      <p:sp>
        <p:nvSpPr>
          <p:cNvPr id="6" name="Slide Number Placeholder 5"/>
          <p:cNvSpPr>
            <a:spLocks noGrp="1"/>
          </p:cNvSpPr>
          <p:nvPr>
            <p:ph type="sldNum" sz="quarter" idx="12"/>
          </p:nvPr>
        </p:nvSpPr>
        <p:spPr/>
        <p:txBody>
          <a:bodyPr/>
          <a:lstStyle/>
          <a:p>
            <a:fld id="{85CE4301-515F-4EB6-8354-C6B56026F8AA}" type="slidenum">
              <a:rPr lang="en-US" smtClean="0"/>
              <a:t>‹#›</a:t>
            </a:fld>
            <a:endParaRPr lang="en-US"/>
          </a:p>
        </p:txBody>
      </p:sp>
    </p:spTree>
    <p:extLst>
      <p:ext uri="{BB962C8B-B14F-4D97-AF65-F5344CB8AC3E}">
        <p14:creationId xmlns:p14="http://schemas.microsoft.com/office/powerpoint/2010/main" val="149812907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666E-61B3-6143-8DE9-A07AD3A9D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6D4DF3-5F2C-B9C1-FBB0-BE49426AAE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6AFAB-B615-C710-EDDE-A28B6BB9ACF6}"/>
              </a:ext>
            </a:extLst>
          </p:cNvPr>
          <p:cNvSpPr>
            <a:spLocks noGrp="1"/>
          </p:cNvSpPr>
          <p:nvPr>
            <p:ph type="dt" sz="half" idx="10"/>
          </p:nvPr>
        </p:nvSpPr>
        <p:spPr/>
        <p:txBody>
          <a:bodyPr/>
          <a:lstStyle/>
          <a:p>
            <a:fld id="{2BCC1618-832D-D34B-86FC-63EF3380E583}" type="datetimeFigureOut">
              <a:rPr lang="en-US" smtClean="0"/>
              <a:t>1/9/24</a:t>
            </a:fld>
            <a:endParaRPr lang="en-US"/>
          </a:p>
        </p:txBody>
      </p:sp>
      <p:sp>
        <p:nvSpPr>
          <p:cNvPr id="5" name="Footer Placeholder 4">
            <a:extLst>
              <a:ext uri="{FF2B5EF4-FFF2-40B4-BE49-F238E27FC236}">
                <a16:creationId xmlns:a16="http://schemas.microsoft.com/office/drawing/2014/main" id="{D2D31A3A-B19A-25DD-9B36-FB0C13F45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C0EC8-5501-3F56-033B-F895587F52A3}"/>
              </a:ext>
            </a:extLst>
          </p:cNvPr>
          <p:cNvSpPr>
            <a:spLocks noGrp="1"/>
          </p:cNvSpPr>
          <p:nvPr>
            <p:ph type="sldNum" sz="quarter" idx="12"/>
          </p:nvPr>
        </p:nvSpPr>
        <p:spPr/>
        <p:txBody>
          <a:bodyPr/>
          <a:lstStyle/>
          <a:p>
            <a:fld id="{723208FD-E193-4749-BD2B-FC92716615A7}" type="slidenum">
              <a:rPr lang="en-US" smtClean="0"/>
              <a:t>‹#›</a:t>
            </a:fld>
            <a:endParaRPr lang="en-US"/>
          </a:p>
        </p:txBody>
      </p:sp>
    </p:spTree>
    <p:extLst>
      <p:ext uri="{BB962C8B-B14F-4D97-AF65-F5344CB8AC3E}">
        <p14:creationId xmlns:p14="http://schemas.microsoft.com/office/powerpoint/2010/main" val="230601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000000"/>
                </a:solidFill>
                <a:latin typeface="Roboto" panose="02000000000000000000" pitchFamily="2" charset="0"/>
              </a:defRPr>
            </a:lvl1pPr>
          </a:lstStyle>
          <a:p>
            <a:r>
              <a:rPr lang="en-US"/>
              <a:t>Drag picture to placeholder or click icon to add</a:t>
            </a:r>
          </a:p>
        </p:txBody>
      </p:sp>
      <p:sp>
        <p:nvSpPr>
          <p:cNvPr id="9" name="Slide Number Placeholder 5">
            <a:extLst>
              <a:ext uri="{FF2B5EF4-FFF2-40B4-BE49-F238E27FC236}">
                <a16:creationId xmlns:a16="http://schemas.microsoft.com/office/drawing/2014/main" id="{00369265-93AE-D948-8118-B1D4795106E9}"/>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88222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74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ogo Bottom: Title &amp; Content">
  <p:cSld name="1_Logo Bottom: Title &amp; Content">
    <p:spTree>
      <p:nvGrpSpPr>
        <p:cNvPr id="1" name="Shape 23"/>
        <p:cNvGrpSpPr/>
        <p:nvPr/>
      </p:nvGrpSpPr>
      <p:grpSpPr>
        <a:xfrm>
          <a:off x="0" y="0"/>
          <a:ext cx="0" cy="0"/>
          <a:chOff x="0" y="0"/>
          <a:chExt cx="0" cy="0"/>
        </a:xfrm>
      </p:grpSpPr>
      <p:sp>
        <p:nvSpPr>
          <p:cNvPr id="24" name="Google Shape;24;p82"/>
          <p:cNvSpPr txBox="1">
            <a:spLocks noGrp="1"/>
          </p:cNvSpPr>
          <p:nvPr>
            <p:ph type="body" idx="1"/>
          </p:nvPr>
        </p:nvSpPr>
        <p:spPr>
          <a:xfrm>
            <a:off x="228604" y="728665"/>
            <a:ext cx="8672513" cy="3794522"/>
          </a:xfrm>
          <a:prstGeom prst="rect">
            <a:avLst/>
          </a:prstGeom>
          <a:noFill/>
          <a:ln>
            <a:noFill/>
          </a:ln>
        </p:spPr>
        <p:txBody>
          <a:bodyPr spcFirstLastPara="1" wrap="square" lIns="0" tIns="0" rIns="0" bIns="0" anchor="t" anchorCtr="0">
            <a:noAutofit/>
          </a:bodyPr>
          <a:lstStyle>
            <a:lvl1pPr marL="457189" marR="0" lvl="0" indent="-342892" algn="l" rtl="0">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1pPr>
            <a:lvl2pPr marL="914378" marR="0" lvl="1" indent="-330192" algn="l" rtl="0">
              <a:spcBef>
                <a:spcPts val="320"/>
              </a:spcBef>
              <a:spcAft>
                <a:spcPts val="0"/>
              </a:spcAft>
              <a:buClr>
                <a:srgbClr val="505050"/>
              </a:buClr>
              <a:buSzPts val="1600"/>
              <a:buFont typeface="Arial"/>
              <a:buChar char="–"/>
              <a:defRPr sz="1600" b="0" i="0" u="none" strike="noStrike" cap="none">
                <a:solidFill>
                  <a:srgbClr val="505050"/>
                </a:solidFill>
                <a:latin typeface="Helvetica Neue"/>
                <a:ea typeface="Helvetica Neue"/>
                <a:cs typeface="Helvetica Neue"/>
                <a:sym typeface="Helvetica Neue"/>
              </a:defRPr>
            </a:lvl2pPr>
            <a:lvl3pPr marL="1371566" marR="0" lvl="2" indent="-323842" algn="l" rtl="0">
              <a:spcBef>
                <a:spcPts val="300"/>
              </a:spcBef>
              <a:spcAft>
                <a:spcPts val="0"/>
              </a:spcAft>
              <a:buClr>
                <a:srgbClr val="505050"/>
              </a:buClr>
              <a:buSzPts val="1500"/>
              <a:buFont typeface="Arial"/>
              <a:buChar char="•"/>
              <a:defRPr sz="1500" b="0" i="0" u="none" strike="noStrike" cap="none">
                <a:solidFill>
                  <a:srgbClr val="505050"/>
                </a:solidFill>
                <a:latin typeface="Helvetica Neue"/>
                <a:ea typeface="Helvetica Neue"/>
                <a:cs typeface="Helvetica Neue"/>
                <a:sym typeface="Helvetica Neue"/>
              </a:defRPr>
            </a:lvl3pPr>
            <a:lvl4pPr marL="1828754" marR="0" lvl="3" indent="-317492" algn="l" rtl="0">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4pPr>
            <a:lvl5pPr marL="2285943" marR="0" lvl="4" indent="-317492" algn="l" rtl="0">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5pPr>
            <a:lvl6pPr marL="2743132"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Google Shape;25;p82"/>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200"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26" name="Google Shape;26;p82"/>
          <p:cNvSpPr txBox="1">
            <a:spLocks noGrp="1"/>
          </p:cNvSpPr>
          <p:nvPr>
            <p:ph type="dt" idx="10"/>
          </p:nvPr>
        </p:nvSpPr>
        <p:spPr>
          <a:xfrm>
            <a:off x="736828" y="4878161"/>
            <a:ext cx="675368" cy="18097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82"/>
          <p:cNvSpPr txBox="1">
            <a:spLocks noGrp="1"/>
          </p:cNvSpPr>
          <p:nvPr>
            <p:ph type="ftr" idx="11"/>
          </p:nvPr>
        </p:nvSpPr>
        <p:spPr>
          <a:xfrm>
            <a:off x="1530604" y="4878162"/>
            <a:ext cx="6262118" cy="18215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82"/>
          <p:cNvSpPr txBox="1">
            <a:spLocks noGrp="1"/>
          </p:cNvSpPr>
          <p:nvPr>
            <p:ph type="sldNum" idx="12"/>
          </p:nvPr>
        </p:nvSpPr>
        <p:spPr>
          <a:xfrm>
            <a:off x="222250" y="4878162"/>
            <a:ext cx="414338" cy="177964"/>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1pPr>
            <a:lvl2pPr marL="0" marR="0" lvl="1"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2pPr>
            <a:lvl3pPr marL="0" marR="0" lvl="2"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3pPr>
            <a:lvl4pPr marL="0" marR="0" lvl="3"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4pPr>
            <a:lvl5pPr marL="0" marR="0" lvl="4"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5pPr>
            <a:lvl6pPr marL="0" marR="0" lvl="5"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6pPr>
            <a:lvl7pPr marL="0" marR="0" lvl="6"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7pPr>
            <a:lvl8pPr marL="0" marR="0" lvl="7"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8pPr>
            <a:lvl9pPr marL="0" marR="0" lvl="8" indent="0" algn="l">
              <a:spcBef>
                <a:spcPts val="0"/>
              </a:spcBef>
              <a:spcAft>
                <a:spcPts val="0"/>
              </a:spcAft>
              <a:buNone/>
              <a:defRPr sz="9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13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Roboto" panose="02000000000000000000" pitchFamily="2" charset="0"/>
              </a:defRPr>
            </a:lvl1pPr>
          </a:lstStyle>
          <a:p>
            <a:fld id="{07847CBD-DF19-40AA-99F9-3EA1EBED7A23}" type="datetimeFigureOut">
              <a:rPr lang="en-US" smtClean="0"/>
              <a:pPr/>
              <a:t>1/9/24</a:t>
            </a:fld>
            <a:endParaRPr lang="en-US"/>
          </a:p>
        </p:txBody>
      </p:sp>
      <p:sp>
        <p:nvSpPr>
          <p:cNvPr id="3" name="Footer Placeholder 2"/>
          <p:cNvSpPr>
            <a:spLocks noGrp="1"/>
          </p:cNvSpPr>
          <p:nvPr>
            <p:ph type="ftr" sz="quarter" idx="11"/>
          </p:nvPr>
        </p:nvSpPr>
        <p:spPr/>
        <p:txBody>
          <a:bodyPr/>
          <a:lstStyle>
            <a:lvl1pPr>
              <a:defRPr>
                <a:latin typeface="Roboto" panose="02000000000000000000" pitchFamily="2" charset="0"/>
              </a:defRPr>
            </a:lvl1pPr>
          </a:lstStyle>
          <a:p>
            <a:endParaRPr lang="en-US"/>
          </a:p>
        </p:txBody>
      </p:sp>
      <p:sp>
        <p:nvSpPr>
          <p:cNvPr id="4" name="Slide Number Placeholder 3"/>
          <p:cNvSpPr>
            <a:spLocks noGrp="1"/>
          </p:cNvSpPr>
          <p:nvPr>
            <p:ph type="sldNum" sz="quarter" idx="12"/>
          </p:nvPr>
        </p:nvSpPr>
        <p:spPr/>
        <p:txBody>
          <a:bodyPr/>
          <a:lstStyle/>
          <a:p>
            <a:fld id="{85CE4301-515F-4EB6-8354-C6B56026F8AA}" type="slidenum">
              <a:rPr lang="en-US" smtClean="0"/>
              <a:t>‹#›</a:t>
            </a:fld>
            <a:endParaRPr lang="en-US"/>
          </a:p>
        </p:txBody>
      </p:sp>
    </p:spTree>
    <p:extLst>
      <p:ext uri="{BB962C8B-B14F-4D97-AF65-F5344CB8AC3E}">
        <p14:creationId xmlns:p14="http://schemas.microsoft.com/office/powerpoint/2010/main" val="187250058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69030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0831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38745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9.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pic>
        <p:nvPicPr>
          <p:cNvPr id="3" name="Picture 2">
            <a:extLst>
              <a:ext uri="{FF2B5EF4-FFF2-40B4-BE49-F238E27FC236}">
                <a16:creationId xmlns:a16="http://schemas.microsoft.com/office/drawing/2014/main" id="{6573D751-571D-7891-8350-01D42B1F07B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771011" y="4824142"/>
            <a:ext cx="2288622" cy="227676"/>
          </a:xfrm>
          <a:prstGeom prst="rect">
            <a:avLst/>
          </a:prstGeom>
        </p:spPr>
      </p:pic>
    </p:spTree>
  </p:cSld>
  <p:clrMap bg1="lt1" tx1="dk1" bg2="lt2" tx2="dk2" accent1="accent1" accent2="accent2" accent3="accent3" accent4="accent4" accent5="accent5" accent6="accent6" hlink="hlink" folHlink="folHlink"/>
  <p:sldLayoutIdLst>
    <p:sldLayoutId id="2147484119" r:id="rId1"/>
    <p:sldLayoutId id="2147484104" r:id="rId2"/>
    <p:sldLayoutId id="2147484122" r:id="rId3"/>
    <p:sldLayoutId id="2147484124" r:id="rId4"/>
    <p:sldLayoutId id="2147484125" r:id="rId5"/>
    <p:sldLayoutId id="2147484151" r:id="rId6"/>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8/10/23</a:t>
            </a:r>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Grassellino | Fermilab Budget Briefing</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72231067"/>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4"/>
          </p:nvPr>
        </p:nvSpPr>
        <p:spPr>
          <a:xfrm>
            <a:off x="84367" y="4851095"/>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7" y="3358115"/>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dirty="0">
              <a:latin typeface="Roboto" panose="02000000000000000000" pitchFamily="2" charset="0"/>
            </a:endParaRPr>
          </a:p>
        </p:txBody>
      </p:sp>
      <p:pic>
        <p:nvPicPr>
          <p:cNvPr id="3" name="Picture 2">
            <a:extLst>
              <a:ext uri="{FF2B5EF4-FFF2-40B4-BE49-F238E27FC236}">
                <a16:creationId xmlns:a16="http://schemas.microsoft.com/office/drawing/2014/main" id="{6573D751-571D-7891-8350-01D42B1F07B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771011" y="4824142"/>
            <a:ext cx="2288622" cy="227676"/>
          </a:xfrm>
          <a:prstGeom prst="rect">
            <a:avLst/>
          </a:prstGeom>
        </p:spPr>
      </p:pic>
    </p:spTree>
    <p:extLst>
      <p:ext uri="{BB962C8B-B14F-4D97-AF65-F5344CB8AC3E}">
        <p14:creationId xmlns:p14="http://schemas.microsoft.com/office/powerpoint/2010/main" val="861260567"/>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hdr="0" ftr="0"/>
  <p:txStyles>
    <p:title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972" indent="-228594" algn="l" defTabSz="45718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160"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348"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54.png"/><Relationship Id="rId7"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jpe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emf"/></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34.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18" Type="http://schemas.openxmlformats.org/officeDocument/2006/relationships/image" Target="../media/image141.png"/><Relationship Id="rId3" Type="http://schemas.openxmlformats.org/officeDocument/2006/relationships/image" Target="../media/image127.png"/><Relationship Id="rId7" Type="http://schemas.openxmlformats.org/officeDocument/2006/relationships/image" Target="../media/image131.jpeg"/><Relationship Id="rId12" Type="http://schemas.openxmlformats.org/officeDocument/2006/relationships/image" Target="../media/image136.jpeg"/><Relationship Id="rId17" Type="http://schemas.openxmlformats.org/officeDocument/2006/relationships/image" Target="../media/image140.jpeg"/><Relationship Id="rId2" Type="http://schemas.openxmlformats.org/officeDocument/2006/relationships/notesSlide" Target="../notesSlides/notesSlide9.xml"/><Relationship Id="rId16"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37.jpg"/><Relationship Id="rId10" Type="http://schemas.openxmlformats.org/officeDocument/2006/relationships/image" Target="../media/image134.jpeg"/><Relationship Id="rId19" Type="http://schemas.openxmlformats.org/officeDocument/2006/relationships/image" Target="../media/image142.jpeg"/><Relationship Id="rId4" Type="http://schemas.openxmlformats.org/officeDocument/2006/relationships/image" Target="../media/image128.png"/><Relationship Id="rId9" Type="http://schemas.openxmlformats.org/officeDocument/2006/relationships/image" Target="../media/image133.jpeg"/><Relationship Id="rId14" Type="http://schemas.openxmlformats.org/officeDocument/2006/relationships/image" Target="../media/image138.emf"/></Relationships>
</file>

<file path=ppt/slides/_rels/slide3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g"/><Relationship Id="rId18" Type="http://schemas.openxmlformats.org/officeDocument/2006/relationships/image" Target="../media/image50.pn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g"/><Relationship Id="rId17" Type="http://schemas.openxmlformats.org/officeDocument/2006/relationships/image" Target="../media/image49.jpeg"/><Relationship Id="rId2" Type="http://schemas.openxmlformats.org/officeDocument/2006/relationships/notesSlide" Target="../notesSlides/notesSlide5.xml"/><Relationship Id="rId16" Type="http://schemas.openxmlformats.org/officeDocument/2006/relationships/image" Target="../media/image48.jpeg"/><Relationship Id="rId1" Type="http://schemas.openxmlformats.org/officeDocument/2006/relationships/slideLayout" Target="../slideLayouts/slideLayout5.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g"/><Relationship Id="rId15" Type="http://schemas.openxmlformats.org/officeDocument/2006/relationships/image" Target="../media/image47.jpeg"/><Relationship Id="rId10" Type="http://schemas.openxmlformats.org/officeDocument/2006/relationships/image" Target="../media/image42.jp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jpeg"/></Relationships>
</file>

<file path=ppt/slides/_rels/slide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0DD816-4502-2F0E-ED5D-71FA1AC82B74}"/>
              </a:ext>
            </a:extLst>
          </p:cNvPr>
          <p:cNvSpPr>
            <a:spLocks noGrp="1"/>
          </p:cNvSpPr>
          <p:nvPr>
            <p:ph type="body" sz="quarter" idx="11"/>
          </p:nvPr>
        </p:nvSpPr>
        <p:spPr>
          <a:xfrm>
            <a:off x="341924" y="3297967"/>
            <a:ext cx="8499232" cy="456073"/>
          </a:xfrm>
        </p:spPr>
        <p:txBody>
          <a:bodyPr/>
          <a:lstStyle/>
          <a:p>
            <a:r>
              <a:rPr lang="en-US" dirty="0"/>
              <a:t>SQMS Center Progress and Highlights and response to PAC recommendations</a:t>
            </a:r>
          </a:p>
        </p:txBody>
      </p:sp>
      <p:sp>
        <p:nvSpPr>
          <p:cNvPr id="5" name="Text Placeholder 4">
            <a:extLst>
              <a:ext uri="{FF2B5EF4-FFF2-40B4-BE49-F238E27FC236}">
                <a16:creationId xmlns:a16="http://schemas.microsoft.com/office/drawing/2014/main" id="{E0B144E3-CE31-5A3A-82CA-8C8BFDA7EC6F}"/>
              </a:ext>
            </a:extLst>
          </p:cNvPr>
          <p:cNvSpPr>
            <a:spLocks noGrp="1"/>
          </p:cNvSpPr>
          <p:nvPr>
            <p:ph type="body" sz="quarter" idx="12"/>
          </p:nvPr>
        </p:nvSpPr>
        <p:spPr>
          <a:xfrm>
            <a:off x="341924" y="4192094"/>
            <a:ext cx="2041405" cy="549894"/>
          </a:xfrm>
        </p:spPr>
        <p:txBody>
          <a:bodyPr lIns="0" tIns="45720" rIns="0" bIns="45720" anchor="t">
            <a:noAutofit/>
          </a:bodyPr>
          <a:lstStyle/>
          <a:p>
            <a:r>
              <a:rPr lang="en-US" dirty="0">
                <a:latin typeface="Roboto"/>
              </a:rPr>
              <a:t>Anna </a:t>
            </a:r>
            <a:r>
              <a:rPr lang="en-US" dirty="0" err="1">
                <a:latin typeface="Roboto"/>
              </a:rPr>
              <a:t>Grassellino</a:t>
            </a:r>
            <a:r>
              <a:rPr lang="en-US" dirty="0">
                <a:latin typeface="Roboto"/>
              </a:rPr>
              <a:t>, </a:t>
            </a:r>
            <a:br>
              <a:rPr lang="en-US" dirty="0">
                <a:latin typeface="Roboto"/>
              </a:rPr>
            </a:br>
            <a:r>
              <a:rPr lang="en-US" dirty="0">
                <a:latin typeface="Roboto"/>
              </a:rPr>
              <a:t>SQMS Center Director</a:t>
            </a:r>
          </a:p>
        </p:txBody>
      </p:sp>
    </p:spTree>
    <p:extLst>
      <p:ext uri="{BB962C8B-B14F-4D97-AF65-F5344CB8AC3E}">
        <p14:creationId xmlns:p14="http://schemas.microsoft.com/office/powerpoint/2010/main" val="3248937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3CA423-15AD-DCAD-46D0-D2E6ECB8B0CB}"/>
              </a:ext>
            </a:extLst>
          </p:cNvPr>
          <p:cNvSpPr>
            <a:spLocks noGrp="1"/>
          </p:cNvSpPr>
          <p:nvPr>
            <p:ph type="title"/>
          </p:nvPr>
        </p:nvSpPr>
        <p:spPr>
          <a:xfrm>
            <a:off x="1451101" y="1888511"/>
            <a:ext cx="6404029" cy="517776"/>
          </a:xfrm>
        </p:spPr>
        <p:txBody>
          <a:bodyPr/>
          <a:lstStyle/>
          <a:p>
            <a:r>
              <a:rPr lang="en-US" dirty="0"/>
              <a:t>S&amp;T Highlights/major milestones</a:t>
            </a:r>
          </a:p>
        </p:txBody>
      </p:sp>
    </p:spTree>
    <p:extLst>
      <p:ext uri="{BB962C8B-B14F-4D97-AF65-F5344CB8AC3E}">
        <p14:creationId xmlns:p14="http://schemas.microsoft.com/office/powerpoint/2010/main" val="3842085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4FD999-45CE-6BB7-A7CA-975DFEA56E6E}"/>
              </a:ext>
            </a:extLst>
          </p:cNvPr>
          <p:cNvSpPr>
            <a:spLocks noGrp="1"/>
          </p:cNvSpPr>
          <p:nvPr>
            <p:ph idx="1"/>
          </p:nvPr>
        </p:nvSpPr>
        <p:spPr>
          <a:xfrm>
            <a:off x="44655" y="711651"/>
            <a:ext cx="9023209" cy="3794522"/>
          </a:xfrm>
        </p:spPr>
        <p:txBody>
          <a:bodyPr/>
          <a:lstStyle/>
          <a:p>
            <a:r>
              <a:rPr lang="en-US" dirty="0"/>
              <a:t>Over the first 3 years, produced &gt;</a:t>
            </a:r>
            <a:r>
              <a:rPr lang="en-US" b="1" dirty="0"/>
              <a:t>170 papers</a:t>
            </a:r>
            <a:r>
              <a:rPr lang="en-US" dirty="0"/>
              <a:t>, of which &gt;</a:t>
            </a:r>
            <a:r>
              <a:rPr lang="en-US" b="1" dirty="0"/>
              <a:t>85</a:t>
            </a:r>
            <a:r>
              <a:rPr lang="en-US" dirty="0"/>
              <a:t> in peer reviewed journals (just in </a:t>
            </a:r>
            <a:r>
              <a:rPr lang="en-US" b="1" dirty="0"/>
              <a:t>FY23</a:t>
            </a:r>
            <a:r>
              <a:rPr lang="en-US" dirty="0"/>
              <a:t> SQMS published &gt;</a:t>
            </a:r>
            <a:r>
              <a:rPr lang="en-US" b="1" dirty="0"/>
              <a:t>50 papers </a:t>
            </a:r>
            <a:r>
              <a:rPr lang="en-US" dirty="0"/>
              <a:t>in high impact peer reviewed journals)</a:t>
            </a:r>
          </a:p>
          <a:p>
            <a:endParaRPr lang="en-US" dirty="0"/>
          </a:p>
        </p:txBody>
      </p:sp>
      <p:sp>
        <p:nvSpPr>
          <p:cNvPr id="3" name="Title 2">
            <a:extLst>
              <a:ext uri="{FF2B5EF4-FFF2-40B4-BE49-F238E27FC236}">
                <a16:creationId xmlns:a16="http://schemas.microsoft.com/office/drawing/2014/main" id="{C729002C-79F4-0815-F70E-79F6B7A2640E}"/>
              </a:ext>
            </a:extLst>
          </p:cNvPr>
          <p:cNvSpPr>
            <a:spLocks noGrp="1"/>
          </p:cNvSpPr>
          <p:nvPr>
            <p:ph type="title"/>
          </p:nvPr>
        </p:nvSpPr>
        <p:spPr>
          <a:xfrm>
            <a:off x="222250" y="96204"/>
            <a:ext cx="7405600" cy="517776"/>
          </a:xfrm>
        </p:spPr>
        <p:txBody>
          <a:bodyPr/>
          <a:lstStyle/>
          <a:p>
            <a:r>
              <a:rPr lang="en-US" dirty="0"/>
              <a:t>Publications</a:t>
            </a:r>
          </a:p>
        </p:txBody>
      </p:sp>
      <p:sp>
        <p:nvSpPr>
          <p:cNvPr id="4" name="Date Placeholder 3">
            <a:extLst>
              <a:ext uri="{FF2B5EF4-FFF2-40B4-BE49-F238E27FC236}">
                <a16:creationId xmlns:a16="http://schemas.microsoft.com/office/drawing/2014/main" id="{BC841A98-A765-4321-CD8E-99A55E7ED4F4}"/>
              </a:ext>
            </a:extLst>
          </p:cNvPr>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8/10/23</a:t>
            </a:r>
          </a:p>
        </p:txBody>
      </p:sp>
      <p:sp>
        <p:nvSpPr>
          <p:cNvPr id="5" name="Footer Placeholder 4">
            <a:extLst>
              <a:ext uri="{FF2B5EF4-FFF2-40B4-BE49-F238E27FC236}">
                <a16:creationId xmlns:a16="http://schemas.microsoft.com/office/drawing/2014/main" id="{57BC2EEA-AEDC-4A31-55BD-1E1BF345A155}"/>
              </a:ext>
            </a:extLst>
          </p:cNvPr>
          <p:cNvSpPr>
            <a:spLocks noGrp="1"/>
          </p:cNvSpPr>
          <p:nvPr>
            <p:ph type="ftr" sz="quarter" idx="3"/>
          </p:nvPr>
        </p:nvSpPr>
        <p:spPr>
          <a:xfrm>
            <a:off x="1530603" y="4878161"/>
            <a:ext cx="6262118"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Grassellino | Fermilab Budget Briefing</a:t>
            </a:r>
            <a:endParaRPr lang="en-US" b="1"/>
          </a:p>
        </p:txBody>
      </p:sp>
      <p:sp>
        <p:nvSpPr>
          <p:cNvPr id="6" name="Slide Number Placeholder 5">
            <a:extLst>
              <a:ext uri="{FF2B5EF4-FFF2-40B4-BE49-F238E27FC236}">
                <a16:creationId xmlns:a16="http://schemas.microsoft.com/office/drawing/2014/main" id="{1005F39C-E356-CB6B-A00C-A88628F7124F}"/>
              </a:ext>
            </a:extLst>
          </p:cNvPr>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11</a:t>
            </a:fld>
            <a:endParaRPr lang="en-US"/>
          </a:p>
        </p:txBody>
      </p:sp>
      <p:pic>
        <p:nvPicPr>
          <p:cNvPr id="7" name="Picture 6">
            <a:extLst>
              <a:ext uri="{FF2B5EF4-FFF2-40B4-BE49-F238E27FC236}">
                <a16:creationId xmlns:a16="http://schemas.microsoft.com/office/drawing/2014/main" id="{DD67ACB0-91F8-420B-B9E1-FD65D67D0888}"/>
              </a:ext>
            </a:extLst>
          </p:cNvPr>
          <p:cNvPicPr>
            <a:picLocks noChangeAspect="1"/>
          </p:cNvPicPr>
          <p:nvPr/>
        </p:nvPicPr>
        <p:blipFill>
          <a:blip r:embed="rId2"/>
          <a:stretch>
            <a:fillRect/>
          </a:stretch>
        </p:blipFill>
        <p:spPr>
          <a:xfrm>
            <a:off x="3450088" y="2179122"/>
            <a:ext cx="4125615" cy="1619292"/>
          </a:xfrm>
          <a:prstGeom prst="rect">
            <a:avLst/>
          </a:prstGeom>
          <a:ln>
            <a:solidFill>
              <a:srgbClr val="000000"/>
            </a:solidFill>
          </a:ln>
        </p:spPr>
      </p:pic>
      <p:pic>
        <p:nvPicPr>
          <p:cNvPr id="8" name="Picture 7">
            <a:extLst>
              <a:ext uri="{FF2B5EF4-FFF2-40B4-BE49-F238E27FC236}">
                <a16:creationId xmlns:a16="http://schemas.microsoft.com/office/drawing/2014/main" id="{D5FA3706-2063-496A-BD10-9B79CF9878C5}"/>
              </a:ext>
            </a:extLst>
          </p:cNvPr>
          <p:cNvPicPr>
            <a:picLocks noChangeAspect="1"/>
          </p:cNvPicPr>
          <p:nvPr/>
        </p:nvPicPr>
        <p:blipFill>
          <a:blip r:embed="rId3"/>
          <a:stretch>
            <a:fillRect/>
          </a:stretch>
        </p:blipFill>
        <p:spPr>
          <a:xfrm>
            <a:off x="76135" y="2849192"/>
            <a:ext cx="3329270" cy="1851482"/>
          </a:xfrm>
          <a:prstGeom prst="rect">
            <a:avLst/>
          </a:prstGeom>
          <a:ln>
            <a:solidFill>
              <a:srgbClr val="404040"/>
            </a:solidFill>
          </a:ln>
        </p:spPr>
      </p:pic>
      <p:pic>
        <p:nvPicPr>
          <p:cNvPr id="9" name="Picture 8" descr="A screenshot of a computer&#10;&#10;Description automatically generated with medium confidence">
            <a:extLst>
              <a:ext uri="{FF2B5EF4-FFF2-40B4-BE49-F238E27FC236}">
                <a16:creationId xmlns:a16="http://schemas.microsoft.com/office/drawing/2014/main" id="{BDE297F7-BFD0-5320-1C93-938EBC2D12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023" y="1437356"/>
            <a:ext cx="3974654" cy="1433424"/>
          </a:xfrm>
          <a:prstGeom prst="rect">
            <a:avLst/>
          </a:prstGeom>
        </p:spPr>
      </p:pic>
      <p:pic>
        <p:nvPicPr>
          <p:cNvPr id="10" name="Picture 9">
            <a:extLst>
              <a:ext uri="{FF2B5EF4-FFF2-40B4-BE49-F238E27FC236}">
                <a16:creationId xmlns:a16="http://schemas.microsoft.com/office/drawing/2014/main" id="{8408D4C1-E817-582F-6B1C-66C95A9059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73985" y="3866764"/>
            <a:ext cx="5001768" cy="1257712"/>
          </a:xfrm>
          <a:prstGeom prst="rect">
            <a:avLst/>
          </a:prstGeom>
        </p:spPr>
      </p:pic>
      <p:pic>
        <p:nvPicPr>
          <p:cNvPr id="11" name="Picture 10">
            <a:extLst>
              <a:ext uri="{FF2B5EF4-FFF2-40B4-BE49-F238E27FC236}">
                <a16:creationId xmlns:a16="http://schemas.microsoft.com/office/drawing/2014/main" id="{B7BB36CA-907C-1B52-4890-57CB343377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45781" y="1405573"/>
            <a:ext cx="5049918" cy="588804"/>
          </a:xfrm>
          <a:prstGeom prst="rect">
            <a:avLst/>
          </a:prstGeom>
          <a:ln>
            <a:solidFill>
              <a:srgbClr val="404040"/>
            </a:solidFill>
          </a:ln>
        </p:spPr>
      </p:pic>
      <p:pic>
        <p:nvPicPr>
          <p:cNvPr id="4098" name="Picture 2" descr="Go to ACS Nano ">
            <a:extLst>
              <a:ext uri="{FF2B5EF4-FFF2-40B4-BE49-F238E27FC236}">
                <a16:creationId xmlns:a16="http://schemas.microsoft.com/office/drawing/2014/main" id="{E611F302-9D1C-A003-F117-317483BDF2D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0386" y="1858459"/>
            <a:ext cx="1493412" cy="19895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877B36E-F086-7873-67A3-6A4C8DC48F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653" y="3841936"/>
            <a:ext cx="3391385" cy="1213713"/>
          </a:xfrm>
          <a:prstGeom prst="rect">
            <a:avLst/>
          </a:prstGeom>
          <a:ln>
            <a:solidFill>
              <a:srgbClr val="404040"/>
            </a:solidFill>
          </a:ln>
        </p:spPr>
      </p:pic>
    </p:spTree>
    <p:extLst>
      <p:ext uri="{BB962C8B-B14F-4D97-AF65-F5344CB8AC3E}">
        <p14:creationId xmlns:p14="http://schemas.microsoft.com/office/powerpoint/2010/main" val="1857704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extLst>
              <a:ext uri="{FF2B5EF4-FFF2-40B4-BE49-F238E27FC236}">
                <a16:creationId xmlns:a16="http://schemas.microsoft.com/office/drawing/2014/main" id="{B0F6D5F1-B793-A5A4-0F14-937865459D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9848" y="9144"/>
            <a:ext cx="7158609" cy="4771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35A7E4-9C9A-B3F7-4E3F-F88C5C62940E}"/>
              </a:ext>
            </a:extLst>
          </p:cNvPr>
          <p:cNvSpPr txBox="1"/>
          <p:nvPr/>
        </p:nvSpPr>
        <p:spPr>
          <a:xfrm>
            <a:off x="1069848" y="4186650"/>
            <a:ext cx="7158609" cy="584775"/>
          </a:xfrm>
          <a:prstGeom prst="rect">
            <a:avLst/>
          </a:prstGeom>
          <a:solidFill>
            <a:schemeClr val="accent2"/>
          </a:solidFill>
          <a:ln>
            <a:solidFill>
              <a:schemeClr val="bg1"/>
            </a:solidFill>
          </a:ln>
        </p:spPr>
        <p:txBody>
          <a:bodyPr wrap="square" lIns="91440" tIns="45720" rIns="91440" bIns="45720" rtlCol="0" anchor="t">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lang="en-US" sz="1600" dirty="0">
                <a:solidFill>
                  <a:srgbClr val="000000"/>
                </a:solidFill>
                <a:latin typeface="Roboto"/>
                <a:ea typeface="Roboto"/>
                <a:cs typeface="+mn-cs"/>
              </a:rPr>
              <a:t>The Quantum Garage at the SQMS Center, Fermilab</a:t>
            </a:r>
          </a:p>
          <a:p>
            <a:pPr marL="0" marR="0" lvl="0" indent="0" algn="ctr" defTabSz="457189" rtl="0" eaLnBrk="1" fontAlgn="base" latinLnBrk="0" hangingPunct="1">
              <a:lnSpc>
                <a:spcPct val="100000"/>
              </a:lnSpc>
              <a:spcBef>
                <a:spcPct val="0"/>
              </a:spcBef>
              <a:spcAft>
                <a:spcPct val="0"/>
              </a:spcAft>
              <a:buClrTx/>
              <a:buSzTx/>
              <a:buFontTx/>
              <a:buNone/>
              <a:tabLst/>
              <a:defRPr/>
            </a:pPr>
            <a:r>
              <a:rPr lang="en-US" sz="1600" dirty="0">
                <a:solidFill>
                  <a:srgbClr val="000000"/>
                </a:solidFill>
                <a:latin typeface="Roboto"/>
                <a:ea typeface="Roboto"/>
                <a:cs typeface="+mn-cs"/>
              </a:rPr>
              <a:t>Ribbon Cutting Ceremony, November 2023</a:t>
            </a:r>
          </a:p>
        </p:txBody>
      </p:sp>
    </p:spTree>
    <p:extLst>
      <p:ext uri="{BB962C8B-B14F-4D97-AF65-F5344CB8AC3E}">
        <p14:creationId xmlns:p14="http://schemas.microsoft.com/office/powerpoint/2010/main" val="2886368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CF8977-B4F9-4543-8D67-7F591BFFE2D2}"/>
              </a:ext>
            </a:extLst>
          </p:cNvPr>
          <p:cNvSpPr>
            <a:spLocks noGrp="1"/>
          </p:cNvSpPr>
          <p:nvPr>
            <p:ph type="title"/>
          </p:nvPr>
        </p:nvSpPr>
        <p:spPr>
          <a:xfrm>
            <a:off x="263247" y="-34214"/>
            <a:ext cx="8931904" cy="517776"/>
          </a:xfrm>
        </p:spPr>
        <p:txBody>
          <a:bodyPr/>
          <a:lstStyle/>
          <a:p>
            <a:r>
              <a:rPr lang="en-US" sz="1950" dirty="0">
                <a:latin typeface="Roboto" panose="02000000000000000000" pitchFamily="2" charset="0"/>
                <a:ea typeface="Roboto" panose="02000000000000000000" pitchFamily="2" charset="0"/>
                <a:cs typeface="Roboto" panose="02000000000000000000" pitchFamily="2" charset="0"/>
              </a:rPr>
              <a:t>SQMS facilities: deployed fleet of new quantum testbeds and fab capabilities</a:t>
            </a:r>
          </a:p>
        </p:txBody>
      </p:sp>
      <p:pic>
        <p:nvPicPr>
          <p:cNvPr id="6" name="Picture 4">
            <a:extLst>
              <a:ext uri="{FF2B5EF4-FFF2-40B4-BE49-F238E27FC236}">
                <a16:creationId xmlns:a16="http://schemas.microsoft.com/office/drawing/2014/main" id="{115362C8-C3E3-742B-31C1-EFB36A64F39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570937"/>
            <a:ext cx="3654317" cy="23373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F328BDC-3CAD-2EFA-110E-35CBD1101A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3350" y="570939"/>
            <a:ext cx="2971698" cy="4001624"/>
          </a:xfrm>
          <a:prstGeom prst="rect">
            <a:avLst/>
          </a:prstGeom>
        </p:spPr>
      </p:pic>
      <p:pic>
        <p:nvPicPr>
          <p:cNvPr id="12" name="Picture 11">
            <a:extLst>
              <a:ext uri="{FF2B5EF4-FFF2-40B4-BE49-F238E27FC236}">
                <a16:creationId xmlns:a16="http://schemas.microsoft.com/office/drawing/2014/main" id="{8542884F-7CA1-E991-C3E9-5378DE5DC0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4663" y="570939"/>
            <a:ext cx="2846352" cy="4001624"/>
          </a:xfrm>
          <a:prstGeom prst="rect">
            <a:avLst/>
          </a:prstGeom>
        </p:spPr>
      </p:pic>
      <p:pic>
        <p:nvPicPr>
          <p:cNvPr id="10" name="Picture 9">
            <a:extLst>
              <a:ext uri="{FF2B5EF4-FFF2-40B4-BE49-F238E27FC236}">
                <a16:creationId xmlns:a16="http://schemas.microsoft.com/office/drawing/2014/main" id="{A02A1B91-5062-F9DC-50B0-20C62F13E5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7" y="2506098"/>
            <a:ext cx="3284843" cy="2066465"/>
          </a:xfrm>
          <a:prstGeom prst="rect">
            <a:avLst/>
          </a:prstGeom>
        </p:spPr>
      </p:pic>
      <p:sp>
        <p:nvSpPr>
          <p:cNvPr id="4" name="Slide Number Placeholder 3">
            <a:extLst>
              <a:ext uri="{FF2B5EF4-FFF2-40B4-BE49-F238E27FC236}">
                <a16:creationId xmlns:a16="http://schemas.microsoft.com/office/drawing/2014/main" id="{33A5012F-5C85-9DC1-BB82-D6D27CC82765}"/>
              </a:ext>
            </a:extLst>
          </p:cNvPr>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defTabSz="457189">
              <a:defRPr/>
            </a:pPr>
            <a:fld id="{148C009B-CB69-E04A-B9B3-34B26D69E9CF}" type="slidenum">
              <a:rPr lang="en-US" smtClean="0"/>
              <a:pPr defTabSz="457189">
                <a:defRPr/>
              </a:pPr>
              <a:t>13</a:t>
            </a:fld>
            <a:endParaRPr lang="en-US" dirty="0">
              <a:ea typeface="Geneva" charset="0"/>
            </a:endParaRPr>
          </a:p>
        </p:txBody>
      </p:sp>
      <p:sp>
        <p:nvSpPr>
          <p:cNvPr id="5" name="TextBox 4">
            <a:extLst>
              <a:ext uri="{FF2B5EF4-FFF2-40B4-BE49-F238E27FC236}">
                <a16:creationId xmlns:a16="http://schemas.microsoft.com/office/drawing/2014/main" id="{6FFEF942-3FE9-BAF0-960B-6D6E9CC69F64}"/>
              </a:ext>
            </a:extLst>
          </p:cNvPr>
          <p:cNvSpPr txBox="1"/>
          <p:nvPr/>
        </p:nvSpPr>
        <p:spPr>
          <a:xfrm>
            <a:off x="7227" y="4312503"/>
            <a:ext cx="9129546" cy="830997"/>
          </a:xfrm>
          <a:prstGeom prst="rect">
            <a:avLst/>
          </a:prstGeom>
          <a:solidFill>
            <a:schemeClr val="accent2"/>
          </a:solidFill>
          <a:ln>
            <a:solidFill>
              <a:schemeClr val="bg1"/>
            </a:solidFill>
          </a:ln>
        </p:spPr>
        <p:txBody>
          <a:bodyPr wrap="square" lIns="91440" tIns="45720" rIns="91440" bIns="45720" rtlCol="0" anchor="t">
            <a:spAutoFit/>
          </a:bodyPr>
          <a:lstStyle/>
          <a:p>
            <a:pPr algn="ctr" defTabSz="457189"/>
            <a:r>
              <a:rPr lang="en-US" sz="1600" b="1" dirty="0">
                <a:solidFill>
                  <a:srgbClr val="000000"/>
                </a:solidFill>
                <a:latin typeface="Roboto"/>
                <a:ea typeface="Roboto"/>
              </a:rPr>
              <a:t>With 8 extra large dilution refrigerators, hundreds of qubits and cavities, </a:t>
            </a:r>
            <a:r>
              <a:rPr lang="en-US" sz="1600" b="1" dirty="0" err="1">
                <a:solidFill>
                  <a:srgbClr val="000000"/>
                </a:solidFill>
                <a:latin typeface="Roboto"/>
                <a:ea typeface="Roboto"/>
              </a:rPr>
              <a:t>nanofab</a:t>
            </a:r>
            <a:r>
              <a:rPr lang="en-US" sz="1600" b="1" dirty="0">
                <a:solidFill>
                  <a:srgbClr val="000000"/>
                </a:solidFill>
                <a:latin typeface="Roboto"/>
                <a:ea typeface="Roboto"/>
              </a:rPr>
              <a:t> tools and materials science capabilities, SQMS quantum research facilities/tools are among the largest and most advanced nationally and internationally </a:t>
            </a:r>
            <a:endParaRPr lang="en-US" dirty="0">
              <a:solidFill>
                <a:srgbClr val="003087"/>
              </a:solidFill>
            </a:endParaRPr>
          </a:p>
        </p:txBody>
      </p:sp>
    </p:spTree>
    <p:extLst>
      <p:ext uri="{BB962C8B-B14F-4D97-AF65-F5344CB8AC3E}">
        <p14:creationId xmlns:p14="http://schemas.microsoft.com/office/powerpoint/2010/main" val="284665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43825F-0C04-00F1-D2CE-D8B8690E77D8}"/>
              </a:ext>
            </a:extLst>
          </p:cNvPr>
          <p:cNvPicPr>
            <a:picLocks noChangeAspect="1"/>
          </p:cNvPicPr>
          <p:nvPr/>
        </p:nvPicPr>
        <p:blipFill rotWithShape="1">
          <a:blip r:embed="rId2"/>
          <a:srcRect t="19732" r="1" b="22948"/>
          <a:stretch/>
        </p:blipFill>
        <p:spPr>
          <a:xfrm>
            <a:off x="444500" y="1085278"/>
            <a:ext cx="8456616" cy="3574919"/>
          </a:xfrm>
          <a:prstGeom prst="rect">
            <a:avLst/>
          </a:prstGeom>
          <a:noFill/>
        </p:spPr>
      </p:pic>
      <p:sp>
        <p:nvSpPr>
          <p:cNvPr id="10" name="Title 2">
            <a:extLst>
              <a:ext uri="{FF2B5EF4-FFF2-40B4-BE49-F238E27FC236}">
                <a16:creationId xmlns:a16="http://schemas.microsoft.com/office/drawing/2014/main" id="{6504FA62-5606-A0F6-B9F5-E85A105BCC96}"/>
              </a:ext>
            </a:extLst>
          </p:cNvPr>
          <p:cNvSpPr>
            <a:spLocks noGrp="1"/>
          </p:cNvSpPr>
          <p:nvPr>
            <p:ph type="title"/>
          </p:nvPr>
        </p:nvSpPr>
        <p:spPr>
          <a:xfrm>
            <a:off x="387121" y="321569"/>
            <a:ext cx="8513996" cy="517776"/>
          </a:xfrm>
        </p:spPr>
        <p:txBody>
          <a:bodyPr>
            <a:normAutofit fontScale="90000"/>
          </a:bodyPr>
          <a:lstStyle/>
          <a:p>
            <a:r>
              <a:rPr lang="en-US" sz="2400" dirty="0"/>
              <a:t>The Quantum Garage @ the SQMS Center (Fermilab)</a:t>
            </a:r>
            <a:br>
              <a:rPr lang="en-US" sz="2100" dirty="0"/>
            </a:br>
            <a:r>
              <a:rPr lang="en-US" sz="2100" dirty="0"/>
              <a:t>New DOE National Quantum facilities to advance science and economy</a:t>
            </a:r>
          </a:p>
        </p:txBody>
      </p:sp>
    </p:spTree>
    <p:extLst>
      <p:ext uri="{BB962C8B-B14F-4D97-AF65-F5344CB8AC3E}">
        <p14:creationId xmlns:p14="http://schemas.microsoft.com/office/powerpoint/2010/main" val="3739135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a:extLst>
              <a:ext uri="{FF2B5EF4-FFF2-40B4-BE49-F238E27FC236}">
                <a16:creationId xmlns:a16="http://schemas.microsoft.com/office/drawing/2014/main" id="{D840BB52-5587-1691-3966-EBDE75B1D4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131387" y="873374"/>
            <a:ext cx="4554667" cy="341600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E9594A8-8588-AB93-5840-8CC66B7547D9}"/>
              </a:ext>
            </a:extLst>
          </p:cNvPr>
          <p:cNvSpPr>
            <a:spLocks noGrp="1"/>
          </p:cNvSpPr>
          <p:nvPr>
            <p:ph type="title"/>
          </p:nvPr>
        </p:nvSpPr>
        <p:spPr>
          <a:xfrm>
            <a:off x="82296" y="188814"/>
            <a:ext cx="9061704" cy="320908"/>
          </a:xfrm>
        </p:spPr>
        <p:txBody>
          <a:bodyPr anchor="t">
            <a:noAutofit/>
          </a:bodyPr>
          <a:lstStyle/>
          <a:p>
            <a:pPr>
              <a:lnSpc>
                <a:spcPct val="90000"/>
              </a:lnSpc>
            </a:pPr>
            <a:r>
              <a:rPr lang="en-US" sz="1700" dirty="0"/>
              <a:t>Completed and commissioned new SQMS quantum testbed at Northwestern University</a:t>
            </a:r>
          </a:p>
        </p:txBody>
      </p:sp>
      <p:pic>
        <p:nvPicPr>
          <p:cNvPr id="1026" name="Picture 2" descr="Image">
            <a:extLst>
              <a:ext uri="{FF2B5EF4-FFF2-40B4-BE49-F238E27FC236}">
                <a16:creationId xmlns:a16="http://schemas.microsoft.com/office/drawing/2014/main" id="{211EE229-F0B0-9CDA-FA0E-245CE0D324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36588" y="524982"/>
            <a:ext cx="3084588" cy="411278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91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96A56B-0CC3-D7D7-22C8-FB5D81D07622}"/>
              </a:ext>
            </a:extLst>
          </p:cNvPr>
          <p:cNvSpPr>
            <a:spLocks noGrp="1"/>
          </p:cNvSpPr>
          <p:nvPr>
            <p:ph idx="1"/>
          </p:nvPr>
        </p:nvSpPr>
        <p:spPr>
          <a:xfrm>
            <a:off x="201307" y="1046175"/>
            <a:ext cx="8808092" cy="3574919"/>
          </a:xfrm>
        </p:spPr>
        <p:txBody>
          <a:bodyPr/>
          <a:lstStyle/>
          <a:p>
            <a:r>
              <a:rPr lang="en-US" dirty="0"/>
              <a:t>SQMS has launched the first, large scale, international experiment to prepare identical quantum testbeds and exchange/measure qubit devices at &gt;10 different test sites around the world    </a:t>
            </a:r>
          </a:p>
        </p:txBody>
      </p:sp>
      <p:sp>
        <p:nvSpPr>
          <p:cNvPr id="3" name="Title 2">
            <a:extLst>
              <a:ext uri="{FF2B5EF4-FFF2-40B4-BE49-F238E27FC236}">
                <a16:creationId xmlns:a16="http://schemas.microsoft.com/office/drawing/2014/main" id="{2397F76B-1B1B-3B85-B541-36751B2E54FB}"/>
              </a:ext>
            </a:extLst>
          </p:cNvPr>
          <p:cNvSpPr>
            <a:spLocks noGrp="1"/>
          </p:cNvSpPr>
          <p:nvPr>
            <p:ph type="title"/>
          </p:nvPr>
        </p:nvSpPr>
        <p:spPr>
          <a:xfrm>
            <a:off x="343692" y="464688"/>
            <a:ext cx="8456615" cy="517776"/>
          </a:xfrm>
        </p:spPr>
        <p:txBody>
          <a:bodyPr/>
          <a:lstStyle/>
          <a:p>
            <a:r>
              <a:rPr lang="en-US" dirty="0"/>
              <a:t>First international qubit metrology round robin experiment</a:t>
            </a:r>
          </a:p>
        </p:txBody>
      </p:sp>
      <p:pic>
        <p:nvPicPr>
          <p:cNvPr id="2050" name="Picture 2">
            <a:extLst>
              <a:ext uri="{FF2B5EF4-FFF2-40B4-BE49-F238E27FC236}">
                <a16:creationId xmlns:a16="http://schemas.microsoft.com/office/drawing/2014/main" id="{07A7C878-5D04-04E4-2DF6-C55B50A6C8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6077" y="1565779"/>
            <a:ext cx="6070171" cy="3539433"/>
          </a:xfrm>
          <a:prstGeom prst="rect">
            <a:avLst/>
          </a:prstGeom>
          <a:noFill/>
          <a:extLst>
            <a:ext uri="{909E8E84-426E-40DD-AFC4-6F175D3DCCD1}">
              <a14:hiddenFill xmlns:a14="http://schemas.microsoft.com/office/drawing/2010/main">
                <a:solidFill>
                  <a:srgbClr val="FFFFFF"/>
                </a:solidFill>
              </a14:hiddenFill>
            </a:ext>
          </a:extLst>
        </p:spPr>
      </p:pic>
      <p:sp>
        <p:nvSpPr>
          <p:cNvPr id="4" name="Diamond 3">
            <a:extLst>
              <a:ext uri="{FF2B5EF4-FFF2-40B4-BE49-F238E27FC236}">
                <a16:creationId xmlns:a16="http://schemas.microsoft.com/office/drawing/2014/main" id="{15547ABE-C227-CEDC-B8AA-7E99A8B86A6A}"/>
              </a:ext>
            </a:extLst>
          </p:cNvPr>
          <p:cNvSpPr/>
          <p:nvPr/>
        </p:nvSpPr>
        <p:spPr>
          <a:xfrm>
            <a:off x="486077" y="3524421"/>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BF133EF6-A4A3-BF90-DC42-FCDD61E043ED}"/>
              </a:ext>
            </a:extLst>
          </p:cNvPr>
          <p:cNvSpPr/>
          <p:nvPr/>
        </p:nvSpPr>
        <p:spPr>
          <a:xfrm>
            <a:off x="768096" y="3771309"/>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8BCCBE20-B5B7-C732-8CAE-671C0D0FA193}"/>
              </a:ext>
            </a:extLst>
          </p:cNvPr>
          <p:cNvSpPr/>
          <p:nvPr/>
        </p:nvSpPr>
        <p:spPr>
          <a:xfrm>
            <a:off x="1882061" y="3326351"/>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DF9D6D66-5C95-63EE-D454-D062CB6C6A24}"/>
              </a:ext>
            </a:extLst>
          </p:cNvPr>
          <p:cNvSpPr/>
          <p:nvPr/>
        </p:nvSpPr>
        <p:spPr>
          <a:xfrm>
            <a:off x="2282952" y="3326351"/>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90482EFB-0313-076C-A283-11D849095A87}"/>
              </a:ext>
            </a:extLst>
          </p:cNvPr>
          <p:cNvSpPr/>
          <p:nvPr/>
        </p:nvSpPr>
        <p:spPr>
          <a:xfrm>
            <a:off x="3560064" y="3524421"/>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7034A65F-0551-C018-BF06-40CF9FCF9958}"/>
              </a:ext>
            </a:extLst>
          </p:cNvPr>
          <p:cNvSpPr/>
          <p:nvPr/>
        </p:nvSpPr>
        <p:spPr>
          <a:xfrm>
            <a:off x="3521162" y="3052031"/>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955845B3-42F9-4A08-722A-83E0E0BA6DC4}"/>
              </a:ext>
            </a:extLst>
          </p:cNvPr>
          <p:cNvSpPr/>
          <p:nvPr/>
        </p:nvSpPr>
        <p:spPr>
          <a:xfrm>
            <a:off x="3936795" y="2070575"/>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BB383128-607A-310B-D52D-FA589FF70BB7}"/>
              </a:ext>
            </a:extLst>
          </p:cNvPr>
          <p:cNvSpPr/>
          <p:nvPr/>
        </p:nvSpPr>
        <p:spPr>
          <a:xfrm>
            <a:off x="5983224" y="2808241"/>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7B0AEE9A-312C-4928-DE31-D73B7B648289}"/>
              </a:ext>
            </a:extLst>
          </p:cNvPr>
          <p:cNvSpPr/>
          <p:nvPr/>
        </p:nvSpPr>
        <p:spPr>
          <a:xfrm>
            <a:off x="5983224" y="3105009"/>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BDF18FEC-2390-9B4B-6982-071F538B48AD}"/>
              </a:ext>
            </a:extLst>
          </p:cNvPr>
          <p:cNvSpPr/>
          <p:nvPr/>
        </p:nvSpPr>
        <p:spPr>
          <a:xfrm>
            <a:off x="5842214" y="3835879"/>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87E80FAC-760E-AC2C-BC33-B585AF884EDE}"/>
              </a:ext>
            </a:extLst>
          </p:cNvPr>
          <p:cNvSpPr/>
          <p:nvPr/>
        </p:nvSpPr>
        <p:spPr>
          <a:xfrm>
            <a:off x="6124233" y="4054773"/>
            <a:ext cx="282019" cy="28346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1DBB072-0146-79A6-C654-51DB68734B7F}"/>
              </a:ext>
            </a:extLst>
          </p:cNvPr>
          <p:cNvSpPr txBox="1"/>
          <p:nvPr/>
        </p:nvSpPr>
        <p:spPr>
          <a:xfrm>
            <a:off x="6711975" y="1726479"/>
            <a:ext cx="2297424" cy="3046988"/>
          </a:xfrm>
          <a:prstGeom prst="rect">
            <a:avLst/>
          </a:prstGeom>
          <a:noFill/>
          <a:ln>
            <a:solidFill>
              <a:schemeClr val="tx1"/>
            </a:solidFill>
          </a:ln>
        </p:spPr>
        <p:txBody>
          <a:bodyPr wrap="none" rtlCol="0">
            <a:spAutoFit/>
          </a:bodyPr>
          <a:lstStyle/>
          <a:p>
            <a:pPr algn="l"/>
            <a:r>
              <a:rPr lang="en-US" sz="1600" u="sng" dirty="0">
                <a:solidFill>
                  <a:srgbClr val="000000"/>
                </a:solidFill>
                <a:latin typeface="Roboto" panose="02000000000000000000" pitchFamily="2" charset="0"/>
                <a:ea typeface="Roboto" panose="02000000000000000000" pitchFamily="2" charset="0"/>
              </a:rPr>
              <a:t>SQMS Qubit Test Sites:</a:t>
            </a:r>
          </a:p>
          <a:p>
            <a:pPr marL="285750" indent="-285750" algn="l">
              <a:buFont typeface="Arial" panose="020B0604020202020204" pitchFamily="34" charset="0"/>
              <a:buChar char="•"/>
            </a:pPr>
            <a:r>
              <a:rPr lang="en-US" sz="1600" dirty="0" err="1">
                <a:solidFill>
                  <a:srgbClr val="000000"/>
                </a:solidFill>
                <a:latin typeface="Roboto" panose="02000000000000000000" pitchFamily="2" charset="0"/>
                <a:ea typeface="Roboto" panose="02000000000000000000" pitchFamily="2" charset="0"/>
              </a:rPr>
              <a:t>Rigetti</a:t>
            </a:r>
            <a:r>
              <a:rPr lang="en-US" sz="1600" dirty="0">
                <a:solidFill>
                  <a:srgbClr val="000000"/>
                </a:solidFill>
                <a:latin typeface="Roboto" panose="02000000000000000000" pitchFamily="2" charset="0"/>
                <a:ea typeface="Roboto" panose="02000000000000000000" pitchFamily="2" charset="0"/>
              </a:rPr>
              <a:t> Computing</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Livermore</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NIST</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CU Boulder</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Fermilab</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Northwestern</a:t>
            </a:r>
          </a:p>
          <a:p>
            <a:pPr marL="285750" indent="-285750">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Waterloo IQC</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UK NPL</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Royal Holloway</a:t>
            </a: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INFN Gran </a:t>
            </a:r>
            <a:r>
              <a:rPr lang="en-US" sz="1600" dirty="0" err="1">
                <a:solidFill>
                  <a:srgbClr val="000000"/>
                </a:solidFill>
                <a:latin typeface="Roboto" panose="02000000000000000000" pitchFamily="2" charset="0"/>
                <a:ea typeface="Roboto" panose="02000000000000000000" pitchFamily="2" charset="0"/>
              </a:rPr>
              <a:t>Sasso</a:t>
            </a:r>
            <a:endParaRPr lang="en-US" sz="1600" dirty="0">
              <a:solidFill>
                <a:srgbClr val="000000"/>
              </a:solidFill>
              <a:latin typeface="Roboto" panose="02000000000000000000" pitchFamily="2" charset="0"/>
              <a:ea typeface="Roboto" panose="02000000000000000000" pitchFamily="2" charset="0"/>
            </a:endParaRPr>
          </a:p>
          <a:p>
            <a:pPr marL="285750" indent="-285750" algn="l">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rPr>
              <a:t>University of Pisa</a:t>
            </a:r>
          </a:p>
        </p:txBody>
      </p:sp>
      <p:sp>
        <p:nvSpPr>
          <p:cNvPr id="18" name="TextBox 17">
            <a:extLst>
              <a:ext uri="{FF2B5EF4-FFF2-40B4-BE49-F238E27FC236}">
                <a16:creationId xmlns:a16="http://schemas.microsoft.com/office/drawing/2014/main" id="{B478A9DB-E08C-863E-EAF8-83CDF866A42B}"/>
              </a:ext>
            </a:extLst>
          </p:cNvPr>
          <p:cNvSpPr txBox="1"/>
          <p:nvPr/>
        </p:nvSpPr>
        <p:spPr>
          <a:xfrm>
            <a:off x="416620" y="4621094"/>
            <a:ext cx="5425594" cy="523220"/>
          </a:xfrm>
          <a:prstGeom prst="rect">
            <a:avLst/>
          </a:prstGeom>
          <a:solidFill>
            <a:schemeClr val="accent2"/>
          </a:solidFill>
        </p:spPr>
        <p:txBody>
          <a:bodyPr wrap="square">
            <a:spAutoFit/>
          </a:bodyPr>
          <a:lstStyle/>
          <a:p>
            <a:pPr lvl="1" algn="ctr"/>
            <a:r>
              <a:rPr lang="en-US" sz="1400" dirty="0"/>
              <a:t>Effort is key to advance quantum computing and for paving the way to synchronized observatories/experiments</a:t>
            </a:r>
          </a:p>
        </p:txBody>
      </p:sp>
      <p:sp>
        <p:nvSpPr>
          <p:cNvPr id="19" name="TextBox 18">
            <a:extLst>
              <a:ext uri="{FF2B5EF4-FFF2-40B4-BE49-F238E27FC236}">
                <a16:creationId xmlns:a16="http://schemas.microsoft.com/office/drawing/2014/main" id="{D6F46E0A-0D1F-93D7-18D2-675018C32FF1}"/>
              </a:ext>
            </a:extLst>
          </p:cNvPr>
          <p:cNvSpPr txBox="1"/>
          <p:nvPr/>
        </p:nvSpPr>
        <p:spPr>
          <a:xfrm>
            <a:off x="3225083" y="4088373"/>
            <a:ext cx="369012" cy="276999"/>
          </a:xfrm>
          <a:prstGeom prst="rect">
            <a:avLst/>
          </a:prstGeom>
          <a:noFill/>
        </p:spPr>
        <p:txBody>
          <a:bodyPr wrap="none" rtlCol="0">
            <a:spAutoFit/>
          </a:bodyPr>
          <a:lstStyle/>
          <a:p>
            <a:pPr algn="l"/>
            <a:r>
              <a:rPr lang="en-US" sz="1200" dirty="0">
                <a:solidFill>
                  <a:schemeClr val="bg1"/>
                </a:solidFill>
                <a:latin typeface="Roboto" panose="02000000000000000000" pitchFamily="2" charset="0"/>
                <a:ea typeface="Roboto" panose="02000000000000000000" pitchFamily="2" charset="0"/>
              </a:rPr>
              <a:t>LA</a:t>
            </a:r>
          </a:p>
        </p:txBody>
      </p:sp>
    </p:spTree>
    <p:extLst>
      <p:ext uri="{BB962C8B-B14F-4D97-AF65-F5344CB8AC3E}">
        <p14:creationId xmlns:p14="http://schemas.microsoft.com/office/powerpoint/2010/main" val="2274555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A0F90D-E5AD-8005-FC58-8D39E5454077}"/>
              </a:ext>
            </a:extLst>
          </p:cNvPr>
          <p:cNvSpPr>
            <a:spLocks noGrp="1"/>
          </p:cNvSpPr>
          <p:nvPr>
            <p:ph type="title"/>
          </p:nvPr>
        </p:nvSpPr>
        <p:spPr>
          <a:xfrm>
            <a:off x="371868" y="220985"/>
            <a:ext cx="8400263" cy="517776"/>
          </a:xfrm>
        </p:spPr>
        <p:txBody>
          <a:bodyPr/>
          <a:lstStyle/>
          <a:p>
            <a:r>
              <a:rPr lang="en-US" sz="2000" dirty="0"/>
              <a:t>Fermilab and INFN Gran </a:t>
            </a:r>
            <a:r>
              <a:rPr lang="en-US" sz="2000" dirty="0" err="1"/>
              <a:t>Sasso</a:t>
            </a:r>
            <a:r>
              <a:rPr lang="en-US" sz="2000" dirty="0"/>
              <a:t> qubit exchange experiments ongoing (effect of environmental rad on qubit performance)</a:t>
            </a:r>
          </a:p>
        </p:txBody>
      </p:sp>
      <p:pic>
        <p:nvPicPr>
          <p:cNvPr id="4" name="Picture 3">
            <a:extLst>
              <a:ext uri="{FF2B5EF4-FFF2-40B4-BE49-F238E27FC236}">
                <a16:creationId xmlns:a16="http://schemas.microsoft.com/office/drawing/2014/main" id="{64460E7D-B5BD-5BCA-3B7D-569E629684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763" y="823602"/>
            <a:ext cx="4636007" cy="2227441"/>
          </a:xfrm>
          <a:prstGeom prst="rect">
            <a:avLst/>
          </a:prstGeom>
        </p:spPr>
      </p:pic>
      <p:pic>
        <p:nvPicPr>
          <p:cNvPr id="5" name="Picture 4">
            <a:extLst>
              <a:ext uri="{FF2B5EF4-FFF2-40B4-BE49-F238E27FC236}">
                <a16:creationId xmlns:a16="http://schemas.microsoft.com/office/drawing/2014/main" id="{A6F8244C-8151-EDF7-2BE8-8FAFC65A17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2180" y="2571750"/>
            <a:ext cx="4770803" cy="2227441"/>
          </a:xfrm>
          <a:prstGeom prst="rect">
            <a:avLst/>
          </a:prstGeom>
        </p:spPr>
      </p:pic>
      <p:sp>
        <p:nvSpPr>
          <p:cNvPr id="6" name="TextBox 5">
            <a:extLst>
              <a:ext uri="{FF2B5EF4-FFF2-40B4-BE49-F238E27FC236}">
                <a16:creationId xmlns:a16="http://schemas.microsoft.com/office/drawing/2014/main" id="{74CB22AA-2E44-6A35-9036-78DF128A4A8D}"/>
              </a:ext>
            </a:extLst>
          </p:cNvPr>
          <p:cNvSpPr txBox="1"/>
          <p:nvPr/>
        </p:nvSpPr>
        <p:spPr>
          <a:xfrm>
            <a:off x="4900693" y="993536"/>
            <a:ext cx="4111544" cy="1323439"/>
          </a:xfrm>
          <a:prstGeom prst="rect">
            <a:avLst/>
          </a:prstGeom>
          <a:noFill/>
        </p:spPr>
        <p:txBody>
          <a:bodyPr wrap="square" rtlCol="0">
            <a:spAutoFit/>
          </a:bodyPr>
          <a:lstStyle/>
          <a:p>
            <a:pPr algn="l"/>
            <a:r>
              <a:rPr lang="en-US" sz="1600" dirty="0">
                <a:solidFill>
                  <a:srgbClr val="000000"/>
                </a:solidFill>
                <a:latin typeface="Roboto" panose="02000000000000000000" pitchFamily="2" charset="0"/>
                <a:ea typeface="Roboto" panose="02000000000000000000" pitchFamily="2" charset="0"/>
              </a:rPr>
              <a:t>First experiments measuring very high coherence qubits above and underground, with and without radiation source, new measurement protocols – </a:t>
            </a:r>
            <a:r>
              <a:rPr lang="en-US" sz="1600" dirty="0" err="1">
                <a:solidFill>
                  <a:srgbClr val="000000"/>
                </a:solidFill>
                <a:latin typeface="Roboto" panose="02000000000000000000" pitchFamily="2" charset="0"/>
                <a:ea typeface="Roboto" panose="02000000000000000000" pitchFamily="2" charset="0"/>
              </a:rPr>
              <a:t>Cardani</a:t>
            </a:r>
            <a:r>
              <a:rPr lang="en-US" sz="1600" dirty="0">
                <a:solidFill>
                  <a:srgbClr val="000000"/>
                </a:solidFill>
                <a:latin typeface="Roboto" panose="02000000000000000000" pitchFamily="2" charset="0"/>
                <a:ea typeface="Roboto" panose="02000000000000000000" pitchFamily="2" charset="0"/>
              </a:rPr>
              <a:t>, Roy, Van </a:t>
            </a:r>
            <a:r>
              <a:rPr lang="en-US" sz="1600" dirty="0" err="1">
                <a:solidFill>
                  <a:srgbClr val="000000"/>
                </a:solidFill>
                <a:latin typeface="Roboto" panose="02000000000000000000" pitchFamily="2" charset="0"/>
                <a:ea typeface="Roboto" panose="02000000000000000000" pitchFamily="2" charset="0"/>
              </a:rPr>
              <a:t>Zanten</a:t>
            </a:r>
            <a:r>
              <a:rPr lang="en-US" sz="1600" dirty="0">
                <a:solidFill>
                  <a:srgbClr val="000000"/>
                </a:solidFill>
                <a:latin typeface="Roboto" panose="02000000000000000000" pitchFamily="2" charset="0"/>
                <a:ea typeface="Roboto" panose="02000000000000000000" pitchFamily="2" charset="0"/>
              </a:rPr>
              <a:t>, </a:t>
            </a:r>
            <a:r>
              <a:rPr lang="en-US" sz="1600" dirty="0" err="1">
                <a:solidFill>
                  <a:srgbClr val="000000"/>
                </a:solidFill>
                <a:latin typeface="Roboto" panose="02000000000000000000" pitchFamily="2" charset="0"/>
                <a:ea typeface="Roboto" panose="02000000000000000000" pitchFamily="2" charset="0"/>
              </a:rPr>
              <a:t>Grassellino</a:t>
            </a:r>
            <a:r>
              <a:rPr lang="en-US" sz="1600" dirty="0">
                <a:solidFill>
                  <a:srgbClr val="000000"/>
                </a:solidFill>
                <a:latin typeface="Roboto" panose="02000000000000000000" pitchFamily="2" charset="0"/>
                <a:ea typeface="Roboto" panose="02000000000000000000" pitchFamily="2" charset="0"/>
              </a:rPr>
              <a:t> et al</a:t>
            </a:r>
          </a:p>
        </p:txBody>
      </p:sp>
      <p:pic>
        <p:nvPicPr>
          <p:cNvPr id="7" name="Picture 6" descr="A close-up of a graph&#10;&#10;Description automatically generated">
            <a:extLst>
              <a:ext uri="{FF2B5EF4-FFF2-40B4-BE49-F238E27FC236}">
                <a16:creationId xmlns:a16="http://schemas.microsoft.com/office/drawing/2014/main" id="{043867A7-51A5-FF21-9B1E-007A732B93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3" y="2976016"/>
            <a:ext cx="4636008" cy="2167484"/>
          </a:xfrm>
          <a:prstGeom prst="rect">
            <a:avLst/>
          </a:prstGeom>
        </p:spPr>
      </p:pic>
    </p:spTree>
    <p:extLst>
      <p:ext uri="{BB962C8B-B14F-4D97-AF65-F5344CB8AC3E}">
        <p14:creationId xmlns:p14="http://schemas.microsoft.com/office/powerpoint/2010/main" val="601003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D61AFBF2-3E70-BCA4-5522-D3846B10ECD9}"/>
              </a:ext>
            </a:extLst>
          </p:cNvPr>
          <p:cNvSpPr txBox="1"/>
          <p:nvPr/>
        </p:nvSpPr>
        <p:spPr>
          <a:xfrm>
            <a:off x="227873" y="4463863"/>
            <a:ext cx="4690676" cy="338554"/>
          </a:xfrm>
          <a:prstGeom prst="rect">
            <a:avLst/>
          </a:prstGeom>
          <a:noFill/>
        </p:spPr>
        <p:txBody>
          <a:bodyPr wrap="square">
            <a:spAutoFit/>
          </a:bodyPr>
          <a:lstStyle/>
          <a:p>
            <a:pPr defTabSz="457189">
              <a:defRPr/>
            </a:pPr>
            <a:r>
              <a:rPr lang="en-US" sz="1600" dirty="0">
                <a:solidFill>
                  <a:srgbClr val="003087"/>
                </a:solidFill>
                <a:latin typeface="Roboto" panose="02000000000000000000" pitchFamily="2" charset="0"/>
                <a:cs typeface="+mn-cs"/>
              </a:rPr>
              <a:t>arXiv:2304.13257v2 </a:t>
            </a:r>
          </a:p>
        </p:txBody>
      </p:sp>
      <p:pic>
        <p:nvPicPr>
          <p:cNvPr id="5" name="Picture 4" descr="A diagram of a machine&#10;&#10;Description automatically generated">
            <a:extLst>
              <a:ext uri="{FF2B5EF4-FFF2-40B4-BE49-F238E27FC236}">
                <a16:creationId xmlns:a16="http://schemas.microsoft.com/office/drawing/2014/main" id="{FD0A0C2A-CC6B-877C-EFAE-97317C0C37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6392"/>
          <a:stretch/>
        </p:blipFill>
        <p:spPr>
          <a:xfrm>
            <a:off x="112483" y="1284275"/>
            <a:ext cx="1622801" cy="3115943"/>
          </a:xfrm>
          <a:prstGeom prst="rect">
            <a:avLst/>
          </a:prstGeom>
        </p:spPr>
      </p:pic>
      <p:graphicFrame>
        <p:nvGraphicFramePr>
          <p:cNvPr id="6" name="Table 5">
            <a:extLst>
              <a:ext uri="{FF2B5EF4-FFF2-40B4-BE49-F238E27FC236}">
                <a16:creationId xmlns:a16="http://schemas.microsoft.com/office/drawing/2014/main" id="{21FB42A9-2973-0212-E0D1-8E332CFC2A57}"/>
              </a:ext>
            </a:extLst>
          </p:cNvPr>
          <p:cNvGraphicFramePr>
            <a:graphicFrameLocks noGrp="1"/>
          </p:cNvGraphicFramePr>
          <p:nvPr/>
        </p:nvGraphicFramePr>
        <p:xfrm>
          <a:off x="2344838" y="1520968"/>
          <a:ext cx="3889574" cy="2686446"/>
        </p:xfrm>
        <a:graphic>
          <a:graphicData uri="http://schemas.openxmlformats.org/drawingml/2006/table">
            <a:tbl>
              <a:tblPr/>
              <a:tblGrid>
                <a:gridCol w="599127">
                  <a:extLst>
                    <a:ext uri="{9D8B030D-6E8A-4147-A177-3AD203B41FA5}">
                      <a16:colId xmlns:a16="http://schemas.microsoft.com/office/drawing/2014/main" val="3935366280"/>
                    </a:ext>
                  </a:extLst>
                </a:gridCol>
                <a:gridCol w="589619">
                  <a:extLst>
                    <a:ext uri="{9D8B030D-6E8A-4147-A177-3AD203B41FA5}">
                      <a16:colId xmlns:a16="http://schemas.microsoft.com/office/drawing/2014/main" val="2552542842"/>
                    </a:ext>
                  </a:extLst>
                </a:gridCol>
                <a:gridCol w="570598">
                  <a:extLst>
                    <a:ext uri="{9D8B030D-6E8A-4147-A177-3AD203B41FA5}">
                      <a16:colId xmlns:a16="http://schemas.microsoft.com/office/drawing/2014/main" val="3667545292"/>
                    </a:ext>
                  </a:extLst>
                </a:gridCol>
                <a:gridCol w="650555">
                  <a:extLst>
                    <a:ext uri="{9D8B030D-6E8A-4147-A177-3AD203B41FA5}">
                      <a16:colId xmlns:a16="http://schemas.microsoft.com/office/drawing/2014/main" val="666664278"/>
                    </a:ext>
                  </a:extLst>
                </a:gridCol>
                <a:gridCol w="647700">
                  <a:extLst>
                    <a:ext uri="{9D8B030D-6E8A-4147-A177-3AD203B41FA5}">
                      <a16:colId xmlns:a16="http://schemas.microsoft.com/office/drawing/2014/main" val="1330344826"/>
                    </a:ext>
                  </a:extLst>
                </a:gridCol>
                <a:gridCol w="831975">
                  <a:extLst>
                    <a:ext uri="{9D8B030D-6E8A-4147-A177-3AD203B41FA5}">
                      <a16:colId xmlns:a16="http://schemas.microsoft.com/office/drawing/2014/main" val="2540210536"/>
                    </a:ext>
                  </a:extLst>
                </a:gridCol>
              </a:tblGrid>
              <a:tr h="511572">
                <a:tc>
                  <a:txBody>
                    <a:bodyPr/>
                    <a:lstStyle/>
                    <a:p>
                      <a:pPr fontAlgn="t"/>
                      <a:endParaRPr lang="en-US" sz="1000" dirty="0">
                        <a:effectLst/>
                        <a:latin typeface="Roboto" panose="02000000000000000000" pitchFamily="2" charset="0"/>
                      </a:endParaRPr>
                    </a:p>
                    <a:p>
                      <a:pPr algn="ctr" rtl="0" fontAlgn="base"/>
                      <a:r>
                        <a:rPr lang="en-US" sz="1000" b="1" i="0" dirty="0">
                          <a:solidFill>
                            <a:srgbClr val="FFFFFF"/>
                          </a:solidFill>
                          <a:effectLst/>
                          <a:latin typeface="Times New Roman" panose="02020603050405020304" pitchFamily="18" charset="0"/>
                        </a:rPr>
                        <a:t>Group</a:t>
                      </a:r>
                      <a:r>
                        <a:rPr lang="en-US" sz="1000" b="0" i="0" dirty="0">
                          <a:solidFill>
                            <a:srgbClr val="FFFFFF"/>
                          </a:solidFill>
                          <a:effectLst/>
                          <a:latin typeface="Times New Roman" panose="02020603050405020304" pitchFamily="18" charset="0"/>
                        </a:rPr>
                        <a:t> </a:t>
                      </a:r>
                      <a:endParaRPr lang="en-US" sz="1000" b="0" i="0" dirty="0">
                        <a:effectLst/>
                        <a:latin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000" dirty="0">
                        <a:effectLst/>
                        <a:latin typeface="Roboto" panose="02000000000000000000" pitchFamily="2" charset="0"/>
                      </a:endParaRPr>
                    </a:p>
                    <a:p>
                      <a:pPr algn="ctr" rtl="0" fontAlgn="base"/>
                      <a:r>
                        <a:rPr lang="en-US" sz="1000" b="1" i="0" dirty="0">
                          <a:solidFill>
                            <a:srgbClr val="FFFFFF"/>
                          </a:solidFill>
                          <a:effectLst/>
                          <a:latin typeface="Times New Roman" panose="02020603050405020304" pitchFamily="18" charset="0"/>
                        </a:rPr>
                        <a:t>Best T</a:t>
                      </a:r>
                      <a:r>
                        <a:rPr lang="en-US" sz="1000" b="1" i="0" baseline="-25000" dirty="0">
                          <a:solidFill>
                            <a:srgbClr val="FFFFFF"/>
                          </a:solidFill>
                          <a:effectLst/>
                          <a:latin typeface="Times New Roman" panose="02020603050405020304" pitchFamily="18" charset="0"/>
                        </a:rPr>
                        <a:t>1</a:t>
                      </a:r>
                      <a:r>
                        <a:rPr lang="en-US" sz="1000" b="1" i="0" dirty="0">
                          <a:solidFill>
                            <a:srgbClr val="FFFFFF"/>
                          </a:solidFill>
                          <a:effectLst/>
                          <a:latin typeface="Times New Roman" panose="02020603050405020304" pitchFamily="18" charset="0"/>
                        </a:rPr>
                        <a:t> (</a:t>
                      </a:r>
                      <a:r>
                        <a:rPr lang="el-GR" sz="1000" b="1" i="0" dirty="0">
                          <a:solidFill>
                            <a:srgbClr val="FFFFFF"/>
                          </a:solidFill>
                          <a:effectLst/>
                          <a:latin typeface="Times New Roman" panose="02020603050405020304" pitchFamily="18" charset="0"/>
                        </a:rPr>
                        <a:t>μ</a:t>
                      </a:r>
                      <a:r>
                        <a:rPr lang="en-US" sz="1000" b="1" i="0" dirty="0">
                          <a:solidFill>
                            <a:srgbClr val="FFFFFF"/>
                          </a:solidFill>
                          <a:effectLst/>
                          <a:latin typeface="Times New Roman" panose="02020603050405020304" pitchFamily="18" charset="0"/>
                        </a:rPr>
                        <a:t>s)</a:t>
                      </a:r>
                      <a:r>
                        <a:rPr lang="en-US" sz="1000" b="0" i="0" dirty="0">
                          <a:solidFill>
                            <a:srgbClr val="FFFFFF"/>
                          </a:solidFill>
                          <a:effectLst/>
                          <a:latin typeface="Times New Roman" panose="02020603050405020304" pitchFamily="18" charset="0"/>
                        </a:rPr>
                        <a:t> </a:t>
                      </a:r>
                      <a:endParaRPr lang="en-US" sz="1000" b="0" i="0" dirty="0">
                        <a:effectLst/>
                        <a:latin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000" dirty="0">
                        <a:effectLst/>
                        <a:latin typeface="Roboto" panose="02000000000000000000" pitchFamily="2" charset="0"/>
                      </a:endParaRPr>
                    </a:p>
                    <a:p>
                      <a:pPr algn="ctr" rtl="0" fontAlgn="base"/>
                      <a:r>
                        <a:rPr lang="en-US" sz="1000" b="1" i="0" dirty="0">
                          <a:solidFill>
                            <a:srgbClr val="FFFFFF"/>
                          </a:solidFill>
                          <a:effectLst/>
                          <a:latin typeface="Times New Roman" panose="02020603050405020304" pitchFamily="18" charset="0"/>
                        </a:rPr>
                        <a:t>Freq. (GHz)</a:t>
                      </a:r>
                      <a:r>
                        <a:rPr lang="en-US" sz="1000" b="0" i="0" dirty="0">
                          <a:solidFill>
                            <a:srgbClr val="FFFFFF"/>
                          </a:solidFill>
                          <a:effectLst/>
                          <a:latin typeface="Times New Roman" panose="02020603050405020304" pitchFamily="18" charset="0"/>
                        </a:rPr>
                        <a:t> </a:t>
                      </a:r>
                      <a:endParaRPr lang="en-US" sz="1000" b="0" i="0" dirty="0">
                        <a:effectLst/>
                        <a:latin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000" dirty="0">
                        <a:effectLst/>
                        <a:latin typeface="Roboto" panose="02000000000000000000" pitchFamily="2" charset="0"/>
                      </a:endParaRPr>
                    </a:p>
                    <a:p>
                      <a:pPr algn="ctr" rtl="0" fontAlgn="base"/>
                      <a:r>
                        <a:rPr lang="en-US" sz="1000" b="1" i="0" dirty="0">
                          <a:solidFill>
                            <a:srgbClr val="FFFFFF"/>
                          </a:solidFill>
                          <a:effectLst/>
                          <a:latin typeface="Times New Roman" panose="02020603050405020304" pitchFamily="18" charset="0"/>
                        </a:rPr>
                        <a:t>Substrate</a:t>
                      </a:r>
                      <a:r>
                        <a:rPr lang="en-US" sz="1000" b="0" i="0" dirty="0">
                          <a:solidFill>
                            <a:srgbClr val="FFFFFF"/>
                          </a:solidFill>
                          <a:effectLst/>
                          <a:latin typeface="Times New Roman" panose="02020603050405020304" pitchFamily="18" charset="0"/>
                        </a:rPr>
                        <a:t> </a:t>
                      </a:r>
                      <a:endParaRPr lang="en-US" sz="1000" b="0" i="0" dirty="0">
                        <a:effectLst/>
                        <a:latin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000" dirty="0">
                        <a:effectLst/>
                        <a:latin typeface="Roboto" panose="02000000000000000000" pitchFamily="2" charset="0"/>
                      </a:endParaRPr>
                    </a:p>
                    <a:p>
                      <a:pPr algn="ctr" rtl="0" fontAlgn="base"/>
                      <a:r>
                        <a:rPr lang="en-US" sz="1000" b="1" i="0" dirty="0">
                          <a:solidFill>
                            <a:srgbClr val="FFFFFF"/>
                          </a:solidFill>
                          <a:effectLst/>
                          <a:latin typeface="Times New Roman" panose="02020603050405020304" pitchFamily="18" charset="0"/>
                        </a:rPr>
                        <a:t>Primary Material</a:t>
                      </a:r>
                      <a:r>
                        <a:rPr lang="en-US" sz="1000" b="0" i="0" dirty="0">
                          <a:solidFill>
                            <a:srgbClr val="FFFFFF"/>
                          </a:solidFill>
                          <a:effectLst/>
                          <a:latin typeface="Times New Roman" panose="02020603050405020304" pitchFamily="18" charset="0"/>
                        </a:rPr>
                        <a:t> </a:t>
                      </a:r>
                      <a:endParaRPr lang="en-US" sz="1000" b="0" i="0" dirty="0">
                        <a:effectLst/>
                        <a:latin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000" dirty="0">
                        <a:effectLst/>
                        <a:latin typeface="Roboto" panose="02000000000000000000" pitchFamily="2" charset="0"/>
                      </a:endParaRPr>
                    </a:p>
                    <a:p>
                      <a:pPr algn="ctr" rtl="0" fontAlgn="base"/>
                      <a:r>
                        <a:rPr lang="en-US" sz="1000" b="1" i="0" dirty="0">
                          <a:solidFill>
                            <a:srgbClr val="FFFFFF"/>
                          </a:solidFill>
                          <a:effectLst/>
                          <a:latin typeface="Times New Roman" panose="02020603050405020304" pitchFamily="18" charset="0"/>
                        </a:rPr>
                        <a:t>Publication Year</a:t>
                      </a:r>
                      <a:r>
                        <a:rPr lang="en-US" sz="1000" b="0" i="0" dirty="0">
                          <a:solidFill>
                            <a:srgbClr val="FFFFFF"/>
                          </a:solidFill>
                          <a:effectLst/>
                          <a:latin typeface="Times New Roman" panose="02020603050405020304" pitchFamily="18" charset="0"/>
                        </a:rPr>
                        <a:t> </a:t>
                      </a:r>
                      <a:endParaRPr lang="en-US" sz="1000" b="0" i="0" dirty="0">
                        <a:effectLst/>
                        <a:latin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extLst>
                  <a:ext uri="{0D108BD9-81ED-4DB2-BD59-A6C34878D82A}">
                    <a16:rowId xmlns:a16="http://schemas.microsoft.com/office/drawing/2014/main" val="876122600"/>
                  </a:ext>
                </a:extLst>
              </a:tr>
              <a:tr h="362479">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Yu</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503 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3.8-4.7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Sapphire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algn="ctr" rtl="0" fontAlgn="base"/>
                      <a:r>
                        <a:rPr lang="en-US" sz="1000" b="0" i="0" dirty="0">
                          <a:solidFill>
                            <a:srgbClr val="003087"/>
                          </a:solidFill>
                          <a:effectLst/>
                          <a:latin typeface="Roboto" panose="02000000000000000000" pitchFamily="2" charset="0"/>
                          <a:ea typeface="Roboto" panose="02000000000000000000" pitchFamily="2" charset="0"/>
                        </a:rPr>
                        <a:t>Ta, dry etch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2022 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extLst>
                  <a:ext uri="{0D108BD9-81ED-4DB2-BD59-A6C34878D82A}">
                    <a16:rowId xmlns:a16="http://schemas.microsoft.com/office/drawing/2014/main" val="4125558180"/>
                  </a:ext>
                </a:extLst>
              </a:tr>
              <a:tr h="362479">
                <a:tc>
                  <a:txBody>
                    <a:bodyPr/>
                    <a:lstStyle/>
                    <a:p>
                      <a:pPr fontAlgn="t"/>
                      <a:endParaRPr lang="en-US" sz="1000" b="1" dirty="0">
                        <a:effectLst/>
                        <a:latin typeface="Roboto" panose="02000000000000000000" pitchFamily="2" charset="0"/>
                        <a:ea typeface="Roboto" panose="02000000000000000000" pitchFamily="2" charset="0"/>
                      </a:endParaRPr>
                    </a:p>
                    <a:p>
                      <a:pPr algn="ctr" rtl="0" fontAlgn="base"/>
                      <a:r>
                        <a:rPr lang="en-US" sz="1000" b="1" i="0" dirty="0">
                          <a:solidFill>
                            <a:srgbClr val="003087"/>
                          </a:solidFill>
                          <a:effectLst/>
                          <a:latin typeface="Roboto" panose="02000000000000000000" pitchFamily="2" charset="0"/>
                          <a:ea typeface="Roboto" panose="02000000000000000000" pitchFamily="2" charset="0"/>
                        </a:rPr>
                        <a:t>SQMS </a:t>
                      </a:r>
                      <a:endParaRPr lang="en-US" sz="1000" b="1"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000" b="1" dirty="0">
                        <a:effectLst/>
                        <a:latin typeface="Roboto" panose="02000000000000000000" pitchFamily="2" charset="0"/>
                        <a:ea typeface="Roboto" panose="02000000000000000000" pitchFamily="2" charset="0"/>
                      </a:endParaRPr>
                    </a:p>
                    <a:p>
                      <a:pPr algn="ctr" rtl="0" fontAlgn="base"/>
                      <a:r>
                        <a:rPr lang="en-US" sz="1000" b="1" i="0" dirty="0">
                          <a:solidFill>
                            <a:srgbClr val="003087"/>
                          </a:solidFill>
                          <a:effectLst/>
                          <a:latin typeface="Roboto" panose="02000000000000000000" pitchFamily="2" charset="0"/>
                          <a:ea typeface="Roboto" panose="02000000000000000000" pitchFamily="2" charset="0"/>
                        </a:rPr>
                        <a:t>451 </a:t>
                      </a:r>
                      <a:endParaRPr lang="en-US" sz="1000" b="1"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000" b="1" dirty="0">
                        <a:effectLst/>
                        <a:latin typeface="Roboto" panose="02000000000000000000" pitchFamily="2" charset="0"/>
                        <a:ea typeface="Roboto" panose="02000000000000000000" pitchFamily="2" charset="0"/>
                      </a:endParaRPr>
                    </a:p>
                    <a:p>
                      <a:pPr algn="ctr" rtl="0" fontAlgn="base"/>
                      <a:r>
                        <a:rPr lang="en-US" sz="1000" b="1" i="0" dirty="0">
                          <a:solidFill>
                            <a:srgbClr val="003087"/>
                          </a:solidFill>
                          <a:effectLst/>
                          <a:latin typeface="Roboto" panose="02000000000000000000" pitchFamily="2" charset="0"/>
                          <a:ea typeface="Roboto" panose="02000000000000000000" pitchFamily="2" charset="0"/>
                        </a:rPr>
                        <a:t>4.5-5 </a:t>
                      </a:r>
                      <a:endParaRPr lang="en-US" sz="1000" b="1"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000" b="1" dirty="0">
                        <a:effectLst/>
                        <a:latin typeface="Roboto" panose="02000000000000000000" pitchFamily="2" charset="0"/>
                        <a:ea typeface="Roboto" panose="02000000000000000000" pitchFamily="2" charset="0"/>
                      </a:endParaRPr>
                    </a:p>
                    <a:p>
                      <a:pPr algn="ctr" rtl="0" fontAlgn="base"/>
                      <a:r>
                        <a:rPr lang="en-US" sz="1000" b="1" i="0" dirty="0">
                          <a:solidFill>
                            <a:srgbClr val="003087"/>
                          </a:solidFill>
                          <a:effectLst/>
                          <a:latin typeface="Roboto" panose="02000000000000000000" pitchFamily="2" charset="0"/>
                          <a:ea typeface="Roboto" panose="02000000000000000000" pitchFamily="2" charset="0"/>
                        </a:rPr>
                        <a:t>Silicon </a:t>
                      </a:r>
                      <a:endParaRPr lang="en-US" sz="1000" b="1"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algn="ctr" rtl="0" fontAlgn="base"/>
                      <a:r>
                        <a:rPr lang="en-US" sz="1000" b="1" i="0" dirty="0">
                          <a:solidFill>
                            <a:srgbClr val="003087"/>
                          </a:solidFill>
                          <a:effectLst/>
                          <a:latin typeface="Roboto" panose="02000000000000000000" pitchFamily="2" charset="0"/>
                          <a:ea typeface="Roboto" panose="02000000000000000000" pitchFamily="2" charset="0"/>
                        </a:rPr>
                        <a:t>Ta/Nb, dry etch </a:t>
                      </a:r>
                      <a:endParaRPr lang="en-US" sz="1000" b="1"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000" b="1" dirty="0">
                        <a:effectLst/>
                        <a:latin typeface="Roboto" panose="02000000000000000000" pitchFamily="2" charset="0"/>
                        <a:ea typeface="Roboto" panose="02000000000000000000" pitchFamily="2" charset="0"/>
                      </a:endParaRPr>
                    </a:p>
                    <a:p>
                      <a:pPr algn="ctr" rtl="0" fontAlgn="base"/>
                      <a:r>
                        <a:rPr lang="en-US" sz="1000" b="1" i="0" dirty="0">
                          <a:effectLst/>
                          <a:latin typeface="Roboto" panose="02000000000000000000" pitchFamily="2" charset="0"/>
                          <a:ea typeface="Roboto" panose="02000000000000000000" pitchFamily="2" charset="0"/>
                        </a:rPr>
                        <a:t> 2023</a:t>
                      </a: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extLst>
                  <a:ext uri="{0D108BD9-81ED-4DB2-BD59-A6C34878D82A}">
                    <a16:rowId xmlns:a16="http://schemas.microsoft.com/office/drawing/2014/main" val="2116856514"/>
                  </a:ext>
                </a:extLst>
              </a:tr>
              <a:tr h="362479">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Houck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360 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3.1-5.5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Sapphire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algn="ctr" rtl="0" fontAlgn="base"/>
                      <a:r>
                        <a:rPr lang="en-US" sz="1000" b="0" i="0" dirty="0">
                          <a:solidFill>
                            <a:srgbClr val="003087"/>
                          </a:solidFill>
                          <a:effectLst/>
                          <a:latin typeface="Roboto" panose="02000000000000000000" pitchFamily="2" charset="0"/>
                          <a:ea typeface="Roboto" panose="02000000000000000000" pitchFamily="2" charset="0"/>
                        </a:rPr>
                        <a:t>Ta, wet etch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2021 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extLst>
                  <a:ext uri="{0D108BD9-81ED-4DB2-BD59-A6C34878D82A}">
                    <a16:rowId xmlns:a16="http://schemas.microsoft.com/office/drawing/2014/main" val="4070145385"/>
                  </a:ext>
                </a:extLst>
              </a:tr>
              <a:tr h="362479">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IBM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340 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~4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Silicon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algn="ctr" rtl="0" fontAlgn="base"/>
                      <a:r>
                        <a:rPr lang="en-US" sz="1000" b="0" i="0" dirty="0">
                          <a:solidFill>
                            <a:srgbClr val="003087"/>
                          </a:solidFill>
                          <a:effectLst/>
                          <a:latin typeface="Roboto" panose="02000000000000000000" pitchFamily="2" charset="0"/>
                          <a:ea typeface="Roboto" panose="02000000000000000000" pitchFamily="2" charset="0"/>
                        </a:rPr>
                        <a:t>Nb, dry etch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2022 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extLst>
                  <a:ext uri="{0D108BD9-81ED-4DB2-BD59-A6C34878D82A}">
                    <a16:rowId xmlns:a16="http://schemas.microsoft.com/office/drawing/2014/main" val="3704798450"/>
                  </a:ext>
                </a:extLst>
              </a:tr>
              <a:tr h="362479">
                <a:tc>
                  <a:txBody>
                    <a:bodyPr/>
                    <a:lstStyle/>
                    <a:p>
                      <a:pPr algn="ctr" rtl="0" fontAlgn="base"/>
                      <a:endParaRPr lang="en-US" sz="1000" b="0" i="0" dirty="0">
                        <a:solidFill>
                          <a:srgbClr val="003087"/>
                        </a:solidFill>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IBM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234 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3.808 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Silicon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algn="ctr" rtl="0" fontAlgn="base"/>
                      <a:r>
                        <a:rPr lang="en-US" sz="1000" b="0" i="0" dirty="0">
                          <a:solidFill>
                            <a:srgbClr val="003087"/>
                          </a:solidFill>
                          <a:effectLst/>
                          <a:latin typeface="Roboto" panose="02000000000000000000" pitchFamily="2" charset="0"/>
                          <a:ea typeface="Roboto" panose="02000000000000000000" pitchFamily="2" charset="0"/>
                        </a:rPr>
                        <a:t>Al, dry etch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solidFill>
                            <a:srgbClr val="003087"/>
                          </a:solidFill>
                          <a:effectLst/>
                          <a:latin typeface="Roboto" panose="02000000000000000000" pitchFamily="2" charset="0"/>
                          <a:ea typeface="Roboto" panose="02000000000000000000" pitchFamily="2" charset="0"/>
                        </a:rPr>
                        <a:t>2021 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extLst>
                  <a:ext uri="{0D108BD9-81ED-4DB2-BD59-A6C34878D82A}">
                    <a16:rowId xmlns:a16="http://schemas.microsoft.com/office/drawing/2014/main" val="3624471180"/>
                  </a:ext>
                </a:extLst>
              </a:tr>
              <a:tr h="362479">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1" i="0" dirty="0">
                          <a:solidFill>
                            <a:srgbClr val="003087"/>
                          </a:solidFill>
                          <a:effectLst/>
                          <a:latin typeface="Roboto" panose="02000000000000000000" pitchFamily="2" charset="0"/>
                          <a:ea typeface="Roboto" panose="02000000000000000000" pitchFamily="2" charset="0"/>
                        </a:rPr>
                        <a:t>SQMS</a:t>
                      </a:r>
                      <a:r>
                        <a:rPr lang="en-US" sz="1000" b="0" i="0" dirty="0">
                          <a:solidFill>
                            <a:srgbClr val="003087"/>
                          </a:solidFill>
                          <a:effectLst/>
                          <a:latin typeface="Roboto" panose="02000000000000000000" pitchFamily="2" charset="0"/>
                          <a:ea typeface="Roboto" panose="02000000000000000000" pitchFamily="2" charset="0"/>
                        </a:rPr>
                        <a:t>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1" i="0" dirty="0">
                          <a:solidFill>
                            <a:srgbClr val="003087"/>
                          </a:solidFill>
                          <a:effectLst/>
                          <a:latin typeface="Roboto" panose="02000000000000000000" pitchFamily="2" charset="0"/>
                          <a:ea typeface="Roboto" panose="02000000000000000000" pitchFamily="2" charset="0"/>
                        </a:rPr>
                        <a:t>198</a:t>
                      </a:r>
                      <a:r>
                        <a:rPr lang="en-US" sz="1000" b="0" i="0" dirty="0">
                          <a:solidFill>
                            <a:srgbClr val="003087"/>
                          </a:solidFill>
                          <a:effectLst/>
                          <a:latin typeface="Roboto" panose="02000000000000000000" pitchFamily="2" charset="0"/>
                          <a:ea typeface="Roboto" panose="02000000000000000000" pitchFamily="2" charset="0"/>
                        </a:rPr>
                        <a:t>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1" i="0" dirty="0">
                          <a:solidFill>
                            <a:srgbClr val="003087"/>
                          </a:solidFill>
                          <a:effectLst/>
                          <a:latin typeface="Roboto" panose="02000000000000000000" pitchFamily="2" charset="0"/>
                          <a:ea typeface="Roboto" panose="02000000000000000000" pitchFamily="2" charset="0"/>
                        </a:rPr>
                        <a:t>4.5-5</a:t>
                      </a:r>
                      <a:r>
                        <a:rPr lang="en-US" sz="1000" b="0" i="0" dirty="0">
                          <a:solidFill>
                            <a:srgbClr val="003087"/>
                          </a:solidFill>
                          <a:effectLst/>
                          <a:latin typeface="Roboto" panose="02000000000000000000" pitchFamily="2" charset="0"/>
                          <a:ea typeface="Roboto" panose="02000000000000000000" pitchFamily="2" charset="0"/>
                        </a:rPr>
                        <a:t>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1" i="0" dirty="0">
                          <a:solidFill>
                            <a:srgbClr val="003087"/>
                          </a:solidFill>
                          <a:effectLst/>
                          <a:latin typeface="Roboto" panose="02000000000000000000" pitchFamily="2" charset="0"/>
                          <a:ea typeface="Roboto" panose="02000000000000000000" pitchFamily="2" charset="0"/>
                        </a:rPr>
                        <a:t>Sapphire</a:t>
                      </a:r>
                      <a:r>
                        <a:rPr lang="en-US" sz="1000" b="0" i="0" dirty="0">
                          <a:solidFill>
                            <a:srgbClr val="003087"/>
                          </a:solidFill>
                          <a:effectLst/>
                          <a:latin typeface="Roboto" panose="02000000000000000000" pitchFamily="2" charset="0"/>
                          <a:ea typeface="Roboto" panose="02000000000000000000" pitchFamily="2" charset="0"/>
                        </a:rPr>
                        <a:t>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algn="ctr" rtl="0" fontAlgn="base"/>
                      <a:r>
                        <a:rPr lang="en-US" sz="1000" b="1" i="0" dirty="0">
                          <a:solidFill>
                            <a:srgbClr val="003087"/>
                          </a:solidFill>
                          <a:effectLst/>
                          <a:latin typeface="Roboto" panose="02000000000000000000" pitchFamily="2" charset="0"/>
                          <a:ea typeface="Roboto" panose="02000000000000000000" pitchFamily="2" charset="0"/>
                        </a:rPr>
                        <a:t>Ta/Nb, dry etch</a:t>
                      </a:r>
                      <a:r>
                        <a:rPr lang="en-US" sz="1000" b="0" i="0" dirty="0">
                          <a:solidFill>
                            <a:srgbClr val="003087"/>
                          </a:solidFill>
                          <a:effectLst/>
                          <a:latin typeface="Roboto" panose="02000000000000000000" pitchFamily="2" charset="0"/>
                          <a:ea typeface="Roboto" panose="02000000000000000000" pitchFamily="2" charset="0"/>
                        </a:rPr>
                        <a:t> </a:t>
                      </a:r>
                      <a:endParaRPr lang="en-US" sz="1000" b="0" i="0" dirty="0">
                        <a:effectLst/>
                        <a:latin typeface="Roboto" panose="02000000000000000000" pitchFamily="2" charset="0"/>
                        <a:ea typeface="Roboto" panose="02000000000000000000" pitchFamily="2" charset="0"/>
                      </a:endParaRP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000" dirty="0">
                        <a:effectLst/>
                        <a:latin typeface="Roboto" panose="02000000000000000000" pitchFamily="2" charset="0"/>
                        <a:ea typeface="Roboto" panose="02000000000000000000" pitchFamily="2" charset="0"/>
                      </a:endParaRPr>
                    </a:p>
                    <a:p>
                      <a:pPr algn="ctr" rtl="0" fontAlgn="base"/>
                      <a:r>
                        <a:rPr lang="en-US" sz="1000" b="0" i="0" dirty="0">
                          <a:effectLst/>
                          <a:latin typeface="Roboto" panose="02000000000000000000" pitchFamily="2" charset="0"/>
                          <a:ea typeface="Roboto" panose="02000000000000000000" pitchFamily="2" charset="0"/>
                        </a:rPr>
                        <a:t> </a:t>
                      </a:r>
                      <a:r>
                        <a:rPr lang="en-US" sz="1000" b="1" i="0" dirty="0">
                          <a:effectLst/>
                          <a:latin typeface="Roboto" panose="02000000000000000000" pitchFamily="2" charset="0"/>
                          <a:ea typeface="Roboto" panose="02000000000000000000" pitchFamily="2" charset="0"/>
                        </a:rPr>
                        <a:t>2023</a:t>
                      </a:r>
                    </a:p>
                  </a:txBody>
                  <a:tcPr marL="54372" marR="54372" marT="27186" marB="2718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extLst>
                  <a:ext uri="{0D108BD9-81ED-4DB2-BD59-A6C34878D82A}">
                    <a16:rowId xmlns:a16="http://schemas.microsoft.com/office/drawing/2014/main" val="3758295403"/>
                  </a:ext>
                </a:extLst>
              </a:tr>
            </a:tbl>
          </a:graphicData>
        </a:graphic>
      </p:graphicFrame>
      <p:sp>
        <p:nvSpPr>
          <p:cNvPr id="11" name="TextBox 10">
            <a:extLst>
              <a:ext uri="{FF2B5EF4-FFF2-40B4-BE49-F238E27FC236}">
                <a16:creationId xmlns:a16="http://schemas.microsoft.com/office/drawing/2014/main" id="{200F4D12-CABA-B74B-217A-7CD148DB015B}"/>
              </a:ext>
            </a:extLst>
          </p:cNvPr>
          <p:cNvSpPr txBox="1"/>
          <p:nvPr/>
        </p:nvSpPr>
        <p:spPr>
          <a:xfrm>
            <a:off x="2312961" y="1264519"/>
            <a:ext cx="3953326" cy="307777"/>
          </a:xfrm>
          <a:prstGeom prst="rect">
            <a:avLst/>
          </a:prstGeom>
          <a:noFill/>
        </p:spPr>
        <p:txBody>
          <a:bodyPr wrap="none" rtlCol="0">
            <a:spAutoFit/>
          </a:bodyPr>
          <a:lstStyle/>
          <a:p>
            <a:pPr defTabSz="457189">
              <a:defRPr/>
            </a:pPr>
            <a:r>
              <a:rPr lang="en-US" sz="1400" dirty="0">
                <a:solidFill>
                  <a:srgbClr val="FF0000"/>
                </a:solidFill>
                <a:latin typeface="Roboto" panose="02000000000000000000" pitchFamily="2" charset="0"/>
                <a:cs typeface="+mn-cs"/>
              </a:rPr>
              <a:t>Top published </a:t>
            </a:r>
            <a:r>
              <a:rPr lang="en-US" sz="1400" dirty="0" err="1">
                <a:solidFill>
                  <a:srgbClr val="FF0000"/>
                </a:solidFill>
                <a:latin typeface="Roboto" panose="02000000000000000000" pitchFamily="2" charset="0"/>
                <a:cs typeface="+mn-cs"/>
              </a:rPr>
              <a:t>transmon</a:t>
            </a:r>
            <a:r>
              <a:rPr lang="en-US" sz="1400" dirty="0">
                <a:solidFill>
                  <a:srgbClr val="FF0000"/>
                </a:solidFill>
                <a:latin typeface="Roboto" panose="02000000000000000000" pitchFamily="2" charset="0"/>
                <a:cs typeface="+mn-cs"/>
              </a:rPr>
              <a:t> qubit coherence times</a:t>
            </a:r>
          </a:p>
        </p:txBody>
      </p:sp>
      <p:pic>
        <p:nvPicPr>
          <p:cNvPr id="20" name="Picture 19" descr="A diagram of different types of data&#10;&#10;Description automatically generated with medium confidence">
            <a:extLst>
              <a:ext uri="{FF2B5EF4-FFF2-40B4-BE49-F238E27FC236}">
                <a16:creationId xmlns:a16="http://schemas.microsoft.com/office/drawing/2014/main" id="{3ED45407-F505-9AA1-AED6-C8819426E3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9" r="49776"/>
          <a:stretch/>
        </p:blipFill>
        <p:spPr>
          <a:xfrm>
            <a:off x="6709428" y="44096"/>
            <a:ext cx="2306456" cy="1569504"/>
          </a:xfrm>
          <a:prstGeom prst="rect">
            <a:avLst/>
          </a:prstGeom>
        </p:spPr>
      </p:pic>
      <p:sp>
        <p:nvSpPr>
          <p:cNvPr id="4" name="Title 6">
            <a:extLst>
              <a:ext uri="{FF2B5EF4-FFF2-40B4-BE49-F238E27FC236}">
                <a16:creationId xmlns:a16="http://schemas.microsoft.com/office/drawing/2014/main" id="{44CCE9C8-F069-668E-1E3A-C42397606D4D}"/>
              </a:ext>
            </a:extLst>
          </p:cNvPr>
          <p:cNvSpPr txBox="1">
            <a:spLocks/>
          </p:cNvSpPr>
          <p:nvPr/>
        </p:nvSpPr>
        <p:spPr>
          <a:xfrm>
            <a:off x="337601" y="364214"/>
            <a:ext cx="7316239" cy="320908"/>
          </a:xfrm>
          <a:prstGeom prst="rect">
            <a:avLst/>
          </a:prstGeom>
        </p:spPr>
        <p:txBody>
          <a:bodyPr lIns="0" tIns="0" rIns="0" bIns="0" anchor="b" anchorCtr="0">
            <a:noAutofit/>
          </a:bodyPr>
          <a:lstStyle>
            <a:lvl1pPr algn="l" defTabSz="609585" rtl="0" eaLnBrk="1" fontAlgn="base" hangingPunct="1">
              <a:spcBef>
                <a:spcPct val="0"/>
              </a:spcBef>
              <a:spcAft>
                <a:spcPct val="0"/>
              </a:spcAft>
              <a:defRPr sz="4267"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pPr defTabSz="457189">
              <a:defRPr/>
            </a:pPr>
            <a:r>
              <a:rPr lang="en-US" sz="2000" dirty="0"/>
              <a:t>SQMS National Nanofabrication Taskforce</a:t>
            </a:r>
            <a:br>
              <a:rPr lang="en-US" sz="2000" dirty="0"/>
            </a:br>
            <a:r>
              <a:rPr lang="en-US" sz="1800" b="0" dirty="0">
                <a:latin typeface="Roboto" panose="02000000000000000000" pitchFamily="2" charset="0"/>
                <a:ea typeface="Roboto" panose="02000000000000000000" pitchFamily="2" charset="0"/>
              </a:rPr>
              <a:t>Pushing the Frontier of </a:t>
            </a:r>
            <a:r>
              <a:rPr lang="en-US" sz="1800" b="0" dirty="0" err="1">
                <a:latin typeface="Roboto" panose="02000000000000000000" pitchFamily="2" charset="0"/>
                <a:ea typeface="Roboto" panose="02000000000000000000" pitchFamily="2" charset="0"/>
              </a:rPr>
              <a:t>Transmon</a:t>
            </a:r>
            <a:r>
              <a:rPr lang="en-US" sz="1800" b="0" dirty="0">
                <a:latin typeface="Roboto" panose="02000000000000000000" pitchFamily="2" charset="0"/>
                <a:ea typeface="Roboto" panose="02000000000000000000" pitchFamily="2" charset="0"/>
              </a:rPr>
              <a:t> Qubit Coherence</a:t>
            </a:r>
          </a:p>
        </p:txBody>
      </p:sp>
      <p:graphicFrame>
        <p:nvGraphicFramePr>
          <p:cNvPr id="3" name="Table 2">
            <a:extLst>
              <a:ext uri="{FF2B5EF4-FFF2-40B4-BE49-F238E27FC236}">
                <a16:creationId xmlns:a16="http://schemas.microsoft.com/office/drawing/2014/main" id="{9B6BD2F7-A887-8C20-8082-D9A653A6CB97}"/>
              </a:ext>
            </a:extLst>
          </p:cNvPr>
          <p:cNvGraphicFramePr>
            <a:graphicFrameLocks noGrp="1"/>
          </p:cNvGraphicFramePr>
          <p:nvPr/>
        </p:nvGraphicFramePr>
        <p:xfrm>
          <a:off x="2351192" y="1520968"/>
          <a:ext cx="3889575" cy="3597703"/>
        </p:xfrm>
        <a:graphic>
          <a:graphicData uri="http://schemas.openxmlformats.org/drawingml/2006/table">
            <a:tbl>
              <a:tblPr/>
              <a:tblGrid>
                <a:gridCol w="651278">
                  <a:extLst>
                    <a:ext uri="{9D8B030D-6E8A-4147-A177-3AD203B41FA5}">
                      <a16:colId xmlns:a16="http://schemas.microsoft.com/office/drawing/2014/main" val="2014632061"/>
                    </a:ext>
                  </a:extLst>
                </a:gridCol>
                <a:gridCol w="542732">
                  <a:extLst>
                    <a:ext uri="{9D8B030D-6E8A-4147-A177-3AD203B41FA5}">
                      <a16:colId xmlns:a16="http://schemas.microsoft.com/office/drawing/2014/main" val="2087092464"/>
                    </a:ext>
                  </a:extLst>
                </a:gridCol>
                <a:gridCol w="560822">
                  <a:extLst>
                    <a:ext uri="{9D8B030D-6E8A-4147-A177-3AD203B41FA5}">
                      <a16:colId xmlns:a16="http://schemas.microsoft.com/office/drawing/2014/main" val="1749788059"/>
                    </a:ext>
                  </a:extLst>
                </a:gridCol>
                <a:gridCol w="678414">
                  <a:extLst>
                    <a:ext uri="{9D8B030D-6E8A-4147-A177-3AD203B41FA5}">
                      <a16:colId xmlns:a16="http://schemas.microsoft.com/office/drawing/2014/main" val="207174265"/>
                    </a:ext>
                  </a:extLst>
                </a:gridCol>
                <a:gridCol w="624141">
                  <a:extLst>
                    <a:ext uri="{9D8B030D-6E8A-4147-A177-3AD203B41FA5}">
                      <a16:colId xmlns:a16="http://schemas.microsoft.com/office/drawing/2014/main" val="485501679"/>
                    </a:ext>
                  </a:extLst>
                </a:gridCol>
                <a:gridCol w="832188">
                  <a:extLst>
                    <a:ext uri="{9D8B030D-6E8A-4147-A177-3AD203B41FA5}">
                      <a16:colId xmlns:a16="http://schemas.microsoft.com/office/drawing/2014/main" val="984627123"/>
                    </a:ext>
                  </a:extLst>
                </a:gridCol>
              </a:tblGrid>
              <a:tr h="655361">
                <a:tc>
                  <a:txBody>
                    <a:bodyPr/>
                    <a:lstStyle/>
                    <a:p>
                      <a:pPr fontAlgn="t"/>
                      <a:endParaRPr lang="en-US" sz="1000" dirty="0">
                        <a:effectLst/>
                        <a:latin typeface="Times New Roman" panose="02020603050405020304" pitchFamily="18" charset="0"/>
                        <a:cs typeface="Times New Roman" panose="02020603050405020304" pitchFamily="18" charset="0"/>
                      </a:endParaRPr>
                    </a:p>
                    <a:p>
                      <a:pPr algn="ctr" rtl="0" fontAlgn="base"/>
                      <a:r>
                        <a:rPr lang="en-US" sz="1000" b="1" i="0" u="none" strike="noStrike" dirty="0">
                          <a:solidFill>
                            <a:srgbClr val="FFFFFF"/>
                          </a:solidFill>
                          <a:effectLst/>
                          <a:latin typeface="Times New Roman" panose="02020603050405020304" pitchFamily="18" charset="0"/>
                          <a:cs typeface="Times New Roman" panose="02020603050405020304" pitchFamily="18" charset="0"/>
                        </a:rPr>
                        <a:t>Group</a:t>
                      </a:r>
                      <a:r>
                        <a:rPr lang="en-US" sz="1000" b="0" i="0" u="none" strike="noStrike" dirty="0">
                          <a:solidFill>
                            <a:srgbClr val="FFFFFF"/>
                          </a:solidFill>
                          <a:effectLst/>
                          <a:latin typeface="Times New Roman" panose="02020603050405020304" pitchFamily="18" charset="0"/>
                          <a:cs typeface="Times New Roman" panose="02020603050405020304" pitchFamily="18" charset="0"/>
                        </a:rPr>
                        <a:t>  </a:t>
                      </a:r>
                      <a:r>
                        <a:rPr lang="en-US" sz="1000" b="0" i="0" dirty="0">
                          <a:solidFill>
                            <a:srgbClr val="FFFFFF"/>
                          </a:solidFill>
                          <a:effectLst/>
                          <a:latin typeface="Times New Roman" panose="02020603050405020304" pitchFamily="18" charset="0"/>
                          <a:cs typeface="Times New Roman" panose="02020603050405020304" pitchFamily="18" charset="0"/>
                        </a:rPr>
                        <a:t> </a:t>
                      </a:r>
                      <a:endParaRPr lang="en-US" sz="1000" b="0" i="0" dirty="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000" dirty="0">
                        <a:effectLst/>
                        <a:latin typeface="Times New Roman" panose="02020603050405020304" pitchFamily="18" charset="0"/>
                        <a:cs typeface="Times New Roman" panose="02020603050405020304" pitchFamily="18" charset="0"/>
                      </a:endParaRPr>
                    </a:p>
                    <a:p>
                      <a:pPr algn="ctr" rtl="0" fontAlgn="base"/>
                      <a:r>
                        <a:rPr lang="en-US" sz="1000" b="1" i="0" u="none" strike="noStrike" dirty="0">
                          <a:solidFill>
                            <a:srgbClr val="FFFFFF"/>
                          </a:solidFill>
                          <a:effectLst/>
                          <a:latin typeface="Times New Roman" panose="02020603050405020304" pitchFamily="18" charset="0"/>
                          <a:cs typeface="Times New Roman" panose="02020603050405020304" pitchFamily="18" charset="0"/>
                        </a:rPr>
                        <a:t>Best T</a:t>
                      </a:r>
                      <a:r>
                        <a:rPr lang="en-US" sz="1000" b="1" i="0" u="none" strike="noStrike" baseline="-25000" dirty="0">
                          <a:solidFill>
                            <a:srgbClr val="FFFFFF"/>
                          </a:solidFill>
                          <a:effectLst/>
                          <a:latin typeface="Times New Roman" panose="02020603050405020304" pitchFamily="18" charset="0"/>
                          <a:cs typeface="Times New Roman" panose="02020603050405020304" pitchFamily="18" charset="0"/>
                        </a:rPr>
                        <a:t>1</a:t>
                      </a:r>
                      <a:r>
                        <a:rPr lang="en-US" sz="1000" b="1" i="0" u="none" strike="noStrike" dirty="0">
                          <a:solidFill>
                            <a:srgbClr val="FFFFFF"/>
                          </a:solidFill>
                          <a:effectLst/>
                          <a:latin typeface="Times New Roman" panose="02020603050405020304" pitchFamily="18" charset="0"/>
                          <a:cs typeface="Times New Roman" panose="02020603050405020304" pitchFamily="18" charset="0"/>
                        </a:rPr>
                        <a:t> (</a:t>
                      </a:r>
                      <a:r>
                        <a:rPr lang="el-GR" sz="1000" b="1" i="0" u="none" strike="noStrike" dirty="0">
                          <a:solidFill>
                            <a:srgbClr val="FFFFFF"/>
                          </a:solidFill>
                          <a:effectLst/>
                          <a:latin typeface="Times New Roman" panose="02020603050405020304" pitchFamily="18" charset="0"/>
                          <a:cs typeface="Times New Roman" panose="02020603050405020304" pitchFamily="18" charset="0"/>
                        </a:rPr>
                        <a:t>μ</a:t>
                      </a:r>
                      <a:r>
                        <a:rPr lang="en-US" sz="1000" b="1" i="0" u="none" strike="noStrike" dirty="0">
                          <a:solidFill>
                            <a:srgbClr val="FFFFFF"/>
                          </a:solidFill>
                          <a:effectLst/>
                          <a:latin typeface="Times New Roman" panose="02020603050405020304" pitchFamily="18" charset="0"/>
                          <a:cs typeface="Times New Roman" panose="02020603050405020304" pitchFamily="18" charset="0"/>
                        </a:rPr>
                        <a:t>s)</a:t>
                      </a:r>
                      <a:r>
                        <a:rPr lang="en-US" sz="1000" b="0" i="0" u="none" strike="noStrike" dirty="0">
                          <a:solidFill>
                            <a:srgbClr val="FFFFFF"/>
                          </a:solidFill>
                          <a:effectLst/>
                          <a:latin typeface="Times New Roman" panose="02020603050405020304" pitchFamily="18" charset="0"/>
                          <a:cs typeface="Times New Roman" panose="02020603050405020304" pitchFamily="18" charset="0"/>
                        </a:rPr>
                        <a:t>  </a:t>
                      </a:r>
                      <a:r>
                        <a:rPr lang="en-US" sz="1000" b="0" i="0" dirty="0">
                          <a:solidFill>
                            <a:srgbClr val="FFFFFF"/>
                          </a:solidFill>
                          <a:effectLst/>
                          <a:latin typeface="Times New Roman" panose="02020603050405020304" pitchFamily="18" charset="0"/>
                          <a:cs typeface="Times New Roman" panose="02020603050405020304" pitchFamily="18" charset="0"/>
                        </a:rPr>
                        <a:t> </a:t>
                      </a:r>
                      <a:endParaRPr lang="en-US" sz="1000" b="0" i="0" dirty="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000" dirty="0">
                        <a:effectLst/>
                        <a:latin typeface="Times New Roman" panose="02020603050405020304" pitchFamily="18" charset="0"/>
                        <a:cs typeface="Times New Roman" panose="02020603050405020304" pitchFamily="18" charset="0"/>
                      </a:endParaRPr>
                    </a:p>
                    <a:p>
                      <a:pPr algn="ctr" rtl="0" fontAlgn="base"/>
                      <a:r>
                        <a:rPr lang="en-US" sz="1000" b="1" i="0" u="none" strike="noStrike" dirty="0">
                          <a:solidFill>
                            <a:srgbClr val="FFFFFF"/>
                          </a:solidFill>
                          <a:effectLst/>
                          <a:latin typeface="Times New Roman" panose="02020603050405020304" pitchFamily="18" charset="0"/>
                          <a:cs typeface="Times New Roman" panose="02020603050405020304" pitchFamily="18" charset="0"/>
                        </a:rPr>
                        <a:t>Freq. (GHz)</a:t>
                      </a:r>
                      <a:r>
                        <a:rPr lang="en-US" sz="1000" b="0" i="0" u="none" strike="noStrike" dirty="0">
                          <a:solidFill>
                            <a:srgbClr val="FFFFFF"/>
                          </a:solidFill>
                          <a:effectLst/>
                          <a:latin typeface="Times New Roman" panose="02020603050405020304" pitchFamily="18" charset="0"/>
                          <a:cs typeface="Times New Roman" panose="02020603050405020304" pitchFamily="18" charset="0"/>
                        </a:rPr>
                        <a:t>  </a:t>
                      </a:r>
                      <a:r>
                        <a:rPr lang="en-US" sz="1000" b="0" i="0" dirty="0">
                          <a:solidFill>
                            <a:srgbClr val="FFFFFF"/>
                          </a:solidFill>
                          <a:effectLst/>
                          <a:latin typeface="Times New Roman" panose="02020603050405020304" pitchFamily="18" charset="0"/>
                          <a:cs typeface="Times New Roman" panose="02020603050405020304" pitchFamily="18" charset="0"/>
                        </a:rPr>
                        <a:t> </a:t>
                      </a:r>
                      <a:endParaRPr lang="en-US" sz="1000" b="0" i="0" dirty="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FFFFFF"/>
                          </a:solidFill>
                          <a:effectLst/>
                          <a:latin typeface="Times New Roman" panose="02020603050405020304" pitchFamily="18" charset="0"/>
                          <a:cs typeface="Times New Roman" panose="02020603050405020304" pitchFamily="18" charset="0"/>
                        </a:rPr>
                        <a:t>Substrate</a:t>
                      </a:r>
                      <a:r>
                        <a:rPr lang="en-US" sz="1000" b="0" i="0" u="none" strike="noStrike">
                          <a:solidFill>
                            <a:srgbClr val="FFFFFF"/>
                          </a:solidFill>
                          <a:effectLst/>
                          <a:latin typeface="Times New Roman" panose="02020603050405020304" pitchFamily="18" charset="0"/>
                          <a:cs typeface="Times New Roman" panose="02020603050405020304" pitchFamily="18" charset="0"/>
                        </a:rPr>
                        <a:t>  </a:t>
                      </a:r>
                      <a:r>
                        <a:rPr lang="en-US" sz="1000" b="0" i="0">
                          <a:solidFill>
                            <a:srgbClr val="FFFFFF"/>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FFFFFF"/>
                          </a:solidFill>
                          <a:effectLst/>
                          <a:latin typeface="Times New Roman" panose="02020603050405020304" pitchFamily="18" charset="0"/>
                          <a:cs typeface="Times New Roman" panose="02020603050405020304" pitchFamily="18" charset="0"/>
                        </a:rPr>
                        <a:t>Primary Material</a:t>
                      </a:r>
                      <a:r>
                        <a:rPr lang="en-US" sz="1000" b="0" i="0" u="none" strike="noStrike">
                          <a:solidFill>
                            <a:srgbClr val="FFFFFF"/>
                          </a:solidFill>
                          <a:effectLst/>
                          <a:latin typeface="Times New Roman" panose="02020603050405020304" pitchFamily="18" charset="0"/>
                          <a:cs typeface="Times New Roman" panose="02020603050405020304" pitchFamily="18" charset="0"/>
                        </a:rPr>
                        <a:t>  </a:t>
                      </a:r>
                      <a:r>
                        <a:rPr lang="en-US" sz="1000" b="0" i="0">
                          <a:solidFill>
                            <a:srgbClr val="FFFFFF"/>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FFFFFF"/>
                          </a:solidFill>
                          <a:effectLst/>
                          <a:latin typeface="Times New Roman" panose="02020603050405020304" pitchFamily="18" charset="0"/>
                          <a:cs typeface="Times New Roman" panose="02020603050405020304" pitchFamily="18" charset="0"/>
                        </a:rPr>
                        <a:t>Publication Year</a:t>
                      </a:r>
                      <a:r>
                        <a:rPr lang="en-US" sz="1000" b="0" i="0" u="none" strike="noStrike">
                          <a:solidFill>
                            <a:srgbClr val="FFFFFF"/>
                          </a:solidFill>
                          <a:effectLst/>
                          <a:latin typeface="Times New Roman" panose="02020603050405020304" pitchFamily="18" charset="0"/>
                          <a:cs typeface="Times New Roman" panose="02020603050405020304" pitchFamily="18" charset="0"/>
                        </a:rPr>
                        <a:t>  </a:t>
                      </a:r>
                      <a:r>
                        <a:rPr lang="en-US" sz="1000" b="0" i="0">
                          <a:solidFill>
                            <a:srgbClr val="FFFFFF"/>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extLst>
                  <a:ext uri="{0D108BD9-81ED-4DB2-BD59-A6C34878D82A}">
                    <a16:rowId xmlns:a16="http://schemas.microsoft.com/office/drawing/2014/main" val="2188143305"/>
                  </a:ext>
                </a:extLst>
              </a:tr>
              <a:tr h="506771">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003087"/>
                          </a:solidFill>
                          <a:effectLst/>
                          <a:latin typeface="Times New Roman" panose="02020603050405020304" pitchFamily="18" charset="0"/>
                          <a:cs typeface="Times New Roman" panose="02020603050405020304" pitchFamily="18" charset="0"/>
                        </a:rPr>
                        <a:t>SQMS</a:t>
                      </a:r>
                      <a:r>
                        <a:rPr lang="en-US" sz="1000" b="0" i="0" u="none" strike="noStrike">
                          <a:solidFill>
                            <a:srgbClr val="003087"/>
                          </a:solidFill>
                          <a:effectLst/>
                          <a:latin typeface="Times New Roman" panose="02020603050405020304" pitchFamily="18" charset="0"/>
                          <a:cs typeface="Times New Roman" panose="02020603050405020304" pitchFamily="18" charset="0"/>
                        </a:rPr>
                        <a:t>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B0F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003087"/>
                          </a:solidFill>
                          <a:effectLst/>
                          <a:latin typeface="Times New Roman" panose="02020603050405020304" pitchFamily="18" charset="0"/>
                          <a:cs typeface="Times New Roman" panose="02020603050405020304" pitchFamily="18" charset="0"/>
                        </a:rPr>
                        <a:t>602</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B0F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003087"/>
                          </a:solidFill>
                          <a:effectLst/>
                          <a:latin typeface="Times New Roman" panose="02020603050405020304" pitchFamily="18" charset="0"/>
                          <a:cs typeface="Times New Roman" panose="02020603050405020304" pitchFamily="18" charset="0"/>
                        </a:rPr>
                        <a:t>4.5-5</a:t>
                      </a:r>
                      <a:r>
                        <a:rPr lang="en-US" sz="1000" b="0" i="0" u="none" strike="noStrike">
                          <a:solidFill>
                            <a:srgbClr val="003087"/>
                          </a:solidFill>
                          <a:effectLst/>
                          <a:latin typeface="Times New Roman" panose="02020603050405020304" pitchFamily="18" charset="0"/>
                          <a:cs typeface="Times New Roman" panose="02020603050405020304" pitchFamily="18" charset="0"/>
                        </a:rPr>
                        <a:t>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B0F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003087"/>
                          </a:solidFill>
                          <a:effectLst/>
                          <a:latin typeface="Times New Roman" panose="02020603050405020304" pitchFamily="18" charset="0"/>
                          <a:cs typeface="Times New Roman" panose="02020603050405020304" pitchFamily="18" charset="0"/>
                        </a:rPr>
                        <a:t>Sapphire</a:t>
                      </a:r>
                      <a:r>
                        <a:rPr lang="en-US" sz="1000" b="0" i="0" u="none" strike="noStrike">
                          <a:solidFill>
                            <a:srgbClr val="003087"/>
                          </a:solidFill>
                          <a:effectLst/>
                          <a:latin typeface="Times New Roman" panose="02020603050405020304" pitchFamily="18" charset="0"/>
                          <a:cs typeface="Times New Roman" panose="02020603050405020304" pitchFamily="18" charset="0"/>
                        </a:rPr>
                        <a:t>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B0F0"/>
                    </a:solidFill>
                  </a:tcPr>
                </a:tc>
                <a:tc>
                  <a:txBody>
                    <a:bodyPr/>
                    <a:lstStyle/>
                    <a:p>
                      <a:pPr algn="ctr" rtl="0" fontAlgn="base"/>
                      <a:r>
                        <a:rPr lang="en-US" sz="1000" b="1" i="0" u="none" strike="noStrike" dirty="0">
                          <a:solidFill>
                            <a:srgbClr val="003087"/>
                          </a:solidFill>
                          <a:effectLst/>
                          <a:latin typeface="Times New Roman" panose="02020603050405020304" pitchFamily="18" charset="0"/>
                          <a:cs typeface="Times New Roman" panose="02020603050405020304" pitchFamily="18" charset="0"/>
                        </a:rPr>
                        <a:t>Ta/Nb, dry etch</a:t>
                      </a:r>
                      <a:r>
                        <a:rPr lang="en-US" sz="1000" b="0" i="0" u="none" strike="noStrike" dirty="0">
                          <a:solidFill>
                            <a:srgbClr val="003087"/>
                          </a:solidFill>
                          <a:effectLst/>
                          <a:latin typeface="Times New Roman" panose="02020603050405020304" pitchFamily="18" charset="0"/>
                          <a:cs typeface="Times New Roman" panose="02020603050405020304" pitchFamily="18" charset="0"/>
                        </a:rPr>
                        <a:t>  </a:t>
                      </a:r>
                      <a:r>
                        <a:rPr lang="en-US" sz="1000" b="0" i="0" dirty="0">
                          <a:solidFill>
                            <a:srgbClr val="003087"/>
                          </a:solidFill>
                          <a:effectLst/>
                          <a:latin typeface="Times New Roman" panose="02020603050405020304" pitchFamily="18" charset="0"/>
                          <a:cs typeface="Times New Roman" panose="02020603050405020304" pitchFamily="18" charset="0"/>
                        </a:rPr>
                        <a:t> </a:t>
                      </a:r>
                      <a:endParaRPr lang="en-US" sz="1000" b="0" i="0" dirty="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B0F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 </a:t>
                      </a:r>
                      <a:r>
                        <a:rPr lang="en-US" sz="1000" b="1" i="0" u="none" strike="noStrike">
                          <a:solidFill>
                            <a:srgbClr val="003087"/>
                          </a:solidFill>
                          <a:effectLst/>
                          <a:latin typeface="Times New Roman" panose="02020603050405020304" pitchFamily="18" charset="0"/>
                          <a:cs typeface="Times New Roman" panose="02020603050405020304" pitchFamily="18" charset="0"/>
                        </a:rPr>
                        <a:t>2023</a:t>
                      </a:r>
                      <a:r>
                        <a:rPr lang="en-US" sz="1000" b="0" i="0" u="none" strike="noStrike">
                          <a:solidFill>
                            <a:srgbClr val="003087"/>
                          </a:solidFill>
                          <a:effectLst/>
                          <a:latin typeface="Times New Roman" panose="02020603050405020304" pitchFamily="18" charset="0"/>
                          <a:cs typeface="Times New Roman" panose="02020603050405020304" pitchFamily="18" charset="0"/>
                        </a:rPr>
                        <a:t>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B0F0"/>
                    </a:solidFill>
                  </a:tcPr>
                </a:tc>
                <a:extLst>
                  <a:ext uri="{0D108BD9-81ED-4DB2-BD59-A6C34878D82A}">
                    <a16:rowId xmlns:a16="http://schemas.microsoft.com/office/drawing/2014/main" val="2103362885"/>
                  </a:ext>
                </a:extLst>
              </a:tr>
              <a:tr h="427001">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Yu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503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3.8-4.7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Sapphire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0D0"/>
                    </a:solidFill>
                  </a:tcPr>
                </a:tc>
                <a:tc>
                  <a:txBody>
                    <a:bodyPr/>
                    <a:lstStyle/>
                    <a:p>
                      <a:pPr algn="ctr" rtl="0" fontAlgn="base"/>
                      <a:r>
                        <a:rPr lang="en-US" sz="1000" b="0" i="0" u="none" strike="noStrike" dirty="0">
                          <a:solidFill>
                            <a:srgbClr val="003087"/>
                          </a:solidFill>
                          <a:effectLst/>
                          <a:latin typeface="Times New Roman" panose="02020603050405020304" pitchFamily="18" charset="0"/>
                          <a:cs typeface="Times New Roman" panose="02020603050405020304" pitchFamily="18" charset="0"/>
                        </a:rPr>
                        <a:t>Ta, dry etch  </a:t>
                      </a:r>
                      <a:r>
                        <a:rPr lang="en-US" sz="1000" b="0" i="0" dirty="0">
                          <a:solidFill>
                            <a:srgbClr val="003087"/>
                          </a:solidFill>
                          <a:effectLst/>
                          <a:latin typeface="Times New Roman" panose="02020603050405020304" pitchFamily="18" charset="0"/>
                          <a:cs typeface="Times New Roman" panose="02020603050405020304" pitchFamily="18" charset="0"/>
                        </a:rPr>
                        <a:t> </a:t>
                      </a:r>
                      <a:endParaRPr lang="en-US" sz="1000" b="0" i="0" dirty="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2022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0D0"/>
                    </a:solidFill>
                  </a:tcPr>
                </a:tc>
                <a:extLst>
                  <a:ext uri="{0D108BD9-81ED-4DB2-BD59-A6C34878D82A}">
                    <a16:rowId xmlns:a16="http://schemas.microsoft.com/office/drawing/2014/main" val="1325362709"/>
                  </a:ext>
                </a:extLst>
              </a:tr>
              <a:tr h="427001">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Chalmers</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501 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2.8-5</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Silicon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algn="ctr" rtl="0" fontAlgn="base"/>
                      <a:r>
                        <a:rPr lang="en-US" sz="1000" b="0" i="0" u="none" strike="noStrike" dirty="0">
                          <a:solidFill>
                            <a:srgbClr val="003087"/>
                          </a:solidFill>
                          <a:effectLst/>
                          <a:latin typeface="Times New Roman" panose="02020603050405020304" pitchFamily="18" charset="0"/>
                          <a:cs typeface="Times New Roman" panose="02020603050405020304" pitchFamily="18" charset="0"/>
                        </a:rPr>
                        <a:t>Al, dry etch  </a:t>
                      </a:r>
                      <a:r>
                        <a:rPr lang="en-US" sz="1000" b="0" i="0" dirty="0">
                          <a:solidFill>
                            <a:srgbClr val="003087"/>
                          </a:solidFill>
                          <a:effectLst/>
                          <a:latin typeface="Times New Roman" panose="02020603050405020304" pitchFamily="18" charset="0"/>
                          <a:cs typeface="Times New Roman" panose="02020603050405020304" pitchFamily="18" charset="0"/>
                        </a:rPr>
                        <a:t> </a:t>
                      </a:r>
                      <a:endParaRPr lang="en-US" sz="1000" b="0" i="0" dirty="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2023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extLst>
                  <a:ext uri="{0D108BD9-81ED-4DB2-BD59-A6C34878D82A}">
                    <a16:rowId xmlns:a16="http://schemas.microsoft.com/office/drawing/2014/main" val="3333953584"/>
                  </a:ext>
                </a:extLst>
              </a:tr>
              <a:tr h="518501">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003087"/>
                          </a:solidFill>
                          <a:effectLst/>
                          <a:latin typeface="Times New Roman" panose="02020603050405020304" pitchFamily="18" charset="0"/>
                          <a:cs typeface="Times New Roman" panose="02020603050405020304" pitchFamily="18" charset="0"/>
                        </a:rPr>
                        <a:t>SQMS </a:t>
                      </a:r>
                      <a:r>
                        <a:rPr lang="en-US" sz="1000" b="0" i="0" u="none" strike="noStrike">
                          <a:solidFill>
                            <a:srgbClr val="003087"/>
                          </a:solidFill>
                          <a:effectLst/>
                          <a:latin typeface="Times New Roman" panose="02020603050405020304" pitchFamily="18" charset="0"/>
                          <a:cs typeface="Times New Roman" panose="02020603050405020304" pitchFamily="18" charset="0"/>
                        </a:rPr>
                        <a:t>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B0F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003087"/>
                          </a:solidFill>
                          <a:effectLst/>
                          <a:latin typeface="Times New Roman" panose="02020603050405020304" pitchFamily="18" charset="0"/>
                          <a:cs typeface="Times New Roman" panose="02020603050405020304" pitchFamily="18" charset="0"/>
                        </a:rPr>
                        <a:t>451 </a:t>
                      </a:r>
                      <a:r>
                        <a:rPr lang="en-US" sz="1000" b="0" i="0" u="none" strike="noStrike">
                          <a:solidFill>
                            <a:srgbClr val="003087"/>
                          </a:solidFill>
                          <a:effectLst/>
                          <a:latin typeface="Times New Roman" panose="02020603050405020304" pitchFamily="18" charset="0"/>
                          <a:cs typeface="Times New Roman" panose="02020603050405020304" pitchFamily="18" charset="0"/>
                        </a:rPr>
                        <a:t>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B0F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003087"/>
                          </a:solidFill>
                          <a:effectLst/>
                          <a:latin typeface="Times New Roman" panose="02020603050405020304" pitchFamily="18" charset="0"/>
                          <a:cs typeface="Times New Roman" panose="02020603050405020304" pitchFamily="18" charset="0"/>
                        </a:rPr>
                        <a:t>4.5-5 </a:t>
                      </a:r>
                      <a:r>
                        <a:rPr lang="en-US" sz="1000" b="0" i="0" u="none" strike="noStrike">
                          <a:solidFill>
                            <a:srgbClr val="003087"/>
                          </a:solidFill>
                          <a:effectLst/>
                          <a:latin typeface="Times New Roman" panose="02020603050405020304" pitchFamily="18" charset="0"/>
                          <a:cs typeface="Times New Roman" panose="02020603050405020304" pitchFamily="18" charset="0"/>
                        </a:rPr>
                        <a:t>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B0F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003087"/>
                          </a:solidFill>
                          <a:effectLst/>
                          <a:latin typeface="Times New Roman" panose="02020603050405020304" pitchFamily="18" charset="0"/>
                          <a:cs typeface="Times New Roman" panose="02020603050405020304" pitchFamily="18" charset="0"/>
                        </a:rPr>
                        <a:t>Silicon </a:t>
                      </a:r>
                      <a:r>
                        <a:rPr lang="en-US" sz="1000" b="0" i="0" u="none" strike="noStrike">
                          <a:solidFill>
                            <a:srgbClr val="003087"/>
                          </a:solidFill>
                          <a:effectLst/>
                          <a:latin typeface="Times New Roman" panose="02020603050405020304" pitchFamily="18" charset="0"/>
                          <a:cs typeface="Times New Roman" panose="02020603050405020304" pitchFamily="18" charset="0"/>
                        </a:rPr>
                        <a:t>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B0F0"/>
                    </a:solidFill>
                  </a:tcPr>
                </a:tc>
                <a:tc>
                  <a:txBody>
                    <a:bodyPr/>
                    <a:lstStyle/>
                    <a:p>
                      <a:pPr algn="ctr" rtl="0" fontAlgn="base"/>
                      <a:r>
                        <a:rPr lang="en-US" sz="1000" b="1" i="0" u="none" strike="noStrike" dirty="0">
                          <a:solidFill>
                            <a:srgbClr val="003087"/>
                          </a:solidFill>
                          <a:effectLst/>
                          <a:latin typeface="Times New Roman" panose="02020603050405020304" pitchFamily="18" charset="0"/>
                          <a:cs typeface="Times New Roman" panose="02020603050405020304" pitchFamily="18" charset="0"/>
                        </a:rPr>
                        <a:t>Ta/Nb, dry etch </a:t>
                      </a:r>
                      <a:r>
                        <a:rPr lang="en-US" sz="1000" b="0" i="0" u="none" strike="noStrike" dirty="0">
                          <a:solidFill>
                            <a:srgbClr val="003087"/>
                          </a:solidFill>
                          <a:effectLst/>
                          <a:latin typeface="Times New Roman" panose="02020603050405020304" pitchFamily="18" charset="0"/>
                          <a:cs typeface="Times New Roman" panose="02020603050405020304" pitchFamily="18" charset="0"/>
                        </a:rPr>
                        <a:t> </a:t>
                      </a:r>
                      <a:r>
                        <a:rPr lang="en-US" sz="1000" b="0" i="0" dirty="0">
                          <a:solidFill>
                            <a:srgbClr val="003087"/>
                          </a:solidFill>
                          <a:effectLst/>
                          <a:latin typeface="Times New Roman" panose="02020603050405020304" pitchFamily="18" charset="0"/>
                          <a:cs typeface="Times New Roman" panose="02020603050405020304" pitchFamily="18" charset="0"/>
                        </a:rPr>
                        <a:t> </a:t>
                      </a:r>
                      <a:endParaRPr lang="en-US" sz="1000" b="0" i="0" dirty="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B0F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1" i="0" u="none" strike="noStrike">
                          <a:solidFill>
                            <a:srgbClr val="003087"/>
                          </a:solidFill>
                          <a:effectLst/>
                          <a:latin typeface="Times New Roman" panose="02020603050405020304" pitchFamily="18" charset="0"/>
                          <a:cs typeface="Times New Roman" panose="02020603050405020304" pitchFamily="18" charset="0"/>
                        </a:rPr>
                        <a:t> 2023</a:t>
                      </a:r>
                      <a:r>
                        <a:rPr lang="en-US" sz="1000" b="0" i="0" u="none" strike="noStrike">
                          <a:solidFill>
                            <a:srgbClr val="003087"/>
                          </a:solidFill>
                          <a:effectLst/>
                          <a:latin typeface="Times New Roman" panose="02020603050405020304" pitchFamily="18" charset="0"/>
                          <a:cs typeface="Times New Roman" panose="02020603050405020304" pitchFamily="18" charset="0"/>
                        </a:rPr>
                        <a:t>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B0F0"/>
                    </a:solidFill>
                  </a:tcPr>
                </a:tc>
                <a:extLst>
                  <a:ext uri="{0D108BD9-81ED-4DB2-BD59-A6C34878D82A}">
                    <a16:rowId xmlns:a16="http://schemas.microsoft.com/office/drawing/2014/main" val="3628307998"/>
                  </a:ext>
                </a:extLst>
              </a:tr>
              <a:tr h="427001">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Houck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360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3.1-5.5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Sapphire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algn="ctr" rtl="0" fontAlgn="base"/>
                      <a:r>
                        <a:rPr lang="en-US" sz="1000" b="0" i="0" u="none" strike="noStrike" dirty="0">
                          <a:solidFill>
                            <a:srgbClr val="003087"/>
                          </a:solidFill>
                          <a:effectLst/>
                          <a:latin typeface="Times New Roman" panose="02020603050405020304" pitchFamily="18" charset="0"/>
                          <a:cs typeface="Times New Roman" panose="02020603050405020304" pitchFamily="18" charset="0"/>
                        </a:rPr>
                        <a:t>Ta, wet etch  </a:t>
                      </a:r>
                      <a:r>
                        <a:rPr lang="en-US" sz="1000" b="0" i="0" dirty="0">
                          <a:solidFill>
                            <a:srgbClr val="003087"/>
                          </a:solidFill>
                          <a:effectLst/>
                          <a:latin typeface="Times New Roman" panose="02020603050405020304" pitchFamily="18" charset="0"/>
                          <a:cs typeface="Times New Roman" panose="02020603050405020304" pitchFamily="18" charset="0"/>
                        </a:rPr>
                        <a:t> </a:t>
                      </a:r>
                      <a:endParaRPr lang="en-US" sz="1000" b="0" i="0" dirty="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2021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extLst>
                  <a:ext uri="{0D108BD9-81ED-4DB2-BD59-A6C34878D82A}">
                    <a16:rowId xmlns:a16="http://schemas.microsoft.com/office/drawing/2014/main" val="1858025630"/>
                  </a:ext>
                </a:extLst>
              </a:tr>
              <a:tr h="427001">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IBM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000" dirty="0">
                        <a:effectLst/>
                        <a:latin typeface="Times New Roman" panose="02020603050405020304" pitchFamily="18" charset="0"/>
                        <a:cs typeface="Times New Roman" panose="02020603050405020304" pitchFamily="18" charset="0"/>
                      </a:endParaRPr>
                    </a:p>
                    <a:p>
                      <a:pPr algn="ctr" rtl="0" fontAlgn="base"/>
                      <a:r>
                        <a:rPr lang="en-US" sz="1000" b="0" i="0" u="none" strike="noStrike" dirty="0">
                          <a:solidFill>
                            <a:srgbClr val="003087"/>
                          </a:solidFill>
                          <a:effectLst/>
                          <a:latin typeface="Times New Roman" panose="02020603050405020304" pitchFamily="18" charset="0"/>
                          <a:cs typeface="Times New Roman" panose="02020603050405020304" pitchFamily="18" charset="0"/>
                        </a:rPr>
                        <a:t>340  </a:t>
                      </a:r>
                      <a:r>
                        <a:rPr lang="en-US" sz="1000" b="0" i="0" dirty="0">
                          <a:solidFill>
                            <a:srgbClr val="003087"/>
                          </a:solidFill>
                          <a:effectLst/>
                          <a:latin typeface="Times New Roman" panose="02020603050405020304" pitchFamily="18" charset="0"/>
                          <a:cs typeface="Times New Roman" panose="02020603050405020304" pitchFamily="18" charset="0"/>
                        </a:rPr>
                        <a:t> </a:t>
                      </a:r>
                      <a:endParaRPr lang="en-US" sz="1000" b="0" i="0" dirty="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~4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000">
                        <a:effectLst/>
                        <a:latin typeface="Times New Roman" panose="02020603050405020304" pitchFamily="18" charset="0"/>
                        <a:cs typeface="Times New Roman" panose="02020603050405020304" pitchFamily="18" charset="0"/>
                      </a:endParaRPr>
                    </a:p>
                    <a:p>
                      <a:pPr algn="ctr" rtl="0" fontAlgn="base"/>
                      <a:r>
                        <a:rPr lang="en-US" sz="1000" b="0" i="0" u="none" strike="noStrike">
                          <a:solidFill>
                            <a:srgbClr val="003087"/>
                          </a:solidFill>
                          <a:effectLst/>
                          <a:latin typeface="Times New Roman" panose="02020603050405020304" pitchFamily="18" charset="0"/>
                          <a:cs typeface="Times New Roman" panose="02020603050405020304" pitchFamily="18" charset="0"/>
                        </a:rPr>
                        <a:t>Silicon  </a:t>
                      </a:r>
                      <a:r>
                        <a:rPr lang="en-US" sz="1000" b="0" i="0">
                          <a:solidFill>
                            <a:srgbClr val="003087"/>
                          </a:solidFill>
                          <a:effectLst/>
                          <a:latin typeface="Times New Roman" panose="02020603050405020304" pitchFamily="18" charset="0"/>
                          <a:cs typeface="Times New Roman" panose="02020603050405020304" pitchFamily="18" charset="0"/>
                        </a:rPr>
                        <a:t> </a:t>
                      </a:r>
                      <a:endParaRPr lang="en-US" sz="1000" b="0" i="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algn="ctr" rtl="0" fontAlgn="base"/>
                      <a:r>
                        <a:rPr lang="en-US" sz="1000" b="0" i="0" u="none" strike="noStrike" dirty="0">
                          <a:solidFill>
                            <a:srgbClr val="003087"/>
                          </a:solidFill>
                          <a:effectLst/>
                          <a:latin typeface="Times New Roman" panose="02020603050405020304" pitchFamily="18" charset="0"/>
                          <a:cs typeface="Times New Roman" panose="02020603050405020304" pitchFamily="18" charset="0"/>
                        </a:rPr>
                        <a:t>Nb, dry etch  </a:t>
                      </a:r>
                      <a:r>
                        <a:rPr lang="en-US" sz="1000" b="0" i="0" dirty="0">
                          <a:solidFill>
                            <a:srgbClr val="003087"/>
                          </a:solidFill>
                          <a:effectLst/>
                          <a:latin typeface="Times New Roman" panose="02020603050405020304" pitchFamily="18" charset="0"/>
                          <a:cs typeface="Times New Roman" panose="02020603050405020304" pitchFamily="18" charset="0"/>
                        </a:rPr>
                        <a:t> </a:t>
                      </a:r>
                      <a:endParaRPr lang="en-US" sz="1000" b="0" i="0" dirty="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000" dirty="0">
                        <a:effectLst/>
                        <a:latin typeface="Times New Roman" panose="02020603050405020304" pitchFamily="18" charset="0"/>
                        <a:cs typeface="Times New Roman" panose="02020603050405020304" pitchFamily="18" charset="0"/>
                      </a:endParaRPr>
                    </a:p>
                    <a:p>
                      <a:pPr algn="ctr" rtl="0" fontAlgn="base"/>
                      <a:r>
                        <a:rPr lang="en-US" sz="1000" b="0" i="0" u="none" strike="noStrike" dirty="0">
                          <a:solidFill>
                            <a:srgbClr val="003087"/>
                          </a:solidFill>
                          <a:effectLst/>
                          <a:latin typeface="Times New Roman" panose="02020603050405020304" pitchFamily="18" charset="0"/>
                          <a:cs typeface="Times New Roman" panose="02020603050405020304" pitchFamily="18" charset="0"/>
                        </a:rPr>
                        <a:t>2022 </a:t>
                      </a:r>
                      <a:r>
                        <a:rPr lang="en-US" sz="1000" b="0" i="0" dirty="0">
                          <a:solidFill>
                            <a:srgbClr val="003087"/>
                          </a:solidFill>
                          <a:effectLst/>
                          <a:latin typeface="Times New Roman" panose="02020603050405020304" pitchFamily="18" charset="0"/>
                          <a:cs typeface="Times New Roman" panose="02020603050405020304" pitchFamily="18" charset="0"/>
                        </a:rPr>
                        <a:t> </a:t>
                      </a:r>
                      <a:endParaRPr lang="en-US" sz="1000" b="0" i="0" dirty="0">
                        <a:effectLst/>
                        <a:latin typeface="Times New Roman" panose="02020603050405020304" pitchFamily="18" charset="0"/>
                        <a:cs typeface="Times New Roman" panose="02020603050405020304" pitchFamily="18" charset="0"/>
                      </a:endParaRPr>
                    </a:p>
                  </a:txBody>
                  <a:tcPr marL="61000" marR="61000" marT="30500" marB="3050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extLst>
                  <a:ext uri="{0D108BD9-81ED-4DB2-BD59-A6C34878D82A}">
                    <a16:rowId xmlns:a16="http://schemas.microsoft.com/office/drawing/2014/main" val="393695800"/>
                  </a:ext>
                </a:extLst>
              </a:tr>
            </a:tbl>
          </a:graphicData>
        </a:graphic>
      </p:graphicFrame>
      <p:sp>
        <p:nvSpPr>
          <p:cNvPr id="8" name="Rectangle: Rounded Corners 7">
            <a:extLst>
              <a:ext uri="{FF2B5EF4-FFF2-40B4-BE49-F238E27FC236}">
                <a16:creationId xmlns:a16="http://schemas.microsoft.com/office/drawing/2014/main" id="{2BAFE0C4-B197-04F6-998E-8DDF144B0824}"/>
              </a:ext>
            </a:extLst>
          </p:cNvPr>
          <p:cNvSpPr/>
          <p:nvPr/>
        </p:nvSpPr>
        <p:spPr>
          <a:xfrm>
            <a:off x="2092123" y="3651871"/>
            <a:ext cx="4395003" cy="481030"/>
          </a:xfrm>
          <a:prstGeom prst="roundRect">
            <a:avLst/>
          </a:prstGeom>
          <a:noFill/>
          <a:ln w="19050">
            <a:solidFill>
              <a:schemeClr val="tx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Arial"/>
            </a:endParaRPr>
          </a:p>
        </p:txBody>
      </p:sp>
      <p:sp>
        <p:nvSpPr>
          <p:cNvPr id="9" name="Rectangle: Rounded Corners 7">
            <a:extLst>
              <a:ext uri="{FF2B5EF4-FFF2-40B4-BE49-F238E27FC236}">
                <a16:creationId xmlns:a16="http://schemas.microsoft.com/office/drawing/2014/main" id="{135CFFC8-BA47-815F-DDFD-8DFB9DCF72D7}"/>
              </a:ext>
            </a:extLst>
          </p:cNvPr>
          <p:cNvSpPr/>
          <p:nvPr/>
        </p:nvSpPr>
        <p:spPr>
          <a:xfrm>
            <a:off x="2098478" y="2179314"/>
            <a:ext cx="4395003" cy="481030"/>
          </a:xfrm>
          <a:prstGeom prst="roundRect">
            <a:avLst/>
          </a:prstGeom>
          <a:noFill/>
          <a:ln w="19050">
            <a:solidFill>
              <a:schemeClr val="tx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Arial"/>
            </a:endParaRPr>
          </a:p>
        </p:txBody>
      </p:sp>
      <p:pic>
        <p:nvPicPr>
          <p:cNvPr id="12" name="Picture 11" descr="A diagram of a graph and a diagram of a graph&#10;&#10;Description automatically generated">
            <a:extLst>
              <a:ext uri="{FF2B5EF4-FFF2-40B4-BE49-F238E27FC236}">
                <a16:creationId xmlns:a16="http://schemas.microsoft.com/office/drawing/2014/main" id="{7F4ACE03-A4AA-61C8-7370-1735BBEA16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9420"/>
          <a:stretch/>
        </p:blipFill>
        <p:spPr>
          <a:xfrm>
            <a:off x="6746195" y="1694745"/>
            <a:ext cx="2304288" cy="1469485"/>
          </a:xfrm>
          <a:prstGeom prst="rect">
            <a:avLst/>
          </a:prstGeom>
        </p:spPr>
      </p:pic>
      <p:pic>
        <p:nvPicPr>
          <p:cNvPr id="13" name="Picture 12" descr="A graph of different colored lines&#10;&#10;Description automatically generated with medium confidence">
            <a:extLst>
              <a:ext uri="{FF2B5EF4-FFF2-40B4-BE49-F238E27FC236}">
                <a16:creationId xmlns:a16="http://schemas.microsoft.com/office/drawing/2014/main" id="{FF96E265-9AC5-5451-4A70-4639D0EBBE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1648"/>
          <a:stretch/>
        </p:blipFill>
        <p:spPr>
          <a:xfrm>
            <a:off x="6839712" y="3169499"/>
            <a:ext cx="2304288" cy="1628706"/>
          </a:xfrm>
          <a:prstGeom prst="rect">
            <a:avLst/>
          </a:prstGeom>
        </p:spPr>
      </p:pic>
      <p:sp>
        <p:nvSpPr>
          <p:cNvPr id="14" name="Rectangle 13">
            <a:extLst>
              <a:ext uri="{FF2B5EF4-FFF2-40B4-BE49-F238E27FC236}">
                <a16:creationId xmlns:a16="http://schemas.microsoft.com/office/drawing/2014/main" id="{D2E81A11-2993-0F34-7842-9F77D5E21EE8}"/>
              </a:ext>
            </a:extLst>
          </p:cNvPr>
          <p:cNvSpPr/>
          <p:nvPr/>
        </p:nvSpPr>
        <p:spPr>
          <a:xfrm>
            <a:off x="6588177" y="1694745"/>
            <a:ext cx="359764" cy="19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Arial"/>
            </a:endParaRPr>
          </a:p>
        </p:txBody>
      </p:sp>
      <p:sp>
        <p:nvSpPr>
          <p:cNvPr id="15" name="Rectangle 14">
            <a:extLst>
              <a:ext uri="{FF2B5EF4-FFF2-40B4-BE49-F238E27FC236}">
                <a16:creationId xmlns:a16="http://schemas.microsoft.com/office/drawing/2014/main" id="{B418D699-09BF-7FB8-B0A4-FA95DF268A5A}"/>
              </a:ext>
            </a:extLst>
          </p:cNvPr>
          <p:cNvSpPr/>
          <p:nvPr/>
        </p:nvSpPr>
        <p:spPr>
          <a:xfrm>
            <a:off x="6593353" y="3021269"/>
            <a:ext cx="359764" cy="19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Arial"/>
            </a:endParaRPr>
          </a:p>
        </p:txBody>
      </p:sp>
      <p:sp>
        <p:nvSpPr>
          <p:cNvPr id="2" name="TextBox 1">
            <a:extLst>
              <a:ext uri="{FF2B5EF4-FFF2-40B4-BE49-F238E27FC236}">
                <a16:creationId xmlns:a16="http://schemas.microsoft.com/office/drawing/2014/main" id="{C746622B-0918-49E1-8628-B95CF3967959}"/>
              </a:ext>
            </a:extLst>
          </p:cNvPr>
          <p:cNvSpPr txBox="1"/>
          <p:nvPr/>
        </p:nvSpPr>
        <p:spPr>
          <a:xfrm>
            <a:off x="112483" y="748768"/>
            <a:ext cx="6058069" cy="507831"/>
          </a:xfrm>
          <a:prstGeom prst="rect">
            <a:avLst/>
          </a:prstGeom>
          <a:noFill/>
          <a:ln>
            <a:solidFill>
              <a:schemeClr val="tx1"/>
            </a:solidFill>
          </a:ln>
        </p:spPr>
        <p:txBody>
          <a:bodyPr wrap="none" rtlCol="0">
            <a:spAutoFit/>
          </a:bodyPr>
          <a:lstStyle/>
          <a:p>
            <a:pPr algn="l"/>
            <a:r>
              <a:rPr lang="en-US" sz="1350" dirty="0">
                <a:solidFill>
                  <a:srgbClr val="000000"/>
                </a:solidFill>
                <a:latin typeface="Roboto" panose="02000000000000000000" pitchFamily="2" charset="0"/>
                <a:ea typeface="Roboto" panose="02000000000000000000" pitchFamily="2" charset="0"/>
              </a:rPr>
              <a:t>SQMS FNAL group has now achieved</a:t>
            </a:r>
            <a:r>
              <a:rPr lang="en-US" sz="1350" u="sng" dirty="0">
                <a:solidFill>
                  <a:srgbClr val="000000"/>
                </a:solidFill>
                <a:latin typeface="Roboto" panose="02000000000000000000" pitchFamily="2" charset="0"/>
                <a:ea typeface="Roboto" panose="02000000000000000000" pitchFamily="2" charset="0"/>
              </a:rPr>
              <a:t> leading values </a:t>
            </a:r>
            <a:r>
              <a:rPr lang="en-US" sz="1350" dirty="0">
                <a:solidFill>
                  <a:srgbClr val="000000"/>
                </a:solidFill>
                <a:latin typeface="Roboto" panose="02000000000000000000" pitchFamily="2" charset="0"/>
                <a:ea typeface="Roboto" panose="02000000000000000000" pitchFamily="2" charset="0"/>
              </a:rPr>
              <a:t>thanks to innovations</a:t>
            </a:r>
          </a:p>
          <a:p>
            <a:pPr algn="l"/>
            <a:r>
              <a:rPr lang="en-US" sz="1350" dirty="0">
                <a:solidFill>
                  <a:srgbClr val="000000"/>
                </a:solidFill>
                <a:latin typeface="Roboto" panose="02000000000000000000" pitchFamily="2" charset="0"/>
                <a:ea typeface="Roboto" panose="02000000000000000000" pitchFamily="2" charset="0"/>
              </a:rPr>
              <a:t>in materials research and nanofabrication process development</a:t>
            </a:r>
          </a:p>
        </p:txBody>
      </p:sp>
    </p:spTree>
    <p:extLst>
      <p:ext uri="{BB962C8B-B14F-4D97-AF65-F5344CB8AC3E}">
        <p14:creationId xmlns:p14="http://schemas.microsoft.com/office/powerpoint/2010/main" val="91013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5D6590-5E6B-444A-A2C8-16DA2C6B9505}"/>
              </a:ext>
            </a:extLst>
          </p:cNvPr>
          <p:cNvSpPr>
            <a:spLocks noGrp="1"/>
          </p:cNvSpPr>
          <p:nvPr>
            <p:ph type="title"/>
          </p:nvPr>
        </p:nvSpPr>
        <p:spPr>
          <a:xfrm>
            <a:off x="377773" y="74121"/>
            <a:ext cx="7129016" cy="517776"/>
          </a:xfrm>
        </p:spPr>
        <p:txBody>
          <a:bodyPr/>
          <a:lstStyle/>
          <a:p>
            <a:r>
              <a:rPr lang="en-US" sz="2400" dirty="0"/>
              <a:t>Superconducting </a:t>
            </a:r>
            <a:r>
              <a:rPr lang="en-US" sz="2400" dirty="0" err="1"/>
              <a:t>qu</a:t>
            </a:r>
            <a:r>
              <a:rPr lang="en-US" sz="2400" u="sng" dirty="0" err="1"/>
              <a:t>d</a:t>
            </a:r>
            <a:r>
              <a:rPr lang="en-US" sz="2400" dirty="0" err="1"/>
              <a:t>its</a:t>
            </a:r>
            <a:r>
              <a:rPr lang="en-US" sz="2400" dirty="0"/>
              <a:t> – SRF based architecture </a:t>
            </a:r>
          </a:p>
        </p:txBody>
      </p:sp>
      <p:sp>
        <p:nvSpPr>
          <p:cNvPr id="53" name="TextBox 52">
            <a:extLst>
              <a:ext uri="{FF2B5EF4-FFF2-40B4-BE49-F238E27FC236}">
                <a16:creationId xmlns:a16="http://schemas.microsoft.com/office/drawing/2014/main" id="{1C122181-060E-4C2D-8B87-A0857ADD565A}"/>
              </a:ext>
            </a:extLst>
          </p:cNvPr>
          <p:cNvSpPr txBox="1"/>
          <p:nvPr/>
        </p:nvSpPr>
        <p:spPr>
          <a:xfrm>
            <a:off x="3672897" y="3012488"/>
            <a:ext cx="4199265" cy="1554272"/>
          </a:xfrm>
          <a:prstGeom prst="rect">
            <a:avLst/>
          </a:prstGeom>
          <a:noFill/>
        </p:spPr>
        <p:txBody>
          <a:bodyPr wrap="square" rtlCol="0">
            <a:spAutoFit/>
          </a:bodyPr>
          <a:lstStyle/>
          <a:p>
            <a:pPr>
              <a:spcAft>
                <a:spcPts val="600"/>
              </a:spcAft>
            </a:pPr>
            <a:r>
              <a:rPr lang="en-US" sz="1800" dirty="0">
                <a:latin typeface="Helvetica" panose="020B0604020202020204" pitchFamily="34" charset="0"/>
                <a:cs typeface="Helvetica" panose="020B0604020202020204" pitchFamily="34" charset="0"/>
              </a:rPr>
              <a:t>Weak </a:t>
            </a:r>
            <a:r>
              <a:rPr lang="en-US" sz="1800" b="1" dirty="0">
                <a:latin typeface="Helvetica" panose="020B0604020202020204" pitchFamily="34" charset="0"/>
                <a:cs typeface="Helvetica" panose="020B0604020202020204" pitchFamily="34" charset="0"/>
              </a:rPr>
              <a:t>off-resonance</a:t>
            </a:r>
            <a:r>
              <a:rPr lang="en-US" sz="1800" dirty="0">
                <a:latin typeface="Helvetica" panose="020B0604020202020204" pitchFamily="34" charset="0"/>
                <a:cs typeface="Helvetica" panose="020B0604020202020204" pitchFamily="34" charset="0"/>
              </a:rPr>
              <a:t> coupling facilitates </a:t>
            </a:r>
            <a:r>
              <a:rPr lang="en-US" sz="1800" b="1" dirty="0">
                <a:latin typeface="Helvetica" panose="020B0604020202020204" pitchFamily="34" charset="0"/>
                <a:cs typeface="Helvetica" panose="020B0604020202020204" pitchFamily="34" charset="0"/>
              </a:rPr>
              <a:t>selective</a:t>
            </a:r>
            <a:r>
              <a:rPr lang="en-US" sz="1800" dirty="0">
                <a:latin typeface="Helvetica" panose="020B0604020202020204" pitchFamily="34" charset="0"/>
                <a:cs typeface="Helvetica" panose="020B0604020202020204" pitchFamily="34" charset="0"/>
              </a:rPr>
              <a:t> cavity state-control using the </a:t>
            </a:r>
            <a:r>
              <a:rPr lang="en-US" sz="1800" b="1" dirty="0">
                <a:latin typeface="Helvetica" panose="020B0604020202020204" pitchFamily="34" charset="0"/>
                <a:cs typeface="Helvetica" panose="020B0604020202020204" pitchFamily="34" charset="0"/>
              </a:rPr>
              <a:t>(ancilla) qubit</a:t>
            </a:r>
            <a:r>
              <a:rPr lang="en-US" sz="1800" dirty="0">
                <a:latin typeface="Helvetica" panose="020B0604020202020204" pitchFamily="34" charset="0"/>
                <a:cs typeface="Helvetica" panose="020B0604020202020204" pitchFamily="34" charset="0"/>
              </a:rPr>
              <a:t>!</a:t>
            </a:r>
          </a:p>
          <a:p>
            <a:pPr>
              <a:spcAft>
                <a:spcPts val="600"/>
              </a:spcAft>
            </a:pPr>
            <a:r>
              <a:rPr lang="en-US" sz="1800" dirty="0">
                <a:latin typeface="Helvetica" panose="020B0604020202020204" pitchFamily="34" charset="0"/>
                <a:cs typeface="Helvetica" panose="020B0604020202020204" pitchFamily="34" charset="0"/>
              </a:rPr>
              <a:t>Cavity frequency becomes qubit-state dependent and </a:t>
            </a:r>
            <a:r>
              <a:rPr lang="en-US" sz="1800" dirty="0" err="1">
                <a:latin typeface="Helvetica" panose="020B0604020202020204" pitchFamily="34" charset="0"/>
                <a:cs typeface="Helvetica" panose="020B0604020202020204" pitchFamily="34" charset="0"/>
              </a:rPr>
              <a:t>viceversa</a:t>
            </a:r>
            <a:endParaRPr lang="en-US" sz="1800" dirty="0">
              <a:latin typeface="Helvetica" panose="020B0604020202020204" pitchFamily="34" charset="0"/>
              <a:cs typeface="Helvetica" panose="020B0604020202020204" pitchFamily="34" charset="0"/>
            </a:endParaRPr>
          </a:p>
        </p:txBody>
      </p:sp>
      <p:grpSp>
        <p:nvGrpSpPr>
          <p:cNvPr id="8" name="Group 7">
            <a:extLst>
              <a:ext uri="{FF2B5EF4-FFF2-40B4-BE49-F238E27FC236}">
                <a16:creationId xmlns:a16="http://schemas.microsoft.com/office/drawing/2014/main" id="{961D40B6-2E98-9CD7-231F-C90EE6CBCCF9}"/>
              </a:ext>
            </a:extLst>
          </p:cNvPr>
          <p:cNvGrpSpPr/>
          <p:nvPr/>
        </p:nvGrpSpPr>
        <p:grpSpPr>
          <a:xfrm>
            <a:off x="535457" y="2786577"/>
            <a:ext cx="2636061" cy="2156157"/>
            <a:chOff x="3235960" y="2824761"/>
            <a:chExt cx="2844800" cy="2289601"/>
          </a:xfrm>
        </p:grpSpPr>
        <p:pic>
          <p:nvPicPr>
            <p:cNvPr id="9" name="Picture 8" descr="A diagram of different colored lines&#10;&#10;Description automatically generated">
              <a:extLst>
                <a:ext uri="{FF2B5EF4-FFF2-40B4-BE49-F238E27FC236}">
                  <a16:creationId xmlns:a16="http://schemas.microsoft.com/office/drawing/2014/main" id="{134D0C01-6224-E4A3-EA37-6F8E7212B4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293"/>
            <a:stretch/>
          </p:blipFill>
          <p:spPr>
            <a:xfrm>
              <a:off x="3235960" y="2824761"/>
              <a:ext cx="2844800" cy="2289601"/>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ED468DD-3287-CF04-62F1-4236240452A9}"/>
                    </a:ext>
                  </a:extLst>
                </p:cNvPr>
                <p:cNvSpPr txBox="1"/>
                <p:nvPr/>
              </p:nvSpPr>
              <p:spPr>
                <a:xfrm>
                  <a:off x="5635170" y="2864373"/>
                  <a:ext cx="350249" cy="1687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accent2">
                                <a:lumMod val="75000"/>
                              </a:schemeClr>
                            </a:solidFill>
                            <a:latin typeface="Cambria Math" panose="02040503050406030204" pitchFamily="18" charset="0"/>
                          </a:rPr>
                          <m:t>|</m:t>
                        </m:r>
                        <m:d>
                          <m:dPr>
                            <m:begChr m:val=""/>
                            <m:endChr m:val="⟩"/>
                            <m:ctrlPr>
                              <a:rPr lang="en-US" sz="1200" b="1" i="1" smtClean="0">
                                <a:solidFill>
                                  <a:schemeClr val="accent2">
                                    <a:lumMod val="75000"/>
                                  </a:schemeClr>
                                </a:solidFill>
                                <a:latin typeface="Cambria Math" panose="02040503050406030204" pitchFamily="18" charset="0"/>
                              </a:rPr>
                            </m:ctrlPr>
                          </m:dPr>
                          <m:e>
                            <m:r>
                              <a:rPr lang="en-US" sz="1200" b="1" i="1" smtClean="0">
                                <a:solidFill>
                                  <a:schemeClr val="accent2">
                                    <a:lumMod val="75000"/>
                                  </a:schemeClr>
                                </a:solidFill>
                                <a:latin typeface="Cambria Math" panose="02040503050406030204" pitchFamily="18" charset="0"/>
                              </a:rPr>
                              <m:t>𝟎</m:t>
                            </m:r>
                          </m:e>
                        </m:d>
                      </m:oMath>
                    </m:oMathPara>
                  </a14:m>
                  <a:endParaRPr lang="en-US" sz="1200" b="1" dirty="0">
                    <a:solidFill>
                      <a:schemeClr val="accent2">
                        <a:lumMod val="75000"/>
                      </a:schemeClr>
                    </a:solidFill>
                  </a:endParaRPr>
                </a:p>
              </p:txBody>
            </p:sp>
          </mc:Choice>
          <mc:Fallback xmlns="">
            <p:sp>
              <p:nvSpPr>
                <p:cNvPr id="10" name="TextBox 9">
                  <a:extLst>
                    <a:ext uri="{FF2B5EF4-FFF2-40B4-BE49-F238E27FC236}">
                      <a16:creationId xmlns:a16="http://schemas.microsoft.com/office/drawing/2014/main" id="{AED468DD-3287-CF04-62F1-4236240452A9}"/>
                    </a:ext>
                  </a:extLst>
                </p:cNvPr>
                <p:cNvSpPr txBox="1">
                  <a:spLocks noRot="1" noChangeAspect="1" noMove="1" noResize="1" noEditPoints="1" noAdjustHandles="1" noChangeArrowheads="1" noChangeShapeType="1" noTextEdit="1"/>
                </p:cNvSpPr>
                <p:nvPr/>
              </p:nvSpPr>
              <p:spPr>
                <a:xfrm>
                  <a:off x="5635170" y="2864373"/>
                  <a:ext cx="350249" cy="168758"/>
                </a:xfrm>
                <a:prstGeom prst="rect">
                  <a:avLst/>
                </a:prstGeom>
                <a:blipFill>
                  <a:blip r:embed="rId3"/>
                  <a:stretch>
                    <a:fillRect l="-13333" t="-155172" r="-88333" b="-30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5E42F54-E96E-A710-79D4-6A2949591FAA}"/>
                    </a:ext>
                  </a:extLst>
                </p:cNvPr>
                <p:cNvSpPr txBox="1"/>
                <p:nvPr/>
              </p:nvSpPr>
              <p:spPr>
                <a:xfrm>
                  <a:off x="5225596" y="3370693"/>
                  <a:ext cx="350249" cy="1687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accent6">
                                <a:lumMod val="75000"/>
                              </a:schemeClr>
                            </a:solidFill>
                            <a:latin typeface="Cambria Math" panose="02040503050406030204" pitchFamily="18" charset="0"/>
                          </a:rPr>
                          <m:t>|</m:t>
                        </m:r>
                        <m:d>
                          <m:dPr>
                            <m:begChr m:val=""/>
                            <m:endChr m:val="⟩"/>
                            <m:ctrlPr>
                              <a:rPr lang="en-US" sz="1200" b="1" i="1">
                                <a:solidFill>
                                  <a:schemeClr val="accent6">
                                    <a:lumMod val="75000"/>
                                  </a:schemeClr>
                                </a:solidFill>
                                <a:latin typeface="Cambria Math" panose="02040503050406030204" pitchFamily="18" charset="0"/>
                              </a:rPr>
                            </m:ctrlPr>
                          </m:dPr>
                          <m:e>
                            <m:r>
                              <a:rPr lang="en-US" sz="1200" b="1" i="1" smtClean="0">
                                <a:solidFill>
                                  <a:schemeClr val="accent6">
                                    <a:lumMod val="75000"/>
                                  </a:schemeClr>
                                </a:solidFill>
                                <a:latin typeface="Cambria Math" panose="02040503050406030204" pitchFamily="18" charset="0"/>
                              </a:rPr>
                              <m:t>𝟏</m:t>
                            </m:r>
                          </m:e>
                        </m:d>
                      </m:oMath>
                    </m:oMathPara>
                  </a14:m>
                  <a:endParaRPr lang="en-US" sz="1200" b="1" dirty="0">
                    <a:solidFill>
                      <a:schemeClr val="accent6">
                        <a:lumMod val="75000"/>
                      </a:schemeClr>
                    </a:solidFill>
                  </a:endParaRPr>
                </a:p>
              </p:txBody>
            </p:sp>
          </mc:Choice>
          <mc:Fallback xmlns="">
            <p:sp>
              <p:nvSpPr>
                <p:cNvPr id="11" name="TextBox 10">
                  <a:extLst>
                    <a:ext uri="{FF2B5EF4-FFF2-40B4-BE49-F238E27FC236}">
                      <a16:creationId xmlns:a16="http://schemas.microsoft.com/office/drawing/2014/main" id="{45E42F54-E96E-A710-79D4-6A2949591FAA}"/>
                    </a:ext>
                  </a:extLst>
                </p:cNvPr>
                <p:cNvSpPr txBox="1">
                  <a:spLocks noRot="1" noChangeAspect="1" noMove="1" noResize="1" noEditPoints="1" noAdjustHandles="1" noChangeArrowheads="1" noChangeShapeType="1" noTextEdit="1"/>
                </p:cNvSpPr>
                <p:nvPr/>
              </p:nvSpPr>
              <p:spPr>
                <a:xfrm>
                  <a:off x="5225596" y="3370693"/>
                  <a:ext cx="350249" cy="168758"/>
                </a:xfrm>
                <a:prstGeom prst="rect">
                  <a:avLst/>
                </a:prstGeom>
                <a:blipFill>
                  <a:blip r:embed="rId4"/>
                  <a:stretch>
                    <a:fillRect l="-15000" t="-155172" r="-86667" b="-30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05A9F7B-711A-A6C1-D54B-9E261BBEA832}"/>
                    </a:ext>
                  </a:extLst>
                </p:cNvPr>
                <p:cNvSpPr txBox="1"/>
                <p:nvPr/>
              </p:nvSpPr>
              <p:spPr>
                <a:xfrm>
                  <a:off x="4787116" y="3906034"/>
                  <a:ext cx="350249" cy="1687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rgbClr val="00B050"/>
                            </a:solidFill>
                            <a:latin typeface="Cambria Math" panose="02040503050406030204" pitchFamily="18" charset="0"/>
                          </a:rPr>
                          <m:t>|</m:t>
                        </m:r>
                        <m:d>
                          <m:dPr>
                            <m:begChr m:val=""/>
                            <m:endChr m:val="⟩"/>
                            <m:ctrlPr>
                              <a:rPr lang="en-US" sz="1200" b="1" i="1">
                                <a:solidFill>
                                  <a:srgbClr val="00B050"/>
                                </a:solidFill>
                                <a:latin typeface="Cambria Math" panose="02040503050406030204" pitchFamily="18" charset="0"/>
                              </a:rPr>
                            </m:ctrlPr>
                          </m:dPr>
                          <m:e>
                            <m:r>
                              <a:rPr lang="en-US" sz="1200" b="1" i="1" smtClean="0">
                                <a:solidFill>
                                  <a:srgbClr val="00B050"/>
                                </a:solidFill>
                                <a:latin typeface="Cambria Math" panose="02040503050406030204" pitchFamily="18" charset="0"/>
                              </a:rPr>
                              <m:t>𝟐</m:t>
                            </m:r>
                          </m:e>
                        </m:d>
                      </m:oMath>
                    </m:oMathPara>
                  </a14:m>
                  <a:endParaRPr lang="en-US" sz="1200" b="1" dirty="0">
                    <a:solidFill>
                      <a:srgbClr val="00B050"/>
                    </a:solidFill>
                  </a:endParaRPr>
                </a:p>
              </p:txBody>
            </p:sp>
          </mc:Choice>
          <mc:Fallback xmlns="">
            <p:sp>
              <p:nvSpPr>
                <p:cNvPr id="12" name="TextBox 11">
                  <a:extLst>
                    <a:ext uri="{FF2B5EF4-FFF2-40B4-BE49-F238E27FC236}">
                      <a16:creationId xmlns:a16="http://schemas.microsoft.com/office/drawing/2014/main" id="{505A9F7B-711A-A6C1-D54B-9E261BBEA832}"/>
                    </a:ext>
                  </a:extLst>
                </p:cNvPr>
                <p:cNvSpPr txBox="1">
                  <a:spLocks noRot="1" noChangeAspect="1" noMove="1" noResize="1" noEditPoints="1" noAdjustHandles="1" noChangeArrowheads="1" noChangeShapeType="1" noTextEdit="1"/>
                </p:cNvSpPr>
                <p:nvPr/>
              </p:nvSpPr>
              <p:spPr>
                <a:xfrm>
                  <a:off x="4787116" y="3906034"/>
                  <a:ext cx="350249" cy="168758"/>
                </a:xfrm>
                <a:prstGeom prst="rect">
                  <a:avLst/>
                </a:prstGeom>
                <a:blipFill>
                  <a:blip r:embed="rId5"/>
                  <a:stretch>
                    <a:fillRect l="-15000" t="-155172" r="-86667" b="-30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B82ED34-B256-C847-18A3-E49E75B80FA4}"/>
                    </a:ext>
                  </a:extLst>
                </p:cNvPr>
                <p:cNvSpPr txBox="1"/>
                <p:nvPr/>
              </p:nvSpPr>
              <p:spPr>
                <a:xfrm>
                  <a:off x="4394998" y="4421957"/>
                  <a:ext cx="350249" cy="1687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chemeClr val="accent5">
                                <a:lumMod val="75000"/>
                              </a:schemeClr>
                            </a:solidFill>
                            <a:latin typeface="Cambria Math" panose="02040503050406030204" pitchFamily="18" charset="0"/>
                          </a:rPr>
                          <m:t>|</m:t>
                        </m:r>
                        <m:d>
                          <m:dPr>
                            <m:begChr m:val=""/>
                            <m:endChr m:val="⟩"/>
                            <m:ctrlPr>
                              <a:rPr lang="en-US" sz="1200" b="1" i="1">
                                <a:solidFill>
                                  <a:schemeClr val="accent5">
                                    <a:lumMod val="75000"/>
                                  </a:schemeClr>
                                </a:solidFill>
                                <a:latin typeface="Cambria Math" panose="02040503050406030204" pitchFamily="18" charset="0"/>
                              </a:rPr>
                            </m:ctrlPr>
                          </m:dPr>
                          <m:e>
                            <m:r>
                              <a:rPr lang="en-US" sz="1200" b="1" i="1" smtClean="0">
                                <a:solidFill>
                                  <a:schemeClr val="accent5">
                                    <a:lumMod val="75000"/>
                                  </a:schemeClr>
                                </a:solidFill>
                                <a:latin typeface="Cambria Math" panose="02040503050406030204" pitchFamily="18" charset="0"/>
                              </a:rPr>
                              <m:t>𝟑</m:t>
                            </m:r>
                          </m:e>
                        </m:d>
                      </m:oMath>
                    </m:oMathPara>
                  </a14:m>
                  <a:endParaRPr lang="en-US" sz="1200" b="1" dirty="0">
                    <a:solidFill>
                      <a:schemeClr val="accent5">
                        <a:lumMod val="75000"/>
                      </a:schemeClr>
                    </a:solidFill>
                  </a:endParaRPr>
                </a:p>
              </p:txBody>
            </p:sp>
          </mc:Choice>
          <mc:Fallback xmlns="">
            <p:sp>
              <p:nvSpPr>
                <p:cNvPr id="13" name="TextBox 12">
                  <a:extLst>
                    <a:ext uri="{FF2B5EF4-FFF2-40B4-BE49-F238E27FC236}">
                      <a16:creationId xmlns:a16="http://schemas.microsoft.com/office/drawing/2014/main" id="{DB82ED34-B256-C847-18A3-E49E75B80FA4}"/>
                    </a:ext>
                  </a:extLst>
                </p:cNvPr>
                <p:cNvSpPr txBox="1">
                  <a:spLocks noRot="1" noChangeAspect="1" noMove="1" noResize="1" noEditPoints="1" noAdjustHandles="1" noChangeArrowheads="1" noChangeShapeType="1" noTextEdit="1"/>
                </p:cNvSpPr>
                <p:nvPr/>
              </p:nvSpPr>
              <p:spPr>
                <a:xfrm>
                  <a:off x="4394998" y="4421957"/>
                  <a:ext cx="350249" cy="168758"/>
                </a:xfrm>
                <a:prstGeom prst="rect">
                  <a:avLst/>
                </a:prstGeom>
                <a:blipFill>
                  <a:blip r:embed="rId6"/>
                  <a:stretch>
                    <a:fillRect l="-13333" t="-155172" r="-88333" b="-303448"/>
                  </a:stretch>
                </a:blipFill>
              </p:spPr>
              <p:txBody>
                <a:bodyPr/>
                <a:lstStyle/>
                <a:p>
                  <a:r>
                    <a:rPr lang="en-US">
                      <a:noFill/>
                    </a:rPr>
                    <a:t> </a:t>
                  </a:r>
                </a:p>
              </p:txBody>
            </p:sp>
          </mc:Fallback>
        </mc:AlternateContent>
      </p:grpSp>
      <p:pic>
        <p:nvPicPr>
          <p:cNvPr id="14" name="Picture 13">
            <a:extLst>
              <a:ext uri="{FF2B5EF4-FFF2-40B4-BE49-F238E27FC236}">
                <a16:creationId xmlns:a16="http://schemas.microsoft.com/office/drawing/2014/main" id="{6900CE13-8768-D19B-86C8-847E1AD6DB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1068" y="870174"/>
            <a:ext cx="2806998" cy="1894791"/>
          </a:xfrm>
          <a:prstGeom prst="rect">
            <a:avLst/>
          </a:prstGeom>
        </p:spPr>
      </p:pic>
      <p:pic>
        <p:nvPicPr>
          <p:cNvPr id="15" name="Picture 14">
            <a:extLst>
              <a:ext uri="{FF2B5EF4-FFF2-40B4-BE49-F238E27FC236}">
                <a16:creationId xmlns:a16="http://schemas.microsoft.com/office/drawing/2014/main" id="{D740AADE-224A-EC50-77EF-21113D71D86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41631" y="832204"/>
            <a:ext cx="2948446" cy="2027413"/>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E2DC650A-9A2A-2564-411A-87026061D21C}"/>
                  </a:ext>
                </a:extLst>
              </p:cNvPr>
              <p:cNvSpPr txBox="1"/>
              <p:nvPr/>
            </p:nvSpPr>
            <p:spPr>
              <a:xfrm>
                <a:off x="3874243" y="1087459"/>
                <a:ext cx="1781693" cy="1323439"/>
              </a:xfrm>
              <a:prstGeom prst="rect">
                <a:avLst/>
              </a:prstGeom>
              <a:solidFill>
                <a:schemeClr val="accent2"/>
              </a:solidFill>
            </p:spPr>
            <p:txBody>
              <a:bodyPr wrap="square">
                <a:spAutoFit/>
              </a:bodyPr>
              <a:lstStyle/>
              <a:p>
                <a:pPr lvl="0">
                  <a:spcBef>
                    <a:spcPts val="1200"/>
                  </a:spcBef>
                  <a:defRPr/>
                </a:pPr>
                <a:r>
                  <a:rPr kumimoji="0" lang="en-US" sz="1600" b="1" u="none" strike="noStrike" kern="1200" cap="none" spc="0" normalizeH="0" baseline="0" noProof="0" dirty="0">
                    <a:ln>
                      <a:noFill/>
                    </a:ln>
                    <a:solidFill>
                      <a:srgbClr val="505050"/>
                    </a:solidFill>
                    <a:effectLst/>
                    <a:uLnTx/>
                    <a:uFillTx/>
                    <a:latin typeface="Helvetica" panose="020B0604020202020204" pitchFamily="34" charset="0"/>
                    <a:cs typeface="Helvetica" panose="020B0604020202020204" pitchFamily="34" charset="0"/>
                  </a:rPr>
                  <a:t>Ancilla (qubit)</a:t>
                </a:r>
              </a:p>
              <a:p>
                <a:pPr lvl="0">
                  <a:spcBef>
                    <a:spcPts val="0"/>
                  </a:spcBef>
                  <a:defRPr/>
                </a:pPr>
                <a14:m>
                  <m:oMath xmlns:m="http://schemas.openxmlformats.org/officeDocument/2006/math">
                    <m:sSub>
                      <m:sSubPr>
                        <m:ctrlPr>
                          <a:rPr kumimoji="0" lang="en-US" sz="1600" b="0" i="1" u="none" strike="noStrike" kern="1200" cap="none" spc="0" normalizeH="0" baseline="0" noProof="0" smtClean="0">
                            <a:ln>
                              <a:noFill/>
                            </a:ln>
                            <a:solidFill>
                              <a:srgbClr val="505050"/>
                            </a:solidFill>
                            <a:effectLst/>
                            <a:uLnTx/>
                            <a:uFillTx/>
                            <a:latin typeface="Cambria Math" panose="02040503050406030204" pitchFamily="18" charset="0"/>
                            <a:cs typeface="Helvetica" panose="020B0604020202020204" pitchFamily="34" charset="0"/>
                          </a:rPr>
                        </m:ctrlPr>
                      </m:sSubPr>
                      <m:e>
                        <m:r>
                          <a:rPr kumimoji="0" lang="en-US" sz="1600" b="0" i="1" u="none" strike="noStrike" kern="1200" cap="none" spc="0" normalizeH="0" baseline="0" noProof="0" smtClean="0">
                            <a:ln>
                              <a:noFill/>
                            </a:ln>
                            <a:solidFill>
                              <a:srgbClr val="505050"/>
                            </a:solidFill>
                            <a:effectLst/>
                            <a:uLnTx/>
                            <a:uFillTx/>
                            <a:latin typeface="Cambria Math" panose="02040503050406030204" pitchFamily="18" charset="0"/>
                            <a:cs typeface="Helvetica" panose="020B0604020202020204" pitchFamily="34" charset="0"/>
                          </a:rPr>
                          <m:t>𝑇</m:t>
                        </m:r>
                      </m:e>
                      <m:sub>
                        <m:r>
                          <a:rPr kumimoji="0" lang="en-US" sz="1600" b="0" i="1" u="none" strike="noStrike" kern="1200" cap="none" spc="0" normalizeH="0" baseline="0" noProof="0" smtClean="0">
                            <a:ln>
                              <a:noFill/>
                            </a:ln>
                            <a:solidFill>
                              <a:srgbClr val="505050"/>
                            </a:solidFill>
                            <a:effectLst/>
                            <a:uLnTx/>
                            <a:uFillTx/>
                            <a:latin typeface="Cambria Math" panose="02040503050406030204" pitchFamily="18" charset="0"/>
                            <a:cs typeface="Helvetica" panose="020B0604020202020204" pitchFamily="34" charset="0"/>
                          </a:rPr>
                          <m:t>1</m:t>
                        </m:r>
                      </m:sub>
                    </m:sSub>
                    <m:r>
                      <a:rPr kumimoji="0" lang="en-US" sz="1600" b="0" i="1" u="none" strike="noStrike" kern="1200" cap="none" spc="0" normalizeH="0" baseline="0" noProof="0" smtClean="0">
                        <a:ln>
                          <a:noFill/>
                        </a:ln>
                        <a:solidFill>
                          <a:srgbClr val="505050"/>
                        </a:solidFill>
                        <a:effectLst/>
                        <a:uLnTx/>
                        <a:uFillTx/>
                        <a:latin typeface="Cambria Math" panose="02040503050406030204" pitchFamily="18" charset="0"/>
                        <a:cs typeface="Helvetica" panose="020B0604020202020204" pitchFamily="34" charset="0"/>
                      </a:rPr>
                      <m:t> </m:t>
                    </m:r>
                    <m:r>
                      <a:rPr kumimoji="0" lang="en-US" sz="1600" b="0" i="1" u="none" strike="noStrike" kern="1200" cap="none" spc="0" normalizeH="0" baseline="0" noProof="0" smtClean="0">
                        <a:ln>
                          <a:noFill/>
                        </a:ln>
                        <a:solidFill>
                          <a:srgbClr val="505050"/>
                        </a:solidFill>
                        <a:effectLst/>
                        <a:uLnTx/>
                        <a:uFillTx/>
                        <a:latin typeface="Cambria Math" panose="02040503050406030204" pitchFamily="18" charset="0"/>
                        <a:cs typeface="Helvetica" panose="020B0604020202020204" pitchFamily="34" charset="0"/>
                      </a:rPr>
                      <m:t>𝑢𝑝</m:t>
                    </m:r>
                    <m:r>
                      <a:rPr kumimoji="0" lang="en-US" sz="1600" b="0" i="1" u="none" strike="noStrike" kern="1200" cap="none" spc="0" normalizeH="0" baseline="0" noProof="0" smtClean="0">
                        <a:ln>
                          <a:noFill/>
                        </a:ln>
                        <a:solidFill>
                          <a:srgbClr val="505050"/>
                        </a:solidFill>
                        <a:effectLst/>
                        <a:uLnTx/>
                        <a:uFillTx/>
                        <a:latin typeface="Cambria Math" panose="02040503050406030204" pitchFamily="18" charset="0"/>
                        <a:cs typeface="Helvetica" panose="020B0604020202020204" pitchFamily="34" charset="0"/>
                      </a:rPr>
                      <m:t> </m:t>
                    </m:r>
                    <m:r>
                      <a:rPr kumimoji="0" lang="en-US" sz="1600" b="0" i="1" u="none" strike="noStrike" kern="1200" cap="none" spc="0" normalizeH="0" baseline="0" noProof="0" smtClean="0">
                        <a:ln>
                          <a:noFill/>
                        </a:ln>
                        <a:solidFill>
                          <a:srgbClr val="505050"/>
                        </a:solidFill>
                        <a:effectLst/>
                        <a:uLnTx/>
                        <a:uFillTx/>
                        <a:latin typeface="Cambria Math" panose="02040503050406030204" pitchFamily="18" charset="0"/>
                        <a:cs typeface="Helvetica" panose="020B0604020202020204" pitchFamily="34" charset="0"/>
                      </a:rPr>
                      <m:t>𝑡𝑜</m:t>
                    </m:r>
                    <m:r>
                      <a:rPr kumimoji="0" lang="en-US" sz="1600" b="0" i="1" u="none" strike="noStrike" kern="1200" cap="none" spc="0" normalizeH="0" baseline="0" noProof="0" smtClean="0">
                        <a:ln>
                          <a:noFill/>
                        </a:ln>
                        <a:solidFill>
                          <a:srgbClr val="505050"/>
                        </a:solidFill>
                        <a:effectLst/>
                        <a:uLnTx/>
                        <a:uFillTx/>
                        <a:latin typeface="Cambria Math" panose="02040503050406030204" pitchFamily="18" charset="0"/>
                        <a:cs typeface="Helvetica" panose="020B0604020202020204" pitchFamily="34" charset="0"/>
                      </a:rPr>
                      <m:t> </m:t>
                    </m:r>
                    <m:r>
                      <a:rPr kumimoji="0" lang="en-US" sz="1600" b="0" i="0" u="none" strike="noStrike" kern="1200" cap="none" spc="0" normalizeH="0" baseline="0" noProof="0" smtClean="0">
                        <a:ln>
                          <a:noFill/>
                        </a:ln>
                        <a:solidFill>
                          <a:srgbClr val="505050"/>
                        </a:solidFill>
                        <a:effectLst/>
                        <a:uLnTx/>
                        <a:uFillTx/>
                        <a:latin typeface="Cambria Math" panose="02040503050406030204" pitchFamily="18" charset="0"/>
                        <a:cs typeface="Helvetica" panose="020B0604020202020204" pitchFamily="34" charset="0"/>
                      </a:rPr>
                      <m:t>200</m:t>
                    </m:r>
                  </m:oMath>
                </a14:m>
                <a:r>
                  <a:rPr kumimoji="0" lang="en-US" sz="1600" b="0" i="0" u="none" strike="noStrike" kern="1200" cap="none" spc="0" normalizeH="0" baseline="0" noProof="0" dirty="0">
                    <a:ln>
                      <a:noFill/>
                    </a:ln>
                    <a:solidFill>
                      <a:srgbClr val="505050"/>
                    </a:solidFill>
                    <a:effectLst/>
                    <a:uLnTx/>
                    <a:uFillTx/>
                    <a:latin typeface="Helvetica" panose="020B0604020202020204" pitchFamily="34" charset="0"/>
                    <a:cs typeface="Helvetica" panose="020B0604020202020204" pitchFamily="34" charset="0"/>
                  </a:rPr>
                  <a:t> </a:t>
                </a:r>
                <a:r>
                  <a:rPr kumimoji="0" lang="el-GR" sz="1600" b="0" i="0" u="none" strike="noStrike" kern="1200" cap="none" spc="0" normalizeH="0" baseline="0" noProof="0" dirty="0">
                    <a:ln>
                      <a:noFill/>
                    </a:ln>
                    <a:solidFill>
                      <a:srgbClr val="505050"/>
                    </a:solidFill>
                    <a:effectLst/>
                    <a:uLnTx/>
                    <a:uFillTx/>
                    <a:latin typeface="Helvetica" panose="020B0604020202020204" pitchFamily="34" charset="0"/>
                    <a:cs typeface="Helvetica" panose="020B0604020202020204" pitchFamily="34" charset="0"/>
                  </a:rPr>
                  <a:t>μ</a:t>
                </a:r>
                <a:r>
                  <a:rPr kumimoji="0" lang="en-US" sz="1600" b="0" i="0" u="none" strike="noStrike" kern="1200" cap="none" spc="0" normalizeH="0" baseline="0" noProof="0" dirty="0">
                    <a:ln>
                      <a:noFill/>
                    </a:ln>
                    <a:solidFill>
                      <a:srgbClr val="505050"/>
                    </a:solidFill>
                    <a:effectLst/>
                    <a:uLnTx/>
                    <a:uFillTx/>
                    <a:latin typeface="Helvetica" panose="020B0604020202020204" pitchFamily="34" charset="0"/>
                    <a:cs typeface="Helvetica" panose="020B0604020202020204" pitchFamily="34" charset="0"/>
                  </a:rPr>
                  <a:t>s</a:t>
                </a:r>
                <a:br>
                  <a:rPr kumimoji="0" lang="en-US" sz="1600" b="0" i="0" u="none" strike="noStrike" kern="1200" cap="none" spc="0" normalizeH="0" baseline="0" noProof="0" dirty="0">
                    <a:ln>
                      <a:noFill/>
                    </a:ln>
                    <a:solidFill>
                      <a:srgbClr val="505050"/>
                    </a:solidFill>
                    <a:effectLst/>
                    <a:uLnTx/>
                    <a:uFillTx/>
                    <a:latin typeface="Helvetica" panose="020B0604020202020204" pitchFamily="34" charset="0"/>
                    <a:cs typeface="Helvetica" panose="020B0604020202020204" pitchFamily="34" charset="0"/>
                  </a:rPr>
                </a:br>
                <a:endParaRPr lang="en-US" sz="1600" dirty="0">
                  <a:solidFill>
                    <a:srgbClr val="505050"/>
                  </a:solidFill>
                  <a:latin typeface="Helvetica" panose="020B0604020202020204" pitchFamily="34" charset="0"/>
                  <a:cs typeface="Helvetica" panose="020B0604020202020204" pitchFamily="34" charset="0"/>
                </a:endParaRPr>
              </a:p>
              <a:p>
                <a:pPr lvl="0">
                  <a:spcBef>
                    <a:spcPts val="0"/>
                  </a:spcBef>
                  <a:defRPr/>
                </a:pPr>
                <a:r>
                  <a:rPr kumimoji="0" lang="en-US" sz="1600" b="1" i="0" u="none" strike="noStrike" kern="1200" cap="none" spc="0" normalizeH="0" baseline="0" noProof="0" dirty="0">
                    <a:ln>
                      <a:noFill/>
                    </a:ln>
                    <a:solidFill>
                      <a:srgbClr val="505050"/>
                    </a:solidFill>
                    <a:effectLst/>
                    <a:uLnTx/>
                    <a:uFillTx/>
                    <a:latin typeface="Helvetica" panose="020B0604020202020204" pitchFamily="34" charset="0"/>
                    <a:cs typeface="Helvetica" panose="020B0604020202020204" pitchFamily="34" charset="0"/>
                  </a:rPr>
                  <a:t>Cavity</a:t>
                </a:r>
                <a:r>
                  <a:rPr kumimoji="0" lang="en-US" sz="1600" b="1" i="0" u="none" strike="noStrike" kern="1200" cap="none" spc="0" normalizeH="0" noProof="0" dirty="0">
                    <a:ln>
                      <a:noFill/>
                    </a:ln>
                    <a:solidFill>
                      <a:srgbClr val="505050"/>
                    </a:solidFill>
                    <a:effectLst/>
                    <a:uLnTx/>
                    <a:uFillTx/>
                    <a:latin typeface="Helvetica" panose="020B0604020202020204" pitchFamily="34" charset="0"/>
                    <a:cs typeface="Helvetica" panose="020B0604020202020204" pitchFamily="34" charset="0"/>
                  </a:rPr>
                  <a:t> (</a:t>
                </a:r>
                <a:r>
                  <a:rPr kumimoji="0" lang="en-US" sz="1600" b="1" i="0" u="none" strike="noStrike" kern="1200" cap="none" spc="0" normalizeH="0" noProof="0" dirty="0" err="1">
                    <a:ln>
                      <a:noFill/>
                    </a:ln>
                    <a:solidFill>
                      <a:srgbClr val="505050"/>
                    </a:solidFill>
                    <a:effectLst/>
                    <a:uLnTx/>
                    <a:uFillTx/>
                    <a:latin typeface="Helvetica" panose="020B0604020202020204" pitchFamily="34" charset="0"/>
                    <a:cs typeface="Helvetica" panose="020B0604020202020204" pitchFamily="34" charset="0"/>
                  </a:rPr>
                  <a:t>qudit</a:t>
                </a:r>
                <a:r>
                  <a:rPr kumimoji="0" lang="en-US" sz="1600" b="1" i="0" u="none" strike="noStrike" kern="1200" cap="none" spc="0" normalizeH="0" noProof="0" dirty="0">
                    <a:ln>
                      <a:noFill/>
                    </a:ln>
                    <a:solidFill>
                      <a:srgbClr val="505050"/>
                    </a:solidFill>
                    <a:effectLst/>
                    <a:uLnTx/>
                    <a:uFillTx/>
                    <a:latin typeface="Helvetica" panose="020B0604020202020204" pitchFamily="34" charset="0"/>
                    <a:cs typeface="Helvetica" panose="020B0604020202020204" pitchFamily="34" charset="0"/>
                  </a:rPr>
                  <a:t>)</a:t>
                </a:r>
              </a:p>
              <a:p>
                <a:pPr>
                  <a:spcBef>
                    <a:spcPts val="0"/>
                  </a:spcBef>
                  <a:defRPr/>
                </a:pPr>
                <a14:m>
                  <m:oMath xmlns:m="http://schemas.openxmlformats.org/officeDocument/2006/math">
                    <m:sSub>
                      <m:sSubPr>
                        <m:ctrlPr>
                          <a:rPr lang="en-US" sz="1600" i="1">
                            <a:solidFill>
                              <a:srgbClr val="505050"/>
                            </a:solidFill>
                            <a:latin typeface="Cambria Math" panose="02040503050406030204" pitchFamily="18" charset="0"/>
                            <a:cs typeface="Helvetica" panose="020B0604020202020204" pitchFamily="34" charset="0"/>
                          </a:rPr>
                        </m:ctrlPr>
                      </m:sSubPr>
                      <m:e>
                        <m:r>
                          <a:rPr lang="en-US" sz="1600" i="1">
                            <a:solidFill>
                              <a:srgbClr val="505050"/>
                            </a:solidFill>
                            <a:latin typeface="Cambria Math" panose="02040503050406030204" pitchFamily="18" charset="0"/>
                            <a:cs typeface="Helvetica" panose="020B0604020202020204" pitchFamily="34" charset="0"/>
                          </a:rPr>
                          <m:t>𝑇</m:t>
                        </m:r>
                      </m:e>
                      <m:sub>
                        <m:r>
                          <a:rPr lang="en-US" sz="1600" i="1">
                            <a:solidFill>
                              <a:srgbClr val="505050"/>
                            </a:solidFill>
                            <a:latin typeface="Cambria Math" panose="02040503050406030204" pitchFamily="18" charset="0"/>
                            <a:cs typeface="Helvetica" panose="020B0604020202020204" pitchFamily="34" charset="0"/>
                          </a:rPr>
                          <m:t>1</m:t>
                        </m:r>
                      </m:sub>
                    </m:sSub>
                    <m:r>
                      <a:rPr lang="en-US" sz="1600" b="0" i="0" smtClean="0">
                        <a:solidFill>
                          <a:srgbClr val="505050"/>
                        </a:solidFill>
                        <a:latin typeface="Cambria Math" panose="02040503050406030204" pitchFamily="18" charset="0"/>
                        <a:cs typeface="Helvetica" panose="020B0604020202020204" pitchFamily="34" charset="0"/>
                      </a:rPr>
                      <m:t>&gt;15</m:t>
                    </m:r>
                  </m:oMath>
                </a14:m>
                <a:r>
                  <a:rPr lang="en-US" sz="1600" dirty="0">
                    <a:solidFill>
                      <a:srgbClr val="505050"/>
                    </a:solidFill>
                    <a:latin typeface="Helvetica" panose="020B0604020202020204" pitchFamily="34" charset="0"/>
                    <a:cs typeface="Helvetica" panose="020B0604020202020204" pitchFamily="34" charset="0"/>
                  </a:rPr>
                  <a:t> </a:t>
                </a:r>
                <a:r>
                  <a:rPr lang="en-US" sz="1600" b="1" dirty="0" err="1">
                    <a:solidFill>
                      <a:srgbClr val="505050"/>
                    </a:solidFill>
                    <a:latin typeface="Helvetica" panose="020B0604020202020204" pitchFamily="34" charset="0"/>
                    <a:cs typeface="Helvetica" panose="020B0604020202020204" pitchFamily="34" charset="0"/>
                  </a:rPr>
                  <a:t>ms</a:t>
                </a:r>
                <a:r>
                  <a:rPr lang="en-US" sz="1600" b="1" dirty="0">
                    <a:solidFill>
                      <a:srgbClr val="505050"/>
                    </a:solidFill>
                    <a:latin typeface="Helvetica" panose="020B0604020202020204" pitchFamily="34" charset="0"/>
                    <a:cs typeface="Helvetica" panose="020B0604020202020204" pitchFamily="34" charset="0"/>
                  </a:rPr>
                  <a:t>! </a:t>
                </a:r>
              </a:p>
            </p:txBody>
          </p:sp>
        </mc:Choice>
        <mc:Fallback>
          <p:sp>
            <p:nvSpPr>
              <p:cNvPr id="16" name="TextBox 15">
                <a:extLst>
                  <a:ext uri="{FF2B5EF4-FFF2-40B4-BE49-F238E27FC236}">
                    <a16:creationId xmlns:a16="http://schemas.microsoft.com/office/drawing/2014/main" id="{E2DC650A-9A2A-2564-411A-87026061D21C}"/>
                  </a:ext>
                </a:extLst>
              </p:cNvPr>
              <p:cNvSpPr txBox="1">
                <a:spLocks noRot="1" noChangeAspect="1" noMove="1" noResize="1" noEditPoints="1" noAdjustHandles="1" noChangeArrowheads="1" noChangeShapeType="1" noTextEdit="1"/>
              </p:cNvSpPr>
              <p:nvPr/>
            </p:nvSpPr>
            <p:spPr>
              <a:xfrm>
                <a:off x="3874243" y="1087459"/>
                <a:ext cx="1781693" cy="1323439"/>
              </a:xfrm>
              <a:prstGeom prst="rect">
                <a:avLst/>
              </a:prstGeom>
              <a:blipFill>
                <a:blip r:embed="rId9"/>
                <a:stretch>
                  <a:fillRect l="-2128" t="-952" b="-476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FF7559C-28BE-5B34-353B-D1F6CC1A05CF}"/>
              </a:ext>
            </a:extLst>
          </p:cNvPr>
          <p:cNvSpPr txBox="1"/>
          <p:nvPr/>
        </p:nvSpPr>
        <p:spPr>
          <a:xfrm>
            <a:off x="6596245" y="4322511"/>
            <a:ext cx="198798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800" dirty="0">
                <a:latin typeface="Helvetica" panose="020B0604020202020204" pitchFamily="34" charset="0"/>
                <a:cs typeface="Helvetica" panose="020B0604020202020204" pitchFamily="34" charset="0"/>
              </a:rPr>
              <a:t>Photon counting!</a:t>
            </a:r>
            <a:endParaRPr lang="en-US" sz="1800" dirty="0"/>
          </a:p>
        </p:txBody>
      </p:sp>
    </p:spTree>
    <p:extLst>
      <p:ext uri="{BB962C8B-B14F-4D97-AF65-F5344CB8AC3E}">
        <p14:creationId xmlns:p14="http://schemas.microsoft.com/office/powerpoint/2010/main" val="350457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7591-19FD-4F4D-B812-3B1F55122D38}"/>
              </a:ext>
            </a:extLst>
          </p:cNvPr>
          <p:cNvSpPr>
            <a:spLocks noGrp="1"/>
          </p:cNvSpPr>
          <p:nvPr>
            <p:ph type="title"/>
          </p:nvPr>
        </p:nvSpPr>
        <p:spPr>
          <a:xfrm>
            <a:off x="-977923" y="368337"/>
            <a:ext cx="8343899" cy="994172"/>
          </a:xfrm>
        </p:spPr>
        <p:txBody>
          <a:bodyPr/>
          <a:lstStyle/>
          <a:p>
            <a:pPr algn="ctr"/>
            <a:r>
              <a:rPr lang="en-US" dirty="0"/>
              <a:t>National QIS Research Centers </a:t>
            </a:r>
          </a:p>
        </p:txBody>
      </p:sp>
      <p:sp>
        <p:nvSpPr>
          <p:cNvPr id="3" name="Content Placeholder 2">
            <a:extLst>
              <a:ext uri="{FF2B5EF4-FFF2-40B4-BE49-F238E27FC236}">
                <a16:creationId xmlns:a16="http://schemas.microsoft.com/office/drawing/2014/main" id="{E39EB562-9E72-4EFD-B3C1-280C0CB0D392}"/>
              </a:ext>
            </a:extLst>
          </p:cNvPr>
          <p:cNvSpPr>
            <a:spLocks noGrp="1"/>
          </p:cNvSpPr>
          <p:nvPr>
            <p:ph sz="quarter" idx="13"/>
          </p:nvPr>
        </p:nvSpPr>
        <p:spPr>
          <a:xfrm>
            <a:off x="636590" y="816345"/>
            <a:ext cx="6591983" cy="3510812"/>
          </a:xfrm>
        </p:spPr>
        <p:txBody>
          <a:bodyPr>
            <a:normAutofit fontScale="92500" lnSpcReduction="20000"/>
          </a:bodyPr>
          <a:lstStyle/>
          <a:p>
            <a:pPr marL="0" indent="0">
              <a:buNone/>
            </a:pPr>
            <a:endParaRPr lang="en-US" dirty="0"/>
          </a:p>
          <a:p>
            <a:r>
              <a:rPr lang="en-US" dirty="0">
                <a:solidFill>
                  <a:schemeClr val="tx1">
                    <a:lumMod val="50000"/>
                  </a:schemeClr>
                </a:solidFill>
              </a:rPr>
              <a:t>Build on SC’s long history of stewarding national </a:t>
            </a:r>
          </a:p>
          <a:p>
            <a:pPr marL="0" indent="0">
              <a:buNone/>
            </a:pPr>
            <a:r>
              <a:rPr lang="en-US" dirty="0">
                <a:solidFill>
                  <a:schemeClr val="tx1">
                    <a:lumMod val="50000"/>
                  </a:schemeClr>
                </a:solidFill>
              </a:rPr>
              <a:t>     initiatives: </a:t>
            </a:r>
          </a:p>
          <a:p>
            <a:pPr marL="0" indent="0">
              <a:buNone/>
            </a:pPr>
            <a:endParaRPr lang="en-US" dirty="0">
              <a:solidFill>
                <a:schemeClr val="tx1">
                  <a:lumMod val="50000"/>
                </a:schemeClr>
              </a:solidFill>
            </a:endParaRPr>
          </a:p>
          <a:p>
            <a:pPr marL="0" indent="0">
              <a:buNone/>
            </a:pPr>
            <a:r>
              <a:rPr lang="en-US" sz="1600" dirty="0">
                <a:solidFill>
                  <a:schemeClr val="tx1">
                    <a:lumMod val="50000"/>
                  </a:schemeClr>
                </a:solidFill>
              </a:rPr>
              <a:t>National Nanotechnology Initiative, Energy (Bioenergy Research Centers, Energy Innovation Hubs, Energy Frontier Research Centers), Computing (</a:t>
            </a:r>
            <a:r>
              <a:rPr lang="en-US" sz="1600" dirty="0" err="1">
                <a:solidFill>
                  <a:schemeClr val="tx1">
                    <a:lumMod val="50000"/>
                  </a:schemeClr>
                </a:solidFill>
              </a:rPr>
              <a:t>Exascale</a:t>
            </a:r>
            <a:r>
              <a:rPr lang="en-US" sz="1600" dirty="0">
                <a:solidFill>
                  <a:schemeClr val="tx1">
                    <a:lumMod val="50000"/>
                  </a:schemeClr>
                </a:solidFill>
              </a:rPr>
              <a:t> Computing Project)…</a:t>
            </a:r>
          </a:p>
          <a:p>
            <a:endParaRPr lang="en-US" dirty="0">
              <a:solidFill>
                <a:schemeClr val="tx1">
                  <a:lumMod val="50000"/>
                </a:schemeClr>
              </a:solidFill>
            </a:endParaRPr>
          </a:p>
          <a:p>
            <a:r>
              <a:rPr lang="en-US" dirty="0">
                <a:solidFill>
                  <a:schemeClr val="tx1">
                    <a:lumMod val="50000"/>
                  </a:schemeClr>
                </a:solidFill>
              </a:rPr>
              <a:t>Be an integral (and leading) part of SC QIS portfolio</a:t>
            </a:r>
          </a:p>
          <a:p>
            <a:endParaRPr lang="en-US" dirty="0">
              <a:solidFill>
                <a:schemeClr val="tx1">
                  <a:lumMod val="50000"/>
                </a:schemeClr>
              </a:solidFill>
            </a:endParaRPr>
          </a:p>
          <a:p>
            <a:r>
              <a:rPr lang="en-US" dirty="0">
                <a:solidFill>
                  <a:schemeClr val="tx1">
                    <a:lumMod val="50000"/>
                  </a:schemeClr>
                </a:solidFill>
              </a:rPr>
              <a:t>Represent the “all of SC” strategy</a:t>
            </a:r>
          </a:p>
          <a:p>
            <a:endParaRPr lang="en-US" dirty="0">
              <a:solidFill>
                <a:schemeClr val="tx1">
                  <a:lumMod val="50000"/>
                </a:schemeClr>
              </a:solidFill>
            </a:endParaRPr>
          </a:p>
          <a:p>
            <a:r>
              <a:rPr lang="en-US" dirty="0">
                <a:solidFill>
                  <a:schemeClr val="tx1">
                    <a:lumMod val="50000"/>
                  </a:schemeClr>
                </a:solidFill>
              </a:rPr>
              <a:t>Embody a national imperative – urgency, scale, and impact</a:t>
            </a:r>
          </a:p>
        </p:txBody>
      </p:sp>
      <p:sp>
        <p:nvSpPr>
          <p:cNvPr id="4" name="Slide Number Placeholder 3">
            <a:extLst>
              <a:ext uri="{FF2B5EF4-FFF2-40B4-BE49-F238E27FC236}">
                <a16:creationId xmlns:a16="http://schemas.microsoft.com/office/drawing/2014/main" id="{D8B6B042-1462-4464-8BEC-60FEB3B71B23}"/>
              </a:ext>
            </a:extLst>
          </p:cNvPr>
          <p:cNvSpPr>
            <a:spLocks noGrp="1"/>
          </p:cNvSpPr>
          <p:nvPr>
            <p:ph type="sldNum" sz="quarter" idx="12"/>
          </p:nvPr>
        </p:nvSpPr>
        <p:spPr/>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fld id="{2F3902C9-C47C-4EF4-BA50-DAB7C4D8D7B4}" type="slidenum">
              <a:rPr kumimoji="0" lang="en-US" sz="900" b="0" i="0" u="none" strike="noStrike" kern="1200" cap="none" spc="0" normalizeH="0" baseline="0" noProof="0">
                <a:ln>
                  <a:noFill/>
                </a:ln>
                <a:solidFill>
                  <a:prstClr val="black">
                    <a:tint val="75000"/>
                  </a:prstClr>
                </a:solidFill>
                <a:effectLst/>
                <a:uLnTx/>
                <a:uFillTx/>
                <a:latin typeface="Arial"/>
                <a:ea typeface="Geneva" charset="0"/>
                <a:cs typeface="+mn-cs"/>
              </a:rPr>
              <a:pPr marL="0" marR="0" lvl="0" indent="0" algn="l" defTabSz="685783" rtl="0" eaLnBrk="1" fontAlgn="base" latinLnBrk="0" hangingPunct="1">
                <a:lnSpc>
                  <a:spcPct val="100000"/>
                </a:lnSpc>
                <a:spcBef>
                  <a:spcPct val="0"/>
                </a:spcBef>
                <a:spcAft>
                  <a:spcPct val="0"/>
                </a:spcAft>
                <a:buClrTx/>
                <a:buSzTx/>
                <a:buFontTx/>
                <a:buNone/>
                <a:tabLst/>
                <a:defRPr/>
              </a:pPr>
              <a:t>2</a:t>
            </a:fld>
            <a:endParaRPr kumimoji="0" lang="en-US" sz="900" b="0" i="0" u="none" strike="noStrike" kern="1200" cap="none" spc="0" normalizeH="0" baseline="0" noProof="0">
              <a:ln>
                <a:noFill/>
              </a:ln>
              <a:solidFill>
                <a:prstClr val="black">
                  <a:tint val="75000"/>
                </a:prstClr>
              </a:solidFill>
              <a:effectLst/>
              <a:uLnTx/>
              <a:uFillTx/>
              <a:latin typeface="Arial"/>
              <a:ea typeface="Geneva" charset="0"/>
              <a:cs typeface="+mn-cs"/>
            </a:endParaRPr>
          </a:p>
        </p:txBody>
      </p:sp>
      <p:sp>
        <p:nvSpPr>
          <p:cNvPr id="5" name="TextBox 4">
            <a:extLst>
              <a:ext uri="{FF2B5EF4-FFF2-40B4-BE49-F238E27FC236}">
                <a16:creationId xmlns:a16="http://schemas.microsoft.com/office/drawing/2014/main" id="{C3615081-85BC-432A-C6BE-85DA4E6B83B5}"/>
              </a:ext>
            </a:extLst>
          </p:cNvPr>
          <p:cNvSpPr txBox="1"/>
          <p:nvPr/>
        </p:nvSpPr>
        <p:spPr>
          <a:xfrm>
            <a:off x="636588" y="4436609"/>
            <a:ext cx="6477444" cy="338554"/>
          </a:xfrm>
          <a:prstGeom prst="rect">
            <a:avLst/>
          </a:prstGeom>
          <a:solidFill>
            <a:schemeClr val="accent2"/>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charset="0"/>
                <a:ea typeface="Geneva" charset="0"/>
              </a:rPr>
              <a:t>Slide from Harriet Kung, Deputy Director for Science Programs, U.S. DOE SC</a:t>
            </a:r>
          </a:p>
        </p:txBody>
      </p:sp>
      <p:sp>
        <p:nvSpPr>
          <p:cNvPr id="6" name="Footer Placeholder 5">
            <a:extLst>
              <a:ext uri="{FF2B5EF4-FFF2-40B4-BE49-F238E27FC236}">
                <a16:creationId xmlns:a16="http://schemas.microsoft.com/office/drawing/2014/main" id="{2D87B727-C221-7B18-FB89-023815300427}"/>
              </a:ext>
            </a:extLst>
          </p:cNvPr>
          <p:cNvSpPr>
            <a:spLocks noGrp="1"/>
          </p:cNvSpPr>
          <p:nvPr>
            <p:ph type="ftr" sz="quarter" idx="11"/>
          </p:nvPr>
        </p:nvSpPr>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4C97"/>
                </a:solidFill>
                <a:effectLst/>
                <a:uLnTx/>
                <a:uFillTx/>
                <a:latin typeface="Helvetica"/>
                <a:ea typeface="ＭＳ Ｐゴシック" charset="0"/>
              </a:rPr>
              <a:t>Grassellino - QIS</a:t>
            </a:r>
          </a:p>
        </p:txBody>
      </p:sp>
      <p:pic>
        <p:nvPicPr>
          <p:cNvPr id="2050" name="Picture 2" descr="About the National Quantum Initiative - National Quantum Initiative">
            <a:extLst>
              <a:ext uri="{FF2B5EF4-FFF2-40B4-BE49-F238E27FC236}">
                <a16:creationId xmlns:a16="http://schemas.microsoft.com/office/drawing/2014/main" id="{C52D3FBC-877C-FAB9-2700-8599C6C851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1785" y="1"/>
            <a:ext cx="3282216" cy="1861390"/>
          </a:xfrm>
          <a:prstGeom prst="rect">
            <a:avLst/>
          </a:prstGeom>
          <a:noFill/>
          <a:ln>
            <a:solidFill>
              <a:srgbClr val="505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398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8E593-E3D3-FB49-B9C3-8DA250F5DF7D}"/>
              </a:ext>
            </a:extLst>
          </p:cNvPr>
          <p:cNvSpPr>
            <a:spLocks noGrp="1"/>
          </p:cNvSpPr>
          <p:nvPr>
            <p:ph type="title"/>
          </p:nvPr>
        </p:nvSpPr>
        <p:spPr>
          <a:xfrm>
            <a:off x="228600" y="178274"/>
            <a:ext cx="8686800" cy="320908"/>
          </a:xfrm>
          <a:prstGeom prst="rect">
            <a:avLst/>
          </a:prstGeom>
        </p:spPr>
        <p:txBody>
          <a:bodyPr/>
          <a:lstStyle/>
          <a:p>
            <a:r>
              <a:rPr lang="en-US" dirty="0"/>
              <a:t>Progress towards SQMS 3D cavity QPU</a:t>
            </a:r>
          </a:p>
        </p:txBody>
      </p:sp>
      <p:pic>
        <p:nvPicPr>
          <p:cNvPr id="7" name="Picture 6" descr="A picture containing text, metalware, gear&#10;&#10;Description automatically generated">
            <a:extLst>
              <a:ext uri="{FF2B5EF4-FFF2-40B4-BE49-F238E27FC236}">
                <a16:creationId xmlns:a16="http://schemas.microsoft.com/office/drawing/2014/main" id="{A454F1DA-02FC-01D6-E915-749BC89791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620" b="1"/>
          <a:stretch/>
        </p:blipFill>
        <p:spPr>
          <a:xfrm>
            <a:off x="4608496" y="3839467"/>
            <a:ext cx="3975184" cy="764271"/>
          </a:xfrm>
          <a:prstGeom prst="rect">
            <a:avLst/>
          </a:prstGeom>
        </p:spPr>
      </p:pic>
      <p:pic>
        <p:nvPicPr>
          <p:cNvPr id="8" name="Picture 7">
            <a:extLst>
              <a:ext uri="{FF2B5EF4-FFF2-40B4-BE49-F238E27FC236}">
                <a16:creationId xmlns:a16="http://schemas.microsoft.com/office/drawing/2014/main" id="{7E63227F-FEE9-5D6B-A590-C9DDE4E4C4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7686" b="55218"/>
          <a:stretch/>
        </p:blipFill>
        <p:spPr>
          <a:xfrm>
            <a:off x="747514" y="2500140"/>
            <a:ext cx="2314256" cy="1057118"/>
          </a:xfrm>
          <a:prstGeom prst="rect">
            <a:avLst/>
          </a:prstGeom>
        </p:spPr>
      </p:pic>
      <p:pic>
        <p:nvPicPr>
          <p:cNvPr id="9" name="Picture 8">
            <a:extLst>
              <a:ext uri="{FF2B5EF4-FFF2-40B4-BE49-F238E27FC236}">
                <a16:creationId xmlns:a16="http://schemas.microsoft.com/office/drawing/2014/main" id="{204370B7-46ED-7A31-B0FE-A1E90F6416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8236"/>
          <a:stretch/>
        </p:blipFill>
        <p:spPr>
          <a:xfrm>
            <a:off x="4572000" y="2500140"/>
            <a:ext cx="4011680" cy="1108091"/>
          </a:xfrm>
          <a:prstGeom prst="rect">
            <a:avLst/>
          </a:prstGeom>
        </p:spPr>
      </p:pic>
      <p:pic>
        <p:nvPicPr>
          <p:cNvPr id="24" name="Picture 23">
            <a:extLst>
              <a:ext uri="{FF2B5EF4-FFF2-40B4-BE49-F238E27FC236}">
                <a16:creationId xmlns:a16="http://schemas.microsoft.com/office/drawing/2014/main" id="{B05ADF7B-7A89-47DF-527D-E8F6C99C36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8170" y="607066"/>
            <a:ext cx="4672798" cy="1758390"/>
          </a:xfrm>
          <a:prstGeom prst="rect">
            <a:avLst/>
          </a:prstGeom>
          <a:ln>
            <a:solidFill>
              <a:srgbClr val="000000"/>
            </a:solidFill>
          </a:ln>
        </p:spPr>
      </p:pic>
      <p:sp>
        <p:nvSpPr>
          <p:cNvPr id="10" name="Arrow: Down 9">
            <a:extLst>
              <a:ext uri="{FF2B5EF4-FFF2-40B4-BE49-F238E27FC236}">
                <a16:creationId xmlns:a16="http://schemas.microsoft.com/office/drawing/2014/main" id="{CBC84192-122A-3FE1-6ED8-4523FF4889F6}"/>
              </a:ext>
            </a:extLst>
          </p:cNvPr>
          <p:cNvSpPr/>
          <p:nvPr/>
        </p:nvSpPr>
        <p:spPr>
          <a:xfrm rot="16200000">
            <a:off x="3599138" y="2790671"/>
            <a:ext cx="320511" cy="476054"/>
          </a:xfrm>
          <a:prstGeom prst="downArrow">
            <a:avLst>
              <a:gd name="adj1" fmla="val 41176"/>
              <a:gd name="adj2" fmla="val 50000"/>
            </a:avLst>
          </a:prstGeom>
          <a:solidFill>
            <a:srgbClr val="00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9E301DA-8A7E-D51C-B95C-5F82E06FDC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41458" y="739191"/>
            <a:ext cx="1919663" cy="1626265"/>
          </a:xfrm>
          <a:prstGeom prst="rect">
            <a:avLst/>
          </a:prstGeom>
        </p:spPr>
      </p:pic>
      <p:pic>
        <p:nvPicPr>
          <p:cNvPr id="17" name="Picture 16">
            <a:extLst>
              <a:ext uri="{FF2B5EF4-FFF2-40B4-BE49-F238E27FC236}">
                <a16:creationId xmlns:a16="http://schemas.microsoft.com/office/drawing/2014/main" id="{C282382C-F10C-97CA-44E4-3BC30F35C7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0637" y="739191"/>
            <a:ext cx="2046770" cy="1626265"/>
          </a:xfrm>
          <a:prstGeom prst="rect">
            <a:avLst/>
          </a:prstGeom>
        </p:spPr>
      </p:pic>
      <p:pic>
        <p:nvPicPr>
          <p:cNvPr id="19" name="Picture 1">
            <a:extLst>
              <a:ext uri="{FF2B5EF4-FFF2-40B4-BE49-F238E27FC236}">
                <a16:creationId xmlns:a16="http://schemas.microsoft.com/office/drawing/2014/main" id="{486B16C0-C29F-BED9-1DD6-615141B6ED3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375006" y="3602786"/>
            <a:ext cx="3274878" cy="108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922;p59" descr="Green Check PNG Images, Free Transparent Green Check Download , Page 2 -  KindPNG">
            <a:extLst>
              <a:ext uri="{FF2B5EF4-FFF2-40B4-BE49-F238E27FC236}">
                <a16:creationId xmlns:a16="http://schemas.microsoft.com/office/drawing/2014/main" id="{A3662AB8-D158-5A54-AA11-F50427B84FB6}"/>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781977" y="1645920"/>
            <a:ext cx="216487" cy="249216"/>
          </a:xfrm>
          <a:prstGeom prst="rect">
            <a:avLst/>
          </a:prstGeom>
          <a:noFill/>
          <a:ln>
            <a:noFill/>
          </a:ln>
        </p:spPr>
      </p:pic>
    </p:spTree>
    <p:extLst>
      <p:ext uri="{BB962C8B-B14F-4D97-AF65-F5344CB8AC3E}">
        <p14:creationId xmlns:p14="http://schemas.microsoft.com/office/powerpoint/2010/main" val="3853094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5C3EEBF-F970-426C-261E-79EC597E79DD}"/>
              </a:ext>
            </a:extLst>
          </p:cNvPr>
          <p:cNvSpPr txBox="1"/>
          <p:nvPr/>
        </p:nvSpPr>
        <p:spPr>
          <a:xfrm>
            <a:off x="317756" y="3315277"/>
            <a:ext cx="4254244" cy="1200329"/>
          </a:xfrm>
          <a:prstGeom prst="rect">
            <a:avLst/>
          </a:prstGeom>
          <a:solidFill>
            <a:srgbClr val="FFFF00"/>
          </a:solidFill>
          <a:ln>
            <a:solidFill>
              <a:srgbClr val="000000"/>
            </a:solidFill>
          </a:ln>
        </p:spPr>
        <p:txBody>
          <a:bodyPr wrap="square" rtlCol="0">
            <a:spAutoFit/>
          </a:bodyPr>
          <a:lstStyle/>
          <a:p>
            <a:pPr defTabSz="457189"/>
            <a:r>
              <a:rPr lang="en-US" sz="1800" dirty="0">
                <a:solidFill>
                  <a:srgbClr val="000000"/>
                </a:solidFill>
                <a:latin typeface="Roboto" panose="02000000000000000000" pitchFamily="2" charset="0"/>
                <a:ea typeface="Roboto" panose="02000000000000000000" pitchFamily="2" charset="0"/>
              </a:rPr>
              <a:t>First commercial superconducting quantum processor (</a:t>
            </a:r>
            <a:r>
              <a:rPr lang="en-US" sz="1800" dirty="0" err="1">
                <a:solidFill>
                  <a:srgbClr val="000000"/>
                </a:solidFill>
                <a:latin typeface="Roboto" panose="02000000000000000000" pitchFamily="2" charset="0"/>
                <a:ea typeface="Roboto" panose="02000000000000000000" pitchFamily="2" charset="0"/>
              </a:rPr>
              <a:t>Rigetti</a:t>
            </a:r>
            <a:r>
              <a:rPr lang="en-US" sz="1800" dirty="0">
                <a:solidFill>
                  <a:srgbClr val="000000"/>
                </a:solidFill>
                <a:latin typeface="Roboto" panose="02000000000000000000" pitchFamily="2" charset="0"/>
                <a:ea typeface="Roboto" panose="02000000000000000000" pitchFamily="2" charset="0"/>
              </a:rPr>
              <a:t> Computing) installed and operated at a DOE national laboratory</a:t>
            </a:r>
          </a:p>
        </p:txBody>
      </p:sp>
      <p:sp>
        <p:nvSpPr>
          <p:cNvPr id="13" name="Date Placeholder 3">
            <a:extLst>
              <a:ext uri="{FF2B5EF4-FFF2-40B4-BE49-F238E27FC236}">
                <a16:creationId xmlns:a16="http://schemas.microsoft.com/office/drawing/2014/main" id="{A9C583EF-0B71-474E-9B23-C2803911E2DC}"/>
              </a:ext>
            </a:extLst>
          </p:cNvPr>
          <p:cNvSpPr txBox="1">
            <a:spLocks/>
          </p:cNvSpPr>
          <p:nvPr/>
        </p:nvSpPr>
        <p:spPr>
          <a:xfrm>
            <a:off x="598945" y="4851095"/>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Roboto" panose="02000000000000000000" pitchFamily="2"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defTabSz="457189">
              <a:defRPr/>
            </a:pPr>
            <a:fld id="{0D765825-750E-DF4C-AC1C-C911F203614C}" type="datetime1">
              <a:rPr lang="en-US"/>
              <a:pPr defTabSz="457189">
                <a:defRPr/>
              </a:pPr>
              <a:t>1/9/24</a:t>
            </a:fld>
            <a:endParaRPr lang="en-US"/>
          </a:p>
        </p:txBody>
      </p:sp>
      <p:sp>
        <p:nvSpPr>
          <p:cNvPr id="14" name="Footer Placeholder 4">
            <a:extLst>
              <a:ext uri="{FF2B5EF4-FFF2-40B4-BE49-F238E27FC236}">
                <a16:creationId xmlns:a16="http://schemas.microsoft.com/office/drawing/2014/main" id="{57DDE2D7-90C6-1A40-B8E5-0984C16F94EA}"/>
              </a:ext>
            </a:extLst>
          </p:cNvPr>
          <p:cNvSpPr txBox="1">
            <a:spLocks/>
          </p:cNvSpPr>
          <p:nvPr/>
        </p:nvSpPr>
        <p:spPr>
          <a:xfrm>
            <a:off x="1374552" y="4846904"/>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Roboto" panose="02000000000000000000" pitchFamily="2"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defTabSz="457189">
              <a:defRPr/>
            </a:pPr>
            <a:r>
              <a:rPr lang="en-US"/>
              <a:t>Romanenko  |  Technology </a:t>
            </a:r>
            <a:endParaRPr lang="en-US" b="1" dirty="0"/>
          </a:p>
        </p:txBody>
      </p:sp>
      <p:sp>
        <p:nvSpPr>
          <p:cNvPr id="4" name="Title 3">
            <a:extLst>
              <a:ext uri="{FF2B5EF4-FFF2-40B4-BE49-F238E27FC236}">
                <a16:creationId xmlns:a16="http://schemas.microsoft.com/office/drawing/2014/main" id="{D72ABC90-2622-56CC-6C09-E24E84A4FF32}"/>
              </a:ext>
            </a:extLst>
          </p:cNvPr>
          <p:cNvSpPr>
            <a:spLocks noGrp="1"/>
          </p:cNvSpPr>
          <p:nvPr>
            <p:ph type="title"/>
          </p:nvPr>
        </p:nvSpPr>
        <p:spPr>
          <a:xfrm>
            <a:off x="228600" y="474890"/>
            <a:ext cx="8686800" cy="320908"/>
          </a:xfrm>
        </p:spPr>
        <p:txBody>
          <a:bodyPr/>
          <a:lstStyle/>
          <a:p>
            <a:r>
              <a:rPr lang="en-US" sz="2400" dirty="0"/>
              <a:t>Technology Highlight: First 9-qubits quantum processor installed and operational at Fermilab SQMS labs</a:t>
            </a:r>
          </a:p>
        </p:txBody>
      </p:sp>
      <p:pic>
        <p:nvPicPr>
          <p:cNvPr id="3" name="Picture 2">
            <a:extLst>
              <a:ext uri="{FF2B5EF4-FFF2-40B4-BE49-F238E27FC236}">
                <a16:creationId xmlns:a16="http://schemas.microsoft.com/office/drawing/2014/main" id="{2320FDC6-DA4E-B356-BB30-BE9C386436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7573" y="795798"/>
            <a:ext cx="2343485" cy="3935527"/>
          </a:xfrm>
          <a:prstGeom prst="rect">
            <a:avLst/>
          </a:prstGeom>
        </p:spPr>
      </p:pic>
      <p:pic>
        <p:nvPicPr>
          <p:cNvPr id="7" name="Picture 2" descr="New controls scale quantum chips">
            <a:extLst>
              <a:ext uri="{FF2B5EF4-FFF2-40B4-BE49-F238E27FC236}">
                <a16:creationId xmlns:a16="http://schemas.microsoft.com/office/drawing/2014/main" id="{E3D30240-BEE8-3B48-6925-DDC657F7DE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2322" y="1074982"/>
            <a:ext cx="2945794" cy="212471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516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F425E-72D9-779A-18A7-837BD47125C4}"/>
              </a:ext>
            </a:extLst>
          </p:cNvPr>
          <p:cNvPicPr>
            <a:picLocks noChangeAspect="1"/>
          </p:cNvPicPr>
          <p:nvPr/>
        </p:nvPicPr>
        <p:blipFill>
          <a:blip r:embed="rId3"/>
          <a:stretch>
            <a:fillRect/>
          </a:stretch>
        </p:blipFill>
        <p:spPr>
          <a:xfrm>
            <a:off x="1417322" y="907289"/>
            <a:ext cx="5906808" cy="2098694"/>
          </a:xfrm>
          <a:prstGeom prst="rect">
            <a:avLst/>
          </a:prstGeom>
        </p:spPr>
      </p:pic>
      <p:cxnSp>
        <p:nvCxnSpPr>
          <p:cNvPr id="5" name="Straight Connector 4">
            <a:extLst>
              <a:ext uri="{FF2B5EF4-FFF2-40B4-BE49-F238E27FC236}">
                <a16:creationId xmlns:a16="http://schemas.microsoft.com/office/drawing/2014/main" id="{84FDF08D-FE39-DD15-C342-CD8FACD32BEF}"/>
              </a:ext>
            </a:extLst>
          </p:cNvPr>
          <p:cNvCxnSpPr>
            <a:cxnSpLocks/>
          </p:cNvCxnSpPr>
          <p:nvPr/>
        </p:nvCxnSpPr>
        <p:spPr>
          <a:xfrm flipV="1">
            <a:off x="4287545" y="2903681"/>
            <a:ext cx="0" cy="533597"/>
          </a:xfrm>
          <a:prstGeom prst="line">
            <a:avLst/>
          </a:prstGeom>
          <a:ln w="38100">
            <a:solidFill>
              <a:schemeClr val="accent6">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25A09C-3E82-0BDC-D1FB-798C6D9E0D8E}"/>
              </a:ext>
            </a:extLst>
          </p:cNvPr>
          <p:cNvCxnSpPr>
            <a:cxnSpLocks/>
          </p:cNvCxnSpPr>
          <p:nvPr/>
        </p:nvCxnSpPr>
        <p:spPr>
          <a:xfrm flipV="1">
            <a:off x="5692774" y="2821385"/>
            <a:ext cx="0" cy="621090"/>
          </a:xfrm>
          <a:prstGeom prst="line">
            <a:avLst/>
          </a:prstGeom>
          <a:ln w="38100">
            <a:solidFill>
              <a:srgbClr val="5ECCF3"/>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632B04-FF16-FD03-F7DC-3A7CACFF73D2}"/>
              </a:ext>
            </a:extLst>
          </p:cNvPr>
          <p:cNvCxnSpPr>
            <a:cxnSpLocks/>
          </p:cNvCxnSpPr>
          <p:nvPr/>
        </p:nvCxnSpPr>
        <p:spPr>
          <a:xfrm flipV="1">
            <a:off x="7010885" y="2821385"/>
            <a:ext cx="0" cy="621090"/>
          </a:xfrm>
          <a:prstGeom prst="line">
            <a:avLst/>
          </a:prstGeom>
          <a:noFill/>
          <a:ln w="38100" cap="flat" cmpd="sng" algn="ctr">
            <a:solidFill>
              <a:srgbClr val="505050">
                <a:lumMod val="60000"/>
                <a:lumOff val="40000"/>
              </a:srgbClr>
            </a:solidFill>
            <a:prstDash val="solid"/>
          </a:ln>
          <a:effectLst/>
        </p:spPr>
      </p:cxnSp>
      <p:sp>
        <p:nvSpPr>
          <p:cNvPr id="10" name="Rectangle: Rounded Corners 10">
            <a:extLst>
              <a:ext uri="{FF2B5EF4-FFF2-40B4-BE49-F238E27FC236}">
                <a16:creationId xmlns:a16="http://schemas.microsoft.com/office/drawing/2014/main" id="{CA0D9FA4-2741-822C-65DC-8DB143F16F79}"/>
              </a:ext>
            </a:extLst>
          </p:cNvPr>
          <p:cNvSpPr/>
          <p:nvPr/>
        </p:nvSpPr>
        <p:spPr>
          <a:xfrm>
            <a:off x="2807209" y="3378304"/>
            <a:ext cx="1764791" cy="776759"/>
          </a:xfrm>
          <a:prstGeom prst="roundRect">
            <a:avLst>
              <a:gd name="adj" fmla="val 10246"/>
            </a:avLst>
          </a:prstGeom>
          <a:gradFill rotWithShape="1">
            <a:gsLst>
              <a:gs pos="0">
                <a:srgbClr val="DB720C">
                  <a:tint val="50000"/>
                  <a:satMod val="300000"/>
                </a:srgbClr>
              </a:gs>
              <a:gs pos="35000">
                <a:srgbClr val="DB720C">
                  <a:tint val="37000"/>
                  <a:satMod val="300000"/>
                </a:srgbClr>
              </a:gs>
              <a:gs pos="100000">
                <a:srgbClr val="DB720C">
                  <a:tint val="15000"/>
                  <a:satMod val="350000"/>
                </a:srgbClr>
              </a:gs>
            </a:gsLst>
            <a:lin ang="16200000" scaled="1"/>
          </a:gradFill>
          <a:ln w="9525" cap="flat" cmpd="sng" algn="ctr">
            <a:solidFill>
              <a:srgbClr val="DB720C">
                <a:shade val="95000"/>
                <a:satMod val="105000"/>
              </a:srgbClr>
            </a:solidFill>
            <a:prstDash val="solid"/>
          </a:ln>
          <a:effectLst/>
        </p:spPr>
        <p:txBody>
          <a:bodyPr rtlCol="0" anchor="ctr"/>
          <a:lstStyle/>
          <a:p>
            <a:pPr algn="ctr" defTabSz="342900">
              <a:defRPr/>
            </a:pPr>
            <a:r>
              <a:rPr lang="en-US" sz="1500" kern="0" dirty="0">
                <a:solidFill>
                  <a:srgbClr val="003087"/>
                </a:solidFill>
                <a:latin typeface="Roboto" panose="02000000000000000000" pitchFamily="2" charset="0"/>
                <a:ea typeface="Roboto" panose="02000000000000000000" pitchFamily="2" charset="0"/>
                <a:cs typeface="+mn-cs"/>
              </a:rPr>
              <a:t>9-qubit </a:t>
            </a:r>
            <a:r>
              <a:rPr lang="en-US" sz="1500" kern="0" dirty="0" err="1">
                <a:solidFill>
                  <a:srgbClr val="003087"/>
                </a:solidFill>
                <a:latin typeface="Roboto" panose="02000000000000000000" pitchFamily="2" charset="0"/>
                <a:ea typeface="Roboto" panose="02000000000000000000" pitchFamily="2" charset="0"/>
                <a:cs typeface="+mn-cs"/>
              </a:rPr>
              <a:t>Rigetti</a:t>
            </a:r>
            <a:r>
              <a:rPr lang="en-US" sz="1500" kern="0" dirty="0">
                <a:solidFill>
                  <a:srgbClr val="003087"/>
                </a:solidFill>
                <a:latin typeface="Roboto" panose="02000000000000000000" pitchFamily="2" charset="0"/>
                <a:ea typeface="Roboto" panose="02000000000000000000" pitchFamily="2" charset="0"/>
                <a:cs typeface="+mn-cs"/>
              </a:rPr>
              <a:t> QPU installed and operated at FNAL</a:t>
            </a:r>
          </a:p>
        </p:txBody>
      </p:sp>
      <p:sp>
        <p:nvSpPr>
          <p:cNvPr id="14" name="Rectangle: Rounded Corners 12">
            <a:extLst>
              <a:ext uri="{FF2B5EF4-FFF2-40B4-BE49-F238E27FC236}">
                <a16:creationId xmlns:a16="http://schemas.microsoft.com/office/drawing/2014/main" id="{200FC9B9-6EDB-CD48-EC23-97E653696CF9}"/>
              </a:ext>
            </a:extLst>
          </p:cNvPr>
          <p:cNvSpPr/>
          <p:nvPr/>
        </p:nvSpPr>
        <p:spPr>
          <a:xfrm>
            <a:off x="4628285" y="3361865"/>
            <a:ext cx="1927955" cy="1425984"/>
          </a:xfrm>
          <a:prstGeom prst="roundRect">
            <a:avLst>
              <a:gd name="adj" fmla="val 5518"/>
            </a:avLst>
          </a:prstGeom>
          <a:gradFill rotWithShape="1">
            <a:gsLst>
              <a:gs pos="0">
                <a:srgbClr val="99D6EA">
                  <a:tint val="50000"/>
                  <a:satMod val="300000"/>
                </a:srgbClr>
              </a:gs>
              <a:gs pos="35000">
                <a:srgbClr val="99D6EA">
                  <a:tint val="37000"/>
                  <a:satMod val="300000"/>
                </a:srgbClr>
              </a:gs>
              <a:gs pos="100000">
                <a:srgbClr val="99D6EA">
                  <a:tint val="15000"/>
                  <a:satMod val="350000"/>
                </a:srgbClr>
              </a:gs>
            </a:gsLst>
            <a:lin ang="16200000" scaled="1"/>
          </a:gradFill>
          <a:ln w="9525" cap="flat" cmpd="sng" algn="ctr">
            <a:solidFill>
              <a:srgbClr val="99D6EA">
                <a:shade val="95000"/>
                <a:satMod val="105000"/>
              </a:srgbClr>
            </a:solidFill>
            <a:prstDash val="solid"/>
          </a:ln>
          <a:effectLst/>
        </p:spPr>
        <p:txBody>
          <a:bodyPr rtlCol="0" anchor="ctr"/>
          <a:lstStyle/>
          <a:p>
            <a:pPr algn="ctr" defTabSz="342900">
              <a:defRPr/>
            </a:pPr>
            <a:r>
              <a:rPr lang="en-US" sz="1500" kern="0" dirty="0">
                <a:solidFill>
                  <a:srgbClr val="003087"/>
                </a:solidFill>
                <a:latin typeface="Roboto" panose="02000000000000000000" pitchFamily="2" charset="0"/>
                <a:ea typeface="Roboto" panose="02000000000000000000" pitchFamily="2" charset="0"/>
              </a:rPr>
              <a:t>9-qubit QPU prototype with higher qubit coherence installed and operated at FNAL</a:t>
            </a:r>
            <a:endParaRPr lang="en-US" sz="1500" kern="0" dirty="0">
              <a:solidFill>
                <a:srgbClr val="003087"/>
              </a:solidFill>
              <a:latin typeface="Roboto" panose="02000000000000000000" pitchFamily="2" charset="0"/>
              <a:ea typeface="Roboto" panose="02000000000000000000" pitchFamily="2" charset="0"/>
              <a:cs typeface="+mn-cs"/>
            </a:endParaRPr>
          </a:p>
        </p:txBody>
      </p:sp>
      <p:sp>
        <p:nvSpPr>
          <p:cNvPr id="16" name="Rectangle: Rounded Corners 15">
            <a:extLst>
              <a:ext uri="{FF2B5EF4-FFF2-40B4-BE49-F238E27FC236}">
                <a16:creationId xmlns:a16="http://schemas.microsoft.com/office/drawing/2014/main" id="{7B9E042E-E056-E293-5D4D-23AA8EAFF6A0}"/>
              </a:ext>
            </a:extLst>
          </p:cNvPr>
          <p:cNvSpPr/>
          <p:nvPr/>
        </p:nvSpPr>
        <p:spPr>
          <a:xfrm>
            <a:off x="6625667" y="3360682"/>
            <a:ext cx="2271444" cy="1427167"/>
          </a:xfrm>
          <a:prstGeom prst="roundRect">
            <a:avLst>
              <a:gd name="adj" fmla="val 6401"/>
            </a:avLst>
          </a:prstGeom>
          <a:gradFill rotWithShape="1">
            <a:gsLst>
              <a:gs pos="0">
                <a:srgbClr val="505050">
                  <a:tint val="50000"/>
                  <a:satMod val="300000"/>
                </a:srgbClr>
              </a:gs>
              <a:gs pos="35000">
                <a:srgbClr val="505050">
                  <a:tint val="37000"/>
                  <a:satMod val="300000"/>
                </a:srgbClr>
              </a:gs>
              <a:gs pos="100000">
                <a:srgbClr val="505050">
                  <a:tint val="15000"/>
                  <a:satMod val="350000"/>
                </a:srgbClr>
              </a:gs>
            </a:gsLst>
            <a:lin ang="16200000" scaled="1"/>
          </a:gradFill>
          <a:ln w="9525" cap="flat" cmpd="sng" algn="ctr">
            <a:solidFill>
              <a:srgbClr val="505050">
                <a:shade val="95000"/>
                <a:satMod val="105000"/>
              </a:srgbClr>
            </a:solidFill>
            <a:prstDash val="solid"/>
          </a:ln>
          <a:effectLst/>
        </p:spPr>
        <p:txBody>
          <a:bodyPr rtlCol="0" anchor="ctr"/>
          <a:lstStyle/>
          <a:p>
            <a:pPr algn="ctr" defTabSz="342900">
              <a:defRPr/>
            </a:pPr>
            <a:r>
              <a:rPr lang="en-US" sz="1500" kern="0">
                <a:solidFill>
                  <a:srgbClr val="003087"/>
                </a:solidFill>
                <a:latin typeface="Roboto" panose="02000000000000000000" pitchFamily="2" charset="0"/>
                <a:ea typeface="Roboto" panose="02000000000000000000" pitchFamily="2" charset="0"/>
                <a:cs typeface="+mn-cs"/>
              </a:rPr>
              <a:t>36-qubit QPU with higher qubit coherence preserved into full processor</a:t>
            </a:r>
          </a:p>
          <a:p>
            <a:pPr algn="ctr" defTabSz="342900">
              <a:defRPr/>
            </a:pPr>
            <a:r>
              <a:rPr lang="en-US" sz="1500" kern="0">
                <a:solidFill>
                  <a:srgbClr val="003087"/>
                </a:solidFill>
                <a:latin typeface="Roboto" panose="02000000000000000000" pitchFamily="2" charset="0"/>
                <a:ea typeface="Roboto" panose="02000000000000000000" pitchFamily="2" charset="0"/>
              </a:rPr>
              <a:t>Installed and operated at FNAL</a:t>
            </a:r>
            <a:endParaRPr lang="en-US" sz="1500" kern="0">
              <a:solidFill>
                <a:srgbClr val="003087"/>
              </a:solidFill>
              <a:latin typeface="Roboto" panose="02000000000000000000" pitchFamily="2" charset="0"/>
              <a:ea typeface="Roboto" panose="02000000000000000000" pitchFamily="2" charset="0"/>
              <a:cs typeface="+mn-cs"/>
            </a:endParaRPr>
          </a:p>
        </p:txBody>
      </p:sp>
      <p:pic>
        <p:nvPicPr>
          <p:cNvPr id="37" name="Google Shape;874;p59" descr="New controls scale quantum chips">
            <a:extLst>
              <a:ext uri="{FF2B5EF4-FFF2-40B4-BE49-F238E27FC236}">
                <a16:creationId xmlns:a16="http://schemas.microsoft.com/office/drawing/2014/main" id="{2D4501E5-1935-9A45-B549-20F19388B24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6889" y="3140522"/>
            <a:ext cx="2154428" cy="1655968"/>
          </a:xfrm>
          <a:prstGeom prst="rect">
            <a:avLst/>
          </a:prstGeom>
          <a:noFill/>
          <a:ln>
            <a:noFill/>
          </a:ln>
        </p:spPr>
      </p:pic>
      <p:sp>
        <p:nvSpPr>
          <p:cNvPr id="39" name="Title 6">
            <a:extLst>
              <a:ext uri="{FF2B5EF4-FFF2-40B4-BE49-F238E27FC236}">
                <a16:creationId xmlns:a16="http://schemas.microsoft.com/office/drawing/2014/main" id="{32CCB909-93DA-A270-667C-027C048AA328}"/>
              </a:ext>
            </a:extLst>
          </p:cNvPr>
          <p:cNvSpPr txBox="1">
            <a:spLocks/>
          </p:cNvSpPr>
          <p:nvPr/>
        </p:nvSpPr>
        <p:spPr>
          <a:xfrm>
            <a:off x="274320" y="112955"/>
            <a:ext cx="8101584" cy="659796"/>
          </a:xfrm>
          <a:prstGeom prst="rect">
            <a:avLst/>
          </a:prstGeom>
        </p:spPr>
        <p:txBody>
          <a:bodyPr lIns="0" tIns="0" rIns="0" bIns="0" anchor="b" anchorCtr="0">
            <a:noAutofit/>
          </a:bodyPr>
          <a:lstStyle>
            <a:lvl1pPr algn="l" defTabSz="609585" rtl="0" eaLnBrk="1" fontAlgn="base" hangingPunct="1">
              <a:spcBef>
                <a:spcPct val="0"/>
              </a:spcBef>
              <a:spcAft>
                <a:spcPct val="0"/>
              </a:spcAft>
              <a:defRPr sz="4267" b="1" kern="1200">
                <a:solidFill>
                  <a:srgbClr val="004C97"/>
                </a:solidFill>
                <a:latin typeface="Roboto Black" panose="02000000000000000000" pitchFamily="2" charset="0"/>
                <a:ea typeface="Roboto Black" panose="02000000000000000000" pitchFamily="2"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pPr defTabSz="457189">
              <a:defRPr/>
            </a:pPr>
            <a:r>
              <a:rPr lang="en-US" sz="2000" dirty="0"/>
              <a:t>Integrating Materials Advancements Into a Full System:  </a:t>
            </a:r>
          </a:p>
          <a:p>
            <a:pPr defTabSz="457189">
              <a:defRPr/>
            </a:pPr>
            <a:r>
              <a:rPr lang="en-US" sz="2000" b="0" dirty="0">
                <a:latin typeface="Roboto" panose="02000000000000000000" pitchFamily="2" charset="0"/>
                <a:ea typeface="Roboto" panose="02000000000000000000" pitchFamily="2" charset="0"/>
              </a:rPr>
              <a:t>2D SQMS Quantum Processor with </a:t>
            </a:r>
            <a:r>
              <a:rPr lang="en-US" sz="2000" b="0" dirty="0" err="1">
                <a:latin typeface="Roboto" panose="02000000000000000000" pitchFamily="2" charset="0"/>
                <a:ea typeface="Roboto" panose="02000000000000000000" pitchFamily="2" charset="0"/>
              </a:rPr>
              <a:t>Rigetti</a:t>
            </a:r>
            <a:r>
              <a:rPr lang="en-US" sz="2000" b="0" dirty="0">
                <a:latin typeface="Roboto" panose="02000000000000000000" pitchFamily="2" charset="0"/>
                <a:ea typeface="Roboto" panose="02000000000000000000" pitchFamily="2" charset="0"/>
              </a:rPr>
              <a:t> Computing </a:t>
            </a:r>
          </a:p>
        </p:txBody>
      </p:sp>
    </p:spTree>
    <p:extLst>
      <p:ext uri="{BB962C8B-B14F-4D97-AF65-F5344CB8AC3E}">
        <p14:creationId xmlns:p14="http://schemas.microsoft.com/office/powerpoint/2010/main" val="61359381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37DBC948-053A-F972-9C6D-25852A4DBB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7435" y="784129"/>
            <a:ext cx="6003891" cy="2165250"/>
          </a:xfrm>
          <a:prstGeom prst="rect">
            <a:avLst/>
          </a:prstGeom>
        </p:spPr>
      </p:pic>
      <p:grpSp>
        <p:nvGrpSpPr>
          <p:cNvPr id="6" name="Group 5">
            <a:extLst>
              <a:ext uri="{FF2B5EF4-FFF2-40B4-BE49-F238E27FC236}">
                <a16:creationId xmlns:a16="http://schemas.microsoft.com/office/drawing/2014/main" id="{77AC7B46-226B-9E44-16A8-A6071EC3BADD}"/>
              </a:ext>
            </a:extLst>
          </p:cNvPr>
          <p:cNvGrpSpPr/>
          <p:nvPr/>
        </p:nvGrpSpPr>
        <p:grpSpPr>
          <a:xfrm>
            <a:off x="839479" y="2424173"/>
            <a:ext cx="7309766" cy="2396059"/>
            <a:chOff x="652658" y="2345795"/>
            <a:chExt cx="7309766" cy="2396059"/>
          </a:xfrm>
        </p:grpSpPr>
        <p:pic>
          <p:nvPicPr>
            <p:cNvPr id="4" name="Picture 5">
              <a:extLst>
                <a:ext uri="{FF2B5EF4-FFF2-40B4-BE49-F238E27FC236}">
                  <a16:creationId xmlns:a16="http://schemas.microsoft.com/office/drawing/2014/main" id="{2858DC68-55A2-38C9-C38C-530DB037C8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814" t="15588" b="7154"/>
            <a:stretch/>
          </p:blipFill>
          <p:spPr>
            <a:xfrm>
              <a:off x="5155304" y="2345795"/>
              <a:ext cx="2807120" cy="2396059"/>
            </a:xfrm>
            <a:prstGeom prst="rect">
              <a:avLst/>
            </a:prstGeom>
          </p:spPr>
        </p:pic>
        <p:pic>
          <p:nvPicPr>
            <p:cNvPr id="5" name="Picture 3">
              <a:extLst>
                <a:ext uri="{FF2B5EF4-FFF2-40B4-BE49-F238E27FC236}">
                  <a16:creationId xmlns:a16="http://schemas.microsoft.com/office/drawing/2014/main" id="{E0AFF2BA-E913-6059-2D91-7103B1F533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114" b="6176"/>
            <a:stretch/>
          </p:blipFill>
          <p:spPr>
            <a:xfrm>
              <a:off x="652658" y="2345795"/>
              <a:ext cx="4378906" cy="2396059"/>
            </a:xfrm>
            <a:prstGeom prst="rect">
              <a:avLst/>
            </a:prstGeom>
          </p:spPr>
        </p:pic>
      </p:grpSp>
      <p:sp>
        <p:nvSpPr>
          <p:cNvPr id="2" name="Title 3">
            <a:extLst>
              <a:ext uri="{FF2B5EF4-FFF2-40B4-BE49-F238E27FC236}">
                <a16:creationId xmlns:a16="http://schemas.microsoft.com/office/drawing/2014/main" id="{640B0D7A-1907-1CAA-5361-12810C66C3C7}"/>
              </a:ext>
            </a:extLst>
          </p:cNvPr>
          <p:cNvSpPr>
            <a:spLocks noGrp="1"/>
          </p:cNvSpPr>
          <p:nvPr>
            <p:ph type="title"/>
          </p:nvPr>
        </p:nvSpPr>
        <p:spPr>
          <a:xfrm>
            <a:off x="150962" y="463221"/>
            <a:ext cx="8686800" cy="320908"/>
          </a:xfrm>
        </p:spPr>
        <p:txBody>
          <a:bodyPr/>
          <a:lstStyle/>
          <a:p>
            <a:r>
              <a:rPr lang="en-US" sz="2400" dirty="0" err="1"/>
              <a:t>DarkSRF</a:t>
            </a:r>
            <a:r>
              <a:rPr lang="en-US" sz="2400" dirty="0"/>
              <a:t> published on PRL: set world’s most stringent limits on dark photon existence in certain mass range</a:t>
            </a:r>
          </a:p>
        </p:txBody>
      </p:sp>
    </p:spTree>
    <p:extLst>
      <p:ext uri="{BB962C8B-B14F-4D97-AF65-F5344CB8AC3E}">
        <p14:creationId xmlns:p14="http://schemas.microsoft.com/office/powerpoint/2010/main" val="374405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DD6750-A060-3906-0162-F01E077A2F47}"/>
              </a:ext>
            </a:extLst>
          </p:cNvPr>
          <p:cNvSpPr>
            <a:spLocks noGrp="1"/>
          </p:cNvSpPr>
          <p:nvPr>
            <p:ph type="title"/>
          </p:nvPr>
        </p:nvSpPr>
        <p:spPr>
          <a:xfrm>
            <a:off x="85851" y="2173062"/>
            <a:ext cx="8686800" cy="320908"/>
          </a:xfrm>
        </p:spPr>
        <p:txBody>
          <a:bodyPr/>
          <a:lstStyle/>
          <a:p>
            <a:pPr algn="ctr"/>
            <a:r>
              <a:rPr lang="en-US" dirty="0"/>
              <a:t>Ecosystem, Workforce Development, Awards and Leadership</a:t>
            </a:r>
          </a:p>
        </p:txBody>
      </p:sp>
      <p:sp>
        <p:nvSpPr>
          <p:cNvPr id="4" name="Date Placeholder 3">
            <a:extLst>
              <a:ext uri="{FF2B5EF4-FFF2-40B4-BE49-F238E27FC236}">
                <a16:creationId xmlns:a16="http://schemas.microsoft.com/office/drawing/2014/main" id="{01BD762C-8F7D-E586-12A9-45A30838BCBC}"/>
              </a:ext>
            </a:extLst>
          </p:cNvPr>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8/10/23</a:t>
            </a:r>
          </a:p>
        </p:txBody>
      </p:sp>
      <p:sp>
        <p:nvSpPr>
          <p:cNvPr id="5" name="Footer Placeholder 4">
            <a:extLst>
              <a:ext uri="{FF2B5EF4-FFF2-40B4-BE49-F238E27FC236}">
                <a16:creationId xmlns:a16="http://schemas.microsoft.com/office/drawing/2014/main" id="{FE7DBE92-32F2-783A-DA1C-6B773C2EBC68}"/>
              </a:ext>
            </a:extLst>
          </p:cNvPr>
          <p:cNvSpPr>
            <a:spLocks noGrp="1"/>
          </p:cNvSpPr>
          <p:nvPr>
            <p:ph type="ftr" sz="quarter" idx="3"/>
          </p:nvPr>
        </p:nvSpPr>
        <p:spPr>
          <a:xfrm>
            <a:off x="1530603" y="4878161"/>
            <a:ext cx="6262118"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Grassellino | Fermilab Budget Briefing</a:t>
            </a:r>
            <a:endParaRPr lang="en-US" b="1"/>
          </a:p>
        </p:txBody>
      </p:sp>
      <p:sp>
        <p:nvSpPr>
          <p:cNvPr id="6" name="Slide Number Placeholder 5">
            <a:extLst>
              <a:ext uri="{FF2B5EF4-FFF2-40B4-BE49-F238E27FC236}">
                <a16:creationId xmlns:a16="http://schemas.microsoft.com/office/drawing/2014/main" id="{536B8193-6338-847D-0424-04010C7A3FE6}"/>
              </a:ext>
            </a:extLst>
          </p:cNvPr>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24</a:t>
            </a:fld>
            <a:endParaRPr lang="en-US"/>
          </a:p>
        </p:txBody>
      </p:sp>
    </p:spTree>
    <p:extLst>
      <p:ext uri="{BB962C8B-B14F-4D97-AF65-F5344CB8AC3E}">
        <p14:creationId xmlns:p14="http://schemas.microsoft.com/office/powerpoint/2010/main" val="423554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00D24F-81D0-6D00-3823-6EAA2ECCFD5E}"/>
              </a:ext>
            </a:extLst>
          </p:cNvPr>
          <p:cNvSpPr>
            <a:spLocks noGrp="1"/>
          </p:cNvSpPr>
          <p:nvPr>
            <p:ph type="title"/>
          </p:nvPr>
        </p:nvSpPr>
        <p:spPr>
          <a:xfrm>
            <a:off x="260510" y="422783"/>
            <a:ext cx="5649612" cy="517776"/>
          </a:xfrm>
        </p:spPr>
        <p:txBody>
          <a:bodyPr/>
          <a:lstStyle/>
          <a:p>
            <a:r>
              <a:rPr lang="en-US" dirty="0"/>
              <a:t>SQMS Ecosystem Stewardship</a:t>
            </a:r>
            <a:br>
              <a:rPr lang="en-US" dirty="0"/>
            </a:br>
            <a:r>
              <a:rPr lang="en-US" sz="2800" b="0" dirty="0">
                <a:latin typeface="Roboto Light" panose="02000000000000000000" pitchFamily="2" charset="0"/>
                <a:ea typeface="Roboto Light" panose="02000000000000000000" pitchFamily="2" charset="0"/>
              </a:rPr>
              <a:t>Overarching Goals</a:t>
            </a:r>
            <a:endParaRPr lang="en-US" b="0" dirty="0">
              <a:latin typeface="Roboto Light" panose="02000000000000000000" pitchFamily="2" charset="0"/>
              <a:ea typeface="Roboto Light" panose="02000000000000000000" pitchFamily="2" charset="0"/>
            </a:endParaRPr>
          </a:p>
        </p:txBody>
      </p:sp>
      <p:sp>
        <p:nvSpPr>
          <p:cNvPr id="6" name="Content Placeholder 1">
            <a:extLst>
              <a:ext uri="{FF2B5EF4-FFF2-40B4-BE49-F238E27FC236}">
                <a16:creationId xmlns:a16="http://schemas.microsoft.com/office/drawing/2014/main" id="{27E41A5E-BFFF-1F9C-E884-A746964CF665}"/>
              </a:ext>
            </a:extLst>
          </p:cNvPr>
          <p:cNvSpPr>
            <a:spLocks noGrp="1"/>
          </p:cNvSpPr>
          <p:nvPr>
            <p:ph idx="1"/>
          </p:nvPr>
        </p:nvSpPr>
        <p:spPr>
          <a:xfrm>
            <a:off x="896416" y="1131226"/>
            <a:ext cx="2766674" cy="3248839"/>
          </a:xfrm>
        </p:spPr>
        <p:txBody>
          <a:bodyPr/>
          <a:lstStyle/>
          <a:p>
            <a:pPr marL="0" indent="0">
              <a:buNone/>
            </a:pPr>
            <a:r>
              <a:rPr lang="en-US" sz="1600" b="1" dirty="0">
                <a:ea typeface="Roboto" panose="02000000000000000000" pitchFamily="2" charset="0"/>
                <a:cs typeface="Roboto" panose="02000000000000000000" pitchFamily="2" charset="0"/>
              </a:rPr>
              <a:t>Accelerate innovation in </a:t>
            </a:r>
            <a:br>
              <a:rPr lang="en-US" sz="1600" b="1" dirty="0">
                <a:ea typeface="Roboto" panose="02000000000000000000" pitchFamily="2" charset="0"/>
                <a:cs typeface="Roboto" panose="02000000000000000000" pitchFamily="2" charset="0"/>
              </a:rPr>
            </a:br>
            <a:r>
              <a:rPr lang="en-US" sz="1600" b="1" dirty="0">
                <a:ea typeface="Roboto" panose="02000000000000000000" pitchFamily="2" charset="0"/>
                <a:cs typeface="Roboto" panose="02000000000000000000" pitchFamily="2" charset="0"/>
              </a:rPr>
              <a:t>quantum technology</a:t>
            </a:r>
          </a:p>
          <a:p>
            <a:pPr marL="0" indent="0" algn="ctr">
              <a:buNone/>
            </a:pPr>
            <a:r>
              <a:rPr lang="en-US" sz="1600" dirty="0">
                <a:ea typeface="Roboto" panose="02000000000000000000" pitchFamily="2" charset="0"/>
                <a:cs typeface="Roboto" panose="02000000000000000000" pitchFamily="2" charset="0"/>
              </a:rPr>
              <a:t>by</a:t>
            </a:r>
          </a:p>
          <a:p>
            <a:pPr marL="0" indent="0" algn="ctr">
              <a:buNone/>
            </a:pPr>
            <a:endParaRPr lang="en-US" sz="1600" dirty="0">
              <a:ea typeface="Roboto" panose="02000000000000000000" pitchFamily="2" charset="0"/>
              <a:cs typeface="Roboto" panose="02000000000000000000" pitchFamily="2" charset="0"/>
            </a:endParaRPr>
          </a:p>
          <a:p>
            <a:pPr marL="0" indent="0">
              <a:buNone/>
            </a:pPr>
            <a:r>
              <a:rPr lang="en-US" sz="1600" dirty="0">
                <a:ea typeface="Roboto" panose="02000000000000000000" pitchFamily="2" charset="0"/>
                <a:cs typeface="Roboto" panose="02000000000000000000" pitchFamily="2" charset="0"/>
              </a:rPr>
              <a:t>1- Leveraging DOE investments in unique capabilities and user facilities</a:t>
            </a:r>
          </a:p>
          <a:p>
            <a:pPr marL="0" indent="0">
              <a:buNone/>
            </a:pPr>
            <a:r>
              <a:rPr lang="en-US" sz="1600" dirty="0">
                <a:ea typeface="Roboto" panose="02000000000000000000" pitchFamily="2" charset="0"/>
                <a:cs typeface="Roboto" panose="02000000000000000000" pitchFamily="2" charset="0"/>
              </a:rPr>
              <a:t>2- C</a:t>
            </a:r>
            <a:r>
              <a:rPr lang="en-US" sz="1600" dirty="0">
                <a:solidFill>
                  <a:srgbClr val="000000"/>
                </a:solidFill>
                <a:ea typeface="Roboto" panose="02000000000000000000" pitchFamily="2" charset="0"/>
                <a:cs typeface="Roboto" panose="02000000000000000000" pitchFamily="2" charset="0"/>
              </a:rPr>
              <a:t>reating synergies:</a:t>
            </a:r>
          </a:p>
          <a:p>
            <a:pPr marL="0" indent="0">
              <a:buNone/>
            </a:pPr>
            <a:endParaRPr lang="en-US" sz="1600" dirty="0">
              <a:ea typeface="Roboto" panose="02000000000000000000" pitchFamily="2" charset="0"/>
              <a:cs typeface="Roboto" panose="02000000000000000000" pitchFamily="2" charset="0"/>
            </a:endParaRPr>
          </a:p>
          <a:p>
            <a:pPr marL="0" indent="0">
              <a:buNone/>
            </a:pPr>
            <a:endParaRPr lang="en-US" sz="1600" dirty="0">
              <a:ea typeface="Roboto" panose="02000000000000000000" pitchFamily="2" charset="0"/>
              <a:cs typeface="Roboto" panose="02000000000000000000" pitchFamily="2" charset="0"/>
            </a:endParaRPr>
          </a:p>
          <a:p>
            <a:pPr marL="0" indent="0">
              <a:buNone/>
            </a:pPr>
            <a:endParaRPr lang="en-US" sz="1600" dirty="0">
              <a:ea typeface="Roboto" panose="02000000000000000000" pitchFamily="2" charset="0"/>
              <a:cs typeface="Roboto" panose="02000000000000000000" pitchFamily="2" charset="0"/>
            </a:endParaRPr>
          </a:p>
          <a:p>
            <a:pPr marL="0" indent="0">
              <a:buNone/>
            </a:pPr>
            <a:br>
              <a:rPr lang="en-US" sz="1600" dirty="0">
                <a:ea typeface="Roboto" panose="02000000000000000000" pitchFamily="2" charset="0"/>
                <a:cs typeface="Roboto" panose="02000000000000000000" pitchFamily="2" charset="0"/>
              </a:rPr>
            </a:br>
            <a:br>
              <a:rPr lang="en-US" sz="1600" dirty="0">
                <a:solidFill>
                  <a:srgbClr val="000000"/>
                </a:solidFill>
                <a:ea typeface="Roboto" panose="02000000000000000000" pitchFamily="2" charset="0"/>
                <a:cs typeface="Roboto" panose="02000000000000000000" pitchFamily="2" charset="0"/>
              </a:rPr>
            </a:br>
            <a:endParaRPr lang="en-US" sz="1600" dirty="0">
              <a:ea typeface="Roboto" panose="02000000000000000000" pitchFamily="2" charset="0"/>
              <a:cs typeface="Roboto" panose="02000000000000000000" pitchFamily="2" charset="0"/>
            </a:endParaRPr>
          </a:p>
        </p:txBody>
      </p:sp>
      <p:sp>
        <p:nvSpPr>
          <p:cNvPr id="2" name="Content Placeholder 1">
            <a:extLst>
              <a:ext uri="{FF2B5EF4-FFF2-40B4-BE49-F238E27FC236}">
                <a16:creationId xmlns:a16="http://schemas.microsoft.com/office/drawing/2014/main" id="{42360B0F-FBD1-5D81-5C66-FBA82A29394C}"/>
              </a:ext>
            </a:extLst>
          </p:cNvPr>
          <p:cNvSpPr txBox="1">
            <a:spLocks/>
          </p:cNvSpPr>
          <p:nvPr/>
        </p:nvSpPr>
        <p:spPr>
          <a:xfrm>
            <a:off x="4406184" y="813592"/>
            <a:ext cx="1893588" cy="1579687"/>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Wingdings" panose="05000000000000000000" pitchFamily="2" charset="2"/>
              <a:buChar char="§"/>
              <a:defRPr sz="1800" kern="1200">
                <a:solidFill>
                  <a:srgbClr val="000000"/>
                </a:solidFill>
                <a:latin typeface="Roboto" panose="02000000000000000000" pitchFamily="2" charset="0"/>
                <a:ea typeface="Geneva" charset="0"/>
                <a:cs typeface="ＭＳ Ｐゴシック" charset="0"/>
              </a:defRPr>
            </a:lvl1pPr>
            <a:lvl2pPr marL="512763" indent="-230188" algn="l" defTabSz="457200" rtl="0" eaLnBrk="1" fontAlgn="base" hangingPunct="1">
              <a:spcBef>
                <a:spcPct val="20000"/>
              </a:spcBef>
              <a:spcAft>
                <a:spcPct val="0"/>
              </a:spcAft>
              <a:buFont typeface="Wingdings" panose="05000000000000000000" pitchFamily="2" charset="2"/>
              <a:buChar char="§"/>
              <a:defRPr sz="1600" kern="1200">
                <a:solidFill>
                  <a:srgbClr val="000000"/>
                </a:solidFill>
                <a:latin typeface="Roboto" panose="02000000000000000000" pitchFamily="2" charset="0"/>
                <a:ea typeface="ＭＳ Ｐゴシック" charset="0"/>
                <a:cs typeface="ＭＳ Ｐゴシック" charset="0"/>
              </a:defRPr>
            </a:lvl2pPr>
            <a:lvl3pPr marL="803275" indent="-230188" algn="l" defTabSz="457200" rtl="0" eaLnBrk="1" fontAlgn="base" hangingPunct="1">
              <a:spcBef>
                <a:spcPct val="20000"/>
              </a:spcBef>
              <a:spcAft>
                <a:spcPct val="0"/>
              </a:spcAft>
              <a:buFont typeface="Wingdings" panose="05000000000000000000" pitchFamily="2" charset="2"/>
              <a:buChar char="§"/>
              <a:defRPr sz="1500" kern="1200">
                <a:solidFill>
                  <a:srgbClr val="000000"/>
                </a:solidFill>
                <a:latin typeface="Roboto" panose="02000000000000000000" pitchFamily="2" charset="0"/>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Wingdings" panose="05000000000000000000" pitchFamily="2" charset="2"/>
              <a:buChar char="§"/>
              <a:defRPr sz="1400" kern="1200">
                <a:solidFill>
                  <a:srgbClr val="000000"/>
                </a:solidFill>
                <a:latin typeface="Roboto" panose="02000000000000000000" pitchFamily="2" charset="0"/>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sz="1600" dirty="0">
              <a:ea typeface="Roboto" panose="02000000000000000000" pitchFamily="2" charset="0"/>
              <a:cs typeface="Roboto" panose="02000000000000000000" pitchFamily="2" charset="0"/>
            </a:endParaRPr>
          </a:p>
          <a:p>
            <a:pPr marL="0" indent="0">
              <a:buNone/>
            </a:pPr>
            <a:r>
              <a:rPr lang="en-US" sz="1600" b="1" dirty="0">
                <a:ea typeface="Roboto" panose="02000000000000000000" pitchFamily="2" charset="0"/>
                <a:cs typeface="Roboto" panose="02000000000000000000" pitchFamily="2" charset="0"/>
              </a:rPr>
              <a:t>Develop a diverse QIS workforce </a:t>
            </a:r>
            <a:endParaRPr lang="en-US" sz="1600" dirty="0">
              <a:ea typeface="Roboto" panose="02000000000000000000" pitchFamily="2" charset="0"/>
              <a:cs typeface="Roboto" panose="02000000000000000000" pitchFamily="2" charset="0"/>
            </a:endParaRPr>
          </a:p>
          <a:p>
            <a:pPr marL="0" indent="0">
              <a:buFont typeface="Wingdings" panose="05000000000000000000" pitchFamily="2" charset="2"/>
              <a:buNone/>
            </a:pPr>
            <a:endParaRPr lang="en-US" sz="1600" dirty="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322AE901-ED38-E889-C584-85D65F13188F}"/>
              </a:ext>
            </a:extLst>
          </p:cNvPr>
          <p:cNvSpPr txBox="1"/>
          <p:nvPr/>
        </p:nvSpPr>
        <p:spPr>
          <a:xfrm>
            <a:off x="299911" y="1018427"/>
            <a:ext cx="502061" cy="769441"/>
          </a:xfrm>
          <a:prstGeom prst="rect">
            <a:avLst/>
          </a:prstGeom>
          <a:solidFill>
            <a:schemeClr val="tx1"/>
          </a:solidFill>
        </p:spPr>
        <p:txBody>
          <a:bodyPr wrap="none" rtlCol="0">
            <a:spAutoFit/>
          </a:bodyPr>
          <a:lstStyle/>
          <a:p>
            <a:pPr algn="l"/>
            <a:r>
              <a:rPr lang="en-US" sz="4400" dirty="0">
                <a:solidFill>
                  <a:schemeClr val="bg1"/>
                </a:solidFill>
                <a:latin typeface="Roboto" panose="02000000000000000000" pitchFamily="2" charset="0"/>
                <a:ea typeface="Roboto" panose="02000000000000000000" pitchFamily="2" charset="0"/>
              </a:rPr>
              <a:t>1</a:t>
            </a:r>
          </a:p>
        </p:txBody>
      </p:sp>
      <p:sp>
        <p:nvSpPr>
          <p:cNvPr id="5" name="TextBox 4">
            <a:extLst>
              <a:ext uri="{FF2B5EF4-FFF2-40B4-BE49-F238E27FC236}">
                <a16:creationId xmlns:a16="http://schemas.microsoft.com/office/drawing/2014/main" id="{F6F148E9-4035-74FD-AAF9-52AC5E9D3EC5}"/>
              </a:ext>
            </a:extLst>
          </p:cNvPr>
          <p:cNvSpPr txBox="1"/>
          <p:nvPr/>
        </p:nvSpPr>
        <p:spPr>
          <a:xfrm>
            <a:off x="3722070" y="1016436"/>
            <a:ext cx="502061" cy="769441"/>
          </a:xfrm>
          <a:prstGeom prst="rect">
            <a:avLst/>
          </a:prstGeom>
          <a:solidFill>
            <a:schemeClr val="tx1"/>
          </a:solidFill>
        </p:spPr>
        <p:txBody>
          <a:bodyPr wrap="none" rtlCol="0">
            <a:spAutoFit/>
          </a:bodyPr>
          <a:lstStyle/>
          <a:p>
            <a:pPr algn="l"/>
            <a:r>
              <a:rPr lang="en-US" sz="4400" dirty="0">
                <a:solidFill>
                  <a:schemeClr val="bg1"/>
                </a:solidFill>
                <a:latin typeface="Roboto" panose="02000000000000000000" pitchFamily="2" charset="0"/>
                <a:ea typeface="Roboto" panose="02000000000000000000" pitchFamily="2" charset="0"/>
              </a:rPr>
              <a:t>2</a:t>
            </a:r>
          </a:p>
        </p:txBody>
      </p:sp>
      <p:grpSp>
        <p:nvGrpSpPr>
          <p:cNvPr id="25" name="Group 24">
            <a:extLst>
              <a:ext uri="{FF2B5EF4-FFF2-40B4-BE49-F238E27FC236}">
                <a16:creationId xmlns:a16="http://schemas.microsoft.com/office/drawing/2014/main" id="{EFBDC3DC-83DC-A837-CBC1-F5EB0E74FB1D}"/>
              </a:ext>
            </a:extLst>
          </p:cNvPr>
          <p:cNvGrpSpPr/>
          <p:nvPr/>
        </p:nvGrpSpPr>
        <p:grpSpPr>
          <a:xfrm>
            <a:off x="860506" y="3409800"/>
            <a:ext cx="2246542" cy="1160932"/>
            <a:chOff x="734014" y="4060186"/>
            <a:chExt cx="2246542" cy="1160932"/>
          </a:xfrm>
        </p:grpSpPr>
        <p:sp>
          <p:nvSpPr>
            <p:cNvPr id="16" name="Oval 15">
              <a:extLst>
                <a:ext uri="{FF2B5EF4-FFF2-40B4-BE49-F238E27FC236}">
                  <a16:creationId xmlns:a16="http://schemas.microsoft.com/office/drawing/2014/main" id="{DE49E316-DA89-FE8C-9391-2F63D79CE65D}"/>
                </a:ext>
              </a:extLst>
            </p:cNvPr>
            <p:cNvSpPr/>
            <p:nvPr/>
          </p:nvSpPr>
          <p:spPr>
            <a:xfrm>
              <a:off x="734014" y="4060186"/>
              <a:ext cx="1275692" cy="723848"/>
            </a:xfrm>
            <a:prstGeom prst="ellipse">
              <a:avLst/>
            </a:prstGeom>
            <a:solidFill>
              <a:schemeClr val="accent1">
                <a:lumMod val="60000"/>
                <a:lumOff val="40000"/>
                <a:alpha val="6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solidFill>
                  <a:srgbClr val="000000"/>
                </a:solidFill>
                <a:latin typeface="Roboto Light" panose="02000000000000000000" pitchFamily="2" charset="0"/>
                <a:ea typeface="Roboto Light" panose="02000000000000000000" pitchFamily="2" charset="0"/>
              </a:endParaRPr>
            </a:p>
          </p:txBody>
        </p:sp>
        <p:sp>
          <p:nvSpPr>
            <p:cNvPr id="17" name="Oval 16">
              <a:extLst>
                <a:ext uri="{FF2B5EF4-FFF2-40B4-BE49-F238E27FC236}">
                  <a16:creationId xmlns:a16="http://schemas.microsoft.com/office/drawing/2014/main" id="{D512500A-B482-4C1D-A115-6B72FBC15036}"/>
                </a:ext>
              </a:extLst>
            </p:cNvPr>
            <p:cNvSpPr/>
            <p:nvPr/>
          </p:nvSpPr>
          <p:spPr>
            <a:xfrm>
              <a:off x="1262795" y="4465932"/>
              <a:ext cx="1350117" cy="723848"/>
            </a:xfrm>
            <a:prstGeom prst="ellipse">
              <a:avLst/>
            </a:prstGeom>
            <a:solidFill>
              <a:schemeClr val="accent3">
                <a:lumMod val="40000"/>
                <a:lumOff val="60000"/>
                <a:alpha val="6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solidFill>
                  <a:srgbClr val="000000"/>
                </a:solidFill>
                <a:latin typeface="Roboto Light" panose="02000000000000000000" pitchFamily="2" charset="0"/>
                <a:ea typeface="Roboto Light" panose="02000000000000000000" pitchFamily="2" charset="0"/>
              </a:endParaRPr>
            </a:p>
          </p:txBody>
        </p:sp>
        <p:sp>
          <p:nvSpPr>
            <p:cNvPr id="18" name="Oval 17">
              <a:extLst>
                <a:ext uri="{FF2B5EF4-FFF2-40B4-BE49-F238E27FC236}">
                  <a16:creationId xmlns:a16="http://schemas.microsoft.com/office/drawing/2014/main" id="{D7CCCFE1-00B2-CA16-9253-18D326CBBF32}"/>
                </a:ext>
              </a:extLst>
            </p:cNvPr>
            <p:cNvSpPr/>
            <p:nvPr/>
          </p:nvSpPr>
          <p:spPr>
            <a:xfrm>
              <a:off x="1831371" y="4060186"/>
              <a:ext cx="1146064" cy="723848"/>
            </a:xfrm>
            <a:prstGeom prst="ellipse">
              <a:avLst/>
            </a:prstGeom>
            <a:solidFill>
              <a:schemeClr val="accent4">
                <a:lumMod val="60000"/>
                <a:lumOff val="40000"/>
                <a:alpha val="6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solidFill>
                  <a:srgbClr val="000000"/>
                </a:solidFill>
                <a:latin typeface="Roboto Light" panose="02000000000000000000" pitchFamily="2" charset="0"/>
                <a:ea typeface="Roboto Light" panose="02000000000000000000" pitchFamily="2" charset="0"/>
              </a:endParaRPr>
            </a:p>
          </p:txBody>
        </p:sp>
        <p:sp>
          <p:nvSpPr>
            <p:cNvPr id="22" name="Oval 21">
              <a:extLst>
                <a:ext uri="{FF2B5EF4-FFF2-40B4-BE49-F238E27FC236}">
                  <a16:creationId xmlns:a16="http://schemas.microsoft.com/office/drawing/2014/main" id="{DE22A24E-BBD3-F7E0-033C-25C345F55394}"/>
                </a:ext>
              </a:extLst>
            </p:cNvPr>
            <p:cNvSpPr/>
            <p:nvPr/>
          </p:nvSpPr>
          <p:spPr>
            <a:xfrm>
              <a:off x="737135" y="4091524"/>
              <a:ext cx="1275692" cy="723848"/>
            </a:xfrm>
            <a:prstGeom prst="ellipse">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solidFill>
                    <a:srgbClr val="000000"/>
                  </a:solidFill>
                  <a:latin typeface="Roboto Light" panose="02000000000000000000" pitchFamily="2" charset="0"/>
                  <a:ea typeface="Roboto Light" panose="02000000000000000000" pitchFamily="2" charset="0"/>
                </a:rPr>
                <a:t>federal agencies</a:t>
              </a:r>
            </a:p>
          </p:txBody>
        </p:sp>
        <p:sp>
          <p:nvSpPr>
            <p:cNvPr id="23" name="Oval 22">
              <a:extLst>
                <a:ext uri="{FF2B5EF4-FFF2-40B4-BE49-F238E27FC236}">
                  <a16:creationId xmlns:a16="http://schemas.microsoft.com/office/drawing/2014/main" id="{D0D8CB47-9B86-C9F6-D126-E3CE561692EC}"/>
                </a:ext>
              </a:extLst>
            </p:cNvPr>
            <p:cNvSpPr/>
            <p:nvPr/>
          </p:nvSpPr>
          <p:spPr>
            <a:xfrm>
              <a:off x="1265916" y="4497270"/>
              <a:ext cx="1350117" cy="723848"/>
            </a:xfrm>
            <a:prstGeom prst="ellipse">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a:solidFill>
                    <a:srgbClr val="000000"/>
                  </a:solidFill>
                  <a:latin typeface="Roboto Light" panose="02000000000000000000" pitchFamily="2" charset="0"/>
                  <a:ea typeface="Roboto Light" panose="02000000000000000000" pitchFamily="2" charset="0"/>
                </a:rPr>
                <a:t>academia</a:t>
              </a:r>
            </a:p>
          </p:txBody>
        </p:sp>
        <p:sp>
          <p:nvSpPr>
            <p:cNvPr id="24" name="Oval 23">
              <a:extLst>
                <a:ext uri="{FF2B5EF4-FFF2-40B4-BE49-F238E27FC236}">
                  <a16:creationId xmlns:a16="http://schemas.microsoft.com/office/drawing/2014/main" id="{881DF6A4-4226-9806-C732-1B8BED166DA3}"/>
                </a:ext>
              </a:extLst>
            </p:cNvPr>
            <p:cNvSpPr/>
            <p:nvPr/>
          </p:nvSpPr>
          <p:spPr>
            <a:xfrm>
              <a:off x="1834492" y="4091524"/>
              <a:ext cx="1146064" cy="723848"/>
            </a:xfrm>
            <a:prstGeom prst="ellipse">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a:solidFill>
                    <a:srgbClr val="000000"/>
                  </a:solidFill>
                  <a:latin typeface="Roboto Light" panose="02000000000000000000" pitchFamily="2" charset="0"/>
                  <a:ea typeface="Roboto Light" panose="02000000000000000000" pitchFamily="2" charset="0"/>
                </a:rPr>
                <a:t>private sector</a:t>
              </a:r>
            </a:p>
          </p:txBody>
        </p:sp>
      </p:grpSp>
      <p:sp>
        <p:nvSpPr>
          <p:cNvPr id="31" name="TextBox 30">
            <a:extLst>
              <a:ext uri="{FF2B5EF4-FFF2-40B4-BE49-F238E27FC236}">
                <a16:creationId xmlns:a16="http://schemas.microsoft.com/office/drawing/2014/main" id="{74C80011-11A9-C47E-D3A4-36B644E8C9DC}"/>
              </a:ext>
            </a:extLst>
          </p:cNvPr>
          <p:cNvSpPr txBox="1"/>
          <p:nvPr/>
        </p:nvSpPr>
        <p:spPr>
          <a:xfrm>
            <a:off x="4410836" y="2800062"/>
            <a:ext cx="1301959" cy="707886"/>
          </a:xfrm>
          <a:prstGeom prst="rect">
            <a:avLst/>
          </a:prstGeom>
          <a:noFill/>
        </p:spPr>
        <p:txBody>
          <a:bodyPr wrap="square" rtlCol="0">
            <a:spAutoFit/>
          </a:bodyPr>
          <a:lstStyle/>
          <a:p>
            <a:pPr algn="l"/>
            <a:r>
              <a:rPr lang="en-US" sz="4000" dirty="0">
                <a:solidFill>
                  <a:srgbClr val="000000"/>
                </a:solidFill>
                <a:latin typeface="Roboto Light" panose="02000000000000000000" pitchFamily="2" charset="0"/>
                <a:ea typeface="Roboto Light" panose="02000000000000000000" pitchFamily="2" charset="0"/>
              </a:rPr>
              <a:t>&gt;500</a:t>
            </a:r>
            <a:endParaRPr lang="en-US" sz="1400" dirty="0">
              <a:solidFill>
                <a:srgbClr val="000000"/>
              </a:solidFill>
              <a:latin typeface="Roboto" panose="02000000000000000000" pitchFamily="2" charset="0"/>
              <a:ea typeface="Roboto" panose="02000000000000000000" pitchFamily="2" charset="0"/>
            </a:endParaRPr>
          </a:p>
        </p:txBody>
      </p:sp>
      <p:sp>
        <p:nvSpPr>
          <p:cNvPr id="32" name="TextBox 31">
            <a:extLst>
              <a:ext uri="{FF2B5EF4-FFF2-40B4-BE49-F238E27FC236}">
                <a16:creationId xmlns:a16="http://schemas.microsoft.com/office/drawing/2014/main" id="{7B61F9A4-BC6F-0B14-A215-804D5C0C761C}"/>
              </a:ext>
            </a:extLst>
          </p:cNvPr>
          <p:cNvSpPr txBox="1"/>
          <p:nvPr/>
        </p:nvSpPr>
        <p:spPr>
          <a:xfrm>
            <a:off x="5720878" y="2871460"/>
            <a:ext cx="2562616" cy="553998"/>
          </a:xfrm>
          <a:prstGeom prst="rect">
            <a:avLst/>
          </a:prstGeom>
          <a:noFill/>
        </p:spPr>
        <p:txBody>
          <a:bodyPr wrap="square" rtlCol="0">
            <a:spAutoFit/>
          </a:bodyPr>
          <a:lstStyle/>
          <a:p>
            <a:pPr algn="l"/>
            <a:r>
              <a:rPr lang="en-US" sz="1600" b="1" dirty="0">
                <a:solidFill>
                  <a:srgbClr val="000000"/>
                </a:solidFill>
                <a:latin typeface="Roboto" panose="02000000000000000000" pitchFamily="2" charset="0"/>
                <a:ea typeface="Roboto" panose="02000000000000000000" pitchFamily="2" charset="0"/>
              </a:rPr>
              <a:t>External</a:t>
            </a:r>
            <a:r>
              <a:rPr lang="en-US" sz="1600" dirty="0">
                <a:solidFill>
                  <a:srgbClr val="000000"/>
                </a:solidFill>
                <a:latin typeface="Roboto" panose="02000000000000000000" pitchFamily="2" charset="0"/>
                <a:ea typeface="Roboto" panose="02000000000000000000" pitchFamily="2" charset="0"/>
              </a:rPr>
              <a:t> students trained</a:t>
            </a:r>
            <a:br>
              <a:rPr lang="en-US" sz="1600" dirty="0">
                <a:solidFill>
                  <a:srgbClr val="000000"/>
                </a:solidFill>
                <a:latin typeface="Roboto" panose="02000000000000000000" pitchFamily="2" charset="0"/>
                <a:ea typeface="Roboto" panose="02000000000000000000" pitchFamily="2" charset="0"/>
              </a:rPr>
            </a:br>
            <a:r>
              <a:rPr lang="en-US" sz="1400" dirty="0">
                <a:solidFill>
                  <a:srgbClr val="000000"/>
                </a:solidFill>
                <a:latin typeface="Roboto" panose="02000000000000000000" pitchFamily="2" charset="0"/>
                <a:ea typeface="Roboto" panose="02000000000000000000" pitchFamily="2" charset="0"/>
              </a:rPr>
              <a:t>(SQMS schools &amp; internships)</a:t>
            </a:r>
            <a:endParaRPr lang="en-US" sz="1600" dirty="0">
              <a:solidFill>
                <a:srgbClr val="000000"/>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ECC00BE8-1C11-CA02-A34C-36E4CF919783}"/>
              </a:ext>
            </a:extLst>
          </p:cNvPr>
          <p:cNvSpPr txBox="1"/>
          <p:nvPr/>
        </p:nvSpPr>
        <p:spPr>
          <a:xfrm>
            <a:off x="4331274" y="1746955"/>
            <a:ext cx="4729962" cy="1077218"/>
          </a:xfrm>
          <a:prstGeom prst="rect">
            <a:avLst/>
          </a:prstGeom>
          <a:noFill/>
        </p:spPr>
        <p:txBody>
          <a:bodyPr wrap="square" rtlCol="0">
            <a:spAutoFit/>
          </a:bodyPr>
          <a:lstStyle/>
          <a:p>
            <a:pPr algn="l"/>
            <a:r>
              <a:rPr lang="en-US" sz="1600" b="1" dirty="0">
                <a:solidFill>
                  <a:srgbClr val="000000"/>
                </a:solidFill>
                <a:latin typeface="Roboto" panose="02000000000000000000" pitchFamily="2" charset="0"/>
                <a:ea typeface="Roboto" panose="02000000000000000000" pitchFamily="2" charset="0"/>
                <a:cs typeface="Roboto" panose="02000000000000000000" pitchFamily="2" charset="0"/>
              </a:rPr>
              <a:t>Quantum schools</a:t>
            </a:r>
          </a:p>
          <a:p>
            <a:pPr algn="l"/>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	US-QIS School, first 5-center joint school</a:t>
            </a:r>
          </a:p>
          <a:p>
            <a:pPr algn="l"/>
            <a:r>
              <a:rPr lang="en-US" sz="1600" b="1" dirty="0">
                <a:solidFill>
                  <a:srgbClr val="000000"/>
                </a:solidFill>
                <a:latin typeface="Roboto" panose="02000000000000000000" pitchFamily="2" charset="0"/>
                <a:ea typeface="Roboto" panose="02000000000000000000" pitchFamily="2" charset="0"/>
                <a:cs typeface="Roboto" panose="02000000000000000000" pitchFamily="2" charset="0"/>
              </a:rPr>
              <a:t>Hands-on Quantum Internship</a:t>
            </a:r>
          </a:p>
          <a:p>
            <a:pPr algn="l"/>
            <a:r>
              <a:rPr lang="en-US" sz="1600" b="1" dirty="0">
                <a:solidFill>
                  <a:srgbClr val="000000"/>
                </a:solidFill>
                <a:latin typeface="Roboto" panose="02000000000000000000" pitchFamily="2" charset="0"/>
                <a:ea typeface="Roboto" panose="02000000000000000000" pitchFamily="2" charset="0"/>
                <a:cs typeface="Roboto" panose="02000000000000000000" pitchFamily="2" charset="0"/>
              </a:rPr>
              <a:t>Carolyn B. Parker Fellowship </a:t>
            </a:r>
          </a:p>
        </p:txBody>
      </p:sp>
      <p:pic>
        <p:nvPicPr>
          <p:cNvPr id="10" name="Picture 9">
            <a:extLst>
              <a:ext uri="{FF2B5EF4-FFF2-40B4-BE49-F238E27FC236}">
                <a16:creationId xmlns:a16="http://schemas.microsoft.com/office/drawing/2014/main" id="{A771610D-D22B-0194-9E6F-B14AE0869D80}"/>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9885" b="97694" l="4043" r="97447">
                        <a14:foregroundMark x1="30851" y1="42834" x2="30851" y2="42834"/>
                        <a14:foregroundMark x1="31277" y1="41845" x2="32340" y2="46952"/>
                        <a14:foregroundMark x1="31702" y1="62603" x2="7021" y2="71829"/>
                        <a14:foregroundMark x1="7021" y1="71829" x2="851" y2="81219"/>
                        <a14:foregroundMark x1="851" y1="81219" x2="22766" y2="76771"/>
                        <a14:foregroundMark x1="22766" y1="76771" x2="15745" y2="89951"/>
                        <a14:foregroundMark x1="15745" y1="89951" x2="31915" y2="84843"/>
                        <a14:foregroundMark x1="31915" y1="84843" x2="50426" y2="85997"/>
                        <a14:foregroundMark x1="50426" y1="85997" x2="71277" y2="80560"/>
                        <a14:foregroundMark x1="71277" y1="80560" x2="86596" y2="84020"/>
                        <a14:foregroundMark x1="86596" y1="84020" x2="91915" y2="90280"/>
                        <a14:foregroundMark x1="67872" y1="62768" x2="81064" y2="68534"/>
                        <a14:foregroundMark x1="81064" y1="68534" x2="94043" y2="69357"/>
                        <a14:foregroundMark x1="94043" y1="69357" x2="99574" y2="78748"/>
                        <a14:foregroundMark x1="99574" y1="78748" x2="98936" y2="90939"/>
                        <a14:foregroundMark x1="98936" y1="90939" x2="95532" y2="80890"/>
                        <a14:foregroundMark x1="95532" y1="80890" x2="79149" y2="74465"/>
                        <a14:foregroundMark x1="79149" y1="74465" x2="75745" y2="71829"/>
                        <a14:foregroundMark x1="5532" y1="72982" x2="3617" y2="86326"/>
                        <a14:foregroundMark x1="3617" y1="86326" x2="12766" y2="92586"/>
                        <a14:foregroundMark x1="12766" y1="92586" x2="25319" y2="95058"/>
                        <a14:foregroundMark x1="25319" y1="95058" x2="44043" y2="93904"/>
                        <a14:foregroundMark x1="44043" y1="93904" x2="61702" y2="95058"/>
                        <a14:foregroundMark x1="61702" y1="95058" x2="81489" y2="94728"/>
                        <a14:foregroundMark x1="81489" y1="94728" x2="93617" y2="95881"/>
                        <a14:foregroundMark x1="93617" y1="95881" x2="94681" y2="95717"/>
                        <a14:foregroundMark x1="2553" y1="75124" x2="4255" y2="93740"/>
                        <a14:foregroundMark x1="4255" y1="93740" x2="15532" y2="94893"/>
                        <a14:foregroundMark x1="9362" y1="96540" x2="57447" y2="97858"/>
                        <a14:foregroundMark x1="97021" y1="94893" x2="97447" y2="97529"/>
                        <a14:foregroundMark x1="35106" y1="62109" x2="57660" y2="76771"/>
                        <a14:foregroundMark x1="57660" y1="76771" x2="59149" y2="89127"/>
                        <a14:foregroundMark x1="59149" y1="89127" x2="58936" y2="89292"/>
                        <a14:foregroundMark x1="67872" y1="64250" x2="58723" y2="76442"/>
                        <a14:foregroundMark x1="58723" y1="76442" x2="60426" y2="97364"/>
                      </a14:backgroundRemoval>
                    </a14:imgEffect>
                  </a14:imgLayer>
                </a14:imgProps>
              </a:ext>
              <a:ext uri="{28A0092B-C50C-407E-A947-70E740481C1C}">
                <a14:useLocalDpi xmlns:a14="http://schemas.microsoft.com/office/drawing/2010/main"/>
              </a:ext>
            </a:extLst>
          </a:blip>
          <a:stretch>
            <a:fillRect/>
          </a:stretch>
        </p:blipFill>
        <p:spPr>
          <a:xfrm flipH="1">
            <a:off x="6209348" y="3472746"/>
            <a:ext cx="973019" cy="1256644"/>
          </a:xfrm>
          <a:prstGeom prst="rect">
            <a:avLst/>
          </a:prstGeom>
        </p:spPr>
      </p:pic>
      <p:pic>
        <p:nvPicPr>
          <p:cNvPr id="12" name="Picture 11">
            <a:extLst>
              <a:ext uri="{FF2B5EF4-FFF2-40B4-BE49-F238E27FC236}">
                <a16:creationId xmlns:a16="http://schemas.microsoft.com/office/drawing/2014/main" id="{3450A649-065A-3408-AAEF-28AEF382FE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18742" y="3598134"/>
            <a:ext cx="1793968" cy="1131256"/>
          </a:xfrm>
          <a:prstGeom prst="rect">
            <a:avLst/>
          </a:prstGeom>
        </p:spPr>
      </p:pic>
      <p:pic>
        <p:nvPicPr>
          <p:cNvPr id="13" name="Picture 12">
            <a:extLst>
              <a:ext uri="{FF2B5EF4-FFF2-40B4-BE49-F238E27FC236}">
                <a16:creationId xmlns:a16="http://schemas.microsoft.com/office/drawing/2014/main" id="{6986EAB9-D942-3AEE-BD6B-02826A6EA4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8136"/>
          <a:stretch/>
        </p:blipFill>
        <p:spPr>
          <a:xfrm>
            <a:off x="7182367" y="3583181"/>
            <a:ext cx="1058866" cy="1146209"/>
          </a:xfrm>
          <a:prstGeom prst="rect">
            <a:avLst/>
          </a:prstGeom>
        </p:spPr>
      </p:pic>
      <p:pic>
        <p:nvPicPr>
          <p:cNvPr id="7" name="Picture 6">
            <a:extLst>
              <a:ext uri="{FF2B5EF4-FFF2-40B4-BE49-F238E27FC236}">
                <a16:creationId xmlns:a16="http://schemas.microsoft.com/office/drawing/2014/main" id="{29B558F0-FC2E-7C36-CB2D-DD262916538E}"/>
              </a:ext>
            </a:extLst>
          </p:cNvPr>
          <p:cNvPicPr>
            <a:picLocks noChangeAspect="1"/>
          </p:cNvPicPr>
          <p:nvPr/>
        </p:nvPicPr>
        <p:blipFill>
          <a:blip r:embed="rId6"/>
          <a:stretch>
            <a:fillRect/>
          </a:stretch>
        </p:blipFill>
        <p:spPr>
          <a:xfrm>
            <a:off x="6067796" y="455419"/>
            <a:ext cx="3076204" cy="1291536"/>
          </a:xfrm>
          <a:prstGeom prst="rect">
            <a:avLst/>
          </a:prstGeom>
        </p:spPr>
      </p:pic>
      <p:sp>
        <p:nvSpPr>
          <p:cNvPr id="8" name="TextBox 7">
            <a:extLst>
              <a:ext uri="{FF2B5EF4-FFF2-40B4-BE49-F238E27FC236}">
                <a16:creationId xmlns:a16="http://schemas.microsoft.com/office/drawing/2014/main" id="{9F5D44B2-1062-267A-13FF-B31834F2BFDC}"/>
              </a:ext>
            </a:extLst>
          </p:cNvPr>
          <p:cNvSpPr txBox="1"/>
          <p:nvPr/>
        </p:nvSpPr>
        <p:spPr>
          <a:xfrm>
            <a:off x="7284083" y="207281"/>
            <a:ext cx="1777153" cy="338554"/>
          </a:xfrm>
          <a:prstGeom prst="rect">
            <a:avLst/>
          </a:prstGeom>
          <a:noFill/>
        </p:spPr>
        <p:txBody>
          <a:bodyPr wrap="none" rtlCol="0">
            <a:spAutoFit/>
          </a:bodyPr>
          <a:lstStyle/>
          <a:p>
            <a:r>
              <a:rPr lang="en-US" sz="1600" dirty="0"/>
              <a:t>SQMS 2023 interns</a:t>
            </a:r>
          </a:p>
        </p:txBody>
      </p:sp>
    </p:spTree>
    <p:extLst>
      <p:ext uri="{BB962C8B-B14F-4D97-AF65-F5344CB8AC3E}">
        <p14:creationId xmlns:p14="http://schemas.microsoft.com/office/powerpoint/2010/main" val="19315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70EF672-3278-1645-A224-4C8076A3E6C2}"/>
              </a:ext>
            </a:extLst>
          </p:cNvPr>
          <p:cNvSpPr>
            <a:spLocks noGrp="1"/>
          </p:cNvSpPr>
          <p:nvPr>
            <p:ph type="title"/>
          </p:nvPr>
        </p:nvSpPr>
        <p:spPr>
          <a:xfrm>
            <a:off x="202245" y="389329"/>
            <a:ext cx="8345734" cy="240681"/>
          </a:xfrm>
        </p:spPr>
        <p:txBody>
          <a:bodyPr/>
          <a:lstStyle/>
          <a:p>
            <a:r>
              <a:rPr lang="en-US" sz="2100" dirty="0">
                <a:cs typeface="Calibri" panose="020F0502020204030204" pitchFamily="34" charset="0"/>
              </a:rPr>
              <a:t>The U.S. QIS School: first school to be host by the 5 DOE quantum centers; SQMS leading the first edition at FNAL</a:t>
            </a:r>
          </a:p>
        </p:txBody>
      </p:sp>
      <p:sp>
        <p:nvSpPr>
          <p:cNvPr id="8" name="TextBox 7">
            <a:extLst>
              <a:ext uri="{FF2B5EF4-FFF2-40B4-BE49-F238E27FC236}">
                <a16:creationId xmlns:a16="http://schemas.microsoft.com/office/drawing/2014/main" id="{A8A1207D-4D39-32F5-33E5-1D37F9C9F4BE}"/>
              </a:ext>
            </a:extLst>
          </p:cNvPr>
          <p:cNvSpPr txBox="1"/>
          <p:nvPr/>
        </p:nvSpPr>
        <p:spPr>
          <a:xfrm>
            <a:off x="-59435" y="4060227"/>
            <a:ext cx="9262870" cy="784830"/>
          </a:xfrm>
          <a:prstGeom prst="rect">
            <a:avLst/>
          </a:prstGeom>
          <a:solidFill>
            <a:schemeClr val="accent2"/>
          </a:solidFill>
          <a:ln>
            <a:solidFill>
              <a:schemeClr val="bg2">
                <a:lumMod val="50000"/>
              </a:schemeClr>
            </a:solidFill>
          </a:ln>
        </p:spPr>
        <p:txBody>
          <a:bodyPr wrap="square" rtlCol="0">
            <a:spAutoFit/>
          </a:bodyPr>
          <a:lstStyle/>
          <a:p>
            <a:pPr defTabSz="457189"/>
            <a:r>
              <a:rPr lang="en-US" sz="1500" dirty="0">
                <a:solidFill>
                  <a:srgbClr val="000000"/>
                </a:solidFill>
                <a:latin typeface="Roboto" panose="02000000000000000000" pitchFamily="2" charset="0"/>
                <a:ea typeface="Roboto" panose="02000000000000000000" pitchFamily="2" charset="0"/>
              </a:rPr>
              <a:t>Largest U.S. school to educate in quantum information science including lab experience; </a:t>
            </a:r>
          </a:p>
          <a:p>
            <a:pPr defTabSz="457189"/>
            <a:r>
              <a:rPr lang="en-US" sz="1500" dirty="0">
                <a:solidFill>
                  <a:srgbClr val="000000"/>
                </a:solidFill>
                <a:latin typeface="Roboto" panose="02000000000000000000" pitchFamily="2" charset="0"/>
                <a:ea typeface="Roboto" panose="02000000000000000000" pitchFamily="2" charset="0"/>
              </a:rPr>
              <a:t>More than 300 applicants, accepted 150 participants : students, professionals from labs and industry</a:t>
            </a:r>
          </a:p>
          <a:p>
            <a:pPr defTabSz="457189"/>
            <a:r>
              <a:rPr lang="en-US" sz="1500" dirty="0">
                <a:solidFill>
                  <a:srgbClr val="000000"/>
                </a:solidFill>
                <a:latin typeface="Roboto" panose="02000000000000000000" pitchFamily="2" charset="0"/>
                <a:ea typeface="Roboto" panose="02000000000000000000" pitchFamily="2" charset="0"/>
              </a:rPr>
              <a:t>More than 40 instructors, top national experts in QIS from the 5 quantum centers (DOE, academia, industry)</a:t>
            </a:r>
          </a:p>
        </p:txBody>
      </p:sp>
      <p:pic>
        <p:nvPicPr>
          <p:cNvPr id="3074" name="Picture 2" descr="Image">
            <a:extLst>
              <a:ext uri="{FF2B5EF4-FFF2-40B4-BE49-F238E27FC236}">
                <a16:creationId xmlns:a16="http://schemas.microsoft.com/office/drawing/2014/main" id="{769C9505-F6B2-DD4E-FA84-E048D4043B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0604" y="779140"/>
            <a:ext cx="5263376" cy="328961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a:extLst>
              <a:ext uri="{FF2B5EF4-FFF2-40B4-BE49-F238E27FC236}">
                <a16:creationId xmlns:a16="http://schemas.microsoft.com/office/drawing/2014/main" id="{09DD5420-8FB8-0012-4AD3-C2E8F5AF8F0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89"/>
            <a:endParaRPr lang="en-US">
              <a:solidFill>
                <a:srgbClr val="003087"/>
              </a:solidFill>
            </a:endParaRPr>
          </a:p>
        </p:txBody>
      </p:sp>
      <p:sp>
        <p:nvSpPr>
          <p:cNvPr id="3" name="AutoShape 6">
            <a:extLst>
              <a:ext uri="{FF2B5EF4-FFF2-40B4-BE49-F238E27FC236}">
                <a16:creationId xmlns:a16="http://schemas.microsoft.com/office/drawing/2014/main" id="{4DCF4F6F-FA2D-CCF8-6C39-D265E16FD004}"/>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89"/>
            <a:endParaRPr lang="en-US">
              <a:solidFill>
                <a:srgbClr val="003087"/>
              </a:solidFill>
            </a:endParaRPr>
          </a:p>
        </p:txBody>
      </p:sp>
      <p:pic>
        <p:nvPicPr>
          <p:cNvPr id="6" name="Picture 5">
            <a:extLst>
              <a:ext uri="{FF2B5EF4-FFF2-40B4-BE49-F238E27FC236}">
                <a16:creationId xmlns:a16="http://schemas.microsoft.com/office/drawing/2014/main" id="{4BA3E2F4-8880-C491-8941-D41D241209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4579" y="389329"/>
            <a:ext cx="2537176" cy="3670898"/>
          </a:xfrm>
          <a:prstGeom prst="rect">
            <a:avLst/>
          </a:prstGeom>
        </p:spPr>
      </p:pic>
    </p:spTree>
    <p:extLst>
      <p:ext uri="{BB962C8B-B14F-4D97-AF65-F5344CB8AC3E}">
        <p14:creationId xmlns:p14="http://schemas.microsoft.com/office/powerpoint/2010/main" val="123197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1E9341-41A5-4B3E-3740-3089021513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251" y="12850"/>
            <a:ext cx="7772400" cy="2127924"/>
          </a:xfrm>
          <a:prstGeom prst="rect">
            <a:avLst/>
          </a:prstGeom>
          <a:ln>
            <a:solidFill>
              <a:srgbClr val="404040"/>
            </a:solidFill>
          </a:ln>
        </p:spPr>
      </p:pic>
      <p:pic>
        <p:nvPicPr>
          <p:cNvPr id="9220" name="Picture 4" descr="Image">
            <a:extLst>
              <a:ext uri="{FF2B5EF4-FFF2-40B4-BE49-F238E27FC236}">
                <a16:creationId xmlns:a16="http://schemas.microsoft.com/office/drawing/2014/main" id="{F7EC9635-856D-678E-68E0-C969654670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30" y="2045918"/>
            <a:ext cx="2270716" cy="3027621"/>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BCEEC1C-42A2-DE6B-5E5C-6B6E9E4EE8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9268" y="3144260"/>
            <a:ext cx="4034732" cy="1932467"/>
          </a:xfrm>
          <a:prstGeom prst="rect">
            <a:avLst/>
          </a:prstGeom>
          <a:ln>
            <a:solidFill>
              <a:srgbClr val="404040"/>
            </a:solidFill>
          </a:ln>
        </p:spPr>
      </p:pic>
      <p:pic>
        <p:nvPicPr>
          <p:cNvPr id="9224" name="Picture 8" descr="Image">
            <a:extLst>
              <a:ext uri="{FF2B5EF4-FFF2-40B4-BE49-F238E27FC236}">
                <a16:creationId xmlns:a16="http://schemas.microsoft.com/office/drawing/2014/main" id="{A98506EB-9D98-EE4A-161F-E5DE707665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79354" y="3144260"/>
            <a:ext cx="2690037" cy="193246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a:extLst>
              <a:ext uri="{FF2B5EF4-FFF2-40B4-BE49-F238E27FC236}">
                <a16:creationId xmlns:a16="http://schemas.microsoft.com/office/drawing/2014/main" id="{62850F92-6DF7-1850-C613-720E41CE21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71291" y="1811314"/>
            <a:ext cx="2027552" cy="1520663"/>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pic>
        <p:nvPicPr>
          <p:cNvPr id="9228" name="Picture 12" descr="Image">
            <a:extLst>
              <a:ext uri="{FF2B5EF4-FFF2-40B4-BE49-F238E27FC236}">
                <a16:creationId xmlns:a16="http://schemas.microsoft.com/office/drawing/2014/main" id="{87A14294-A464-B427-C441-E5492BAE3CE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98583" y="1811314"/>
            <a:ext cx="2027552" cy="1520664"/>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pic>
        <p:nvPicPr>
          <p:cNvPr id="9230" name="Picture 14" descr="Image">
            <a:extLst>
              <a:ext uri="{FF2B5EF4-FFF2-40B4-BE49-F238E27FC236}">
                <a16:creationId xmlns:a16="http://schemas.microsoft.com/office/drawing/2014/main" id="{FD35E5A8-97AA-EC21-AB42-1D60302A3B8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44448" y="1811314"/>
            <a:ext cx="2027552" cy="1520664"/>
          </a:xfrm>
          <a:prstGeom prst="rect">
            <a:avLst/>
          </a:prstGeom>
          <a:noFill/>
          <a:ln>
            <a:solidFill>
              <a:srgbClr val="404040"/>
            </a:solidFill>
          </a:ln>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EC9F84CB-07A1-D822-12A1-870950B336D9}"/>
              </a:ext>
            </a:extLst>
          </p:cNvPr>
          <p:cNvSpPr>
            <a:spLocks noGrp="1"/>
          </p:cNvSpPr>
          <p:nvPr>
            <p:ph type="title"/>
          </p:nvPr>
        </p:nvSpPr>
        <p:spPr>
          <a:xfrm>
            <a:off x="2775687" y="0"/>
            <a:ext cx="3036672" cy="322976"/>
          </a:xfrm>
          <a:solidFill>
            <a:schemeClr val="accent2"/>
          </a:solidFill>
        </p:spPr>
        <p:txBody>
          <a:bodyPr/>
          <a:lstStyle/>
          <a:p>
            <a:r>
              <a:rPr lang="en-US" sz="2400" dirty="0">
                <a:cs typeface="Calibri" panose="020F0502020204030204" pitchFamily="34" charset="0"/>
              </a:rPr>
              <a:t>USQIS SCHOOL 2023</a:t>
            </a:r>
          </a:p>
        </p:txBody>
      </p:sp>
    </p:spTree>
    <p:extLst>
      <p:ext uri="{BB962C8B-B14F-4D97-AF65-F5344CB8AC3E}">
        <p14:creationId xmlns:p14="http://schemas.microsoft.com/office/powerpoint/2010/main" val="801213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0026CEC-C415-A3D4-7F1E-5E6DF5ECD01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5472" y="2483409"/>
            <a:ext cx="3940625" cy="2453869"/>
          </a:xfrm>
          <a:prstGeom prst="rect">
            <a:avLst/>
          </a:prstGeom>
        </p:spPr>
      </p:pic>
      <p:sp>
        <p:nvSpPr>
          <p:cNvPr id="3" name="Title 2">
            <a:extLst>
              <a:ext uri="{FF2B5EF4-FFF2-40B4-BE49-F238E27FC236}">
                <a16:creationId xmlns:a16="http://schemas.microsoft.com/office/drawing/2014/main" id="{DD382D8C-F2EF-8816-AB48-8628D4B7EBD9}"/>
              </a:ext>
            </a:extLst>
          </p:cNvPr>
          <p:cNvSpPr>
            <a:spLocks noGrp="1"/>
          </p:cNvSpPr>
          <p:nvPr>
            <p:ph type="title"/>
          </p:nvPr>
        </p:nvSpPr>
        <p:spPr>
          <a:xfrm>
            <a:off x="377976" y="400829"/>
            <a:ext cx="8189952" cy="517776"/>
          </a:xfrm>
        </p:spPr>
        <p:txBody>
          <a:bodyPr/>
          <a:lstStyle/>
          <a:p>
            <a:r>
              <a:rPr lang="en-US" sz="2800" dirty="0"/>
              <a:t>SQMS has led the organization of several international workshops and conference sessions</a:t>
            </a:r>
          </a:p>
        </p:txBody>
      </p:sp>
      <p:pic>
        <p:nvPicPr>
          <p:cNvPr id="4" name="Picture 3">
            <a:extLst>
              <a:ext uri="{FF2B5EF4-FFF2-40B4-BE49-F238E27FC236}">
                <a16:creationId xmlns:a16="http://schemas.microsoft.com/office/drawing/2014/main" id="{1293E121-7288-B5B9-0204-47E5078E0B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6097" y="944700"/>
            <a:ext cx="4294231" cy="2478578"/>
          </a:xfrm>
          <a:prstGeom prst="rect">
            <a:avLst/>
          </a:prstGeom>
        </p:spPr>
      </p:pic>
      <p:pic>
        <p:nvPicPr>
          <p:cNvPr id="5" name="Picture 4">
            <a:extLst>
              <a:ext uri="{FF2B5EF4-FFF2-40B4-BE49-F238E27FC236}">
                <a16:creationId xmlns:a16="http://schemas.microsoft.com/office/drawing/2014/main" id="{5B0D735A-F713-A03B-CF3B-3CD2D12CEE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7688" y="3738892"/>
            <a:ext cx="5435646" cy="1404608"/>
          </a:xfrm>
          <a:prstGeom prst="rect">
            <a:avLst/>
          </a:prstGeom>
        </p:spPr>
      </p:pic>
      <p:pic>
        <p:nvPicPr>
          <p:cNvPr id="8194" name="Picture 2">
            <a:extLst>
              <a:ext uri="{FF2B5EF4-FFF2-40B4-BE49-F238E27FC236}">
                <a16:creationId xmlns:a16="http://schemas.microsoft.com/office/drawing/2014/main" id="{E6047606-0655-0F34-545B-D84AA91285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71138" y="3221889"/>
            <a:ext cx="3437390" cy="97691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UCAS 2023. Bologna, Italy.">
            <a:extLst>
              <a:ext uri="{FF2B5EF4-FFF2-40B4-BE49-F238E27FC236}">
                <a16:creationId xmlns:a16="http://schemas.microsoft.com/office/drawing/2014/main" id="{388DF779-7C0B-FA1F-6935-987525CC3ED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362" y="1445359"/>
            <a:ext cx="2985604" cy="101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820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FAF15B-804F-FEE6-C8B6-8938E7E6A923}"/>
              </a:ext>
            </a:extLst>
          </p:cNvPr>
          <p:cNvSpPr>
            <a:spLocks noGrp="1"/>
          </p:cNvSpPr>
          <p:nvPr>
            <p:ph type="title"/>
          </p:nvPr>
        </p:nvSpPr>
        <p:spPr>
          <a:xfrm>
            <a:off x="387120" y="321569"/>
            <a:ext cx="7385279" cy="517776"/>
          </a:xfrm>
        </p:spPr>
        <p:txBody>
          <a:bodyPr/>
          <a:lstStyle/>
          <a:p>
            <a:r>
              <a:rPr lang="en-US" sz="2800" dirty="0"/>
              <a:t>Awards, Grants and International Leadership</a:t>
            </a:r>
          </a:p>
        </p:txBody>
      </p:sp>
      <p:pic>
        <p:nvPicPr>
          <p:cNvPr id="10242" name="Picture 2" descr="Silvia Zorzetti – SQMS Center">
            <a:extLst>
              <a:ext uri="{FF2B5EF4-FFF2-40B4-BE49-F238E27FC236}">
                <a16:creationId xmlns:a16="http://schemas.microsoft.com/office/drawing/2014/main" id="{2D4E7B9F-1D19-38E4-A7EB-18BA64EB92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177" y="944121"/>
            <a:ext cx="1763711" cy="176371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Mustafa Bal – SQMS Center">
            <a:extLst>
              <a:ext uri="{FF2B5EF4-FFF2-40B4-BE49-F238E27FC236}">
                <a16:creationId xmlns:a16="http://schemas.microsoft.com/office/drawing/2014/main" id="{AFEBAA0C-A410-5A51-01BE-DC94DD4A75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8706" y="938353"/>
            <a:ext cx="1794863" cy="179486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Expansion of National Quantum Initiative Pitched to Science Committee -  AIP.ORG">
            <a:extLst>
              <a:ext uri="{FF2B5EF4-FFF2-40B4-BE49-F238E27FC236}">
                <a16:creationId xmlns:a16="http://schemas.microsoft.com/office/drawing/2014/main" id="{FFB86E0B-EBD2-C33C-5450-751687FCC45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05796" y="946866"/>
            <a:ext cx="3095254" cy="17948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4AEF77-0B25-85A1-3BDE-BCCC3F301F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830" y="3513295"/>
            <a:ext cx="5170081" cy="1625349"/>
          </a:xfrm>
          <a:prstGeom prst="rect">
            <a:avLst/>
          </a:prstGeom>
          <a:ln>
            <a:solidFill>
              <a:srgbClr val="404040"/>
            </a:solidFill>
          </a:ln>
        </p:spPr>
      </p:pic>
      <p:pic>
        <p:nvPicPr>
          <p:cNvPr id="7" name="Picture 12" descr="Anna Grassellino">
            <a:extLst>
              <a:ext uri="{FF2B5EF4-FFF2-40B4-BE49-F238E27FC236}">
                <a16:creationId xmlns:a16="http://schemas.microsoft.com/office/drawing/2014/main" id="{E355CF12-C470-FC45-4BF5-11A0066AE92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58466" y="985387"/>
            <a:ext cx="1722445" cy="17224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4CEEFD-3E62-A9D2-036B-B464151C319B}"/>
              </a:ext>
            </a:extLst>
          </p:cNvPr>
          <p:cNvSpPr txBox="1"/>
          <p:nvPr/>
        </p:nvSpPr>
        <p:spPr>
          <a:xfrm>
            <a:off x="0" y="2785823"/>
            <a:ext cx="1938528" cy="461665"/>
          </a:xfrm>
          <a:prstGeom prst="rect">
            <a:avLst/>
          </a:prstGeom>
          <a:noFill/>
          <a:ln>
            <a:solidFill>
              <a:srgbClr val="404040"/>
            </a:solidFill>
          </a:ln>
        </p:spPr>
        <p:txBody>
          <a:bodyPr wrap="square" rtlCol="0">
            <a:spAutoFit/>
          </a:bodyPr>
          <a:lstStyle/>
          <a:p>
            <a:r>
              <a:rPr lang="en-US" sz="1200" dirty="0"/>
              <a:t>Silvia </a:t>
            </a:r>
            <a:r>
              <a:rPr lang="en-US" sz="1200" dirty="0" err="1"/>
              <a:t>Zorzetti</a:t>
            </a:r>
            <a:r>
              <a:rPr lang="en-US" sz="1200" dirty="0"/>
              <a:t>, DOE Early career Award, RENEW grant</a:t>
            </a:r>
          </a:p>
        </p:txBody>
      </p:sp>
      <p:sp>
        <p:nvSpPr>
          <p:cNvPr id="9" name="TextBox 8">
            <a:extLst>
              <a:ext uri="{FF2B5EF4-FFF2-40B4-BE49-F238E27FC236}">
                <a16:creationId xmlns:a16="http://schemas.microsoft.com/office/drawing/2014/main" id="{22FBF542-8E9A-17F4-3DF5-F7B20504E2F3}"/>
              </a:ext>
            </a:extLst>
          </p:cNvPr>
          <p:cNvSpPr txBox="1"/>
          <p:nvPr/>
        </p:nvSpPr>
        <p:spPr>
          <a:xfrm>
            <a:off x="1966872" y="2785824"/>
            <a:ext cx="2221080" cy="461665"/>
          </a:xfrm>
          <a:prstGeom prst="rect">
            <a:avLst/>
          </a:prstGeom>
          <a:noFill/>
          <a:ln>
            <a:solidFill>
              <a:srgbClr val="404040"/>
            </a:solidFill>
          </a:ln>
        </p:spPr>
        <p:txBody>
          <a:bodyPr wrap="square" rtlCol="0">
            <a:spAutoFit/>
          </a:bodyPr>
          <a:lstStyle/>
          <a:p>
            <a:r>
              <a:rPr lang="en-US" sz="1200" dirty="0"/>
              <a:t>Mustafa Bal, DOE Nuclear Physics Quantum Horizon Grant</a:t>
            </a:r>
          </a:p>
        </p:txBody>
      </p:sp>
      <p:sp>
        <p:nvSpPr>
          <p:cNvPr id="10" name="TextBox 9">
            <a:extLst>
              <a:ext uri="{FF2B5EF4-FFF2-40B4-BE49-F238E27FC236}">
                <a16:creationId xmlns:a16="http://schemas.microsoft.com/office/drawing/2014/main" id="{1535F0E4-7AF6-DCEE-D389-297EC5EA02EA}"/>
              </a:ext>
            </a:extLst>
          </p:cNvPr>
          <p:cNvSpPr txBox="1"/>
          <p:nvPr/>
        </p:nvSpPr>
        <p:spPr>
          <a:xfrm>
            <a:off x="4216296" y="2758162"/>
            <a:ext cx="2446764" cy="646331"/>
          </a:xfrm>
          <a:prstGeom prst="rect">
            <a:avLst/>
          </a:prstGeom>
          <a:noFill/>
          <a:ln>
            <a:solidFill>
              <a:srgbClr val="404040"/>
            </a:solidFill>
          </a:ln>
        </p:spPr>
        <p:txBody>
          <a:bodyPr wrap="square" rtlCol="0">
            <a:spAutoFit/>
          </a:bodyPr>
          <a:lstStyle/>
          <a:p>
            <a:r>
              <a:rPr lang="en-US" sz="1200" dirty="0"/>
              <a:t>Anna </a:t>
            </a:r>
            <a:r>
              <a:rPr lang="en-US" sz="1200" dirty="0" err="1"/>
              <a:t>Grassellino</a:t>
            </a:r>
            <a:r>
              <a:rPr lang="en-US" sz="1200" dirty="0"/>
              <a:t>, New Horizon Prize Breakthrough Foundation, serving on international advisory boards</a:t>
            </a:r>
          </a:p>
        </p:txBody>
      </p:sp>
      <p:sp>
        <p:nvSpPr>
          <p:cNvPr id="11" name="TextBox 10">
            <a:extLst>
              <a:ext uri="{FF2B5EF4-FFF2-40B4-BE49-F238E27FC236}">
                <a16:creationId xmlns:a16="http://schemas.microsoft.com/office/drawing/2014/main" id="{E5872B5C-BF2B-C90B-327C-7AAE7FC8302B}"/>
              </a:ext>
            </a:extLst>
          </p:cNvPr>
          <p:cNvSpPr txBox="1"/>
          <p:nvPr/>
        </p:nvSpPr>
        <p:spPr>
          <a:xfrm>
            <a:off x="6779970" y="2781230"/>
            <a:ext cx="2221080" cy="646331"/>
          </a:xfrm>
          <a:prstGeom prst="rect">
            <a:avLst/>
          </a:prstGeom>
          <a:noFill/>
          <a:ln>
            <a:solidFill>
              <a:srgbClr val="404040"/>
            </a:solidFill>
          </a:ln>
        </p:spPr>
        <p:txBody>
          <a:bodyPr wrap="square" rtlCol="0">
            <a:spAutoFit/>
          </a:bodyPr>
          <a:lstStyle/>
          <a:p>
            <a:r>
              <a:rPr lang="en-US" sz="1200" dirty="0"/>
              <a:t>Eleanor </a:t>
            </a:r>
            <a:r>
              <a:rPr lang="en-US" sz="1200" dirty="0" err="1"/>
              <a:t>Rieffel</a:t>
            </a:r>
            <a:r>
              <a:rPr lang="en-US" sz="1200" dirty="0"/>
              <a:t>, testifying at NQI reauthorization Congress hearing</a:t>
            </a:r>
          </a:p>
        </p:txBody>
      </p:sp>
      <p:sp>
        <p:nvSpPr>
          <p:cNvPr id="12" name="TextBox 11">
            <a:extLst>
              <a:ext uri="{FF2B5EF4-FFF2-40B4-BE49-F238E27FC236}">
                <a16:creationId xmlns:a16="http://schemas.microsoft.com/office/drawing/2014/main" id="{8DFE1E97-7B01-47DB-CFF9-FE3096A90CA2}"/>
              </a:ext>
            </a:extLst>
          </p:cNvPr>
          <p:cNvSpPr txBox="1"/>
          <p:nvPr/>
        </p:nvSpPr>
        <p:spPr>
          <a:xfrm>
            <a:off x="5905796" y="3873468"/>
            <a:ext cx="2221080" cy="646331"/>
          </a:xfrm>
          <a:prstGeom prst="rect">
            <a:avLst/>
          </a:prstGeom>
          <a:noFill/>
          <a:ln>
            <a:solidFill>
              <a:srgbClr val="404040"/>
            </a:solidFill>
          </a:ln>
        </p:spPr>
        <p:txBody>
          <a:bodyPr wrap="square" rtlCol="0">
            <a:spAutoFit/>
          </a:bodyPr>
          <a:lstStyle/>
          <a:p>
            <a:r>
              <a:rPr lang="en-US" sz="1200" dirty="0"/>
              <a:t>SQMS Center featured on </a:t>
            </a:r>
            <a:r>
              <a:rPr lang="en-US" sz="1200" dirty="0" err="1"/>
              <a:t>quantum.gov</a:t>
            </a:r>
            <a:r>
              <a:rPr lang="en-US" sz="1200" dirty="0"/>
              <a:t> as leader in international cooperation</a:t>
            </a:r>
          </a:p>
        </p:txBody>
      </p:sp>
    </p:spTree>
    <p:extLst>
      <p:ext uri="{BB962C8B-B14F-4D97-AF65-F5344CB8AC3E}">
        <p14:creationId xmlns:p14="http://schemas.microsoft.com/office/powerpoint/2010/main" val="348119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739E2ABC-5F0F-CED3-AED3-FC24A909D1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7382" y="938170"/>
            <a:ext cx="5687713" cy="3168396"/>
          </a:xfrm>
          <a:prstGeom prst="rect">
            <a:avLst/>
          </a:prstGeom>
        </p:spPr>
      </p:pic>
      <p:pic>
        <p:nvPicPr>
          <p:cNvPr id="44" name="Picture 43">
            <a:extLst>
              <a:ext uri="{FF2B5EF4-FFF2-40B4-BE49-F238E27FC236}">
                <a16:creationId xmlns:a16="http://schemas.microsoft.com/office/drawing/2014/main" id="{5484704C-1B5F-6E7A-65E6-DDE284BDD826}"/>
              </a:ext>
            </a:extLst>
          </p:cNvPr>
          <p:cNvPicPr>
            <a:picLocks noChangeAspect="1"/>
          </p:cNvPicPr>
          <p:nvPr/>
        </p:nvPicPr>
        <p:blipFill>
          <a:blip r:embed="rId4" cstate="screen">
            <a:alphaModFix amt="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 y="3759475"/>
            <a:ext cx="9155093" cy="1380224"/>
          </a:xfrm>
          <a:prstGeom prst="rect">
            <a:avLst/>
          </a:prstGeom>
        </p:spPr>
      </p:pic>
      <p:pic>
        <p:nvPicPr>
          <p:cNvPr id="34" name="Picture 33">
            <a:extLst>
              <a:ext uri="{FF2B5EF4-FFF2-40B4-BE49-F238E27FC236}">
                <a16:creationId xmlns:a16="http://schemas.microsoft.com/office/drawing/2014/main" id="{30B73D1C-94C4-A3E5-BE99-7EF67E91B501}"/>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3802"/>
            <a:ext cx="9144000" cy="888086"/>
          </a:xfrm>
          <a:prstGeom prst="rect">
            <a:avLst/>
          </a:prstGeom>
        </p:spPr>
      </p:pic>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a:xfrm>
            <a:off x="265741" y="212098"/>
            <a:ext cx="8612519" cy="517776"/>
          </a:xfrm>
        </p:spPr>
        <p:txBody>
          <a:bodyPr/>
          <a:lstStyle/>
          <a:p>
            <a:pPr algn="l"/>
            <a:r>
              <a:rPr lang="en-US" sz="2400" b="0" dirty="0">
                <a:solidFill>
                  <a:schemeClr val="bg1"/>
                </a:solidFill>
              </a:rPr>
              <a:t>The Five DOE National QIS Research Centers</a:t>
            </a:r>
            <a:br>
              <a:rPr lang="en-US" sz="2400" dirty="0">
                <a:solidFill>
                  <a:schemeClr val="bg1">
                    <a:lumMod val="95000"/>
                  </a:schemeClr>
                </a:solidFill>
                <a:latin typeface="Roboto" panose="02000000000000000000" pitchFamily="2" charset="0"/>
              </a:rPr>
            </a:br>
            <a:r>
              <a:rPr lang="en-US" sz="1500" b="0" dirty="0">
                <a:solidFill>
                  <a:schemeClr val="accent1">
                    <a:lumMod val="40000"/>
                    <a:lumOff val="60000"/>
                  </a:schemeClr>
                </a:solidFill>
                <a:latin typeface="Roboto Light" panose="02000000000000000000" pitchFamily="2" charset="0"/>
                <a:ea typeface="Roboto Light" panose="02000000000000000000" pitchFamily="2" charset="0"/>
              </a:rPr>
              <a:t>Unique institutional partnerships boost joint efforts in academia, industry and national labs</a:t>
            </a:r>
            <a:endParaRPr lang="en-US" sz="2100" b="0" dirty="0">
              <a:solidFill>
                <a:schemeClr val="accent1">
                  <a:lumMod val="40000"/>
                  <a:lumOff val="60000"/>
                </a:schemeClr>
              </a:solidFill>
              <a:latin typeface="Roboto Light" panose="02000000000000000000" pitchFamily="2" charset="0"/>
              <a:ea typeface="Roboto Light" panose="02000000000000000000" pitchFamily="2" charset="0"/>
            </a:endParaRPr>
          </a:p>
        </p:txBody>
      </p:sp>
      <p:sp>
        <p:nvSpPr>
          <p:cNvPr id="103" name="TextBox 102">
            <a:extLst>
              <a:ext uri="{FF2B5EF4-FFF2-40B4-BE49-F238E27FC236}">
                <a16:creationId xmlns:a16="http://schemas.microsoft.com/office/drawing/2014/main" id="{DBC0DB73-7C8B-F2DF-A707-C3BF6D541079}"/>
              </a:ext>
            </a:extLst>
          </p:cNvPr>
          <p:cNvSpPr txBox="1"/>
          <p:nvPr/>
        </p:nvSpPr>
        <p:spPr>
          <a:xfrm>
            <a:off x="554413" y="1100184"/>
            <a:ext cx="2922918" cy="2169825"/>
          </a:xfrm>
          <a:prstGeom prst="rect">
            <a:avLst/>
          </a:prstGeom>
          <a:noFill/>
        </p:spPr>
        <p:txBody>
          <a:bodyPr wrap="square" rtlCol="0">
            <a:spAutoFit/>
          </a:bodyPr>
          <a:lstStyle/>
          <a:p>
            <a:pPr defTabSz="685800" fontAlgn="auto">
              <a:spcBef>
                <a:spcPts val="0"/>
              </a:spcBef>
              <a:spcAft>
                <a:spcPts val="0"/>
              </a:spcAft>
            </a:pPr>
            <a:r>
              <a:rPr lang="en-US" sz="2700" dirty="0">
                <a:solidFill>
                  <a:srgbClr val="000000"/>
                </a:solidFill>
                <a:latin typeface="Roboto Black" panose="02000000000000000000" pitchFamily="2" charset="0"/>
                <a:ea typeface="Roboto Black" panose="02000000000000000000" pitchFamily="2" charset="0"/>
                <a:cs typeface="+mn-cs"/>
              </a:rPr>
              <a:t>1,500+</a:t>
            </a:r>
            <a:r>
              <a:rPr lang="en-US" sz="1800" dirty="0">
                <a:solidFill>
                  <a:srgbClr val="000000"/>
                </a:solidFill>
                <a:latin typeface="Roboto Black" panose="02000000000000000000" pitchFamily="2" charset="0"/>
                <a:ea typeface="Roboto Black" panose="02000000000000000000" pitchFamily="2" charset="0"/>
                <a:cs typeface="+mn-cs"/>
              </a:rPr>
              <a:t>    </a:t>
            </a:r>
            <a:r>
              <a:rPr lang="en-US" sz="1500" dirty="0">
                <a:solidFill>
                  <a:srgbClr val="000000"/>
                </a:solidFill>
                <a:latin typeface="Roboto" panose="02000000000000000000" pitchFamily="2" charset="0"/>
                <a:ea typeface="+mn-ea"/>
                <a:cs typeface="+mn-cs"/>
              </a:rPr>
              <a:t>experts</a:t>
            </a:r>
            <a:endParaRPr lang="en-US" sz="1500" b="1" dirty="0">
              <a:solidFill>
                <a:srgbClr val="000000"/>
              </a:solidFill>
              <a:latin typeface="Roboto" panose="02000000000000000000" pitchFamily="2" charset="0"/>
              <a:ea typeface="+mn-ea"/>
              <a:cs typeface="+mn-cs"/>
            </a:endParaRPr>
          </a:p>
          <a:p>
            <a:pPr defTabSz="685800" fontAlgn="auto">
              <a:spcBef>
                <a:spcPts val="0"/>
              </a:spcBef>
              <a:spcAft>
                <a:spcPts val="0"/>
              </a:spcAft>
            </a:pPr>
            <a:r>
              <a:rPr lang="en-US" sz="1050" dirty="0">
                <a:solidFill>
                  <a:srgbClr val="000000"/>
                </a:solidFill>
                <a:latin typeface="Roboto Light" panose="02000000000000000000" pitchFamily="2" charset="0"/>
                <a:ea typeface="Roboto Light" panose="02000000000000000000" pitchFamily="2" charset="0"/>
                <a:cs typeface="+mn-cs"/>
              </a:rPr>
              <a:t>     </a:t>
            </a:r>
            <a:br>
              <a:rPr lang="en-US" sz="1200" dirty="0">
                <a:solidFill>
                  <a:srgbClr val="000000"/>
                </a:solidFill>
                <a:latin typeface="Roboto Light" panose="02000000000000000000" pitchFamily="2" charset="0"/>
                <a:ea typeface="Roboto Light" panose="02000000000000000000" pitchFamily="2" charset="0"/>
                <a:cs typeface="+mn-cs"/>
              </a:rPr>
            </a:br>
            <a:r>
              <a:rPr lang="en-US" dirty="0">
                <a:solidFill>
                  <a:srgbClr val="000000"/>
                </a:solidFill>
                <a:latin typeface="Roboto Light" panose="02000000000000000000" pitchFamily="2" charset="0"/>
                <a:ea typeface="Roboto Light" panose="02000000000000000000" pitchFamily="2" charset="0"/>
                <a:cs typeface="+mn-cs"/>
              </a:rPr>
              <a:t>     </a:t>
            </a:r>
            <a:r>
              <a:rPr lang="en-US" dirty="0">
                <a:solidFill>
                  <a:srgbClr val="000000"/>
                </a:solidFill>
                <a:latin typeface="Roboto Black" panose="02000000000000000000" pitchFamily="2" charset="0"/>
                <a:ea typeface="Roboto Black" panose="02000000000000000000" pitchFamily="2" charset="0"/>
                <a:cs typeface="+mn-cs"/>
              </a:rPr>
              <a:t>600+</a:t>
            </a:r>
            <a:r>
              <a:rPr lang="en-US" dirty="0">
                <a:solidFill>
                  <a:srgbClr val="000000"/>
                </a:solidFill>
                <a:latin typeface="Roboto Light" panose="02000000000000000000" pitchFamily="2" charset="0"/>
                <a:ea typeface="Roboto Light" panose="02000000000000000000" pitchFamily="2" charset="0"/>
                <a:cs typeface="+mn-cs"/>
              </a:rPr>
              <a:t>   </a:t>
            </a:r>
            <a:r>
              <a:rPr lang="en-US" sz="1500" dirty="0">
                <a:solidFill>
                  <a:srgbClr val="000000"/>
                </a:solidFill>
                <a:latin typeface="Roboto" panose="02000000000000000000" pitchFamily="2" charset="0"/>
                <a:ea typeface="+mn-ea"/>
                <a:cs typeface="+mn-cs"/>
              </a:rPr>
              <a:t>students </a:t>
            </a:r>
            <a:br>
              <a:rPr lang="en-US" sz="1500" dirty="0">
                <a:solidFill>
                  <a:srgbClr val="000000"/>
                </a:solidFill>
                <a:latin typeface="Roboto" panose="02000000000000000000" pitchFamily="2" charset="0"/>
                <a:ea typeface="+mn-ea"/>
                <a:cs typeface="+mn-cs"/>
              </a:rPr>
            </a:br>
            <a:r>
              <a:rPr lang="en-US" sz="1500" dirty="0">
                <a:solidFill>
                  <a:srgbClr val="000000"/>
                </a:solidFill>
                <a:latin typeface="Roboto" panose="02000000000000000000" pitchFamily="2" charset="0"/>
                <a:ea typeface="+mn-ea"/>
                <a:cs typeface="+mn-cs"/>
              </a:rPr>
              <a:t>                       &amp; postdocs</a:t>
            </a:r>
            <a:endParaRPr lang="en-US" sz="788" dirty="0">
              <a:solidFill>
                <a:srgbClr val="000000"/>
              </a:solidFill>
              <a:latin typeface="Roboto" panose="02000000000000000000" pitchFamily="2" charset="0"/>
              <a:ea typeface="+mn-ea"/>
              <a:cs typeface="+mn-cs"/>
            </a:endParaRPr>
          </a:p>
          <a:p>
            <a:pPr defTabSz="685800" fontAlgn="auto">
              <a:spcBef>
                <a:spcPts val="0"/>
              </a:spcBef>
              <a:spcAft>
                <a:spcPts val="0"/>
              </a:spcAft>
            </a:pPr>
            <a:endParaRPr lang="en-US" sz="1050" dirty="0">
              <a:solidFill>
                <a:srgbClr val="000000"/>
              </a:solidFill>
              <a:latin typeface="Roboto Light" panose="02000000000000000000" pitchFamily="2" charset="0"/>
              <a:ea typeface="Roboto Light" panose="02000000000000000000" pitchFamily="2" charset="0"/>
              <a:cs typeface="+mn-cs"/>
            </a:endParaRPr>
          </a:p>
          <a:p>
            <a:pPr defTabSz="685800" fontAlgn="auto">
              <a:spcBef>
                <a:spcPts val="0"/>
              </a:spcBef>
              <a:spcAft>
                <a:spcPts val="0"/>
              </a:spcAft>
            </a:pPr>
            <a:r>
              <a:rPr lang="en-US" sz="1500" dirty="0">
                <a:solidFill>
                  <a:srgbClr val="000000"/>
                </a:solidFill>
                <a:latin typeface="Roboto" panose="02000000000000000000" pitchFamily="2" charset="0"/>
                <a:ea typeface="Roboto" panose="02000000000000000000" pitchFamily="2" charset="0"/>
                <a:cs typeface="+mn-cs"/>
              </a:rPr>
              <a:t>      at  </a:t>
            </a:r>
            <a:r>
              <a:rPr lang="en-US" dirty="0">
                <a:solidFill>
                  <a:srgbClr val="000000"/>
                </a:solidFill>
                <a:latin typeface="Roboto Black" panose="02000000000000000000" pitchFamily="2" charset="0"/>
                <a:ea typeface="Roboto Black" panose="02000000000000000000" pitchFamily="2" charset="0"/>
                <a:cs typeface="+mn-cs"/>
              </a:rPr>
              <a:t>115</a:t>
            </a:r>
            <a:r>
              <a:rPr lang="en-US" dirty="0">
                <a:solidFill>
                  <a:srgbClr val="000000"/>
                </a:solidFill>
                <a:latin typeface="Roboto Light" panose="02000000000000000000" pitchFamily="2" charset="0"/>
                <a:ea typeface="Roboto Light" panose="02000000000000000000" pitchFamily="2" charset="0"/>
                <a:cs typeface="+mn-cs"/>
              </a:rPr>
              <a:t> </a:t>
            </a:r>
            <a:r>
              <a:rPr lang="en-US" sz="1500" dirty="0">
                <a:solidFill>
                  <a:srgbClr val="000000"/>
                </a:solidFill>
                <a:latin typeface="Roboto" panose="02000000000000000000" pitchFamily="2" charset="0"/>
                <a:ea typeface="+mn-ea"/>
                <a:cs typeface="+mn-cs"/>
              </a:rPr>
              <a:t>institutions in</a:t>
            </a:r>
          </a:p>
          <a:p>
            <a:pPr defTabSz="685800" fontAlgn="auto">
              <a:spcBef>
                <a:spcPts val="0"/>
              </a:spcBef>
              <a:spcAft>
                <a:spcPts val="0"/>
              </a:spcAft>
            </a:pPr>
            <a:r>
              <a:rPr lang="en-US" sz="1500" dirty="0">
                <a:solidFill>
                  <a:srgbClr val="000000"/>
                </a:solidFill>
                <a:latin typeface="Roboto" panose="02000000000000000000" pitchFamily="2" charset="0"/>
                <a:ea typeface="Roboto" panose="02000000000000000000" pitchFamily="2" charset="0"/>
                <a:cs typeface="+mn-cs"/>
              </a:rPr>
              <a:t>      in  </a:t>
            </a:r>
            <a:r>
              <a:rPr lang="en-US" dirty="0">
                <a:solidFill>
                  <a:srgbClr val="000000"/>
                </a:solidFill>
                <a:latin typeface="Roboto Black" panose="02000000000000000000" pitchFamily="2" charset="0"/>
                <a:ea typeface="Roboto Black" panose="02000000000000000000" pitchFamily="2" charset="0"/>
                <a:cs typeface="+mn-cs"/>
              </a:rPr>
              <a:t>21</a:t>
            </a:r>
            <a:r>
              <a:rPr lang="en-US" dirty="0">
                <a:solidFill>
                  <a:srgbClr val="000000"/>
                </a:solidFill>
                <a:latin typeface="Roboto Light" panose="02000000000000000000" pitchFamily="2" charset="0"/>
                <a:ea typeface="Roboto Light" panose="02000000000000000000" pitchFamily="2" charset="0"/>
                <a:cs typeface="+mn-cs"/>
              </a:rPr>
              <a:t> </a:t>
            </a:r>
            <a:r>
              <a:rPr lang="en-US" sz="1500" dirty="0">
                <a:solidFill>
                  <a:srgbClr val="000000"/>
                </a:solidFill>
                <a:latin typeface="Roboto" panose="02000000000000000000" pitchFamily="2" charset="0"/>
                <a:ea typeface="+mn-ea"/>
                <a:cs typeface="+mn-cs"/>
              </a:rPr>
              <a:t>US states &amp; DC</a:t>
            </a:r>
          </a:p>
        </p:txBody>
      </p:sp>
      <p:sp>
        <p:nvSpPr>
          <p:cNvPr id="25" name="TextBox 24">
            <a:extLst>
              <a:ext uri="{FF2B5EF4-FFF2-40B4-BE49-F238E27FC236}">
                <a16:creationId xmlns:a16="http://schemas.microsoft.com/office/drawing/2014/main" id="{A17CD881-7034-8995-48DD-41248033A83B}"/>
              </a:ext>
            </a:extLst>
          </p:cNvPr>
          <p:cNvSpPr txBox="1"/>
          <p:nvPr/>
        </p:nvSpPr>
        <p:spPr>
          <a:xfrm>
            <a:off x="3124971" y="3857137"/>
            <a:ext cx="3100160" cy="1361911"/>
          </a:xfrm>
          <a:prstGeom prst="rect">
            <a:avLst/>
          </a:prstGeom>
          <a:noFill/>
        </p:spPr>
        <p:txBody>
          <a:bodyPr wrap="square" rtlCol="0">
            <a:spAutoFit/>
          </a:bodyPr>
          <a:lstStyle/>
          <a:p>
            <a:pPr marL="90486" indent="-90486" defTabSz="685800" fontAlgn="auto">
              <a:spcBef>
                <a:spcPts val="0"/>
              </a:spcBef>
              <a:spcAft>
                <a:spcPts val="0"/>
              </a:spcAft>
              <a:buFont typeface="Arial" panose="020B0604020202020204" pitchFamily="34" charset="0"/>
              <a:buChar char="•"/>
              <a:tabLst>
                <a:tab pos="342892" algn="l"/>
              </a:tabLst>
            </a:pP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Answering fundamental </a:t>
            </a:r>
            <a:b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b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open questions in QIS</a:t>
            </a:r>
          </a:p>
          <a:p>
            <a:pPr marL="90486" indent="-90486" defTabSz="685800" fontAlgn="auto">
              <a:spcBef>
                <a:spcPts val="0"/>
              </a:spcBef>
              <a:spcAft>
                <a:spcPts val="0"/>
              </a:spcAft>
              <a:buFont typeface="Arial" panose="020B0604020202020204" pitchFamily="34" charset="0"/>
              <a:buChar char="•"/>
              <a:tabLst>
                <a:tab pos="342892" algn="l"/>
              </a:tabLst>
            </a:pPr>
            <a:endPar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endParaRPr>
          </a:p>
          <a:p>
            <a:pPr marL="90486" indent="-90486" defTabSz="685800" fontAlgn="auto">
              <a:spcBef>
                <a:spcPts val="0"/>
              </a:spcBef>
              <a:spcAft>
                <a:spcPts val="0"/>
              </a:spcAft>
              <a:buFont typeface="Arial" panose="020B0604020202020204" pitchFamily="34" charset="0"/>
              <a:buChar char="•"/>
              <a:tabLst>
                <a:tab pos="342892" algn="l"/>
              </a:tabLst>
            </a:pP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Leveraging DOE user facilities </a:t>
            </a:r>
            <a:b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b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for advanced materials analysis </a:t>
            </a:r>
            <a:b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b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and device fabrication</a:t>
            </a:r>
          </a:p>
          <a:p>
            <a:pPr marL="214313" indent="-214313" defTabSz="685800" fontAlgn="auto">
              <a:spcBef>
                <a:spcPts val="0"/>
              </a:spcBef>
              <a:spcAft>
                <a:spcPts val="0"/>
              </a:spcAft>
              <a:buFont typeface="Arial" panose="020B0604020202020204" pitchFamily="34" charset="0"/>
              <a:buChar char="•"/>
              <a:tabLst>
                <a:tab pos="342892" algn="l"/>
              </a:tabLst>
            </a:pPr>
            <a:endPar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endParaRPr>
          </a:p>
          <a:p>
            <a:pPr marL="128588" indent="-128588" defTabSz="685800" fontAlgn="auto">
              <a:spcBef>
                <a:spcPts val="0"/>
              </a:spcBef>
              <a:spcAft>
                <a:spcPts val="0"/>
              </a:spcAft>
              <a:buFont typeface="Arial" panose="020B0604020202020204" pitchFamily="34" charset="0"/>
              <a:buChar char="•"/>
              <a:tabLst>
                <a:tab pos="342892" algn="l"/>
              </a:tabLst>
            </a:pPr>
            <a:endParaRPr lang="en-US" sz="900" dirty="0">
              <a:solidFill>
                <a:srgbClr val="003087">
                  <a:lumMod val="75000"/>
                  <a:lumOff val="25000"/>
                </a:srgbClr>
              </a:solidFill>
              <a:latin typeface="Roboto" panose="02000000000000000000" pitchFamily="2" charset="0"/>
              <a:ea typeface="Roboto" panose="02000000000000000000" pitchFamily="2" charset="0"/>
              <a:cs typeface="Times New Roman" panose="02020603050405020304" pitchFamily="18" charset="0"/>
            </a:endParaRPr>
          </a:p>
        </p:txBody>
      </p:sp>
      <p:sp>
        <p:nvSpPr>
          <p:cNvPr id="19" name="TextBox 18">
            <a:extLst>
              <a:ext uri="{FF2B5EF4-FFF2-40B4-BE49-F238E27FC236}">
                <a16:creationId xmlns:a16="http://schemas.microsoft.com/office/drawing/2014/main" id="{3B360E6E-C030-39F5-22A5-48039F64AACF}"/>
              </a:ext>
            </a:extLst>
          </p:cNvPr>
          <p:cNvSpPr txBox="1"/>
          <p:nvPr/>
        </p:nvSpPr>
        <p:spPr>
          <a:xfrm>
            <a:off x="4103863" y="1126031"/>
            <a:ext cx="849913" cy="369332"/>
          </a:xfrm>
          <a:prstGeom prst="rect">
            <a:avLst/>
          </a:prstGeom>
          <a:noFill/>
        </p:spPr>
        <p:txBody>
          <a:bodyPr wrap="none" rtlCol="0">
            <a:spAutoFit/>
          </a:bodyPr>
          <a:lstStyle/>
          <a:p>
            <a:pPr defTabSz="685800" fontAlgn="auto">
              <a:spcBef>
                <a:spcPts val="0"/>
              </a:spcBef>
              <a:spcAft>
                <a:spcPts val="0"/>
              </a:spcAft>
            </a:pPr>
            <a:r>
              <a:rPr lang="en-US" sz="900" dirty="0">
                <a:solidFill>
                  <a:srgbClr val="8E979A"/>
                </a:solidFill>
                <a:latin typeface="Roboto" panose="02000000000000000000" pitchFamily="2" charset="0"/>
                <a:ea typeface="+mn-ea"/>
                <a:cs typeface="Arial" panose="020B0604020202020204" pitchFamily="34" charset="0"/>
              </a:rPr>
              <a:t>National lab/</a:t>
            </a:r>
          </a:p>
          <a:p>
            <a:pPr defTabSz="685800" fontAlgn="auto">
              <a:spcBef>
                <a:spcPts val="0"/>
              </a:spcBef>
              <a:spcAft>
                <a:spcPts val="0"/>
              </a:spcAft>
            </a:pPr>
            <a:r>
              <a:rPr lang="en-US" sz="900" dirty="0">
                <a:solidFill>
                  <a:srgbClr val="8E979A"/>
                </a:solidFill>
                <a:latin typeface="Roboto" panose="02000000000000000000" pitchFamily="2" charset="0"/>
                <a:ea typeface="+mn-ea"/>
                <a:cs typeface="Arial" panose="020B0604020202020204" pitchFamily="34" charset="0"/>
              </a:rPr>
              <a:t>science inst.</a:t>
            </a:r>
          </a:p>
        </p:txBody>
      </p:sp>
      <p:sp>
        <p:nvSpPr>
          <p:cNvPr id="20" name="TextBox 19">
            <a:extLst>
              <a:ext uri="{FF2B5EF4-FFF2-40B4-BE49-F238E27FC236}">
                <a16:creationId xmlns:a16="http://schemas.microsoft.com/office/drawing/2014/main" id="{2AE1E1F1-5CD0-6757-B14E-172C9EF84E70}"/>
              </a:ext>
            </a:extLst>
          </p:cNvPr>
          <p:cNvSpPr txBox="1"/>
          <p:nvPr/>
        </p:nvSpPr>
        <p:spPr>
          <a:xfrm>
            <a:off x="4645430" y="2043196"/>
            <a:ext cx="657552" cy="369332"/>
          </a:xfrm>
          <a:prstGeom prst="rect">
            <a:avLst/>
          </a:prstGeom>
          <a:noFill/>
        </p:spPr>
        <p:txBody>
          <a:bodyPr wrap="none" rtlCol="0">
            <a:spAutoFit/>
          </a:bodyPr>
          <a:lstStyle/>
          <a:p>
            <a:pPr algn="r" defTabSz="685800" fontAlgn="auto">
              <a:spcBef>
                <a:spcPts val="0"/>
              </a:spcBef>
              <a:spcAft>
                <a:spcPts val="0"/>
              </a:spcAft>
            </a:pPr>
            <a:r>
              <a:rPr lang="en-US" sz="900" dirty="0">
                <a:solidFill>
                  <a:srgbClr val="8C5BB0"/>
                </a:solidFill>
                <a:latin typeface="Roboto" panose="02000000000000000000" pitchFamily="2" charset="0"/>
                <a:ea typeface="+mn-ea"/>
                <a:cs typeface="Arial" panose="020B0604020202020204" pitchFamily="34" charset="0"/>
              </a:rPr>
              <a:t>Tech </a:t>
            </a:r>
          </a:p>
          <a:p>
            <a:pPr algn="r" defTabSz="685800" fontAlgn="auto">
              <a:spcBef>
                <a:spcPts val="0"/>
              </a:spcBef>
              <a:spcAft>
                <a:spcPts val="0"/>
              </a:spcAft>
            </a:pPr>
            <a:r>
              <a:rPr lang="en-US" sz="900" dirty="0">
                <a:solidFill>
                  <a:srgbClr val="8C5BB0"/>
                </a:solidFill>
                <a:latin typeface="Roboto" panose="02000000000000000000" pitchFamily="2" charset="0"/>
                <a:ea typeface="+mn-ea"/>
                <a:cs typeface="Arial" panose="020B0604020202020204" pitchFamily="34" charset="0"/>
              </a:rPr>
              <a:t>company</a:t>
            </a:r>
          </a:p>
        </p:txBody>
      </p:sp>
      <p:sp>
        <p:nvSpPr>
          <p:cNvPr id="21" name="TextBox 20">
            <a:extLst>
              <a:ext uri="{FF2B5EF4-FFF2-40B4-BE49-F238E27FC236}">
                <a16:creationId xmlns:a16="http://schemas.microsoft.com/office/drawing/2014/main" id="{541DE177-9118-B59C-27DA-D95AB7E01BA3}"/>
              </a:ext>
            </a:extLst>
          </p:cNvPr>
          <p:cNvSpPr txBox="1"/>
          <p:nvPr/>
        </p:nvSpPr>
        <p:spPr>
          <a:xfrm>
            <a:off x="4865053" y="1439098"/>
            <a:ext cx="689612" cy="230832"/>
          </a:xfrm>
          <a:prstGeom prst="rect">
            <a:avLst/>
          </a:prstGeom>
          <a:noFill/>
        </p:spPr>
        <p:txBody>
          <a:bodyPr wrap="none" rtlCol="0">
            <a:spAutoFit/>
          </a:bodyPr>
          <a:lstStyle/>
          <a:p>
            <a:pPr defTabSz="685800" fontAlgn="auto">
              <a:spcBef>
                <a:spcPts val="0"/>
              </a:spcBef>
              <a:spcAft>
                <a:spcPts val="0"/>
              </a:spcAft>
            </a:pPr>
            <a:r>
              <a:rPr lang="en-US" sz="900" dirty="0">
                <a:solidFill>
                  <a:srgbClr val="F9CA53"/>
                </a:solidFill>
                <a:latin typeface="Roboto" panose="02000000000000000000" pitchFamily="2" charset="0"/>
                <a:ea typeface="+mn-ea"/>
                <a:cs typeface="Arial" panose="020B0604020202020204" pitchFamily="34" charset="0"/>
              </a:rPr>
              <a:t>University</a:t>
            </a:r>
          </a:p>
        </p:txBody>
      </p:sp>
      <p:sp>
        <p:nvSpPr>
          <p:cNvPr id="27" name="TextBox 26">
            <a:extLst>
              <a:ext uri="{FF2B5EF4-FFF2-40B4-BE49-F238E27FC236}">
                <a16:creationId xmlns:a16="http://schemas.microsoft.com/office/drawing/2014/main" id="{0424D57C-94F5-49ED-D6C4-358851E6BA29}"/>
              </a:ext>
            </a:extLst>
          </p:cNvPr>
          <p:cNvSpPr txBox="1"/>
          <p:nvPr/>
        </p:nvSpPr>
        <p:spPr>
          <a:xfrm>
            <a:off x="7214636" y="1016590"/>
            <a:ext cx="931665" cy="438582"/>
          </a:xfrm>
          <a:prstGeom prst="rect">
            <a:avLst/>
          </a:prstGeom>
          <a:noFill/>
        </p:spPr>
        <p:txBody>
          <a:bodyPr wrap="none" rtlCol="0">
            <a:spAutoFit/>
          </a:bodyPr>
          <a:lstStyle/>
          <a:p>
            <a:pPr defTabSz="685800" fontAlgn="auto">
              <a:spcBef>
                <a:spcPts val="0"/>
              </a:spcBef>
              <a:spcAft>
                <a:spcPts val="0"/>
              </a:spcAft>
            </a:pPr>
            <a:r>
              <a:rPr lang="en-US" sz="1125" dirty="0">
                <a:solidFill>
                  <a:srgbClr val="FFFFFF">
                    <a:lumMod val="50000"/>
                  </a:srgbClr>
                </a:solidFill>
                <a:latin typeface="Roboto" panose="02000000000000000000" pitchFamily="2" charset="0"/>
                <a:ea typeface="Roboto" panose="02000000000000000000" pitchFamily="2" charset="0"/>
                <a:cs typeface="Arial" panose="020B0604020202020204" pitchFamily="34" charset="0"/>
              </a:rPr>
              <a:t>Lead DOE </a:t>
            </a:r>
            <a:br>
              <a:rPr lang="en-US" sz="1125" dirty="0">
                <a:solidFill>
                  <a:srgbClr val="FFFFFF">
                    <a:lumMod val="50000"/>
                  </a:srgbClr>
                </a:solidFill>
                <a:latin typeface="Roboto" panose="02000000000000000000" pitchFamily="2" charset="0"/>
                <a:ea typeface="Roboto" panose="02000000000000000000" pitchFamily="2" charset="0"/>
                <a:cs typeface="Arial" panose="020B0604020202020204" pitchFamily="34" charset="0"/>
              </a:rPr>
            </a:br>
            <a:r>
              <a:rPr lang="en-US" sz="1125" dirty="0">
                <a:solidFill>
                  <a:srgbClr val="FFFFFF">
                    <a:lumMod val="50000"/>
                  </a:srgbClr>
                </a:solidFill>
                <a:latin typeface="Roboto" panose="02000000000000000000" pitchFamily="2" charset="0"/>
                <a:ea typeface="Roboto" panose="02000000000000000000" pitchFamily="2" charset="0"/>
                <a:cs typeface="Arial" panose="020B0604020202020204" pitchFamily="34" charset="0"/>
              </a:rPr>
              <a:t>national lab</a:t>
            </a:r>
          </a:p>
        </p:txBody>
      </p:sp>
      <p:sp>
        <p:nvSpPr>
          <p:cNvPr id="29" name="TextBox 28">
            <a:extLst>
              <a:ext uri="{FF2B5EF4-FFF2-40B4-BE49-F238E27FC236}">
                <a16:creationId xmlns:a16="http://schemas.microsoft.com/office/drawing/2014/main" id="{2EE99746-E360-2DE9-07E4-EC97FDFAA4F6}"/>
              </a:ext>
            </a:extLst>
          </p:cNvPr>
          <p:cNvSpPr txBox="1"/>
          <p:nvPr/>
        </p:nvSpPr>
        <p:spPr>
          <a:xfrm>
            <a:off x="487068" y="3508761"/>
            <a:ext cx="3172207" cy="1685077"/>
          </a:xfrm>
          <a:prstGeom prst="rect">
            <a:avLst/>
          </a:prstGeom>
          <a:noFill/>
        </p:spPr>
        <p:txBody>
          <a:bodyPr wrap="square" rtlCol="0">
            <a:spAutoFit/>
          </a:bodyPr>
          <a:lstStyle/>
          <a:p>
            <a:pPr defTabSz="685800" fontAlgn="auto">
              <a:spcBef>
                <a:spcPts val="0"/>
              </a:spcBef>
              <a:spcAft>
                <a:spcPts val="0"/>
              </a:spcAft>
              <a:tabLst>
                <a:tab pos="342892" algn="l"/>
              </a:tabLst>
            </a:pPr>
            <a:r>
              <a:rPr lang="en-US" sz="15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DOE NQISR Centers </a:t>
            </a:r>
          </a:p>
          <a:p>
            <a:pPr defTabSz="685800" fontAlgn="auto">
              <a:spcBef>
                <a:spcPts val="0"/>
              </a:spcBef>
              <a:spcAft>
                <a:spcPts val="0"/>
              </a:spcAft>
              <a:tabLst>
                <a:tab pos="342892" algn="l"/>
              </a:tabLst>
            </a:pPr>
            <a:r>
              <a:rPr lang="en-US" sz="15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leverage unique</a:t>
            </a:r>
            <a:br>
              <a:rPr lang="en-US" sz="15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br>
            <a:r>
              <a:rPr lang="en-US" sz="15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capabilities, expertise </a:t>
            </a:r>
          </a:p>
          <a:p>
            <a:pPr defTabSz="685800" fontAlgn="auto">
              <a:spcBef>
                <a:spcPts val="0"/>
              </a:spcBef>
              <a:spcAft>
                <a:spcPts val="0"/>
              </a:spcAft>
              <a:tabLst>
                <a:tab pos="342892" algn="l"/>
              </a:tabLst>
            </a:pPr>
            <a:r>
              <a:rPr lang="en-US" sz="15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and facilities to </a:t>
            </a:r>
          </a:p>
          <a:p>
            <a:pPr defTabSz="685800" fontAlgn="auto">
              <a:spcBef>
                <a:spcPts val="0"/>
              </a:spcBef>
              <a:spcAft>
                <a:spcPts val="0"/>
              </a:spcAft>
              <a:tabLst>
                <a:tab pos="342892" algn="l"/>
              </a:tabLst>
            </a:pPr>
            <a:r>
              <a:rPr lang="en-US" sz="15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achieve bold scientific</a:t>
            </a:r>
          </a:p>
          <a:p>
            <a:pPr defTabSz="685800" fontAlgn="auto">
              <a:spcBef>
                <a:spcPts val="0"/>
              </a:spcBef>
              <a:spcAft>
                <a:spcPts val="0"/>
              </a:spcAft>
              <a:tabLst>
                <a:tab pos="342892" algn="l"/>
              </a:tabLst>
            </a:pPr>
            <a:r>
              <a:rPr lang="en-US" sz="15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and technological goals.</a:t>
            </a:r>
          </a:p>
          <a:p>
            <a:pPr defTabSz="685800" fontAlgn="auto">
              <a:spcBef>
                <a:spcPts val="0"/>
              </a:spcBef>
              <a:spcAft>
                <a:spcPts val="0"/>
              </a:spcAft>
              <a:tabLst>
                <a:tab pos="342892" algn="l"/>
              </a:tabLst>
            </a:pPr>
            <a:endParaRPr lang="en-US" sz="1350" dirty="0">
              <a:solidFill>
                <a:srgbClr val="003087">
                  <a:lumMod val="75000"/>
                  <a:lumOff val="25000"/>
                </a:srgbClr>
              </a:solidFill>
              <a:latin typeface="Roboto" panose="02000000000000000000" pitchFamily="2" charset="0"/>
              <a:ea typeface="Roboto" panose="02000000000000000000" pitchFamily="2" charset="0"/>
              <a:cs typeface="Times New Roman" panose="02020603050405020304" pitchFamily="18" charset="0"/>
            </a:endParaRPr>
          </a:p>
        </p:txBody>
      </p:sp>
      <p:sp>
        <p:nvSpPr>
          <p:cNvPr id="31" name="TextBox 30">
            <a:extLst>
              <a:ext uri="{FF2B5EF4-FFF2-40B4-BE49-F238E27FC236}">
                <a16:creationId xmlns:a16="http://schemas.microsoft.com/office/drawing/2014/main" id="{183D5B88-F491-A3AE-73CA-12F4330FA58A}"/>
              </a:ext>
            </a:extLst>
          </p:cNvPr>
          <p:cNvSpPr txBox="1"/>
          <p:nvPr/>
        </p:nvSpPr>
        <p:spPr>
          <a:xfrm>
            <a:off x="7388588" y="3815373"/>
            <a:ext cx="1755413" cy="900246"/>
          </a:xfrm>
          <a:prstGeom prst="rect">
            <a:avLst/>
          </a:prstGeom>
          <a:noFill/>
        </p:spPr>
        <p:txBody>
          <a:bodyPr wrap="square">
            <a:spAutoFit/>
          </a:bodyPr>
          <a:lstStyle/>
          <a:p>
            <a:pPr defTabSz="685800" fontAlgn="auto">
              <a:spcBef>
                <a:spcPts val="0"/>
              </a:spcBef>
              <a:spcAft>
                <a:spcPts val="0"/>
              </a:spcAft>
              <a:tabLst>
                <a:tab pos="342892" algn="l"/>
              </a:tabLst>
            </a:pPr>
            <a:endPar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endParaRPr>
          </a:p>
          <a:p>
            <a:pPr marL="90486" indent="-90486" defTabSz="685800" fontAlgn="auto">
              <a:spcBef>
                <a:spcPts val="0"/>
              </a:spcBef>
              <a:spcAft>
                <a:spcPts val="0"/>
              </a:spcAft>
              <a:buFont typeface="Arial" panose="020B0604020202020204" pitchFamily="34" charset="0"/>
              <a:buChar char="•"/>
              <a:tabLst>
                <a:tab pos="342892" algn="l"/>
              </a:tabLst>
            </a:pP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Accelerating scale-up</a:t>
            </a:r>
            <a:b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br>
            <a:endPar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endParaRPr>
          </a:p>
          <a:p>
            <a:pPr marL="90486" indent="-90486" defTabSz="685800" fontAlgn="auto">
              <a:spcBef>
                <a:spcPts val="0"/>
              </a:spcBef>
              <a:spcAft>
                <a:spcPts val="0"/>
              </a:spcAft>
              <a:buFont typeface="Arial" panose="020B0604020202020204" pitchFamily="34" charset="0"/>
              <a:buChar char="•"/>
              <a:tabLst>
                <a:tab pos="342892" algn="l"/>
              </a:tabLst>
            </a:pP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Developing national standards</a:t>
            </a:r>
          </a:p>
        </p:txBody>
      </p:sp>
      <p:cxnSp>
        <p:nvCxnSpPr>
          <p:cNvPr id="36" name="Straight Connector 35">
            <a:extLst>
              <a:ext uri="{FF2B5EF4-FFF2-40B4-BE49-F238E27FC236}">
                <a16:creationId xmlns:a16="http://schemas.microsoft.com/office/drawing/2014/main" id="{AB416B4D-A112-2475-8926-2173A92FAEDB}"/>
              </a:ext>
            </a:extLst>
          </p:cNvPr>
          <p:cNvCxnSpPr>
            <a:cxnSpLocks/>
          </p:cNvCxnSpPr>
          <p:nvPr/>
        </p:nvCxnSpPr>
        <p:spPr>
          <a:xfrm flipV="1">
            <a:off x="6892615" y="1320970"/>
            <a:ext cx="144546" cy="673691"/>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868832F-8F84-AC6E-DD16-C3D7654A9FAA}"/>
              </a:ext>
            </a:extLst>
          </p:cNvPr>
          <p:cNvCxnSpPr/>
          <p:nvPr/>
        </p:nvCxnSpPr>
        <p:spPr>
          <a:xfrm>
            <a:off x="7037161" y="1320970"/>
            <a:ext cx="214580" cy="0"/>
          </a:xfrm>
          <a:prstGeom prst="line">
            <a:avLst/>
          </a:prstGeom>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6BF09A6C-06E7-DE58-1390-24789BFA0209}"/>
              </a:ext>
            </a:extLst>
          </p:cNvPr>
          <p:cNvSpPr txBox="1"/>
          <p:nvPr/>
        </p:nvSpPr>
        <p:spPr>
          <a:xfrm>
            <a:off x="5302982" y="3693049"/>
            <a:ext cx="2017183" cy="1223412"/>
          </a:xfrm>
          <a:prstGeom prst="rect">
            <a:avLst/>
          </a:prstGeom>
          <a:noFill/>
        </p:spPr>
        <p:txBody>
          <a:bodyPr wrap="square">
            <a:spAutoFit/>
          </a:bodyPr>
          <a:lstStyle/>
          <a:p>
            <a:pPr defTabSz="685800" fontAlgn="auto">
              <a:spcBef>
                <a:spcPts val="0"/>
              </a:spcBef>
              <a:spcAft>
                <a:spcPts val="0"/>
              </a:spcAft>
              <a:tabLst>
                <a:tab pos="342892" algn="l"/>
              </a:tabLst>
            </a:pPr>
            <a:endPar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endParaRPr>
          </a:p>
          <a:p>
            <a:pPr marL="90486" indent="-90486" defTabSz="685800" fontAlgn="auto">
              <a:spcBef>
                <a:spcPts val="0"/>
              </a:spcBef>
              <a:spcAft>
                <a:spcPts val="0"/>
              </a:spcAft>
              <a:buFont typeface="Arial" panose="020B0604020202020204" pitchFamily="34" charset="0"/>
              <a:buChar char="•"/>
              <a:tabLst>
                <a:tab pos="342892" algn="l"/>
              </a:tabLst>
            </a:pP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Training a new and diverse </a:t>
            </a:r>
            <a:b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b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quantum workforce</a:t>
            </a:r>
          </a:p>
          <a:p>
            <a:pPr marL="90486" indent="-90486" defTabSz="685800" fontAlgn="auto">
              <a:spcBef>
                <a:spcPts val="0"/>
              </a:spcBef>
              <a:spcAft>
                <a:spcPts val="0"/>
              </a:spcAft>
              <a:buFont typeface="Arial" panose="020B0604020202020204" pitchFamily="34" charset="0"/>
              <a:buChar char="•"/>
              <a:tabLst>
                <a:tab pos="342892" algn="l"/>
              </a:tabLst>
            </a:pPr>
            <a:endPar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endParaRPr>
          </a:p>
          <a:p>
            <a:pPr marL="90486" indent="-90486" defTabSz="685800" fontAlgn="auto">
              <a:spcBef>
                <a:spcPts val="0"/>
              </a:spcBef>
              <a:spcAft>
                <a:spcPts val="0"/>
              </a:spcAft>
              <a:buFont typeface="Arial" panose="020B0604020202020204" pitchFamily="34" charset="0"/>
              <a:buChar char="•"/>
              <a:tabLst>
                <a:tab pos="342892" algn="l"/>
              </a:tabLst>
            </a:pP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Fostering technology transfer </a:t>
            </a:r>
            <a:b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b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 rapid cycle from discovery </a:t>
            </a:r>
            <a:b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br>
            <a:r>
              <a:rPr lang="en-US" sz="105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    to commercialization </a:t>
            </a:r>
          </a:p>
        </p:txBody>
      </p:sp>
      <p:sp>
        <p:nvSpPr>
          <p:cNvPr id="45" name="TextBox 44">
            <a:extLst>
              <a:ext uri="{FF2B5EF4-FFF2-40B4-BE49-F238E27FC236}">
                <a16:creationId xmlns:a16="http://schemas.microsoft.com/office/drawing/2014/main" id="{8F0C7E4C-559F-BABE-21BA-704838C99F8A}"/>
              </a:ext>
            </a:extLst>
          </p:cNvPr>
          <p:cNvSpPr txBox="1"/>
          <p:nvPr/>
        </p:nvSpPr>
        <p:spPr>
          <a:xfrm>
            <a:off x="2893505" y="3588835"/>
            <a:ext cx="1390124" cy="276999"/>
          </a:xfrm>
          <a:prstGeom prst="rect">
            <a:avLst/>
          </a:prstGeom>
          <a:noFill/>
        </p:spPr>
        <p:txBody>
          <a:bodyPr wrap="none" rtlCol="0">
            <a:spAutoFit/>
          </a:bodyPr>
          <a:lstStyle/>
          <a:p>
            <a:pPr defTabSz="685800" fontAlgn="auto">
              <a:spcBef>
                <a:spcPts val="0"/>
              </a:spcBef>
              <a:spcAft>
                <a:spcPts val="0"/>
              </a:spcAft>
            </a:pPr>
            <a:r>
              <a:rPr lang="en-US" sz="1200" i="1" dirty="0">
                <a:solidFill>
                  <a:srgbClr val="000000"/>
                </a:solidFill>
                <a:latin typeface="Roboto" panose="02000000000000000000" pitchFamily="2" charset="0"/>
                <a:ea typeface="Roboto" panose="02000000000000000000" pitchFamily="2" charset="0"/>
                <a:cs typeface="+mn-cs"/>
              </a:rPr>
              <a:t>Together, we are…</a:t>
            </a:r>
          </a:p>
        </p:txBody>
      </p:sp>
      <p:sp>
        <p:nvSpPr>
          <p:cNvPr id="2" name="Oval 1">
            <a:extLst>
              <a:ext uri="{FF2B5EF4-FFF2-40B4-BE49-F238E27FC236}">
                <a16:creationId xmlns:a16="http://schemas.microsoft.com/office/drawing/2014/main" id="{AB5D6D1C-CF28-BA00-E9AC-2257315DBE10}"/>
              </a:ext>
            </a:extLst>
          </p:cNvPr>
          <p:cNvSpPr/>
          <p:nvPr/>
        </p:nvSpPr>
        <p:spPr>
          <a:xfrm>
            <a:off x="6526925" y="3316175"/>
            <a:ext cx="94593" cy="81294"/>
          </a:xfrm>
          <a:prstGeom prst="ellipse">
            <a:avLst/>
          </a:prstGeom>
          <a:solidFill>
            <a:srgbClr val="F9CA5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Arial"/>
            </a:endParaRPr>
          </a:p>
        </p:txBody>
      </p:sp>
      <p:sp>
        <p:nvSpPr>
          <p:cNvPr id="4" name="Oval 3">
            <a:extLst>
              <a:ext uri="{FF2B5EF4-FFF2-40B4-BE49-F238E27FC236}">
                <a16:creationId xmlns:a16="http://schemas.microsoft.com/office/drawing/2014/main" id="{0C62E794-1CC6-EA7C-33B8-4D20BCF4C053}"/>
              </a:ext>
            </a:extLst>
          </p:cNvPr>
          <p:cNvSpPr/>
          <p:nvPr/>
        </p:nvSpPr>
        <p:spPr>
          <a:xfrm>
            <a:off x="6418802" y="1549151"/>
            <a:ext cx="94593" cy="81294"/>
          </a:xfrm>
          <a:prstGeom prst="ellipse">
            <a:avLst/>
          </a:prstGeom>
          <a:solidFill>
            <a:srgbClr val="F9CA53"/>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FFFF"/>
              </a:solidFill>
              <a:latin typeface="Arial"/>
            </a:endParaRPr>
          </a:p>
        </p:txBody>
      </p:sp>
      <p:pic>
        <p:nvPicPr>
          <p:cNvPr id="9" name="Google Shape;484;p4">
            <a:extLst>
              <a:ext uri="{FF2B5EF4-FFF2-40B4-BE49-F238E27FC236}">
                <a16:creationId xmlns:a16="http://schemas.microsoft.com/office/drawing/2014/main" id="{C1D1E8A7-D6EC-BC95-6423-FC382BD00EE0}"/>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096127" y="3278280"/>
            <a:ext cx="457271" cy="577790"/>
          </a:xfrm>
          <a:prstGeom prst="rect">
            <a:avLst/>
          </a:prstGeom>
          <a:noFill/>
          <a:ln>
            <a:noFill/>
          </a:ln>
        </p:spPr>
      </p:pic>
      <p:pic>
        <p:nvPicPr>
          <p:cNvPr id="10" name="Picture 10">
            <a:extLst>
              <a:ext uri="{FF2B5EF4-FFF2-40B4-BE49-F238E27FC236}">
                <a16:creationId xmlns:a16="http://schemas.microsoft.com/office/drawing/2014/main" id="{925A7838-D2AE-DE1B-5317-C4083E05CE6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17857" b="529"/>
          <a:stretch/>
        </p:blipFill>
        <p:spPr>
          <a:xfrm>
            <a:off x="8022448" y="2681524"/>
            <a:ext cx="856571" cy="776918"/>
          </a:xfrm>
          <a:prstGeom prst="rect">
            <a:avLst/>
          </a:prstGeom>
        </p:spPr>
      </p:pic>
      <p:sp>
        <p:nvSpPr>
          <p:cNvPr id="11" name="Google Shape;475;p4">
            <a:extLst>
              <a:ext uri="{FF2B5EF4-FFF2-40B4-BE49-F238E27FC236}">
                <a16:creationId xmlns:a16="http://schemas.microsoft.com/office/drawing/2014/main" id="{DB264976-0394-D83D-27B8-FBBF85D901CF}"/>
              </a:ext>
            </a:extLst>
          </p:cNvPr>
          <p:cNvSpPr/>
          <p:nvPr/>
        </p:nvSpPr>
        <p:spPr>
          <a:xfrm>
            <a:off x="8653078" y="3178973"/>
            <a:ext cx="84710" cy="73075"/>
          </a:xfrm>
          <a:prstGeom prst="ellipse">
            <a:avLst/>
          </a:prstGeom>
          <a:solidFill>
            <a:schemeClr val="bg1">
              <a:lumMod val="50000"/>
              <a:alpha val="76862"/>
            </a:schemeClr>
          </a:solidFill>
          <a:ln w="25400" cap="flat" cmpd="sng">
            <a:solidFill>
              <a:schemeClr val="bg1">
                <a:lumMod val="50000"/>
              </a:schemeClr>
            </a:solidFill>
            <a:prstDash val="solid"/>
            <a:round/>
            <a:headEnd type="none" w="sm" len="sm"/>
            <a:tailEnd type="none" w="sm" len="sm"/>
          </a:ln>
        </p:spPr>
        <p:txBody>
          <a:bodyPr spcFirstLastPara="1" wrap="square" lIns="68569" tIns="34275" rIns="68569" bIns="34275" anchor="ctr" anchorCtr="0">
            <a:noAutofit/>
          </a:bodyPr>
          <a:lstStyle/>
          <a:p>
            <a:pPr algn="ctr" defTabSz="685800" fontAlgn="auto">
              <a:spcBef>
                <a:spcPts val="0"/>
              </a:spcBef>
              <a:spcAft>
                <a:spcPts val="0"/>
              </a:spcAft>
            </a:pPr>
            <a:endParaRPr sz="1350">
              <a:solidFill>
                <a:srgbClr val="FFFFFF"/>
              </a:solidFill>
              <a:latin typeface="Roboto"/>
              <a:ea typeface="Roboto"/>
              <a:cs typeface="Roboto"/>
              <a:sym typeface="Roboto"/>
            </a:endParaRPr>
          </a:p>
        </p:txBody>
      </p:sp>
      <p:sp>
        <p:nvSpPr>
          <p:cNvPr id="12" name="Google Shape;475;p4">
            <a:extLst>
              <a:ext uri="{FF2B5EF4-FFF2-40B4-BE49-F238E27FC236}">
                <a16:creationId xmlns:a16="http://schemas.microsoft.com/office/drawing/2014/main" id="{13CC62D4-A5E8-545D-DCD8-27E2D9ACEDBE}"/>
              </a:ext>
            </a:extLst>
          </p:cNvPr>
          <p:cNvSpPr/>
          <p:nvPr/>
        </p:nvSpPr>
        <p:spPr>
          <a:xfrm>
            <a:off x="8706767" y="3305592"/>
            <a:ext cx="84710" cy="73075"/>
          </a:xfrm>
          <a:prstGeom prst="ellipse">
            <a:avLst/>
          </a:prstGeom>
          <a:solidFill>
            <a:schemeClr val="bg1">
              <a:lumMod val="50000"/>
              <a:alpha val="76862"/>
            </a:schemeClr>
          </a:solidFill>
          <a:ln w="25400" cap="flat" cmpd="sng">
            <a:solidFill>
              <a:schemeClr val="bg1">
                <a:lumMod val="50000"/>
              </a:schemeClr>
            </a:solidFill>
            <a:prstDash val="solid"/>
            <a:round/>
            <a:headEnd type="none" w="sm" len="sm"/>
            <a:tailEnd type="none" w="sm" len="sm"/>
          </a:ln>
        </p:spPr>
        <p:txBody>
          <a:bodyPr spcFirstLastPara="1" wrap="square" lIns="68569" tIns="34275" rIns="68569" bIns="34275" anchor="ctr" anchorCtr="0">
            <a:noAutofit/>
          </a:bodyPr>
          <a:lstStyle/>
          <a:p>
            <a:pPr algn="ctr" defTabSz="685800" fontAlgn="auto">
              <a:spcBef>
                <a:spcPts val="0"/>
              </a:spcBef>
              <a:spcAft>
                <a:spcPts val="0"/>
              </a:spcAft>
            </a:pPr>
            <a:endParaRPr sz="1350">
              <a:solidFill>
                <a:srgbClr val="FFFFFF"/>
              </a:solidFill>
              <a:latin typeface="Roboto"/>
              <a:ea typeface="Roboto"/>
              <a:cs typeface="Roboto"/>
              <a:sym typeface="Roboto"/>
            </a:endParaRPr>
          </a:p>
        </p:txBody>
      </p:sp>
      <p:sp>
        <p:nvSpPr>
          <p:cNvPr id="15" name="Google Shape;475;p4">
            <a:extLst>
              <a:ext uri="{FF2B5EF4-FFF2-40B4-BE49-F238E27FC236}">
                <a16:creationId xmlns:a16="http://schemas.microsoft.com/office/drawing/2014/main" id="{DECD010A-CB42-CE85-7CF2-52FBB918168F}"/>
              </a:ext>
            </a:extLst>
          </p:cNvPr>
          <p:cNvSpPr/>
          <p:nvPr/>
        </p:nvSpPr>
        <p:spPr>
          <a:xfrm>
            <a:off x="8240053" y="3528339"/>
            <a:ext cx="84710" cy="73075"/>
          </a:xfrm>
          <a:prstGeom prst="ellipse">
            <a:avLst/>
          </a:prstGeom>
          <a:solidFill>
            <a:schemeClr val="bg1">
              <a:lumMod val="50000"/>
              <a:alpha val="76862"/>
            </a:schemeClr>
          </a:solidFill>
          <a:ln w="25400" cap="flat" cmpd="sng">
            <a:solidFill>
              <a:schemeClr val="bg1">
                <a:lumMod val="50000"/>
              </a:schemeClr>
            </a:solidFill>
            <a:prstDash val="solid"/>
            <a:round/>
            <a:headEnd type="none" w="sm" len="sm"/>
            <a:tailEnd type="none" w="sm" len="sm"/>
          </a:ln>
        </p:spPr>
        <p:txBody>
          <a:bodyPr spcFirstLastPara="1" wrap="square" lIns="68569" tIns="34275" rIns="68569" bIns="34275" anchor="ctr" anchorCtr="0">
            <a:noAutofit/>
          </a:bodyPr>
          <a:lstStyle/>
          <a:p>
            <a:pPr algn="ctr" defTabSz="685800" fontAlgn="auto">
              <a:spcBef>
                <a:spcPts val="0"/>
              </a:spcBef>
              <a:spcAft>
                <a:spcPts val="0"/>
              </a:spcAft>
            </a:pPr>
            <a:endParaRPr sz="135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04266281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
            <a:extLst>
              <a:ext uri="{FF2B5EF4-FFF2-40B4-BE49-F238E27FC236}">
                <a16:creationId xmlns:a16="http://schemas.microsoft.com/office/drawing/2014/main" id="{D1A376B6-0159-C2B9-E492-B43D48A94F5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17074" y="0"/>
            <a:ext cx="3899083" cy="507350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a:extLst>
              <a:ext uri="{FF2B5EF4-FFF2-40B4-BE49-F238E27FC236}">
                <a16:creationId xmlns:a16="http://schemas.microsoft.com/office/drawing/2014/main" id="{922279C5-72A0-23DE-DF2A-16A1E8B9F31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9287" y="374467"/>
            <a:ext cx="2884713" cy="391885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a:extLst>
              <a:ext uri="{FF2B5EF4-FFF2-40B4-BE49-F238E27FC236}">
                <a16:creationId xmlns:a16="http://schemas.microsoft.com/office/drawing/2014/main" id="{3DC8C105-9AFA-97A6-427A-AFA7AB8E899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5428"/>
            <a:ext cx="2954867" cy="391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756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4FB1A-C15D-9E9B-ED74-2EC41EBF5938}"/>
              </a:ext>
            </a:extLst>
          </p:cNvPr>
          <p:cNvSpPr>
            <a:spLocks noGrp="1"/>
          </p:cNvSpPr>
          <p:nvPr>
            <p:ph type="body" idx="1"/>
          </p:nvPr>
        </p:nvSpPr>
        <p:spPr/>
        <p:txBody>
          <a:bodyPr/>
          <a:lstStyle/>
          <a:p>
            <a:pPr algn="just">
              <a:spcBef>
                <a:spcPts val="400"/>
              </a:spcBef>
            </a:pPr>
            <a:r>
              <a:rPr lang="en-US" sz="1600" b="0" i="0" u="none" strike="noStrike" dirty="0">
                <a:solidFill>
                  <a:srgbClr val="353740"/>
                </a:solidFill>
                <a:effectLst/>
                <a:latin typeface="inherit"/>
              </a:rPr>
              <a:t>The PAC recommends the Laboratory streamline procedures to improve the efficiency of the procurement process for SQMS Center in coordination with the overall lab efforts to improve procurement.</a:t>
            </a:r>
            <a:endParaRPr lang="en-US" sz="1600" dirty="0">
              <a:solidFill>
                <a:srgbClr val="353740"/>
              </a:solidFill>
              <a:latin typeface="inherit"/>
            </a:endParaRPr>
          </a:p>
          <a:p>
            <a:pPr marL="114294" indent="0" algn="just" rtl="0" fontAlgn="base">
              <a:spcBef>
                <a:spcPts val="400"/>
              </a:spcBef>
              <a:buNone/>
            </a:pPr>
            <a:r>
              <a:rPr lang="en-US" sz="1600" b="0" i="1" u="none" strike="noStrike" dirty="0">
                <a:solidFill>
                  <a:srgbClr val="353740"/>
                </a:solidFill>
                <a:effectLst/>
                <a:latin typeface="inherit"/>
              </a:rPr>
              <a:t>Large procurements concluded o</a:t>
            </a:r>
            <a:r>
              <a:rPr lang="en-US" sz="1600" i="1" dirty="0">
                <a:solidFill>
                  <a:srgbClr val="353740"/>
                </a:solidFill>
                <a:latin typeface="inherit"/>
              </a:rPr>
              <a:t>r in final phase. Quantum garage built and commissioned. </a:t>
            </a:r>
            <a:r>
              <a:rPr lang="en-US" sz="1600" i="1" dirty="0" err="1">
                <a:solidFill>
                  <a:srgbClr val="353740"/>
                </a:solidFill>
                <a:latin typeface="inherit"/>
              </a:rPr>
              <a:t>Nanofab</a:t>
            </a:r>
            <a:r>
              <a:rPr lang="en-US" sz="1600" i="1" dirty="0">
                <a:solidFill>
                  <a:srgbClr val="353740"/>
                </a:solidFill>
                <a:latin typeface="inherit"/>
              </a:rPr>
              <a:t> lab tools and supporting infrastructure procurements ongoing. SQMS finance team communicates periodically with procurement team to push to keep various procurements moving. </a:t>
            </a:r>
          </a:p>
          <a:p>
            <a:pPr marL="114294" indent="0" algn="just" rtl="0" fontAlgn="base">
              <a:spcBef>
                <a:spcPts val="400"/>
              </a:spcBef>
              <a:buNone/>
            </a:pPr>
            <a:endParaRPr lang="en-US" sz="1600" dirty="0">
              <a:solidFill>
                <a:srgbClr val="353740"/>
              </a:solidFill>
              <a:latin typeface="Calibri" panose="020F0502020204030204" pitchFamily="34" charset="0"/>
            </a:endParaRPr>
          </a:p>
          <a:p>
            <a:pPr algn="just">
              <a:spcBef>
                <a:spcPts val="400"/>
              </a:spcBef>
            </a:pPr>
            <a:r>
              <a:rPr lang="en-US" sz="1600" b="0" i="0" u="none" strike="noStrike" dirty="0">
                <a:solidFill>
                  <a:srgbClr val="353740"/>
                </a:solidFill>
                <a:effectLst/>
                <a:latin typeface="inherit"/>
              </a:rPr>
              <a:t>The PAC recommends the SQMS center explore opportunities for collaboration with other groups at  FNAL, particularly on quantum sensors.</a:t>
            </a:r>
          </a:p>
          <a:p>
            <a:pPr marL="114294" indent="0" algn="just" rtl="0" fontAlgn="base">
              <a:spcAft>
                <a:spcPts val="400"/>
              </a:spcAft>
              <a:buNone/>
            </a:pPr>
            <a:r>
              <a:rPr lang="en-US" sz="1600" i="1" dirty="0">
                <a:solidFill>
                  <a:srgbClr val="353740"/>
                </a:solidFill>
                <a:latin typeface="inherit"/>
              </a:rPr>
              <a:t>SQMS currently brings together over 100 researchers (theory and experimentalists) from across the lab  PPD, Theory, APS-TD, Scientific Computing </a:t>
            </a:r>
            <a:r>
              <a:rPr lang="en-US" sz="1600" i="1" dirty="0" err="1">
                <a:solidFill>
                  <a:srgbClr val="353740"/>
                </a:solidFill>
                <a:latin typeface="inherit"/>
              </a:rPr>
              <a:t>Div</a:t>
            </a:r>
            <a:r>
              <a:rPr lang="en-US" sz="1600" i="1" dirty="0">
                <a:solidFill>
                  <a:srgbClr val="353740"/>
                </a:solidFill>
                <a:latin typeface="inherit"/>
              </a:rPr>
              <a:t>, FQI and the SQMS division. Rich collaboration in quantum sensors area, and computing. SQMS Ecosystem Board includes FNAL CRO. Nationally and internationally dozens of particle physicists from other labs and academia. (see later presentation). If further funding resources were available, other areas could include: CMS p.p., detectors for future colliders, neutrino experiments.</a:t>
            </a:r>
            <a:endParaRPr lang="en-US" sz="1600" b="0" i="1" u="none" strike="noStrike" dirty="0">
              <a:solidFill>
                <a:srgbClr val="353740"/>
              </a:solidFill>
              <a:effectLst/>
              <a:latin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91E044A3-F4AE-E5FD-7A6A-8D30BF931C73}"/>
              </a:ext>
            </a:extLst>
          </p:cNvPr>
          <p:cNvSpPr>
            <a:spLocks noGrp="1"/>
          </p:cNvSpPr>
          <p:nvPr>
            <p:ph type="title"/>
          </p:nvPr>
        </p:nvSpPr>
        <p:spPr/>
        <p:txBody>
          <a:bodyPr/>
          <a:lstStyle/>
          <a:p>
            <a:r>
              <a:rPr lang="en-US" dirty="0"/>
              <a:t>Response to PAC recommendations</a:t>
            </a:r>
          </a:p>
        </p:txBody>
      </p:sp>
      <p:sp>
        <p:nvSpPr>
          <p:cNvPr id="4" name="Date Placeholder 3">
            <a:extLst>
              <a:ext uri="{FF2B5EF4-FFF2-40B4-BE49-F238E27FC236}">
                <a16:creationId xmlns:a16="http://schemas.microsoft.com/office/drawing/2014/main" id="{8FC85226-ADF2-511D-4F25-780678402577}"/>
              </a:ext>
            </a:extLst>
          </p:cNvPr>
          <p:cNvSpPr>
            <a:spLocks noGrp="1"/>
          </p:cNvSpPr>
          <p:nvPr>
            <p:ph type="dt" idx="10"/>
          </p:nvPr>
        </p:nvSpPr>
        <p:spPr/>
        <p:txBody>
          <a:bodyPr/>
          <a:lstStyle/>
          <a:p>
            <a:endParaRPr lang="en-US"/>
          </a:p>
        </p:txBody>
      </p:sp>
      <p:sp>
        <p:nvSpPr>
          <p:cNvPr id="5" name="Slide Number Placeholder 4">
            <a:extLst>
              <a:ext uri="{FF2B5EF4-FFF2-40B4-BE49-F238E27FC236}">
                <a16:creationId xmlns:a16="http://schemas.microsoft.com/office/drawing/2014/main" id="{701E2C80-B70D-61FE-10DD-E50B2983BA08}"/>
              </a:ext>
            </a:extLst>
          </p:cNvPr>
          <p:cNvSpPr>
            <a:spLocks noGrp="1"/>
          </p:cNvSpPr>
          <p:nvPr>
            <p:ph type="sldNum" idx="12"/>
          </p:nvPr>
        </p:nvSpPr>
        <p:spPr/>
        <p:txBody>
          <a:bodyPr/>
          <a:lstStyle/>
          <a:p>
            <a:fld id="{00000000-1234-1234-1234-123412341234}" type="slidenum">
              <a:rPr lang="en-US" smtClean="0"/>
              <a:pPr/>
              <a:t>31</a:t>
            </a:fld>
            <a:endParaRPr lang="en-US"/>
          </a:p>
        </p:txBody>
      </p:sp>
    </p:spTree>
    <p:extLst>
      <p:ext uri="{BB962C8B-B14F-4D97-AF65-F5344CB8AC3E}">
        <p14:creationId xmlns:p14="http://schemas.microsoft.com/office/powerpoint/2010/main" val="142314647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BA7179-FFC5-EE4E-B190-1EDBAD9CEBB3}"/>
              </a:ext>
            </a:extLst>
          </p:cNvPr>
          <p:cNvSpPr>
            <a:spLocks noGrp="1"/>
          </p:cNvSpPr>
          <p:nvPr>
            <p:ph idx="1"/>
          </p:nvPr>
        </p:nvSpPr>
        <p:spPr>
          <a:xfrm>
            <a:off x="228603" y="728664"/>
            <a:ext cx="6917459" cy="3943820"/>
          </a:xfrm>
          <a:ln>
            <a:noFill/>
          </a:ln>
        </p:spPr>
        <p:txBody>
          <a:bodyPr lIns="0" tIns="0" rIns="0" bIns="0" anchor="t"/>
          <a:lstStyle/>
          <a:p>
            <a:pPr marL="0" indent="0">
              <a:buNone/>
            </a:pPr>
            <a:r>
              <a:rPr lang="en-US" sz="1600" b="1">
                <a:latin typeface="Roboto"/>
              </a:rPr>
              <a:t>Goal:</a:t>
            </a:r>
            <a:r>
              <a:rPr lang="en-US" sz="1600">
                <a:latin typeface="Roboto"/>
              </a:rPr>
              <a:t> Harness SQMS technological advancements </a:t>
            </a:r>
            <a:br>
              <a:rPr lang="en-US" sz="1600">
                <a:latin typeface="Roboto"/>
              </a:rPr>
            </a:br>
            <a:r>
              <a:rPr lang="en-US" sz="1600">
                <a:latin typeface="Roboto"/>
              </a:rPr>
              <a:t>          for fundamental physics discovery</a:t>
            </a:r>
          </a:p>
          <a:p>
            <a:pPr marL="0" indent="0">
              <a:buNone/>
            </a:pPr>
            <a:r>
              <a:rPr lang="en-US" sz="1600" b="1">
                <a:latin typeface="Roboto"/>
              </a:rPr>
              <a:t>Deliverables/metrics:</a:t>
            </a:r>
            <a:r>
              <a:rPr lang="en-US" sz="1600">
                <a:latin typeface="Roboto"/>
              </a:rPr>
              <a:t> Develop and deploy search schemes with detection</a:t>
            </a:r>
            <a:br>
              <a:rPr lang="en-US" sz="1600">
                <a:latin typeface="Roboto"/>
              </a:rPr>
            </a:br>
            <a:r>
              <a:rPr lang="en-US" sz="1600">
                <a:latin typeface="Roboto"/>
              </a:rPr>
              <a:t>          sensitivity orders of magnitude compared to state-of-the-art</a:t>
            </a:r>
          </a:p>
          <a:p>
            <a:pPr marL="0" indent="0">
              <a:buNone/>
            </a:pPr>
            <a:endParaRPr lang="en-US"/>
          </a:p>
        </p:txBody>
      </p:sp>
      <p:sp>
        <p:nvSpPr>
          <p:cNvPr id="3" name="Title 2">
            <a:extLst>
              <a:ext uri="{FF2B5EF4-FFF2-40B4-BE49-F238E27FC236}">
                <a16:creationId xmlns:a16="http://schemas.microsoft.com/office/drawing/2014/main" id="{AD8BD8F6-4CFC-EB4D-BF58-ACA25758712C}"/>
              </a:ext>
            </a:extLst>
          </p:cNvPr>
          <p:cNvSpPr>
            <a:spLocks noGrp="1"/>
          </p:cNvSpPr>
          <p:nvPr>
            <p:ph type="title"/>
          </p:nvPr>
        </p:nvSpPr>
        <p:spPr>
          <a:xfrm>
            <a:off x="193850" y="110664"/>
            <a:ext cx="9085295" cy="517776"/>
          </a:xfrm>
        </p:spPr>
        <p:txBody>
          <a:bodyPr/>
          <a:lstStyle/>
          <a:p>
            <a:r>
              <a:rPr lang="en-US" sz="2400">
                <a:latin typeface="Roboto Black"/>
                <a:ea typeface="Roboto Black"/>
              </a:rPr>
              <a:t>Science Thrust - </a:t>
            </a:r>
            <a:r>
              <a:rPr lang="en-US" sz="2000" b="0">
                <a:latin typeface="Roboto Light"/>
                <a:ea typeface="Roboto Black"/>
              </a:rPr>
              <a:t>Focus Area Quantum Sensing for Fundamental Physics</a:t>
            </a:r>
          </a:p>
        </p:txBody>
      </p:sp>
      <p:pic>
        <p:nvPicPr>
          <p:cNvPr id="6" name="Picture 5" descr="A group of people standing in front of a building&#10;&#10;Description automatically generated">
            <a:extLst>
              <a:ext uri="{FF2B5EF4-FFF2-40B4-BE49-F238E27FC236}">
                <a16:creationId xmlns:a16="http://schemas.microsoft.com/office/drawing/2014/main" id="{D7E82F37-F39B-9641-9DEC-1FDF1551D0A4}"/>
              </a:ext>
            </a:extLst>
          </p:cNvPr>
          <p:cNvPicPr/>
          <p:nvPr/>
        </p:nvPicPr>
        <p:blipFill>
          <a:blip r:embed="rId2" cstate="screen">
            <a:extLst>
              <a:ext uri="{28A0092B-C50C-407E-A947-70E740481C1C}">
                <a14:useLocalDpi xmlns:a14="http://schemas.microsoft.com/office/drawing/2010/main"/>
              </a:ext>
            </a:extLst>
          </a:blip>
          <a:stretch>
            <a:fillRect/>
          </a:stretch>
        </p:blipFill>
        <p:spPr>
          <a:xfrm>
            <a:off x="264811" y="1870160"/>
            <a:ext cx="1550636" cy="2306553"/>
          </a:xfrm>
          <a:prstGeom prst="rect">
            <a:avLst/>
          </a:prstGeom>
        </p:spPr>
      </p:pic>
      <p:sp>
        <p:nvSpPr>
          <p:cNvPr id="12" name="TextBox 11">
            <a:extLst>
              <a:ext uri="{FF2B5EF4-FFF2-40B4-BE49-F238E27FC236}">
                <a16:creationId xmlns:a16="http://schemas.microsoft.com/office/drawing/2014/main" id="{D82D7481-A2E9-7F45-A37F-D2E5CDF55596}"/>
              </a:ext>
            </a:extLst>
          </p:cNvPr>
          <p:cNvSpPr txBox="1"/>
          <p:nvPr/>
        </p:nvSpPr>
        <p:spPr>
          <a:xfrm>
            <a:off x="7595345" y="728664"/>
            <a:ext cx="1320052" cy="738664"/>
          </a:xfrm>
          <a:prstGeom prst="rect">
            <a:avLst/>
          </a:prstGeom>
          <a:solidFill>
            <a:srgbClr val="FFFF00"/>
          </a:solidFill>
          <a:ln>
            <a:noFill/>
          </a:ln>
        </p:spPr>
        <p:txBody>
          <a:bodyPr wrap="square" lIns="91440" tIns="45720" rIns="91440" bIns="45720" rtlCol="0" anchor="t">
            <a:spAutoFit/>
          </a:bodyPr>
          <a:lstStyle/>
          <a:p>
            <a:r>
              <a:rPr lang="en-US" sz="1400" dirty="0">
                <a:latin typeface="Calibri"/>
              </a:rPr>
              <a:t>See progress highlights in next talk</a:t>
            </a:r>
          </a:p>
        </p:txBody>
      </p:sp>
      <p:pic>
        <p:nvPicPr>
          <p:cNvPr id="13" name="Picture 12" descr="A close up of a map&#10;&#10;Description automatically generated">
            <a:extLst>
              <a:ext uri="{FF2B5EF4-FFF2-40B4-BE49-F238E27FC236}">
                <a16:creationId xmlns:a16="http://schemas.microsoft.com/office/drawing/2014/main" id="{4BE2A882-0251-A940-B30D-4B26E707C3CD}"/>
              </a:ext>
            </a:extLst>
          </p:cNvPr>
          <p:cNvPicPr/>
          <p:nvPr/>
        </p:nvPicPr>
        <p:blipFill>
          <a:blip r:embed="rId3" cstate="screen">
            <a:extLst>
              <a:ext uri="{28A0092B-C50C-407E-A947-70E740481C1C}">
                <a14:useLocalDpi xmlns:a14="http://schemas.microsoft.com/office/drawing/2010/main"/>
              </a:ext>
            </a:extLst>
          </a:blip>
          <a:stretch>
            <a:fillRect/>
          </a:stretch>
        </p:blipFill>
        <p:spPr>
          <a:xfrm>
            <a:off x="2138082" y="2002970"/>
            <a:ext cx="2939015" cy="2201683"/>
          </a:xfrm>
          <a:prstGeom prst="rect">
            <a:avLst/>
          </a:prstGeom>
          <a:ln>
            <a:noFill/>
          </a:ln>
        </p:spPr>
      </p:pic>
      <p:sp>
        <p:nvSpPr>
          <p:cNvPr id="14" name="TextBox 13">
            <a:extLst>
              <a:ext uri="{FF2B5EF4-FFF2-40B4-BE49-F238E27FC236}">
                <a16:creationId xmlns:a16="http://schemas.microsoft.com/office/drawing/2014/main" id="{75E1DAF4-B630-F643-9BA2-505D437DDAA8}"/>
              </a:ext>
            </a:extLst>
          </p:cNvPr>
          <p:cNvSpPr txBox="1"/>
          <p:nvPr/>
        </p:nvSpPr>
        <p:spPr>
          <a:xfrm>
            <a:off x="372048" y="4176713"/>
            <a:ext cx="2022371" cy="954107"/>
          </a:xfrm>
          <a:prstGeom prst="rect">
            <a:avLst/>
          </a:prstGeom>
          <a:noFill/>
        </p:spPr>
        <p:txBody>
          <a:bodyPr wrap="square" lIns="91440" tIns="45720" rIns="91440" bIns="45720" rtlCol="0" anchor="t">
            <a:spAutoFit/>
          </a:bodyPr>
          <a:lstStyle/>
          <a:p>
            <a:r>
              <a:rPr lang="en-US" sz="1400" dirty="0" err="1">
                <a:latin typeface="Roboto"/>
              </a:rPr>
              <a:t>DarkSRF</a:t>
            </a:r>
            <a:r>
              <a:rPr lang="en-US" sz="1400" dirty="0">
                <a:latin typeface="Roboto"/>
              </a:rPr>
              <a:t> paved the way for many of the experiments ongoing at SQMS (next talk)</a:t>
            </a:r>
          </a:p>
        </p:txBody>
      </p:sp>
      <p:sp>
        <p:nvSpPr>
          <p:cNvPr id="15" name="TextBox 14">
            <a:extLst>
              <a:ext uri="{FF2B5EF4-FFF2-40B4-BE49-F238E27FC236}">
                <a16:creationId xmlns:a16="http://schemas.microsoft.com/office/drawing/2014/main" id="{558618FF-612A-1649-965A-D65ECE4FC3A3}"/>
              </a:ext>
            </a:extLst>
          </p:cNvPr>
          <p:cNvSpPr txBox="1"/>
          <p:nvPr/>
        </p:nvSpPr>
        <p:spPr>
          <a:xfrm>
            <a:off x="3251377" y="4211929"/>
            <a:ext cx="3591754" cy="523220"/>
          </a:xfrm>
          <a:prstGeom prst="rect">
            <a:avLst/>
          </a:prstGeom>
          <a:noFill/>
        </p:spPr>
        <p:txBody>
          <a:bodyPr wrap="square" lIns="91440" tIns="45720" rIns="91440" bIns="45720" rtlCol="0" anchor="t">
            <a:spAutoFit/>
          </a:bodyPr>
          <a:lstStyle/>
          <a:p>
            <a:r>
              <a:rPr lang="en-US" sz="1400" dirty="0">
                <a:latin typeface="Roboto"/>
              </a:rPr>
              <a:t>Orders of magnitude in sensitivity reach improvement via the SQMS advancements</a:t>
            </a:r>
          </a:p>
        </p:txBody>
      </p:sp>
      <p:pic>
        <p:nvPicPr>
          <p:cNvPr id="4" name="Picture 3">
            <a:extLst>
              <a:ext uri="{FF2B5EF4-FFF2-40B4-BE49-F238E27FC236}">
                <a16:creationId xmlns:a16="http://schemas.microsoft.com/office/drawing/2014/main" id="{B8ECA4CC-9E51-2FF1-21D1-51176993E49C}"/>
              </a:ext>
            </a:extLst>
          </p:cNvPr>
          <p:cNvPicPr>
            <a:picLocks noChangeAspect="1"/>
          </p:cNvPicPr>
          <p:nvPr/>
        </p:nvPicPr>
        <p:blipFill>
          <a:blip r:embed="rId4"/>
          <a:stretch>
            <a:fillRect/>
          </a:stretch>
        </p:blipFill>
        <p:spPr>
          <a:xfrm>
            <a:off x="5366446" y="1935367"/>
            <a:ext cx="3530600" cy="2019300"/>
          </a:xfrm>
          <a:prstGeom prst="rect">
            <a:avLst/>
          </a:prstGeom>
        </p:spPr>
      </p:pic>
    </p:spTree>
    <p:extLst>
      <p:ext uri="{BB962C8B-B14F-4D97-AF65-F5344CB8AC3E}">
        <p14:creationId xmlns:p14="http://schemas.microsoft.com/office/powerpoint/2010/main" val="3609220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BD8F6-4CFC-EB4D-BF58-ACA25758712C}"/>
              </a:ext>
            </a:extLst>
          </p:cNvPr>
          <p:cNvSpPr>
            <a:spLocks noGrp="1"/>
          </p:cNvSpPr>
          <p:nvPr>
            <p:ph type="title"/>
          </p:nvPr>
        </p:nvSpPr>
        <p:spPr>
          <a:xfrm>
            <a:off x="217465" y="404497"/>
            <a:ext cx="9144000" cy="320908"/>
          </a:xfrm>
        </p:spPr>
        <p:txBody>
          <a:bodyPr/>
          <a:lstStyle/>
          <a:p>
            <a:r>
              <a:rPr lang="en-US">
                <a:latin typeface="Roboto Black"/>
                <a:ea typeface="Roboto Black"/>
              </a:rPr>
              <a:t>Science Thrust</a:t>
            </a:r>
            <a:r>
              <a:rPr lang="en-US" sz="2800">
                <a:latin typeface="Roboto Black"/>
                <a:ea typeface="Roboto Black"/>
              </a:rPr>
              <a:t> </a:t>
            </a:r>
            <a:r>
              <a:rPr lang="en-US" sz="2000" b="0">
                <a:latin typeface="Roboto Light"/>
                <a:ea typeface="Roboto Black"/>
              </a:rPr>
              <a:t>- Focus Area Algorithms, Simulations, Benchmarking</a:t>
            </a:r>
          </a:p>
        </p:txBody>
      </p:sp>
      <p:sp>
        <p:nvSpPr>
          <p:cNvPr id="4" name="Content Placeholder 1">
            <a:extLst>
              <a:ext uri="{FF2B5EF4-FFF2-40B4-BE49-F238E27FC236}">
                <a16:creationId xmlns:a16="http://schemas.microsoft.com/office/drawing/2014/main" id="{29E4E92B-F57F-D645-8133-0A7A030EA6B1}"/>
              </a:ext>
            </a:extLst>
          </p:cNvPr>
          <p:cNvSpPr txBox="1">
            <a:spLocks/>
          </p:cNvSpPr>
          <p:nvPr/>
        </p:nvSpPr>
        <p:spPr>
          <a:xfrm>
            <a:off x="272890" y="856115"/>
            <a:ext cx="7330215" cy="3943820"/>
          </a:xfrm>
          <a:prstGeom prst="rect">
            <a:avLst/>
          </a:prstGeom>
          <a:ln>
            <a:noFill/>
          </a:ln>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a:latin typeface="Roboto"/>
              </a:rPr>
              <a:t>Goal: </a:t>
            </a:r>
            <a:r>
              <a:rPr lang="en-US" sz="1600">
                <a:latin typeface="Roboto"/>
              </a:rPr>
              <a:t>Investigate and develop quantum algorithms and simulations enabled by the groundbreaking SQMS 3D and 2D prototypes through co-design principles</a:t>
            </a:r>
          </a:p>
          <a:p>
            <a:pPr marL="0" indent="0">
              <a:buNone/>
            </a:pPr>
            <a:r>
              <a:rPr lang="en-US" sz="1600" b="1">
                <a:latin typeface="Roboto"/>
              </a:rPr>
              <a:t>Deliverables/metrics:</a:t>
            </a:r>
            <a:r>
              <a:rPr lang="en-US" sz="1600">
                <a:latin typeface="Roboto"/>
              </a:rPr>
              <a:t> Simulations of the dynamics of theories approximating QCD, simulate LHC physics, plasma early universe conditions, quantum materials far from equilibrium, intermediate electron/phonon SC</a:t>
            </a:r>
          </a:p>
        </p:txBody>
      </p:sp>
      <p:pic>
        <p:nvPicPr>
          <p:cNvPr id="9" name="Picture 8">
            <a:extLst>
              <a:ext uri="{FF2B5EF4-FFF2-40B4-BE49-F238E27FC236}">
                <a16:creationId xmlns:a16="http://schemas.microsoft.com/office/drawing/2014/main" id="{2F3FF236-5814-A146-AC1E-5AFB759380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3541" y="3206504"/>
            <a:ext cx="2175117" cy="666510"/>
          </a:xfrm>
          <a:prstGeom prst="rect">
            <a:avLst/>
          </a:prstGeom>
          <a:ln>
            <a:solidFill>
              <a:srgbClr val="000000"/>
            </a:solidFill>
          </a:ln>
        </p:spPr>
      </p:pic>
      <p:pic>
        <p:nvPicPr>
          <p:cNvPr id="12" name="Picture" descr="Picture">
            <a:extLst>
              <a:ext uri="{FF2B5EF4-FFF2-40B4-BE49-F238E27FC236}">
                <a16:creationId xmlns:a16="http://schemas.microsoft.com/office/drawing/2014/main" id="{A6D65F33-487A-B445-8E2A-FC99EA1CC8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4541" y="2345713"/>
            <a:ext cx="3994173" cy="2337745"/>
          </a:xfrm>
          <a:prstGeom prst="rect">
            <a:avLst/>
          </a:prstGeom>
          <a:ln w="3175">
            <a:solidFill>
              <a:srgbClr val="000000"/>
            </a:solidFill>
          </a:ln>
        </p:spPr>
      </p:pic>
      <p:sp>
        <p:nvSpPr>
          <p:cNvPr id="13" name="TextBox 12">
            <a:extLst>
              <a:ext uri="{FF2B5EF4-FFF2-40B4-BE49-F238E27FC236}">
                <a16:creationId xmlns:a16="http://schemas.microsoft.com/office/drawing/2014/main" id="{EC19AB37-B56D-6748-9BE3-09314E98241F}"/>
              </a:ext>
            </a:extLst>
          </p:cNvPr>
          <p:cNvSpPr txBox="1"/>
          <p:nvPr/>
        </p:nvSpPr>
        <p:spPr>
          <a:xfrm>
            <a:off x="7717262" y="808342"/>
            <a:ext cx="1393260" cy="738664"/>
          </a:xfrm>
          <a:prstGeom prst="rect">
            <a:avLst/>
          </a:prstGeom>
          <a:solidFill>
            <a:srgbClr val="FFFF00"/>
          </a:solidFill>
          <a:ln>
            <a:noFill/>
          </a:ln>
        </p:spPr>
        <p:txBody>
          <a:bodyPr wrap="square" lIns="91440" tIns="45720" rIns="91440" bIns="45720" rtlCol="0" anchor="t">
            <a:spAutoFit/>
          </a:bodyPr>
          <a:lstStyle/>
          <a:p>
            <a:r>
              <a:rPr lang="en-US" sz="1400" dirty="0">
                <a:latin typeface="Roboto"/>
              </a:rPr>
              <a:t>See progress highlights in next talk</a:t>
            </a:r>
          </a:p>
        </p:txBody>
      </p:sp>
      <p:sp>
        <p:nvSpPr>
          <p:cNvPr id="14" name="TextBox 13">
            <a:extLst>
              <a:ext uri="{FF2B5EF4-FFF2-40B4-BE49-F238E27FC236}">
                <a16:creationId xmlns:a16="http://schemas.microsoft.com/office/drawing/2014/main" id="{2A2233FD-448B-9E4B-B6DB-D245CD5FD639}"/>
              </a:ext>
            </a:extLst>
          </p:cNvPr>
          <p:cNvSpPr txBox="1"/>
          <p:nvPr/>
        </p:nvSpPr>
        <p:spPr>
          <a:xfrm>
            <a:off x="272890" y="2828025"/>
            <a:ext cx="1625655" cy="1384995"/>
          </a:xfrm>
          <a:prstGeom prst="rect">
            <a:avLst/>
          </a:prstGeom>
          <a:noFill/>
        </p:spPr>
        <p:txBody>
          <a:bodyPr wrap="square" lIns="91440" tIns="45720" rIns="91440" bIns="45720" rtlCol="0" anchor="t">
            <a:spAutoFit/>
          </a:bodyPr>
          <a:lstStyle/>
          <a:p>
            <a:r>
              <a:rPr lang="en-US" sz="1400">
                <a:latin typeface="Roboto"/>
              </a:rPr>
              <a:t>SQMS computational and simulation science goals mapped to prototypes</a:t>
            </a:r>
          </a:p>
        </p:txBody>
      </p:sp>
      <p:sp>
        <p:nvSpPr>
          <p:cNvPr id="17" name="TextBox 16">
            <a:extLst>
              <a:ext uri="{FF2B5EF4-FFF2-40B4-BE49-F238E27FC236}">
                <a16:creationId xmlns:a16="http://schemas.microsoft.com/office/drawing/2014/main" id="{3410B54E-590B-DD4D-BDEA-71CB90BBB394}"/>
              </a:ext>
            </a:extLst>
          </p:cNvPr>
          <p:cNvSpPr txBox="1"/>
          <p:nvPr/>
        </p:nvSpPr>
        <p:spPr>
          <a:xfrm>
            <a:off x="5794601" y="3945309"/>
            <a:ext cx="2935513" cy="738664"/>
          </a:xfrm>
          <a:prstGeom prst="rect">
            <a:avLst/>
          </a:prstGeom>
          <a:noFill/>
        </p:spPr>
        <p:txBody>
          <a:bodyPr wrap="square" lIns="91440" tIns="45720" rIns="91440" bIns="45720" rtlCol="0" anchor="t">
            <a:spAutoFit/>
          </a:bodyPr>
          <a:lstStyle/>
          <a:p>
            <a:r>
              <a:rPr lang="en-US" sz="1400">
                <a:latin typeface="Roboto"/>
              </a:rPr>
              <a:t>Qubits considered for a D4 gauge field theory test simulation on the </a:t>
            </a:r>
            <a:r>
              <a:rPr lang="en-US" sz="1400" err="1">
                <a:latin typeface="Roboto"/>
              </a:rPr>
              <a:t>Rigetti</a:t>
            </a:r>
            <a:r>
              <a:rPr lang="en-US" sz="1400">
                <a:latin typeface="Roboto"/>
              </a:rPr>
              <a:t> hardware.</a:t>
            </a:r>
          </a:p>
        </p:txBody>
      </p:sp>
      <p:pic>
        <p:nvPicPr>
          <p:cNvPr id="18" name="Picture 2" descr="New controls scale quantum chips">
            <a:extLst>
              <a:ext uri="{FF2B5EF4-FFF2-40B4-BE49-F238E27FC236}">
                <a16:creationId xmlns:a16="http://schemas.microsoft.com/office/drawing/2014/main" id="{6679AB73-11AB-D049-9B65-9A31AB3F40A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1909953"/>
            <a:ext cx="1613662" cy="12489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02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ontent Placeholder 1"/>
          <p:cNvSpPr txBox="1">
            <a:spLocks noGrp="1"/>
          </p:cNvSpPr>
          <p:nvPr>
            <p:ph type="body" sz="quarter" idx="1"/>
          </p:nvPr>
        </p:nvSpPr>
        <p:spPr>
          <a:xfrm>
            <a:off x="124626" y="443452"/>
            <a:ext cx="8726754" cy="271456"/>
          </a:xfrm>
          <a:prstGeom prst="rect">
            <a:avLst/>
          </a:prstGeom>
          <a:ln>
            <a:solidFill>
              <a:schemeClr val="tx1"/>
            </a:solidFill>
          </a:ln>
        </p:spPr>
        <p:txBody>
          <a:bodyPr/>
          <a:lstStyle>
            <a:lvl1pPr>
              <a:defRPr sz="2000"/>
            </a:lvl1pPr>
          </a:lstStyle>
          <a:p>
            <a:pPr marL="0" indent="0">
              <a:buNone/>
            </a:pPr>
            <a:r>
              <a:rPr lang="en-US" sz="1600"/>
              <a:t>SRF + QIS capabilities enable new particle searches of unprecedented sensitivity and precision</a:t>
            </a:r>
            <a:endParaRPr sz="1600"/>
          </a:p>
        </p:txBody>
      </p:sp>
      <p:sp>
        <p:nvSpPr>
          <p:cNvPr id="270" name="Title 2"/>
          <p:cNvSpPr txBox="1">
            <a:spLocks noGrp="1"/>
          </p:cNvSpPr>
          <p:nvPr>
            <p:ph type="title"/>
          </p:nvPr>
        </p:nvSpPr>
        <p:spPr>
          <a:xfrm>
            <a:off x="127750" y="51010"/>
            <a:ext cx="8699500" cy="320910"/>
          </a:xfrm>
          <a:prstGeom prst="rect">
            <a:avLst/>
          </a:prstGeom>
        </p:spPr>
        <p:txBody>
          <a:bodyPr/>
          <a:lstStyle>
            <a:lvl1pPr defTabSz="443484">
              <a:defRPr sz="2134"/>
            </a:lvl1pPr>
          </a:lstStyle>
          <a:p>
            <a:r>
              <a:rPr lang="en-US">
                <a:latin typeface="Calibri" panose="020F0502020204030204" pitchFamily="34" charset="0"/>
                <a:cs typeface="Calibri" panose="020F0502020204030204" pitchFamily="34" charset="0"/>
              </a:rPr>
              <a:t>SQMS theorists and experimentalist ‘co-design’ to develop new experiments </a:t>
            </a:r>
            <a:endParaRPr>
              <a:latin typeface="Calibri" panose="020F0502020204030204" pitchFamily="34" charset="0"/>
              <a:cs typeface="Calibri" panose="020F0502020204030204" pitchFamily="34" charset="0"/>
            </a:endParaRPr>
          </a:p>
        </p:txBody>
      </p:sp>
      <p:sp>
        <p:nvSpPr>
          <p:cNvPr id="276" name="Rounded Rectangle"/>
          <p:cNvSpPr/>
          <p:nvPr/>
        </p:nvSpPr>
        <p:spPr>
          <a:xfrm>
            <a:off x="1604809" y="2471920"/>
            <a:ext cx="2061796" cy="1082041"/>
          </a:xfrm>
          <a:prstGeom prst="roundRect">
            <a:avLst>
              <a:gd name="adj" fmla="val 17606"/>
            </a:avLst>
          </a:prstGeom>
          <a:solidFill>
            <a:srgbClr val="FFFFFF"/>
          </a:solidFill>
          <a:ln w="25400">
            <a:solidFill>
              <a:schemeClr val="accent1"/>
            </a:solidFill>
          </a:ln>
        </p:spPr>
        <p:txBody>
          <a:bodyPr lIns="45719" rIns="45719" anchor="ctr"/>
          <a:lstStyle/>
          <a:p>
            <a:endParaRPr/>
          </a:p>
        </p:txBody>
      </p:sp>
      <p:sp>
        <p:nvSpPr>
          <p:cNvPr id="277" name="Rounded Rectangle"/>
          <p:cNvSpPr/>
          <p:nvPr/>
        </p:nvSpPr>
        <p:spPr>
          <a:xfrm>
            <a:off x="3492805" y="1454888"/>
            <a:ext cx="2209902" cy="805487"/>
          </a:xfrm>
          <a:prstGeom prst="roundRect">
            <a:avLst>
              <a:gd name="adj" fmla="val 23650"/>
            </a:avLst>
          </a:prstGeom>
          <a:solidFill>
            <a:srgbClr val="FFFFFF"/>
          </a:solidFill>
          <a:ln w="25400">
            <a:solidFill>
              <a:schemeClr val="accent1"/>
            </a:solidFill>
          </a:ln>
        </p:spPr>
        <p:txBody>
          <a:bodyPr lIns="45719" rIns="45719" anchor="ctr"/>
          <a:lstStyle/>
          <a:p>
            <a:endParaRPr/>
          </a:p>
        </p:txBody>
      </p:sp>
      <p:sp>
        <p:nvSpPr>
          <p:cNvPr id="278" name="Options for mode setups + sensitivity"/>
          <p:cNvSpPr txBox="1"/>
          <p:nvPr/>
        </p:nvSpPr>
        <p:spPr>
          <a:xfrm>
            <a:off x="3602627" y="1532511"/>
            <a:ext cx="2026852"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800"/>
            </a:lvl1pPr>
          </a:lstStyle>
          <a:p>
            <a:r>
              <a:t>Options for mode setups + sensitivity</a:t>
            </a:r>
          </a:p>
        </p:txBody>
      </p:sp>
      <p:sp>
        <p:nvSpPr>
          <p:cNvPr id="279" name="Prototypes design, testing…"/>
          <p:cNvSpPr txBox="1"/>
          <p:nvPr/>
        </p:nvSpPr>
        <p:spPr>
          <a:xfrm>
            <a:off x="1614325" y="2544777"/>
            <a:ext cx="2096058"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1800"/>
            </a:pPr>
            <a:r>
              <a:rPr lang="en-US" dirty="0"/>
              <a:t>Systems </a:t>
            </a:r>
            <a:r>
              <a:rPr dirty="0"/>
              <a:t>design, testing</a:t>
            </a:r>
          </a:p>
          <a:p>
            <a:pPr algn="ctr">
              <a:defRPr sz="1200"/>
            </a:pPr>
            <a:r>
              <a:rPr dirty="0"/>
              <a:t>(measure cross-talk, Q for various modes, readout)</a:t>
            </a:r>
          </a:p>
        </p:txBody>
      </p:sp>
      <p:pic>
        <p:nvPicPr>
          <p:cNvPr id="280" name="Line Shape" descr="Line Shape"/>
          <p:cNvPicPr>
            <a:picLocks/>
          </p:cNvPicPr>
          <p:nvPr/>
        </p:nvPicPr>
        <p:blipFill>
          <a:blip r:embed="rId3"/>
          <a:stretch>
            <a:fillRect/>
          </a:stretch>
        </p:blipFill>
        <p:spPr>
          <a:xfrm rot="13143087">
            <a:off x="3148279" y="1736918"/>
            <a:ext cx="165503" cy="478042"/>
          </a:xfrm>
          <a:prstGeom prst="rect">
            <a:avLst/>
          </a:prstGeom>
        </p:spPr>
      </p:pic>
      <p:grpSp>
        <p:nvGrpSpPr>
          <p:cNvPr id="285" name="Group"/>
          <p:cNvGrpSpPr/>
          <p:nvPr/>
        </p:nvGrpSpPr>
        <p:grpSpPr>
          <a:xfrm>
            <a:off x="3607105" y="1201649"/>
            <a:ext cx="1111786" cy="383541"/>
            <a:chOff x="0" y="0"/>
            <a:chExt cx="1111785" cy="383540"/>
          </a:xfrm>
        </p:grpSpPr>
        <p:sp>
          <p:nvSpPr>
            <p:cNvPr id="283" name="Rounded Rectangle"/>
            <p:cNvSpPr/>
            <p:nvPr/>
          </p:nvSpPr>
          <p:spPr>
            <a:xfrm>
              <a:off x="0" y="36676"/>
              <a:ext cx="1111785" cy="335588"/>
            </a:xfrm>
            <a:prstGeom prst="roundRect">
              <a:avLst>
                <a:gd name="adj" fmla="val 50000"/>
              </a:avLst>
            </a:prstGeom>
            <a:solidFill>
              <a:srgbClr val="FFFFFF"/>
            </a:solidFill>
            <a:ln w="25400" cap="flat">
              <a:solidFill>
                <a:schemeClr val="accent1"/>
              </a:solidFill>
              <a:prstDash val="solid"/>
              <a:round/>
            </a:ln>
            <a:effectLst/>
          </p:spPr>
          <p:txBody>
            <a:bodyPr wrap="square" lIns="45719" tIns="45719" rIns="45719" bIns="45719" numCol="1" anchor="ctr">
              <a:noAutofit/>
            </a:bodyPr>
            <a:lstStyle/>
            <a:p>
              <a:endParaRPr/>
            </a:p>
          </p:txBody>
        </p:sp>
        <p:sp>
          <p:nvSpPr>
            <p:cNvPr id="284" name="Theory"/>
            <p:cNvSpPr txBox="1"/>
            <p:nvPr/>
          </p:nvSpPr>
          <p:spPr>
            <a:xfrm>
              <a:off x="135222" y="0"/>
              <a:ext cx="855140" cy="383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900"/>
              </a:lvl1pPr>
            </a:lstStyle>
            <a:p>
              <a:r>
                <a:t>Theory</a:t>
              </a:r>
            </a:p>
          </p:txBody>
        </p:sp>
      </p:grpSp>
      <p:grpSp>
        <p:nvGrpSpPr>
          <p:cNvPr id="288" name="Group"/>
          <p:cNvGrpSpPr/>
          <p:nvPr/>
        </p:nvGrpSpPr>
        <p:grpSpPr>
          <a:xfrm>
            <a:off x="1985297" y="2182106"/>
            <a:ext cx="1617330" cy="384719"/>
            <a:chOff x="-119226" y="0"/>
            <a:chExt cx="1617328" cy="384718"/>
          </a:xfrm>
        </p:grpSpPr>
        <p:sp>
          <p:nvSpPr>
            <p:cNvPr id="286" name="Rounded Rectangle"/>
            <p:cNvSpPr/>
            <p:nvPr/>
          </p:nvSpPr>
          <p:spPr>
            <a:xfrm>
              <a:off x="-119226" y="33561"/>
              <a:ext cx="1617328" cy="335587"/>
            </a:xfrm>
            <a:prstGeom prst="roundRect">
              <a:avLst>
                <a:gd name="adj" fmla="val 50000"/>
              </a:avLst>
            </a:prstGeom>
            <a:solidFill>
              <a:srgbClr val="FFFFFF"/>
            </a:solidFill>
            <a:ln w="25400" cap="flat">
              <a:solidFill>
                <a:schemeClr val="accent1"/>
              </a:solidFill>
              <a:prstDash val="solid"/>
              <a:round/>
            </a:ln>
            <a:effectLst/>
          </p:spPr>
          <p:txBody>
            <a:bodyPr wrap="square" lIns="45719" tIns="45719" rIns="45719" bIns="45719" numCol="1" anchor="ctr">
              <a:noAutofit/>
            </a:bodyPr>
            <a:lstStyle/>
            <a:p>
              <a:endParaRPr/>
            </a:p>
          </p:txBody>
        </p:sp>
        <p:sp>
          <p:nvSpPr>
            <p:cNvPr id="287" name="Devices"/>
            <p:cNvSpPr txBox="1"/>
            <p:nvPr/>
          </p:nvSpPr>
          <p:spPr>
            <a:xfrm>
              <a:off x="71722" y="0"/>
              <a:ext cx="1172881" cy="3847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900"/>
              </a:lvl1pPr>
            </a:lstStyle>
            <a:p>
              <a:r>
                <a:rPr lang="en-US"/>
                <a:t>Prototypes</a:t>
              </a:r>
              <a:endParaRPr/>
            </a:p>
          </p:txBody>
        </p:sp>
      </p:grpSp>
      <p:sp>
        <p:nvSpPr>
          <p:cNvPr id="289" name="Rounded Rectangle"/>
          <p:cNvSpPr/>
          <p:nvPr/>
        </p:nvSpPr>
        <p:spPr>
          <a:xfrm>
            <a:off x="5339714" y="2712188"/>
            <a:ext cx="2123580" cy="923330"/>
          </a:xfrm>
          <a:prstGeom prst="roundRect">
            <a:avLst>
              <a:gd name="adj" fmla="val 24332"/>
            </a:avLst>
          </a:prstGeom>
          <a:solidFill>
            <a:srgbClr val="FFFFFF"/>
          </a:solidFill>
          <a:ln w="25400">
            <a:solidFill>
              <a:schemeClr val="accent1"/>
            </a:solidFill>
          </a:ln>
        </p:spPr>
        <p:txBody>
          <a:bodyPr lIns="45719" rIns="45719" anchor="ctr"/>
          <a:lstStyle/>
          <a:p>
            <a:endParaRPr/>
          </a:p>
        </p:txBody>
      </p:sp>
      <p:sp>
        <p:nvSpPr>
          <p:cNvPr id="290" name="Improved Q,  TLS control"/>
          <p:cNvSpPr txBox="1"/>
          <p:nvPr/>
        </p:nvSpPr>
        <p:spPr>
          <a:xfrm>
            <a:off x="5308905" y="2876689"/>
            <a:ext cx="220031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1800"/>
            </a:lvl1pPr>
          </a:lstStyle>
          <a:p>
            <a:r>
              <a:t>Improved Q,  </a:t>
            </a:r>
            <a:r>
              <a:rPr lang="en-US"/>
              <a:t>sensitivity, controls</a:t>
            </a:r>
            <a:endParaRPr/>
          </a:p>
        </p:txBody>
      </p:sp>
      <p:grpSp>
        <p:nvGrpSpPr>
          <p:cNvPr id="293" name="Group"/>
          <p:cNvGrpSpPr/>
          <p:nvPr/>
        </p:nvGrpSpPr>
        <p:grpSpPr>
          <a:xfrm>
            <a:off x="5308905" y="2170808"/>
            <a:ext cx="2066834" cy="677106"/>
            <a:chOff x="0" y="-288140"/>
            <a:chExt cx="1776100" cy="677104"/>
          </a:xfrm>
        </p:grpSpPr>
        <p:sp>
          <p:nvSpPr>
            <p:cNvPr id="291" name="Rounded Rectangle"/>
            <p:cNvSpPr/>
            <p:nvPr/>
          </p:nvSpPr>
          <p:spPr>
            <a:xfrm>
              <a:off x="0" y="-278167"/>
              <a:ext cx="1776100" cy="637731"/>
            </a:xfrm>
            <a:prstGeom prst="roundRect">
              <a:avLst>
                <a:gd name="adj" fmla="val 50000"/>
              </a:avLst>
            </a:prstGeom>
            <a:solidFill>
              <a:srgbClr val="FFFFFF"/>
            </a:solidFill>
            <a:ln w="25400" cap="flat">
              <a:solidFill>
                <a:schemeClr val="accent1"/>
              </a:solidFill>
              <a:prstDash val="solid"/>
              <a:round/>
            </a:ln>
            <a:effectLst/>
          </p:spPr>
          <p:txBody>
            <a:bodyPr wrap="square" lIns="45719" tIns="45719" rIns="45719" bIns="45719" numCol="1" anchor="ctr">
              <a:noAutofit/>
            </a:bodyPr>
            <a:lstStyle/>
            <a:p>
              <a:endParaRPr/>
            </a:p>
          </p:txBody>
        </p:sp>
        <p:sp>
          <p:nvSpPr>
            <p:cNvPr id="292" name="Materials"/>
            <p:cNvSpPr txBox="1"/>
            <p:nvPr/>
          </p:nvSpPr>
          <p:spPr>
            <a:xfrm>
              <a:off x="122176" y="-288140"/>
              <a:ext cx="1543332" cy="6771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900"/>
              </a:lvl1pPr>
            </a:lstStyle>
            <a:p>
              <a:r>
                <a:t>Materials</a:t>
              </a:r>
              <a:r>
                <a:rPr lang="en-US"/>
                <a:t> and Devices</a:t>
              </a:r>
              <a:endParaRPr/>
            </a:p>
          </p:txBody>
        </p:sp>
      </p:grpSp>
      <p:pic>
        <p:nvPicPr>
          <p:cNvPr id="294" name="Line Shape" descr="Line Shape"/>
          <p:cNvPicPr>
            <a:picLocks/>
          </p:cNvPicPr>
          <p:nvPr/>
        </p:nvPicPr>
        <p:blipFill>
          <a:blip r:embed="rId3"/>
          <a:stretch>
            <a:fillRect/>
          </a:stretch>
        </p:blipFill>
        <p:spPr>
          <a:xfrm rot="18253116">
            <a:off x="5864136" y="1667694"/>
            <a:ext cx="165503" cy="478042"/>
          </a:xfrm>
          <a:prstGeom prst="rect">
            <a:avLst/>
          </a:prstGeom>
        </p:spPr>
      </p:pic>
      <p:pic>
        <p:nvPicPr>
          <p:cNvPr id="296" name="Line Shape" descr="Line Shape"/>
          <p:cNvPicPr>
            <a:picLocks/>
          </p:cNvPicPr>
          <p:nvPr/>
        </p:nvPicPr>
        <p:blipFill>
          <a:blip r:embed="rId4"/>
          <a:stretch>
            <a:fillRect/>
          </a:stretch>
        </p:blipFill>
        <p:spPr>
          <a:xfrm rot="5184756">
            <a:off x="4273478" y="2758752"/>
            <a:ext cx="214455" cy="1047787"/>
          </a:xfrm>
          <a:prstGeom prst="rect">
            <a:avLst/>
          </a:prstGeom>
        </p:spPr>
      </p:pic>
      <p:sp>
        <p:nvSpPr>
          <p:cNvPr id="325" name="co-design"/>
          <p:cNvSpPr txBox="1"/>
          <p:nvPr/>
        </p:nvSpPr>
        <p:spPr>
          <a:xfrm>
            <a:off x="4107055" y="838639"/>
            <a:ext cx="952053" cy="353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500" b="1"/>
            </a:lvl1pPr>
          </a:lstStyle>
          <a:p>
            <a:r>
              <a:rPr sz="1700" dirty="0"/>
              <a:t>co-design</a:t>
            </a:r>
          </a:p>
        </p:txBody>
      </p:sp>
      <p:pic>
        <p:nvPicPr>
          <p:cNvPr id="54" name="Picture 53">
            <a:extLst>
              <a:ext uri="{FF2B5EF4-FFF2-40B4-BE49-F238E27FC236}">
                <a16:creationId xmlns:a16="http://schemas.microsoft.com/office/drawing/2014/main" id="{21188074-0723-4C47-8281-0C142DB2A1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88113" y="875600"/>
            <a:ext cx="791436" cy="918744"/>
          </a:xfrm>
          <a:prstGeom prst="rect">
            <a:avLst/>
          </a:prstGeom>
        </p:spPr>
      </p:pic>
      <p:pic>
        <p:nvPicPr>
          <p:cNvPr id="57" name="Picture 56">
            <a:extLst>
              <a:ext uri="{FF2B5EF4-FFF2-40B4-BE49-F238E27FC236}">
                <a16:creationId xmlns:a16="http://schemas.microsoft.com/office/drawing/2014/main" id="{BBB29476-7FD6-5D43-8E03-A6280264BC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3229" y="1906715"/>
            <a:ext cx="792533" cy="822960"/>
          </a:xfrm>
          <a:prstGeom prst="rect">
            <a:avLst/>
          </a:prstGeom>
        </p:spPr>
      </p:pic>
      <p:pic>
        <p:nvPicPr>
          <p:cNvPr id="58" name="Picture 2" descr="Caterina Braggio">
            <a:extLst>
              <a:ext uri="{FF2B5EF4-FFF2-40B4-BE49-F238E27FC236}">
                <a16:creationId xmlns:a16="http://schemas.microsoft.com/office/drawing/2014/main" id="{A69C91A6-12D8-6043-AAF3-B8F98002BC81}"/>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43906" t="13563" r="12920" b="16214"/>
          <a:stretch/>
        </p:blipFill>
        <p:spPr bwMode="auto">
          <a:xfrm>
            <a:off x="7604040" y="2768454"/>
            <a:ext cx="843291" cy="9144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35D47CE8-F2DE-634F-9450-2488095EEFB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5555" b="20222"/>
          <a:stretch/>
        </p:blipFill>
        <p:spPr bwMode="auto">
          <a:xfrm>
            <a:off x="5781373" y="859884"/>
            <a:ext cx="583826"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adership Team – Superconducting Quantum Materials and Systems Center">
            <a:extLst>
              <a:ext uri="{FF2B5EF4-FFF2-40B4-BE49-F238E27FC236}">
                <a16:creationId xmlns:a16="http://schemas.microsoft.com/office/drawing/2014/main" id="{5D047819-53E5-254E-9DB5-2DCA1DFF11A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14386" y="910144"/>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m Posen is awarded the 2016 Hogil Kim Prize">
            <a:extLst>
              <a:ext uri="{FF2B5EF4-FFF2-40B4-BE49-F238E27FC236}">
                <a16:creationId xmlns:a16="http://schemas.microsoft.com/office/drawing/2014/main" id="{55CE6E04-61FC-714B-8A37-C962B4A4F3D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1267" y="1225063"/>
            <a:ext cx="1016015" cy="11494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C7C3D8-4071-3E41-A6D8-8492F27FA5E1}"/>
              </a:ext>
            </a:extLst>
          </p:cNvPr>
          <p:cNvSpPr txBox="1"/>
          <p:nvPr/>
        </p:nvSpPr>
        <p:spPr>
          <a:xfrm>
            <a:off x="1764161" y="712303"/>
            <a:ext cx="562975" cy="215444"/>
          </a:xfrm>
          <a:prstGeom prst="rect">
            <a:avLst/>
          </a:prstGeom>
          <a:noFill/>
        </p:spPr>
        <p:txBody>
          <a:bodyPr wrap="none" rtlCol="0">
            <a:spAutoFit/>
          </a:bodyPr>
          <a:lstStyle/>
          <a:p>
            <a:r>
              <a:rPr lang="en-US" sz="800"/>
              <a:t>R. </a:t>
            </a:r>
            <a:r>
              <a:rPr lang="en-US" sz="800" err="1"/>
              <a:t>Harnik</a:t>
            </a:r>
            <a:endParaRPr lang="en-US" sz="800"/>
          </a:p>
        </p:txBody>
      </p:sp>
      <p:sp>
        <p:nvSpPr>
          <p:cNvPr id="62" name="TextBox 61">
            <a:extLst>
              <a:ext uri="{FF2B5EF4-FFF2-40B4-BE49-F238E27FC236}">
                <a16:creationId xmlns:a16="http://schemas.microsoft.com/office/drawing/2014/main" id="{0823692A-767D-D741-A734-CD0D250FF3A0}"/>
              </a:ext>
            </a:extLst>
          </p:cNvPr>
          <p:cNvSpPr txBox="1"/>
          <p:nvPr/>
        </p:nvSpPr>
        <p:spPr>
          <a:xfrm>
            <a:off x="3313915" y="953290"/>
            <a:ext cx="494046" cy="215444"/>
          </a:xfrm>
          <a:prstGeom prst="rect">
            <a:avLst/>
          </a:prstGeom>
          <a:noFill/>
        </p:spPr>
        <p:txBody>
          <a:bodyPr wrap="none" rtlCol="0">
            <a:spAutoFit/>
          </a:bodyPr>
          <a:lstStyle/>
          <a:p>
            <a:r>
              <a:rPr lang="en-US" sz="800"/>
              <a:t>Y. Kahn</a:t>
            </a:r>
          </a:p>
        </p:txBody>
      </p:sp>
      <p:sp>
        <p:nvSpPr>
          <p:cNvPr id="63" name="TextBox 62">
            <a:extLst>
              <a:ext uri="{FF2B5EF4-FFF2-40B4-BE49-F238E27FC236}">
                <a16:creationId xmlns:a16="http://schemas.microsoft.com/office/drawing/2014/main" id="{4D468217-F57D-9A4D-BDD0-067A49C307E1}"/>
              </a:ext>
            </a:extLst>
          </p:cNvPr>
          <p:cNvSpPr txBox="1"/>
          <p:nvPr/>
        </p:nvSpPr>
        <p:spPr>
          <a:xfrm>
            <a:off x="5207936" y="1016218"/>
            <a:ext cx="537327" cy="215444"/>
          </a:xfrm>
          <a:prstGeom prst="rect">
            <a:avLst/>
          </a:prstGeom>
          <a:noFill/>
        </p:spPr>
        <p:txBody>
          <a:bodyPr wrap="none" rtlCol="0">
            <a:spAutoFit/>
          </a:bodyPr>
          <a:lstStyle/>
          <a:p>
            <a:r>
              <a:rPr lang="en-US" sz="800"/>
              <a:t>A. Berlin</a:t>
            </a:r>
          </a:p>
        </p:txBody>
      </p:sp>
      <p:sp>
        <p:nvSpPr>
          <p:cNvPr id="64" name="TextBox 63">
            <a:extLst>
              <a:ext uri="{FF2B5EF4-FFF2-40B4-BE49-F238E27FC236}">
                <a16:creationId xmlns:a16="http://schemas.microsoft.com/office/drawing/2014/main" id="{621B4667-D9FF-1F47-B8CD-30EFA62A9E9C}"/>
              </a:ext>
            </a:extLst>
          </p:cNvPr>
          <p:cNvSpPr txBox="1"/>
          <p:nvPr/>
        </p:nvSpPr>
        <p:spPr>
          <a:xfrm>
            <a:off x="8426338" y="2936832"/>
            <a:ext cx="603050" cy="215444"/>
          </a:xfrm>
          <a:prstGeom prst="rect">
            <a:avLst/>
          </a:prstGeom>
          <a:noFill/>
        </p:spPr>
        <p:txBody>
          <a:bodyPr wrap="none" rtlCol="0">
            <a:spAutoFit/>
          </a:bodyPr>
          <a:lstStyle/>
          <a:p>
            <a:r>
              <a:rPr lang="en-US" sz="800" dirty="0"/>
              <a:t>C. </a:t>
            </a:r>
            <a:r>
              <a:rPr lang="en-US" sz="800" dirty="0" err="1"/>
              <a:t>Braggio</a:t>
            </a:r>
            <a:endParaRPr lang="en-US" sz="800" dirty="0"/>
          </a:p>
        </p:txBody>
      </p:sp>
      <p:sp>
        <p:nvSpPr>
          <p:cNvPr id="65" name="TextBox 64">
            <a:extLst>
              <a:ext uri="{FF2B5EF4-FFF2-40B4-BE49-F238E27FC236}">
                <a16:creationId xmlns:a16="http://schemas.microsoft.com/office/drawing/2014/main" id="{75DBEC82-7BA9-B048-B815-07019AFB8DFA}"/>
              </a:ext>
            </a:extLst>
          </p:cNvPr>
          <p:cNvSpPr txBox="1"/>
          <p:nvPr/>
        </p:nvSpPr>
        <p:spPr>
          <a:xfrm>
            <a:off x="317301" y="2390804"/>
            <a:ext cx="532518" cy="215444"/>
          </a:xfrm>
          <a:prstGeom prst="rect">
            <a:avLst/>
          </a:prstGeom>
          <a:noFill/>
        </p:spPr>
        <p:txBody>
          <a:bodyPr wrap="none" rtlCol="0">
            <a:spAutoFit/>
          </a:bodyPr>
          <a:lstStyle/>
          <a:p>
            <a:r>
              <a:rPr lang="en-US" sz="800" dirty="0"/>
              <a:t>S. Posen</a:t>
            </a:r>
          </a:p>
        </p:txBody>
      </p:sp>
      <p:sp>
        <p:nvSpPr>
          <p:cNvPr id="67" name="TextBox 66">
            <a:extLst>
              <a:ext uri="{FF2B5EF4-FFF2-40B4-BE49-F238E27FC236}">
                <a16:creationId xmlns:a16="http://schemas.microsoft.com/office/drawing/2014/main" id="{F5E522EC-0500-8A4A-9BB1-821A53ADEA9E}"/>
              </a:ext>
            </a:extLst>
          </p:cNvPr>
          <p:cNvSpPr txBox="1"/>
          <p:nvPr/>
        </p:nvSpPr>
        <p:spPr>
          <a:xfrm>
            <a:off x="1854235" y="1906715"/>
            <a:ext cx="673582" cy="215444"/>
          </a:xfrm>
          <a:prstGeom prst="rect">
            <a:avLst/>
          </a:prstGeom>
          <a:noFill/>
        </p:spPr>
        <p:txBody>
          <a:bodyPr wrap="none" rtlCol="0">
            <a:spAutoFit/>
          </a:bodyPr>
          <a:lstStyle/>
          <a:p>
            <a:r>
              <a:rPr lang="en-US" sz="800"/>
              <a:t>B. </a:t>
            </a:r>
            <a:r>
              <a:rPr lang="en-US" sz="800" err="1"/>
              <a:t>Giaccone</a:t>
            </a:r>
            <a:endParaRPr lang="en-US" sz="800"/>
          </a:p>
        </p:txBody>
      </p:sp>
      <p:pic>
        <p:nvPicPr>
          <p:cNvPr id="68" name="Picture 67">
            <a:extLst>
              <a:ext uri="{FF2B5EF4-FFF2-40B4-BE49-F238E27FC236}">
                <a16:creationId xmlns:a16="http://schemas.microsoft.com/office/drawing/2014/main" id="{B0C51B5B-DE17-344B-01AD-6282371283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6234" y="2768454"/>
            <a:ext cx="785004" cy="914400"/>
          </a:xfrm>
          <a:prstGeom prst="rect">
            <a:avLst/>
          </a:prstGeom>
        </p:spPr>
      </p:pic>
      <p:sp>
        <p:nvSpPr>
          <p:cNvPr id="69" name="TextBox 68">
            <a:extLst>
              <a:ext uri="{FF2B5EF4-FFF2-40B4-BE49-F238E27FC236}">
                <a16:creationId xmlns:a16="http://schemas.microsoft.com/office/drawing/2014/main" id="{A9E4D458-3768-8FF9-2F06-D451D9023B57}"/>
              </a:ext>
            </a:extLst>
          </p:cNvPr>
          <p:cNvSpPr txBox="1"/>
          <p:nvPr/>
        </p:nvSpPr>
        <p:spPr>
          <a:xfrm>
            <a:off x="455157" y="3732539"/>
            <a:ext cx="705642" cy="215444"/>
          </a:xfrm>
          <a:prstGeom prst="rect">
            <a:avLst/>
          </a:prstGeom>
          <a:noFill/>
        </p:spPr>
        <p:txBody>
          <a:bodyPr wrap="none" rtlCol="0">
            <a:spAutoFit/>
          </a:bodyPr>
          <a:lstStyle/>
          <a:p>
            <a:r>
              <a:rPr lang="en-US" sz="800"/>
              <a:t>R. Cervantes</a:t>
            </a:r>
          </a:p>
        </p:txBody>
      </p:sp>
      <p:pic>
        <p:nvPicPr>
          <p:cNvPr id="1026" name="Picture 2" descr="Oral History Interviews | Surjeet Rajendran | American Institute of Physics">
            <a:extLst>
              <a:ext uri="{FF2B5EF4-FFF2-40B4-BE49-F238E27FC236}">
                <a16:creationId xmlns:a16="http://schemas.microsoft.com/office/drawing/2014/main" id="{8E117C23-0446-B6F1-03EC-0125C03AF5E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430586" y="883851"/>
            <a:ext cx="809086" cy="8090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ter Graham | Stanford Institute for Theoretical Physics">
            <a:extLst>
              <a:ext uri="{FF2B5EF4-FFF2-40B4-BE49-F238E27FC236}">
                <a16:creationId xmlns:a16="http://schemas.microsoft.com/office/drawing/2014/main" id="{BE0B8D37-BD5F-DC11-E057-79DC44436C2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326852" y="816563"/>
            <a:ext cx="767503" cy="767503"/>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21625508-4F2D-C67D-E41B-B26BC4EA3254}"/>
              </a:ext>
            </a:extLst>
          </p:cNvPr>
          <p:cNvSpPr txBox="1"/>
          <p:nvPr/>
        </p:nvSpPr>
        <p:spPr>
          <a:xfrm>
            <a:off x="6526101" y="1694796"/>
            <a:ext cx="708848" cy="215444"/>
          </a:xfrm>
          <a:prstGeom prst="rect">
            <a:avLst/>
          </a:prstGeom>
          <a:noFill/>
        </p:spPr>
        <p:txBody>
          <a:bodyPr wrap="none" rtlCol="0">
            <a:spAutoFit/>
          </a:bodyPr>
          <a:lstStyle/>
          <a:p>
            <a:r>
              <a:rPr lang="en-US" sz="800"/>
              <a:t>S. Rajendran</a:t>
            </a:r>
          </a:p>
        </p:txBody>
      </p:sp>
      <p:sp>
        <p:nvSpPr>
          <p:cNvPr id="73" name="TextBox 72">
            <a:extLst>
              <a:ext uri="{FF2B5EF4-FFF2-40B4-BE49-F238E27FC236}">
                <a16:creationId xmlns:a16="http://schemas.microsoft.com/office/drawing/2014/main" id="{433654EC-5E33-F975-EDFD-6F2BD887C74D}"/>
              </a:ext>
            </a:extLst>
          </p:cNvPr>
          <p:cNvSpPr txBox="1"/>
          <p:nvPr/>
        </p:nvSpPr>
        <p:spPr>
          <a:xfrm>
            <a:off x="8034671" y="990360"/>
            <a:ext cx="620683" cy="215444"/>
          </a:xfrm>
          <a:prstGeom prst="rect">
            <a:avLst/>
          </a:prstGeom>
          <a:noFill/>
        </p:spPr>
        <p:txBody>
          <a:bodyPr wrap="none" rtlCol="0">
            <a:spAutoFit/>
          </a:bodyPr>
          <a:lstStyle/>
          <a:p>
            <a:r>
              <a:rPr lang="en-US" sz="800"/>
              <a:t>P. Graham</a:t>
            </a:r>
          </a:p>
        </p:txBody>
      </p:sp>
      <p:sp>
        <p:nvSpPr>
          <p:cNvPr id="76" name="TextBox 75">
            <a:extLst>
              <a:ext uri="{FF2B5EF4-FFF2-40B4-BE49-F238E27FC236}">
                <a16:creationId xmlns:a16="http://schemas.microsoft.com/office/drawing/2014/main" id="{D54D3AB2-3BB5-3090-4CE8-07F1B1CE4A56}"/>
              </a:ext>
            </a:extLst>
          </p:cNvPr>
          <p:cNvSpPr txBox="1"/>
          <p:nvPr/>
        </p:nvSpPr>
        <p:spPr>
          <a:xfrm>
            <a:off x="8345012" y="1836188"/>
            <a:ext cx="505267" cy="215444"/>
          </a:xfrm>
          <a:prstGeom prst="rect">
            <a:avLst/>
          </a:prstGeom>
          <a:noFill/>
        </p:spPr>
        <p:txBody>
          <a:bodyPr wrap="none" rtlCol="0">
            <a:spAutoFit/>
          </a:bodyPr>
          <a:lstStyle/>
          <a:p>
            <a:r>
              <a:rPr lang="en-US" sz="800"/>
              <a:t>J.. Sauls</a:t>
            </a:r>
          </a:p>
        </p:txBody>
      </p:sp>
      <p:pic>
        <p:nvPicPr>
          <p:cNvPr id="77" name="Picture 76">
            <a:extLst>
              <a:ext uri="{FF2B5EF4-FFF2-40B4-BE49-F238E27FC236}">
                <a16:creationId xmlns:a16="http://schemas.microsoft.com/office/drawing/2014/main" id="{6359DB00-7A00-4DC0-63D4-A17CD2ACD45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06481" y="3592407"/>
            <a:ext cx="3298905" cy="1501660"/>
          </a:xfrm>
          <a:prstGeom prst="rect">
            <a:avLst/>
          </a:prstGeom>
        </p:spPr>
      </p:pic>
      <p:pic>
        <p:nvPicPr>
          <p:cNvPr id="79" name="Picture 78">
            <a:extLst>
              <a:ext uri="{FF2B5EF4-FFF2-40B4-BE49-F238E27FC236}">
                <a16:creationId xmlns:a16="http://schemas.microsoft.com/office/drawing/2014/main" id="{BC9D1298-29EB-A175-244F-EAB9E13CE9E1}"/>
              </a:ext>
            </a:extLst>
          </p:cNvPr>
          <p:cNvPicPr>
            <a:picLocks noChangeAspect="1"/>
          </p:cNvPicPr>
          <p:nvPr/>
        </p:nvPicPr>
        <p:blipFill>
          <a:blip r:embed="rId15"/>
          <a:stretch>
            <a:fillRect/>
          </a:stretch>
        </p:blipFill>
        <p:spPr>
          <a:xfrm rot="16200000" flipH="1">
            <a:off x="4074256" y="1938398"/>
            <a:ext cx="854149" cy="1598521"/>
          </a:xfrm>
          <a:prstGeom prst="rect">
            <a:avLst/>
          </a:prstGeom>
        </p:spPr>
      </p:pic>
      <p:pic>
        <p:nvPicPr>
          <p:cNvPr id="3" name="Picture 2">
            <a:extLst>
              <a:ext uri="{FF2B5EF4-FFF2-40B4-BE49-F238E27FC236}">
                <a16:creationId xmlns:a16="http://schemas.microsoft.com/office/drawing/2014/main" id="{A84EFF7C-7A0A-1E91-CA51-AFDCDBC9897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7535927" y="1621906"/>
            <a:ext cx="809085" cy="1114844"/>
          </a:xfrm>
          <a:prstGeom prst="rect">
            <a:avLst/>
          </a:prstGeom>
        </p:spPr>
      </p:pic>
      <p:pic>
        <p:nvPicPr>
          <p:cNvPr id="4" name="Picture 6" descr="Gerald Gabrielse: Department of Physics and Astronomy - Northwestern  University">
            <a:extLst>
              <a:ext uri="{FF2B5EF4-FFF2-40B4-BE49-F238E27FC236}">
                <a16:creationId xmlns:a16="http://schemas.microsoft.com/office/drawing/2014/main" id="{18F3AD51-C67D-DA48-84EF-6F6354908F7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86144" y="4017098"/>
            <a:ext cx="81019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1786C9-24D8-0625-7AB7-EF06EAECF656}"/>
              </a:ext>
            </a:extLst>
          </p:cNvPr>
          <p:cNvSpPr txBox="1"/>
          <p:nvPr/>
        </p:nvSpPr>
        <p:spPr>
          <a:xfrm>
            <a:off x="483008" y="4840058"/>
            <a:ext cx="743837" cy="215444"/>
          </a:xfrm>
          <a:prstGeom prst="rect">
            <a:avLst/>
          </a:prstGeom>
          <a:noFill/>
        </p:spPr>
        <p:txBody>
          <a:bodyPr wrap="square" rtlCol="0">
            <a:spAutoFit/>
          </a:bodyPr>
          <a:lstStyle/>
          <a:p>
            <a:r>
              <a:rPr lang="en-US" sz="800">
                <a:latin typeface="Roboto" panose="02000000000000000000" pitchFamily="2" charset="0"/>
              </a:rPr>
              <a:t>G. Gabrielse</a:t>
            </a:r>
          </a:p>
        </p:txBody>
      </p:sp>
      <p:sp>
        <p:nvSpPr>
          <p:cNvPr id="7" name="Slide Number Placeholder 6">
            <a:extLst>
              <a:ext uri="{FF2B5EF4-FFF2-40B4-BE49-F238E27FC236}">
                <a16:creationId xmlns:a16="http://schemas.microsoft.com/office/drawing/2014/main" id="{378E23D9-CCBA-1F16-7ACF-396BAF172C59}"/>
              </a:ext>
            </a:extLst>
          </p:cNvPr>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34</a:t>
            </a:fld>
            <a:endParaRPr lang="en-US" dirty="0"/>
          </a:p>
        </p:txBody>
      </p:sp>
      <p:pic>
        <p:nvPicPr>
          <p:cNvPr id="11266" name="Picture 2">
            <a:extLst>
              <a:ext uri="{FF2B5EF4-FFF2-40B4-BE49-F238E27FC236}">
                <a16:creationId xmlns:a16="http://schemas.microsoft.com/office/drawing/2014/main" id="{0C348CBF-E41B-187D-BF21-DAD644C0C845}"/>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846132" y="3629398"/>
            <a:ext cx="1864326" cy="1368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lex Romanenko Awarded Particle Accelerator Science and Technology Award:  Department of Physics and Astronomy - Northwestern University">
            <a:extLst>
              <a:ext uri="{FF2B5EF4-FFF2-40B4-BE49-F238E27FC236}">
                <a16:creationId xmlns:a16="http://schemas.microsoft.com/office/drawing/2014/main" id="{4D271BE9-BE18-7EB9-9ABF-2F256A16F2E4}"/>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085695" y="3802603"/>
            <a:ext cx="1249816" cy="8301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87185D-C797-48E9-7BA1-A98228BE5D46}"/>
              </a:ext>
            </a:extLst>
          </p:cNvPr>
          <p:cNvSpPr txBox="1"/>
          <p:nvPr/>
        </p:nvSpPr>
        <p:spPr>
          <a:xfrm>
            <a:off x="8296120" y="4037476"/>
            <a:ext cx="795411" cy="215444"/>
          </a:xfrm>
          <a:prstGeom prst="rect">
            <a:avLst/>
          </a:prstGeom>
          <a:noFill/>
        </p:spPr>
        <p:txBody>
          <a:bodyPr wrap="none" rtlCol="0">
            <a:spAutoFit/>
          </a:bodyPr>
          <a:lstStyle/>
          <a:p>
            <a:r>
              <a:rPr lang="en-US" sz="800" dirty="0"/>
              <a:t>A. </a:t>
            </a:r>
            <a:r>
              <a:rPr lang="en-US" sz="800" dirty="0" err="1"/>
              <a:t>Romanenko</a:t>
            </a:r>
            <a:endParaRPr lang="en-US" sz="800" dirty="0"/>
          </a:p>
        </p:txBody>
      </p:sp>
      <p:sp>
        <p:nvSpPr>
          <p:cNvPr id="11" name="TextBox 10">
            <a:extLst>
              <a:ext uri="{FF2B5EF4-FFF2-40B4-BE49-F238E27FC236}">
                <a16:creationId xmlns:a16="http://schemas.microsoft.com/office/drawing/2014/main" id="{99394270-0008-C60D-0C6D-7AD2CBC6CC2F}"/>
              </a:ext>
            </a:extLst>
          </p:cNvPr>
          <p:cNvSpPr txBox="1"/>
          <p:nvPr/>
        </p:nvSpPr>
        <p:spPr>
          <a:xfrm>
            <a:off x="3950191" y="3430687"/>
            <a:ext cx="1393260" cy="738664"/>
          </a:xfrm>
          <a:prstGeom prst="rect">
            <a:avLst/>
          </a:prstGeom>
          <a:solidFill>
            <a:srgbClr val="FFFF00"/>
          </a:solidFill>
          <a:ln>
            <a:noFill/>
          </a:ln>
        </p:spPr>
        <p:txBody>
          <a:bodyPr wrap="square" lIns="91440" tIns="45720" rIns="91440" bIns="45720" rtlCol="0" anchor="t">
            <a:spAutoFit/>
          </a:bodyPr>
          <a:lstStyle/>
          <a:p>
            <a:r>
              <a:rPr lang="en-US" sz="1400" dirty="0">
                <a:latin typeface="Roboto"/>
              </a:rPr>
              <a:t>See progress highlights in next talk</a:t>
            </a:r>
          </a:p>
        </p:txBody>
      </p:sp>
    </p:spTree>
    <p:extLst>
      <p:ext uri="{BB962C8B-B14F-4D97-AF65-F5344CB8AC3E}">
        <p14:creationId xmlns:p14="http://schemas.microsoft.com/office/powerpoint/2010/main" val="1155638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a:extLst>
              <a:ext uri="{FF2B5EF4-FFF2-40B4-BE49-F238E27FC236}">
                <a16:creationId xmlns:a16="http://schemas.microsoft.com/office/drawing/2014/main" id="{891A770D-557B-CA61-5E15-F9B3FA1F4A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6990" y="95692"/>
            <a:ext cx="7054266" cy="4701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32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1dc652b7961_3_26"/>
          <p:cNvSpPr txBox="1">
            <a:spLocks noGrp="1"/>
          </p:cNvSpPr>
          <p:nvPr>
            <p:ph type="sldNum" idx="12"/>
          </p:nvPr>
        </p:nvSpPr>
        <p:spPr>
          <a:xfrm>
            <a:off x="222250" y="4878161"/>
            <a:ext cx="414300" cy="177900"/>
          </a:xfrm>
          <a:prstGeom prst="rect">
            <a:avLst/>
          </a:prstGeom>
        </p:spPr>
        <p:txBody>
          <a:bodyPr spcFirstLastPara="1" vert="horz" wrap="square" lIns="0" tIns="0" rIns="0" bIns="0" numCol="1" rtlCol="0" anchor="t" anchorCtr="0" compatLnSpc="1">
            <a:prstTxWarp prst="textNoShape">
              <a:avLst/>
            </a:prstTxWarp>
            <a:noAutofit/>
          </a:bodyPr>
          <a:lstStyle/>
          <a:p>
            <a:pPr defTabSz="685800" fontAlgn="auto">
              <a:buClr>
                <a:srgbClr val="000000"/>
              </a:buClr>
            </a:pPr>
            <a:fld id="{00000000-1234-1234-1234-123412341234}" type="slidenum">
              <a:rPr lang="en-US"/>
              <a:pPr defTabSz="685800" fontAlgn="auto">
                <a:buClr>
                  <a:srgbClr val="000000"/>
                </a:buClr>
              </a:pPr>
              <a:t>4</a:t>
            </a:fld>
            <a:endParaRPr/>
          </a:p>
        </p:txBody>
      </p:sp>
      <p:sp>
        <p:nvSpPr>
          <p:cNvPr id="3" name="Rectangle 2">
            <a:extLst>
              <a:ext uri="{FF2B5EF4-FFF2-40B4-BE49-F238E27FC236}">
                <a16:creationId xmlns:a16="http://schemas.microsoft.com/office/drawing/2014/main" id="{75517D61-97D4-31FE-6018-5B5DAFEAA630}"/>
              </a:ext>
            </a:extLst>
          </p:cNvPr>
          <p:cNvSpPr/>
          <p:nvPr/>
        </p:nvSpPr>
        <p:spPr>
          <a:xfrm>
            <a:off x="6739468" y="4707466"/>
            <a:ext cx="2389010" cy="42051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endParaRPr lang="en-US" sz="1800" dirty="0">
              <a:solidFill>
                <a:srgbClr val="003087"/>
              </a:solidFill>
              <a:latin typeface="Roboto" panose="02000000000000000000" pitchFamily="2" charset="0"/>
            </a:endParaRPr>
          </a:p>
        </p:txBody>
      </p:sp>
      <p:pic>
        <p:nvPicPr>
          <p:cNvPr id="5" name="Picture 5" descr="SQMS_logo_vector_HALF_ Color UPDATE.png">
            <a:extLst>
              <a:ext uri="{FF2B5EF4-FFF2-40B4-BE49-F238E27FC236}">
                <a16:creationId xmlns:a16="http://schemas.microsoft.com/office/drawing/2014/main" id="{35142386-2D13-2960-06AA-E55013275A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2739" y="286011"/>
            <a:ext cx="3533776" cy="709090"/>
          </a:xfrm>
          <a:prstGeom prst="rect">
            <a:avLst/>
          </a:prstGeom>
        </p:spPr>
      </p:pic>
      <p:sp>
        <p:nvSpPr>
          <p:cNvPr id="7" name="Rectangle 6">
            <a:extLst>
              <a:ext uri="{FF2B5EF4-FFF2-40B4-BE49-F238E27FC236}">
                <a16:creationId xmlns:a16="http://schemas.microsoft.com/office/drawing/2014/main" id="{89828775-A91A-337B-6484-F911C59DF5E3}"/>
              </a:ext>
            </a:extLst>
          </p:cNvPr>
          <p:cNvSpPr/>
          <p:nvPr/>
        </p:nvSpPr>
        <p:spPr>
          <a:xfrm>
            <a:off x="109538" y="1152526"/>
            <a:ext cx="8929687" cy="357188"/>
          </a:xfrm>
          <a:prstGeom prst="rect">
            <a:avLst/>
          </a:prstGeom>
          <a:solidFill>
            <a:schemeClr val="bg1">
              <a:lumMod val="95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endParaRPr lang="en-US" sz="1800" dirty="0">
              <a:solidFill>
                <a:srgbClr val="003087"/>
              </a:solidFill>
              <a:latin typeface="Roboto" panose="02000000000000000000" pitchFamily="2" charset="0"/>
            </a:endParaRPr>
          </a:p>
        </p:txBody>
      </p:sp>
      <p:sp>
        <p:nvSpPr>
          <p:cNvPr id="8" name="TextBox 7">
            <a:extLst>
              <a:ext uri="{FF2B5EF4-FFF2-40B4-BE49-F238E27FC236}">
                <a16:creationId xmlns:a16="http://schemas.microsoft.com/office/drawing/2014/main" id="{0C4DDB2E-89FE-B533-2D93-2543A0745783}"/>
              </a:ext>
            </a:extLst>
          </p:cNvPr>
          <p:cNvSpPr txBox="1"/>
          <p:nvPr/>
        </p:nvSpPr>
        <p:spPr>
          <a:xfrm>
            <a:off x="1144714" y="1152430"/>
            <a:ext cx="69029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fontAlgn="auto">
              <a:spcBef>
                <a:spcPts val="0"/>
              </a:spcBef>
              <a:spcAft>
                <a:spcPts val="0"/>
              </a:spcAft>
            </a:pPr>
            <a:r>
              <a:rPr lang="en-US" sz="1600" b="1" dirty="0">
                <a:solidFill>
                  <a:srgbClr val="000000"/>
                </a:solidFill>
                <a:latin typeface="Roboto"/>
                <a:ea typeface="Roboto"/>
                <a:cs typeface="+mn-cs"/>
              </a:rPr>
              <a:t>A DOE National Quantum Information Science Research Center</a:t>
            </a:r>
            <a:endParaRPr lang="en-US" sz="1800" b="1" dirty="0">
              <a:solidFill>
                <a:srgbClr val="003087"/>
              </a:solidFill>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A494F8EA-5F29-F043-A9A4-5D95AF10D7AD}"/>
              </a:ext>
            </a:extLst>
          </p:cNvPr>
          <p:cNvSpPr txBox="1"/>
          <p:nvPr/>
        </p:nvSpPr>
        <p:spPr>
          <a:xfrm>
            <a:off x="-264855" y="1840474"/>
            <a:ext cx="3224797" cy="17004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fontAlgn="auto">
              <a:spcBef>
                <a:spcPts val="0"/>
              </a:spcBef>
              <a:spcAft>
                <a:spcPts val="0"/>
              </a:spcAft>
            </a:pPr>
            <a:r>
              <a:rPr lang="en-US" sz="2800" dirty="0">
                <a:solidFill>
                  <a:srgbClr val="000000"/>
                </a:solidFill>
                <a:latin typeface="Roboto Light"/>
                <a:ea typeface="Roboto"/>
                <a:cs typeface="+mn-cs"/>
              </a:rPr>
              <a:t>    </a:t>
            </a:r>
            <a:r>
              <a:rPr lang="en-US" sz="4050" dirty="0">
                <a:solidFill>
                  <a:srgbClr val="000000"/>
                </a:solidFill>
                <a:latin typeface="Roboto Black" panose="02000000000000000000" pitchFamily="2" charset="0"/>
                <a:ea typeface="Roboto Black" panose="02000000000000000000" pitchFamily="2" charset="0"/>
                <a:cs typeface="+mn-cs"/>
              </a:rPr>
              <a:t>31</a:t>
            </a:r>
            <a:endParaRPr lang="en-US" sz="2800" dirty="0">
              <a:solidFill>
                <a:srgbClr val="000000"/>
              </a:solidFill>
              <a:latin typeface="Roboto Black" panose="02000000000000000000" pitchFamily="2" charset="0"/>
              <a:ea typeface="Roboto Black" panose="02000000000000000000" pitchFamily="2" charset="0"/>
              <a:cs typeface="+mn-cs"/>
            </a:endParaRPr>
          </a:p>
          <a:p>
            <a:pPr defTabSz="685800" fontAlgn="auto">
              <a:spcBef>
                <a:spcPts val="0"/>
              </a:spcBef>
              <a:spcAft>
                <a:spcPts val="0"/>
              </a:spcAft>
            </a:pPr>
            <a:r>
              <a:rPr lang="en-US" sz="1400" dirty="0">
                <a:solidFill>
                  <a:srgbClr val="000000"/>
                </a:solidFill>
                <a:latin typeface="Roboto"/>
                <a:ea typeface="Roboto"/>
                <a:cs typeface="+mn-cs"/>
              </a:rPr>
              <a:t> </a:t>
            </a:r>
          </a:p>
          <a:p>
            <a:pPr defTabSz="685800" fontAlgn="auto">
              <a:spcBef>
                <a:spcPts val="0"/>
              </a:spcBef>
              <a:spcAft>
                <a:spcPts val="0"/>
              </a:spcAft>
            </a:pPr>
            <a:endParaRPr lang="en-US" sz="1400" dirty="0">
              <a:solidFill>
                <a:srgbClr val="000000"/>
              </a:solidFill>
              <a:latin typeface="Roboto"/>
              <a:ea typeface="Roboto"/>
              <a:cs typeface="+mn-cs"/>
            </a:endParaRPr>
          </a:p>
          <a:p>
            <a:pPr defTabSz="685800" fontAlgn="auto">
              <a:spcBef>
                <a:spcPts val="0"/>
              </a:spcBef>
              <a:spcAft>
                <a:spcPts val="0"/>
              </a:spcAft>
            </a:pPr>
            <a:r>
              <a:rPr lang="en-US" sz="3600" dirty="0">
                <a:solidFill>
                  <a:srgbClr val="000000"/>
                </a:solidFill>
                <a:latin typeface="Roboto Light"/>
                <a:ea typeface="Roboto"/>
                <a:cs typeface="+mn-cs"/>
              </a:rPr>
              <a:t>   </a:t>
            </a:r>
            <a:r>
              <a:rPr lang="en-US" sz="3600" dirty="0">
                <a:solidFill>
                  <a:srgbClr val="000000"/>
                </a:solidFill>
                <a:latin typeface="Roboto Black" panose="02000000000000000000" pitchFamily="2" charset="0"/>
                <a:ea typeface="Roboto Black" panose="02000000000000000000" pitchFamily="2" charset="0"/>
                <a:cs typeface="+mn-cs"/>
              </a:rPr>
              <a:t>500+</a:t>
            </a:r>
            <a:endParaRPr lang="en-US" sz="2700" dirty="0">
              <a:solidFill>
                <a:srgbClr val="003087"/>
              </a:solidFill>
              <a:latin typeface="Roboto Black" panose="02000000000000000000" pitchFamily="2" charset="0"/>
              <a:ea typeface="Roboto Black" panose="02000000000000000000" pitchFamily="2" charset="0"/>
              <a:cs typeface="+mn-cs"/>
            </a:endParaRPr>
          </a:p>
        </p:txBody>
      </p:sp>
      <p:sp>
        <p:nvSpPr>
          <p:cNvPr id="11" name="TextBox 10">
            <a:extLst>
              <a:ext uri="{FF2B5EF4-FFF2-40B4-BE49-F238E27FC236}">
                <a16:creationId xmlns:a16="http://schemas.microsoft.com/office/drawing/2014/main" id="{EB1C6F99-D49B-63D3-B988-5541B24E9192}"/>
              </a:ext>
            </a:extLst>
          </p:cNvPr>
          <p:cNvSpPr txBox="1"/>
          <p:nvPr/>
        </p:nvSpPr>
        <p:spPr>
          <a:xfrm>
            <a:off x="116783" y="2364886"/>
            <a:ext cx="5471910" cy="300082"/>
          </a:xfrm>
          <a:prstGeom prst="rect">
            <a:avLst/>
          </a:prstGeom>
          <a:noFill/>
        </p:spPr>
        <p:txBody>
          <a:bodyPr wrap="square">
            <a:spAutoFit/>
          </a:bodyPr>
          <a:lstStyle/>
          <a:p>
            <a:pPr defTabSz="685800" fontAlgn="auto">
              <a:spcBef>
                <a:spcPts val="0"/>
              </a:spcBef>
              <a:spcAft>
                <a:spcPts val="0"/>
              </a:spcAft>
            </a:pPr>
            <a:r>
              <a:rPr lang="en-US" sz="1350" dirty="0">
                <a:solidFill>
                  <a:srgbClr val="000000"/>
                </a:solidFill>
                <a:latin typeface="Roboto"/>
                <a:ea typeface="Roboto"/>
                <a:cs typeface="+mn-cs"/>
              </a:rPr>
              <a:t>Partner Institutions</a:t>
            </a:r>
          </a:p>
        </p:txBody>
      </p:sp>
      <p:sp>
        <p:nvSpPr>
          <p:cNvPr id="13" name="TextBox 12">
            <a:extLst>
              <a:ext uri="{FF2B5EF4-FFF2-40B4-BE49-F238E27FC236}">
                <a16:creationId xmlns:a16="http://schemas.microsoft.com/office/drawing/2014/main" id="{DD99C0F0-A837-FA75-1FFF-B1764D1AE653}"/>
              </a:ext>
            </a:extLst>
          </p:cNvPr>
          <p:cNvSpPr txBox="1"/>
          <p:nvPr/>
        </p:nvSpPr>
        <p:spPr>
          <a:xfrm>
            <a:off x="116783" y="3388825"/>
            <a:ext cx="5640947" cy="300082"/>
          </a:xfrm>
          <a:prstGeom prst="rect">
            <a:avLst/>
          </a:prstGeom>
          <a:noFill/>
        </p:spPr>
        <p:txBody>
          <a:bodyPr wrap="square">
            <a:spAutoFit/>
          </a:bodyPr>
          <a:lstStyle/>
          <a:p>
            <a:pPr defTabSz="685800" fontAlgn="auto">
              <a:spcBef>
                <a:spcPts val="0"/>
              </a:spcBef>
              <a:spcAft>
                <a:spcPts val="0"/>
              </a:spcAft>
            </a:pPr>
            <a:r>
              <a:rPr lang="en-US" sz="1350" dirty="0">
                <a:solidFill>
                  <a:srgbClr val="000000"/>
                </a:solidFill>
                <a:latin typeface="Roboto"/>
                <a:ea typeface="Roboto"/>
                <a:cs typeface="+mn-cs"/>
              </a:rPr>
              <a:t>Collaborators</a:t>
            </a:r>
            <a:endParaRPr lang="en-US" sz="1350" dirty="0">
              <a:solidFill>
                <a:srgbClr val="003087"/>
              </a:solidFill>
              <a:latin typeface="Roboto" panose="02000000000000000000" pitchFamily="2" charset="0"/>
              <a:ea typeface="+mn-ea"/>
              <a:cs typeface="+mn-cs"/>
            </a:endParaRPr>
          </a:p>
        </p:txBody>
      </p:sp>
      <p:sp>
        <p:nvSpPr>
          <p:cNvPr id="9" name="TextBox 8">
            <a:extLst>
              <a:ext uri="{FF2B5EF4-FFF2-40B4-BE49-F238E27FC236}">
                <a16:creationId xmlns:a16="http://schemas.microsoft.com/office/drawing/2014/main" id="{F070C893-D34A-5176-0005-3EC9EF853A31}"/>
              </a:ext>
            </a:extLst>
          </p:cNvPr>
          <p:cNvSpPr txBox="1"/>
          <p:nvPr/>
        </p:nvSpPr>
        <p:spPr>
          <a:xfrm>
            <a:off x="140278" y="4592049"/>
            <a:ext cx="700833" cy="253916"/>
          </a:xfrm>
          <a:prstGeom prst="rect">
            <a:avLst/>
          </a:prstGeom>
          <a:noFill/>
        </p:spPr>
        <p:txBody>
          <a:bodyPr wrap="none" rtlCol="0">
            <a:spAutoFit/>
          </a:bodyPr>
          <a:lstStyle/>
          <a:p>
            <a:pPr defTabSz="685800" fontAlgn="auto">
              <a:spcBef>
                <a:spcPts val="0"/>
              </a:spcBef>
              <a:spcAft>
                <a:spcPts val="0"/>
              </a:spcAft>
            </a:pPr>
            <a:r>
              <a:rPr lang="en-US" sz="1050" dirty="0">
                <a:solidFill>
                  <a:srgbClr val="000000"/>
                </a:solidFill>
                <a:latin typeface="Roboto" panose="02000000000000000000" pitchFamily="2" charset="0"/>
                <a:ea typeface="Roboto" panose="02000000000000000000" pitchFamily="2" charset="0"/>
                <a:cs typeface="+mn-cs"/>
              </a:rPr>
              <a:t>[excerpt]</a:t>
            </a:r>
          </a:p>
        </p:txBody>
      </p:sp>
      <p:pic>
        <p:nvPicPr>
          <p:cNvPr id="15" name="Picture 14">
            <a:extLst>
              <a:ext uri="{FF2B5EF4-FFF2-40B4-BE49-F238E27FC236}">
                <a16:creationId xmlns:a16="http://schemas.microsoft.com/office/drawing/2014/main" id="{DAB1A0F4-1560-E999-2A84-DA81F910D3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4410" y="1648265"/>
            <a:ext cx="6901183" cy="2698182"/>
          </a:xfrm>
          <a:prstGeom prst="rect">
            <a:avLst/>
          </a:prstGeom>
        </p:spPr>
      </p:pic>
      <p:sp>
        <p:nvSpPr>
          <p:cNvPr id="4" name="TextBox 3">
            <a:extLst>
              <a:ext uri="{FF2B5EF4-FFF2-40B4-BE49-F238E27FC236}">
                <a16:creationId xmlns:a16="http://schemas.microsoft.com/office/drawing/2014/main" id="{9F1A29A5-77CC-A37C-47B2-2AD17CF7C5A4}"/>
              </a:ext>
            </a:extLst>
          </p:cNvPr>
          <p:cNvSpPr txBox="1"/>
          <p:nvPr/>
        </p:nvSpPr>
        <p:spPr>
          <a:xfrm>
            <a:off x="54769" y="4471286"/>
            <a:ext cx="9034462" cy="584775"/>
          </a:xfrm>
          <a:prstGeom prst="rect">
            <a:avLst/>
          </a:prstGeom>
          <a:solidFill>
            <a:schemeClr val="accent2"/>
          </a:solidFill>
          <a:ln>
            <a:solidFill>
              <a:schemeClr val="bg1"/>
            </a:solidFill>
          </a:ln>
        </p:spPr>
        <p:txBody>
          <a:bodyPr wrap="square" lIns="91440" tIns="45720" rIns="91440" bIns="45720" rtlCol="0" anchor="t">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a:ea typeface="Roboto"/>
                <a:cs typeface="+mn-cs"/>
              </a:rPr>
              <a:t>SQMS</a:t>
            </a:r>
            <a:r>
              <a:rPr kumimoji="0" lang="en-US" sz="1600" b="1" i="0" u="none" strike="noStrike" kern="1200" cap="none" spc="0" normalizeH="0" baseline="0" noProof="0" dirty="0">
                <a:ln>
                  <a:noFill/>
                </a:ln>
                <a:solidFill>
                  <a:srgbClr val="000000"/>
                </a:solidFill>
                <a:effectLst/>
                <a:uLnTx/>
                <a:uFillTx/>
                <a:latin typeface="Roboto"/>
                <a:ea typeface="Roboto"/>
                <a:cs typeface="+mn-cs"/>
              </a:rPr>
              <a:t> </a:t>
            </a:r>
            <a:r>
              <a:rPr kumimoji="0" lang="en-US" sz="1600" i="0" u="none" strike="noStrike" kern="1200" cap="none" spc="0" normalizeH="0" baseline="0" noProof="0" dirty="0">
                <a:ln>
                  <a:noFill/>
                </a:ln>
                <a:solidFill>
                  <a:srgbClr val="000000"/>
                </a:solidFill>
                <a:effectLst/>
                <a:uLnTx/>
                <a:uFillTx/>
                <a:latin typeface="Roboto"/>
                <a:ea typeface="Roboto"/>
                <a:cs typeface="+mn-cs"/>
              </a:rPr>
              <a:t>brings</a:t>
            </a:r>
            <a:r>
              <a:rPr kumimoji="0" lang="en-US" sz="1600" b="1" i="0" u="none" strike="noStrike" kern="1200" cap="none" spc="0" normalizeH="0" baseline="0" noProof="0" dirty="0">
                <a:ln>
                  <a:noFill/>
                </a:ln>
                <a:solidFill>
                  <a:srgbClr val="000000"/>
                </a:solidFill>
                <a:effectLst/>
                <a:uLnTx/>
                <a:uFillTx/>
                <a:latin typeface="Roboto"/>
                <a:ea typeface="Roboto"/>
                <a:cs typeface="+mn-cs"/>
              </a:rPr>
              <a:t> </a:t>
            </a:r>
            <a:r>
              <a:rPr kumimoji="0" lang="en-US" sz="1600" b="0" i="0" u="none" strike="noStrike" kern="1200" cap="none" spc="0" normalizeH="0" baseline="0" noProof="0" dirty="0">
                <a:ln>
                  <a:noFill/>
                </a:ln>
                <a:solidFill>
                  <a:srgbClr val="000000"/>
                </a:solidFill>
                <a:effectLst/>
                <a:uLnTx/>
                <a:uFillTx/>
                <a:latin typeface="Roboto"/>
                <a:ea typeface="Roboto"/>
                <a:cs typeface="+mn-cs"/>
              </a:rPr>
              <a:t>together hundreds of experts from more than 30 DOE national labs, academia, industry and other federal and international entities to bring transformational advances in QIS</a:t>
            </a:r>
            <a:endParaRPr kumimoji="0" lang="en-US" sz="2400" b="0" i="0" u="none" strike="noStrike" kern="1200" cap="none" spc="0" normalizeH="0" baseline="0" noProof="0" dirty="0">
              <a:ln>
                <a:noFill/>
              </a:ln>
              <a:solidFill>
                <a:srgbClr val="003087"/>
              </a:solidFill>
              <a:effectLst/>
              <a:uLnTx/>
              <a:uFillTx/>
              <a:latin typeface="Calibri" charset="0"/>
              <a:ea typeface="Geneva" charset="0"/>
              <a:cs typeface="+mn-cs"/>
            </a:endParaRPr>
          </a:p>
        </p:txBody>
      </p:sp>
    </p:spTree>
    <p:extLst>
      <p:ext uri="{BB962C8B-B14F-4D97-AF65-F5344CB8AC3E}">
        <p14:creationId xmlns:p14="http://schemas.microsoft.com/office/powerpoint/2010/main" val="378834922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57063E-5B90-BB5B-0A94-ED708FC92E79}"/>
              </a:ext>
            </a:extLst>
          </p:cNvPr>
          <p:cNvSpPr>
            <a:spLocks noGrp="1"/>
          </p:cNvSpPr>
          <p:nvPr>
            <p:ph idx="1"/>
          </p:nvPr>
        </p:nvSpPr>
        <p:spPr>
          <a:xfrm>
            <a:off x="205740" y="784290"/>
            <a:ext cx="8732520" cy="3574919"/>
          </a:xfrm>
        </p:spPr>
        <p:txBody>
          <a:bodyPr/>
          <a:lstStyle/>
          <a:p>
            <a:r>
              <a:rPr lang="en-US" sz="1500" dirty="0"/>
              <a:t>SQMS Mission: bring transformational advances in QIS</a:t>
            </a:r>
          </a:p>
          <a:p>
            <a:r>
              <a:rPr lang="en-US" sz="1500" dirty="0"/>
              <a:t>Vision: use/achieve unique strengths in quantum technology – </a:t>
            </a:r>
            <a:r>
              <a:rPr lang="en-US" sz="1500" b="1" dirty="0"/>
              <a:t>be leaders </a:t>
            </a:r>
            <a:r>
              <a:rPr lang="en-US" sz="1500" dirty="0"/>
              <a:t>– and employ them for advancing fundamental physics; also partner with leading quantum computing industry – </a:t>
            </a:r>
            <a:r>
              <a:rPr lang="en-US" sz="1500" dirty="0" err="1"/>
              <a:t>Rigetti</a:t>
            </a:r>
            <a:r>
              <a:rPr lang="en-US" sz="1500" dirty="0"/>
              <a:t>, IBM – to use their platforms</a:t>
            </a:r>
          </a:p>
          <a:p>
            <a:r>
              <a:rPr lang="en-US" sz="1500" dirty="0"/>
              <a:t>Technology progress at SQMS in 2023 extraordinary: </a:t>
            </a:r>
          </a:p>
          <a:p>
            <a:pPr lvl="1"/>
            <a:r>
              <a:rPr lang="en-US" sz="1300" dirty="0"/>
              <a:t>Achieved world leading qubit coherence; commissioned quantum garage, first 2D quantum processor at FNAL, progress in 3D platform (coherence, photon counting), round robin experiment with underground measurements, involving 10 testbeds around the world (including new testbeds at NU, Gran </a:t>
            </a:r>
            <a:r>
              <a:rPr lang="en-US" sz="1300" dirty="0" err="1"/>
              <a:t>Sasso</a:t>
            </a:r>
            <a:r>
              <a:rPr lang="en-US" sz="1300" dirty="0"/>
              <a:t>, Pisa, UK, Livermore)</a:t>
            </a:r>
          </a:p>
          <a:p>
            <a:pPr lvl="1"/>
            <a:r>
              <a:rPr lang="en-US" sz="1300" dirty="0"/>
              <a:t>Key to advance computing and for paving the way to synchronized observatories/experiments</a:t>
            </a:r>
          </a:p>
          <a:p>
            <a:r>
              <a:rPr lang="en-US" sz="1500" dirty="0"/>
              <a:t>Excellent science progress (next talk) – dozens of experiments in more than 5 different physics areas! </a:t>
            </a:r>
            <a:r>
              <a:rPr lang="en-US" sz="1500" dirty="0" err="1"/>
              <a:t>DarkSRF</a:t>
            </a:r>
            <a:r>
              <a:rPr lang="en-US" sz="1500" dirty="0"/>
              <a:t> published on PRL and paved the way to a whole science thrust using cavities and qubits to search for new physics</a:t>
            </a:r>
          </a:p>
          <a:p>
            <a:r>
              <a:rPr lang="en-US" sz="1500" dirty="0"/>
              <a:t>Excellent progress in ecosystem and workforce development, launch of new QIS school</a:t>
            </a:r>
          </a:p>
          <a:p>
            <a:r>
              <a:rPr lang="en-US" sz="1500" dirty="0"/>
              <a:t>Passed DOE mid-term review with outstanding reviews</a:t>
            </a:r>
          </a:p>
          <a:p>
            <a:r>
              <a:rPr lang="en-US" sz="1500" dirty="0"/>
              <a:t>We have established a mission-driven, center-wide coordinated effort, engaging communities with deep scientific and technological knowledge vital for the advancement of QIS</a:t>
            </a:r>
          </a:p>
          <a:p>
            <a:endParaRPr lang="en-US" sz="1500" dirty="0"/>
          </a:p>
          <a:p>
            <a:pPr marL="0" indent="0">
              <a:buNone/>
            </a:pPr>
            <a:endParaRPr lang="en-US" dirty="0"/>
          </a:p>
        </p:txBody>
      </p:sp>
      <p:sp>
        <p:nvSpPr>
          <p:cNvPr id="3" name="Title 2">
            <a:extLst>
              <a:ext uri="{FF2B5EF4-FFF2-40B4-BE49-F238E27FC236}">
                <a16:creationId xmlns:a16="http://schemas.microsoft.com/office/drawing/2014/main" id="{0243F6DB-957B-DDB6-B250-8CA916A198A1}"/>
              </a:ext>
            </a:extLst>
          </p:cNvPr>
          <p:cNvSpPr>
            <a:spLocks noGrp="1"/>
          </p:cNvSpPr>
          <p:nvPr>
            <p:ph type="title"/>
          </p:nvPr>
        </p:nvSpPr>
        <p:spPr>
          <a:xfrm>
            <a:off x="368833" y="65537"/>
            <a:ext cx="5649612" cy="517776"/>
          </a:xfrm>
        </p:spPr>
        <p:txBody>
          <a:bodyPr/>
          <a:lstStyle/>
          <a:p>
            <a:r>
              <a:rPr lang="en-US" dirty="0"/>
              <a:t>Outline – bottom line up front</a:t>
            </a:r>
          </a:p>
        </p:txBody>
      </p:sp>
    </p:spTree>
    <p:extLst>
      <p:ext uri="{BB962C8B-B14F-4D97-AF65-F5344CB8AC3E}">
        <p14:creationId xmlns:p14="http://schemas.microsoft.com/office/powerpoint/2010/main" val="3391834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tanding in front of a building&#10;&#10;Description automatically generated">
            <a:extLst>
              <a:ext uri="{FF2B5EF4-FFF2-40B4-BE49-F238E27FC236}">
                <a16:creationId xmlns:a16="http://schemas.microsoft.com/office/drawing/2014/main" id="{438D8E43-F62B-AD4D-9B58-C01221962BA3}"/>
              </a:ext>
            </a:extLst>
          </p:cNvPr>
          <p:cNvPicPr/>
          <p:nvPr/>
        </p:nvPicPr>
        <p:blipFill rotWithShape="1">
          <a:blip r:embed="rId3" cstate="screen">
            <a:extLst>
              <a:ext uri="{28A0092B-C50C-407E-A947-70E740481C1C}">
                <a14:useLocalDpi xmlns:a14="http://schemas.microsoft.com/office/drawing/2010/main"/>
              </a:ext>
            </a:extLst>
          </a:blip>
          <a:srcRect t="10037" r="224" b="-145"/>
          <a:stretch/>
        </p:blipFill>
        <p:spPr>
          <a:xfrm>
            <a:off x="7162264" y="681020"/>
            <a:ext cx="1720112" cy="2401548"/>
          </a:xfrm>
          <a:prstGeom prst="rect">
            <a:avLst/>
          </a:prstGeom>
          <a:ln>
            <a:solidFill>
              <a:srgbClr val="000000"/>
            </a:solidFill>
          </a:ln>
        </p:spPr>
      </p:pic>
      <p:pic>
        <p:nvPicPr>
          <p:cNvPr id="13" name="Content Placeholder 4">
            <a:extLst>
              <a:ext uri="{FF2B5EF4-FFF2-40B4-BE49-F238E27FC236}">
                <a16:creationId xmlns:a16="http://schemas.microsoft.com/office/drawing/2014/main" id="{E241826B-40B4-A547-8403-6A72D8FCB1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07948" y="674798"/>
            <a:ext cx="1831809" cy="1328925"/>
          </a:xfrm>
          <a:prstGeom prst="rect">
            <a:avLst/>
          </a:prstGeom>
          <a:ln>
            <a:solidFill>
              <a:srgbClr val="000000"/>
            </a:solidFill>
          </a:ln>
        </p:spPr>
      </p:pic>
      <p:sp>
        <p:nvSpPr>
          <p:cNvPr id="5" name="Footer Placeholder 4">
            <a:extLst>
              <a:ext uri="{FF2B5EF4-FFF2-40B4-BE49-F238E27FC236}">
                <a16:creationId xmlns:a16="http://schemas.microsoft.com/office/drawing/2014/main" id="{22B65A79-59E0-4848-8690-20EF0071440A}"/>
              </a:ext>
            </a:extLst>
          </p:cNvPr>
          <p:cNvSpPr>
            <a:spLocks noGrp="1"/>
          </p:cNvSpPr>
          <p:nvPr>
            <p:ph type="ftr" sz="quarter" idx="3"/>
          </p:nvPr>
        </p:nvSpPr>
        <p:spPr>
          <a:xfrm>
            <a:off x="2040804" y="6504216"/>
            <a:ext cx="8349491" cy="242873"/>
          </a:xfrm>
          <a:prstGeom prst="rect">
            <a:avLst/>
          </a:prstGeom>
        </p:spPr>
        <p:txBody>
          <a:bodyPr vert="horz" lIns="0" tIns="0" rIns="0" bIns="0" rtlCol="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Grassellino - Introduction to SQMS</a:t>
            </a:r>
            <a:endParaRPr lang="en-US" b="1"/>
          </a:p>
        </p:txBody>
      </p:sp>
      <p:pic>
        <p:nvPicPr>
          <p:cNvPr id="2" name="Picture 2">
            <a:extLst>
              <a:ext uri="{FF2B5EF4-FFF2-40B4-BE49-F238E27FC236}">
                <a16:creationId xmlns:a16="http://schemas.microsoft.com/office/drawing/2014/main" id="{6E739ED7-26D9-5246-9BAD-30E3F6D6AF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9269" y="701799"/>
            <a:ext cx="1607314" cy="241202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7" name="cuore-cryostat-3_ynews-cc.jpg" descr="Underground mK platform at INFN Gran Sasso">
            <a:extLst>
              <a:ext uri="{FF2B5EF4-FFF2-40B4-BE49-F238E27FC236}">
                <a16:creationId xmlns:a16="http://schemas.microsoft.com/office/drawing/2014/main" id="{501E20A3-D5F7-9344-91BC-68AA02C8F2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6496" y="3299897"/>
            <a:ext cx="2362047" cy="1529835"/>
          </a:xfrm>
          <a:prstGeom prst="rect">
            <a:avLst/>
          </a:prstGeom>
          <a:ln w="12700">
            <a:solidFill>
              <a:srgbClr val="000000"/>
            </a:solidFill>
            <a:miter lim="400000"/>
          </a:ln>
        </p:spPr>
      </p:pic>
      <p:pic>
        <p:nvPicPr>
          <p:cNvPr id="9" name="Google Shape;1179;p45">
            <a:extLst>
              <a:ext uri="{FF2B5EF4-FFF2-40B4-BE49-F238E27FC236}">
                <a16:creationId xmlns:a16="http://schemas.microsoft.com/office/drawing/2014/main" id="{2B1E063E-A3E9-CB4E-A93E-1F855267B6B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76992" y="3284480"/>
            <a:ext cx="2432678" cy="1529835"/>
          </a:xfrm>
          <a:prstGeom prst="rect">
            <a:avLst/>
          </a:prstGeom>
          <a:noFill/>
          <a:ln>
            <a:solidFill>
              <a:srgbClr val="000000"/>
            </a:solidFill>
          </a:ln>
        </p:spPr>
      </p:pic>
      <p:pic>
        <p:nvPicPr>
          <p:cNvPr id="11" name="Picture 2" descr="New controls scale quantum chips">
            <a:extLst>
              <a:ext uri="{FF2B5EF4-FFF2-40B4-BE49-F238E27FC236}">
                <a16:creationId xmlns:a16="http://schemas.microsoft.com/office/drawing/2014/main" id="{BF16F934-D709-0F49-BAB8-321978679AD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83885" y="682492"/>
            <a:ext cx="1831809" cy="132123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4" name="Picture 2" descr="cleanroom deposition tools">
            <a:extLst>
              <a:ext uri="{FF2B5EF4-FFF2-40B4-BE49-F238E27FC236}">
                <a16:creationId xmlns:a16="http://schemas.microsoft.com/office/drawing/2014/main" id="{515DF229-5A96-AF47-B09E-7BB98CF7BD9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r="9627"/>
          <a:stretch/>
        </p:blipFill>
        <p:spPr bwMode="auto">
          <a:xfrm>
            <a:off x="6266494" y="3269065"/>
            <a:ext cx="2619739" cy="154522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6CA0F85-0257-6041-896B-560636CDCC7E}"/>
              </a:ext>
            </a:extLst>
          </p:cNvPr>
          <p:cNvSpPr/>
          <p:nvPr/>
        </p:nvSpPr>
        <p:spPr>
          <a:xfrm>
            <a:off x="2176627" y="1886947"/>
            <a:ext cx="4985637" cy="1369606"/>
          </a:xfrm>
          <a:prstGeom prst="rect">
            <a:avLst/>
          </a:prstGeom>
        </p:spPr>
        <p:txBody>
          <a:bodyPr wrap="square" lIns="91440" tIns="45720" rIns="91440" bIns="45720" anchor="t">
            <a:spAutoFit/>
          </a:bodyPr>
          <a:lstStyle/>
          <a:p>
            <a:br>
              <a:rPr lang="en-US" sz="1100" dirty="0">
                <a:latin typeface="Roboto"/>
                <a:ea typeface="Roboto"/>
                <a:cs typeface="Roboto"/>
              </a:rPr>
            </a:br>
            <a:r>
              <a:rPr lang="en-US" sz="1200" dirty="0">
                <a:solidFill>
                  <a:srgbClr val="000000"/>
                </a:solidFill>
                <a:latin typeface="Roboto"/>
                <a:ea typeface="Roboto"/>
                <a:cs typeface="Roboto"/>
              </a:rPr>
              <a:t>“Bring together the power of national labs, industry and academia to achieve transformational advances in the QIS </a:t>
            </a:r>
            <a:r>
              <a:rPr lang="en-US" sz="1200" b="1" dirty="0">
                <a:solidFill>
                  <a:srgbClr val="000000"/>
                </a:solidFill>
                <a:latin typeface="Roboto"/>
                <a:ea typeface="Roboto"/>
                <a:cs typeface="Roboto"/>
              </a:rPr>
              <a:t>major cross-cutting</a:t>
            </a:r>
            <a:r>
              <a:rPr lang="en-US" sz="1200" b="1" u="sng" dirty="0">
                <a:solidFill>
                  <a:srgbClr val="000000"/>
                </a:solidFill>
                <a:latin typeface="Roboto"/>
                <a:ea typeface="Roboto"/>
                <a:cs typeface="Roboto"/>
              </a:rPr>
              <a:t> </a:t>
            </a:r>
            <a:r>
              <a:rPr lang="en-US" sz="1200" b="1" dirty="0">
                <a:solidFill>
                  <a:srgbClr val="000000"/>
                </a:solidFill>
                <a:latin typeface="Roboto"/>
                <a:ea typeface="Roboto"/>
                <a:cs typeface="Roboto"/>
              </a:rPr>
              <a:t>challenge</a:t>
            </a:r>
            <a:r>
              <a:rPr lang="en-US" sz="1200" dirty="0">
                <a:solidFill>
                  <a:srgbClr val="000000"/>
                </a:solidFill>
                <a:latin typeface="Roboto"/>
                <a:ea typeface="Roboto"/>
                <a:cs typeface="Roboto"/>
              </a:rPr>
              <a:t> of </a:t>
            </a:r>
            <a:r>
              <a:rPr lang="en-US" sz="1200" b="1" dirty="0">
                <a:solidFill>
                  <a:srgbClr val="000000"/>
                </a:solidFill>
                <a:latin typeface="Roboto"/>
                <a:ea typeface="Roboto"/>
                <a:cs typeface="Roboto"/>
              </a:rPr>
              <a:t>understanding</a:t>
            </a:r>
            <a:r>
              <a:rPr lang="en-US" sz="1200" dirty="0">
                <a:solidFill>
                  <a:srgbClr val="000000"/>
                </a:solidFill>
                <a:latin typeface="Roboto"/>
                <a:ea typeface="Roboto"/>
                <a:cs typeface="Roboto"/>
              </a:rPr>
              <a:t> and </a:t>
            </a:r>
            <a:r>
              <a:rPr lang="en-US" sz="1200" b="1" dirty="0">
                <a:solidFill>
                  <a:srgbClr val="000000"/>
                </a:solidFill>
                <a:latin typeface="Roboto"/>
                <a:ea typeface="Roboto"/>
                <a:cs typeface="Roboto"/>
              </a:rPr>
              <a:t>eliminating</a:t>
            </a:r>
            <a:r>
              <a:rPr lang="en-US" sz="1200" dirty="0">
                <a:solidFill>
                  <a:srgbClr val="000000"/>
                </a:solidFill>
                <a:latin typeface="Roboto"/>
                <a:ea typeface="Roboto"/>
                <a:cs typeface="Roboto"/>
              </a:rPr>
              <a:t> the </a:t>
            </a:r>
            <a:r>
              <a:rPr lang="en-US" sz="1200" b="1" dirty="0">
                <a:solidFill>
                  <a:srgbClr val="000000"/>
                </a:solidFill>
                <a:latin typeface="Roboto"/>
                <a:ea typeface="Roboto"/>
                <a:cs typeface="Roboto"/>
              </a:rPr>
              <a:t>decoherence</a:t>
            </a:r>
            <a:r>
              <a:rPr lang="en-US" sz="1200" dirty="0">
                <a:solidFill>
                  <a:srgbClr val="000000"/>
                </a:solidFill>
                <a:latin typeface="Roboto"/>
                <a:ea typeface="Roboto"/>
                <a:cs typeface="Roboto"/>
              </a:rPr>
              <a:t> mechanisms in superconducting 2D and 3D devices, with the goal of enabling construction and deployment of superior quantum systems for computing and sensing." </a:t>
            </a:r>
          </a:p>
        </p:txBody>
      </p:sp>
      <p:sp>
        <p:nvSpPr>
          <p:cNvPr id="4" name="Title 2">
            <a:extLst>
              <a:ext uri="{FF2B5EF4-FFF2-40B4-BE49-F238E27FC236}">
                <a16:creationId xmlns:a16="http://schemas.microsoft.com/office/drawing/2014/main" id="{3AFA1CB2-6641-A7B2-4F62-C4E6E0A6A0DA}"/>
              </a:ext>
            </a:extLst>
          </p:cNvPr>
          <p:cNvSpPr>
            <a:spLocks noGrp="1"/>
          </p:cNvSpPr>
          <p:nvPr>
            <p:ph type="title"/>
          </p:nvPr>
        </p:nvSpPr>
        <p:spPr>
          <a:xfrm>
            <a:off x="360856" y="0"/>
            <a:ext cx="8999764" cy="517776"/>
          </a:xfrm>
        </p:spPr>
        <p:txBody>
          <a:bodyPr/>
          <a:lstStyle/>
          <a:p>
            <a:r>
              <a:rPr lang="en-US" sz="2400" dirty="0">
                <a:latin typeface="Roboto Black"/>
                <a:ea typeface="Roboto Black"/>
              </a:rPr>
              <a:t>SQMS Mission</a:t>
            </a:r>
          </a:p>
        </p:txBody>
      </p:sp>
    </p:spTree>
    <p:extLst>
      <p:ext uri="{BB962C8B-B14F-4D97-AF65-F5344CB8AC3E}">
        <p14:creationId xmlns:p14="http://schemas.microsoft.com/office/powerpoint/2010/main" val="16627981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59"/>
          <p:cNvSpPr txBox="1">
            <a:spLocks noGrp="1"/>
          </p:cNvSpPr>
          <p:nvPr>
            <p:ph type="title"/>
          </p:nvPr>
        </p:nvSpPr>
        <p:spPr>
          <a:xfrm>
            <a:off x="158594" y="100131"/>
            <a:ext cx="8884822" cy="320908"/>
          </a:xfrm>
          <a:prstGeom prst="rect">
            <a:avLst/>
          </a:prstGeom>
          <a:noFill/>
          <a:ln>
            <a:noFill/>
          </a:ln>
        </p:spPr>
        <p:txBody>
          <a:bodyPr spcFirstLastPara="1" vert="horz" wrap="square" lIns="0" tIns="0" rIns="0" bIns="0" rtlCol="0" anchor="b" anchorCtr="0">
            <a:noAutofit/>
          </a:bodyPr>
          <a:lstStyle/>
          <a:p>
            <a:r>
              <a:rPr lang="en-US" sz="2400" dirty="0">
                <a:latin typeface="Roboto" panose="02000000000000000000" pitchFamily="2" charset="0"/>
                <a:ea typeface="Roboto" panose="02000000000000000000" pitchFamily="2" charset="0"/>
                <a:cs typeface="Roboto" panose="02000000000000000000" pitchFamily="2" charset="0"/>
                <a:sym typeface="Arial"/>
              </a:rPr>
              <a:t>SQMS: a quantum decade of new scientific tools and discovery</a:t>
            </a:r>
            <a:endParaRPr sz="2400" dirty="0">
              <a:latin typeface="Roboto" panose="02000000000000000000" pitchFamily="2" charset="0"/>
              <a:ea typeface="Roboto" panose="02000000000000000000" pitchFamily="2" charset="0"/>
              <a:cs typeface="Roboto" panose="02000000000000000000" pitchFamily="2" charset="0"/>
            </a:endParaRPr>
          </a:p>
        </p:txBody>
      </p:sp>
      <p:pic>
        <p:nvPicPr>
          <p:cNvPr id="871" name="Google Shape;871;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2824744" y="1319682"/>
            <a:ext cx="1867358" cy="328733"/>
          </a:xfrm>
          <a:prstGeom prst="rect">
            <a:avLst/>
          </a:prstGeom>
          <a:noFill/>
          <a:ln>
            <a:noFill/>
          </a:ln>
        </p:spPr>
      </p:pic>
      <p:pic>
        <p:nvPicPr>
          <p:cNvPr id="872" name="Google Shape;872;p59" descr="A picture containing diagram&#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5125021" y="3120325"/>
            <a:ext cx="1288563" cy="1036111"/>
          </a:xfrm>
          <a:prstGeom prst="rect">
            <a:avLst/>
          </a:prstGeom>
          <a:noFill/>
          <a:ln>
            <a:noFill/>
          </a:ln>
        </p:spPr>
      </p:pic>
      <p:pic>
        <p:nvPicPr>
          <p:cNvPr id="873" name="Google Shape;873;p59"/>
          <p:cNvPicPr preferRelativeResize="0"/>
          <p:nvPr/>
        </p:nvPicPr>
        <p:blipFill rotWithShape="1">
          <a:blip r:embed="rId5">
            <a:alphaModFix/>
          </a:blip>
          <a:srcRect/>
          <a:stretch/>
        </p:blipFill>
        <p:spPr>
          <a:xfrm>
            <a:off x="63081" y="564291"/>
            <a:ext cx="831410" cy="1591411"/>
          </a:xfrm>
          <a:prstGeom prst="rect">
            <a:avLst/>
          </a:prstGeom>
          <a:noFill/>
          <a:ln>
            <a:noFill/>
          </a:ln>
        </p:spPr>
      </p:pic>
      <p:pic>
        <p:nvPicPr>
          <p:cNvPr id="874" name="Google Shape;874;p59" descr="New controls scale quantum chips"/>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922168" y="567856"/>
            <a:ext cx="1145366" cy="912579"/>
          </a:xfrm>
          <a:prstGeom prst="rect">
            <a:avLst/>
          </a:prstGeom>
          <a:noFill/>
          <a:ln>
            <a:noFill/>
          </a:ln>
        </p:spPr>
      </p:pic>
      <p:sp>
        <p:nvSpPr>
          <p:cNvPr id="875" name="Google Shape;875;p59"/>
          <p:cNvSpPr txBox="1"/>
          <p:nvPr/>
        </p:nvSpPr>
        <p:spPr>
          <a:xfrm>
            <a:off x="855672" y="557717"/>
            <a:ext cx="1127126" cy="1015622"/>
          </a:xfrm>
          <a:prstGeom prst="rect">
            <a:avLst/>
          </a:prstGeom>
          <a:noFill/>
          <a:ln>
            <a:noFill/>
          </a:ln>
        </p:spPr>
        <p:txBody>
          <a:bodyPr spcFirstLastPara="1" wrap="square" lIns="91425" tIns="45700" rIns="91425" bIns="45700" anchor="t" anchorCtr="0">
            <a:spAutoFit/>
          </a:bodyPr>
          <a:lstStyle/>
          <a:p>
            <a:r>
              <a:rPr lang="en-US" sz="1200" dirty="0">
                <a:solidFill>
                  <a:srgbClr val="003087"/>
                </a:solidFill>
                <a:latin typeface="Calibri"/>
                <a:ea typeface="Calibri"/>
                <a:cs typeface="Calibri"/>
                <a:sym typeface="Calibri"/>
              </a:rPr>
              <a:t>From 1 - 10 </a:t>
            </a:r>
          </a:p>
          <a:p>
            <a:r>
              <a:rPr lang="en-US" sz="1200" dirty="0">
                <a:solidFill>
                  <a:srgbClr val="003087"/>
                </a:solidFill>
                <a:latin typeface="Calibri"/>
                <a:ea typeface="Calibri"/>
                <a:cs typeface="Calibri"/>
                <a:sym typeface="Calibri"/>
              </a:rPr>
              <a:t>3D high coherence qubits prototype</a:t>
            </a:r>
            <a:endParaRPr sz="1800" dirty="0"/>
          </a:p>
        </p:txBody>
      </p:sp>
      <p:sp>
        <p:nvSpPr>
          <p:cNvPr id="876" name="Google Shape;876;p59"/>
          <p:cNvSpPr txBox="1"/>
          <p:nvPr/>
        </p:nvSpPr>
        <p:spPr>
          <a:xfrm>
            <a:off x="3877055" y="1583837"/>
            <a:ext cx="1544555" cy="646290"/>
          </a:xfrm>
          <a:prstGeom prst="rect">
            <a:avLst/>
          </a:prstGeom>
          <a:noFill/>
          <a:ln>
            <a:noFill/>
          </a:ln>
        </p:spPr>
        <p:txBody>
          <a:bodyPr spcFirstLastPara="1" wrap="square" lIns="91425" tIns="45700" rIns="91425" bIns="45700" anchor="t" anchorCtr="0">
            <a:spAutoFit/>
          </a:bodyPr>
          <a:lstStyle/>
          <a:p>
            <a:r>
              <a:rPr lang="en-US" sz="1200" dirty="0">
                <a:solidFill>
                  <a:srgbClr val="003087"/>
                </a:solidFill>
                <a:latin typeface="Calibri"/>
                <a:ea typeface="Calibri"/>
                <a:cs typeface="Calibri"/>
                <a:sym typeface="Calibri"/>
              </a:rPr>
              <a:t>Mid scale QPU prototypes</a:t>
            </a:r>
          </a:p>
          <a:p>
            <a:r>
              <a:rPr lang="en-US" sz="1200" dirty="0">
                <a:solidFill>
                  <a:srgbClr val="003087"/>
                </a:solidFill>
                <a:latin typeface="Calibri"/>
                <a:ea typeface="Calibri"/>
                <a:cs typeface="Calibri"/>
                <a:sym typeface="Calibri"/>
              </a:rPr>
              <a:t>@ Fermilab </a:t>
            </a:r>
            <a:endParaRPr sz="1800" dirty="0"/>
          </a:p>
        </p:txBody>
      </p:sp>
      <p:sp>
        <p:nvSpPr>
          <p:cNvPr id="877" name="Google Shape;877;p59"/>
          <p:cNvSpPr txBox="1"/>
          <p:nvPr/>
        </p:nvSpPr>
        <p:spPr>
          <a:xfrm>
            <a:off x="5070821" y="4306950"/>
            <a:ext cx="1597275" cy="461624"/>
          </a:xfrm>
          <a:prstGeom prst="rect">
            <a:avLst/>
          </a:prstGeom>
          <a:noFill/>
          <a:ln>
            <a:noFill/>
          </a:ln>
        </p:spPr>
        <p:txBody>
          <a:bodyPr spcFirstLastPara="1" wrap="square" lIns="91425" tIns="45700" rIns="91425" bIns="45700" anchor="t" anchorCtr="0">
            <a:spAutoFit/>
          </a:bodyPr>
          <a:lstStyle/>
          <a:p>
            <a:pPr algn="ctr"/>
            <a:r>
              <a:rPr lang="en-US" sz="1200">
                <a:solidFill>
                  <a:srgbClr val="003087"/>
                </a:solidFill>
                <a:latin typeface="Calibri"/>
                <a:ea typeface="Calibri"/>
                <a:cs typeface="Calibri"/>
                <a:sym typeface="Calibri"/>
              </a:rPr>
              <a:t>Colossal fridge commissioned 20mK</a:t>
            </a:r>
            <a:endParaRPr sz="1800"/>
          </a:p>
        </p:txBody>
      </p:sp>
      <p:pic>
        <p:nvPicPr>
          <p:cNvPr id="878" name="Google Shape;878;p5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157899" y="564290"/>
            <a:ext cx="1782835" cy="1216487"/>
          </a:xfrm>
          <a:prstGeom prst="rect">
            <a:avLst/>
          </a:prstGeom>
          <a:noFill/>
          <a:ln>
            <a:noFill/>
          </a:ln>
        </p:spPr>
      </p:pic>
      <p:pic>
        <p:nvPicPr>
          <p:cNvPr id="879" name="Google Shape;879;p5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737845" y="2978972"/>
            <a:ext cx="1728783" cy="1324461"/>
          </a:xfrm>
          <a:prstGeom prst="rect">
            <a:avLst/>
          </a:prstGeom>
          <a:noFill/>
          <a:ln>
            <a:noFill/>
          </a:ln>
        </p:spPr>
      </p:pic>
      <p:sp>
        <p:nvSpPr>
          <p:cNvPr id="880" name="Google Shape;880;p59"/>
          <p:cNvSpPr txBox="1"/>
          <p:nvPr/>
        </p:nvSpPr>
        <p:spPr>
          <a:xfrm>
            <a:off x="1595842" y="4302668"/>
            <a:ext cx="1969607" cy="461624"/>
          </a:xfrm>
          <a:prstGeom prst="rect">
            <a:avLst/>
          </a:prstGeom>
          <a:noFill/>
          <a:ln>
            <a:noFill/>
          </a:ln>
        </p:spPr>
        <p:txBody>
          <a:bodyPr spcFirstLastPara="1" wrap="square" lIns="91425" tIns="45700" rIns="91425" bIns="45700" anchor="t" anchorCtr="0">
            <a:spAutoFit/>
          </a:bodyPr>
          <a:lstStyle/>
          <a:p>
            <a:pPr algn="ctr"/>
            <a:r>
              <a:rPr lang="en-US" sz="1200">
                <a:solidFill>
                  <a:srgbClr val="003087"/>
                </a:solidFill>
                <a:latin typeface="Calibri"/>
                <a:ea typeface="Calibri"/>
                <a:cs typeface="Calibri"/>
                <a:sym typeface="Calibri"/>
              </a:rPr>
              <a:t>New quantum testbeds and foundries commissioned</a:t>
            </a:r>
            <a:endParaRPr sz="1800"/>
          </a:p>
        </p:txBody>
      </p:sp>
      <p:sp>
        <p:nvSpPr>
          <p:cNvPr id="881" name="Google Shape;881;p59"/>
          <p:cNvSpPr txBox="1"/>
          <p:nvPr/>
        </p:nvSpPr>
        <p:spPr>
          <a:xfrm>
            <a:off x="7420459" y="1756382"/>
            <a:ext cx="1958060" cy="646290"/>
          </a:xfrm>
          <a:prstGeom prst="rect">
            <a:avLst/>
          </a:prstGeom>
          <a:noFill/>
          <a:ln>
            <a:noFill/>
          </a:ln>
        </p:spPr>
        <p:txBody>
          <a:bodyPr spcFirstLastPara="1" wrap="square" lIns="91425" tIns="45700" rIns="91425" bIns="45700" anchor="t" anchorCtr="0">
            <a:spAutoFit/>
          </a:bodyPr>
          <a:lstStyle/>
          <a:p>
            <a:r>
              <a:rPr lang="en-US" sz="1200" dirty="0">
                <a:solidFill>
                  <a:srgbClr val="003087"/>
                </a:solidFill>
                <a:latin typeface="Calibri"/>
                <a:ea typeface="Calibri"/>
                <a:cs typeface="Calibri"/>
                <a:sym typeface="Calibri"/>
              </a:rPr>
              <a:t>Larger scale quantum computing/sensing platforms</a:t>
            </a:r>
            <a:endParaRPr sz="1800" dirty="0"/>
          </a:p>
        </p:txBody>
      </p:sp>
      <p:pic>
        <p:nvPicPr>
          <p:cNvPr id="882" name="Google Shape;882;p5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317517" y="565706"/>
            <a:ext cx="1497397" cy="1115770"/>
          </a:xfrm>
          <a:prstGeom prst="rect">
            <a:avLst/>
          </a:prstGeom>
          <a:noFill/>
          <a:ln>
            <a:noFill/>
          </a:ln>
        </p:spPr>
      </p:pic>
      <p:sp>
        <p:nvSpPr>
          <p:cNvPr id="883" name="Google Shape;883;p59"/>
          <p:cNvSpPr txBox="1"/>
          <p:nvPr/>
        </p:nvSpPr>
        <p:spPr>
          <a:xfrm>
            <a:off x="5456687" y="1668056"/>
            <a:ext cx="1525987" cy="830956"/>
          </a:xfrm>
          <a:prstGeom prst="rect">
            <a:avLst/>
          </a:prstGeom>
          <a:noFill/>
          <a:ln>
            <a:noFill/>
          </a:ln>
        </p:spPr>
        <p:txBody>
          <a:bodyPr spcFirstLastPara="1" wrap="square" lIns="91425" tIns="45700" rIns="91425" bIns="45700" anchor="t" anchorCtr="0">
            <a:spAutoFit/>
          </a:bodyPr>
          <a:lstStyle/>
          <a:p>
            <a:pPr algn="ctr"/>
            <a:r>
              <a:rPr lang="en-US" sz="1200" dirty="0">
                <a:solidFill>
                  <a:srgbClr val="003087"/>
                </a:solidFill>
                <a:latin typeface="Calibri"/>
                <a:ea typeface="Calibri"/>
                <a:cs typeface="Calibri"/>
                <a:sym typeface="Calibri"/>
              </a:rPr>
              <a:t>High-Q Quantum  Interconnects</a:t>
            </a:r>
          </a:p>
          <a:p>
            <a:pPr algn="ctr"/>
            <a:r>
              <a:rPr lang="en-US" sz="1200" dirty="0">
                <a:solidFill>
                  <a:srgbClr val="003087"/>
                </a:solidFill>
                <a:latin typeface="Calibri"/>
                <a:cs typeface="Calibri"/>
                <a:sym typeface="Calibri"/>
              </a:rPr>
              <a:t>(computing and sensor networks)</a:t>
            </a:r>
            <a:endParaRPr sz="1800" dirty="0"/>
          </a:p>
        </p:txBody>
      </p:sp>
      <p:pic>
        <p:nvPicPr>
          <p:cNvPr id="884" name="Google Shape;884;p59"/>
          <p:cNvPicPr preferRelativeResize="0"/>
          <p:nvPr/>
        </p:nvPicPr>
        <p:blipFill rotWithShape="1">
          <a:blip r:embed="rId10">
            <a:alphaModFix/>
          </a:blip>
          <a:srcRect/>
          <a:stretch/>
        </p:blipFill>
        <p:spPr>
          <a:xfrm>
            <a:off x="3619623" y="3006337"/>
            <a:ext cx="1272149" cy="1148147"/>
          </a:xfrm>
          <a:prstGeom prst="rect">
            <a:avLst/>
          </a:prstGeom>
          <a:noFill/>
          <a:ln>
            <a:noFill/>
          </a:ln>
        </p:spPr>
      </p:pic>
      <p:sp>
        <p:nvSpPr>
          <p:cNvPr id="885" name="Google Shape;885;p59"/>
          <p:cNvSpPr txBox="1"/>
          <p:nvPr/>
        </p:nvSpPr>
        <p:spPr>
          <a:xfrm>
            <a:off x="3600442" y="4134282"/>
            <a:ext cx="1682084" cy="646290"/>
          </a:xfrm>
          <a:prstGeom prst="rect">
            <a:avLst/>
          </a:prstGeom>
          <a:noFill/>
          <a:ln>
            <a:noFill/>
          </a:ln>
        </p:spPr>
        <p:txBody>
          <a:bodyPr spcFirstLastPara="1" wrap="square" lIns="91425" tIns="45700" rIns="91425" bIns="45700" anchor="t" anchorCtr="0">
            <a:spAutoFit/>
          </a:bodyPr>
          <a:lstStyle/>
          <a:p>
            <a:r>
              <a:rPr lang="en-US" sz="1200">
                <a:solidFill>
                  <a:srgbClr val="003087"/>
                </a:solidFill>
                <a:latin typeface="Calibri"/>
                <a:ea typeface="Calibri"/>
                <a:cs typeface="Calibri"/>
                <a:sym typeface="Calibri"/>
              </a:rPr>
              <a:t>Commercial transmon qubit improvement in coherence &gt; 10</a:t>
            </a:r>
            <a:endParaRPr sz="1800"/>
          </a:p>
        </p:txBody>
      </p:sp>
      <p:pic>
        <p:nvPicPr>
          <p:cNvPr id="886" name="Google Shape;886;p59" descr="A group of people standing in front of a building&#10;&#10;Description automatically generated"/>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723542" y="575227"/>
            <a:ext cx="984074" cy="1560091"/>
          </a:xfrm>
          <a:prstGeom prst="rect">
            <a:avLst/>
          </a:prstGeom>
          <a:noFill/>
          <a:ln>
            <a:noFill/>
          </a:ln>
        </p:spPr>
      </p:pic>
      <p:sp>
        <p:nvSpPr>
          <p:cNvPr id="887" name="Google Shape;887;p59"/>
          <p:cNvSpPr txBox="1"/>
          <p:nvPr/>
        </p:nvSpPr>
        <p:spPr>
          <a:xfrm>
            <a:off x="2611191" y="1029483"/>
            <a:ext cx="1007015" cy="830956"/>
          </a:xfrm>
          <a:prstGeom prst="rect">
            <a:avLst/>
          </a:prstGeom>
          <a:noFill/>
          <a:ln>
            <a:noFill/>
          </a:ln>
        </p:spPr>
        <p:txBody>
          <a:bodyPr spcFirstLastPara="1" wrap="square" lIns="91425" tIns="45700" rIns="91425" bIns="45700" anchor="t" anchorCtr="0">
            <a:spAutoFit/>
          </a:bodyPr>
          <a:lstStyle/>
          <a:p>
            <a:pPr algn="ctr"/>
            <a:r>
              <a:rPr lang="en-US" sz="1200">
                <a:solidFill>
                  <a:srgbClr val="003087"/>
                </a:solidFill>
                <a:latin typeface="Calibri"/>
                <a:ea typeface="Calibri"/>
                <a:cs typeface="Calibri"/>
                <a:sym typeface="Calibri"/>
              </a:rPr>
              <a:t>Quantum Sensors for fundamental physics</a:t>
            </a:r>
            <a:endParaRPr sz="1800"/>
          </a:p>
        </p:txBody>
      </p:sp>
      <p:pic>
        <p:nvPicPr>
          <p:cNvPr id="888" name="Google Shape;888;p59" descr="Fermilab | Science | Particle Physics 101 | Worldwide Particle Physics  Discoveries"/>
          <p:cNvPicPr preferRelativeResize="0"/>
          <p:nvPr/>
        </p:nvPicPr>
        <p:blipFill rotWithShape="1">
          <a:blip r:embed="rId12">
            <a:alphaModFix/>
          </a:blip>
          <a:srcRect/>
          <a:stretch/>
        </p:blipFill>
        <p:spPr>
          <a:xfrm>
            <a:off x="7809348" y="3142926"/>
            <a:ext cx="1131386" cy="1151777"/>
          </a:xfrm>
          <a:prstGeom prst="rect">
            <a:avLst/>
          </a:prstGeom>
          <a:noFill/>
          <a:ln>
            <a:noFill/>
          </a:ln>
        </p:spPr>
      </p:pic>
      <p:pic>
        <p:nvPicPr>
          <p:cNvPr id="889" name="Google Shape;889;p59" descr="Solving materials problems with a quantum computer | Argonne National  Laboratory"/>
          <p:cNvPicPr preferRelativeResize="0"/>
          <p:nvPr/>
        </p:nvPicPr>
        <p:blipFill rotWithShape="1">
          <a:blip r:embed="rId13">
            <a:alphaModFix/>
          </a:blip>
          <a:srcRect b="-337"/>
          <a:stretch/>
        </p:blipFill>
        <p:spPr>
          <a:xfrm>
            <a:off x="6681088" y="2986865"/>
            <a:ext cx="1118952" cy="1136969"/>
          </a:xfrm>
          <a:prstGeom prst="rect">
            <a:avLst/>
          </a:prstGeom>
          <a:noFill/>
          <a:ln>
            <a:noFill/>
          </a:ln>
        </p:spPr>
      </p:pic>
      <p:sp>
        <p:nvSpPr>
          <p:cNvPr id="890" name="Google Shape;890;p59"/>
          <p:cNvSpPr txBox="1"/>
          <p:nvPr/>
        </p:nvSpPr>
        <p:spPr>
          <a:xfrm>
            <a:off x="6612844" y="4279020"/>
            <a:ext cx="2621527" cy="461624"/>
          </a:xfrm>
          <a:prstGeom prst="rect">
            <a:avLst/>
          </a:prstGeom>
          <a:noFill/>
          <a:ln>
            <a:noFill/>
          </a:ln>
        </p:spPr>
        <p:txBody>
          <a:bodyPr spcFirstLastPara="1" wrap="square" lIns="91425" tIns="45700" rIns="91425" bIns="45700" anchor="t" anchorCtr="0">
            <a:spAutoFit/>
          </a:bodyPr>
          <a:lstStyle/>
          <a:p>
            <a:pPr algn="ctr"/>
            <a:r>
              <a:rPr lang="en-US" sz="1200">
                <a:solidFill>
                  <a:srgbClr val="003087"/>
                </a:solidFill>
                <a:latin typeface="Calibri"/>
                <a:ea typeface="Calibri"/>
                <a:cs typeface="Calibri"/>
                <a:sym typeface="Calibri"/>
              </a:rPr>
              <a:t>Solving complex problems in HEP, CMP, medicine, climate, national security</a:t>
            </a:r>
            <a:endParaRPr sz="1800"/>
          </a:p>
        </p:txBody>
      </p:sp>
      <p:pic>
        <p:nvPicPr>
          <p:cNvPr id="891" name="Google Shape;891;p59"/>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63081" y="2987802"/>
            <a:ext cx="1518155" cy="1306901"/>
          </a:xfrm>
          <a:prstGeom prst="rect">
            <a:avLst/>
          </a:prstGeom>
          <a:noFill/>
          <a:ln>
            <a:noFill/>
          </a:ln>
        </p:spPr>
      </p:pic>
      <p:sp>
        <p:nvSpPr>
          <p:cNvPr id="892" name="Google Shape;892;p59"/>
          <p:cNvSpPr txBox="1"/>
          <p:nvPr/>
        </p:nvSpPr>
        <p:spPr>
          <a:xfrm>
            <a:off x="-21381" y="4303659"/>
            <a:ext cx="1694996" cy="461624"/>
          </a:xfrm>
          <a:prstGeom prst="rect">
            <a:avLst/>
          </a:prstGeom>
          <a:noFill/>
          <a:ln>
            <a:noFill/>
          </a:ln>
        </p:spPr>
        <p:txBody>
          <a:bodyPr spcFirstLastPara="1" wrap="square" lIns="91425" tIns="45700" rIns="91425" bIns="45700" anchor="t" anchorCtr="0">
            <a:spAutoFit/>
          </a:bodyPr>
          <a:lstStyle/>
          <a:p>
            <a:pPr algn="ctr"/>
            <a:r>
              <a:rPr lang="en-US" sz="1200">
                <a:solidFill>
                  <a:srgbClr val="003087"/>
                </a:solidFill>
                <a:latin typeface="Calibri"/>
                <a:ea typeface="Calibri"/>
                <a:cs typeface="Calibri"/>
                <a:sym typeface="Calibri"/>
              </a:rPr>
              <a:t>Materials Research for high coherence qubits</a:t>
            </a:r>
            <a:endParaRPr sz="1800"/>
          </a:p>
        </p:txBody>
      </p:sp>
      <p:sp>
        <p:nvSpPr>
          <p:cNvPr id="893" name="Google Shape;893;p59"/>
          <p:cNvSpPr txBox="1"/>
          <p:nvPr/>
        </p:nvSpPr>
        <p:spPr>
          <a:xfrm>
            <a:off x="116231" y="2371116"/>
            <a:ext cx="806631" cy="461624"/>
          </a:xfrm>
          <a:prstGeom prst="rect">
            <a:avLst/>
          </a:prstGeom>
          <a:noFill/>
          <a:ln>
            <a:noFill/>
          </a:ln>
        </p:spPr>
        <p:txBody>
          <a:bodyPr spcFirstLastPara="1" wrap="square" lIns="91425" tIns="45700" rIns="91425" bIns="45700" anchor="t" anchorCtr="0">
            <a:spAutoFit/>
          </a:bodyPr>
          <a:lstStyle/>
          <a:p>
            <a:r>
              <a:rPr lang="en-US">
                <a:solidFill>
                  <a:schemeClr val="dk1"/>
                </a:solidFill>
                <a:latin typeface="Calibri"/>
                <a:ea typeface="Calibri"/>
                <a:cs typeface="Calibri"/>
                <a:sym typeface="Calibri"/>
              </a:rPr>
              <a:t>2022</a:t>
            </a:r>
            <a:endParaRPr sz="1800"/>
          </a:p>
        </p:txBody>
      </p:sp>
      <p:sp>
        <p:nvSpPr>
          <p:cNvPr id="894" name="Google Shape;894;p59"/>
          <p:cNvSpPr txBox="1"/>
          <p:nvPr/>
        </p:nvSpPr>
        <p:spPr>
          <a:xfrm>
            <a:off x="4328209" y="2387420"/>
            <a:ext cx="806631" cy="461624"/>
          </a:xfrm>
          <a:prstGeom prst="rect">
            <a:avLst/>
          </a:prstGeom>
          <a:noFill/>
          <a:ln>
            <a:noFill/>
          </a:ln>
        </p:spPr>
        <p:txBody>
          <a:bodyPr spcFirstLastPara="1" wrap="square" lIns="91425" tIns="45700" rIns="91425" bIns="45700" anchor="t" anchorCtr="0">
            <a:spAutoFit/>
          </a:bodyPr>
          <a:lstStyle/>
          <a:p>
            <a:r>
              <a:rPr lang="en-US">
                <a:solidFill>
                  <a:schemeClr val="dk1"/>
                </a:solidFill>
                <a:latin typeface="Calibri"/>
                <a:ea typeface="Calibri"/>
                <a:cs typeface="Calibri"/>
                <a:sym typeface="Calibri"/>
              </a:rPr>
              <a:t>2025</a:t>
            </a:r>
            <a:endParaRPr sz="1800"/>
          </a:p>
        </p:txBody>
      </p:sp>
      <p:sp>
        <p:nvSpPr>
          <p:cNvPr id="895" name="Google Shape;895;p59"/>
          <p:cNvSpPr txBox="1"/>
          <p:nvPr/>
        </p:nvSpPr>
        <p:spPr>
          <a:xfrm>
            <a:off x="8141956" y="2387420"/>
            <a:ext cx="806631" cy="461624"/>
          </a:xfrm>
          <a:prstGeom prst="rect">
            <a:avLst/>
          </a:prstGeom>
          <a:noFill/>
          <a:ln>
            <a:noFill/>
          </a:ln>
        </p:spPr>
        <p:txBody>
          <a:bodyPr spcFirstLastPara="1" wrap="square" lIns="91425" tIns="45700" rIns="91425" bIns="45700" anchor="t" anchorCtr="0">
            <a:spAutoFit/>
          </a:bodyPr>
          <a:lstStyle/>
          <a:p>
            <a:r>
              <a:rPr lang="en-US">
                <a:solidFill>
                  <a:schemeClr val="dk1"/>
                </a:solidFill>
                <a:latin typeface="Calibri"/>
                <a:ea typeface="Calibri"/>
                <a:cs typeface="Calibri"/>
                <a:sym typeface="Calibri"/>
              </a:rPr>
              <a:t>2030</a:t>
            </a:r>
            <a:endParaRPr sz="1800"/>
          </a:p>
        </p:txBody>
      </p:sp>
      <p:cxnSp>
        <p:nvCxnSpPr>
          <p:cNvPr id="896" name="Google Shape;896;p59"/>
          <p:cNvCxnSpPr>
            <a:stCxn id="893" idx="3"/>
            <a:endCxn id="894" idx="1"/>
          </p:cNvCxnSpPr>
          <p:nvPr/>
        </p:nvCxnSpPr>
        <p:spPr>
          <a:xfrm>
            <a:off x="922862" y="2601928"/>
            <a:ext cx="3405347" cy="16304"/>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897" name="Google Shape;897;p59"/>
          <p:cNvCxnSpPr>
            <a:stCxn id="894" idx="3"/>
            <a:endCxn id="895" idx="1"/>
          </p:cNvCxnSpPr>
          <p:nvPr/>
        </p:nvCxnSpPr>
        <p:spPr>
          <a:xfrm>
            <a:off x="5134840" y="2618232"/>
            <a:ext cx="3007116"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898" name="Google Shape;898;p59"/>
          <p:cNvCxnSpPr/>
          <p:nvPr/>
        </p:nvCxnSpPr>
        <p:spPr>
          <a:xfrm rot="10800000">
            <a:off x="4089400" y="2209801"/>
            <a:ext cx="0" cy="392149"/>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899" name="Google Shape;899;p59"/>
          <p:cNvSpPr/>
          <p:nvPr/>
        </p:nvSpPr>
        <p:spPr>
          <a:xfrm>
            <a:off x="3711393" y="2545248"/>
            <a:ext cx="179932" cy="153391"/>
          </a:xfrm>
          <a:prstGeom prst="ellipse">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900" name="Google Shape;900;p59"/>
          <p:cNvSpPr/>
          <p:nvPr/>
        </p:nvSpPr>
        <p:spPr>
          <a:xfrm>
            <a:off x="2392668" y="2574910"/>
            <a:ext cx="179932" cy="153391"/>
          </a:xfrm>
          <a:prstGeom prst="ellipse">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901" name="Google Shape;901;p59"/>
          <p:cNvSpPr/>
          <p:nvPr/>
        </p:nvSpPr>
        <p:spPr>
          <a:xfrm>
            <a:off x="7321887" y="2531527"/>
            <a:ext cx="179932" cy="153391"/>
          </a:xfrm>
          <a:prstGeom prst="ellipse">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cxnSp>
        <p:nvCxnSpPr>
          <p:cNvPr id="902" name="Google Shape;902;p59"/>
          <p:cNvCxnSpPr/>
          <p:nvPr/>
        </p:nvCxnSpPr>
        <p:spPr>
          <a:xfrm rot="10800000">
            <a:off x="7406906" y="2273819"/>
            <a:ext cx="0" cy="362867"/>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903" name="Google Shape;903;p59"/>
          <p:cNvCxnSpPr/>
          <p:nvPr/>
        </p:nvCxnSpPr>
        <p:spPr>
          <a:xfrm rot="10800000">
            <a:off x="2482634" y="2273819"/>
            <a:ext cx="0" cy="392149"/>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904" name="Google Shape;904;p59"/>
          <p:cNvSpPr/>
          <p:nvPr/>
        </p:nvSpPr>
        <p:spPr>
          <a:xfrm>
            <a:off x="2967804" y="2583986"/>
            <a:ext cx="179932" cy="153391"/>
          </a:xfrm>
          <a:prstGeom prst="ellipse">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cxnSp>
        <p:nvCxnSpPr>
          <p:cNvPr id="905" name="Google Shape;905;p59"/>
          <p:cNvCxnSpPr/>
          <p:nvPr/>
        </p:nvCxnSpPr>
        <p:spPr>
          <a:xfrm rot="10800000">
            <a:off x="3057554" y="2601950"/>
            <a:ext cx="0" cy="392149"/>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906" name="Google Shape;906;p59"/>
          <p:cNvSpPr/>
          <p:nvPr/>
        </p:nvSpPr>
        <p:spPr>
          <a:xfrm>
            <a:off x="6048432" y="2533405"/>
            <a:ext cx="179932" cy="153391"/>
          </a:xfrm>
          <a:prstGeom prst="ellipse">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cxnSp>
        <p:nvCxnSpPr>
          <p:cNvPr id="907" name="Google Shape;907;p59"/>
          <p:cNvCxnSpPr/>
          <p:nvPr/>
        </p:nvCxnSpPr>
        <p:spPr>
          <a:xfrm rot="10800000">
            <a:off x="6138397" y="2648446"/>
            <a:ext cx="0" cy="392149"/>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908" name="Google Shape;908;p59"/>
          <p:cNvCxnSpPr/>
          <p:nvPr/>
        </p:nvCxnSpPr>
        <p:spPr>
          <a:xfrm rot="10800000">
            <a:off x="3807709" y="2659954"/>
            <a:ext cx="0" cy="345656"/>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909" name="Google Shape;909;p59"/>
          <p:cNvSpPr/>
          <p:nvPr/>
        </p:nvSpPr>
        <p:spPr>
          <a:xfrm>
            <a:off x="927735" y="2536373"/>
            <a:ext cx="179932" cy="153391"/>
          </a:xfrm>
          <a:prstGeom prst="ellipse">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cxnSp>
        <p:nvCxnSpPr>
          <p:cNvPr id="910" name="Google Shape;910;p59"/>
          <p:cNvCxnSpPr/>
          <p:nvPr/>
        </p:nvCxnSpPr>
        <p:spPr>
          <a:xfrm rot="10800000">
            <a:off x="1017700" y="2139378"/>
            <a:ext cx="0" cy="392149"/>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911" name="Google Shape;911;p59"/>
          <p:cNvSpPr/>
          <p:nvPr/>
        </p:nvSpPr>
        <p:spPr>
          <a:xfrm>
            <a:off x="1344746" y="2541556"/>
            <a:ext cx="179932" cy="153391"/>
          </a:xfrm>
          <a:prstGeom prst="ellipse">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cxnSp>
        <p:nvCxnSpPr>
          <p:cNvPr id="912" name="Google Shape;912;p59"/>
          <p:cNvCxnSpPr/>
          <p:nvPr/>
        </p:nvCxnSpPr>
        <p:spPr>
          <a:xfrm rot="10800000">
            <a:off x="1434711" y="2594716"/>
            <a:ext cx="0" cy="392149"/>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913" name="Google Shape;913;p59"/>
          <p:cNvSpPr/>
          <p:nvPr/>
        </p:nvSpPr>
        <p:spPr>
          <a:xfrm>
            <a:off x="4012262" y="2545912"/>
            <a:ext cx="179932" cy="153391"/>
          </a:xfrm>
          <a:prstGeom prst="ellipse">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915" name="Google Shape;915;p59"/>
          <p:cNvSpPr/>
          <p:nvPr/>
        </p:nvSpPr>
        <p:spPr>
          <a:xfrm>
            <a:off x="5456687" y="2518020"/>
            <a:ext cx="179932" cy="153391"/>
          </a:xfrm>
          <a:prstGeom prst="ellipse">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cxnSp>
        <p:nvCxnSpPr>
          <p:cNvPr id="916" name="Google Shape;916;p59"/>
          <p:cNvCxnSpPr/>
          <p:nvPr/>
        </p:nvCxnSpPr>
        <p:spPr>
          <a:xfrm rot="10800000">
            <a:off x="5546652" y="2191837"/>
            <a:ext cx="0" cy="392149"/>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917" name="Google Shape;917;p59"/>
          <p:cNvCxnSpPr/>
          <p:nvPr/>
        </p:nvCxnSpPr>
        <p:spPr>
          <a:xfrm rot="10800000">
            <a:off x="7923606" y="2659954"/>
            <a:ext cx="0" cy="362867"/>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918" name="Google Shape;918;p59"/>
          <p:cNvSpPr/>
          <p:nvPr/>
        </p:nvSpPr>
        <p:spPr>
          <a:xfrm>
            <a:off x="7833641" y="2555328"/>
            <a:ext cx="179932" cy="153391"/>
          </a:xfrm>
          <a:prstGeom prst="ellipse">
            <a:avLst/>
          </a:prstGeom>
          <a:solidFill>
            <a:schemeClr val="dk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919" name="Google Shape;919;p59" descr="Check Mark Vector Art, Icons, and Graphics for Free Download"/>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2303052" y="1993691"/>
            <a:ext cx="462095" cy="462095"/>
          </a:xfrm>
          <a:prstGeom prst="rect">
            <a:avLst/>
          </a:prstGeom>
          <a:noFill/>
          <a:ln>
            <a:noFill/>
          </a:ln>
        </p:spPr>
      </p:pic>
      <p:pic>
        <p:nvPicPr>
          <p:cNvPr id="920" name="Google Shape;920;p59" descr="Check Mark Vector Art, Icons, and Graphics for Free Download"/>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199444" y="2916833"/>
            <a:ext cx="439581" cy="439581"/>
          </a:xfrm>
          <a:prstGeom prst="rect">
            <a:avLst/>
          </a:prstGeom>
          <a:noFill/>
          <a:ln>
            <a:noFill/>
          </a:ln>
        </p:spPr>
      </p:pic>
      <p:pic>
        <p:nvPicPr>
          <p:cNvPr id="922" name="Google Shape;922;p59" descr="Green Check PNG Images, Free Transparent Green Check Download , Page 2 -  KindPNG"/>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3614849" y="2942500"/>
            <a:ext cx="386857" cy="388244"/>
          </a:xfrm>
          <a:prstGeom prst="rect">
            <a:avLst/>
          </a:prstGeom>
          <a:noFill/>
          <a:ln>
            <a:noFill/>
          </a:ln>
        </p:spPr>
      </p:pic>
      <p:pic>
        <p:nvPicPr>
          <p:cNvPr id="924" name="Google Shape;924;p59" descr="Our Innovative and Diverse Corporate Culture"/>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6090030" y="2897319"/>
            <a:ext cx="348485" cy="346936"/>
          </a:xfrm>
          <a:prstGeom prst="rect">
            <a:avLst/>
          </a:prstGeom>
          <a:noFill/>
          <a:ln>
            <a:noFill/>
          </a:ln>
        </p:spPr>
      </p:pic>
      <p:pic>
        <p:nvPicPr>
          <p:cNvPr id="925" name="Google Shape;925;p59" descr="Green Check PNG Images, Free Transparent Green Check Download , Page 2 -  KindPNG"/>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5282526" y="1944785"/>
            <a:ext cx="386857" cy="388244"/>
          </a:xfrm>
          <a:prstGeom prst="rect">
            <a:avLst/>
          </a:prstGeom>
          <a:noFill/>
          <a:ln>
            <a:noFill/>
          </a:ln>
        </p:spPr>
      </p:pic>
      <p:pic>
        <p:nvPicPr>
          <p:cNvPr id="2" name="Google Shape;919;p59" descr="Check Mark Vector Art, Icons, and Graphics for Free Download">
            <a:extLst>
              <a:ext uri="{FF2B5EF4-FFF2-40B4-BE49-F238E27FC236}">
                <a16:creationId xmlns:a16="http://schemas.microsoft.com/office/drawing/2014/main" id="{046D9C82-5EA4-89A5-87AD-EBA14F41BC10}"/>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928425" y="1668596"/>
            <a:ext cx="462095" cy="462095"/>
          </a:xfrm>
          <a:prstGeom prst="rect">
            <a:avLst/>
          </a:prstGeom>
          <a:noFill/>
          <a:ln>
            <a:noFill/>
          </a:ln>
        </p:spPr>
      </p:pic>
      <p:pic>
        <p:nvPicPr>
          <p:cNvPr id="3" name="Google Shape;920;p59" descr="Check Mark Vector Art, Icons, and Graphics for Free Download">
            <a:extLst>
              <a:ext uri="{FF2B5EF4-FFF2-40B4-BE49-F238E27FC236}">
                <a16:creationId xmlns:a16="http://schemas.microsoft.com/office/drawing/2014/main" id="{0C343F72-A86C-A737-335E-7DA9176A7D27}"/>
              </a:ext>
            </a:extLst>
          </p:cNvPr>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2878980" y="2961252"/>
            <a:ext cx="439581" cy="43958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3E21BB-DA72-304E-B631-78750D33E104}"/>
              </a:ext>
            </a:extLst>
          </p:cNvPr>
          <p:cNvSpPr>
            <a:spLocks noGrp="1"/>
          </p:cNvSpPr>
          <p:nvPr>
            <p:ph idx="1"/>
          </p:nvPr>
        </p:nvSpPr>
        <p:spPr>
          <a:xfrm>
            <a:off x="2020177" y="737854"/>
            <a:ext cx="2139750" cy="320908"/>
          </a:xfrm>
          <a:noFill/>
        </p:spPr>
        <p:txBody>
          <a:bodyPr/>
          <a:lstStyle/>
          <a:p>
            <a:pPr marL="0" indent="0" algn="ctr">
              <a:buNone/>
            </a:pPr>
            <a:r>
              <a:rPr lang="en-US" sz="1400">
                <a:solidFill>
                  <a:schemeClr val="accent6"/>
                </a:solidFill>
              </a:rPr>
              <a:t>SRF high Q devices</a:t>
            </a:r>
          </a:p>
          <a:p>
            <a:pPr marL="0" indent="0" algn="ctr">
              <a:buNone/>
            </a:pPr>
            <a:r>
              <a:rPr lang="en-US" sz="1100" i="1">
                <a:solidFill>
                  <a:schemeClr val="bg1">
                    <a:lumMod val="65000"/>
                  </a:schemeClr>
                </a:solidFill>
              </a:rPr>
              <a:t>FNAL</a:t>
            </a:r>
          </a:p>
          <a:p>
            <a:pPr marL="0" indent="0">
              <a:buNone/>
            </a:pPr>
            <a:endParaRPr lang="en-US" sz="1100"/>
          </a:p>
        </p:txBody>
      </p:sp>
      <p:sp>
        <p:nvSpPr>
          <p:cNvPr id="6" name="Content Placeholder 1">
            <a:extLst>
              <a:ext uri="{FF2B5EF4-FFF2-40B4-BE49-F238E27FC236}">
                <a16:creationId xmlns:a16="http://schemas.microsoft.com/office/drawing/2014/main" id="{3A6D2730-3572-8848-868C-478C9424FB25}"/>
              </a:ext>
            </a:extLst>
          </p:cNvPr>
          <p:cNvSpPr txBox="1">
            <a:spLocks/>
          </p:cNvSpPr>
          <p:nvPr/>
        </p:nvSpPr>
        <p:spPr>
          <a:xfrm>
            <a:off x="7568508" y="2011934"/>
            <a:ext cx="1575492"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latin typeface="Roboto" panose="02000000000000000000" pitchFamily="2" charset="0"/>
              </a:rPr>
              <a:t>Cryogenics</a:t>
            </a:r>
            <a:endParaRPr lang="en-US" sz="1600">
              <a:latin typeface="Roboto" panose="02000000000000000000" pitchFamily="2" charset="0"/>
            </a:endParaRPr>
          </a:p>
          <a:p>
            <a:pPr marL="0" indent="0" algn="ctr">
              <a:buNone/>
            </a:pPr>
            <a:r>
              <a:rPr lang="en-US" sz="1100" i="1">
                <a:solidFill>
                  <a:schemeClr val="bg1">
                    <a:lumMod val="65000"/>
                  </a:schemeClr>
                </a:solidFill>
                <a:latin typeface="Roboto" panose="02000000000000000000" pitchFamily="2" charset="0"/>
              </a:rPr>
              <a:t>FNAL, NU, Royal Holloway, Form Factor</a:t>
            </a:r>
            <a:endParaRPr lang="en-US" sz="1100">
              <a:solidFill>
                <a:schemeClr val="bg1">
                  <a:lumMod val="65000"/>
                </a:schemeClr>
              </a:solidFill>
              <a:latin typeface="Roboto" panose="02000000000000000000" pitchFamily="2" charset="0"/>
            </a:endParaRPr>
          </a:p>
          <a:p>
            <a:pPr marL="0" indent="0">
              <a:buNone/>
            </a:pPr>
            <a:endParaRPr lang="en-US" sz="1600">
              <a:latin typeface="Roboto" panose="02000000000000000000" pitchFamily="2" charset="0"/>
            </a:endParaRPr>
          </a:p>
        </p:txBody>
      </p:sp>
      <p:sp>
        <p:nvSpPr>
          <p:cNvPr id="7" name="Content Placeholder 1">
            <a:extLst>
              <a:ext uri="{FF2B5EF4-FFF2-40B4-BE49-F238E27FC236}">
                <a16:creationId xmlns:a16="http://schemas.microsoft.com/office/drawing/2014/main" id="{C8CA4DB2-CD99-B64C-BD94-3D7A1EA66373}"/>
              </a:ext>
            </a:extLst>
          </p:cNvPr>
          <p:cNvSpPr txBox="1">
            <a:spLocks/>
          </p:cNvSpPr>
          <p:nvPr/>
        </p:nvSpPr>
        <p:spPr>
          <a:xfrm>
            <a:off x="-52904" y="3596702"/>
            <a:ext cx="1926795"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latin typeface="Roboto" panose="02000000000000000000" pitchFamily="2" charset="0"/>
              </a:rPr>
              <a:t>Particle Physics</a:t>
            </a:r>
          </a:p>
          <a:p>
            <a:pPr marL="0" indent="0" algn="ctr">
              <a:buNone/>
            </a:pPr>
            <a:r>
              <a:rPr lang="en-US" sz="1100" i="1">
                <a:solidFill>
                  <a:schemeClr val="bg1">
                    <a:lumMod val="65000"/>
                  </a:schemeClr>
                </a:solidFill>
                <a:latin typeface="Roboto" panose="02000000000000000000" pitchFamily="2" charset="0"/>
              </a:rPr>
              <a:t>FNAL, UIUC, Stanford, INFN, John Hopkins</a:t>
            </a:r>
          </a:p>
          <a:p>
            <a:pPr marL="0" indent="0">
              <a:buNone/>
            </a:pPr>
            <a:endParaRPr lang="en-US" sz="1600">
              <a:latin typeface="Roboto" panose="02000000000000000000" pitchFamily="2" charset="0"/>
            </a:endParaRPr>
          </a:p>
          <a:p>
            <a:pPr marL="0" indent="0">
              <a:buNone/>
            </a:pPr>
            <a:endParaRPr lang="en-US" sz="1600">
              <a:latin typeface="Roboto" panose="02000000000000000000" pitchFamily="2" charset="0"/>
            </a:endParaRPr>
          </a:p>
        </p:txBody>
      </p:sp>
      <p:sp>
        <p:nvSpPr>
          <p:cNvPr id="8" name="Content Placeholder 1">
            <a:extLst>
              <a:ext uri="{FF2B5EF4-FFF2-40B4-BE49-F238E27FC236}">
                <a16:creationId xmlns:a16="http://schemas.microsoft.com/office/drawing/2014/main" id="{691A7282-FFEE-B447-8DC2-F0AC1BB98052}"/>
              </a:ext>
            </a:extLst>
          </p:cNvPr>
          <p:cNvSpPr txBox="1">
            <a:spLocks/>
          </p:cNvSpPr>
          <p:nvPr/>
        </p:nvSpPr>
        <p:spPr>
          <a:xfrm>
            <a:off x="6830759" y="3598434"/>
            <a:ext cx="2293934" cy="105045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latin typeface="Roboto" panose="02000000000000000000" pitchFamily="2" charset="0"/>
              </a:rPr>
              <a:t>Computational Science, </a:t>
            </a:r>
            <a:br>
              <a:rPr lang="en-US" sz="1400">
                <a:latin typeface="Roboto" panose="02000000000000000000" pitchFamily="2" charset="0"/>
              </a:rPr>
            </a:br>
            <a:r>
              <a:rPr lang="en-US" sz="1400">
                <a:latin typeface="Roboto" panose="02000000000000000000" pitchFamily="2" charset="0"/>
              </a:rPr>
              <a:t>QIS Theory</a:t>
            </a:r>
          </a:p>
          <a:p>
            <a:pPr marL="0" indent="0" algn="ctr">
              <a:buNone/>
            </a:pPr>
            <a:r>
              <a:rPr lang="en-US" sz="1100" i="1">
                <a:solidFill>
                  <a:schemeClr val="bg1">
                    <a:lumMod val="65000"/>
                  </a:schemeClr>
                </a:solidFill>
                <a:latin typeface="Roboto" panose="02000000000000000000" pitchFamily="2" charset="0"/>
              </a:rPr>
              <a:t>NASA Ames, Colorado Mines, Rigetti, NU, Arizona</a:t>
            </a:r>
          </a:p>
          <a:p>
            <a:pPr marL="0" indent="0">
              <a:buNone/>
            </a:pPr>
            <a:endParaRPr lang="en-US" sz="1600">
              <a:latin typeface="Roboto" panose="02000000000000000000" pitchFamily="2" charset="0"/>
            </a:endParaRPr>
          </a:p>
        </p:txBody>
      </p:sp>
      <p:sp>
        <p:nvSpPr>
          <p:cNvPr id="9" name="Content Placeholder 1">
            <a:extLst>
              <a:ext uri="{FF2B5EF4-FFF2-40B4-BE49-F238E27FC236}">
                <a16:creationId xmlns:a16="http://schemas.microsoft.com/office/drawing/2014/main" id="{DAF8AAFF-469F-A043-9A60-24B21EA99A2D}"/>
              </a:ext>
            </a:extLst>
          </p:cNvPr>
          <p:cNvSpPr txBox="1">
            <a:spLocks/>
          </p:cNvSpPr>
          <p:nvPr/>
        </p:nvSpPr>
        <p:spPr>
          <a:xfrm>
            <a:off x="79886" y="2346333"/>
            <a:ext cx="1383823"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latin typeface="Roboto" panose="02000000000000000000" pitchFamily="2" charset="0"/>
              </a:rPr>
              <a:t>Material Science</a:t>
            </a:r>
          </a:p>
          <a:p>
            <a:pPr marL="0" indent="0" algn="ctr">
              <a:buNone/>
            </a:pPr>
            <a:r>
              <a:rPr lang="en-US" sz="1100" i="1">
                <a:solidFill>
                  <a:schemeClr val="bg1">
                    <a:lumMod val="65000"/>
                  </a:schemeClr>
                </a:solidFill>
                <a:latin typeface="Roboto" panose="02000000000000000000" pitchFamily="2" charset="0"/>
              </a:rPr>
              <a:t>Ames Lab, NU, FNAL</a:t>
            </a:r>
          </a:p>
        </p:txBody>
      </p:sp>
      <p:sp>
        <p:nvSpPr>
          <p:cNvPr id="10" name="Content Placeholder 1">
            <a:extLst>
              <a:ext uri="{FF2B5EF4-FFF2-40B4-BE49-F238E27FC236}">
                <a16:creationId xmlns:a16="http://schemas.microsoft.com/office/drawing/2014/main" id="{DAEC9328-6125-E34C-9B78-A19F654385C0}"/>
              </a:ext>
            </a:extLst>
          </p:cNvPr>
          <p:cNvSpPr txBox="1">
            <a:spLocks/>
          </p:cNvSpPr>
          <p:nvPr/>
        </p:nvSpPr>
        <p:spPr>
          <a:xfrm>
            <a:off x="7485072" y="2741891"/>
            <a:ext cx="1728700"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latin typeface="Roboto" panose="02000000000000000000" pitchFamily="2" charset="0"/>
              </a:rPr>
              <a:t>Controls and electronics</a:t>
            </a:r>
            <a:endParaRPr lang="en-US" sz="1600">
              <a:latin typeface="Roboto" panose="02000000000000000000" pitchFamily="2" charset="0"/>
            </a:endParaRPr>
          </a:p>
          <a:p>
            <a:pPr marL="0" indent="0" algn="ctr">
              <a:buNone/>
            </a:pPr>
            <a:r>
              <a:rPr lang="en-US" sz="1100" i="1" err="1">
                <a:solidFill>
                  <a:schemeClr val="bg1">
                    <a:lumMod val="65000"/>
                  </a:schemeClr>
                </a:solidFill>
                <a:latin typeface="Roboto" panose="02000000000000000000" pitchFamily="2" charset="0"/>
              </a:rPr>
              <a:t>Rigetti</a:t>
            </a:r>
            <a:r>
              <a:rPr lang="en-US" sz="1100" i="1">
                <a:solidFill>
                  <a:schemeClr val="bg1">
                    <a:lumMod val="65000"/>
                  </a:schemeClr>
                </a:solidFill>
                <a:latin typeface="Roboto" panose="02000000000000000000" pitchFamily="2" charset="0"/>
              </a:rPr>
              <a:t>, NIST, NU, FNAL</a:t>
            </a:r>
            <a:endParaRPr lang="en-US" sz="1100">
              <a:solidFill>
                <a:schemeClr val="bg1">
                  <a:lumMod val="65000"/>
                </a:schemeClr>
              </a:solidFill>
              <a:latin typeface="Roboto" panose="02000000000000000000" pitchFamily="2" charset="0"/>
            </a:endParaRPr>
          </a:p>
        </p:txBody>
      </p:sp>
      <p:sp>
        <p:nvSpPr>
          <p:cNvPr id="11" name="Content Placeholder 1">
            <a:extLst>
              <a:ext uri="{FF2B5EF4-FFF2-40B4-BE49-F238E27FC236}">
                <a16:creationId xmlns:a16="http://schemas.microsoft.com/office/drawing/2014/main" id="{73BE7155-403D-A94B-AE2B-0DE5CF42D48C}"/>
              </a:ext>
            </a:extLst>
          </p:cNvPr>
          <p:cNvSpPr txBox="1">
            <a:spLocks/>
          </p:cNvSpPr>
          <p:nvPr/>
        </p:nvSpPr>
        <p:spPr>
          <a:xfrm>
            <a:off x="7195950" y="1467136"/>
            <a:ext cx="1948050"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latin typeface="Roboto" panose="02000000000000000000" pitchFamily="2" charset="0"/>
              </a:rPr>
              <a:t>Scale up and integration</a:t>
            </a:r>
          </a:p>
          <a:p>
            <a:pPr marL="0" indent="0" algn="ctr">
              <a:buNone/>
            </a:pPr>
            <a:r>
              <a:rPr lang="en-US" sz="1100" i="1">
                <a:solidFill>
                  <a:schemeClr val="bg1">
                    <a:lumMod val="65000"/>
                  </a:schemeClr>
                </a:solidFill>
                <a:latin typeface="Roboto" panose="02000000000000000000" pitchFamily="2" charset="0"/>
              </a:rPr>
              <a:t>FNAL, Rigetti</a:t>
            </a:r>
          </a:p>
          <a:p>
            <a:pPr marL="0" indent="0">
              <a:buNone/>
            </a:pPr>
            <a:endParaRPr lang="en-US" sz="1600">
              <a:latin typeface="Roboto" panose="02000000000000000000" pitchFamily="2" charset="0"/>
            </a:endParaRPr>
          </a:p>
        </p:txBody>
      </p:sp>
      <p:sp>
        <p:nvSpPr>
          <p:cNvPr id="12" name="Content Placeholder 1">
            <a:extLst>
              <a:ext uri="{FF2B5EF4-FFF2-40B4-BE49-F238E27FC236}">
                <a16:creationId xmlns:a16="http://schemas.microsoft.com/office/drawing/2014/main" id="{30317FE6-7878-4E45-A78F-D9ECD1FE82D2}"/>
              </a:ext>
            </a:extLst>
          </p:cNvPr>
          <p:cNvSpPr txBox="1">
            <a:spLocks/>
          </p:cNvSpPr>
          <p:nvPr/>
        </p:nvSpPr>
        <p:spPr>
          <a:xfrm>
            <a:off x="4102016" y="747554"/>
            <a:ext cx="2728653"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latin typeface="Roboto" panose="02000000000000000000" pitchFamily="2" charset="0"/>
                <a:ea typeface="Roboto" panose="02000000000000000000" pitchFamily="2" charset="0"/>
                <a:cs typeface="Roboto" panose="02000000000000000000" pitchFamily="2" charset="0"/>
              </a:rPr>
              <a:t>Superconducting qubits</a:t>
            </a:r>
          </a:p>
          <a:p>
            <a:pPr marL="0" indent="0" algn="ctr">
              <a:buNone/>
            </a:pPr>
            <a:r>
              <a:rPr lang="en-US" sz="1100" i="1" err="1">
                <a:solidFill>
                  <a:schemeClr val="bg1">
                    <a:lumMod val="65000"/>
                  </a:schemeClr>
                </a:solidFill>
                <a:latin typeface="Roboto" panose="02000000000000000000" pitchFamily="2" charset="0"/>
              </a:rPr>
              <a:t>Rigetti</a:t>
            </a:r>
            <a:r>
              <a:rPr lang="en-US" sz="1100" i="1">
                <a:solidFill>
                  <a:schemeClr val="bg1">
                    <a:lumMod val="65000"/>
                  </a:schemeClr>
                </a:solidFill>
                <a:latin typeface="Roboto" panose="02000000000000000000" pitchFamily="2" charset="0"/>
              </a:rPr>
              <a:t>, NIST, NU, FNAL, INFN, Colorado Boulder, Rutgers, NPL, RHUL</a:t>
            </a:r>
          </a:p>
          <a:p>
            <a:pPr marL="0" indent="0">
              <a:buNone/>
            </a:pPr>
            <a:endParaRPr lang="en-US" sz="1600">
              <a:latin typeface="Roboto" panose="02000000000000000000" pitchFamily="2" charset="0"/>
            </a:endParaRPr>
          </a:p>
          <a:p>
            <a:pPr marL="0" indent="0">
              <a:buNone/>
            </a:pPr>
            <a:endParaRPr lang="en-US" sz="1600">
              <a:latin typeface="Roboto" panose="02000000000000000000" pitchFamily="2" charset="0"/>
            </a:endParaRPr>
          </a:p>
        </p:txBody>
      </p:sp>
      <p:sp>
        <p:nvSpPr>
          <p:cNvPr id="13" name="Content Placeholder 1">
            <a:extLst>
              <a:ext uri="{FF2B5EF4-FFF2-40B4-BE49-F238E27FC236}">
                <a16:creationId xmlns:a16="http://schemas.microsoft.com/office/drawing/2014/main" id="{3342F996-5AFD-B34A-8E56-B9A40DAE9B77}"/>
              </a:ext>
            </a:extLst>
          </p:cNvPr>
          <p:cNvSpPr txBox="1">
            <a:spLocks/>
          </p:cNvSpPr>
          <p:nvPr/>
        </p:nvSpPr>
        <p:spPr>
          <a:xfrm>
            <a:off x="1714772" y="4710219"/>
            <a:ext cx="3255726" cy="320908"/>
          </a:xfrm>
          <a:prstGeom prst="rect">
            <a:avLst/>
          </a:prstGeom>
          <a:noFill/>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latin typeface="Roboto" panose="02000000000000000000" pitchFamily="2" charset="0"/>
              </a:rPr>
              <a:t>Condensed Matter Physics</a:t>
            </a:r>
          </a:p>
          <a:p>
            <a:pPr marL="0" indent="0" algn="ctr">
              <a:buNone/>
            </a:pPr>
            <a:r>
              <a:rPr lang="en-US" sz="1100" i="1">
                <a:solidFill>
                  <a:schemeClr val="bg1">
                    <a:lumMod val="65000"/>
                  </a:schemeClr>
                </a:solidFill>
                <a:latin typeface="Roboto"/>
              </a:rPr>
              <a:t>Ames Lab, NU, NASA Ames, LSU</a:t>
            </a:r>
          </a:p>
          <a:p>
            <a:pPr marL="0" indent="0">
              <a:buNone/>
            </a:pPr>
            <a:endParaRPr lang="en-US" sz="1600">
              <a:latin typeface="Roboto" panose="02000000000000000000" pitchFamily="2" charset="0"/>
            </a:endParaRPr>
          </a:p>
        </p:txBody>
      </p:sp>
      <p:cxnSp>
        <p:nvCxnSpPr>
          <p:cNvPr id="18" name="Straight Arrow Connector 17">
            <a:extLst>
              <a:ext uri="{FF2B5EF4-FFF2-40B4-BE49-F238E27FC236}">
                <a16:creationId xmlns:a16="http://schemas.microsoft.com/office/drawing/2014/main" id="{D81B9E91-EF1B-6B41-BFEC-1FFBC8F2A29C}"/>
              </a:ext>
            </a:extLst>
          </p:cNvPr>
          <p:cNvCxnSpPr>
            <a:cxnSpLocks/>
          </p:cNvCxnSpPr>
          <p:nvPr/>
        </p:nvCxnSpPr>
        <p:spPr>
          <a:xfrm flipV="1">
            <a:off x="1885122" y="1951113"/>
            <a:ext cx="728869" cy="7100"/>
          </a:xfrm>
          <a:prstGeom prst="straightConnector1">
            <a:avLst/>
          </a:prstGeom>
          <a:ln w="1905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6C9E2EC3-DDBD-BA41-8A96-2F01C5DC51B9}"/>
              </a:ext>
            </a:extLst>
          </p:cNvPr>
          <p:cNvCxnSpPr>
            <a:cxnSpLocks/>
          </p:cNvCxnSpPr>
          <p:nvPr/>
        </p:nvCxnSpPr>
        <p:spPr>
          <a:xfrm>
            <a:off x="1672461" y="2463283"/>
            <a:ext cx="941530" cy="0"/>
          </a:xfrm>
          <a:prstGeom prst="straightConnector1">
            <a:avLst/>
          </a:prstGeom>
          <a:ln w="1905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5EA2140-D026-9246-A1F9-7D6107C21AFD}"/>
              </a:ext>
            </a:extLst>
          </p:cNvPr>
          <p:cNvCxnSpPr>
            <a:cxnSpLocks/>
          </p:cNvCxnSpPr>
          <p:nvPr/>
        </p:nvCxnSpPr>
        <p:spPr>
          <a:xfrm>
            <a:off x="1895368" y="3741110"/>
            <a:ext cx="755251" cy="0"/>
          </a:xfrm>
          <a:prstGeom prst="straightConnector1">
            <a:avLst/>
          </a:prstGeom>
          <a:ln w="1905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9D4D64E-E43C-2F4D-ABD7-A170AE6BD578}"/>
              </a:ext>
            </a:extLst>
          </p:cNvPr>
          <p:cNvCxnSpPr>
            <a:cxnSpLocks/>
          </p:cNvCxnSpPr>
          <p:nvPr/>
        </p:nvCxnSpPr>
        <p:spPr>
          <a:xfrm flipV="1">
            <a:off x="5466342" y="4351349"/>
            <a:ext cx="0" cy="263444"/>
          </a:xfrm>
          <a:prstGeom prst="straightConnector1">
            <a:avLst/>
          </a:prstGeom>
          <a:ln w="1905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62E89FE1-03A1-844A-BD38-9D5647B74007}"/>
              </a:ext>
            </a:extLst>
          </p:cNvPr>
          <p:cNvCxnSpPr>
            <a:cxnSpLocks/>
          </p:cNvCxnSpPr>
          <p:nvPr/>
        </p:nvCxnSpPr>
        <p:spPr>
          <a:xfrm>
            <a:off x="5460204" y="1416803"/>
            <a:ext cx="0" cy="210787"/>
          </a:xfrm>
          <a:prstGeom prst="straightConnector1">
            <a:avLst/>
          </a:prstGeom>
          <a:ln w="1905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Content Placeholder 1">
            <a:extLst>
              <a:ext uri="{FF2B5EF4-FFF2-40B4-BE49-F238E27FC236}">
                <a16:creationId xmlns:a16="http://schemas.microsoft.com/office/drawing/2014/main" id="{E2E96692-EAE4-4A48-BF90-7E08E488F3A1}"/>
              </a:ext>
            </a:extLst>
          </p:cNvPr>
          <p:cNvSpPr txBox="1">
            <a:spLocks/>
          </p:cNvSpPr>
          <p:nvPr/>
        </p:nvSpPr>
        <p:spPr>
          <a:xfrm flipH="1">
            <a:off x="4469735" y="4565725"/>
            <a:ext cx="1993213"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latin typeface="Roboto" panose="02000000000000000000" pitchFamily="2" charset="0"/>
              </a:rPr>
              <a:t>Industry use cases</a:t>
            </a:r>
          </a:p>
          <a:p>
            <a:pPr marL="0" indent="0" algn="ctr">
              <a:buNone/>
            </a:pPr>
            <a:r>
              <a:rPr lang="en-US" sz="1100" i="1">
                <a:solidFill>
                  <a:schemeClr val="bg1">
                    <a:lumMod val="65000"/>
                  </a:schemeClr>
                </a:solidFill>
                <a:latin typeface="Roboto" panose="02000000000000000000" pitchFamily="2" charset="0"/>
              </a:rPr>
              <a:t>Goldman Sachs, Lockheed Martin, </a:t>
            </a:r>
            <a:r>
              <a:rPr lang="en-US" sz="1100" i="1" err="1">
                <a:solidFill>
                  <a:schemeClr val="bg1">
                    <a:lumMod val="65000"/>
                  </a:schemeClr>
                </a:solidFill>
                <a:latin typeface="Roboto" panose="02000000000000000000" pitchFamily="2" charset="0"/>
              </a:rPr>
              <a:t>Rigetti</a:t>
            </a:r>
            <a:r>
              <a:rPr lang="en-US" sz="1100" i="1">
                <a:solidFill>
                  <a:schemeClr val="bg1">
                    <a:lumMod val="65000"/>
                  </a:schemeClr>
                </a:solidFill>
                <a:latin typeface="Roboto" panose="02000000000000000000" pitchFamily="2" charset="0"/>
              </a:rPr>
              <a:t>, NYU</a:t>
            </a:r>
            <a:endParaRPr lang="en-US" sz="1100">
              <a:solidFill>
                <a:schemeClr val="bg1">
                  <a:lumMod val="65000"/>
                </a:schemeClr>
              </a:solidFill>
              <a:latin typeface="Roboto" panose="02000000000000000000" pitchFamily="2" charset="0"/>
            </a:endParaRPr>
          </a:p>
          <a:p>
            <a:pPr marL="0" indent="0">
              <a:buNone/>
            </a:pPr>
            <a:endParaRPr lang="en-US" sz="1600">
              <a:latin typeface="Roboto" panose="02000000000000000000" pitchFamily="2" charset="0"/>
            </a:endParaRPr>
          </a:p>
          <a:p>
            <a:pPr marL="0" indent="0">
              <a:buNone/>
            </a:pPr>
            <a:endParaRPr lang="en-US" sz="1600">
              <a:latin typeface="Roboto" panose="02000000000000000000" pitchFamily="2" charset="0"/>
            </a:endParaRPr>
          </a:p>
        </p:txBody>
      </p:sp>
      <p:sp>
        <p:nvSpPr>
          <p:cNvPr id="30" name="Title 2">
            <a:extLst>
              <a:ext uri="{FF2B5EF4-FFF2-40B4-BE49-F238E27FC236}">
                <a16:creationId xmlns:a16="http://schemas.microsoft.com/office/drawing/2014/main" id="{3B47AB87-E796-1A45-A19E-752D09ABE140}"/>
              </a:ext>
            </a:extLst>
          </p:cNvPr>
          <p:cNvSpPr txBox="1">
            <a:spLocks/>
          </p:cNvSpPr>
          <p:nvPr/>
        </p:nvSpPr>
        <p:spPr>
          <a:xfrm>
            <a:off x="190247" y="137411"/>
            <a:ext cx="8763505" cy="368177"/>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a:latin typeface="Roboto" panose="02000000000000000000" pitchFamily="2" charset="0"/>
                <a:ea typeface="Roboto" panose="02000000000000000000" pitchFamily="2" charset="0"/>
                <a:cs typeface="Roboto" panose="02000000000000000000" pitchFamily="2" charset="0"/>
              </a:rPr>
              <a:t>SQMS Center Research:</a:t>
            </a:r>
            <a:r>
              <a:rPr lang="en-US" sz="1800">
                <a:latin typeface="Roboto" panose="02000000000000000000" pitchFamily="2" charset="0"/>
                <a:ea typeface="Roboto" panose="02000000000000000000" pitchFamily="2" charset="0"/>
                <a:cs typeface="Roboto" panose="02000000000000000000" pitchFamily="2" charset="0"/>
              </a:rPr>
              <a:t> </a:t>
            </a:r>
            <a:r>
              <a:rPr lang="en-US" sz="1800" b="0">
                <a:latin typeface="Roboto Light" panose="02000000000000000000" pitchFamily="2" charset="0"/>
                <a:ea typeface="Roboto Light" panose="02000000000000000000" pitchFamily="2" charset="0"/>
                <a:cs typeface="Roboto" panose="02000000000000000000" pitchFamily="2" charset="0"/>
              </a:rPr>
              <a:t>multidisciplinary, integrated, synergistic approach</a:t>
            </a:r>
          </a:p>
        </p:txBody>
      </p:sp>
      <p:cxnSp>
        <p:nvCxnSpPr>
          <p:cNvPr id="41" name="Straight Arrow Connector 40">
            <a:extLst>
              <a:ext uri="{FF2B5EF4-FFF2-40B4-BE49-F238E27FC236}">
                <a16:creationId xmlns:a16="http://schemas.microsoft.com/office/drawing/2014/main" id="{BAA54617-78C3-8B40-889C-E619F120A176}"/>
              </a:ext>
            </a:extLst>
          </p:cNvPr>
          <p:cNvCxnSpPr>
            <a:cxnSpLocks/>
          </p:cNvCxnSpPr>
          <p:nvPr/>
        </p:nvCxnSpPr>
        <p:spPr>
          <a:xfrm>
            <a:off x="3111952" y="1186070"/>
            <a:ext cx="0" cy="418022"/>
          </a:xfrm>
          <a:prstGeom prst="straightConnector1">
            <a:avLst/>
          </a:prstGeom>
          <a:ln w="1905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Content Placeholder 1">
            <a:extLst>
              <a:ext uri="{FF2B5EF4-FFF2-40B4-BE49-F238E27FC236}">
                <a16:creationId xmlns:a16="http://schemas.microsoft.com/office/drawing/2014/main" id="{43B39E86-84B6-B044-BCAA-E87249BCAFE1}"/>
              </a:ext>
            </a:extLst>
          </p:cNvPr>
          <p:cNvSpPr txBox="1">
            <a:spLocks/>
          </p:cNvSpPr>
          <p:nvPr/>
        </p:nvSpPr>
        <p:spPr>
          <a:xfrm>
            <a:off x="-153603" y="1416803"/>
            <a:ext cx="2048971" cy="320908"/>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latin typeface="Roboto" panose="02000000000000000000" pitchFamily="2" charset="0"/>
              </a:rPr>
              <a:t>Theory and Applied Superconductivity</a:t>
            </a:r>
          </a:p>
          <a:p>
            <a:pPr marL="0" indent="0" algn="ctr">
              <a:buNone/>
            </a:pPr>
            <a:r>
              <a:rPr lang="en-US" sz="1100" i="1">
                <a:solidFill>
                  <a:schemeClr val="bg1">
                    <a:lumMod val="65000"/>
                  </a:schemeClr>
                </a:solidFill>
                <a:latin typeface="Roboto" panose="02000000000000000000" pitchFamily="2" charset="0"/>
              </a:rPr>
              <a:t>FNAL, NU, Temple, IIT, LSU</a:t>
            </a:r>
          </a:p>
          <a:p>
            <a:pPr marL="0" indent="0" algn="ctr">
              <a:buNone/>
            </a:pPr>
            <a:endParaRPr lang="en-US" sz="1600">
              <a:latin typeface="Roboto" panose="02000000000000000000" pitchFamily="2" charset="0"/>
            </a:endParaRPr>
          </a:p>
        </p:txBody>
      </p:sp>
      <p:cxnSp>
        <p:nvCxnSpPr>
          <p:cNvPr id="67" name="Straight Connector 66">
            <a:extLst>
              <a:ext uri="{FF2B5EF4-FFF2-40B4-BE49-F238E27FC236}">
                <a16:creationId xmlns:a16="http://schemas.microsoft.com/office/drawing/2014/main" id="{12703341-4F58-8446-B16B-1B3B33587991}"/>
              </a:ext>
            </a:extLst>
          </p:cNvPr>
          <p:cNvCxnSpPr>
            <a:cxnSpLocks/>
          </p:cNvCxnSpPr>
          <p:nvPr/>
        </p:nvCxnSpPr>
        <p:spPr>
          <a:xfrm>
            <a:off x="74262" y="1859249"/>
            <a:ext cx="1672461"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52" name="Straight Arrow Connector 51">
            <a:extLst>
              <a:ext uri="{FF2B5EF4-FFF2-40B4-BE49-F238E27FC236}">
                <a16:creationId xmlns:a16="http://schemas.microsoft.com/office/drawing/2014/main" id="{A9E72BCC-B97C-D447-A6C0-6B4D315BD8B6}"/>
              </a:ext>
            </a:extLst>
          </p:cNvPr>
          <p:cNvCxnSpPr>
            <a:cxnSpLocks/>
          </p:cNvCxnSpPr>
          <p:nvPr/>
        </p:nvCxnSpPr>
        <p:spPr>
          <a:xfrm flipH="1">
            <a:off x="6369001" y="3702225"/>
            <a:ext cx="624132" cy="0"/>
          </a:xfrm>
          <a:prstGeom prst="straightConnector1">
            <a:avLst/>
          </a:prstGeom>
          <a:ln w="1905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B8A2EB93-FD6B-2975-A3DC-CA634C436EBB}"/>
              </a:ext>
            </a:extLst>
          </p:cNvPr>
          <p:cNvCxnSpPr>
            <a:cxnSpLocks/>
          </p:cNvCxnSpPr>
          <p:nvPr/>
        </p:nvCxnSpPr>
        <p:spPr>
          <a:xfrm flipH="1">
            <a:off x="6388089" y="2177734"/>
            <a:ext cx="1437320" cy="0"/>
          </a:xfrm>
          <a:prstGeom prst="straightConnector1">
            <a:avLst/>
          </a:prstGeom>
          <a:ln w="1905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E28DC0E5-DC22-0377-9CAC-D358F7F58AEB}"/>
              </a:ext>
            </a:extLst>
          </p:cNvPr>
          <p:cNvCxnSpPr>
            <a:cxnSpLocks/>
          </p:cNvCxnSpPr>
          <p:nvPr/>
        </p:nvCxnSpPr>
        <p:spPr>
          <a:xfrm flipV="1">
            <a:off x="3529648" y="4345134"/>
            <a:ext cx="0" cy="263444"/>
          </a:xfrm>
          <a:prstGeom prst="straightConnector1">
            <a:avLst/>
          </a:prstGeom>
          <a:ln w="1905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Connector: Elbow 52">
            <a:extLst>
              <a:ext uri="{FF2B5EF4-FFF2-40B4-BE49-F238E27FC236}">
                <a16:creationId xmlns:a16="http://schemas.microsoft.com/office/drawing/2014/main" id="{7C0C98A6-A166-AC76-6AF4-BC4522390C6B}"/>
              </a:ext>
            </a:extLst>
          </p:cNvPr>
          <p:cNvCxnSpPr>
            <a:cxnSpLocks/>
          </p:cNvCxnSpPr>
          <p:nvPr/>
        </p:nvCxnSpPr>
        <p:spPr>
          <a:xfrm rot="10800000">
            <a:off x="6376538" y="2485527"/>
            <a:ext cx="1319663" cy="577275"/>
          </a:xfrm>
          <a:prstGeom prst="bentConnector3">
            <a:avLst>
              <a:gd name="adj1" fmla="val 50000"/>
            </a:avLst>
          </a:prstGeom>
          <a:ln w="1905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722DA3C9-CB61-9B31-8114-18E0AFA5A242}"/>
              </a:ext>
            </a:extLst>
          </p:cNvPr>
          <p:cNvCxnSpPr>
            <a:cxnSpLocks/>
          </p:cNvCxnSpPr>
          <p:nvPr/>
        </p:nvCxnSpPr>
        <p:spPr>
          <a:xfrm>
            <a:off x="0" y="2572382"/>
            <a:ext cx="1672461"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58" name="Straight Connector 57">
            <a:extLst>
              <a:ext uri="{FF2B5EF4-FFF2-40B4-BE49-F238E27FC236}">
                <a16:creationId xmlns:a16="http://schemas.microsoft.com/office/drawing/2014/main" id="{F642910E-BDEB-56C0-B20B-A5B611FC12D8}"/>
              </a:ext>
            </a:extLst>
          </p:cNvPr>
          <p:cNvCxnSpPr>
            <a:cxnSpLocks/>
          </p:cNvCxnSpPr>
          <p:nvPr/>
        </p:nvCxnSpPr>
        <p:spPr>
          <a:xfrm>
            <a:off x="79886" y="3823883"/>
            <a:ext cx="1672461"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63" name="Straight Connector 62">
            <a:extLst>
              <a:ext uri="{FF2B5EF4-FFF2-40B4-BE49-F238E27FC236}">
                <a16:creationId xmlns:a16="http://schemas.microsoft.com/office/drawing/2014/main" id="{0D6F714F-E5EB-F0C8-2D24-BF2270D75EB0}"/>
              </a:ext>
            </a:extLst>
          </p:cNvPr>
          <p:cNvCxnSpPr>
            <a:cxnSpLocks/>
          </p:cNvCxnSpPr>
          <p:nvPr/>
        </p:nvCxnSpPr>
        <p:spPr>
          <a:xfrm>
            <a:off x="2253821" y="971353"/>
            <a:ext cx="1672461"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64" name="Straight Connector 63">
            <a:extLst>
              <a:ext uri="{FF2B5EF4-FFF2-40B4-BE49-F238E27FC236}">
                <a16:creationId xmlns:a16="http://schemas.microsoft.com/office/drawing/2014/main" id="{D1E5CC59-D222-5D53-B642-BEE831ACE00E}"/>
              </a:ext>
            </a:extLst>
          </p:cNvPr>
          <p:cNvCxnSpPr>
            <a:cxnSpLocks/>
          </p:cNvCxnSpPr>
          <p:nvPr/>
        </p:nvCxnSpPr>
        <p:spPr>
          <a:xfrm>
            <a:off x="4512972" y="971353"/>
            <a:ext cx="1917645"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73" name="Straight Connector 72">
            <a:extLst>
              <a:ext uri="{FF2B5EF4-FFF2-40B4-BE49-F238E27FC236}">
                <a16:creationId xmlns:a16="http://schemas.microsoft.com/office/drawing/2014/main" id="{049EB7AD-0962-400F-4777-83AB907D2E9B}"/>
              </a:ext>
            </a:extLst>
          </p:cNvPr>
          <p:cNvCxnSpPr>
            <a:cxnSpLocks/>
          </p:cNvCxnSpPr>
          <p:nvPr/>
        </p:nvCxnSpPr>
        <p:spPr>
          <a:xfrm>
            <a:off x="7195950" y="1713043"/>
            <a:ext cx="1881789"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75" name="Straight Connector 74">
            <a:extLst>
              <a:ext uri="{FF2B5EF4-FFF2-40B4-BE49-F238E27FC236}">
                <a16:creationId xmlns:a16="http://schemas.microsoft.com/office/drawing/2014/main" id="{FCE7E228-3CB1-52C9-4114-53D306772602}"/>
              </a:ext>
            </a:extLst>
          </p:cNvPr>
          <p:cNvCxnSpPr>
            <a:cxnSpLocks/>
          </p:cNvCxnSpPr>
          <p:nvPr/>
        </p:nvCxnSpPr>
        <p:spPr>
          <a:xfrm>
            <a:off x="7856602" y="2246876"/>
            <a:ext cx="992537"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77" name="Straight Connector 76">
            <a:extLst>
              <a:ext uri="{FF2B5EF4-FFF2-40B4-BE49-F238E27FC236}">
                <a16:creationId xmlns:a16="http://schemas.microsoft.com/office/drawing/2014/main" id="{444D6854-F2F7-4918-FAAB-7CAC6857B37E}"/>
              </a:ext>
            </a:extLst>
          </p:cNvPr>
          <p:cNvCxnSpPr>
            <a:cxnSpLocks/>
          </p:cNvCxnSpPr>
          <p:nvPr/>
        </p:nvCxnSpPr>
        <p:spPr>
          <a:xfrm>
            <a:off x="7634627" y="3171214"/>
            <a:ext cx="1353660"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79" name="Straight Connector 78">
            <a:extLst>
              <a:ext uri="{FF2B5EF4-FFF2-40B4-BE49-F238E27FC236}">
                <a16:creationId xmlns:a16="http://schemas.microsoft.com/office/drawing/2014/main" id="{36F496C8-967C-C3FA-597C-09596BDCB6BC}"/>
              </a:ext>
            </a:extLst>
          </p:cNvPr>
          <p:cNvCxnSpPr>
            <a:cxnSpLocks/>
          </p:cNvCxnSpPr>
          <p:nvPr/>
        </p:nvCxnSpPr>
        <p:spPr>
          <a:xfrm>
            <a:off x="6856822" y="4034822"/>
            <a:ext cx="2159413"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81" name="Connector: Elbow 80">
            <a:extLst>
              <a:ext uri="{FF2B5EF4-FFF2-40B4-BE49-F238E27FC236}">
                <a16:creationId xmlns:a16="http://schemas.microsoft.com/office/drawing/2014/main" id="{F8749FC4-D68F-4BF1-8927-CEC821DC3D92}"/>
              </a:ext>
            </a:extLst>
          </p:cNvPr>
          <p:cNvCxnSpPr>
            <a:cxnSpLocks/>
          </p:cNvCxnSpPr>
          <p:nvPr/>
        </p:nvCxnSpPr>
        <p:spPr>
          <a:xfrm rot="10800000" flipV="1">
            <a:off x="6379873" y="1604093"/>
            <a:ext cx="726877" cy="292363"/>
          </a:xfrm>
          <a:prstGeom prst="bentConnector3">
            <a:avLst>
              <a:gd name="adj1" fmla="val 8979"/>
            </a:avLst>
          </a:prstGeom>
          <a:ln w="19050">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3" name="Picture 82">
            <a:extLst>
              <a:ext uri="{FF2B5EF4-FFF2-40B4-BE49-F238E27FC236}">
                <a16:creationId xmlns:a16="http://schemas.microsoft.com/office/drawing/2014/main" id="{C6810892-7D40-9080-629D-D9A6B1A5271D}"/>
              </a:ext>
            </a:extLst>
          </p:cNvPr>
          <p:cNvPicPr/>
          <p:nvPr/>
        </p:nvPicPr>
        <p:blipFill rotWithShape="1">
          <a:blip r:embed="rId2" cstate="screen">
            <a:extLst>
              <a:ext uri="{28A0092B-C50C-407E-A947-70E740481C1C}">
                <a14:useLocalDpi xmlns:a14="http://schemas.microsoft.com/office/drawing/2010/main"/>
              </a:ext>
            </a:extLst>
          </a:blip>
          <a:srcRect b="55767"/>
          <a:stretch/>
        </p:blipFill>
        <p:spPr>
          <a:xfrm>
            <a:off x="2650619" y="1633197"/>
            <a:ext cx="3712057" cy="1067253"/>
          </a:xfrm>
          <a:prstGeom prst="rect">
            <a:avLst/>
          </a:prstGeom>
        </p:spPr>
      </p:pic>
      <p:pic>
        <p:nvPicPr>
          <p:cNvPr id="84" name="Picture 83">
            <a:extLst>
              <a:ext uri="{FF2B5EF4-FFF2-40B4-BE49-F238E27FC236}">
                <a16:creationId xmlns:a16="http://schemas.microsoft.com/office/drawing/2014/main" id="{850342B4-4215-78DD-3B15-F7215A72160F}"/>
              </a:ext>
            </a:extLst>
          </p:cNvPr>
          <p:cNvPicPr/>
          <p:nvPr/>
        </p:nvPicPr>
        <p:blipFill rotWithShape="1">
          <a:blip r:embed="rId2" cstate="screen">
            <a:extLst>
              <a:ext uri="{28A0092B-C50C-407E-A947-70E740481C1C}">
                <a14:useLocalDpi xmlns:a14="http://schemas.microsoft.com/office/drawing/2010/main"/>
              </a:ext>
            </a:extLst>
          </a:blip>
          <a:srcRect t="57962"/>
          <a:stretch/>
        </p:blipFill>
        <p:spPr>
          <a:xfrm>
            <a:off x="2649844" y="3331066"/>
            <a:ext cx="3712057" cy="1014287"/>
          </a:xfrm>
          <a:prstGeom prst="rect">
            <a:avLst/>
          </a:prstGeom>
        </p:spPr>
      </p:pic>
      <p:pic>
        <p:nvPicPr>
          <p:cNvPr id="85" name="Picture 84">
            <a:extLst>
              <a:ext uri="{FF2B5EF4-FFF2-40B4-BE49-F238E27FC236}">
                <a16:creationId xmlns:a16="http://schemas.microsoft.com/office/drawing/2014/main" id="{30C262B1-923D-9A27-713C-4D18AB5335F6}"/>
              </a:ext>
            </a:extLst>
          </p:cNvPr>
          <p:cNvPicPr/>
          <p:nvPr/>
        </p:nvPicPr>
        <p:blipFill rotWithShape="1">
          <a:blip r:embed="rId2" cstate="screen">
            <a:extLst>
              <a:ext uri="{28A0092B-C50C-407E-A947-70E740481C1C}">
                <a14:useLocalDpi xmlns:a14="http://schemas.microsoft.com/office/drawing/2010/main"/>
              </a:ext>
            </a:extLst>
          </a:blip>
          <a:srcRect t="43687" b="42105"/>
          <a:stretch/>
        </p:blipFill>
        <p:spPr>
          <a:xfrm>
            <a:off x="2927845" y="2856809"/>
            <a:ext cx="3083779" cy="284805"/>
          </a:xfrm>
          <a:prstGeom prst="rect">
            <a:avLst/>
          </a:prstGeom>
        </p:spPr>
      </p:pic>
    </p:spTree>
    <p:extLst>
      <p:ext uri="{BB962C8B-B14F-4D97-AF65-F5344CB8AC3E}">
        <p14:creationId xmlns:p14="http://schemas.microsoft.com/office/powerpoint/2010/main" val="229610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0F0B5A-D474-0C0D-2343-7B2A2D0A2ED3}"/>
              </a:ext>
            </a:extLst>
          </p:cNvPr>
          <p:cNvPicPr>
            <a:picLocks noChangeAspect="1"/>
          </p:cNvPicPr>
          <p:nvPr/>
        </p:nvPicPr>
        <p:blipFill>
          <a:blip r:embed="rId2"/>
          <a:stretch>
            <a:fillRect/>
          </a:stretch>
        </p:blipFill>
        <p:spPr>
          <a:xfrm>
            <a:off x="52250" y="17244"/>
            <a:ext cx="9017580" cy="5126256"/>
          </a:xfrm>
          <a:prstGeom prst="rect">
            <a:avLst/>
          </a:prstGeom>
        </p:spPr>
      </p:pic>
    </p:spTree>
    <p:extLst>
      <p:ext uri="{BB962C8B-B14F-4D97-AF65-F5344CB8AC3E}">
        <p14:creationId xmlns:p14="http://schemas.microsoft.com/office/powerpoint/2010/main" val="2006737372"/>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800" dirty="0" err="1" smtClean="0">
            <a:solidFill>
              <a:srgbClr val="000000"/>
            </a:solidFill>
            <a:latin typeface="Roboto" panose="02000000000000000000" pitchFamily="2" charset="0"/>
            <a:ea typeface="Roboto" panose="02000000000000000000" pitchFamily="2" charset="0"/>
          </a:defRPr>
        </a:defPPr>
      </a:lstStyle>
    </a:txDef>
  </a:objectDefaults>
  <a:extraClrScheme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3.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800" dirty="0" err="1" smtClean="0">
            <a:solidFill>
              <a:srgbClr val="000000"/>
            </a:solidFill>
            <a:latin typeface="Roboto" panose="02000000000000000000" pitchFamily="2" charset="0"/>
            <a:ea typeface="Roboto" panose="02000000000000000000" pitchFamily="2"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QMSDocType xmlns="f6788307-7c8d-44e8-a1aa-49c3ae64ded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247B16A501794887676BE2FDF87C0F" ma:contentTypeVersion="12" ma:contentTypeDescription="Create a new document." ma:contentTypeScope="" ma:versionID="a679f2cd4109dfbc752fba09d7111ac1">
  <xsd:schema xmlns:xsd="http://www.w3.org/2001/XMLSchema" xmlns:xs="http://www.w3.org/2001/XMLSchema" xmlns:p="http://schemas.microsoft.com/office/2006/metadata/properties" xmlns:ns2="f6788307-7c8d-44e8-a1aa-49c3ae64ded7" xmlns:ns3="71c5d3c5-d1f8-4c6b-9489-ec3089cf9e59" targetNamespace="http://schemas.microsoft.com/office/2006/metadata/properties" ma:root="true" ma:fieldsID="2fdbf29c7f26ab42d023b3e72a58ecd3" ns2:_="" ns3:_="">
    <xsd:import namespace="f6788307-7c8d-44e8-a1aa-49c3ae64ded7"/>
    <xsd:import namespace="71c5d3c5-d1f8-4c6b-9489-ec3089cf9e59"/>
    <xsd:element name="properties">
      <xsd:complexType>
        <xsd:sequence>
          <xsd:element name="documentManagement">
            <xsd:complexType>
              <xsd:all>
                <xsd:element ref="ns2:SQMSDocType" minOccurs="0"/>
                <xsd:element ref="ns3:SharedWithUsers" minOccurs="0"/>
                <xsd:element ref="ns3:SharedWithDetails" minOccurs="0"/>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788307-7c8d-44e8-a1aa-49c3ae64ded7" elementFormDefault="qualified">
    <xsd:import namespace="http://schemas.microsoft.com/office/2006/documentManagement/types"/>
    <xsd:import namespace="http://schemas.microsoft.com/office/infopath/2007/PartnerControls"/>
    <xsd:element name="SQMSDocType" ma:index="8" nillable="true" ma:displayName="SQMSDocType" ma:format="Dropdown" ma:internalName="SQMSDocType">
      <xsd:simpleType>
        <xsd:restriction base="dms:Choice">
          <xsd:enumeration value="General"/>
          <xsd:enumeration value="Minutes"/>
          <xsd:enumeration value="Image"/>
          <xsd:enumeration value="Proposal"/>
          <xsd:enumeration value="Charter"/>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c5d3c5-d1f8-4c6b-9489-ec3089cf9e59"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4F8D2B-9739-408A-A324-E6730217C8B0}">
  <ds:schemaRefs>
    <ds:schemaRef ds:uri="2fbef6ad-55e0-4d24-bf53-b306f88a0df1"/>
    <ds:schemaRef ds:uri="f6788307-7c8d-44e8-a1aa-49c3ae64de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A2127D-9C9B-4383-9D9A-BC3F9F43AE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788307-7c8d-44e8-a1aa-49c3ae64ded7"/>
    <ds:schemaRef ds:uri="71c5d3c5-d1f8-4c6b-9489-ec3089cf9e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BBA0A5-36AA-4DF9-BF74-AAFE8BF9D7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811</TotalTime>
  <Words>2236</Words>
  <Application>Microsoft Macintosh PowerPoint</Application>
  <PresentationFormat>On-screen Show (16:9)</PresentationFormat>
  <Paragraphs>430</Paragraphs>
  <Slides>35</Slides>
  <Notes>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35</vt:i4>
      </vt:variant>
    </vt:vector>
  </HeadingPairs>
  <TitlesOfParts>
    <vt:vector size="51" baseType="lpstr">
      <vt:lpstr>Cambria Math</vt:lpstr>
      <vt:lpstr>Helvetica Neue</vt:lpstr>
      <vt:lpstr>Calibri</vt:lpstr>
      <vt:lpstr>Wingdings</vt:lpstr>
      <vt:lpstr>Roboto Black</vt:lpstr>
      <vt:lpstr>Roboto</vt:lpstr>
      <vt:lpstr>Times New Roman</vt:lpstr>
      <vt:lpstr>Arial</vt:lpstr>
      <vt:lpstr>Arial Black</vt:lpstr>
      <vt:lpstr>Roboto Light</vt:lpstr>
      <vt:lpstr>Helvetica</vt:lpstr>
      <vt:lpstr>Geneva</vt:lpstr>
      <vt:lpstr>inherit</vt:lpstr>
      <vt:lpstr>Fermilab_PPT_090915</vt:lpstr>
      <vt:lpstr>1_Fermilab_PPT_090915</vt:lpstr>
      <vt:lpstr>2_Fermilab_PPT_090915</vt:lpstr>
      <vt:lpstr>PowerPoint Presentation</vt:lpstr>
      <vt:lpstr>National QIS Research Centers </vt:lpstr>
      <vt:lpstr>The Five DOE National QIS Research Centers Unique institutional partnerships boost joint efforts in academia, industry and national labs</vt:lpstr>
      <vt:lpstr>PowerPoint Presentation</vt:lpstr>
      <vt:lpstr>Outline – bottom line up front</vt:lpstr>
      <vt:lpstr>SQMS Mission</vt:lpstr>
      <vt:lpstr>SQMS: a quantum decade of new scientific tools and discovery</vt:lpstr>
      <vt:lpstr>PowerPoint Presentation</vt:lpstr>
      <vt:lpstr>PowerPoint Presentation</vt:lpstr>
      <vt:lpstr>S&amp;T Highlights/major milestones</vt:lpstr>
      <vt:lpstr>Publications</vt:lpstr>
      <vt:lpstr>PowerPoint Presentation</vt:lpstr>
      <vt:lpstr>SQMS facilities: deployed fleet of new quantum testbeds and fab capabilities</vt:lpstr>
      <vt:lpstr>The Quantum Garage @ the SQMS Center (Fermilab) New DOE National Quantum facilities to advance science and economy</vt:lpstr>
      <vt:lpstr>Completed and commissioned new SQMS quantum testbed at Northwestern University</vt:lpstr>
      <vt:lpstr>First international qubit metrology round robin experiment</vt:lpstr>
      <vt:lpstr>Fermilab and INFN Gran Sasso qubit exchange experiments ongoing (effect of environmental rad on qubit performance)</vt:lpstr>
      <vt:lpstr>PowerPoint Presentation</vt:lpstr>
      <vt:lpstr>Superconducting qudits – SRF based architecture </vt:lpstr>
      <vt:lpstr>Progress towards SQMS 3D cavity QPU</vt:lpstr>
      <vt:lpstr>Technology Highlight: First 9-qubits quantum processor installed and operational at Fermilab SQMS labs</vt:lpstr>
      <vt:lpstr>PowerPoint Presentation</vt:lpstr>
      <vt:lpstr>DarkSRF published on PRL: set world’s most stringent limits on dark photon existence in certain mass range</vt:lpstr>
      <vt:lpstr>Ecosystem, Workforce Development, Awards and Leadership</vt:lpstr>
      <vt:lpstr>SQMS Ecosystem Stewardship Overarching Goals</vt:lpstr>
      <vt:lpstr>The U.S. QIS School: first school to be host by the 5 DOE quantum centers; SQMS leading the first edition at FNAL</vt:lpstr>
      <vt:lpstr>USQIS SCHOOL 2023</vt:lpstr>
      <vt:lpstr>SQMS has led the organization of several international workshops and conference sessions</vt:lpstr>
      <vt:lpstr>Awards, Grants and International Leadership</vt:lpstr>
      <vt:lpstr>PowerPoint Presentation</vt:lpstr>
      <vt:lpstr>Response to PAC recommendations</vt:lpstr>
      <vt:lpstr>Science Thrust - Focus Area Quantum Sensing for Fundamental Physics</vt:lpstr>
      <vt:lpstr>Science Thrust - Focus Area Algorithms, Simulations, Benchmarking</vt:lpstr>
      <vt:lpstr>SQMS theorists and experimentalist ‘co-design’ to develop new experiments </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SQMS</dc:creator>
  <cp:lastModifiedBy>Anna  Grassellino</cp:lastModifiedBy>
  <cp:revision>69</cp:revision>
  <cp:lastPrinted>2014-01-20T19:40:21Z</cp:lastPrinted>
  <dcterms:created xsi:type="dcterms:W3CDTF">2014-01-03T20:18:13Z</dcterms:created>
  <dcterms:modified xsi:type="dcterms:W3CDTF">2024-01-10T04:40:42Z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0x010100BF247B16A501794887676BE2FDF87C0F</vt:lpwstr>
  </property>
</Properties>
</file>