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30"/>
  </p:notesMasterIdLst>
  <p:handoutMasterIdLst>
    <p:handoutMasterId r:id="rId31"/>
  </p:handoutMasterIdLst>
  <p:sldIdLst>
    <p:sldId id="294" r:id="rId2"/>
    <p:sldId id="322" r:id="rId3"/>
    <p:sldId id="324" r:id="rId4"/>
    <p:sldId id="323" r:id="rId5"/>
    <p:sldId id="325" r:id="rId6"/>
    <p:sldId id="326" r:id="rId7"/>
    <p:sldId id="327" r:id="rId8"/>
    <p:sldId id="328" r:id="rId9"/>
    <p:sldId id="329" r:id="rId10"/>
    <p:sldId id="330" r:id="rId11"/>
    <p:sldId id="340" r:id="rId12"/>
    <p:sldId id="341" r:id="rId13"/>
    <p:sldId id="331" r:id="rId14"/>
    <p:sldId id="343" r:id="rId15"/>
    <p:sldId id="333" r:id="rId16"/>
    <p:sldId id="351" r:id="rId17"/>
    <p:sldId id="352" r:id="rId18"/>
    <p:sldId id="353" r:id="rId19"/>
    <p:sldId id="336" r:id="rId20"/>
    <p:sldId id="337" r:id="rId21"/>
    <p:sldId id="334" r:id="rId22"/>
    <p:sldId id="332" r:id="rId23"/>
    <p:sldId id="295" r:id="rId24"/>
    <p:sldId id="296" r:id="rId25"/>
    <p:sldId id="335" r:id="rId26"/>
    <p:sldId id="350" r:id="rId27"/>
    <p:sldId id="347" r:id="rId28"/>
    <p:sldId id="349" r:id="rId29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004C97"/>
    <a:srgbClr val="505050"/>
    <a:srgbClr val="97D7EB"/>
    <a:srgbClr val="98D7EA"/>
    <a:srgbClr val="98D7EB"/>
    <a:srgbClr val="50504E"/>
    <a:srgbClr val="4E4E4E"/>
    <a:srgbClr val="404040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8" autoAdjust="0"/>
    <p:restoredTop sz="94663"/>
  </p:normalViewPr>
  <p:slideViewPr>
    <p:cSldViewPr snapToGrid="0" snapToObjects="1" showGuides="1">
      <p:cViewPr varScale="1">
        <p:scale>
          <a:sx n="137" d="100"/>
          <a:sy n="137" d="100"/>
        </p:scale>
        <p:origin x="928" y="192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83" d="100"/>
          <a:sy n="83" d="100"/>
        </p:scale>
        <p:origin x="399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1/8/24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165237"/>
            <a:ext cx="3027894" cy="32090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 marL="1373188" indent="0">
              <a:spcBef>
                <a:spcPts val="984"/>
              </a:spcBef>
              <a:buFont typeface="Arial" panose="020B0604020202020204" pitchFamily="34" charset="0"/>
              <a:buNone/>
              <a:defRPr sz="1200">
                <a:solidFill>
                  <a:srgbClr val="505050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1/8/2024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 b="1"/>
              <a:t>Casey | Mu2e Update 4 PAC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37E9888-76A4-76B3-BAD9-CA6F84EBC30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1" y="728664"/>
            <a:ext cx="3027893" cy="3368538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1/8/2024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Casey | Mu2e Update 4 PAC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1/8/2024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b="1"/>
              <a:t>Casey | Mu2e Update 4 PAC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1/8/2024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b="1"/>
              <a:t>Casey | Mu2e Update 4 PAC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spcBef>
                <a:spcPts val="984"/>
              </a:spcBef>
              <a:buFont typeface="Arial" panose="020B0604020202020204" pitchFamily="34" charset="0"/>
              <a:buChar char="•"/>
              <a:defRPr sz="1600">
                <a:solidFill>
                  <a:srgbClr val="505050"/>
                </a:solidFill>
              </a:defRPr>
            </a:lvl1pPr>
            <a:lvl2pPr marL="514350" marR="0" indent="-231775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400">
                <a:solidFill>
                  <a:srgbClr val="0070C0"/>
                </a:solidFill>
              </a:defRPr>
            </a:lvl2pPr>
            <a:lvl3pPr marL="800100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rgbClr val="505050"/>
                </a:solidFill>
              </a:defRPr>
            </a:lvl3pPr>
            <a:lvl4pPr marL="108743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Helvetica" panose="020B0604020202020204" pitchFamily="34" charset="0"/>
              <a:buChar char="–"/>
              <a:tabLst/>
              <a:defRPr sz="1200">
                <a:solidFill>
                  <a:srgbClr val="0070C0"/>
                </a:solidFill>
              </a:defRPr>
            </a:lvl4pPr>
            <a:lvl5pPr marL="1373188" marR="0" indent="-23336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908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1/8/2024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908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 b="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Casey | Mu2e Update 4 PAC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62987" y="48908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6797B0-8696-1630-E347-FB4150D471A1}"/>
              </a:ext>
            </a:extLst>
          </p:cNvPr>
          <p:cNvSpPr txBox="1"/>
          <p:nvPr userDrawn="1"/>
        </p:nvSpPr>
        <p:spPr>
          <a:xfrm>
            <a:off x="21408" y="4594740"/>
            <a:ext cx="742511" cy="3539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700" b="1" i="0" dirty="0">
                <a:solidFill>
                  <a:srgbClr val="004C97"/>
                </a:solidFill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Mu2e</a:t>
            </a:r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Click to edit Master text styles</a:t>
            </a:r>
          </a:p>
          <a:p>
            <a:pPr marL="285750" marR="0" lvl="1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Second level</a:t>
            </a:r>
          </a:p>
          <a:p>
            <a:pPr marL="285750" marR="0" lvl="2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Third level</a:t>
            </a:r>
          </a:p>
          <a:p>
            <a:pPr marL="285750" marR="0" lvl="3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Fourth level</a:t>
            </a:r>
          </a:p>
          <a:p>
            <a:pPr marL="285750" marR="0" lvl="4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1/8/2024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Casey | Mu2e Update 4 PAC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900463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1/8/2024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900463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 b="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Casey | Mu2e Update 4 PAC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8254" y="4907536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9DCCF92-A880-C916-1142-86F02030D169}"/>
              </a:ext>
            </a:extLst>
          </p:cNvPr>
          <p:cNvSpPr txBox="1"/>
          <p:nvPr userDrawn="1"/>
        </p:nvSpPr>
        <p:spPr>
          <a:xfrm>
            <a:off x="21408" y="4594740"/>
            <a:ext cx="742511" cy="3539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700" b="1" i="0" dirty="0">
                <a:solidFill>
                  <a:srgbClr val="004C97"/>
                </a:solidFill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Mu2e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23" r:id="rId3"/>
    <p:sldLayoutId id="2147484124" r:id="rId4"/>
    <p:sldLayoutId id="2147484125" r:id="rId5"/>
    <p:sldLayoutId id="2147484126" r:id="rId6"/>
    <p:sldLayoutId id="2147484128" r:id="rId7"/>
    <p:sldLayoutId id="2147484127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1.jpeg"/><Relationship Id="rId7" Type="http://schemas.microsoft.com/office/2007/relationships/hdphoto" Target="../media/hdphoto1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67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8.emf"/><Relationship Id="rId7" Type="http://schemas.openxmlformats.org/officeDocument/2006/relationships/oleObject" Target="../embeddings/oleObject2.bin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7960" y="918020"/>
            <a:ext cx="8499232" cy="752287"/>
          </a:xfrm>
        </p:spPr>
        <p:txBody>
          <a:bodyPr>
            <a:noAutofit/>
          </a:bodyPr>
          <a:lstStyle/>
          <a:p>
            <a:r>
              <a:rPr lang="en-US" dirty="0"/>
              <a:t>Mu2e Progress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47960" y="1574782"/>
            <a:ext cx="1919101" cy="1993935"/>
          </a:xfrm>
        </p:spPr>
        <p:txBody>
          <a:bodyPr/>
          <a:lstStyle/>
          <a:p>
            <a:r>
              <a:rPr lang="en-US" dirty="0"/>
              <a:t>Brendan Casey</a:t>
            </a:r>
            <a:r>
              <a:rPr lang="en-US" sz="1400" dirty="0"/>
              <a:t>	</a:t>
            </a:r>
          </a:p>
          <a:p>
            <a:r>
              <a:rPr lang="en-US" dirty="0"/>
              <a:t>Fermilab </a:t>
            </a:r>
          </a:p>
          <a:p>
            <a:endParaRPr lang="en-US" dirty="0"/>
          </a:p>
          <a:p>
            <a:r>
              <a:rPr lang="en-US" dirty="0"/>
              <a:t>Physics Advisory Committee Meeting</a:t>
            </a:r>
          </a:p>
          <a:p>
            <a:endParaRPr lang="en-US" sz="1400" dirty="0"/>
          </a:p>
          <a:p>
            <a:r>
              <a:rPr lang="en-US" dirty="0"/>
              <a:t>January 8</a:t>
            </a:r>
            <a:r>
              <a:rPr lang="en-US" sz="1400" dirty="0"/>
              <a:t>,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7D0FD9-02E2-EEC7-42F1-EA472B8C33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3065" y="678872"/>
            <a:ext cx="6858000" cy="44646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AE5F22-6B39-BE17-6370-909E0CC50859}"/>
              </a:ext>
            </a:extLst>
          </p:cNvPr>
          <p:cNvSpPr txBox="1"/>
          <p:nvPr/>
        </p:nvSpPr>
        <p:spPr>
          <a:xfrm>
            <a:off x="2313065" y="4558725"/>
            <a:ext cx="2607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Andy </a:t>
            </a:r>
            <a:r>
              <a:rPr lang="en-US" sz="1600" dirty="0" err="1">
                <a:solidFill>
                  <a:schemeClr val="bg1"/>
                </a:solidFill>
              </a:rPr>
              <a:t>Hocker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</a:p>
          <a:p>
            <a:r>
              <a:rPr lang="en-US" sz="1600" dirty="0">
                <a:solidFill>
                  <a:schemeClr val="bg1"/>
                </a:solidFill>
              </a:rPr>
              <a:t>L2 Manager for the Solenoids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00F1DC-582F-0BC0-C58F-9B8D40FC8CDA}"/>
              </a:ext>
            </a:extLst>
          </p:cNvPr>
          <p:cNvSpPr txBox="1"/>
          <p:nvPr/>
        </p:nvSpPr>
        <p:spPr>
          <a:xfrm>
            <a:off x="2313065" y="955609"/>
            <a:ext cx="4940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Transport solenoid being delivered to the Mu2e Building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3C554E-581F-6635-4DFF-8584BE46C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Solenoids and infrastructure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29321-5B1A-D3D2-4BF7-E98D6D97C13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1/8/2024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FFFD0-8A0F-E3E9-45C3-039958584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Casey | Mu2e Update 4 PAC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D2503-E18A-EDE1-EC27-ECB08BEB23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901108F0-983C-4F2C-899D-EDC03B6B2F84" descr="IMG_6565.jpg">
            <a:extLst>
              <a:ext uri="{FF2B5EF4-FFF2-40B4-BE49-F238E27FC236}">
                <a16:creationId xmlns:a16="http://schemas.microsoft.com/office/drawing/2014/main" id="{8368E8DE-E8EA-2850-C065-83B0916BB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8402" y="1819855"/>
            <a:ext cx="1428259" cy="1904345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67068B9-7D63-41B4-A263-D43398457B3F" descr="IMG_6543.jpg">
            <a:extLst>
              <a:ext uri="{FF2B5EF4-FFF2-40B4-BE49-F238E27FC236}">
                <a16:creationId xmlns:a16="http://schemas.microsoft.com/office/drawing/2014/main" id="{2838DB70-6C8A-B813-1B29-FCFFF39E03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36324" y="2012257"/>
            <a:ext cx="1317166" cy="162845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G_1956">
            <a:extLst>
              <a:ext uri="{FF2B5EF4-FFF2-40B4-BE49-F238E27FC236}">
                <a16:creationId xmlns:a16="http://schemas.microsoft.com/office/drawing/2014/main" id="{BD12AB7F-B2CD-1478-166D-0D42FAA25B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36" y="2065871"/>
            <a:ext cx="1807026" cy="1389558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barrel, vessel, engine&#10;&#10;Description automatically generated">
            <a:extLst>
              <a:ext uri="{FF2B5EF4-FFF2-40B4-BE49-F238E27FC236}">
                <a16:creationId xmlns:a16="http://schemas.microsoft.com/office/drawing/2014/main" id="{07C46BDC-A4C2-7070-7ABD-3E2C069FA6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98940" y="1762578"/>
            <a:ext cx="1913107" cy="1434830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550288-3CDA-D319-AAC4-A868010EE67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41" b="93699" l="5359" r="95960">
                        <a14:foregroundMark x1="5359" y1="79178" x2="5359" y2="79178"/>
                        <a14:foregroundMark x1="7667" y1="93699" x2="7667" y2="93699"/>
                        <a14:foregroundMark x1="91591" y1="35342" x2="91591" y2="35342"/>
                        <a14:foregroundMark x1="95960" y1="27671" x2="95960" y2="276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8" y="-22844"/>
            <a:ext cx="5895282" cy="1773931"/>
          </a:xfrm>
          <a:prstGeom prst="rect">
            <a:avLst/>
          </a:prstGeom>
        </p:spPr>
      </p:pic>
      <p:pic>
        <p:nvPicPr>
          <p:cNvPr id="12" name="Picture 11" descr="A picture containing watercraft, boat, dock&#10;&#10;Description automatically generated">
            <a:extLst>
              <a:ext uri="{FF2B5EF4-FFF2-40B4-BE49-F238E27FC236}">
                <a16:creationId xmlns:a16="http://schemas.microsoft.com/office/drawing/2014/main" id="{132E6D3F-B0E7-F068-DA28-FFF071386CC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5293" y="137236"/>
            <a:ext cx="1846186" cy="1384639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pic>
        <p:nvPicPr>
          <p:cNvPr id="13" name="Picture 12" descr="A picture containing text, window&#10;&#10;Description automatically generated">
            <a:extLst>
              <a:ext uri="{FF2B5EF4-FFF2-40B4-BE49-F238E27FC236}">
                <a16:creationId xmlns:a16="http://schemas.microsoft.com/office/drawing/2014/main" id="{D64332FE-E06C-3E98-B53B-0B997664877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7674" y="2400111"/>
            <a:ext cx="1573468" cy="2072872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A16E4D5-5EDA-EB40-2107-08B3C168302E}"/>
              </a:ext>
            </a:extLst>
          </p:cNvPr>
          <p:cNvSpPr txBox="1"/>
          <p:nvPr/>
        </p:nvSpPr>
        <p:spPr>
          <a:xfrm>
            <a:off x="-30044" y="3534319"/>
            <a:ext cx="1828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Production solenoid in final outfitting at vendor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B8C44F-3B37-3E99-0059-F96202F60B6E}"/>
              </a:ext>
            </a:extLst>
          </p:cNvPr>
          <p:cNvSpPr txBox="1"/>
          <p:nvPr/>
        </p:nvSpPr>
        <p:spPr>
          <a:xfrm>
            <a:off x="1875987" y="3797091"/>
            <a:ext cx="1737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Upstream transport solenoid in Mu2e hall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96FC15-864A-11D3-A6C8-D6426DE79FF6}"/>
              </a:ext>
            </a:extLst>
          </p:cNvPr>
          <p:cNvSpPr txBox="1"/>
          <p:nvPr/>
        </p:nvSpPr>
        <p:spPr>
          <a:xfrm>
            <a:off x="3657520" y="3779378"/>
            <a:ext cx="1828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Downstream transport solenoid in HAB (CDF)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D876F0-4FA3-D33A-3DCB-3CFD6E8B4D9D}"/>
              </a:ext>
            </a:extLst>
          </p:cNvPr>
          <p:cNvSpPr txBox="1"/>
          <p:nvPr/>
        </p:nvSpPr>
        <p:spPr>
          <a:xfrm>
            <a:off x="5403876" y="3512979"/>
            <a:ext cx="1561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Detector solenoid cold testing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1CE814-F1E9-EBF3-5846-883BC1D6DE2B}"/>
              </a:ext>
            </a:extLst>
          </p:cNvPr>
          <p:cNvSpPr txBox="1"/>
          <p:nvPr/>
        </p:nvSpPr>
        <p:spPr>
          <a:xfrm>
            <a:off x="6260287" y="505022"/>
            <a:ext cx="779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The last coil!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BC4816-A5CA-225F-425F-9F98697E8F72}"/>
              </a:ext>
            </a:extLst>
          </p:cNvPr>
          <p:cNvSpPr txBox="1"/>
          <p:nvPr/>
        </p:nvSpPr>
        <p:spPr>
          <a:xfrm>
            <a:off x="7268013" y="1755032"/>
            <a:ext cx="1561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Quench protection rack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07E30B5-377E-021B-582F-83015FADC5A5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957849" y="1591924"/>
            <a:ext cx="0" cy="47394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E7B482E-4938-4C4B-4960-D7366FC5F3A8}"/>
              </a:ext>
            </a:extLst>
          </p:cNvPr>
          <p:cNvCxnSpPr>
            <a:cxnSpLocks/>
          </p:cNvCxnSpPr>
          <p:nvPr/>
        </p:nvCxnSpPr>
        <p:spPr>
          <a:xfrm flipH="1" flipV="1">
            <a:off x="1875987" y="1284901"/>
            <a:ext cx="868744" cy="48556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B1AE0D4-64D8-B358-3B24-A874C5BDE33C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3701494" y="1675445"/>
            <a:ext cx="793413" cy="33681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B132955-4A77-F5D5-01F2-78E8194BCA19}"/>
              </a:ext>
            </a:extLst>
          </p:cNvPr>
          <p:cNvCxnSpPr>
            <a:cxnSpLocks/>
          </p:cNvCxnSpPr>
          <p:nvPr/>
        </p:nvCxnSpPr>
        <p:spPr>
          <a:xfrm flipH="1" flipV="1">
            <a:off x="4270664" y="1454671"/>
            <a:ext cx="1133212" cy="220774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271F1E2-09BE-AECD-0EFC-E7787A2C6678}"/>
              </a:ext>
            </a:extLst>
          </p:cNvPr>
          <p:cNvCxnSpPr>
            <a:cxnSpLocks/>
          </p:cNvCxnSpPr>
          <p:nvPr/>
        </p:nvCxnSpPr>
        <p:spPr>
          <a:xfrm flipH="1">
            <a:off x="5735782" y="320829"/>
            <a:ext cx="1479511" cy="142224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200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EDAF2E-6101-E706-0172-3790554C46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3" y="2038360"/>
            <a:ext cx="5044598" cy="308820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C401630-623C-E447-1FA4-20814C56A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7340"/>
            <a:ext cx="8686800" cy="320908"/>
          </a:xfrm>
        </p:spPr>
        <p:txBody>
          <a:bodyPr/>
          <a:lstStyle/>
          <a:p>
            <a:r>
              <a:rPr lang="en-US" dirty="0"/>
              <a:t>Solenoids and Infrastructure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1F010-3CBD-54C6-E70D-E29DC8F314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2624EB1-5B14-B93B-C959-2DC96BD87D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487" y="509722"/>
            <a:ext cx="2133140" cy="1597193"/>
          </a:xfrm>
          <a:prstGeom prst="rect">
            <a:avLst/>
          </a:prstGeom>
        </p:spPr>
      </p:pic>
      <p:pic>
        <p:nvPicPr>
          <p:cNvPr id="17" name="Picture 1">
            <a:extLst>
              <a:ext uri="{FF2B5EF4-FFF2-40B4-BE49-F238E27FC236}">
                <a16:creationId xmlns:a16="http://schemas.microsoft.com/office/drawing/2014/main" id="{BE95B5A5-59D5-D17F-E194-8311A1DBB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2417426"/>
            <a:ext cx="3176587" cy="187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PDF) Fermilab Muon Campus g-2 Cryogenic Distribution Remote Control System">
            <a:extLst>
              <a:ext uri="{FF2B5EF4-FFF2-40B4-BE49-F238E27FC236}">
                <a16:creationId xmlns:a16="http://schemas.microsoft.com/office/drawing/2014/main" id="{DF3DD3D3-B023-7F26-8C35-DE6E0C810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7109" y="581742"/>
            <a:ext cx="1771223" cy="177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70CE477-26BE-86F2-2767-EC0A1ABC5BE0}"/>
              </a:ext>
            </a:extLst>
          </p:cNvPr>
          <p:cNvSpPr txBox="1"/>
          <p:nvPr/>
        </p:nvSpPr>
        <p:spPr>
          <a:xfrm>
            <a:off x="23382" y="704544"/>
            <a:ext cx="14268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Distribution boxes and </a:t>
            </a:r>
            <a:r>
              <a:rPr lang="en-US" sz="1400" dirty="0" err="1"/>
              <a:t>dewar</a:t>
            </a:r>
            <a:r>
              <a:rPr lang="en-US" sz="1400" dirty="0"/>
              <a:t> in Mu2e building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EBECDC-C12E-8E88-A9FD-488894207CFC}"/>
              </a:ext>
            </a:extLst>
          </p:cNvPr>
          <p:cNvSpPr txBox="1"/>
          <p:nvPr/>
        </p:nvSpPr>
        <p:spPr>
          <a:xfrm>
            <a:off x="6439341" y="37566"/>
            <a:ext cx="2706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LHe</a:t>
            </a:r>
            <a:r>
              <a:rPr lang="en-US" sz="1400" dirty="0"/>
              <a:t> production recycled from g-2 </a:t>
            </a:r>
          </a:p>
          <a:p>
            <a:pPr algn="ctr"/>
            <a:r>
              <a:rPr lang="en-US" sz="1400" dirty="0"/>
              <a:t>(who recycled from Tevatron)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B9DD48-E8F4-47E7-26E1-83BF9AF80C10}"/>
              </a:ext>
            </a:extLst>
          </p:cNvPr>
          <p:cNvSpPr txBox="1"/>
          <p:nvPr/>
        </p:nvSpPr>
        <p:spPr>
          <a:xfrm>
            <a:off x="5320145" y="4350999"/>
            <a:ext cx="35017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8/23:  First </a:t>
            </a:r>
            <a:r>
              <a:rPr lang="en-US" sz="1400" b="1" dirty="0" err="1"/>
              <a:t>LHe</a:t>
            </a:r>
            <a:r>
              <a:rPr lang="en-US" sz="1400" b="1" dirty="0"/>
              <a:t> delivered from g-2 to Mu2e!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54E624E-50FF-4027-FF2D-2D835D90C9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7566"/>
            <a:ext cx="1693780" cy="225837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B9377AD-723D-2939-9D38-C76E54D5948F}"/>
              </a:ext>
            </a:extLst>
          </p:cNvPr>
          <p:cNvSpPr txBox="1"/>
          <p:nvPr/>
        </p:nvSpPr>
        <p:spPr>
          <a:xfrm>
            <a:off x="3547009" y="867244"/>
            <a:ext cx="115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Inside a feedbox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F51FCD-38EF-90F2-A9F2-E5EF8F3AE0F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1/8/2024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CD000E-5843-62A0-5E8C-E6387E9C7D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Casey | Mu2e Update 4 PAC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625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5C9826-5F7D-6E48-10D0-1AD7066EF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624754"/>
            <a:ext cx="8672513" cy="379452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Excellent progress on all fronts.</a:t>
            </a:r>
          </a:p>
          <a:p>
            <a:r>
              <a:rPr lang="en-US" dirty="0"/>
              <a:t>Cryo plant is now connected and ready.  Capacity and purity upgrades underway.</a:t>
            </a:r>
          </a:p>
          <a:p>
            <a:pPr lvl="1"/>
            <a:r>
              <a:rPr lang="en-US" dirty="0"/>
              <a:t>Cryogen delivery was the leading cause of downtime for g-2</a:t>
            </a:r>
          </a:p>
          <a:p>
            <a:r>
              <a:rPr lang="en-US" dirty="0"/>
              <a:t>Technical resources were surged onto Mu2e infrastructure in 2023.</a:t>
            </a:r>
          </a:p>
          <a:p>
            <a:pPr lvl="1"/>
            <a:r>
              <a:rPr lang="en-US" dirty="0"/>
              <a:t>This has greatly paid off but most infrastructure is still on a ‘just in time’ schedule.  Continuing the surge in 2024.</a:t>
            </a:r>
          </a:p>
          <a:p>
            <a:r>
              <a:rPr lang="en-US" dirty="0"/>
              <a:t>Magnet power supplies and related infrastructure are also on a ‘just in time’ schedule</a:t>
            </a:r>
          </a:p>
          <a:p>
            <a:pPr lvl="1"/>
            <a:r>
              <a:rPr lang="en-US" dirty="0"/>
              <a:t>Collaboration post docs are now helping out with EE supervision starting with the quench protection system.</a:t>
            </a:r>
          </a:p>
          <a:p>
            <a:r>
              <a:rPr lang="en-US" dirty="0"/>
              <a:t>The end is in sight for the solenoids but the schedule has slipped by several months</a:t>
            </a:r>
          </a:p>
          <a:p>
            <a:pPr lvl="1"/>
            <a:r>
              <a:rPr lang="en-US" dirty="0"/>
              <a:t>Schedule impact will be shown in a few slides</a:t>
            </a:r>
          </a:p>
          <a:p>
            <a:pPr lvl="1"/>
            <a:r>
              <a:rPr lang="en-US" dirty="0"/>
              <a:t>Alleviating this by front loading work on the transport solenoids while waiting for the production  and detector solenoids.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29A21F-888C-2AAA-DBBC-02C6D77C0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Solenoids and infrastructure takeaways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DB0D3-1636-56B6-E812-D42B334AB68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1/8/2024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A85F6-53BA-DB8E-5AAC-F959B4964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Casey | Mu2e Update 4 PAC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1F56C-5D64-B53D-EE6E-0BC373A69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872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38B09D-04D0-3AE4-A095-59E4D1C54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Detectors @ Fermilab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7EC53-86AD-2FA0-F1CF-5786A766A3B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1/8/2024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28034-98CB-0912-E739-EF5A2BAE7F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Casey | Mu2e Update 4 PAC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BB4BD-E36A-68A9-E7C6-170645DB7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8FC6AA-5D39-09C7-A43D-D441873F27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7887" y="3049683"/>
            <a:ext cx="2934476" cy="15742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74C756-2808-FC69-045B-0F7CAF872E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6609" y="2842088"/>
            <a:ext cx="1791409" cy="1695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6A7768-4B22-A63F-7FDF-DC9F7125DE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63" y="621113"/>
            <a:ext cx="2546079" cy="19095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A77284-9159-EF9E-4B5C-43B8FD3596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775" y="2730942"/>
            <a:ext cx="2509867" cy="1882400"/>
          </a:xfrm>
          <a:prstGeom prst="rect">
            <a:avLst/>
          </a:prstGeom>
        </p:spPr>
      </p:pic>
      <p:pic>
        <p:nvPicPr>
          <p:cNvPr id="15" name="Picture 1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E9ACB01-03E8-F43C-6F9A-9E60672579C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115" y="309486"/>
            <a:ext cx="3842576" cy="25604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FF0D2FC-61C3-D79F-AAB3-1099F78ADC7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544" y="539685"/>
            <a:ext cx="2037541" cy="21103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0FF059D-1113-A403-9695-4E081DF09B7B}"/>
              </a:ext>
            </a:extLst>
          </p:cNvPr>
          <p:cNvSpPr txBox="1"/>
          <p:nvPr/>
        </p:nvSpPr>
        <p:spPr>
          <a:xfrm>
            <a:off x="2087038" y="610722"/>
            <a:ext cx="71905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Tracker frame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F34CCD-7952-8225-5D88-316ABE59FB0C}"/>
              </a:ext>
            </a:extLst>
          </p:cNvPr>
          <p:cNvSpPr txBox="1"/>
          <p:nvPr/>
        </p:nvSpPr>
        <p:spPr>
          <a:xfrm>
            <a:off x="100451" y="2546009"/>
            <a:ext cx="125088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Tracker planes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96A693-3C36-4E7E-019F-34F7D6051FEF}"/>
              </a:ext>
            </a:extLst>
          </p:cNvPr>
          <p:cNvSpPr txBox="1"/>
          <p:nvPr/>
        </p:nvSpPr>
        <p:spPr>
          <a:xfrm>
            <a:off x="4016114" y="53041"/>
            <a:ext cx="150218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Calorimeter disks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E99BF8-0304-425A-1BC7-68D546B212E5}"/>
              </a:ext>
            </a:extLst>
          </p:cNvPr>
          <p:cNvSpPr txBox="1"/>
          <p:nvPr/>
        </p:nvSpPr>
        <p:spPr>
          <a:xfrm>
            <a:off x="6884531" y="231908"/>
            <a:ext cx="198562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Cosmic ray veto modules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85758B-1846-A4BC-5975-FA912B364465}"/>
              </a:ext>
            </a:extLst>
          </p:cNvPr>
          <p:cNvSpPr txBox="1"/>
          <p:nvPr/>
        </p:nvSpPr>
        <p:spPr>
          <a:xfrm>
            <a:off x="7382260" y="4067231"/>
            <a:ext cx="16497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Extinction Monitor collimator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12007D-8990-BEAC-51A4-1BCD76F8F158}"/>
              </a:ext>
            </a:extLst>
          </p:cNvPr>
          <p:cNvSpPr txBox="1"/>
          <p:nvPr/>
        </p:nvSpPr>
        <p:spPr>
          <a:xfrm>
            <a:off x="3714124" y="4383485"/>
            <a:ext cx="211212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Stopping target monitors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922B08-4E47-BDA2-9220-A38EE2B490BB}"/>
              </a:ext>
            </a:extLst>
          </p:cNvPr>
          <p:cNvSpPr txBox="1"/>
          <p:nvPr/>
        </p:nvSpPr>
        <p:spPr>
          <a:xfrm>
            <a:off x="4672325" y="3462651"/>
            <a:ext cx="675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HPGe</a:t>
            </a:r>
            <a:endParaRPr lang="en-US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4C30DF-F82B-D038-D286-F07A891EE1F7}"/>
              </a:ext>
            </a:extLst>
          </p:cNvPr>
          <p:cNvSpPr txBox="1"/>
          <p:nvPr/>
        </p:nvSpPr>
        <p:spPr>
          <a:xfrm>
            <a:off x="3637656" y="3535842"/>
            <a:ext cx="675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LaBr</a:t>
            </a:r>
            <a:r>
              <a:rPr lang="en-US" sz="1400" baseline="-25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22106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60E216-E083-776B-0AAF-0B818388A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35" y="727663"/>
            <a:ext cx="5506296" cy="2909131"/>
          </a:xfrm>
        </p:spPr>
        <p:txBody>
          <a:bodyPr/>
          <a:lstStyle/>
          <a:p>
            <a:r>
              <a:rPr lang="en-US" dirty="0"/>
              <a:t>Detector construction is in excellent shape</a:t>
            </a:r>
          </a:p>
          <a:p>
            <a:r>
              <a:rPr lang="en-US" dirty="0"/>
              <a:t>Performance tests so far have all been to spec, although tracker leak rate is borderline</a:t>
            </a:r>
          </a:p>
          <a:p>
            <a:pPr lvl="1"/>
            <a:r>
              <a:rPr lang="en-US" dirty="0"/>
              <a:t>Continue to monitor, find, and fix small leaks</a:t>
            </a:r>
          </a:p>
          <a:p>
            <a:r>
              <a:rPr lang="en-US" dirty="0"/>
              <a:t>Readout electronics have had a huge uncertainty due to COVID related supply chain disruptions</a:t>
            </a:r>
          </a:p>
          <a:p>
            <a:pPr lvl="1"/>
            <a:r>
              <a:rPr lang="en-US" dirty="0"/>
              <a:t>It looks like we’ve turned the corner, and now most electronic components (FPGAs, CPUs) have been delivered and boards are showing up</a:t>
            </a:r>
          </a:p>
          <a:p>
            <a:r>
              <a:rPr lang="en-US" dirty="0"/>
              <a:t>The center of gravity of grad student, postdoc, and technical support needs is moving from collaborating institutions to Fermilab to support installation, integration, and commissioning</a:t>
            </a:r>
          </a:p>
          <a:p>
            <a:pPr marL="282575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60EDAC-26F2-B1D7-B206-2A036A739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Detectors take aways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E0A60-6AEF-6B46-DF40-BEE2C6C19E1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1/8/2024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190A1-FAC8-80BA-18F6-C59A8CA78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Casey | Mu2e Update 4 PAC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B5E05-4049-D31B-AC14-19570D3E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0E9306-D816-25E6-89E0-23C2495CAD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6824" y="70484"/>
            <a:ext cx="2983602" cy="22499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7652C6-ABCD-7455-BD28-12BAA6F9E6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554" y="2438743"/>
            <a:ext cx="2981441" cy="213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28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71B89A-0CE4-B2A9-014A-16CD04E67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23329"/>
            <a:ext cx="8686800" cy="320908"/>
          </a:xfrm>
        </p:spPr>
        <p:txBody>
          <a:bodyPr/>
          <a:lstStyle/>
          <a:p>
            <a:r>
              <a:rPr lang="en-US" dirty="0"/>
              <a:t>Beam delivery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9232C-C08D-AA23-FC47-F3129EEAA00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1/8/2024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ED0B0-4091-0274-061C-386CE3965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Casey | Mu2e Update 4 PAC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02F60-DF61-89DD-5348-F1D260915B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876F2E-BD1E-B4C9-7443-C8887F09FD86}"/>
              </a:ext>
            </a:extLst>
          </p:cNvPr>
          <p:cNvSpPr txBox="1"/>
          <p:nvPr/>
        </p:nvSpPr>
        <p:spPr>
          <a:xfrm>
            <a:off x="51492" y="514709"/>
            <a:ext cx="8863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Key to Mu2e is the solenoid and detector geometry that gives high acceptance to signal and low acceptance to background.  Second key is a bunched beam that removes the remaining backgrounds in the detector acceptance.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252A08-F94A-6F80-3DC6-EB6142F38E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3" y="995860"/>
            <a:ext cx="8968167" cy="311772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1AC88D1-A9AE-1114-CDF2-25DB6EC7BD57}"/>
              </a:ext>
            </a:extLst>
          </p:cNvPr>
          <p:cNvGrpSpPr/>
          <p:nvPr/>
        </p:nvGrpSpPr>
        <p:grpSpPr>
          <a:xfrm>
            <a:off x="1530612" y="3848844"/>
            <a:ext cx="6563906" cy="846454"/>
            <a:chOff x="1530612" y="3848844"/>
            <a:chExt cx="6563906" cy="84645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03626E-5A0F-1A20-7BD2-1D1623287689}"/>
                </a:ext>
              </a:extLst>
            </p:cNvPr>
            <p:cNvSpPr txBox="1"/>
            <p:nvPr/>
          </p:nvSpPr>
          <p:spPr>
            <a:xfrm>
              <a:off x="2884928" y="4387521"/>
              <a:ext cx="4056199" cy="307777"/>
            </a:xfrm>
            <a:prstGeom prst="rect">
              <a:avLst/>
            </a:prstGeom>
            <a:noFill/>
            <a:ln w="254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High efficiency slow extraction gets us signal here</a:t>
              </a:r>
            </a:p>
          </p:txBody>
        </p:sp>
        <p:cxnSp>
          <p:nvCxnSpPr>
            <p:cNvPr id="12" name="Elbow Connector 11">
              <a:extLst>
                <a:ext uri="{FF2B5EF4-FFF2-40B4-BE49-F238E27FC236}">
                  <a16:creationId xmlns:a16="http://schemas.microsoft.com/office/drawing/2014/main" id="{23E4B784-1CEF-A689-E2E4-14AD596E69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61909" y="3848844"/>
              <a:ext cx="1132609" cy="679858"/>
            </a:xfrm>
            <a:prstGeom prst="bentConnector3">
              <a:avLst>
                <a:gd name="adj1" fmla="val 100459"/>
              </a:avLst>
            </a:prstGeom>
            <a:ln>
              <a:solidFill>
                <a:srgbClr val="00000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>
              <a:extLst>
                <a:ext uri="{FF2B5EF4-FFF2-40B4-BE49-F238E27FC236}">
                  <a16:creationId xmlns:a16="http://schemas.microsoft.com/office/drawing/2014/main" id="{3BD9FCC5-661E-11D9-7EF8-6B89BFF7607E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rot="10800000">
              <a:off x="1530612" y="4021640"/>
              <a:ext cx="1354317" cy="519770"/>
            </a:xfrm>
            <a:prstGeom prst="bentConnector3">
              <a:avLst>
                <a:gd name="adj1" fmla="val 99871"/>
              </a:avLst>
            </a:prstGeom>
            <a:ln>
              <a:solidFill>
                <a:srgbClr val="00000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1A60BE5-9BA1-1F9D-BFB2-46EE4C87F5BF}"/>
              </a:ext>
            </a:extLst>
          </p:cNvPr>
          <p:cNvGrpSpPr/>
          <p:nvPr/>
        </p:nvGrpSpPr>
        <p:grpSpPr>
          <a:xfrm>
            <a:off x="3815725" y="2476400"/>
            <a:ext cx="4130295" cy="669512"/>
            <a:chOff x="3815725" y="2476400"/>
            <a:chExt cx="4130295" cy="66951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E47F365-4065-C282-2AFE-64E186AE4A59}"/>
                </a:ext>
              </a:extLst>
            </p:cNvPr>
            <p:cNvSpPr txBox="1"/>
            <p:nvPr/>
          </p:nvSpPr>
          <p:spPr>
            <a:xfrm>
              <a:off x="3815725" y="2476400"/>
              <a:ext cx="3956214" cy="523220"/>
            </a:xfrm>
            <a:prstGeom prst="rect">
              <a:avLst/>
            </a:prstGeom>
            <a:noFill/>
            <a:ln w="254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No prompt background here as long as there are no protons between pulses (extinction @ 10</a:t>
              </a:r>
              <a:r>
                <a:rPr lang="en-US" sz="1400" b="1" baseline="30000" dirty="0">
                  <a:solidFill>
                    <a:srgbClr val="000000"/>
                  </a:solidFill>
                </a:rPr>
                <a:t>-10</a:t>
              </a:r>
              <a:r>
                <a:rPr lang="en-US" sz="1400" b="1" dirty="0">
                  <a:solidFill>
                    <a:srgbClr val="000000"/>
                  </a:solidFill>
                </a:rPr>
                <a:t>)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D5B3632-36B9-09D7-5E0E-684B62090AC4}"/>
                </a:ext>
              </a:extLst>
            </p:cNvPr>
            <p:cNvCxnSpPr>
              <a:cxnSpLocks/>
            </p:cNvCxnSpPr>
            <p:nvPr/>
          </p:nvCxnSpPr>
          <p:spPr>
            <a:xfrm>
              <a:off x="3815725" y="3002007"/>
              <a:ext cx="215948" cy="1416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05D8B5A-EACE-8D1B-C980-5E7F29235522}"/>
                </a:ext>
              </a:extLst>
            </p:cNvPr>
            <p:cNvCxnSpPr>
              <a:cxnSpLocks/>
            </p:cNvCxnSpPr>
            <p:nvPr/>
          </p:nvCxnSpPr>
          <p:spPr>
            <a:xfrm>
              <a:off x="7762933" y="2988033"/>
              <a:ext cx="183087" cy="15787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783E81A0-B953-C67E-BCF2-33FFBFC78880}"/>
              </a:ext>
            </a:extLst>
          </p:cNvPr>
          <p:cNvSpPr/>
          <p:nvPr/>
        </p:nvSpPr>
        <p:spPr>
          <a:xfrm>
            <a:off x="4031672" y="3132371"/>
            <a:ext cx="3914347" cy="576072"/>
          </a:xfrm>
          <a:prstGeom prst="rect">
            <a:avLst/>
          </a:prstGeom>
          <a:noFill/>
          <a:ln w="254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3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199A92-7DD9-D0ED-2774-43E366AD2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delivery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0918C-C7D3-F7E6-18A5-4512ECC17A9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1/8/2024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47D5B-7F4D-6483-EAD1-C6FC4C28C1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Casey | Mu2e Update 4 PAC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0D70B-9E62-0993-BC5B-75698C4BEC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BDDD2DB-F9C3-D20B-7515-7527CC83D8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245" y="1237726"/>
            <a:ext cx="2432868" cy="3000537"/>
          </a:xfr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A0534FC-1BA3-6312-02F4-13F57C5A9FDC}"/>
              </a:ext>
            </a:extLst>
          </p:cNvPr>
          <p:cNvGrpSpPr/>
          <p:nvPr/>
        </p:nvGrpSpPr>
        <p:grpSpPr>
          <a:xfrm>
            <a:off x="4057089" y="246181"/>
            <a:ext cx="4613371" cy="2325569"/>
            <a:chOff x="70381" y="321066"/>
            <a:chExt cx="8945174" cy="4734640"/>
          </a:xfrm>
        </p:grpSpPr>
        <p:pic>
          <p:nvPicPr>
            <p:cNvPr id="9" name="Picture 8" descr="A close up of a map&#10;&#10;Description automatically generated">
              <a:extLst>
                <a:ext uri="{FF2B5EF4-FFF2-40B4-BE49-F238E27FC236}">
                  <a16:creationId xmlns:a16="http://schemas.microsoft.com/office/drawing/2014/main" id="{9B2E670D-4C00-631C-EEA8-17900DF69F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381" y="321066"/>
              <a:ext cx="8945174" cy="473464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F1AD3BC-8F28-313A-A187-59897C43D595}"/>
                </a:ext>
              </a:extLst>
            </p:cNvPr>
            <p:cNvSpPr/>
            <p:nvPr/>
          </p:nvSpPr>
          <p:spPr>
            <a:xfrm>
              <a:off x="8436857" y="1002941"/>
              <a:ext cx="411480" cy="189653"/>
            </a:xfrm>
            <a:prstGeom prst="rect">
              <a:avLst/>
            </a:prstGeom>
            <a:solidFill>
              <a:srgbClr val="A3B6B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A5666A8-78D9-0225-9976-515CA1E928CE}"/>
              </a:ext>
            </a:extLst>
          </p:cNvPr>
          <p:cNvSpPr txBox="1"/>
          <p:nvPr/>
        </p:nvSpPr>
        <p:spPr>
          <a:xfrm>
            <a:off x="777594" y="626825"/>
            <a:ext cx="2893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" pitchFamily="2" charset="0"/>
              </a:rPr>
              <a:t>Beam from the Booster is </a:t>
            </a:r>
            <a:r>
              <a:rPr lang="en-US" sz="1600" dirty="0" err="1">
                <a:latin typeface="Helvetica" pitchFamily="2" charset="0"/>
              </a:rPr>
              <a:t>rebunched</a:t>
            </a:r>
            <a:r>
              <a:rPr lang="en-US" sz="1600" dirty="0">
                <a:latin typeface="Helvetica" pitchFamily="2" charset="0"/>
              </a:rPr>
              <a:t> in the Recycler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E4A618-1286-510F-92B0-1FF2C6798CA3}"/>
              </a:ext>
            </a:extLst>
          </p:cNvPr>
          <p:cNvSpPr txBox="1"/>
          <p:nvPr/>
        </p:nvSpPr>
        <p:spPr>
          <a:xfrm>
            <a:off x="4057089" y="251149"/>
            <a:ext cx="3471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" pitchFamily="2" charset="0"/>
              </a:rPr>
              <a:t>Recycler beam is stored in the delivery ring and slow extracted to the experimental hall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2ABFC7-7384-D88A-3CA8-786FEDF72DBF}"/>
              </a:ext>
            </a:extLst>
          </p:cNvPr>
          <p:cNvSpPr txBox="1"/>
          <p:nvPr/>
        </p:nvSpPr>
        <p:spPr>
          <a:xfrm>
            <a:off x="3899829" y="2748680"/>
            <a:ext cx="49278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itchFamily="2" charset="0"/>
              </a:rPr>
              <a:t>Performed lots of commissioning in parallel to g-2 running</a:t>
            </a:r>
          </a:p>
          <a:p>
            <a:endParaRPr lang="en-US" sz="1600" dirty="0">
              <a:latin typeface="Helvetica" pitchFamily="2" charset="0"/>
            </a:endParaRPr>
          </a:p>
          <a:p>
            <a:r>
              <a:rPr lang="en-US" sz="1600" dirty="0">
                <a:latin typeface="Helvetica" pitchFamily="2" charset="0"/>
              </a:rPr>
              <a:t>g-2 negative muon run was canceled to increase priority of Mu2e studies</a:t>
            </a:r>
          </a:p>
          <a:p>
            <a:endParaRPr lang="en-US" sz="1600" dirty="0">
              <a:latin typeface="Helvetica" pitchFamily="2" charset="0"/>
            </a:endParaRPr>
          </a:p>
          <a:p>
            <a:r>
              <a:rPr lang="en-US" sz="1600" dirty="0">
                <a:latin typeface="Helvetica" pitchFamily="2" charset="0"/>
              </a:rPr>
              <a:t>Studies now behind schedule due to accelerator start up delays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1110B3-AFF0-8CAD-2612-81218B5D6E04}"/>
              </a:ext>
            </a:extLst>
          </p:cNvPr>
          <p:cNvSpPr txBox="1"/>
          <p:nvPr/>
        </p:nvSpPr>
        <p:spPr>
          <a:xfrm>
            <a:off x="7792721" y="1473444"/>
            <a:ext cx="863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000000"/>
                </a:solidFill>
                <a:latin typeface="Helvetica" pitchFamily="2" charset="0"/>
              </a:rPr>
              <a:t>Diagnostic Absorber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0678AA9-5942-7D1F-A717-F3F1B48AE8E7}"/>
              </a:ext>
            </a:extLst>
          </p:cNvPr>
          <p:cNvCxnSpPr/>
          <p:nvPr/>
        </p:nvCxnSpPr>
        <p:spPr>
          <a:xfrm flipH="1" flipV="1">
            <a:off x="7847943" y="1138972"/>
            <a:ext cx="340034" cy="326819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573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Fireworks Ultra HD Desktop Background Wallpaper for 4K UHD TV : Widescreen  &amp; UltraWide Desktop &amp; Laptop : Multi Display, Dual Monitor : Tablet :  Smartphone">
            <a:extLst>
              <a:ext uri="{FF2B5EF4-FFF2-40B4-BE49-F238E27FC236}">
                <a16:creationId xmlns:a16="http://schemas.microsoft.com/office/drawing/2014/main" id="{A486BA17-30BA-B034-064E-C3899FCD6D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2" y="567683"/>
            <a:ext cx="5473337" cy="390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ireworks Ultra HD Desktop Background Wallpaper for 4K UHD TV : Widescreen  &amp; UltraWide Desktop &amp; Laptop : Multi Display, Dual Monitor : Tablet :  Smartphone">
            <a:extLst>
              <a:ext uri="{FF2B5EF4-FFF2-40B4-BE49-F238E27FC236}">
                <a16:creationId xmlns:a16="http://schemas.microsoft.com/office/drawing/2014/main" id="{ECC17F2B-B6B4-429E-D839-78B584E4DE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732833"/>
            <a:ext cx="9144000" cy="390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C882533-1068-9AA1-BF4B-44FD1C427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Delivery Milestones and Setbacks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E5496-7543-597A-8ECC-7DFA9E6912E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1/8/2024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56C63-0846-C8BA-87B9-4CE5721D8E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Casey | Mu2e Update 4 PAC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3ADAE-084D-9CE3-B78D-B19296D032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C0418AE-B09D-5851-0F87-BE9DB95EB1B7}"/>
              </a:ext>
            </a:extLst>
          </p:cNvPr>
          <p:cNvGrpSpPr/>
          <p:nvPr/>
        </p:nvGrpSpPr>
        <p:grpSpPr>
          <a:xfrm>
            <a:off x="2824389" y="561352"/>
            <a:ext cx="2375225" cy="2066269"/>
            <a:chOff x="2824389" y="561352"/>
            <a:chExt cx="2375225" cy="2066269"/>
          </a:xfrm>
        </p:grpSpPr>
        <p:pic>
          <p:nvPicPr>
            <p:cNvPr id="7" name="Picture 6" descr="A group of people in a room&#10;&#10;Description automatically generated with medium confidence">
              <a:extLst>
                <a:ext uri="{FF2B5EF4-FFF2-40B4-BE49-F238E27FC236}">
                  <a16:creationId xmlns:a16="http://schemas.microsoft.com/office/drawing/2014/main" id="{100EA45B-E818-4098-8E59-9C21B3B6A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8524" y="1287406"/>
              <a:ext cx="1786954" cy="1340215"/>
            </a:xfrm>
            <a:prstGeom prst="rect">
              <a:avLst/>
            </a:prstGeom>
            <a:ln w="50800">
              <a:solidFill>
                <a:srgbClr val="FFFFFF"/>
              </a:solidFill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AD31CC0-F700-F0B4-F222-C2CC22189568}"/>
                </a:ext>
              </a:extLst>
            </p:cNvPr>
            <p:cNvSpPr txBox="1"/>
            <p:nvPr/>
          </p:nvSpPr>
          <p:spPr>
            <a:xfrm>
              <a:off x="2824389" y="561352"/>
              <a:ext cx="2375225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7/7/2023 </a:t>
              </a:r>
            </a:p>
            <a:p>
              <a:pPr algn="ctr"/>
              <a:r>
                <a:rPr lang="en-US" sz="1400" dirty="0"/>
                <a:t>Slow extraction demonstrated with prototype septum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8E5772C-E32F-53E7-30DF-653C24D84435}"/>
              </a:ext>
            </a:extLst>
          </p:cNvPr>
          <p:cNvGrpSpPr/>
          <p:nvPr/>
        </p:nvGrpSpPr>
        <p:grpSpPr>
          <a:xfrm>
            <a:off x="323449" y="2842885"/>
            <a:ext cx="4013417" cy="1620758"/>
            <a:chOff x="323449" y="2842885"/>
            <a:chExt cx="4013417" cy="162075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94DFD53-904E-1FFC-9937-84DB1AC7C152}"/>
                </a:ext>
              </a:extLst>
            </p:cNvPr>
            <p:cNvSpPr txBox="1"/>
            <p:nvPr/>
          </p:nvSpPr>
          <p:spPr>
            <a:xfrm>
              <a:off x="323449" y="3249220"/>
              <a:ext cx="2375225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2/1/2023</a:t>
              </a:r>
            </a:p>
            <a:p>
              <a:pPr algn="ctr"/>
              <a:r>
                <a:rPr lang="en-US" sz="1400" dirty="0" err="1"/>
                <a:t>Helenka</a:t>
              </a:r>
              <a:r>
                <a:rPr lang="en-US" sz="1400" dirty="0"/>
                <a:t> </a:t>
              </a:r>
              <a:r>
                <a:rPr lang="en-US" sz="1400" dirty="0" err="1"/>
                <a:t>Casler</a:t>
              </a:r>
              <a:r>
                <a:rPr lang="en-US" sz="1400" dirty="0"/>
                <a:t> receives PhD on instrumentation used to confirm Mu2e slow extraction</a:t>
              </a:r>
            </a:p>
          </p:txBody>
        </p:sp>
        <p:pic>
          <p:nvPicPr>
            <p:cNvPr id="6146" name="Picture 2" descr="Profile photo of Helenka Casler">
              <a:extLst>
                <a:ext uri="{FF2B5EF4-FFF2-40B4-BE49-F238E27FC236}">
                  <a16:creationId xmlns:a16="http://schemas.microsoft.com/office/drawing/2014/main" id="{D1BB5BE8-8AD4-150C-5897-90616B082D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6108" y="2842885"/>
              <a:ext cx="1620758" cy="1620758"/>
            </a:xfrm>
            <a:prstGeom prst="rect">
              <a:avLst/>
            </a:prstGeom>
            <a:noFill/>
            <a:ln w="50800">
              <a:solidFill>
                <a:srgbClr val="FFFF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5A4DC50-4298-91CA-B2DD-ADF81D22760D}"/>
              </a:ext>
            </a:extLst>
          </p:cNvPr>
          <p:cNvGrpSpPr/>
          <p:nvPr/>
        </p:nvGrpSpPr>
        <p:grpSpPr>
          <a:xfrm>
            <a:off x="5585798" y="732833"/>
            <a:ext cx="3558202" cy="2894957"/>
            <a:chOff x="5585798" y="732833"/>
            <a:chExt cx="3558202" cy="289495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81BA6DA-6735-8BA8-AB75-6F79223E4EEB}"/>
                </a:ext>
              </a:extLst>
            </p:cNvPr>
            <p:cNvSpPr txBox="1"/>
            <p:nvPr/>
          </p:nvSpPr>
          <p:spPr>
            <a:xfrm>
              <a:off x="6121056" y="732833"/>
              <a:ext cx="2375225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Setback:</a:t>
              </a:r>
            </a:p>
            <a:p>
              <a:pPr algn="ctr"/>
              <a:r>
                <a:rPr lang="en-US" sz="1400" dirty="0"/>
                <a:t>Electrostatic septa are having problems holding voltage 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B52127D-3095-0153-9BF6-A5F7E7D49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85798" y="1458785"/>
              <a:ext cx="3558202" cy="2169005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B7A4622-4349-3E94-862D-CF5279FFF7D5}"/>
              </a:ext>
            </a:extLst>
          </p:cNvPr>
          <p:cNvGrpSpPr/>
          <p:nvPr/>
        </p:nvGrpSpPr>
        <p:grpSpPr>
          <a:xfrm>
            <a:off x="399181" y="555042"/>
            <a:ext cx="2071623" cy="2295970"/>
            <a:chOff x="404035" y="389893"/>
            <a:chExt cx="2071623" cy="229597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6A41DF2-6D3C-E571-DE46-6AE2B8C636B8}"/>
                </a:ext>
              </a:extLst>
            </p:cNvPr>
            <p:cNvSpPr txBox="1"/>
            <p:nvPr/>
          </p:nvSpPr>
          <p:spPr>
            <a:xfrm>
              <a:off x="423873" y="389893"/>
              <a:ext cx="2031948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4/14/2022 </a:t>
              </a:r>
            </a:p>
            <a:p>
              <a:pPr algn="ctr"/>
              <a:r>
                <a:rPr lang="en-US" sz="1400" dirty="0"/>
                <a:t>Pulsed beam delivered to diagnostic absorber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3D25A95-0C64-8906-373B-354BBBA96B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04035" y="1134867"/>
              <a:ext cx="2071623" cy="1550996"/>
            </a:xfrm>
            <a:prstGeom prst="rect">
              <a:avLst/>
            </a:prstGeom>
            <a:ln w="50800">
              <a:solidFill>
                <a:srgbClr val="FFFFFF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729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C192B5-BBCD-6B21-A4B4-1409788DB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Accelerator performance is key to Mu2e’s success.  Both in terms of protons on target and background rejection</a:t>
            </a:r>
          </a:p>
          <a:p>
            <a:r>
              <a:rPr lang="en-US" dirty="0"/>
              <a:t>The requirements are stringent, and we’ve anticipated that meeting them will take significant commissioning, particularly for slow extraction and extinction</a:t>
            </a:r>
          </a:p>
          <a:p>
            <a:pPr lvl="1"/>
            <a:r>
              <a:rPr lang="en-US" dirty="0"/>
              <a:t>Fermilab made sacrifices to the physics program to advance the commissioning schedule</a:t>
            </a:r>
          </a:p>
          <a:p>
            <a:pPr lvl="1"/>
            <a:r>
              <a:rPr lang="en-US" dirty="0"/>
              <a:t>We are already finding problems, so these tough decisions were the correct decisions</a:t>
            </a:r>
          </a:p>
          <a:p>
            <a:r>
              <a:rPr lang="en-US" dirty="0"/>
              <a:t>We had a long list of commissioning tasks this year that are now on hold</a:t>
            </a:r>
          </a:p>
          <a:p>
            <a:pPr lvl="1"/>
            <a:r>
              <a:rPr lang="en-US" dirty="0"/>
              <a:t>We have prioritized the list including items that must happen this year to inform decision branch points.</a:t>
            </a:r>
          </a:p>
          <a:p>
            <a:pPr lvl="1"/>
            <a:r>
              <a:rPr lang="en-US" dirty="0"/>
              <a:t>Bob Bernstein will go through this in his talk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C41019-FEB0-0D24-EBD9-EDA6E19F3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Delivery Takeaways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4B0A7-82F9-8447-0A8A-5EF417D3239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1/8/2024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5157B-146B-BAE6-D9DF-77225B8E2C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Casey | Mu2e Update 4 PAC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4705B-5760-6C9F-C4BE-A6EF9CCA06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536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4A5DB0-D7C7-C70B-3F7F-42B5638E2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systems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462E5-BEFB-C189-682A-A5B179894B1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1/8/2024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E4FE7-66B3-B1FE-0D6A-784DAA3997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Casey | Mu2e Update 4 PAC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E4306-22DD-CA1E-937D-C66744CD58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D5D53B-0121-542C-BB7B-39AF1398FAD2}"/>
              </a:ext>
            </a:extLst>
          </p:cNvPr>
          <p:cNvSpPr txBox="1"/>
          <p:nvPr/>
        </p:nvSpPr>
        <p:spPr>
          <a:xfrm>
            <a:off x="1025114" y="636404"/>
            <a:ext cx="3021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Each subsystem has performed a vertical slice test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32823E-3B42-A92C-1A9E-17CE50FFEA6D}"/>
              </a:ext>
            </a:extLst>
          </p:cNvPr>
          <p:cNvGrpSpPr/>
          <p:nvPr/>
        </p:nvGrpSpPr>
        <p:grpSpPr>
          <a:xfrm>
            <a:off x="581835" y="2870522"/>
            <a:ext cx="1998742" cy="1789876"/>
            <a:chOff x="3248919" y="4005875"/>
            <a:chExt cx="2649605" cy="216779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FD1BCCB-2AFE-4726-02FB-0CB951BFE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8919" y="4005875"/>
              <a:ext cx="2646161" cy="2167793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A115CBC-69DE-B804-459C-3352200FC678}"/>
                </a:ext>
              </a:extLst>
            </p:cNvPr>
            <p:cNvSpPr/>
            <p:nvPr/>
          </p:nvSpPr>
          <p:spPr>
            <a:xfrm>
              <a:off x="5550794" y="4533362"/>
              <a:ext cx="347730" cy="2060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48170D4-753E-3CAA-1E20-80C99ACE1B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184" y="1232870"/>
            <a:ext cx="1884237" cy="1467421"/>
          </a:xfrm>
          <a:prstGeom prst="rect">
            <a:avLst/>
          </a:prstGeom>
        </p:spPr>
      </p:pic>
      <p:pic>
        <p:nvPicPr>
          <p:cNvPr id="15" name="Picture 14" descr="A graph with a line&#10;&#10;Description automatically generated">
            <a:extLst>
              <a:ext uri="{FF2B5EF4-FFF2-40B4-BE49-F238E27FC236}">
                <a16:creationId xmlns:a16="http://schemas.microsoft.com/office/drawing/2014/main" id="{C8C7F242-33F1-2F26-1EEF-C7AE07111A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1813" y="3049086"/>
            <a:ext cx="1661807" cy="14674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AD603B1-7C3A-C7E7-958B-FB0317C340E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9421" y="1322883"/>
            <a:ext cx="2330101" cy="13644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406F754-7753-09BD-E203-01434B90E391}"/>
              </a:ext>
            </a:extLst>
          </p:cNvPr>
          <p:cNvSpPr txBox="1"/>
          <p:nvPr/>
        </p:nvSpPr>
        <p:spPr>
          <a:xfrm>
            <a:off x="1607564" y="1375583"/>
            <a:ext cx="710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Tracker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610E13-716B-8605-21D4-51C44B63E64B}"/>
              </a:ext>
            </a:extLst>
          </p:cNvPr>
          <p:cNvSpPr txBox="1"/>
          <p:nvPr/>
        </p:nvSpPr>
        <p:spPr>
          <a:xfrm>
            <a:off x="2749704" y="1375583"/>
            <a:ext cx="710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Calo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5E9D4C-A243-033F-BDEC-580FDE7F30A0}"/>
              </a:ext>
            </a:extLst>
          </p:cNvPr>
          <p:cNvSpPr txBox="1"/>
          <p:nvPr/>
        </p:nvSpPr>
        <p:spPr>
          <a:xfrm>
            <a:off x="787584" y="2756631"/>
            <a:ext cx="157365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Cosmic Ray veto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A72222-1B78-DAE7-C5A7-4AB19386B17F}"/>
              </a:ext>
            </a:extLst>
          </p:cNvPr>
          <p:cNvSpPr txBox="1"/>
          <p:nvPr/>
        </p:nvSpPr>
        <p:spPr>
          <a:xfrm>
            <a:off x="2714554" y="2767608"/>
            <a:ext cx="199614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Stopping target monitor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FA102D64-C2E4-A752-2ADF-0B956A4931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7553" y="1660079"/>
            <a:ext cx="2910992" cy="218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249C72B-473D-CA41-EB7D-7ACBEE789EB4}"/>
              </a:ext>
            </a:extLst>
          </p:cNvPr>
          <p:cNvGrpSpPr/>
          <p:nvPr/>
        </p:nvGrpSpPr>
        <p:grpSpPr>
          <a:xfrm>
            <a:off x="4977957" y="145495"/>
            <a:ext cx="4364964" cy="4268793"/>
            <a:chOff x="4977957" y="145495"/>
            <a:chExt cx="4364964" cy="426879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A1EF14C-1E18-7DB8-667E-1458FF6034E8}"/>
                </a:ext>
              </a:extLst>
            </p:cNvPr>
            <p:cNvSpPr txBox="1"/>
            <p:nvPr/>
          </p:nvSpPr>
          <p:spPr>
            <a:xfrm>
              <a:off x="5434338" y="145495"/>
              <a:ext cx="35797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/>
                <a:t>Now working on integration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95801FE-4EBF-015B-1493-064C77583E3E}"/>
                </a:ext>
              </a:extLst>
            </p:cNvPr>
            <p:cNvSpPr txBox="1"/>
            <p:nvPr/>
          </p:nvSpPr>
          <p:spPr>
            <a:xfrm>
              <a:off x="6166252" y="3891068"/>
              <a:ext cx="24614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New integration test stand area in Helen Edwards Building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E7A31D0-9292-6841-FD3A-EA7CEA4E2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7904" y="537120"/>
              <a:ext cx="2958134" cy="1032999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DB8622B-3CE9-F96B-C477-3F3672C9FC9C}"/>
                </a:ext>
              </a:extLst>
            </p:cNvPr>
            <p:cNvSpPr txBox="1"/>
            <p:nvPr/>
          </p:nvSpPr>
          <p:spPr>
            <a:xfrm>
              <a:off x="4977957" y="2238626"/>
              <a:ext cx="6875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/>
                <a:t>This goes here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52F27EF3-5A63-AEF4-5705-52BE691170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6266" y="1592412"/>
              <a:ext cx="1068160" cy="750922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BEAF2AC-19C5-190D-12B1-AF751B9DC9E5}"/>
                </a:ext>
              </a:extLst>
            </p:cNvPr>
            <p:cNvCxnSpPr>
              <a:cxnSpLocks/>
            </p:cNvCxnSpPr>
            <p:nvPr/>
          </p:nvCxnSpPr>
          <p:spPr>
            <a:xfrm>
              <a:off x="5665509" y="2835776"/>
              <a:ext cx="967037" cy="520881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D4E2281-3496-16BB-4716-3BD29FAE5234}"/>
                </a:ext>
              </a:extLst>
            </p:cNvPr>
            <p:cNvSpPr txBox="1"/>
            <p:nvPr/>
          </p:nvSpPr>
          <p:spPr>
            <a:xfrm>
              <a:off x="7413049" y="1153606"/>
              <a:ext cx="19298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‘Horizontal’ slice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195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9D5051-EAA2-5361-480D-30C98CF65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515" y="443617"/>
            <a:ext cx="2528175" cy="320908"/>
          </a:xfrm>
        </p:spPr>
        <p:txBody>
          <a:bodyPr/>
          <a:lstStyle/>
          <a:p>
            <a:r>
              <a:rPr lang="en-US" dirty="0"/>
              <a:t>Charged Lepton Flavor Violation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AE15B-DA10-C78E-5577-2F9822FF1AB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1/8/2024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140B2-53B1-E4E5-776E-6200CCE2E3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Casey | Mu2e Update 4 PAC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80E65-330A-9734-7DF3-E43DCE735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DDBBA0-424F-1FDB-AE50-D5C037B70672}"/>
              </a:ext>
            </a:extLst>
          </p:cNvPr>
          <p:cNvSpPr txBox="1"/>
          <p:nvPr/>
        </p:nvSpPr>
        <p:spPr>
          <a:xfrm>
            <a:off x="870719" y="917503"/>
            <a:ext cx="2893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Signal:  </a:t>
            </a:r>
          </a:p>
          <a:p>
            <a:r>
              <a:rPr lang="en-US" sz="1600" dirty="0"/>
              <a:t>A </a:t>
            </a:r>
            <a:r>
              <a:rPr lang="en-US" sz="1600" dirty="0" err="1"/>
              <a:t>neutrinoless</a:t>
            </a:r>
            <a:r>
              <a:rPr lang="en-US" sz="1600" dirty="0"/>
              <a:t> charged lepton flavor changing process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7A1E955-6AA1-D0A2-CCBB-5900B7377570}"/>
              </a:ext>
            </a:extLst>
          </p:cNvPr>
          <p:cNvGrpSpPr/>
          <p:nvPr/>
        </p:nvGrpSpPr>
        <p:grpSpPr>
          <a:xfrm>
            <a:off x="3916865" y="271456"/>
            <a:ext cx="4813104" cy="1757211"/>
            <a:chOff x="636588" y="1364734"/>
            <a:chExt cx="7410491" cy="265099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E110E76-7F01-3458-0CE3-81DB37DFDC77}"/>
                </a:ext>
              </a:extLst>
            </p:cNvPr>
            <p:cNvCxnSpPr/>
            <p:nvPr/>
          </p:nvCxnSpPr>
          <p:spPr>
            <a:xfrm>
              <a:off x="736827" y="2044700"/>
              <a:ext cx="793776" cy="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DD89259-A82F-7082-6EAD-07473ADF3D7C}"/>
                </a:ext>
              </a:extLst>
            </p:cNvPr>
            <p:cNvCxnSpPr/>
            <p:nvPr/>
          </p:nvCxnSpPr>
          <p:spPr>
            <a:xfrm>
              <a:off x="1530603" y="2044700"/>
              <a:ext cx="526797" cy="4064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FF20E34-9442-E779-4FB2-6BE0D8371B6E}"/>
                </a:ext>
              </a:extLst>
            </p:cNvPr>
            <p:cNvCxnSpPr/>
            <p:nvPr/>
          </p:nvCxnSpPr>
          <p:spPr>
            <a:xfrm flipH="1">
              <a:off x="1530604" y="1651000"/>
              <a:ext cx="526796" cy="39370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9BFABC-7F12-B206-F871-B621044F710A}"/>
                </a:ext>
              </a:extLst>
            </p:cNvPr>
            <p:cNvSpPr txBox="1"/>
            <p:nvPr/>
          </p:nvSpPr>
          <p:spPr>
            <a:xfrm>
              <a:off x="861284" y="1596498"/>
              <a:ext cx="380583" cy="402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0000FF"/>
                  </a:solidFill>
                  <a:latin typeface="Times New Roman"/>
                  <a:cs typeface="Times New Roman"/>
                </a:rPr>
                <a:t>l</a:t>
              </a:r>
              <a:r>
                <a:rPr lang="en-US" sz="1400" i="1" baseline="-250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E672FA-0BD2-5CD6-A742-14B8B7058B1B}"/>
                </a:ext>
              </a:extLst>
            </p:cNvPr>
            <p:cNvSpPr txBox="1"/>
            <p:nvPr/>
          </p:nvSpPr>
          <p:spPr>
            <a:xfrm>
              <a:off x="1865541" y="2020332"/>
              <a:ext cx="380582" cy="402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FF0000"/>
                  </a:solidFill>
                  <a:latin typeface="Times New Roman"/>
                  <a:cs typeface="Times New Roman"/>
                </a:rPr>
                <a:t>l</a:t>
              </a:r>
              <a:r>
                <a:rPr lang="en-US" sz="1400" i="1" baseline="-250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6F8F428-2681-68DC-C7BB-149CC4263DB6}"/>
                </a:ext>
              </a:extLst>
            </p:cNvPr>
            <p:cNvSpPr txBox="1"/>
            <p:nvPr/>
          </p:nvSpPr>
          <p:spPr>
            <a:xfrm>
              <a:off x="1995259" y="1364734"/>
              <a:ext cx="334879" cy="402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000000"/>
                  </a:solidFill>
                  <a:latin typeface="Symbol" charset="2"/>
                  <a:cs typeface="Symbol" charset="2"/>
                </a:rPr>
                <a:t>g</a:t>
              </a:r>
              <a:endParaRPr lang="en-US" sz="1400" i="1" baseline="-25000" dirty="0">
                <a:solidFill>
                  <a:srgbClr val="000000"/>
                </a:solidFill>
                <a:latin typeface="Symbol" charset="2"/>
                <a:cs typeface="Symbol" charset="2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5DF0385-6EBA-5EE2-DBD3-130001012DFA}"/>
                </a:ext>
              </a:extLst>
            </p:cNvPr>
            <p:cNvCxnSpPr/>
            <p:nvPr/>
          </p:nvCxnSpPr>
          <p:spPr>
            <a:xfrm>
              <a:off x="2514827" y="2032000"/>
              <a:ext cx="793776" cy="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D8F4FF3-09EC-3872-1F73-8508AC383FEE}"/>
                </a:ext>
              </a:extLst>
            </p:cNvPr>
            <p:cNvCxnSpPr/>
            <p:nvPr/>
          </p:nvCxnSpPr>
          <p:spPr>
            <a:xfrm>
              <a:off x="3308603" y="2032000"/>
              <a:ext cx="526797" cy="4064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E6A3B6F-9F20-FCCA-87BF-629E8BA928F7}"/>
                </a:ext>
              </a:extLst>
            </p:cNvPr>
            <p:cNvSpPr txBox="1"/>
            <p:nvPr/>
          </p:nvSpPr>
          <p:spPr>
            <a:xfrm>
              <a:off x="2639285" y="1583798"/>
              <a:ext cx="380583" cy="402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0000FF"/>
                  </a:solidFill>
                  <a:latin typeface="Times New Roman"/>
                  <a:cs typeface="Times New Roman"/>
                </a:rPr>
                <a:t>l</a:t>
              </a:r>
              <a:r>
                <a:rPr lang="en-US" sz="1400" i="1" baseline="-250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24ECA46-57BE-7CE5-907A-028F47974F3C}"/>
                </a:ext>
              </a:extLst>
            </p:cNvPr>
            <p:cNvSpPr txBox="1"/>
            <p:nvPr/>
          </p:nvSpPr>
          <p:spPr>
            <a:xfrm>
              <a:off x="3846741" y="2261632"/>
              <a:ext cx="380582" cy="402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FF0000"/>
                  </a:solidFill>
                  <a:latin typeface="Times New Roman"/>
                  <a:cs typeface="Times New Roman"/>
                </a:rPr>
                <a:t>l</a:t>
              </a:r>
              <a:r>
                <a:rPr lang="en-US" sz="1400" i="1" baseline="-250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23B06E9-3E31-47A7-FB7D-64DB986990D8}"/>
                </a:ext>
              </a:extLst>
            </p:cNvPr>
            <p:cNvCxnSpPr/>
            <p:nvPr/>
          </p:nvCxnSpPr>
          <p:spPr>
            <a:xfrm flipV="1">
              <a:off x="3321303" y="1663700"/>
              <a:ext cx="566256" cy="3556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073DDBE-DA9E-2408-2273-615894399867}"/>
                </a:ext>
              </a:extLst>
            </p:cNvPr>
            <p:cNvCxnSpPr/>
            <p:nvPr/>
          </p:nvCxnSpPr>
          <p:spPr>
            <a:xfrm>
              <a:off x="3346703" y="2033032"/>
              <a:ext cx="526797" cy="127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C930765-5B93-8573-C919-34B94879546C}"/>
                </a:ext>
              </a:extLst>
            </p:cNvPr>
            <p:cNvSpPr txBox="1"/>
            <p:nvPr/>
          </p:nvSpPr>
          <p:spPr>
            <a:xfrm>
              <a:off x="3884841" y="1829831"/>
              <a:ext cx="432519" cy="402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FF0000"/>
                  </a:solidFill>
                  <a:latin typeface="Times New Roman"/>
                  <a:cs typeface="Times New Roman"/>
                </a:rPr>
                <a:t>l</a:t>
              </a:r>
              <a:r>
                <a:rPr lang="en-US" sz="1400" i="1" baseline="-250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1</a:t>
              </a:r>
              <a:r>
                <a:rPr lang="en-US" sz="1400" i="1" baseline="300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-</a:t>
              </a:r>
              <a:endParaRPr lang="en-US" sz="1400" i="1" baseline="-2500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3D6D8AD-351C-0ABB-8421-903E59AF84A3}"/>
                </a:ext>
              </a:extLst>
            </p:cNvPr>
            <p:cNvSpPr txBox="1"/>
            <p:nvPr/>
          </p:nvSpPr>
          <p:spPr>
            <a:xfrm>
              <a:off x="3910242" y="1410732"/>
              <a:ext cx="484453" cy="402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FF0000"/>
                  </a:solidFill>
                  <a:latin typeface="Times New Roman"/>
                  <a:cs typeface="Times New Roman"/>
                </a:rPr>
                <a:t>l</a:t>
              </a:r>
              <a:r>
                <a:rPr lang="en-US" sz="1400" i="1" baseline="-250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1</a:t>
              </a:r>
              <a:r>
                <a:rPr lang="en-US" sz="1400" i="1" baseline="300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+</a:t>
              </a:r>
              <a:endParaRPr lang="en-US" sz="1400" i="1" baseline="-2500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7E10562-44D8-0FA5-010D-4FD080C306FB}"/>
                </a:ext>
              </a:extLst>
            </p:cNvPr>
            <p:cNvCxnSpPr/>
            <p:nvPr/>
          </p:nvCxnSpPr>
          <p:spPr>
            <a:xfrm>
              <a:off x="4381727" y="2070100"/>
              <a:ext cx="793776" cy="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968BF5E-F88F-69E4-EF0B-D25504603A90}"/>
                </a:ext>
              </a:extLst>
            </p:cNvPr>
            <p:cNvCxnSpPr/>
            <p:nvPr/>
          </p:nvCxnSpPr>
          <p:spPr>
            <a:xfrm>
              <a:off x="5175503" y="2070100"/>
              <a:ext cx="526797" cy="4064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8CE93DC-EFD6-65B5-18B3-129752D1D2A6}"/>
                </a:ext>
              </a:extLst>
            </p:cNvPr>
            <p:cNvSpPr txBox="1"/>
            <p:nvPr/>
          </p:nvSpPr>
          <p:spPr>
            <a:xfrm>
              <a:off x="4506186" y="1621899"/>
              <a:ext cx="380583" cy="402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0000FF"/>
                  </a:solidFill>
                  <a:latin typeface="Times New Roman"/>
                  <a:cs typeface="Times New Roman"/>
                </a:rPr>
                <a:t>l</a:t>
              </a:r>
              <a:r>
                <a:rPr lang="en-US" sz="1400" i="1" baseline="-250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61327C4-E279-7E59-432F-DA4B261BC853}"/>
                </a:ext>
              </a:extLst>
            </p:cNvPr>
            <p:cNvSpPr txBox="1"/>
            <p:nvPr/>
          </p:nvSpPr>
          <p:spPr>
            <a:xfrm>
              <a:off x="5713641" y="2299732"/>
              <a:ext cx="380582" cy="402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FF0000"/>
                  </a:solidFill>
                  <a:latin typeface="Times New Roman"/>
                  <a:cs typeface="Times New Roman"/>
                </a:rPr>
                <a:t>l</a:t>
              </a:r>
              <a:r>
                <a:rPr lang="en-US" sz="1400" i="1" baseline="-250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56FD600-17AF-C8E0-06BE-ACFFDD734A11}"/>
                </a:ext>
              </a:extLst>
            </p:cNvPr>
            <p:cNvCxnSpPr/>
            <p:nvPr/>
          </p:nvCxnSpPr>
          <p:spPr>
            <a:xfrm flipV="1">
              <a:off x="5188203" y="1714500"/>
              <a:ext cx="514097" cy="355600"/>
            </a:xfrm>
            <a:prstGeom prst="line">
              <a:avLst/>
            </a:prstGeom>
            <a:ln w="571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9E64187-EEFA-9754-76F0-4C4823142432}"/>
                </a:ext>
              </a:extLst>
            </p:cNvPr>
            <p:cNvSpPr txBox="1"/>
            <p:nvPr/>
          </p:nvSpPr>
          <p:spPr>
            <a:xfrm>
              <a:off x="5751741" y="1423433"/>
              <a:ext cx="355653" cy="402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h</a:t>
              </a:r>
              <a:endParaRPr lang="en-US" sz="1400" i="1" baseline="-2500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9796AEF-1C0A-8384-7842-771DEC74AFEF}"/>
                </a:ext>
              </a:extLst>
            </p:cNvPr>
            <p:cNvCxnSpPr/>
            <p:nvPr/>
          </p:nvCxnSpPr>
          <p:spPr>
            <a:xfrm>
              <a:off x="6299200" y="2096532"/>
              <a:ext cx="711200" cy="0"/>
            </a:xfrm>
            <a:prstGeom prst="line">
              <a:avLst/>
            </a:prstGeom>
            <a:ln w="571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E54D76D-6E07-6034-15A1-F766AF7E6878}"/>
                </a:ext>
              </a:extLst>
            </p:cNvPr>
            <p:cNvCxnSpPr/>
            <p:nvPr/>
          </p:nvCxnSpPr>
          <p:spPr>
            <a:xfrm>
              <a:off x="6997700" y="2082800"/>
              <a:ext cx="526797" cy="4064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9147D80-111A-F408-E1E3-13DBE0177FD1}"/>
                </a:ext>
              </a:extLst>
            </p:cNvPr>
            <p:cNvCxnSpPr/>
            <p:nvPr/>
          </p:nvCxnSpPr>
          <p:spPr>
            <a:xfrm flipV="1">
              <a:off x="7010400" y="1663700"/>
              <a:ext cx="514097" cy="41910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ADBB872-22C4-812B-639E-0D579D3EA231}"/>
                </a:ext>
              </a:extLst>
            </p:cNvPr>
            <p:cNvSpPr txBox="1"/>
            <p:nvPr/>
          </p:nvSpPr>
          <p:spPr>
            <a:xfrm>
              <a:off x="6210301" y="1703863"/>
              <a:ext cx="355653" cy="402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h</a:t>
              </a:r>
              <a:endParaRPr lang="en-US" sz="1400" i="1" baseline="-2500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7E76129-E22B-DBCF-DC34-DF0EA9CC60D9}"/>
                </a:ext>
              </a:extLst>
            </p:cNvPr>
            <p:cNvSpPr txBox="1"/>
            <p:nvPr/>
          </p:nvSpPr>
          <p:spPr>
            <a:xfrm>
              <a:off x="7539498" y="1387396"/>
              <a:ext cx="380582" cy="402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0000FF"/>
                  </a:solidFill>
                  <a:latin typeface="Times New Roman"/>
                  <a:cs typeface="Times New Roman"/>
                </a:rPr>
                <a:t>l</a:t>
              </a:r>
              <a:r>
                <a:rPr lang="en-US" sz="1400" i="1" baseline="-250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29DF75F-C701-0FF9-FB8B-45C356C77CCC}"/>
                </a:ext>
              </a:extLst>
            </p:cNvPr>
            <p:cNvSpPr txBox="1"/>
            <p:nvPr/>
          </p:nvSpPr>
          <p:spPr>
            <a:xfrm>
              <a:off x="7537196" y="2331998"/>
              <a:ext cx="380582" cy="402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FF0000"/>
                  </a:solidFill>
                  <a:latin typeface="Times New Roman"/>
                  <a:cs typeface="Times New Roman"/>
                </a:rPr>
                <a:t>l</a:t>
              </a:r>
              <a:r>
                <a:rPr lang="en-US" sz="1400" i="1" baseline="-250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4DFDD7B-3C9D-7DFD-0EB4-584889C99C85}"/>
                </a:ext>
              </a:extLst>
            </p:cNvPr>
            <p:cNvCxnSpPr/>
            <p:nvPr/>
          </p:nvCxnSpPr>
          <p:spPr>
            <a:xfrm>
              <a:off x="636588" y="3328432"/>
              <a:ext cx="711200" cy="0"/>
            </a:xfrm>
            <a:prstGeom prst="line">
              <a:avLst/>
            </a:prstGeom>
            <a:ln w="571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15CB21C-B1D7-6336-B5A8-16E5513D5C5D}"/>
                </a:ext>
              </a:extLst>
            </p:cNvPr>
            <p:cNvCxnSpPr/>
            <p:nvPr/>
          </p:nvCxnSpPr>
          <p:spPr>
            <a:xfrm>
              <a:off x="1361395" y="3328432"/>
              <a:ext cx="526797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257C173-D539-8F9C-0A19-6DB132CB54EF}"/>
                </a:ext>
              </a:extLst>
            </p:cNvPr>
            <p:cNvCxnSpPr/>
            <p:nvPr/>
          </p:nvCxnSpPr>
          <p:spPr>
            <a:xfrm flipV="1">
              <a:off x="1335088" y="2946400"/>
              <a:ext cx="468312" cy="370364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95E6FF0-1B0C-DAC6-8375-40E1B6550708}"/>
                </a:ext>
              </a:extLst>
            </p:cNvPr>
            <p:cNvSpPr txBox="1"/>
            <p:nvPr/>
          </p:nvSpPr>
          <p:spPr>
            <a:xfrm>
              <a:off x="636588" y="2881262"/>
              <a:ext cx="432520" cy="402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h</a:t>
              </a:r>
              <a:r>
                <a:rPr lang="en-US" sz="1400" i="1" baseline="-25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89193D0-E023-16AA-1E70-F896A5AA1ABB}"/>
                </a:ext>
              </a:extLst>
            </p:cNvPr>
            <p:cNvSpPr txBox="1"/>
            <p:nvPr/>
          </p:nvSpPr>
          <p:spPr>
            <a:xfrm>
              <a:off x="1801816" y="2698234"/>
              <a:ext cx="380582" cy="402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0000FF"/>
                  </a:solidFill>
                  <a:latin typeface="Times New Roman"/>
                  <a:cs typeface="Times New Roman"/>
                </a:rPr>
                <a:t>l</a:t>
              </a:r>
              <a:r>
                <a:rPr lang="en-US" sz="1400" i="1" baseline="-250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6C9B77C-2080-F28C-3A4B-319344D9EDD1}"/>
                </a:ext>
              </a:extLst>
            </p:cNvPr>
            <p:cNvSpPr txBox="1"/>
            <p:nvPr/>
          </p:nvSpPr>
          <p:spPr>
            <a:xfrm>
              <a:off x="1980975" y="3093998"/>
              <a:ext cx="380582" cy="402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FF0000"/>
                  </a:solidFill>
                  <a:latin typeface="Times New Roman"/>
                  <a:cs typeface="Times New Roman"/>
                </a:rPr>
                <a:t>l</a:t>
              </a:r>
              <a:r>
                <a:rPr lang="en-US" sz="1400" i="1" baseline="-250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2E92501-75CA-BF43-114E-8E738922CBE4}"/>
                </a:ext>
              </a:extLst>
            </p:cNvPr>
            <p:cNvCxnSpPr/>
            <p:nvPr/>
          </p:nvCxnSpPr>
          <p:spPr>
            <a:xfrm>
              <a:off x="1308504" y="3328432"/>
              <a:ext cx="507596" cy="354568"/>
            </a:xfrm>
            <a:prstGeom prst="line">
              <a:avLst/>
            </a:prstGeom>
            <a:ln w="571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28B3BFB-84EC-8A42-83AB-3AE6C87DBB47}"/>
                </a:ext>
              </a:extLst>
            </p:cNvPr>
            <p:cNvSpPr txBox="1"/>
            <p:nvPr/>
          </p:nvSpPr>
          <p:spPr>
            <a:xfrm>
              <a:off x="1815875" y="3558064"/>
              <a:ext cx="432519" cy="402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h</a:t>
              </a:r>
              <a:r>
                <a:rPr lang="en-US" sz="1400" i="1" baseline="-25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773A62C-B21A-9247-EEF0-89DE5DEA3EC6}"/>
                </a:ext>
              </a:extLst>
            </p:cNvPr>
            <p:cNvCxnSpPr/>
            <p:nvPr/>
          </p:nvCxnSpPr>
          <p:spPr>
            <a:xfrm flipV="1">
              <a:off x="2870200" y="3367564"/>
              <a:ext cx="548092" cy="355600"/>
            </a:xfrm>
            <a:prstGeom prst="line">
              <a:avLst/>
            </a:prstGeom>
            <a:ln w="571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8DE746D-0466-FA0F-C1F8-E47F053B169D}"/>
                </a:ext>
              </a:extLst>
            </p:cNvPr>
            <p:cNvCxnSpPr/>
            <p:nvPr/>
          </p:nvCxnSpPr>
          <p:spPr>
            <a:xfrm>
              <a:off x="3443692" y="3368596"/>
              <a:ext cx="507596" cy="354568"/>
            </a:xfrm>
            <a:prstGeom prst="line">
              <a:avLst/>
            </a:prstGeom>
            <a:ln w="571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BC72C73-8EBA-C59D-7AAA-3940119679C0}"/>
                </a:ext>
              </a:extLst>
            </p:cNvPr>
            <p:cNvCxnSpPr/>
            <p:nvPr/>
          </p:nvCxnSpPr>
          <p:spPr>
            <a:xfrm>
              <a:off x="2870200" y="2946400"/>
              <a:ext cx="586192" cy="426482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D0CF979-BECB-29E7-BFB5-4502649533BA}"/>
                </a:ext>
              </a:extLst>
            </p:cNvPr>
            <p:cNvCxnSpPr/>
            <p:nvPr/>
          </p:nvCxnSpPr>
          <p:spPr>
            <a:xfrm flipV="1">
              <a:off x="3424491" y="2946400"/>
              <a:ext cx="526797" cy="395764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4915C86-CBE7-C482-8661-34A4159C33F2}"/>
                </a:ext>
              </a:extLst>
            </p:cNvPr>
            <p:cNvSpPr txBox="1"/>
            <p:nvPr/>
          </p:nvSpPr>
          <p:spPr>
            <a:xfrm>
              <a:off x="2665399" y="3613666"/>
              <a:ext cx="432519" cy="402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h</a:t>
              </a:r>
              <a:r>
                <a:rPr lang="en-US" sz="1400" i="1" baseline="-25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6C06E73-2BB2-162A-7B27-58A24CEF02F5}"/>
                </a:ext>
              </a:extLst>
            </p:cNvPr>
            <p:cNvSpPr txBox="1"/>
            <p:nvPr/>
          </p:nvSpPr>
          <p:spPr>
            <a:xfrm>
              <a:off x="3987558" y="3588266"/>
              <a:ext cx="432519" cy="402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h</a:t>
              </a:r>
              <a:r>
                <a:rPr lang="en-US" sz="1400" i="1" baseline="-25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E2428A1-92D2-0BDB-6FE9-46E65752C217}"/>
                </a:ext>
              </a:extLst>
            </p:cNvPr>
            <p:cNvSpPr txBox="1"/>
            <p:nvPr/>
          </p:nvSpPr>
          <p:spPr>
            <a:xfrm>
              <a:off x="2563799" y="2641600"/>
              <a:ext cx="380582" cy="402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0000FF"/>
                  </a:solidFill>
                  <a:latin typeface="Times New Roman"/>
                  <a:cs typeface="Times New Roman"/>
                </a:rPr>
                <a:t>l</a:t>
              </a:r>
              <a:r>
                <a:rPr lang="en-US" sz="1400" i="1" baseline="-250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982A344-4CCB-115E-DC3F-57D4E930F951}"/>
                </a:ext>
              </a:extLst>
            </p:cNvPr>
            <p:cNvSpPr txBox="1"/>
            <p:nvPr/>
          </p:nvSpPr>
          <p:spPr>
            <a:xfrm>
              <a:off x="3951951" y="2686566"/>
              <a:ext cx="380582" cy="402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FF0000"/>
                  </a:solidFill>
                  <a:latin typeface="Times New Roman"/>
                  <a:cs typeface="Times New Roman"/>
                </a:rPr>
                <a:t>l</a:t>
              </a:r>
              <a:r>
                <a:rPr lang="en-US" sz="1400" i="1" baseline="-250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686E603-E361-B449-397E-0BC0C5AB3E0A}"/>
                </a:ext>
              </a:extLst>
            </p:cNvPr>
            <p:cNvCxnSpPr/>
            <p:nvPr/>
          </p:nvCxnSpPr>
          <p:spPr>
            <a:xfrm>
              <a:off x="4602011" y="2915682"/>
              <a:ext cx="586192" cy="426482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CA96C08-022C-BFD3-24F3-590D384D9C51}"/>
                </a:ext>
              </a:extLst>
            </p:cNvPr>
            <p:cNvCxnSpPr/>
            <p:nvPr/>
          </p:nvCxnSpPr>
          <p:spPr>
            <a:xfrm flipV="1">
              <a:off x="4661406" y="3342164"/>
              <a:ext cx="526797" cy="395764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59C3688-A825-0ADE-C697-C88ACA75759F}"/>
                </a:ext>
              </a:extLst>
            </p:cNvPr>
            <p:cNvCxnSpPr/>
            <p:nvPr/>
          </p:nvCxnSpPr>
          <p:spPr>
            <a:xfrm>
              <a:off x="5188203" y="3335814"/>
              <a:ext cx="586192" cy="426482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FE025BE-0E49-5C42-1232-9B6CC63E3D1B}"/>
                </a:ext>
              </a:extLst>
            </p:cNvPr>
            <p:cNvCxnSpPr/>
            <p:nvPr/>
          </p:nvCxnSpPr>
          <p:spPr>
            <a:xfrm flipV="1">
              <a:off x="5199544" y="2932668"/>
              <a:ext cx="526797" cy="395764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489140D-FD1F-4411-B237-4536D9238376}"/>
                </a:ext>
              </a:extLst>
            </p:cNvPr>
            <p:cNvSpPr txBox="1"/>
            <p:nvPr/>
          </p:nvSpPr>
          <p:spPr>
            <a:xfrm>
              <a:off x="4391886" y="2914134"/>
              <a:ext cx="484453" cy="402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0000FF"/>
                  </a:solidFill>
                  <a:latin typeface="Times New Roman"/>
                  <a:cs typeface="Times New Roman"/>
                </a:rPr>
                <a:t>l</a:t>
              </a:r>
              <a:r>
                <a:rPr lang="en-US" sz="1400" i="1" baseline="-250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  <a:r>
                <a:rPr lang="en-US" sz="1400" i="1" baseline="300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+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497F825-F811-8950-9026-0E94EA3F6B27}"/>
                </a:ext>
              </a:extLst>
            </p:cNvPr>
            <p:cNvSpPr txBox="1"/>
            <p:nvPr/>
          </p:nvSpPr>
          <p:spPr>
            <a:xfrm>
              <a:off x="5675541" y="3398799"/>
              <a:ext cx="432519" cy="402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0000FF"/>
                  </a:solidFill>
                  <a:latin typeface="Times New Roman"/>
                  <a:cs typeface="Times New Roman"/>
                </a:rPr>
                <a:t>l</a:t>
              </a:r>
              <a:r>
                <a:rPr lang="en-US" sz="1400" i="1" baseline="-250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  <a:r>
                <a:rPr lang="en-US" sz="1400" i="1" baseline="300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-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585186B-D3B4-302A-46F4-E6829EA78E32}"/>
                </a:ext>
              </a:extLst>
            </p:cNvPr>
            <p:cNvSpPr txBox="1"/>
            <p:nvPr/>
          </p:nvSpPr>
          <p:spPr>
            <a:xfrm>
              <a:off x="5713641" y="2798802"/>
              <a:ext cx="484453" cy="402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FF0000"/>
                  </a:solidFill>
                  <a:latin typeface="Times New Roman"/>
                  <a:cs typeface="Times New Roman"/>
                </a:rPr>
                <a:t>l</a:t>
              </a:r>
              <a:r>
                <a:rPr lang="en-US" sz="1400" i="1" baseline="-250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1</a:t>
              </a:r>
              <a:r>
                <a:rPr lang="en-US" sz="1400" i="1" baseline="300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+</a:t>
              </a:r>
              <a:endParaRPr lang="en-US" sz="1400" i="1" baseline="-2500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8DD7BAA-1E9D-E86C-21FA-41CE485F9B7D}"/>
                </a:ext>
              </a:extLst>
            </p:cNvPr>
            <p:cNvSpPr txBox="1"/>
            <p:nvPr/>
          </p:nvSpPr>
          <p:spPr>
            <a:xfrm>
              <a:off x="4341809" y="3373914"/>
              <a:ext cx="432520" cy="402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FF0000"/>
                  </a:solidFill>
                  <a:latin typeface="Times New Roman"/>
                  <a:cs typeface="Times New Roman"/>
                </a:rPr>
                <a:t>l</a:t>
              </a:r>
              <a:r>
                <a:rPr lang="en-US" sz="1400" i="1" baseline="-250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1</a:t>
              </a:r>
              <a:r>
                <a:rPr lang="en-US" sz="1400" i="1" baseline="300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-</a:t>
              </a:r>
              <a:endParaRPr lang="en-US" sz="1400" i="1" baseline="-2500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84F9502-CDDE-CFCD-6132-0072B62E4AED}"/>
                </a:ext>
              </a:extLst>
            </p:cNvPr>
            <p:cNvCxnSpPr/>
            <p:nvPr/>
          </p:nvCxnSpPr>
          <p:spPr>
            <a:xfrm>
              <a:off x="6426200" y="3315732"/>
              <a:ext cx="711200" cy="0"/>
            </a:xfrm>
            <a:prstGeom prst="line">
              <a:avLst/>
            </a:prstGeom>
            <a:ln w="28575" cmpd="sng">
              <a:solidFill>
                <a:srgbClr val="00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8FEF7E4-E6AB-C1DF-BE36-13FE96C01035}"/>
                </a:ext>
              </a:extLst>
            </p:cNvPr>
            <p:cNvCxnSpPr/>
            <p:nvPr/>
          </p:nvCxnSpPr>
          <p:spPr>
            <a:xfrm>
              <a:off x="7124700" y="3302000"/>
              <a:ext cx="526797" cy="4064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4B794E6-326F-69C2-DFC5-373A7C8D8AC2}"/>
                </a:ext>
              </a:extLst>
            </p:cNvPr>
            <p:cNvCxnSpPr/>
            <p:nvPr/>
          </p:nvCxnSpPr>
          <p:spPr>
            <a:xfrm flipV="1">
              <a:off x="7137400" y="2882900"/>
              <a:ext cx="514097" cy="41910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A5BA7B2-094A-DD04-E5F8-D7D705682A5D}"/>
                </a:ext>
              </a:extLst>
            </p:cNvPr>
            <p:cNvSpPr txBox="1"/>
            <p:nvPr/>
          </p:nvSpPr>
          <p:spPr>
            <a:xfrm>
              <a:off x="6337300" y="2923064"/>
              <a:ext cx="710892" cy="402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Z , H</a:t>
              </a:r>
              <a:endParaRPr lang="en-US" sz="1400" i="1" baseline="-2500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779D898-EB2A-DB63-20F6-EE094D812C8B}"/>
                </a:ext>
              </a:extLst>
            </p:cNvPr>
            <p:cNvSpPr txBox="1"/>
            <p:nvPr/>
          </p:nvSpPr>
          <p:spPr>
            <a:xfrm>
              <a:off x="7666497" y="2606597"/>
              <a:ext cx="380582" cy="402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0000FF"/>
                  </a:solidFill>
                  <a:latin typeface="Times New Roman"/>
                  <a:cs typeface="Times New Roman"/>
                </a:rPr>
                <a:t>l</a:t>
              </a:r>
              <a:r>
                <a:rPr lang="en-US" sz="1400" i="1" baseline="-250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6E0BE66-63FC-31F8-FEF5-5AEF8780E08B}"/>
                </a:ext>
              </a:extLst>
            </p:cNvPr>
            <p:cNvSpPr txBox="1"/>
            <p:nvPr/>
          </p:nvSpPr>
          <p:spPr>
            <a:xfrm>
              <a:off x="7664196" y="3551197"/>
              <a:ext cx="380582" cy="402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FF0000"/>
                  </a:solidFill>
                  <a:latin typeface="Times New Roman"/>
                  <a:cs typeface="Times New Roman"/>
                </a:rPr>
                <a:t>l</a:t>
              </a:r>
              <a:r>
                <a:rPr lang="en-US" sz="1400" i="1" baseline="-250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6483EE00-F0E0-A753-2814-C673DC894567}"/>
              </a:ext>
            </a:extLst>
          </p:cNvPr>
          <p:cNvGrpSpPr/>
          <p:nvPr/>
        </p:nvGrpSpPr>
        <p:grpSpPr>
          <a:xfrm>
            <a:off x="175312" y="2412574"/>
            <a:ext cx="4181182" cy="1597945"/>
            <a:chOff x="175312" y="2242755"/>
            <a:chExt cx="4181182" cy="1597945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F82D234-B142-C28C-AE2D-08107D8908FB}"/>
                </a:ext>
              </a:extLst>
            </p:cNvPr>
            <p:cNvSpPr txBox="1"/>
            <p:nvPr/>
          </p:nvSpPr>
          <p:spPr>
            <a:xfrm>
              <a:off x="175312" y="2242755"/>
              <a:ext cx="41811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Physics background: </a:t>
              </a:r>
            </a:p>
            <a:p>
              <a:r>
                <a:rPr lang="en-US" sz="1600" dirty="0"/>
                <a:t> suppressed by (</a:t>
              </a:r>
              <a:r>
                <a:rPr lang="en-US" sz="1600" dirty="0">
                  <a:latin typeface="Symbol" pitchFamily="2" charset="2"/>
                </a:rPr>
                <a:t>D</a:t>
              </a:r>
              <a:r>
                <a:rPr lang="en-US" sz="1600" dirty="0"/>
                <a:t>m</a:t>
              </a:r>
              <a:r>
                <a:rPr lang="en-US" sz="1600" baseline="30000" dirty="0"/>
                <a:t>2</a:t>
              </a:r>
              <a:r>
                <a:rPr lang="en-US" sz="1600" baseline="-25000" dirty="0">
                  <a:latin typeface="Symbol" charset="2"/>
                  <a:cs typeface="Symbol" charset="2"/>
                </a:rPr>
                <a:t>n</a:t>
              </a:r>
              <a:r>
                <a:rPr lang="en-US" sz="1600" dirty="0"/>
                <a:t>/m</a:t>
              </a:r>
              <a:r>
                <a:rPr lang="en-US" sz="1600" baseline="30000" dirty="0"/>
                <a:t>2</a:t>
              </a:r>
              <a:r>
                <a:rPr lang="en-US" sz="1600" baseline="-25000" dirty="0"/>
                <a:t>W</a:t>
              </a:r>
              <a:r>
                <a:rPr lang="en-US" sz="1600" dirty="0"/>
                <a:t>)</a:t>
              </a:r>
              <a:r>
                <a:rPr lang="en-US" sz="1600" baseline="30000" dirty="0"/>
                <a:t>2</a:t>
              </a:r>
              <a:r>
                <a:rPr lang="en-US" sz="1600" dirty="0"/>
                <a:t>, rates O(10</a:t>
              </a:r>
              <a:r>
                <a:rPr lang="en-US" sz="1600" baseline="30000" dirty="0"/>
                <a:t>-50</a:t>
              </a:r>
              <a:r>
                <a:rPr lang="en-US" sz="1600" dirty="0"/>
                <a:t>), </a:t>
              </a:r>
            </a:p>
            <a:p>
              <a:r>
                <a:rPr lang="en-US" sz="1600" dirty="0"/>
                <a:t>can be ignored at current levels of sensitivity</a:t>
              </a: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F0DD2EA7-C062-016B-429E-409208F1375C}"/>
                </a:ext>
              </a:extLst>
            </p:cNvPr>
            <p:cNvGrpSpPr/>
            <p:nvPr/>
          </p:nvGrpSpPr>
          <p:grpSpPr>
            <a:xfrm>
              <a:off x="925928" y="3115168"/>
              <a:ext cx="2127365" cy="725532"/>
              <a:chOff x="5062293" y="2948873"/>
              <a:chExt cx="2127365" cy="725532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9C6F4C9B-72F1-9DA5-03DE-12A8A631CE39}"/>
                  </a:ext>
                </a:extLst>
              </p:cNvPr>
              <p:cNvCxnSpPr/>
              <p:nvPr/>
            </p:nvCxnSpPr>
            <p:spPr>
              <a:xfrm>
                <a:off x="5062293" y="3326872"/>
                <a:ext cx="727027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F556A0F6-D8CE-64DA-4A6D-1DA087296F24}"/>
                  </a:ext>
                </a:extLst>
              </p:cNvPr>
              <p:cNvCxnSpPr/>
              <p:nvPr/>
            </p:nvCxnSpPr>
            <p:spPr>
              <a:xfrm>
                <a:off x="6500468" y="3314172"/>
                <a:ext cx="68919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15D1F46-7D98-CD53-4B98-2DFB6D534E99}"/>
                  </a:ext>
                </a:extLst>
              </p:cNvPr>
              <p:cNvSpPr txBox="1"/>
              <p:nvPr/>
            </p:nvSpPr>
            <p:spPr>
              <a:xfrm>
                <a:off x="5261594" y="2998952"/>
                <a:ext cx="2936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l</a:t>
                </a:r>
                <a:r>
                  <a:rPr lang="en-US" sz="1400" i="1" baseline="-25000" dirty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7E95188-B4DE-9A82-237C-0DD0F7A1D270}"/>
                  </a:ext>
                </a:extLst>
              </p:cNvPr>
              <p:cNvSpPr txBox="1"/>
              <p:nvPr/>
            </p:nvSpPr>
            <p:spPr>
              <a:xfrm>
                <a:off x="6729820" y="2973000"/>
                <a:ext cx="2936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l</a:t>
                </a:r>
                <a:r>
                  <a:rPr lang="en-US" sz="1400" i="1" baseline="-2500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1</a:t>
                </a: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D46252E7-099B-1462-D15F-F20A57F9055A}"/>
                  </a:ext>
                </a:extLst>
              </p:cNvPr>
              <p:cNvSpPr/>
              <p:nvPr/>
            </p:nvSpPr>
            <p:spPr>
              <a:xfrm>
                <a:off x="5789320" y="2948873"/>
                <a:ext cx="711149" cy="705197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A329606-D525-A2E9-9C4E-CCE6358E045E}"/>
                  </a:ext>
                </a:extLst>
              </p:cNvPr>
              <p:cNvSpPr txBox="1"/>
              <p:nvPr/>
            </p:nvSpPr>
            <p:spPr>
              <a:xfrm>
                <a:off x="5986254" y="3366628"/>
                <a:ext cx="3337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W</a:t>
                </a:r>
                <a:endParaRPr lang="en-US" sz="1400" i="1" baseline="-25000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855772B-84A0-940B-3754-947FB958A14C}"/>
                  </a:ext>
                </a:extLst>
              </p:cNvPr>
              <p:cNvSpPr txBox="1"/>
              <p:nvPr/>
            </p:nvSpPr>
            <p:spPr>
              <a:xfrm>
                <a:off x="5786053" y="2974352"/>
                <a:ext cx="3369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>
                    <a:solidFill>
                      <a:srgbClr val="000000"/>
                    </a:solidFill>
                    <a:latin typeface="Symbol" charset="2"/>
                    <a:cs typeface="Symbol" charset="2"/>
                  </a:rPr>
                  <a:t>n</a:t>
                </a:r>
                <a:r>
                  <a:rPr lang="en-US" sz="1400" i="1" baseline="-25000" dirty="0">
                    <a:solidFill>
                      <a:srgbClr val="000000"/>
                    </a:solidFill>
                    <a:latin typeface="Symbol" charset="2"/>
                    <a:cs typeface="Symbol" charset="2"/>
                  </a:rPr>
                  <a:t>1</a:t>
                </a:r>
              </a:p>
            </p:txBody>
          </p:sp>
        </p:grp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CE3BE8D5-3166-C6F6-31FB-C0C3ADA30F0D}"/>
              </a:ext>
            </a:extLst>
          </p:cNvPr>
          <p:cNvSpPr txBox="1"/>
          <p:nvPr/>
        </p:nvSpPr>
        <p:spPr>
          <a:xfrm>
            <a:off x="782637" y="4361629"/>
            <a:ext cx="7470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The highest sensitivities to these processes are  achieved by studying muon interactions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8A6131A-04C7-5211-A1DF-7265AE12C4C1}"/>
              </a:ext>
            </a:extLst>
          </p:cNvPr>
          <p:cNvGrpSpPr/>
          <p:nvPr/>
        </p:nvGrpSpPr>
        <p:grpSpPr>
          <a:xfrm>
            <a:off x="5189678" y="1131446"/>
            <a:ext cx="1173512" cy="1184716"/>
            <a:chOff x="2714991" y="2557362"/>
            <a:chExt cx="1827056" cy="1632622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CD3A9130-FD40-9D3A-E825-AF7BD75147CE}"/>
                </a:ext>
              </a:extLst>
            </p:cNvPr>
            <p:cNvSpPr/>
            <p:nvPr/>
          </p:nvSpPr>
          <p:spPr>
            <a:xfrm>
              <a:off x="2714991" y="2557362"/>
              <a:ext cx="1827056" cy="1632622"/>
            </a:xfrm>
            <a:custGeom>
              <a:avLst/>
              <a:gdLst>
                <a:gd name="connsiteX0" fmla="*/ 0 w 1827056"/>
                <a:gd name="connsiteY0" fmla="*/ 0 h 1632622"/>
                <a:gd name="connsiteX1" fmla="*/ 438493 w 1827056"/>
                <a:gd name="connsiteY1" fmla="*/ 0 h 1632622"/>
                <a:gd name="connsiteX2" fmla="*/ 840446 w 1827056"/>
                <a:gd name="connsiteY2" fmla="*/ 0 h 1632622"/>
                <a:gd name="connsiteX3" fmla="*/ 1333751 w 1827056"/>
                <a:gd name="connsiteY3" fmla="*/ 0 h 1632622"/>
                <a:gd name="connsiteX4" fmla="*/ 1827056 w 1827056"/>
                <a:gd name="connsiteY4" fmla="*/ 0 h 1632622"/>
                <a:gd name="connsiteX5" fmla="*/ 1827056 w 1827056"/>
                <a:gd name="connsiteY5" fmla="*/ 527881 h 1632622"/>
                <a:gd name="connsiteX6" fmla="*/ 1827056 w 1827056"/>
                <a:gd name="connsiteY6" fmla="*/ 1039436 h 1632622"/>
                <a:gd name="connsiteX7" fmla="*/ 1827056 w 1827056"/>
                <a:gd name="connsiteY7" fmla="*/ 1632622 h 1632622"/>
                <a:gd name="connsiteX8" fmla="*/ 1370292 w 1827056"/>
                <a:gd name="connsiteY8" fmla="*/ 1632622 h 1632622"/>
                <a:gd name="connsiteX9" fmla="*/ 968340 w 1827056"/>
                <a:gd name="connsiteY9" fmla="*/ 1632622 h 1632622"/>
                <a:gd name="connsiteX10" fmla="*/ 511576 w 1827056"/>
                <a:gd name="connsiteY10" fmla="*/ 1632622 h 1632622"/>
                <a:gd name="connsiteX11" fmla="*/ 0 w 1827056"/>
                <a:gd name="connsiteY11" fmla="*/ 1632622 h 1632622"/>
                <a:gd name="connsiteX12" fmla="*/ 0 w 1827056"/>
                <a:gd name="connsiteY12" fmla="*/ 1104741 h 1632622"/>
                <a:gd name="connsiteX13" fmla="*/ 0 w 1827056"/>
                <a:gd name="connsiteY13" fmla="*/ 576860 h 1632622"/>
                <a:gd name="connsiteX14" fmla="*/ 0 w 1827056"/>
                <a:gd name="connsiteY14" fmla="*/ 0 h 1632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7056" h="1632622" extrusionOk="0">
                  <a:moveTo>
                    <a:pt x="0" y="0"/>
                  </a:moveTo>
                  <a:cubicBezTo>
                    <a:pt x="95027" y="-44924"/>
                    <a:pt x="250691" y="29240"/>
                    <a:pt x="438493" y="0"/>
                  </a:cubicBezTo>
                  <a:cubicBezTo>
                    <a:pt x="626295" y="-29240"/>
                    <a:pt x="644339" y="41328"/>
                    <a:pt x="840446" y="0"/>
                  </a:cubicBezTo>
                  <a:cubicBezTo>
                    <a:pt x="1036553" y="-41328"/>
                    <a:pt x="1116071" y="35411"/>
                    <a:pt x="1333751" y="0"/>
                  </a:cubicBezTo>
                  <a:cubicBezTo>
                    <a:pt x="1551431" y="-35411"/>
                    <a:pt x="1588162" y="34425"/>
                    <a:pt x="1827056" y="0"/>
                  </a:cubicBezTo>
                  <a:cubicBezTo>
                    <a:pt x="1868296" y="185277"/>
                    <a:pt x="1814370" y="363070"/>
                    <a:pt x="1827056" y="527881"/>
                  </a:cubicBezTo>
                  <a:cubicBezTo>
                    <a:pt x="1839742" y="692692"/>
                    <a:pt x="1822382" y="880209"/>
                    <a:pt x="1827056" y="1039436"/>
                  </a:cubicBezTo>
                  <a:cubicBezTo>
                    <a:pt x="1831730" y="1198663"/>
                    <a:pt x="1789105" y="1431742"/>
                    <a:pt x="1827056" y="1632622"/>
                  </a:cubicBezTo>
                  <a:cubicBezTo>
                    <a:pt x="1724114" y="1677020"/>
                    <a:pt x="1557903" y="1609505"/>
                    <a:pt x="1370292" y="1632622"/>
                  </a:cubicBezTo>
                  <a:cubicBezTo>
                    <a:pt x="1182681" y="1655739"/>
                    <a:pt x="1074631" y="1626636"/>
                    <a:pt x="968340" y="1632622"/>
                  </a:cubicBezTo>
                  <a:cubicBezTo>
                    <a:pt x="862049" y="1638608"/>
                    <a:pt x="656059" y="1578140"/>
                    <a:pt x="511576" y="1632622"/>
                  </a:cubicBezTo>
                  <a:cubicBezTo>
                    <a:pt x="367093" y="1687104"/>
                    <a:pt x="130628" y="1613522"/>
                    <a:pt x="0" y="1632622"/>
                  </a:cubicBezTo>
                  <a:cubicBezTo>
                    <a:pt x="-57611" y="1403327"/>
                    <a:pt x="49317" y="1251672"/>
                    <a:pt x="0" y="1104741"/>
                  </a:cubicBezTo>
                  <a:cubicBezTo>
                    <a:pt x="-49317" y="957810"/>
                    <a:pt x="62786" y="714804"/>
                    <a:pt x="0" y="576860"/>
                  </a:cubicBezTo>
                  <a:cubicBezTo>
                    <a:pt x="-62786" y="438916"/>
                    <a:pt x="48213" y="216689"/>
                    <a:pt x="0" y="0"/>
                  </a:cubicBezTo>
                  <a:close/>
                </a:path>
              </a:pathLst>
            </a:custGeom>
            <a:noFill/>
            <a:ln>
              <a:solidFill>
                <a:srgbClr val="00000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F5E00D2-F25D-F146-B97E-907F07A745F0}"/>
                </a:ext>
              </a:extLst>
            </p:cNvPr>
            <p:cNvSpPr txBox="1"/>
            <p:nvPr/>
          </p:nvSpPr>
          <p:spPr>
            <a:xfrm>
              <a:off x="2889913" y="3740520"/>
              <a:ext cx="1139389" cy="3967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h</a:t>
              </a:r>
              <a:r>
                <a:rPr lang="en-US" sz="1400" b="1" i="1" baseline="-25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2</a:t>
              </a:r>
              <a:r>
                <a:rPr lang="en-US" sz="1400" b="1" i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 = h</a:t>
              </a:r>
              <a:r>
                <a:rPr lang="en-US" sz="1400" b="1" i="1" baseline="-25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1</a:t>
              </a:r>
              <a:r>
                <a:rPr lang="en-US" sz="1400" b="1" i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 = N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AC92B6C-C6B9-5728-55CB-AACFEFBF617B}"/>
              </a:ext>
            </a:extLst>
          </p:cNvPr>
          <p:cNvGrpSpPr/>
          <p:nvPr/>
        </p:nvGrpSpPr>
        <p:grpSpPr>
          <a:xfrm>
            <a:off x="4478968" y="2444414"/>
            <a:ext cx="4230261" cy="1851077"/>
            <a:chOff x="4478968" y="2444414"/>
            <a:chExt cx="4230261" cy="1851077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973BA270-B423-A5DA-29B3-5A925512C02C}"/>
                </a:ext>
              </a:extLst>
            </p:cNvPr>
            <p:cNvGrpSpPr/>
            <p:nvPr/>
          </p:nvGrpSpPr>
          <p:grpSpPr>
            <a:xfrm>
              <a:off x="4478968" y="2444414"/>
              <a:ext cx="4230261" cy="1851077"/>
              <a:chOff x="4478968" y="2444414"/>
              <a:chExt cx="4230261" cy="1851077"/>
            </a:xfrm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52C4585-CE4B-2496-7A62-652ECD7C99F0}"/>
                  </a:ext>
                </a:extLst>
              </p:cNvPr>
              <p:cNvSpPr txBox="1"/>
              <p:nvPr/>
            </p:nvSpPr>
            <p:spPr>
              <a:xfrm>
                <a:off x="4478968" y="2444414"/>
                <a:ext cx="423026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Experimental goal:  </a:t>
                </a:r>
              </a:p>
              <a:p>
                <a:r>
                  <a:rPr lang="en-US" sz="1600" dirty="0"/>
                  <a:t>find a way to suppress the standard weak decays</a:t>
                </a:r>
              </a:p>
            </p:txBody>
          </p: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4BD44A66-A488-9B51-9779-EAADAEE1E933}"/>
                  </a:ext>
                </a:extLst>
              </p:cNvPr>
              <p:cNvGrpSpPr/>
              <p:nvPr/>
            </p:nvGrpSpPr>
            <p:grpSpPr>
              <a:xfrm>
                <a:off x="5569673" y="2971234"/>
                <a:ext cx="2345147" cy="1324257"/>
                <a:chOff x="6961384" y="4945646"/>
                <a:chExt cx="2345147" cy="1324257"/>
              </a:xfrm>
            </p:grpSpPr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91B9FB89-6E21-4A17-BC38-25F691909780}"/>
                    </a:ext>
                  </a:extLst>
                </p:cNvPr>
                <p:cNvCxnSpPr/>
                <p:nvPr/>
              </p:nvCxnSpPr>
              <p:spPr>
                <a:xfrm>
                  <a:off x="6961384" y="5768314"/>
                  <a:ext cx="824197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E2280308-306B-75AB-E7C6-4717D2889BEC}"/>
                    </a:ext>
                  </a:extLst>
                </p:cNvPr>
                <p:cNvCxnSpPr/>
                <p:nvPr/>
              </p:nvCxnSpPr>
              <p:spPr>
                <a:xfrm flipV="1">
                  <a:off x="7808199" y="5205864"/>
                  <a:ext cx="644490" cy="56245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9552526A-8740-1FB2-8A7B-FD536FA26357}"/>
                    </a:ext>
                  </a:extLst>
                </p:cNvPr>
                <p:cNvCxnSpPr/>
                <p:nvPr/>
              </p:nvCxnSpPr>
              <p:spPr>
                <a:xfrm flipV="1">
                  <a:off x="7841463" y="5497964"/>
                  <a:ext cx="763626" cy="27035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4A871701-08C3-83F4-0475-B433C6D04465}"/>
                    </a:ext>
                  </a:extLst>
                </p:cNvPr>
                <p:cNvCxnSpPr/>
                <p:nvPr/>
              </p:nvCxnSpPr>
              <p:spPr>
                <a:xfrm>
                  <a:off x="7841463" y="5768314"/>
                  <a:ext cx="763626" cy="16145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1D6D0A73-16F6-BE4A-E3B1-E7CF810E2C77}"/>
                    </a:ext>
                  </a:extLst>
                </p:cNvPr>
                <p:cNvCxnSpPr/>
                <p:nvPr/>
              </p:nvCxnSpPr>
              <p:spPr>
                <a:xfrm>
                  <a:off x="7808199" y="5768314"/>
                  <a:ext cx="602730" cy="346283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BFADBBDD-9184-6896-C932-44EB38F4F15B}"/>
                    </a:ext>
                  </a:extLst>
                </p:cNvPr>
                <p:cNvSpPr txBox="1"/>
                <p:nvPr/>
              </p:nvSpPr>
              <p:spPr>
                <a:xfrm>
                  <a:off x="6995981" y="5439290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dirty="0">
                      <a:solidFill>
                        <a:srgbClr val="0000FF"/>
                      </a:solidFill>
                      <a:latin typeface="Times New Roman"/>
                      <a:cs typeface="Times New Roman"/>
                    </a:rPr>
                    <a:t>l</a:t>
                  </a:r>
                  <a:r>
                    <a:rPr lang="en-US" sz="1400" i="1" baseline="-25000" dirty="0">
                      <a:solidFill>
                        <a:srgbClr val="0000FF"/>
                      </a:solidFill>
                      <a:latin typeface="Times New Roman"/>
                      <a:cs typeface="Times New Roman"/>
                    </a:rPr>
                    <a:t>2</a:t>
                  </a:r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7D85E7C4-6EFC-73C5-1E39-FFE6266186FC}"/>
                    </a:ext>
                  </a:extLst>
                </p:cNvPr>
                <p:cNvSpPr txBox="1"/>
                <p:nvPr/>
              </p:nvSpPr>
              <p:spPr>
                <a:xfrm>
                  <a:off x="8449836" y="4945646"/>
                  <a:ext cx="2936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dirty="0">
                      <a:solidFill>
                        <a:srgbClr val="FF0000"/>
                      </a:solidFill>
                      <a:latin typeface="Times New Roman"/>
                      <a:cs typeface="Times New Roman"/>
                    </a:rPr>
                    <a:t>l</a:t>
                  </a:r>
                  <a:r>
                    <a:rPr lang="en-US" sz="1400" i="1" baseline="-25000" dirty="0">
                      <a:solidFill>
                        <a:srgbClr val="FF0000"/>
                      </a:solidFill>
                      <a:latin typeface="Times New Roman"/>
                      <a:cs typeface="Times New Roman"/>
                    </a:rPr>
                    <a:t>1</a:t>
                  </a:r>
                </a:p>
              </p:txBody>
            </p: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97EE2795-F114-6DB5-A58C-20DC3E721996}"/>
                    </a:ext>
                  </a:extLst>
                </p:cNvPr>
                <p:cNvSpPr txBox="1"/>
                <p:nvPr/>
              </p:nvSpPr>
              <p:spPr>
                <a:xfrm>
                  <a:off x="8352355" y="5962126"/>
                  <a:ext cx="25840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dirty="0">
                      <a:solidFill>
                        <a:srgbClr val="000000"/>
                      </a:solidFill>
                      <a:latin typeface="Symbol" charset="2"/>
                      <a:cs typeface="Symbol" charset="2"/>
                    </a:rPr>
                    <a:t>g</a:t>
                  </a:r>
                  <a:endParaRPr lang="en-US" sz="1400" i="1" baseline="-25000" dirty="0">
                    <a:solidFill>
                      <a:srgbClr val="000000"/>
                    </a:solidFill>
                    <a:latin typeface="Symbol" charset="2"/>
                    <a:cs typeface="Symbol" charset="2"/>
                  </a:endParaRPr>
                </a:p>
              </p:txBody>
            </p: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81F23B30-9B8C-CF18-C7DC-86F1D667EA92}"/>
                    </a:ext>
                  </a:extLst>
                </p:cNvPr>
                <p:cNvSpPr txBox="1"/>
                <p:nvPr/>
              </p:nvSpPr>
              <p:spPr>
                <a:xfrm flipH="1">
                  <a:off x="8551567" y="5259282"/>
                  <a:ext cx="75496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i="1" dirty="0">
                      <a:solidFill>
                        <a:srgbClr val="FF0000"/>
                      </a:solidFill>
                      <a:latin typeface="Symbol" charset="2"/>
                      <a:cs typeface="Symbol" charset="2"/>
                    </a:rPr>
                    <a:t>n</a:t>
                  </a:r>
                  <a:r>
                    <a:rPr lang="en-US" sz="1400" i="1" baseline="-25000" dirty="0">
                      <a:solidFill>
                        <a:srgbClr val="FF0000"/>
                      </a:solidFill>
                      <a:latin typeface="Symbol" charset="2"/>
                      <a:cs typeface="Symbol" charset="2"/>
                    </a:rPr>
                    <a:t>1</a:t>
                  </a:r>
                </a:p>
              </p:txBody>
            </p: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A05E786D-F6AE-8DCA-BBCA-B8EA57BAA650}"/>
                    </a:ext>
                  </a:extLst>
                </p:cNvPr>
                <p:cNvCxnSpPr/>
                <p:nvPr/>
              </p:nvCxnSpPr>
              <p:spPr>
                <a:xfrm flipH="1" flipV="1">
                  <a:off x="8617789" y="5370964"/>
                  <a:ext cx="182880" cy="0"/>
                </a:xfrm>
                <a:prstGeom prst="line">
                  <a:avLst/>
                </a:prstGeom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FCDE05E-5587-9AB3-C341-5A6D4D72BDB2}"/>
                </a:ext>
              </a:extLst>
            </p:cNvPr>
            <p:cNvSpPr txBox="1"/>
            <p:nvPr/>
          </p:nvSpPr>
          <p:spPr>
            <a:xfrm flipH="1">
              <a:off x="7229170" y="3795844"/>
              <a:ext cx="7549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>
                  <a:solidFill>
                    <a:srgbClr val="004C97"/>
                  </a:solidFill>
                  <a:latin typeface="Symbol" charset="2"/>
                  <a:cs typeface="Symbol" charset="2"/>
                </a:rPr>
                <a:t>n</a:t>
              </a:r>
              <a:r>
                <a:rPr lang="en-US" sz="1400" i="1" baseline="-25000" dirty="0">
                  <a:solidFill>
                    <a:srgbClr val="004C97"/>
                  </a:solidFill>
                  <a:latin typeface="Symbol" charset="2"/>
                  <a:cs typeface="Symbol" charset="2"/>
                </a:rPr>
                <a:t>2</a:t>
              </a: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FDAC61C2-8422-2F44-DB45-3C9CC7AC3F4E}"/>
              </a:ext>
            </a:extLst>
          </p:cNvPr>
          <p:cNvSpPr txBox="1"/>
          <p:nvPr/>
        </p:nvSpPr>
        <p:spPr>
          <a:xfrm>
            <a:off x="1998732" y="3305554"/>
            <a:ext cx="336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  <a:latin typeface="Symbol" charset="2"/>
                <a:cs typeface="Symbol" charset="2"/>
              </a:rPr>
              <a:t>n</a:t>
            </a:r>
            <a:r>
              <a:rPr lang="en-US" sz="1400" i="1" baseline="-25000" dirty="0">
                <a:solidFill>
                  <a:srgbClr val="000000"/>
                </a:solidFill>
                <a:latin typeface="Symbol" charset="2"/>
                <a:cs typeface="Symbol" charset="2"/>
              </a:rPr>
              <a:t>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B91F159-39A9-43E5-AC25-BD8BF7EED2CA}"/>
              </a:ext>
            </a:extLst>
          </p:cNvPr>
          <p:cNvSpPr txBox="1"/>
          <p:nvPr/>
        </p:nvSpPr>
        <p:spPr>
          <a:xfrm>
            <a:off x="1885775" y="3117710"/>
            <a:ext cx="286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+mj-lt"/>
                <a:cs typeface="Times New Roman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81424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346207-90CD-FC4C-0596-83151F9F1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0" y="484588"/>
            <a:ext cx="3081759" cy="320908"/>
          </a:xfrm>
        </p:spPr>
        <p:txBody>
          <a:bodyPr/>
          <a:lstStyle/>
          <a:p>
            <a:r>
              <a:rPr lang="en-US" dirty="0"/>
              <a:t>Offline computing, algorithms, analysis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D94C4-CC32-0951-8FE8-11919359277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1/8/2024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58027-7729-B5DA-BAAE-0F7D19ECD0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Casey | Mu2e Update 4 PAC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6AF15-4594-9122-A1B0-77ADD64DC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AAA546-6AB3-332F-9D4F-D74FC3EE9A83}"/>
              </a:ext>
            </a:extLst>
          </p:cNvPr>
          <p:cNvSpPr txBox="1"/>
          <p:nvPr/>
        </p:nvSpPr>
        <p:spPr>
          <a:xfrm>
            <a:off x="112759" y="1120138"/>
            <a:ext cx="2906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Functionality of all systems demonstrated with a mock data challenge from 2020-2022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E2493C-E54D-171E-2EE1-A082EF398145}"/>
              </a:ext>
            </a:extLst>
          </p:cNvPr>
          <p:cNvSpPr txBox="1"/>
          <p:nvPr/>
        </p:nvSpPr>
        <p:spPr>
          <a:xfrm>
            <a:off x="230271" y="2369813"/>
            <a:ext cx="8683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Computing readiness review held May, 2023.  Pointed out opportunities to use more standard tools.  </a:t>
            </a:r>
          </a:p>
          <a:p>
            <a:pPr algn="ctr"/>
            <a:r>
              <a:rPr lang="en-US" sz="1600" dirty="0"/>
              <a:t>Collaboration is working with Fermilab computing </a:t>
            </a:r>
            <a:r>
              <a:rPr lang="en-US" sz="1600"/>
              <a:t>to integrate </a:t>
            </a:r>
            <a:r>
              <a:rPr lang="en-US" sz="1600" dirty="0"/>
              <a:t>standard Fermilab tools.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880803-EAE0-8D12-0939-C9ED5CE33D27}"/>
              </a:ext>
            </a:extLst>
          </p:cNvPr>
          <p:cNvSpPr txBox="1"/>
          <p:nvPr/>
        </p:nvSpPr>
        <p:spPr>
          <a:xfrm>
            <a:off x="112759" y="3174710"/>
            <a:ext cx="31964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Expect about a year long cosmic ray run that should be enough to completely determine initial calibrations for all systems and get everything production ready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3311AA-147C-ADDD-9339-F825605ABB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498" y="198265"/>
            <a:ext cx="5727505" cy="20956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610192-AA28-ADEA-BC84-CEB9D41B59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2337" y="3207907"/>
            <a:ext cx="5764988" cy="13234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F6CC9E0-4417-AC9B-2C07-6D2F644F7BFE}"/>
              </a:ext>
            </a:extLst>
          </p:cNvPr>
          <p:cNvSpPr txBox="1"/>
          <p:nvPr/>
        </p:nvSpPr>
        <p:spPr>
          <a:xfrm>
            <a:off x="3607307" y="3194371"/>
            <a:ext cx="1054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Solenoid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BD6F39-221C-EC41-C622-9A7918AD6889}"/>
              </a:ext>
            </a:extLst>
          </p:cNvPr>
          <p:cNvSpPr txBox="1"/>
          <p:nvPr/>
        </p:nvSpPr>
        <p:spPr>
          <a:xfrm>
            <a:off x="6885983" y="3249291"/>
            <a:ext cx="1054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Calo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36DE43-7482-454E-57B1-558AC459C1BA}"/>
              </a:ext>
            </a:extLst>
          </p:cNvPr>
          <p:cNvSpPr txBox="1"/>
          <p:nvPr/>
        </p:nvSpPr>
        <p:spPr>
          <a:xfrm>
            <a:off x="6104160" y="3244659"/>
            <a:ext cx="1054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Tracker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344D78-ABD0-BB3A-1787-4D7996525D43}"/>
              </a:ext>
            </a:extLst>
          </p:cNvPr>
          <p:cNvSpPr txBox="1"/>
          <p:nvPr/>
        </p:nvSpPr>
        <p:spPr>
          <a:xfrm>
            <a:off x="3625171" y="9832"/>
            <a:ext cx="5033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5</a:t>
            </a:r>
            <a:r>
              <a:rPr lang="en-US" sz="1600" dirty="0">
                <a:latin typeface="Symbol" pitchFamily="2" charset="2"/>
              </a:rPr>
              <a:t> s </a:t>
            </a:r>
            <a:r>
              <a:rPr lang="en-US" sz="1600" dirty="0"/>
              <a:t>sensitivity:  5 signal events,  0.1 background events</a:t>
            </a:r>
          </a:p>
        </p:txBody>
      </p:sp>
    </p:spTree>
    <p:extLst>
      <p:ext uri="{BB962C8B-B14F-4D97-AF65-F5344CB8AC3E}">
        <p14:creationId xmlns:p14="http://schemas.microsoft.com/office/powerpoint/2010/main" val="3079113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32C3A83-8FE6-62D5-FD7D-F07E6C9DF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23900"/>
            <a:ext cx="9144000" cy="369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B06F777-738E-4C0E-46BF-728132077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updates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86A6A-6EA0-AC73-C810-9783B3E3879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1/8/2024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C0214-2B9C-654E-CE6B-BFC166B207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Casey | Mu2e Update 4 PAC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D28F9-A392-92E6-FC5A-421AAAE67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0D8B9E-93ED-766A-4EAC-83A6BDD14BF4}"/>
              </a:ext>
            </a:extLst>
          </p:cNvPr>
          <p:cNvSpPr txBox="1"/>
          <p:nvPr/>
        </p:nvSpPr>
        <p:spPr>
          <a:xfrm>
            <a:off x="3651219" y="78835"/>
            <a:ext cx="54927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collaboration is growing.</a:t>
            </a:r>
          </a:p>
          <a:p>
            <a:r>
              <a:rPr lang="en-US" sz="1600" dirty="0"/>
              <a:t>In the last 12 months:4 new institutions, Y new collaborators</a:t>
            </a:r>
          </a:p>
          <a:p>
            <a:endParaRPr lang="en-US" sz="1800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02B82DC-7D90-766A-DC13-F81979805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938142"/>
              </p:ext>
            </p:extLst>
          </p:nvPr>
        </p:nvGraphicFramePr>
        <p:xfrm>
          <a:off x="5776573" y="1671255"/>
          <a:ext cx="269307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3510">
                  <a:extLst>
                    <a:ext uri="{9D8B030D-6E8A-4147-A177-3AD203B41FA5}">
                      <a16:colId xmlns:a16="http://schemas.microsoft.com/office/drawing/2014/main" val="1157598576"/>
                    </a:ext>
                  </a:extLst>
                </a:gridCol>
                <a:gridCol w="891974">
                  <a:extLst>
                    <a:ext uri="{9D8B030D-6E8A-4147-A177-3AD203B41FA5}">
                      <a16:colId xmlns:a16="http://schemas.microsoft.com/office/drawing/2014/main" val="2886195084"/>
                    </a:ext>
                  </a:extLst>
                </a:gridCol>
                <a:gridCol w="737594">
                  <a:extLst>
                    <a:ext uri="{9D8B030D-6E8A-4147-A177-3AD203B41FA5}">
                      <a16:colId xmlns:a16="http://schemas.microsoft.com/office/drawing/2014/main" val="285018109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Grad students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Target*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6066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Planned**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3439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Postdocs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target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33577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planned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759690"/>
                  </a:ext>
                </a:extLst>
              </a:tr>
            </a:tbl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5E015313-688B-FE5C-5914-18049C811355}"/>
              </a:ext>
            </a:extLst>
          </p:cNvPr>
          <p:cNvGrpSpPr/>
          <p:nvPr/>
        </p:nvGrpSpPr>
        <p:grpSpPr>
          <a:xfrm>
            <a:off x="5553047" y="1000899"/>
            <a:ext cx="3021108" cy="3520211"/>
            <a:chOff x="5553047" y="1000899"/>
            <a:chExt cx="3021108" cy="3520211"/>
          </a:xfrm>
          <a:solidFill>
            <a:schemeClr val="bg1"/>
          </a:solidFill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EB51C26-133E-0718-C800-6415528ED1B3}"/>
                </a:ext>
              </a:extLst>
            </p:cNvPr>
            <p:cNvSpPr txBox="1"/>
            <p:nvPr/>
          </p:nvSpPr>
          <p:spPr>
            <a:xfrm>
              <a:off x="5553047" y="1000899"/>
              <a:ext cx="3021108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We have a staffing plan for full time postdocs and grad students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314F45C-9F68-393D-6B64-7E91C1FDD07C}"/>
                </a:ext>
              </a:extLst>
            </p:cNvPr>
            <p:cNvSpPr txBox="1"/>
            <p:nvPr/>
          </p:nvSpPr>
          <p:spPr>
            <a:xfrm>
              <a:off x="5890276" y="3202650"/>
              <a:ext cx="234665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We’ve communicated the gaps to funding agencies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A9BF6B8-FD62-58AB-359F-168ED9182206}"/>
                </a:ext>
              </a:extLst>
            </p:cNvPr>
            <p:cNvSpPr txBox="1"/>
            <p:nvPr/>
          </p:nvSpPr>
          <p:spPr>
            <a:xfrm>
              <a:off x="5949787" y="3874779"/>
              <a:ext cx="234665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 *Target is what we think we need</a:t>
              </a:r>
            </a:p>
            <a:p>
              <a:r>
                <a:rPr lang="en-US" sz="1200" dirty="0"/>
                <a:t>**Planned is the sum of all hires  expected at all institutions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CB3430-3FEF-C32D-FBA0-6F30E5ADC572}"/>
              </a:ext>
            </a:extLst>
          </p:cNvPr>
          <p:cNvGrpSpPr/>
          <p:nvPr/>
        </p:nvGrpSpPr>
        <p:grpSpPr>
          <a:xfrm>
            <a:off x="569844" y="1320027"/>
            <a:ext cx="4002155" cy="3252756"/>
            <a:chOff x="569844" y="1320027"/>
            <a:chExt cx="4002155" cy="325275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01BEC9C-06DB-268E-0B72-197F8B9AF8FB}"/>
                </a:ext>
              </a:extLst>
            </p:cNvPr>
            <p:cNvSpPr/>
            <p:nvPr/>
          </p:nvSpPr>
          <p:spPr>
            <a:xfrm>
              <a:off x="569844" y="2447782"/>
              <a:ext cx="4002155" cy="2125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9CD2DAC-8DFD-12D0-87BF-4BC671A04AA3}"/>
                </a:ext>
              </a:extLst>
            </p:cNvPr>
            <p:cNvGrpSpPr/>
            <p:nvPr/>
          </p:nvGrpSpPr>
          <p:grpSpPr>
            <a:xfrm>
              <a:off x="736827" y="1320027"/>
              <a:ext cx="3657726" cy="3157024"/>
              <a:chOff x="736827" y="1320027"/>
              <a:chExt cx="3657726" cy="3157024"/>
            </a:xfrm>
            <a:solidFill>
              <a:schemeClr val="bg1"/>
            </a:solidFill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41A6FF1-D775-7408-4462-45E12C359997}"/>
                  </a:ext>
                </a:extLst>
              </p:cNvPr>
              <p:cNvSpPr txBox="1"/>
              <p:nvPr/>
            </p:nvSpPr>
            <p:spPr>
              <a:xfrm>
                <a:off x="1050663" y="1320027"/>
                <a:ext cx="3021108" cy="107721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We have reorganized the collaboration’s org chart to prepare for transitioning from construction to operations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DDDA361-85A9-EBF1-3EDD-069E84C6AE07}"/>
                  </a:ext>
                </a:extLst>
              </p:cNvPr>
              <p:cNvSpPr txBox="1"/>
              <p:nvPr/>
            </p:nvSpPr>
            <p:spPr>
              <a:xfrm>
                <a:off x="1707458" y="2538623"/>
                <a:ext cx="1707519" cy="677108"/>
              </a:xfrm>
              <a:prstGeom prst="rect">
                <a:avLst/>
              </a:prstGeom>
              <a:grpFill/>
              <a:ln w="25400">
                <a:solidFill>
                  <a:srgbClr val="0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latin typeface="Helvetica" pitchFamily="2" charset="0"/>
                  </a:rPr>
                  <a:t>Co-Spokespersons</a:t>
                </a:r>
              </a:p>
              <a:p>
                <a:pPr algn="ctr"/>
                <a:r>
                  <a:rPr lang="en-US" sz="1200" dirty="0">
                    <a:latin typeface="Helvetica" pitchFamily="2" charset="0"/>
                  </a:rPr>
                  <a:t>B. Bernstein (FNAL)</a:t>
                </a:r>
              </a:p>
              <a:p>
                <a:pPr algn="ctr"/>
                <a:r>
                  <a:rPr lang="en-US" sz="1200" dirty="0">
                    <a:latin typeface="Helvetica" pitchFamily="2" charset="0"/>
                  </a:rPr>
                  <a:t>S. </a:t>
                </a:r>
                <a:r>
                  <a:rPr lang="en-US" sz="1200" dirty="0" err="1">
                    <a:latin typeface="Helvetica" pitchFamily="2" charset="0"/>
                  </a:rPr>
                  <a:t>Miscetti</a:t>
                </a:r>
                <a:r>
                  <a:rPr lang="en-US" sz="1200" dirty="0">
                    <a:latin typeface="Helvetica" pitchFamily="2" charset="0"/>
                  </a:rPr>
                  <a:t> (INFN)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364FED5-40CF-3B4D-EE12-F82FD417DD6F}"/>
                  </a:ext>
                </a:extLst>
              </p:cNvPr>
              <p:cNvSpPr txBox="1"/>
              <p:nvPr/>
            </p:nvSpPr>
            <p:spPr>
              <a:xfrm>
                <a:off x="736827" y="3562651"/>
                <a:ext cx="1737360" cy="914400"/>
              </a:xfrm>
              <a:prstGeom prst="rect">
                <a:avLst/>
              </a:prstGeom>
              <a:grpFill/>
              <a:ln w="25400"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Helvetica" pitchFamily="2" charset="0"/>
                  </a:rPr>
                  <a:t>Analysis Coordinators</a:t>
                </a:r>
              </a:p>
              <a:p>
                <a:pPr algn="ctr"/>
                <a:r>
                  <a:rPr lang="en-US" sz="1200" dirty="0">
                    <a:latin typeface="Helvetica" pitchFamily="2" charset="0"/>
                  </a:rPr>
                  <a:t>D. Brown (LBNL)</a:t>
                </a:r>
              </a:p>
              <a:p>
                <a:pPr algn="ctr"/>
                <a:r>
                  <a:rPr lang="en-US" sz="1200" dirty="0">
                    <a:latin typeface="Helvetica" pitchFamily="2" charset="0"/>
                  </a:rPr>
                  <a:t>B. </a:t>
                </a:r>
                <a:r>
                  <a:rPr lang="en-US" sz="1200" dirty="0" err="1">
                    <a:latin typeface="Helvetica" pitchFamily="2" charset="0"/>
                  </a:rPr>
                  <a:t>Echenard</a:t>
                </a:r>
                <a:r>
                  <a:rPr lang="en-US" sz="1200" dirty="0">
                    <a:latin typeface="Helvetica" pitchFamily="2" charset="0"/>
                  </a:rPr>
                  <a:t> (Caltech</a:t>
                </a:r>
                <a:r>
                  <a:rPr lang="en-US" sz="1400" dirty="0">
                    <a:latin typeface="Helvetica" pitchFamily="2" charset="0"/>
                  </a:rPr>
                  <a:t>)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E2AE882-985D-DCE8-B8B5-DED4B1B8768B}"/>
                  </a:ext>
                </a:extLst>
              </p:cNvPr>
              <p:cNvSpPr txBox="1"/>
              <p:nvPr/>
            </p:nvSpPr>
            <p:spPr>
              <a:xfrm>
                <a:off x="2657193" y="3553507"/>
                <a:ext cx="1737360" cy="914400"/>
              </a:xfrm>
              <a:prstGeom prst="rect">
                <a:avLst/>
              </a:prstGeom>
              <a:grpFill/>
              <a:ln w="25400"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Helvetica" pitchFamily="2" charset="0"/>
                  </a:rPr>
                  <a:t>Operations Managers</a:t>
                </a:r>
              </a:p>
              <a:p>
                <a:pPr algn="ctr"/>
                <a:r>
                  <a:rPr lang="en-US" sz="1200" dirty="0">
                    <a:latin typeface="Helvetica" pitchFamily="2" charset="0"/>
                  </a:rPr>
                  <a:t>G. </a:t>
                </a:r>
                <a:r>
                  <a:rPr lang="en-US" sz="1200" dirty="0" err="1">
                    <a:latin typeface="Helvetica" pitchFamily="2" charset="0"/>
                  </a:rPr>
                  <a:t>Rakness</a:t>
                </a:r>
                <a:r>
                  <a:rPr lang="en-US" sz="1200" dirty="0">
                    <a:latin typeface="Helvetica" pitchFamily="2" charset="0"/>
                  </a:rPr>
                  <a:t> (FNAL)</a:t>
                </a:r>
              </a:p>
              <a:p>
                <a:pPr algn="ctr"/>
                <a:r>
                  <a:rPr lang="en-US" sz="1200" dirty="0">
                    <a:latin typeface="Helvetica" pitchFamily="2" charset="0"/>
                  </a:rPr>
                  <a:t>Y. Wu (ANL)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6F5B3904-7EDA-1E0C-2B1C-9C258C0EBF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5507" y="3379769"/>
                <a:ext cx="1920366" cy="3919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F3853671-22F9-53E8-0A31-A315517FE56C}"/>
                  </a:ext>
                </a:extLst>
              </p:cNvPr>
              <p:cNvCxnSpPr>
                <a:cxnSpLocks/>
                <a:stCxn id="14" idx="2"/>
              </p:cNvCxnSpPr>
              <p:nvPr/>
            </p:nvCxnSpPr>
            <p:spPr>
              <a:xfrm>
                <a:off x="2561218" y="3215731"/>
                <a:ext cx="0" cy="164038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ADB8736-4748-D020-5C0D-FB72FEBDFE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36192" y="3368131"/>
                <a:ext cx="0" cy="192024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CFC15529-1059-7946-227F-95C2999B68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5642" y="3370114"/>
                <a:ext cx="0" cy="192024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2540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FE5BD3-FF48-4F58-B8F7-6160B46EC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789" y="1996832"/>
            <a:ext cx="4405746" cy="320908"/>
          </a:xfrm>
        </p:spPr>
        <p:txBody>
          <a:bodyPr/>
          <a:lstStyle/>
          <a:p>
            <a:pPr algn="ctr"/>
            <a:r>
              <a:rPr lang="en-US" sz="2400" dirty="0"/>
              <a:t>Schedule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9619F-5DFA-4A40-60F6-E21E6A9F48C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1/8/2024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4BE70-4A1F-4DD7-A0DB-7E0C0DA873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Casey | Mu2e Update 4 PAC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9A722-F6E9-A339-5CC5-E1E7EF87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792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E85AF3-9D01-84E3-9BAB-FC3F123C3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Items on the critical path to first physics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745B0-2959-C097-E71E-2218D45784F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1/8/2024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C6798-F574-24CE-DD5B-BD85A0FEA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Casey | Mu2e Update 4 PAC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610ED-2774-1CE9-3045-B42482B2B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8" name="Donut 7">
            <a:extLst>
              <a:ext uri="{FF2B5EF4-FFF2-40B4-BE49-F238E27FC236}">
                <a16:creationId xmlns:a16="http://schemas.microsoft.com/office/drawing/2014/main" id="{8D228A3F-8BDC-3A49-0097-C336E74554F8}"/>
              </a:ext>
            </a:extLst>
          </p:cNvPr>
          <p:cNvSpPr>
            <a:spLocks noChangeAspect="1"/>
          </p:cNvSpPr>
          <p:nvPr/>
        </p:nvSpPr>
        <p:spPr>
          <a:xfrm>
            <a:off x="1412193" y="1738574"/>
            <a:ext cx="2743200" cy="2743200"/>
          </a:xfrm>
          <a:prstGeom prst="donut">
            <a:avLst>
              <a:gd name="adj" fmla="val 6310"/>
            </a:avLst>
          </a:prstGeom>
          <a:solidFill>
            <a:srgbClr val="505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2B6B7E3-3DBD-F18F-087B-A297F826E1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927208"/>
              </p:ext>
            </p:extLst>
          </p:nvPr>
        </p:nvGraphicFramePr>
        <p:xfrm>
          <a:off x="5394591" y="472017"/>
          <a:ext cx="3598315" cy="368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2772">
                  <a:extLst>
                    <a:ext uri="{9D8B030D-6E8A-4147-A177-3AD203B41FA5}">
                      <a16:colId xmlns:a16="http://schemas.microsoft.com/office/drawing/2014/main" val="1094249215"/>
                    </a:ext>
                  </a:extLst>
                </a:gridCol>
                <a:gridCol w="2275543">
                  <a:extLst>
                    <a:ext uri="{9D8B030D-6E8A-4147-A177-3AD203B41FA5}">
                      <a16:colId xmlns:a16="http://schemas.microsoft.com/office/drawing/2014/main" val="28923778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Component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Notes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0371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Detector solenoid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Delivered, installed, cooled and powered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2546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Inner detectors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Inserted into solenoid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8163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External shielding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installation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4872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Final focus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installation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3890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Cosmic ray veto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Construct supports, install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5518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Hatch blocks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Install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9967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Accelerator readiness rev.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Before completion of hatch blocks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7844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Beam to experiment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Soon after completion of hatch blocks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8406012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87453A9B-92B7-B692-D59D-14B8C758A2F5}"/>
              </a:ext>
            </a:extLst>
          </p:cNvPr>
          <p:cNvSpPr>
            <a:spLocks noChangeAspect="1"/>
          </p:cNvSpPr>
          <p:nvPr/>
        </p:nvSpPr>
        <p:spPr>
          <a:xfrm>
            <a:off x="1869393" y="2198196"/>
            <a:ext cx="1828800" cy="1828800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Detectors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74FAA1-A5C5-BEBF-613B-D81A0787B3B0}"/>
              </a:ext>
            </a:extLst>
          </p:cNvPr>
          <p:cNvSpPr/>
          <p:nvPr/>
        </p:nvSpPr>
        <p:spPr>
          <a:xfrm>
            <a:off x="4223234" y="1691293"/>
            <a:ext cx="387927" cy="2784764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297B93-4F6B-DB3E-15EE-298634699C85}"/>
              </a:ext>
            </a:extLst>
          </p:cNvPr>
          <p:cNvSpPr/>
          <p:nvPr/>
        </p:nvSpPr>
        <p:spPr>
          <a:xfrm>
            <a:off x="995764" y="1697008"/>
            <a:ext cx="387927" cy="2784765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AC01ED-6770-F709-14DA-43EBBA8B6714}"/>
              </a:ext>
            </a:extLst>
          </p:cNvPr>
          <p:cNvSpPr/>
          <p:nvPr/>
        </p:nvSpPr>
        <p:spPr>
          <a:xfrm>
            <a:off x="997773" y="1283796"/>
            <a:ext cx="3613387" cy="422635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shielding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8FCF06-4F85-357E-3687-187305B04F20}"/>
              </a:ext>
            </a:extLst>
          </p:cNvPr>
          <p:cNvSpPr/>
          <p:nvPr/>
        </p:nvSpPr>
        <p:spPr>
          <a:xfrm>
            <a:off x="696891" y="1164821"/>
            <a:ext cx="219942" cy="331106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545613-AF91-06D4-E481-4EFDC90D44F9}"/>
              </a:ext>
            </a:extLst>
          </p:cNvPr>
          <p:cNvSpPr/>
          <p:nvPr/>
        </p:nvSpPr>
        <p:spPr>
          <a:xfrm>
            <a:off x="4720787" y="1164821"/>
            <a:ext cx="219942" cy="331106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F40CB86-142C-FB4F-08A9-D9E0E42499DF}"/>
              </a:ext>
            </a:extLst>
          </p:cNvPr>
          <p:cNvSpPr/>
          <p:nvPr/>
        </p:nvSpPr>
        <p:spPr>
          <a:xfrm>
            <a:off x="698475" y="1014856"/>
            <a:ext cx="4238916" cy="20344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CRV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335D9D-54C4-5540-AEC1-E7883F8A8E25}"/>
              </a:ext>
            </a:extLst>
          </p:cNvPr>
          <p:cNvSpPr/>
          <p:nvPr/>
        </p:nvSpPr>
        <p:spPr>
          <a:xfrm>
            <a:off x="494453" y="573629"/>
            <a:ext cx="4604956" cy="409083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Hatch  blocks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7608D4-2505-0D4A-6D48-40AFF2404C59}"/>
              </a:ext>
            </a:extLst>
          </p:cNvPr>
          <p:cNvSpPr txBox="1"/>
          <p:nvPr/>
        </p:nvSpPr>
        <p:spPr>
          <a:xfrm>
            <a:off x="3143163" y="4277367"/>
            <a:ext cx="1226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Helvetica" pitchFamily="2" charset="0"/>
              </a:rPr>
              <a:t>Detector Solenoid</a:t>
            </a:r>
          </a:p>
        </p:txBody>
      </p:sp>
    </p:spTree>
    <p:extLst>
      <p:ext uri="{BB962C8B-B14F-4D97-AF65-F5344CB8AC3E}">
        <p14:creationId xmlns:p14="http://schemas.microsoft.com/office/powerpoint/2010/main" val="370978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E415F5-130B-B542-A74A-8601D75C6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2120"/>
            <a:ext cx="8686800" cy="320908"/>
          </a:xfrm>
        </p:spPr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7B072-3453-DE4D-24BA-3EDD991F5F7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1/8/2024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012E7-9012-5F1D-65E4-5737CDC84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Casey | Mu2e Update 4 PAC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EF802-7841-8BE6-2E10-CB44E2EBBD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716653CE-A383-5528-7A31-B6476AD1A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937" y="3203747"/>
            <a:ext cx="8553450" cy="1381316"/>
          </a:xfrm>
        </p:spPr>
        <p:txBody>
          <a:bodyPr/>
          <a:lstStyle/>
          <a:p>
            <a:r>
              <a:rPr lang="en-US" dirty="0"/>
              <a:t>Need about 7 months after solenoids are checked out before we are ready with beam</a:t>
            </a:r>
          </a:p>
          <a:p>
            <a:pPr lvl="1"/>
            <a:r>
              <a:rPr lang="en-US" dirty="0"/>
              <a:t>Dominated by installation tasks, not commissioning tasks</a:t>
            </a:r>
          </a:p>
          <a:p>
            <a:r>
              <a:rPr lang="en-US" dirty="0"/>
              <a:t>Need about 7 months of beam time to commission and get first 10% of data on tape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C50B1F-51AB-518A-9DB0-643153E29C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47" y="447563"/>
            <a:ext cx="7772400" cy="260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27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708DF3-1CD7-DA32-4EAD-EAB95E9D8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834632"/>
            <a:ext cx="8672513" cy="4030374"/>
          </a:xfrm>
        </p:spPr>
        <p:txBody>
          <a:bodyPr>
            <a:normAutofit/>
          </a:bodyPr>
          <a:lstStyle/>
          <a:p>
            <a:r>
              <a:rPr lang="en-US" dirty="0"/>
              <a:t>The schedule driver is the detector solenoid and the delivery schedule has slipped by several months since the last PAC meeting</a:t>
            </a:r>
          </a:p>
          <a:p>
            <a:r>
              <a:rPr lang="en-US" dirty="0"/>
              <a:t>We no longer expect to be able to get physics data on tape before January 2027</a:t>
            </a:r>
          </a:p>
          <a:p>
            <a:r>
              <a:rPr lang="en-US" dirty="0"/>
              <a:t>Lab </a:t>
            </a:r>
            <a:r>
              <a:rPr lang="en-US"/>
              <a:t>will be working </a:t>
            </a:r>
            <a:r>
              <a:rPr lang="en-US" dirty="0"/>
              <a:t>with all stakeholders to revisit the long shutdown schedule</a:t>
            </a:r>
          </a:p>
          <a:p>
            <a:r>
              <a:rPr lang="en-US" dirty="0"/>
              <a:t>We are actively advancing all work that can be advanced</a:t>
            </a:r>
          </a:p>
          <a:p>
            <a:pPr lvl="1"/>
            <a:r>
              <a:rPr lang="en-US" dirty="0"/>
              <a:t>E.g.:  recently made a major replan of solenoid work to make progress on the transport solenoids while we are waiting for the production and detector solenoids.</a:t>
            </a:r>
          </a:p>
          <a:p>
            <a:r>
              <a:rPr lang="en-US" dirty="0"/>
              <a:t>We will do everything we can to be ready once the solenoids arrive</a:t>
            </a:r>
          </a:p>
          <a:p>
            <a:pPr lvl="1"/>
            <a:r>
              <a:rPr lang="en-US" dirty="0"/>
              <a:t>Long cosmic ray run with the detector in the Mu2e hall begins in 2025.</a:t>
            </a:r>
          </a:p>
          <a:p>
            <a:pPr lvl="1"/>
            <a:r>
              <a:rPr lang="en-US" dirty="0"/>
              <a:t>Beam commissioning has already begun.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985EF7-1B6D-125B-0541-69C48D811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take aways 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E6844-2FFD-6EC9-0589-C50BE16FA3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1/8/2024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6B1A3-5572-E3E7-C4A7-9E1D6BED1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Casey | Mu2e Update 4 PAC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89148-29F7-6CA2-BD05-DEDC01317E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714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708DF3-1CD7-DA32-4EAD-EAB95E9D8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27763"/>
            <a:ext cx="8672513" cy="3087974"/>
          </a:xfrm>
        </p:spPr>
        <p:txBody>
          <a:bodyPr>
            <a:normAutofit/>
          </a:bodyPr>
          <a:lstStyle/>
          <a:p>
            <a:r>
              <a:rPr lang="en-US" dirty="0"/>
              <a:t>There are major construction tasks that cannot start before the solenoids are all in place and ready, mainly the shielding, cosmic ray veto system, and the accelerator final focus.</a:t>
            </a:r>
          </a:p>
          <a:p>
            <a:pPr lvl="1"/>
            <a:r>
              <a:rPr lang="en-US" dirty="0"/>
              <a:t>Although we are still investigating ways to speed those tasks up</a:t>
            </a:r>
          </a:p>
          <a:p>
            <a:r>
              <a:rPr lang="en-US" dirty="0"/>
              <a:t>Although we are making great progress, there is still a lot of uncertainty about the solenoid delivery dates. </a:t>
            </a:r>
          </a:p>
          <a:p>
            <a:r>
              <a:rPr lang="en-US" dirty="0"/>
              <a:t>We feel confident in our schedule once the solenoids are delivered and the conclusions that we need 7 months of construction and installation time once the solenoids are ready and we need 7 months of beam time to commission the experiment and get 10% of our physics data on tape.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985EF7-1B6D-125B-0541-69C48D811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take aways II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E6844-2FFD-6EC9-0589-C50BE16FA3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1/8/2024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6B1A3-5572-E3E7-C4A7-9E1D6BED1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Casey | Mu2e Update 4 PAC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89148-29F7-6CA2-BD05-DEDC01317E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398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01B533-248D-5BAD-D15E-5A627EDA3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2887103"/>
            <a:ext cx="8672513" cy="1698601"/>
          </a:xfrm>
        </p:spPr>
        <p:txBody>
          <a:bodyPr/>
          <a:lstStyle/>
          <a:p>
            <a:r>
              <a:rPr lang="en-US" dirty="0"/>
              <a:t>We ask the PAC to endorse the physics case of our first run and a schedule that gets us physics data on tape before an extended shutdown</a:t>
            </a:r>
          </a:p>
          <a:p>
            <a:r>
              <a:rPr lang="en-US" dirty="0"/>
              <a:t>We ask that the PAC endorse the experiment getting sufficient beam time this year to address critical issues with accelerator performance that must be answered this year.</a:t>
            </a:r>
          </a:p>
          <a:p>
            <a:pPr lvl="1"/>
            <a:r>
              <a:rPr lang="en-US" dirty="0"/>
              <a:t>More on this in Bob Bernstein’s talk this afternoon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AAB9E4-F225-BEA9-365B-7EEAA14E7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ask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A1BFD-E1FC-319B-BAC6-A211B350ECB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1/8/2024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9D883-079C-F8B2-C9A8-D80C5BF1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Casey | Mu2e Update 4 PAC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E9E3D-8726-E0E4-D93A-8584E5DA9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E1671E-7970-EFEB-4494-0BDC66423D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1649" y="116355"/>
            <a:ext cx="7130914" cy="26091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AB1BAF-53D8-588B-D415-9F42B3E348D3}"/>
              </a:ext>
            </a:extLst>
          </p:cNvPr>
          <p:cNvSpPr txBox="1"/>
          <p:nvPr/>
        </p:nvSpPr>
        <p:spPr>
          <a:xfrm>
            <a:off x="129612" y="728419"/>
            <a:ext cx="192164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First run expectations assuming 10</a:t>
            </a:r>
            <a:r>
              <a:rPr lang="en-US" sz="1600" baseline="30000" dirty="0"/>
              <a:t>19</a:t>
            </a:r>
            <a:r>
              <a:rPr lang="en-US" sz="1600" dirty="0"/>
              <a:t> POT, i.e. 10% of our approved data set</a:t>
            </a:r>
          </a:p>
          <a:p>
            <a:pPr algn="ctr"/>
            <a:endParaRPr lang="en-US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7F9E31-CF0B-9D7A-1A2D-9A6A8B171714}"/>
              </a:ext>
            </a:extLst>
          </p:cNvPr>
          <p:cNvSpPr txBox="1"/>
          <p:nvPr/>
        </p:nvSpPr>
        <p:spPr>
          <a:xfrm>
            <a:off x="3118216" y="19537"/>
            <a:ext cx="5033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5</a:t>
            </a:r>
            <a:r>
              <a:rPr lang="en-US" sz="1600" dirty="0">
                <a:latin typeface="Symbol" pitchFamily="2" charset="2"/>
              </a:rPr>
              <a:t> s </a:t>
            </a:r>
            <a:r>
              <a:rPr lang="en-US" sz="1600" dirty="0"/>
              <a:t>sensitivity:  5 signal events,  0.1 background events</a:t>
            </a:r>
          </a:p>
        </p:txBody>
      </p:sp>
    </p:spTree>
    <p:extLst>
      <p:ext uri="{BB962C8B-B14F-4D97-AF65-F5344CB8AC3E}">
        <p14:creationId xmlns:p14="http://schemas.microsoft.com/office/powerpoint/2010/main" val="21724009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F1682CD7-89B6-D53C-CA32-5F96404189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3363"/>
            <a:ext cx="9144000" cy="461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621F1AF-C3EA-F08D-A59D-BE6F85FCC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188814"/>
            <a:ext cx="1511710" cy="320908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093E4-D497-B8BA-A4D1-B3A14A0E8A8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1/8/2024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D2E9E-A054-2585-FF2A-B2E693643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Casey | Mu2e Update 4 PAC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51F97-4FB6-619D-1FBD-3B3330812E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9574CF-CCCD-E741-7C9E-D808F0024AB6}"/>
              </a:ext>
            </a:extLst>
          </p:cNvPr>
          <p:cNvSpPr txBox="1"/>
          <p:nvPr/>
        </p:nvSpPr>
        <p:spPr>
          <a:xfrm>
            <a:off x="1143000" y="783447"/>
            <a:ext cx="6858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" pitchFamily="2" charset="0"/>
              </a:rPr>
              <a:t>Charged lepton flavor violation has a strong physics case, endorsed by the last three P5 panels, and is being pursued globally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008B9F-37BF-AE56-1931-E991BB0E1582}"/>
              </a:ext>
            </a:extLst>
          </p:cNvPr>
          <p:cNvSpPr txBox="1"/>
          <p:nvPr/>
        </p:nvSpPr>
        <p:spPr>
          <a:xfrm>
            <a:off x="1143000" y="1490235"/>
            <a:ext cx="6858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" pitchFamily="2" charset="0"/>
              </a:rPr>
              <a:t>We are nearing completion of the construction phase of an experiment with excellent sensitivity to this process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00ABE8-14F2-D635-B6AE-FE14597136E7}"/>
              </a:ext>
            </a:extLst>
          </p:cNvPr>
          <p:cNvSpPr txBox="1"/>
          <p:nvPr/>
        </p:nvSpPr>
        <p:spPr>
          <a:xfrm>
            <a:off x="1143000" y="2214669"/>
            <a:ext cx="6858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" pitchFamily="2" charset="0"/>
              </a:rPr>
              <a:t>Despite solenoid delays, the team is keeping all other aspects of the construction project on track and is doing everything possible to be ready for physics data taking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D4AC10-BFD6-7DC2-7905-7424D112C125}"/>
              </a:ext>
            </a:extLst>
          </p:cNvPr>
          <p:cNvSpPr txBox="1"/>
          <p:nvPr/>
        </p:nvSpPr>
        <p:spPr>
          <a:xfrm>
            <a:off x="1143000" y="3185325"/>
            <a:ext cx="6858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" pitchFamily="2" charset="0"/>
              </a:rPr>
              <a:t>Beam commissioning is very advanced and has already reveled issues.  We need beam time this year to stay on track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6BB7B1-3FB6-B187-D011-2895486674EE}"/>
              </a:ext>
            </a:extLst>
          </p:cNvPr>
          <p:cNvSpPr txBox="1"/>
          <p:nvPr/>
        </p:nvSpPr>
        <p:spPr>
          <a:xfrm>
            <a:off x="1143000" y="3919591"/>
            <a:ext cx="6858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" pitchFamily="2" charset="0"/>
              </a:rPr>
              <a:t>We thank the PAC for their time and support and welcome their input</a:t>
            </a:r>
          </a:p>
        </p:txBody>
      </p:sp>
    </p:spTree>
    <p:extLst>
      <p:ext uri="{BB962C8B-B14F-4D97-AF65-F5344CB8AC3E}">
        <p14:creationId xmlns:p14="http://schemas.microsoft.com/office/powerpoint/2010/main" val="39610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0AEDAA5-83AA-5076-56A7-E11AD01635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429" y="3041382"/>
            <a:ext cx="3252413" cy="107903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0FD5C49-92AF-E6C4-F6A2-C6B27B04B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not alone!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188FC-20EC-9F77-E63D-B7F8A74A01E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1/8/2024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C3B09-B6F4-9314-B10B-75BA4A0BE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Casey | Mu2e Update 4 PAC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01234-9153-80B9-5252-C89D3AC4B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7A3F46-B309-E53E-CCD0-A72CEE80E302}"/>
              </a:ext>
            </a:extLst>
          </p:cNvPr>
          <p:cNvSpPr txBox="1"/>
          <p:nvPr/>
        </p:nvSpPr>
        <p:spPr>
          <a:xfrm>
            <a:off x="610710" y="532897"/>
            <a:ext cx="1254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MEG-II</a:t>
            </a:r>
            <a:r>
              <a:rPr lang="en-US" sz="1600" dirty="0"/>
              <a:t> </a:t>
            </a:r>
          </a:p>
          <a:p>
            <a:pPr algn="ctr"/>
            <a:r>
              <a:rPr lang="en-US" sz="1600" dirty="0"/>
              <a:t>Data on tape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447A30-748C-4101-D345-C707A4A08B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8411" y="1083596"/>
            <a:ext cx="2270921" cy="14501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F0E307-AE51-D3DD-3724-E10FDBEF6E42}"/>
              </a:ext>
            </a:extLst>
          </p:cNvPr>
          <p:cNvSpPr txBox="1"/>
          <p:nvPr/>
        </p:nvSpPr>
        <p:spPr>
          <a:xfrm>
            <a:off x="4944188" y="509721"/>
            <a:ext cx="1254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Belle II</a:t>
            </a:r>
            <a:r>
              <a:rPr lang="en-US" sz="1600" dirty="0"/>
              <a:t> </a:t>
            </a:r>
          </a:p>
          <a:p>
            <a:pPr algn="ctr"/>
            <a:r>
              <a:rPr lang="en-US" sz="1600" dirty="0"/>
              <a:t>Data on tape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68DFF4-37AA-8B4D-410D-FF8657872640}"/>
              </a:ext>
            </a:extLst>
          </p:cNvPr>
          <p:cNvSpPr txBox="1"/>
          <p:nvPr/>
        </p:nvSpPr>
        <p:spPr>
          <a:xfrm>
            <a:off x="2826450" y="509722"/>
            <a:ext cx="1254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LHC</a:t>
            </a:r>
            <a:r>
              <a:rPr lang="en-US" sz="1600" dirty="0"/>
              <a:t> </a:t>
            </a:r>
          </a:p>
          <a:p>
            <a:pPr algn="ctr"/>
            <a:r>
              <a:rPr lang="en-US" sz="1600" dirty="0"/>
              <a:t>Data on tape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215003-D9B1-951B-9028-68946B20C7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4593" y="985772"/>
            <a:ext cx="2042524" cy="10523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55F8B6-514C-3F34-8885-1B9FB23ABEFC}"/>
              </a:ext>
            </a:extLst>
          </p:cNvPr>
          <p:cNvSpPr txBox="1"/>
          <p:nvPr/>
        </p:nvSpPr>
        <p:spPr>
          <a:xfrm>
            <a:off x="7328376" y="452591"/>
            <a:ext cx="1254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NA62</a:t>
            </a:r>
            <a:endParaRPr lang="en-US" sz="1600" dirty="0"/>
          </a:p>
          <a:p>
            <a:pPr algn="ctr"/>
            <a:r>
              <a:rPr lang="en-US" sz="1600" dirty="0"/>
              <a:t>Data on tape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625EAED-39AB-CC7C-712C-666BE494BBE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154" y="1074820"/>
            <a:ext cx="1465970" cy="14400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A96A86-9EB5-2741-0854-754AC8DA988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79" y="1133395"/>
            <a:ext cx="1949431" cy="13379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E6BA3A8-1ED2-2AA9-EABF-3BC7BFBC386F}"/>
              </a:ext>
            </a:extLst>
          </p:cNvPr>
          <p:cNvSpPr txBox="1"/>
          <p:nvPr/>
        </p:nvSpPr>
        <p:spPr>
          <a:xfrm>
            <a:off x="2569477" y="2628611"/>
            <a:ext cx="3461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Mu3e</a:t>
            </a:r>
            <a:r>
              <a:rPr lang="en-US" sz="1600" dirty="0"/>
              <a:t> </a:t>
            </a:r>
          </a:p>
          <a:p>
            <a:pPr algn="ctr"/>
            <a:r>
              <a:rPr lang="en-US" sz="1600" dirty="0"/>
              <a:t>Engineering run complete, data in 2026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D600331-FAA5-41E5-0A4A-8ED9D8693D0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13" y="3038750"/>
            <a:ext cx="1891534" cy="89884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D5C5762-DA56-80BD-C238-FFBFC6BBB4FE}"/>
              </a:ext>
            </a:extLst>
          </p:cNvPr>
          <p:cNvSpPr txBox="1"/>
          <p:nvPr/>
        </p:nvSpPr>
        <p:spPr>
          <a:xfrm>
            <a:off x="137512" y="2481824"/>
            <a:ext cx="2332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/>
              <a:t>DeeMee</a:t>
            </a:r>
            <a:r>
              <a:rPr lang="en-US" sz="1600" dirty="0"/>
              <a:t> </a:t>
            </a:r>
          </a:p>
          <a:p>
            <a:pPr algn="ctr"/>
            <a:r>
              <a:rPr lang="en-US" sz="1600" dirty="0"/>
              <a:t>Engineering run complete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E0B2B48-9197-4C4B-3233-62BCB75E4BA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3866" y="2903627"/>
            <a:ext cx="2785956" cy="125410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A0E8015-396A-6800-FC14-3E9003C43F44}"/>
              </a:ext>
            </a:extLst>
          </p:cNvPr>
          <p:cNvSpPr txBox="1"/>
          <p:nvPr/>
        </p:nvSpPr>
        <p:spPr>
          <a:xfrm>
            <a:off x="6470140" y="2145741"/>
            <a:ext cx="24000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COMET</a:t>
            </a:r>
            <a:r>
              <a:rPr lang="en-US" sz="1600" dirty="0"/>
              <a:t> </a:t>
            </a:r>
          </a:p>
          <a:p>
            <a:pPr algn="ctr"/>
            <a:r>
              <a:rPr lang="en-US" sz="1600" dirty="0"/>
              <a:t>Phase-1 Solenoid in place. </a:t>
            </a:r>
          </a:p>
          <a:p>
            <a:pPr algn="ctr"/>
            <a:r>
              <a:rPr lang="en-US" sz="1600" dirty="0"/>
              <a:t>Engineering run complete</a:t>
            </a:r>
          </a:p>
          <a:p>
            <a:pPr algn="ctr"/>
            <a:endParaRPr lang="en-US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EB6776-E7BB-44FD-CBBD-ABD361A42D41}"/>
              </a:ext>
            </a:extLst>
          </p:cNvPr>
          <p:cNvSpPr txBox="1"/>
          <p:nvPr/>
        </p:nvSpPr>
        <p:spPr>
          <a:xfrm>
            <a:off x="736827" y="4120418"/>
            <a:ext cx="5006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All have unique sensitivity to regions of CLFV parameter space and all have discovery potential ‘around the corner’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D0A1B1-F868-3CF5-9F0B-0FF5AF467D76}"/>
              </a:ext>
            </a:extLst>
          </p:cNvPr>
          <p:cNvSpPr txBox="1"/>
          <p:nvPr/>
        </p:nvSpPr>
        <p:spPr>
          <a:xfrm>
            <a:off x="5911031" y="4235033"/>
            <a:ext cx="1759117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The race is on!</a:t>
            </a:r>
          </a:p>
        </p:txBody>
      </p:sp>
    </p:spTree>
    <p:extLst>
      <p:ext uri="{BB962C8B-B14F-4D97-AF65-F5344CB8AC3E}">
        <p14:creationId xmlns:p14="http://schemas.microsoft.com/office/powerpoint/2010/main" val="2227712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5AFCCAF1-696D-8B1A-4004-9269A76DFE5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136562"/>
                <a:ext cx="8686800" cy="320908"/>
              </a:xfrm>
            </p:spPr>
            <p:txBody>
              <a:bodyPr/>
              <a:lstStyle/>
              <a:p>
                <a:pPr algn="ctr"/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𝒆𝑵</m:t>
                    </m:r>
                  </m:oMath>
                </a14:m>
                <a:r>
                  <a:rPr lang="en-US" dirty="0"/>
                  <a:t> Advantage</a:t>
                </a:r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5AFCCAF1-696D-8B1A-4004-9269A76DFE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136562"/>
                <a:ext cx="8686800" cy="320908"/>
              </a:xfrm>
              <a:blipFill>
                <a:blip r:embed="rId2"/>
                <a:stretch>
                  <a:fillRect t="-15385" b="-4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E14E4-CBA2-995A-62E2-F189945702A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1/8/2024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96F07-9CC6-54CD-8108-A3D5EF45AF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Casey | Mu2e Update 4 PAC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56C0F-1D36-0E80-E4D4-EA2937E6AE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88DA16-64EF-7757-7925-11959348B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328" y="519127"/>
            <a:ext cx="3703343" cy="2755977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098C60D-31E4-96BC-0CCC-98DDBFD310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712046"/>
              </p:ext>
            </p:extLst>
          </p:nvPr>
        </p:nvGraphicFramePr>
        <p:xfrm>
          <a:off x="164853" y="578686"/>
          <a:ext cx="1365750" cy="413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46100" imgH="165100" progId="Equation.3">
                  <p:embed/>
                </p:oleObj>
              </mc:Choice>
              <mc:Fallback>
                <p:oleObj name="Equation" r:id="rId4" imgW="546100" imgH="165100" progId="Equation.3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0BFF6DAF-3CB5-BE11-5E32-6F2C436979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4853" y="578686"/>
                        <a:ext cx="1365750" cy="41339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477DAD8-74D4-B2E7-3E01-47C8490474F3}"/>
              </a:ext>
            </a:extLst>
          </p:cNvPr>
          <p:cNvSpPr txBox="1"/>
          <p:nvPr/>
        </p:nvSpPr>
        <p:spPr>
          <a:xfrm>
            <a:off x="315267" y="1899865"/>
            <a:ext cx="2387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Electron has half the muon mass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2FC1E30-C411-9B30-2E91-C98AECEFB32D}"/>
              </a:ext>
            </a:extLst>
          </p:cNvPr>
          <p:cNvCxnSpPr>
            <a:cxnSpLocks/>
          </p:cNvCxnSpPr>
          <p:nvPr/>
        </p:nvCxnSpPr>
        <p:spPr>
          <a:xfrm>
            <a:off x="1668831" y="2598109"/>
            <a:ext cx="2872451" cy="0"/>
          </a:xfrm>
          <a:prstGeom prst="straightConnector1">
            <a:avLst/>
          </a:prstGeom>
          <a:ln>
            <a:solidFill>
              <a:srgbClr val="000000"/>
            </a:solidFill>
            <a:prstDash val="lg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71FC177-9AED-CF21-53FD-B1D122A5D002}"/>
              </a:ext>
            </a:extLst>
          </p:cNvPr>
          <p:cNvCxnSpPr>
            <a:cxnSpLocks/>
          </p:cNvCxnSpPr>
          <p:nvPr/>
        </p:nvCxnSpPr>
        <p:spPr>
          <a:xfrm>
            <a:off x="4585061" y="2073227"/>
            <a:ext cx="0" cy="538626"/>
          </a:xfrm>
          <a:prstGeom prst="straightConnector1">
            <a:avLst/>
          </a:prstGeom>
          <a:ln>
            <a:solidFill>
              <a:srgbClr val="000000"/>
            </a:solidFill>
            <a:prstDash val="lgDash"/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070FEFB-AE06-7A25-826F-90E75DADE1D6}"/>
                  </a:ext>
                </a:extLst>
              </p:cNvPr>
              <p:cNvSpPr txBox="1"/>
              <p:nvPr/>
            </p:nvSpPr>
            <p:spPr>
              <a:xfrm>
                <a:off x="338685" y="2371695"/>
                <a:ext cx="14913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US" sz="20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0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0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0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</m:oMath>
                  </m:oMathPara>
                </a14:m>
                <a:endParaRPr lang="en-US" sz="2000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070FEFB-AE06-7A25-826F-90E75DADE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85" y="2371695"/>
                <a:ext cx="1491370" cy="400110"/>
              </a:xfrm>
              <a:prstGeom prst="rect">
                <a:avLst/>
              </a:prstGeom>
              <a:blipFill>
                <a:blip r:embed="rId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6B652274-230B-294C-DFC6-F8070E47DE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525117"/>
              </p:ext>
            </p:extLst>
          </p:nvPr>
        </p:nvGraphicFramePr>
        <p:xfrm>
          <a:off x="6550888" y="476933"/>
          <a:ext cx="177958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11200" imgH="190500" progId="Equation.3">
                  <p:embed/>
                </p:oleObj>
              </mc:Choice>
              <mc:Fallback>
                <p:oleObj name="Equation" r:id="rId7" imgW="711200" imgH="190500" progId="Equation.3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A49B0615-C162-D941-3687-B4D3BAAC3B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50888" y="476933"/>
                        <a:ext cx="1779587" cy="47625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Oval 21">
            <a:extLst>
              <a:ext uri="{FF2B5EF4-FFF2-40B4-BE49-F238E27FC236}">
                <a16:creationId xmlns:a16="http://schemas.microsoft.com/office/drawing/2014/main" id="{97C3B88A-EAF3-98A9-C13F-512755E2FDAA}"/>
              </a:ext>
            </a:extLst>
          </p:cNvPr>
          <p:cNvSpPr/>
          <p:nvPr/>
        </p:nvSpPr>
        <p:spPr>
          <a:xfrm>
            <a:off x="7227670" y="1254516"/>
            <a:ext cx="546100" cy="49530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FD00AE-463F-F718-9E29-5AD050C3EA22}"/>
              </a:ext>
            </a:extLst>
          </p:cNvPr>
          <p:cNvSpPr/>
          <p:nvPr/>
        </p:nvSpPr>
        <p:spPr>
          <a:xfrm>
            <a:off x="7037170" y="1086241"/>
            <a:ext cx="939800" cy="828675"/>
          </a:xfrm>
          <a:prstGeom prst="ellipse">
            <a:avLst/>
          </a:prstGeom>
          <a:noFill/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5021D1D-2884-FE40-46A1-8C54F1E9B78F}"/>
              </a:ext>
            </a:extLst>
          </p:cNvPr>
          <p:cNvCxnSpPr>
            <a:cxnSpLocks/>
            <a:stCxn id="23" idx="0"/>
          </p:cNvCxnSpPr>
          <p:nvPr/>
        </p:nvCxnSpPr>
        <p:spPr>
          <a:xfrm>
            <a:off x="7507070" y="1086241"/>
            <a:ext cx="114388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D6CA1D8-33F0-27A5-6B14-8AD9C584D66D}"/>
              </a:ext>
            </a:extLst>
          </p:cNvPr>
          <p:cNvSpPr txBox="1"/>
          <p:nvPr/>
        </p:nvSpPr>
        <p:spPr>
          <a:xfrm>
            <a:off x="6656170" y="1246876"/>
            <a:ext cx="461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Symbol" charset="2"/>
                <a:cs typeface="Symbol" charset="2"/>
              </a:rPr>
              <a:t>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C7062E3-7CE0-6C8D-2FB9-4363FB6CDD46}"/>
              </a:ext>
            </a:extLst>
          </p:cNvPr>
          <p:cNvSpPr txBox="1"/>
          <p:nvPr/>
        </p:nvSpPr>
        <p:spPr>
          <a:xfrm>
            <a:off x="8612061" y="817761"/>
            <a:ext cx="41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F33BF71-CCE9-CDC0-7A6A-B73F3452540E}"/>
              </a:ext>
            </a:extLst>
          </p:cNvPr>
          <p:cNvCxnSpPr/>
          <p:nvPr/>
        </p:nvCxnSpPr>
        <p:spPr>
          <a:xfrm>
            <a:off x="912366" y="1276676"/>
            <a:ext cx="515556" cy="0"/>
          </a:xfrm>
          <a:prstGeom prst="line">
            <a:avLst/>
          </a:prstGeom>
          <a:ln w="31750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D8C2FF-E329-F5C8-918A-9AAA28882E0E}"/>
              </a:ext>
            </a:extLst>
          </p:cNvPr>
          <p:cNvCxnSpPr>
            <a:cxnSpLocks/>
          </p:cNvCxnSpPr>
          <p:nvPr/>
        </p:nvCxnSpPr>
        <p:spPr>
          <a:xfrm>
            <a:off x="1404048" y="1268872"/>
            <a:ext cx="597501" cy="444800"/>
          </a:xfrm>
          <a:prstGeom prst="line">
            <a:avLst/>
          </a:prstGeom>
          <a:ln w="3175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BDA3B26-116C-4D70-F79D-BEA77F5612DD}"/>
              </a:ext>
            </a:extLst>
          </p:cNvPr>
          <p:cNvCxnSpPr>
            <a:cxnSpLocks/>
          </p:cNvCxnSpPr>
          <p:nvPr/>
        </p:nvCxnSpPr>
        <p:spPr>
          <a:xfrm flipH="1">
            <a:off x="1427923" y="869598"/>
            <a:ext cx="543250" cy="419435"/>
          </a:xfrm>
          <a:prstGeom prst="line">
            <a:avLst/>
          </a:prstGeom>
          <a:ln w="31750">
            <a:solidFill>
              <a:srgbClr val="00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D0F6696-192F-A311-45FD-BCD667E7636F}"/>
              </a:ext>
            </a:extLst>
          </p:cNvPr>
          <p:cNvSpPr txBox="1"/>
          <p:nvPr/>
        </p:nvSpPr>
        <p:spPr>
          <a:xfrm flipH="1">
            <a:off x="552644" y="1034430"/>
            <a:ext cx="414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Symbol" pitchFamily="2" charset="2"/>
                <a:cs typeface="Times New Roman"/>
              </a:rPr>
              <a:t>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511D46B-699A-2E95-1431-2FFA9F7B373E}"/>
              </a:ext>
            </a:extLst>
          </p:cNvPr>
          <p:cNvSpPr txBox="1"/>
          <p:nvPr/>
        </p:nvSpPr>
        <p:spPr>
          <a:xfrm>
            <a:off x="1992485" y="1492145"/>
            <a:ext cx="290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4597D69-2374-54F0-3FE5-4306F7E493EB}"/>
              </a:ext>
            </a:extLst>
          </p:cNvPr>
          <p:cNvSpPr txBox="1"/>
          <p:nvPr/>
        </p:nvSpPr>
        <p:spPr>
          <a:xfrm>
            <a:off x="1976091" y="559260"/>
            <a:ext cx="528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</a:rPr>
              <a:t>g</a:t>
            </a:r>
            <a:endParaRPr lang="en-US" i="1" baseline="-25000" dirty="0">
              <a:solidFill>
                <a:srgbClr val="000000"/>
              </a:solidFill>
              <a:latin typeface="Symbol" charset="2"/>
              <a:cs typeface="Symbol" charset="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188A0C5-5FFE-2BC8-9675-62CB863D9814}"/>
              </a:ext>
            </a:extLst>
          </p:cNvPr>
          <p:cNvSpPr txBox="1"/>
          <p:nvPr/>
        </p:nvSpPr>
        <p:spPr>
          <a:xfrm>
            <a:off x="6536455" y="1977751"/>
            <a:ext cx="2607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Nucleus absorbs the recoil and electron energy is above spectrum from weak decay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837654A-DD16-2645-BFE7-98EE7A868ED9}"/>
              </a:ext>
            </a:extLst>
          </p:cNvPr>
          <p:cNvCxnSpPr>
            <a:cxnSpLocks/>
          </p:cNvCxnSpPr>
          <p:nvPr/>
        </p:nvCxnSpPr>
        <p:spPr>
          <a:xfrm>
            <a:off x="5927490" y="3010443"/>
            <a:ext cx="1257243" cy="0"/>
          </a:xfrm>
          <a:prstGeom prst="straightConnector1">
            <a:avLst/>
          </a:prstGeom>
          <a:ln>
            <a:solidFill>
              <a:srgbClr val="000000"/>
            </a:solidFill>
            <a:prstDash val="lg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DECD986-8868-3CE9-0B36-DA3226881CD0}"/>
              </a:ext>
            </a:extLst>
          </p:cNvPr>
          <p:cNvCxnSpPr>
            <a:cxnSpLocks/>
          </p:cNvCxnSpPr>
          <p:nvPr/>
        </p:nvCxnSpPr>
        <p:spPr>
          <a:xfrm>
            <a:off x="5927490" y="1709550"/>
            <a:ext cx="0" cy="1300893"/>
          </a:xfrm>
          <a:prstGeom prst="straightConnector1">
            <a:avLst/>
          </a:prstGeom>
          <a:ln>
            <a:solidFill>
              <a:srgbClr val="000000"/>
            </a:solidFill>
            <a:prstDash val="lgDash"/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F8E7A81-AB94-1292-C4B5-076485D1B074}"/>
                  </a:ext>
                </a:extLst>
              </p:cNvPr>
              <p:cNvSpPr txBox="1"/>
              <p:nvPr/>
            </p:nvSpPr>
            <p:spPr>
              <a:xfrm>
                <a:off x="7184733" y="2810388"/>
                <a:ext cx="17306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US" sz="20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0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0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0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𝑒𝑁</m:t>
                          </m:r>
                        </m:e>
                      </m:d>
                    </m:oMath>
                  </m:oMathPara>
                </a14:m>
                <a:endParaRPr lang="en-US" sz="2000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F8E7A81-AB94-1292-C4B5-076485D1B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733" y="2810388"/>
                <a:ext cx="1730667" cy="400110"/>
              </a:xfrm>
              <a:prstGeom prst="rect">
                <a:avLst/>
              </a:prstGeom>
              <a:blipFill>
                <a:blip r:embed="rId9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6B9B2F6E-2426-4124-D961-FA3B188958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186169"/>
              </p:ext>
            </p:extLst>
          </p:nvPr>
        </p:nvGraphicFramePr>
        <p:xfrm>
          <a:off x="223382" y="3429234"/>
          <a:ext cx="4361680" cy="1158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7701">
                  <a:extLst>
                    <a:ext uri="{9D8B030D-6E8A-4147-A177-3AD203B41FA5}">
                      <a16:colId xmlns:a16="http://schemas.microsoft.com/office/drawing/2014/main" val="4218754543"/>
                    </a:ext>
                  </a:extLst>
                </a:gridCol>
                <a:gridCol w="3223979">
                  <a:extLst>
                    <a:ext uri="{9D8B030D-6E8A-4147-A177-3AD203B41FA5}">
                      <a16:colId xmlns:a16="http://schemas.microsoft.com/office/drawing/2014/main" val="3246363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Advantage: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Strong correlation between photon and positron in angle and time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16329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Challenge: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Backgrounds from accidental coincidence of two decays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191498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0B2AA899-27EE-19C7-1309-948F4508E6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105473"/>
              </p:ext>
            </p:extLst>
          </p:nvPr>
        </p:nvGraphicFramePr>
        <p:xfrm>
          <a:off x="4691279" y="3425887"/>
          <a:ext cx="4400469" cy="1158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7819">
                  <a:extLst>
                    <a:ext uri="{9D8B030D-6E8A-4147-A177-3AD203B41FA5}">
                      <a16:colId xmlns:a16="http://schemas.microsoft.com/office/drawing/2014/main" val="4218754543"/>
                    </a:ext>
                  </a:extLst>
                </a:gridCol>
                <a:gridCol w="3252650">
                  <a:extLst>
                    <a:ext uri="{9D8B030D-6E8A-4147-A177-3AD203B41FA5}">
                      <a16:colId xmlns:a16="http://schemas.microsoft.com/office/drawing/2014/main" val="3246363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Advantage: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Signal is above the decay in orbit spectrum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16329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Challenge: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Requires precise tracking resolution with no tails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191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3800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855874-C2BB-C6D6-D25D-0C9066AE01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36" y="1558687"/>
            <a:ext cx="8717728" cy="190016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EBB29F9-6246-13CE-2497-6E97F76A6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Mu2e Experimental Overview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11599-C960-2D6A-230F-0987FFC3D9F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1/8/2024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A8626-39BC-063F-C6C6-3F9CC6B47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Casey | Mu2e Update 4 PAC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D9C47-F750-9549-D213-D36D5D72E9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72BE0E-C66D-45A0-B5BA-B5571947ABB3}"/>
              </a:ext>
            </a:extLst>
          </p:cNvPr>
          <p:cNvSpPr txBox="1"/>
          <p:nvPr/>
        </p:nvSpPr>
        <p:spPr>
          <a:xfrm>
            <a:off x="137160" y="601469"/>
            <a:ext cx="8848724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25m of  solenoids designed to maximize captured muons and remove backgrounds (10</a:t>
            </a:r>
            <a:r>
              <a:rPr lang="en-US" sz="1600" baseline="30000" dirty="0"/>
              <a:t>10</a:t>
            </a:r>
            <a:r>
              <a:rPr lang="en-US" sz="1600" dirty="0"/>
              <a:t> stopped</a:t>
            </a:r>
            <a:r>
              <a:rPr lang="en-US" sz="1600" dirty="0">
                <a:latin typeface="Symbol" pitchFamily="2" charset="2"/>
              </a:rPr>
              <a:t> m</a:t>
            </a:r>
            <a:r>
              <a:rPr lang="en-US" sz="1600" dirty="0"/>
              <a:t>/sec) 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7DA0E3E-BAF4-3608-2CFC-24F995D74A3E}"/>
              </a:ext>
            </a:extLst>
          </p:cNvPr>
          <p:cNvGrpSpPr/>
          <p:nvPr/>
        </p:nvGrpSpPr>
        <p:grpSpPr>
          <a:xfrm>
            <a:off x="3811720" y="981975"/>
            <a:ext cx="5103680" cy="1231731"/>
            <a:chOff x="3811720" y="939111"/>
            <a:chExt cx="5103680" cy="1231731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8B6CFC0-0903-BEC2-2DD8-13B77423A3B7}"/>
                </a:ext>
              </a:extLst>
            </p:cNvPr>
            <p:cNvSpPr txBox="1"/>
            <p:nvPr/>
          </p:nvSpPr>
          <p:spPr>
            <a:xfrm>
              <a:off x="3811720" y="939111"/>
              <a:ext cx="5103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Curved transport solenoid  provides sign and momentum selection and avoids line of sight from production target to detector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17BDD0BF-71A1-47C9-ABDC-898B96D76C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11720" y="1458846"/>
              <a:ext cx="950780" cy="711996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A675D3E-A384-6D62-E2F0-A2A4C64F37DB}"/>
              </a:ext>
            </a:extLst>
          </p:cNvPr>
          <p:cNvGrpSpPr/>
          <p:nvPr/>
        </p:nvGrpSpPr>
        <p:grpSpPr>
          <a:xfrm>
            <a:off x="3112015" y="1589305"/>
            <a:ext cx="5925206" cy="3040166"/>
            <a:chOff x="3112015" y="1589305"/>
            <a:chExt cx="5925206" cy="3040166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DCD3FDD-90E7-96BE-8FC5-F914258C4CBB}"/>
                </a:ext>
              </a:extLst>
            </p:cNvPr>
            <p:cNvSpPr txBox="1"/>
            <p:nvPr/>
          </p:nvSpPr>
          <p:spPr>
            <a:xfrm>
              <a:off x="4524499" y="1589305"/>
              <a:ext cx="14487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/>
                <a:t>Muons</a:t>
              </a:r>
              <a:r>
                <a:rPr lang="en-US" sz="1400" dirty="0"/>
                <a:t> stop on aluminum target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776F932-4BAB-6433-2419-7A69BB1E0586}"/>
                </a:ext>
              </a:extLst>
            </p:cNvPr>
            <p:cNvGrpSpPr/>
            <p:nvPr/>
          </p:nvGrpSpPr>
          <p:grpSpPr>
            <a:xfrm>
              <a:off x="3112015" y="3133984"/>
              <a:ext cx="5925206" cy="1495487"/>
              <a:chOff x="3112015" y="3133984"/>
              <a:chExt cx="5925206" cy="1495487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8E37A50-F6B5-E218-BAAB-3C1C5CB1FDC2}"/>
                  </a:ext>
                </a:extLst>
              </p:cNvPr>
              <p:cNvSpPr txBox="1"/>
              <p:nvPr/>
            </p:nvSpPr>
            <p:spPr>
              <a:xfrm>
                <a:off x="4483797" y="3369053"/>
                <a:ext cx="21461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/>
                  <a:t>Graded solenoid directs electrons to the detector</a:t>
                </a:r>
              </a:p>
            </p:txBody>
          </p: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A4A7BC79-16B2-CC17-3280-1DDB00138463}"/>
                  </a:ext>
                </a:extLst>
              </p:cNvPr>
              <p:cNvGrpSpPr/>
              <p:nvPr/>
            </p:nvGrpSpPr>
            <p:grpSpPr>
              <a:xfrm>
                <a:off x="3112015" y="3133984"/>
                <a:ext cx="5925206" cy="1495487"/>
                <a:chOff x="3112015" y="3133984"/>
                <a:chExt cx="5925206" cy="1495487"/>
              </a:xfrm>
            </p:grpSpPr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60495EB1-2B89-FB63-FD60-8D817D269691}"/>
                    </a:ext>
                  </a:extLst>
                </p:cNvPr>
                <p:cNvSpPr txBox="1"/>
                <p:nvPr/>
              </p:nvSpPr>
              <p:spPr>
                <a:xfrm>
                  <a:off x="3112015" y="4106251"/>
                  <a:ext cx="370422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chemeClr val="tx1">
                          <a:lumMod val="75000"/>
                        </a:schemeClr>
                      </a:solidFill>
                    </a:rPr>
                    <a:t>“Hollow” tracker has low acceptance for SM decays  and high acceptance for signal</a:t>
                  </a:r>
                </a:p>
              </p:txBody>
            </p: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1DB2BDDA-8C98-AB31-8F27-82D96428718D}"/>
                    </a:ext>
                  </a:extLst>
                </p:cNvPr>
                <p:cNvGrpSpPr/>
                <p:nvPr/>
              </p:nvGrpSpPr>
              <p:grpSpPr>
                <a:xfrm>
                  <a:off x="6711392" y="3133984"/>
                  <a:ext cx="2325829" cy="1453221"/>
                  <a:chOff x="6887582" y="3011106"/>
                  <a:chExt cx="2325829" cy="1453221"/>
                </a:xfrm>
              </p:grpSpPr>
              <p:pic>
                <p:nvPicPr>
                  <p:cNvPr id="83" name="Picture 82" descr="diocartoon_1.png">
                    <a:extLst>
                      <a:ext uri="{FF2B5EF4-FFF2-40B4-BE49-F238E27FC236}">
                        <a16:creationId xmlns:a16="http://schemas.microsoft.com/office/drawing/2014/main" id="{2D2776F0-5544-C606-067E-CF117F8C604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87582" y="3011106"/>
                    <a:ext cx="2325829" cy="1453221"/>
                  </a:xfrm>
                  <a:prstGeom prst="rect">
                    <a:avLst/>
                  </a:prstGeom>
                </p:spPr>
              </p:pic>
              <p:grpSp>
                <p:nvGrpSpPr>
                  <p:cNvPr id="84" name="Group 83">
                    <a:extLst>
                      <a:ext uri="{FF2B5EF4-FFF2-40B4-BE49-F238E27FC236}">
                        <a16:creationId xmlns:a16="http://schemas.microsoft.com/office/drawing/2014/main" id="{496E7037-81CC-8284-59C2-CAC9072EE484}"/>
                      </a:ext>
                    </a:extLst>
                  </p:cNvPr>
                  <p:cNvGrpSpPr/>
                  <p:nvPr/>
                </p:nvGrpSpPr>
                <p:grpSpPr>
                  <a:xfrm>
                    <a:off x="7309296" y="3938535"/>
                    <a:ext cx="768041" cy="341442"/>
                    <a:chOff x="5643467" y="3655867"/>
                    <a:chExt cx="1278225" cy="630890"/>
                  </a:xfrm>
                </p:grpSpPr>
                <p:cxnSp>
                  <p:nvCxnSpPr>
                    <p:cNvPr id="90" name="Straight Connector 89">
                      <a:extLst>
                        <a:ext uri="{FF2B5EF4-FFF2-40B4-BE49-F238E27FC236}">
                          <a16:creationId xmlns:a16="http://schemas.microsoft.com/office/drawing/2014/main" id="{18C1061C-FB10-9993-63C9-575391D6E221}"/>
                        </a:ext>
                      </a:extLst>
                    </p:cNvPr>
                    <p:cNvCxnSpPr/>
                    <p:nvPr/>
                  </p:nvCxnSpPr>
                  <p:spPr>
                    <a:xfrm rot="5400000">
                      <a:off x="6595430" y="3970916"/>
                      <a:ext cx="630094" cy="1588"/>
                    </a:xfrm>
                    <a:prstGeom prst="line">
                      <a:avLst/>
                    </a:prstGeom>
                    <a:ln>
                      <a:solidFill>
                        <a:srgbClr val="FF66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Straight Arrow Connector 90">
                      <a:extLst>
                        <a:ext uri="{FF2B5EF4-FFF2-40B4-BE49-F238E27FC236}">
                          <a16:creationId xmlns:a16="http://schemas.microsoft.com/office/drawing/2014/main" id="{D3EA6AE5-C679-AF18-A223-2A333F319AB8}"/>
                        </a:ext>
                      </a:extLst>
                    </p:cNvPr>
                    <p:cNvCxnSpPr/>
                    <p:nvPr/>
                  </p:nvCxnSpPr>
                  <p:spPr>
                    <a:xfrm rot="10800000">
                      <a:off x="5643467" y="3655867"/>
                      <a:ext cx="1278225" cy="11441"/>
                    </a:xfrm>
                    <a:prstGeom prst="straightConnector1">
                      <a:avLst/>
                    </a:prstGeom>
                    <a:ln>
                      <a:solidFill>
                        <a:srgbClr val="FF6600"/>
                      </a:solidFill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86" name="Straight Connector 85">
                    <a:extLst>
                      <a:ext uri="{FF2B5EF4-FFF2-40B4-BE49-F238E27FC236}">
                        <a16:creationId xmlns:a16="http://schemas.microsoft.com/office/drawing/2014/main" id="{DB6FB8D6-E20A-587C-635C-3EDF989C38C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877895" y="3186743"/>
                    <a:ext cx="8777" cy="1093233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86">
                    <a:extLst>
                      <a:ext uri="{FF2B5EF4-FFF2-40B4-BE49-F238E27FC236}">
                        <a16:creationId xmlns:a16="http://schemas.microsoft.com/office/drawing/2014/main" id="{048CAF78-894C-AA99-145F-D33453B277A9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8283102" y="4126302"/>
                    <a:ext cx="286811" cy="954"/>
                  </a:xfrm>
                  <a:prstGeom prst="line">
                    <a:avLst/>
                  </a:prstGeom>
                  <a:ln>
                    <a:solidFill>
                      <a:srgbClr val="FF66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Arrow Connector 87">
                    <a:extLst>
                      <a:ext uri="{FF2B5EF4-FFF2-40B4-BE49-F238E27FC236}">
                        <a16:creationId xmlns:a16="http://schemas.microsoft.com/office/drawing/2014/main" id="{26CFA9B4-E8F9-A721-F11F-E95261D456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426985" y="3976649"/>
                    <a:ext cx="438210" cy="6724"/>
                  </a:xfrm>
                  <a:prstGeom prst="straightConnector1">
                    <a:avLst/>
                  </a:prstGeom>
                  <a:ln>
                    <a:solidFill>
                      <a:srgbClr val="FF6600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46E6CA95-D178-C9C1-2297-26C08F9DC881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8851821" y="3704237"/>
                    <a:ext cx="293597" cy="16643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rgbClr val="FF0000"/>
                        </a:solidFill>
                      </a:rPr>
                      <a:t>signal</a:t>
                    </a:r>
                  </a:p>
                </p:txBody>
              </p:sp>
            </p:grpSp>
          </p:grp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6860228-FD6B-04C1-BAA8-858D4A69DCBC}"/>
              </a:ext>
            </a:extLst>
          </p:cNvPr>
          <p:cNvGrpSpPr/>
          <p:nvPr/>
        </p:nvGrpSpPr>
        <p:grpSpPr>
          <a:xfrm>
            <a:off x="234144" y="1182621"/>
            <a:ext cx="3303796" cy="3216599"/>
            <a:chOff x="234144" y="1182621"/>
            <a:chExt cx="3303796" cy="3216599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E10F8FD-E94D-E776-20E1-2F52C50553DA}"/>
                </a:ext>
              </a:extLst>
            </p:cNvPr>
            <p:cNvSpPr txBox="1"/>
            <p:nvPr/>
          </p:nvSpPr>
          <p:spPr>
            <a:xfrm>
              <a:off x="1657818" y="3330223"/>
              <a:ext cx="188012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Graded solenoid directs low momentum particles into transport solenoid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F6581FE-17AC-12CC-B995-260730B8EE2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91764" y="2919665"/>
              <a:ext cx="260910" cy="452654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2EAF464-F810-F50F-F9BA-1A9B777A6EE7}"/>
                </a:ext>
              </a:extLst>
            </p:cNvPr>
            <p:cNvSpPr txBox="1"/>
            <p:nvPr/>
          </p:nvSpPr>
          <p:spPr>
            <a:xfrm>
              <a:off x="808970" y="1182621"/>
              <a:ext cx="21079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Protons enter here, hit target, make </a:t>
              </a:r>
              <a:r>
                <a:rPr lang="en-US" sz="1400" dirty="0" err="1"/>
                <a:t>pions</a:t>
              </a:r>
              <a:endParaRPr lang="en-US" sz="14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947D1DA-1EA4-0F32-CB74-0D27707E32FE}"/>
                </a:ext>
              </a:extLst>
            </p:cNvPr>
            <p:cNvSpPr txBox="1"/>
            <p:nvPr/>
          </p:nvSpPr>
          <p:spPr>
            <a:xfrm>
              <a:off x="234144" y="3445113"/>
              <a:ext cx="141219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High momentum Backgrounds exit out the front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652A33AA-32D4-069A-D68B-70EA7746A98B}"/>
                </a:ext>
              </a:extLst>
            </p:cNvPr>
            <p:cNvCxnSpPr/>
            <p:nvPr/>
          </p:nvCxnSpPr>
          <p:spPr>
            <a:xfrm flipH="1">
              <a:off x="562114" y="2432050"/>
              <a:ext cx="493712" cy="304800"/>
            </a:xfrm>
            <a:prstGeom prst="straightConnector1">
              <a:avLst/>
            </a:prstGeom>
            <a:ln w="38100" cmpd="sng"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D7C5014A-01E3-964D-2C9E-39F35F8612BC}"/>
                </a:ext>
              </a:extLst>
            </p:cNvPr>
            <p:cNvCxnSpPr/>
            <p:nvPr/>
          </p:nvCxnSpPr>
          <p:spPr>
            <a:xfrm flipH="1">
              <a:off x="524014" y="2432050"/>
              <a:ext cx="493712" cy="139700"/>
            </a:xfrm>
            <a:prstGeom prst="straightConnector1">
              <a:avLst/>
            </a:prstGeom>
            <a:ln w="38100" cmpd="sng"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E179F3E6-ED3B-82B9-28F8-0F209C8B7F32}"/>
                </a:ext>
              </a:extLst>
            </p:cNvPr>
            <p:cNvCxnSpPr/>
            <p:nvPr/>
          </p:nvCxnSpPr>
          <p:spPr>
            <a:xfrm flipH="1">
              <a:off x="789126" y="2432050"/>
              <a:ext cx="266700" cy="393700"/>
            </a:xfrm>
            <a:prstGeom prst="straightConnector1">
              <a:avLst/>
            </a:prstGeom>
            <a:ln w="38100" cmpd="sng"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FB31575-C6BD-CC14-49BE-B3817CC1B0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0047" y="3098520"/>
              <a:ext cx="0" cy="34290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642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4070E3-60EE-F6A2-C3FB-F732F8FFA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the Mu2e Approach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66B5B-E1AA-BE69-ECB6-1B3C0B8DD61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1/8/2024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7AF00-9C5C-60CB-F79D-30B3D4A168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Casey | Mu2e Update 4 PAC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1D3C7-190B-033A-57E2-3CF470137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3AED60-12FD-EF0F-10A4-8D9D4A6158C5}"/>
              </a:ext>
            </a:extLst>
          </p:cNvPr>
          <p:cNvSpPr txBox="1"/>
          <p:nvPr/>
        </p:nvSpPr>
        <p:spPr>
          <a:xfrm>
            <a:off x="502584" y="656246"/>
            <a:ext cx="39150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Multi-graded solenoid approach first proposed in 1989 by </a:t>
            </a:r>
            <a:r>
              <a:rPr lang="en-US" sz="1600" dirty="0" err="1"/>
              <a:t>Djilkibaev</a:t>
            </a:r>
            <a:r>
              <a:rPr lang="en-US" sz="1600" dirty="0"/>
              <a:t> and </a:t>
            </a:r>
            <a:r>
              <a:rPr lang="en-US" sz="1600" dirty="0" err="1"/>
              <a:t>Lobashev</a:t>
            </a:r>
            <a:r>
              <a:rPr lang="en-US" sz="1600" dirty="0"/>
              <a:t> as the MELC experiment at Dubna.  </a:t>
            </a:r>
          </a:p>
          <a:p>
            <a:r>
              <a:rPr lang="en-US" sz="1600" dirty="0"/>
              <a:t>Canceled in 1995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912E00-362B-29C4-595D-E9A835BBFB1B}"/>
              </a:ext>
            </a:extLst>
          </p:cNvPr>
          <p:cNvSpPr txBox="1"/>
          <p:nvPr/>
        </p:nvSpPr>
        <p:spPr>
          <a:xfrm>
            <a:off x="502584" y="1872136"/>
            <a:ext cx="3915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Next proposed in 1997 by </a:t>
            </a:r>
            <a:r>
              <a:rPr lang="en-US" sz="1600" dirty="0" err="1"/>
              <a:t>Molzon</a:t>
            </a:r>
            <a:r>
              <a:rPr lang="en-US" sz="1600" dirty="0"/>
              <a:t> as the MECO experiment at Brookhaven.  </a:t>
            </a:r>
          </a:p>
          <a:p>
            <a:r>
              <a:rPr lang="en-US" sz="1600" dirty="0"/>
              <a:t>Canceled in 2005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A07AA4-DD60-0D56-F73D-DB6B1B33B198}"/>
              </a:ext>
            </a:extLst>
          </p:cNvPr>
          <p:cNvSpPr txBox="1"/>
          <p:nvPr/>
        </p:nvSpPr>
        <p:spPr>
          <a:xfrm>
            <a:off x="502584" y="2836122"/>
            <a:ext cx="4485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Next proposed in 2007 by Miller, </a:t>
            </a:r>
            <a:r>
              <a:rPr lang="en-US" sz="1600" dirty="0" err="1"/>
              <a:t>Molzon</a:t>
            </a:r>
            <a:r>
              <a:rPr lang="en-US" sz="1600" dirty="0"/>
              <a:t>, and </a:t>
            </a:r>
            <a:r>
              <a:rPr lang="en-US" sz="1600" dirty="0" err="1"/>
              <a:t>Prebys</a:t>
            </a:r>
            <a:r>
              <a:rPr lang="en-US" sz="1600" dirty="0"/>
              <a:t> as the Mu2e experiment at Fermilab.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81BED1-146B-D04F-62BA-CD15A75C3622}"/>
              </a:ext>
            </a:extLst>
          </p:cNvPr>
          <p:cNvSpPr txBox="1"/>
          <p:nvPr/>
        </p:nvSpPr>
        <p:spPr>
          <a:xfrm>
            <a:off x="2157163" y="3420897"/>
            <a:ext cx="5414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After more than three decades from the original proposal, we are at the verge of finally doing this experiment.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The collaboration is in place and ready to get this experiment completed </a:t>
            </a:r>
            <a:r>
              <a:rPr lang="en-US" sz="1600" b="1" dirty="0"/>
              <a:t>this decade!</a:t>
            </a:r>
            <a:endParaRPr 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4F68EB-FA39-1CF0-1E01-ACE74180F96D}"/>
              </a:ext>
            </a:extLst>
          </p:cNvPr>
          <p:cNvSpPr txBox="1"/>
          <p:nvPr/>
        </p:nvSpPr>
        <p:spPr>
          <a:xfrm>
            <a:off x="4683109" y="181328"/>
            <a:ext cx="44190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Djilkibaev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R.M. and </a:t>
            </a:r>
            <a:r>
              <a:rPr lang="en-US" sz="1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Lobashev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V.M., </a:t>
            </a:r>
            <a:r>
              <a:rPr lang="en-US" sz="1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Sov.J.Nucl.Phys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49(2), 384, (1989).</a:t>
            </a:r>
            <a:endParaRPr lang="en-US" sz="10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506E77F-7504-020F-1445-B35185929F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149674" y="502824"/>
            <a:ext cx="3343372" cy="136236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6FD5E28-96E8-D06C-0BF9-E39AF7D3C0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7854" y="1903433"/>
            <a:ext cx="3343373" cy="119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C71A0E-DA8D-2309-D6F2-041142408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7707" y="2031468"/>
            <a:ext cx="1627909" cy="337659"/>
          </a:xfrm>
        </p:spPr>
        <p:txBody>
          <a:bodyPr/>
          <a:lstStyle/>
          <a:p>
            <a:pPr algn="ctr"/>
            <a:r>
              <a:rPr lang="en-US" sz="2400" dirty="0"/>
              <a:t>Status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5DE60-3FE6-02E4-FF38-4789750339A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1/8/2024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41546-6A97-CF95-6B69-7E31EBBE9B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Casey | Mu2e Update 4 PAC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1DF03-D3E5-705E-42BF-6118A4C99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783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F80247-4495-C5E8-969B-1C6E00CF6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Upstream Transport Solenoid now in place!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58619-80AD-AAFD-A0E7-231C3D768C3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1/8/2024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20198-1EA8-4D11-2BDB-907C19950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Casey | Mu2e Update 4 PAC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2073B-019B-F7DE-572C-03E23E3FFD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2050" name="Picture 2" descr="No photo description available.">
            <a:extLst>
              <a:ext uri="{FF2B5EF4-FFF2-40B4-BE49-F238E27FC236}">
                <a16:creationId xmlns:a16="http://schemas.microsoft.com/office/drawing/2014/main" id="{70A178D5-062A-1730-6095-ED9EE6304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7276" y="620432"/>
            <a:ext cx="3054095" cy="229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o photo description available.">
            <a:extLst>
              <a:ext uri="{FF2B5EF4-FFF2-40B4-BE49-F238E27FC236}">
                <a16:creationId xmlns:a16="http://schemas.microsoft.com/office/drawing/2014/main" id="{A02E2627-CF94-0194-007E-7240B52E5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909" y="620432"/>
            <a:ext cx="3054094" cy="229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ay be an image of 9 people and text that says 'Mu2e The core experimentisa o magnets over 25 system meters long'">
            <a:extLst>
              <a:ext uri="{FF2B5EF4-FFF2-40B4-BE49-F238E27FC236}">
                <a16:creationId xmlns:a16="http://schemas.microsoft.com/office/drawing/2014/main" id="{5B39EC61-2483-DD47-C6B7-8BF99BEA85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05895" y="620432"/>
            <a:ext cx="2671430" cy="229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ay be an image of 2 people and text">
            <a:extLst>
              <a:ext uri="{FF2B5EF4-FFF2-40B4-BE49-F238E27FC236}">
                <a16:creationId xmlns:a16="http://schemas.microsoft.com/office/drawing/2014/main" id="{9054A689-349B-A4A4-E057-78A9B32377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41131" y="2997725"/>
            <a:ext cx="3054094" cy="164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3A8D54-3DB3-54C3-1F55-D9A3CD5B713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5895" y="3022767"/>
            <a:ext cx="2671430" cy="1577223"/>
          </a:xfrm>
          <a:prstGeom prst="rect">
            <a:avLst/>
          </a:prstGeom>
        </p:spPr>
      </p:pic>
      <p:pic>
        <p:nvPicPr>
          <p:cNvPr id="2062" name="Picture 14" descr="May be an image of 10 people, oil refinery and text">
            <a:extLst>
              <a:ext uri="{FF2B5EF4-FFF2-40B4-BE49-F238E27FC236}">
                <a16:creationId xmlns:a16="http://schemas.microsoft.com/office/drawing/2014/main" id="{48888CAB-9254-F8D7-A28B-C33F3EE486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1927" y="2975607"/>
            <a:ext cx="3036076" cy="167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489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Fireworks Ultra HD Desktop Background Wallpaper for 4K UHD TV : Widescreen  &amp; UltraWide Desktop &amp; Laptop : Multi Display, Dual Monitor : Tablet :  Smartphone">
            <a:extLst>
              <a:ext uri="{FF2B5EF4-FFF2-40B4-BE49-F238E27FC236}">
                <a16:creationId xmlns:a16="http://schemas.microsoft.com/office/drawing/2014/main" id="{D067EFA2-DAA5-1AA5-DF86-C25B982F8E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67684"/>
            <a:ext cx="9144000" cy="390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011E708-6658-029D-B84F-BDAB08CE2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2024:  A year of milestones with many things arriving in the Mu2e Hall!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8BE2C-BEE6-9287-AB0D-597A6F4A520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1/8/2024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55F15-CF4E-72F1-17BD-01EC5F3121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Casey | Mu2e Update 4 PAC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9E818-AC1D-EB94-F40D-BBF466A617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03F80D7-EDC2-D218-5F94-4AD2812BDCDC}"/>
              </a:ext>
            </a:extLst>
          </p:cNvPr>
          <p:cNvGrpSpPr/>
          <p:nvPr/>
        </p:nvGrpSpPr>
        <p:grpSpPr>
          <a:xfrm>
            <a:off x="134640" y="559237"/>
            <a:ext cx="1821217" cy="2124369"/>
            <a:chOff x="134640" y="559237"/>
            <a:chExt cx="1821217" cy="212436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A2777DD-813A-4F37-F2D1-E7084555BBB1}"/>
                </a:ext>
              </a:extLst>
            </p:cNvPr>
            <p:cNvSpPr txBox="1"/>
            <p:nvPr/>
          </p:nvSpPr>
          <p:spPr>
            <a:xfrm>
              <a:off x="228621" y="559237"/>
              <a:ext cx="1632881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12/7/23 </a:t>
              </a:r>
            </a:p>
            <a:p>
              <a:pPr algn="ctr"/>
              <a:r>
                <a:rPr lang="en-US" sz="1400" dirty="0"/>
                <a:t>Upstream Transport Solenoid Delivered</a:t>
              </a:r>
            </a:p>
          </p:txBody>
        </p:sp>
        <p:pic>
          <p:nvPicPr>
            <p:cNvPr id="3080" name="Picture 8" descr="May be an image of 2 people and text that says 'COVID gor Fermilab Fermilab'">
              <a:extLst>
                <a:ext uri="{FF2B5EF4-FFF2-40B4-BE49-F238E27FC236}">
                  <a16:creationId xmlns:a16="http://schemas.microsoft.com/office/drawing/2014/main" id="{BAC1B92C-CFC1-3309-889D-80FC14DFAC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40" y="1317693"/>
              <a:ext cx="1821217" cy="1365913"/>
            </a:xfrm>
            <a:prstGeom prst="rect">
              <a:avLst/>
            </a:prstGeom>
            <a:noFill/>
            <a:ln w="508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76D4F75-A57B-A741-58C2-AC52F23E1385}"/>
              </a:ext>
            </a:extLst>
          </p:cNvPr>
          <p:cNvGrpSpPr/>
          <p:nvPr/>
        </p:nvGrpSpPr>
        <p:grpSpPr>
          <a:xfrm>
            <a:off x="2210706" y="561218"/>
            <a:ext cx="2216174" cy="1902695"/>
            <a:chOff x="2210706" y="561218"/>
            <a:chExt cx="2216174" cy="190269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5DB18C5-49CD-8500-95EF-8D0BD033C45A}"/>
                </a:ext>
              </a:extLst>
            </p:cNvPr>
            <p:cNvSpPr txBox="1"/>
            <p:nvPr/>
          </p:nvSpPr>
          <p:spPr>
            <a:xfrm>
              <a:off x="2366846" y="561218"/>
              <a:ext cx="1861908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2/24</a:t>
              </a:r>
            </a:p>
            <a:p>
              <a:pPr algn="ctr"/>
              <a:r>
                <a:rPr lang="en-US" sz="1400" dirty="0"/>
                <a:t>Downstream Transport Solenoid Delivery</a:t>
              </a:r>
            </a:p>
          </p:txBody>
        </p:sp>
        <p:pic>
          <p:nvPicPr>
            <p:cNvPr id="3082" name="Picture 10">
              <a:extLst>
                <a:ext uri="{FF2B5EF4-FFF2-40B4-BE49-F238E27FC236}">
                  <a16:creationId xmlns:a16="http://schemas.microsoft.com/office/drawing/2014/main" id="{9B636650-228F-4E61-4CBD-EEF5BF9A13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210706" y="1329523"/>
              <a:ext cx="2216174" cy="1134390"/>
            </a:xfrm>
            <a:prstGeom prst="rect">
              <a:avLst/>
            </a:prstGeom>
            <a:noFill/>
            <a:ln w="508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B010091-4E61-6DCC-88F2-100636DE32A1}"/>
              </a:ext>
            </a:extLst>
          </p:cNvPr>
          <p:cNvGrpSpPr/>
          <p:nvPr/>
        </p:nvGrpSpPr>
        <p:grpSpPr>
          <a:xfrm>
            <a:off x="4749021" y="562596"/>
            <a:ext cx="2098342" cy="2124886"/>
            <a:chOff x="4749021" y="562596"/>
            <a:chExt cx="2098342" cy="212488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59F6A47-635A-AA28-E05A-3FC013387E0D}"/>
                </a:ext>
              </a:extLst>
            </p:cNvPr>
            <p:cNvSpPr txBox="1"/>
            <p:nvPr/>
          </p:nvSpPr>
          <p:spPr>
            <a:xfrm>
              <a:off x="5010552" y="562596"/>
              <a:ext cx="1541867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4/24</a:t>
              </a:r>
            </a:p>
            <a:p>
              <a:pPr algn="ctr"/>
              <a:r>
                <a:rPr lang="en-US" sz="1400" dirty="0"/>
                <a:t>Production Solenoid Delivery</a:t>
              </a:r>
            </a:p>
          </p:txBody>
        </p:sp>
        <p:pic>
          <p:nvPicPr>
            <p:cNvPr id="20" name="Picture 2" descr="IMG_1956">
              <a:extLst>
                <a:ext uri="{FF2B5EF4-FFF2-40B4-BE49-F238E27FC236}">
                  <a16:creationId xmlns:a16="http://schemas.microsoft.com/office/drawing/2014/main" id="{ACC124FC-F190-92CB-4D75-4A4ADCAFEC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749021" y="1321569"/>
              <a:ext cx="2098342" cy="1365913"/>
            </a:xfrm>
            <a:prstGeom prst="rect">
              <a:avLst/>
            </a:prstGeom>
            <a:noFill/>
            <a:ln w="508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3F555D0-37F8-F3A3-AF86-5EAF3CDC57EC}"/>
              </a:ext>
            </a:extLst>
          </p:cNvPr>
          <p:cNvGrpSpPr/>
          <p:nvPr/>
        </p:nvGrpSpPr>
        <p:grpSpPr>
          <a:xfrm>
            <a:off x="7169500" y="565752"/>
            <a:ext cx="1745899" cy="2075282"/>
            <a:chOff x="7169500" y="565752"/>
            <a:chExt cx="1745899" cy="207528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5C3E116-0D12-2D3C-2FA4-653D47F52961}"/>
                </a:ext>
              </a:extLst>
            </p:cNvPr>
            <p:cNvSpPr txBox="1"/>
            <p:nvPr/>
          </p:nvSpPr>
          <p:spPr>
            <a:xfrm>
              <a:off x="7329538" y="565752"/>
              <a:ext cx="1452960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10/24</a:t>
              </a:r>
            </a:p>
            <a:p>
              <a:pPr algn="ctr"/>
              <a:r>
                <a:rPr lang="en-US" sz="1400" dirty="0"/>
                <a:t>Detector Solenoid Delivery</a:t>
              </a:r>
            </a:p>
          </p:txBody>
        </p:sp>
        <p:pic>
          <p:nvPicPr>
            <p:cNvPr id="21" name="Picture 20" descr="A picture containing watercraft, boat, dock&#10;&#10;Description automatically generated">
              <a:extLst>
                <a:ext uri="{FF2B5EF4-FFF2-40B4-BE49-F238E27FC236}">
                  <a16:creationId xmlns:a16="http://schemas.microsoft.com/office/drawing/2014/main" id="{E9038A05-F428-06C0-C6BF-DF3D15115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9500" y="1331610"/>
              <a:ext cx="1745899" cy="1309424"/>
            </a:xfrm>
            <a:prstGeom prst="rect">
              <a:avLst/>
            </a:prstGeom>
            <a:ln w="50800">
              <a:solidFill>
                <a:schemeClr val="bg1"/>
              </a:solidFill>
            </a:ln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F7C7A9-65CA-0B8F-92DA-64C494E6FA21}"/>
              </a:ext>
            </a:extLst>
          </p:cNvPr>
          <p:cNvGrpSpPr/>
          <p:nvPr/>
        </p:nvGrpSpPr>
        <p:grpSpPr>
          <a:xfrm>
            <a:off x="1200727" y="2687482"/>
            <a:ext cx="3161214" cy="1661157"/>
            <a:chOff x="1200727" y="2687482"/>
            <a:chExt cx="3161214" cy="166115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488860D-C41A-C997-B74B-9AB3E29F32E7}"/>
                </a:ext>
              </a:extLst>
            </p:cNvPr>
            <p:cNvSpPr txBox="1"/>
            <p:nvPr/>
          </p:nvSpPr>
          <p:spPr>
            <a:xfrm>
              <a:off x="1200727" y="3249571"/>
              <a:ext cx="1048005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8/24</a:t>
              </a:r>
            </a:p>
            <a:p>
              <a:pPr algn="ctr"/>
              <a:r>
                <a:rPr lang="en-US" sz="1400" dirty="0"/>
                <a:t>Calorimeter Delivery</a:t>
              </a:r>
            </a:p>
          </p:txBody>
        </p:sp>
        <p:pic>
          <p:nvPicPr>
            <p:cNvPr id="22" name="Picture 21" descr="A circular object with wires and cables&#10;&#10;Description automatically generated">
              <a:extLst>
                <a:ext uri="{FF2B5EF4-FFF2-40B4-BE49-F238E27FC236}">
                  <a16:creationId xmlns:a16="http://schemas.microsoft.com/office/drawing/2014/main" id="{6E1BE4C9-AFA8-F552-A0E7-423390ED1B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75644" y="2687482"/>
              <a:ext cx="2086297" cy="1661157"/>
            </a:xfrm>
            <a:prstGeom prst="rect">
              <a:avLst/>
            </a:prstGeom>
            <a:ln w="50800">
              <a:solidFill>
                <a:schemeClr val="bg1"/>
              </a:solidFill>
            </a:ln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C35C016-EC4C-E056-0D6D-E29DDF40ED5D}"/>
              </a:ext>
            </a:extLst>
          </p:cNvPr>
          <p:cNvGrpSpPr/>
          <p:nvPr/>
        </p:nvGrpSpPr>
        <p:grpSpPr>
          <a:xfrm>
            <a:off x="5310909" y="2928740"/>
            <a:ext cx="3470599" cy="1390498"/>
            <a:chOff x="5310909" y="2928740"/>
            <a:chExt cx="3470599" cy="139049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CCDF766-EE3F-9583-6D21-3D1810726174}"/>
                </a:ext>
              </a:extLst>
            </p:cNvPr>
            <p:cNvSpPr txBox="1"/>
            <p:nvPr/>
          </p:nvSpPr>
          <p:spPr>
            <a:xfrm>
              <a:off x="5310909" y="3256145"/>
              <a:ext cx="879995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10/24</a:t>
              </a:r>
            </a:p>
            <a:p>
              <a:pPr algn="ctr"/>
              <a:r>
                <a:rPr lang="en-US" sz="1400" dirty="0"/>
                <a:t>Tracker Delivery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B0DBF02-45D7-69F2-7762-2E7AFC0F10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10246" y="2928740"/>
              <a:ext cx="2571262" cy="1390498"/>
            </a:xfrm>
            <a:prstGeom prst="rect">
              <a:avLst/>
            </a:prstGeom>
            <a:ln w="50800">
              <a:solidFill>
                <a:schemeClr val="bg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19753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900" dirty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ermi Template.potx" id="{3B770DB7-2020-4FEC-805D-B4375288827D}" vid="{D6717402-1F9B-49F1-BE66-8CEAC604C9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44891</TotalTime>
  <Words>2185</Words>
  <Application>Microsoft Macintosh PowerPoint</Application>
  <PresentationFormat>On-screen Show (16:9)</PresentationFormat>
  <Paragraphs>383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Cambria Math</vt:lpstr>
      <vt:lpstr>Helvetica</vt:lpstr>
      <vt:lpstr>Symbol</vt:lpstr>
      <vt:lpstr>Times New Roman</vt:lpstr>
      <vt:lpstr>Fermilab_PPT_090915</vt:lpstr>
      <vt:lpstr>Equation</vt:lpstr>
      <vt:lpstr>PowerPoint Presentation</vt:lpstr>
      <vt:lpstr>Charged Lepton Flavor Violation</vt:lpstr>
      <vt:lpstr>We are not alone!</vt:lpstr>
      <vt:lpstr>The μN→eN Advantage</vt:lpstr>
      <vt:lpstr>Mu2e Experimental Overview</vt:lpstr>
      <vt:lpstr>History of the Mu2e Approach</vt:lpstr>
      <vt:lpstr>Status</vt:lpstr>
      <vt:lpstr>Upstream Transport Solenoid now in place!</vt:lpstr>
      <vt:lpstr>2024:  A year of milestones with many things arriving in the Mu2e Hall!</vt:lpstr>
      <vt:lpstr>Solenoids and infrastructure</vt:lpstr>
      <vt:lpstr>Solenoids and Infrastructure</vt:lpstr>
      <vt:lpstr>Solenoids and infrastructure takeaways</vt:lpstr>
      <vt:lpstr>Detectors @ Fermilab</vt:lpstr>
      <vt:lpstr>Detectors take aways</vt:lpstr>
      <vt:lpstr>Beam delivery</vt:lpstr>
      <vt:lpstr>Beam delivery</vt:lpstr>
      <vt:lpstr>Beam Delivery Milestones and Setbacks</vt:lpstr>
      <vt:lpstr>Beam Delivery Takeaways</vt:lpstr>
      <vt:lpstr>Online systems</vt:lpstr>
      <vt:lpstr>Offline computing, algorithms, analysis</vt:lpstr>
      <vt:lpstr>Collaboration updates</vt:lpstr>
      <vt:lpstr>Schedule</vt:lpstr>
      <vt:lpstr>Items on the critical path to first physics</vt:lpstr>
      <vt:lpstr>Schedule</vt:lpstr>
      <vt:lpstr>Schedule take aways I</vt:lpstr>
      <vt:lpstr>Schedule take aways II</vt:lpstr>
      <vt:lpstr>Our ask</vt:lpstr>
      <vt:lpstr>Conclusions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Brendan C Casey</dc:creator>
  <cp:keywords/>
  <dc:description/>
  <cp:lastModifiedBy>Brendan C Casey</cp:lastModifiedBy>
  <cp:revision>68</cp:revision>
  <cp:lastPrinted>2014-01-20T19:40:21Z</cp:lastPrinted>
  <dcterms:created xsi:type="dcterms:W3CDTF">2023-10-31T19:05:14Z</dcterms:created>
  <dcterms:modified xsi:type="dcterms:W3CDTF">2024-01-08T16:21:57Z</dcterms:modified>
  <cp:category/>
</cp:coreProperties>
</file>