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7" r:id="rId17"/>
    <p:sldId id="278" r:id="rId18"/>
    <p:sldId id="279" r:id="rId19"/>
    <p:sldId id="280" r:id="rId20"/>
    <p:sldId id="281" r:id="rId21"/>
    <p:sldId id="282" r:id="rId22"/>
    <p:sldId id="283" r:id="rId23"/>
    <p:sldId id="276"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varScale="1">
        <p:scale>
          <a:sx n="44" d="100"/>
          <a:sy n="44" d="100"/>
        </p:scale>
        <p:origin x="280" y="10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1143000" y="685800"/>
            <a:ext cx="4572000" cy="3429000"/>
          </a:xfrm>
          <a:prstGeom prst="rect">
            <a:avLst/>
          </a:prstGeom>
        </p:spPr>
        <p:txBody>
          <a:bodyPr/>
          <a:lstStyle/>
          <a:p>
            <a:endParaRPr/>
          </a:p>
        </p:txBody>
      </p:sp>
      <p:sp>
        <p:nvSpPr>
          <p:cNvPr id="77" name="Shape 7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ada065a89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ada065a89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ada065a89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ada065a8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ada065a89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ada065a89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ada065a89f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ada065a89f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ada065a89f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ada065a89f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ada065a89f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ada065a89f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ada065a89f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ada065a89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6"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7"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8"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4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51"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52"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5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5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59"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60"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61"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6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6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9" name="Title 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sz="11200" b="0" spc="0">
                <a:latin typeface="Helvetica Light"/>
                <a:ea typeface="Helvetica Light"/>
                <a:cs typeface="Helvetica Light"/>
                <a:sym typeface="Helvetica Light"/>
              </a:defRPr>
            </a:lvl1pPr>
          </a:lstStyle>
          <a:p>
            <a:r>
              <a:t>Title Text</a:t>
            </a:r>
          </a:p>
        </p:txBody>
      </p:sp>
      <p:sp>
        <p:nvSpPr>
          <p:cNvPr id="70" name="Body Level One…"/>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lnSpc>
                <a:spcPct val="100000"/>
              </a:lnSpc>
              <a:spcBef>
                <a:spcPts val="0"/>
              </a:spcBef>
              <a:buSzTx/>
              <a:buNone/>
              <a:defRPr sz="4400">
                <a:latin typeface="Helvetica Light"/>
                <a:ea typeface="Helvetica Light"/>
                <a:cs typeface="Helvetica Light"/>
                <a:sym typeface="Helvetica Light"/>
              </a:defRPr>
            </a:lvl1pPr>
            <a:lvl2pPr marL="0" indent="228600" algn="ctr" defTabSz="821531">
              <a:lnSpc>
                <a:spcPct val="100000"/>
              </a:lnSpc>
              <a:spcBef>
                <a:spcPts val="0"/>
              </a:spcBef>
              <a:buSzTx/>
              <a:buNone/>
              <a:defRPr sz="4400">
                <a:latin typeface="Helvetica Light"/>
                <a:ea typeface="Helvetica Light"/>
                <a:cs typeface="Helvetica Light"/>
                <a:sym typeface="Helvetica Light"/>
              </a:defRPr>
            </a:lvl2pPr>
            <a:lvl3pPr marL="0" indent="457200" algn="ctr" defTabSz="821531">
              <a:lnSpc>
                <a:spcPct val="100000"/>
              </a:lnSpc>
              <a:spcBef>
                <a:spcPts val="0"/>
              </a:spcBef>
              <a:buSzTx/>
              <a:buNone/>
              <a:defRPr sz="4400">
                <a:latin typeface="Helvetica Light"/>
                <a:ea typeface="Helvetica Light"/>
                <a:cs typeface="Helvetica Light"/>
                <a:sym typeface="Helvetica Light"/>
              </a:defRPr>
            </a:lvl3pPr>
            <a:lvl4pPr marL="0" indent="685800" algn="ctr" defTabSz="821531">
              <a:lnSpc>
                <a:spcPct val="100000"/>
              </a:lnSpc>
              <a:spcBef>
                <a:spcPts val="0"/>
              </a:spcBef>
              <a:buSzTx/>
              <a:buNone/>
              <a:defRPr sz="4400">
                <a:latin typeface="Helvetica Light"/>
                <a:ea typeface="Helvetica Light"/>
                <a:cs typeface="Helvetica Light"/>
                <a:sym typeface="Helvetica Light"/>
              </a:defRPr>
            </a:lvl4pPr>
            <a:lvl5pPr marL="0" indent="914400" algn="ctr" defTabSz="821531">
              <a:lnSpc>
                <a:spcPct val="100000"/>
              </a:lnSpc>
              <a:spcBef>
                <a:spcPts val="0"/>
              </a:spcBef>
              <a:buSzTx/>
              <a:buNone/>
              <a:defRPr sz="44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11935814" y="13010554"/>
            <a:ext cx="494513" cy="511176"/>
          </a:xfrm>
          <a:prstGeom prst="rect">
            <a:avLst/>
          </a:prstGeom>
        </p:spPr>
        <p:txBody>
          <a:bodyPr lIns="71437" tIns="71437" rIns="71437" bIns="71437" anchor="t"/>
          <a:lstStyle>
            <a:lvl1pPr defTabSz="821531">
              <a:defRPr sz="24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1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1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1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17"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18"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19"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20"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lide Title"/>
          <p:cNvSpPr txBox="1">
            <a:spLocks noGrp="1"/>
          </p:cNvSpPr>
          <p:nvPr>
            <p:ph type="title" hasCustomPrompt="1"/>
          </p:nvPr>
        </p:nvSpPr>
        <p:spPr>
          <a:prstGeom prst="rect">
            <a:avLst/>
          </a:prstGeom>
        </p:spPr>
        <p:txBody>
          <a:bodyPr/>
          <a:lstStyle/>
          <a:p>
            <a:r>
              <a:t>Slide Title</a:t>
            </a:r>
          </a:p>
        </p:txBody>
      </p:sp>
      <p:sp>
        <p:nvSpPr>
          <p:cNvPr id="2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7"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3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3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36"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37"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4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43"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44"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45"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ti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7.tif"/><Relationship Id="rId4" Type="http://schemas.openxmlformats.org/officeDocument/2006/relationships/image" Target="../media/image29.png"/><Relationship Id="rId9" Type="http://schemas.openxmlformats.org/officeDocument/2006/relationships/image" Target="../media/image18.ti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39.tif"/><Relationship Id="rId5" Type="http://schemas.openxmlformats.org/officeDocument/2006/relationships/image" Target="../media/image38.png"/><Relationship Id="rId4" Type="http://schemas.openxmlformats.org/officeDocument/2006/relationships/image" Target="../media/image21.tif"/></Relationships>
</file>

<file path=ppt/slides/_rels/slide14.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17.tif"/><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tif"/><Relationship Id="rId7" Type="http://schemas.openxmlformats.org/officeDocument/2006/relationships/image" Target="../media/image11.tif"/><Relationship Id="rId2" Type="http://schemas.openxmlformats.org/officeDocument/2006/relationships/image" Target="../media/image6.tif"/><Relationship Id="rId1" Type="http://schemas.openxmlformats.org/officeDocument/2006/relationships/slideLayout" Target="../slideLayouts/slideLayout4.xml"/><Relationship Id="rId6" Type="http://schemas.openxmlformats.org/officeDocument/2006/relationships/image" Target="../media/image10.tif"/><Relationship Id="rId5" Type="http://schemas.openxmlformats.org/officeDocument/2006/relationships/image" Target="../media/image9.tif"/><Relationship Id="rId4" Type="http://schemas.openxmlformats.org/officeDocument/2006/relationships/image" Target="../media/image8.tif"/></Relationships>
</file>

<file path=ppt/slides/_rels/slide5.xml.rels><?xml version="1.0" encoding="UTF-8" standalone="yes"?>
<Relationships xmlns="http://schemas.openxmlformats.org/package/2006/relationships"><Relationship Id="rId8" Type="http://schemas.openxmlformats.org/officeDocument/2006/relationships/image" Target="../media/image18.tif"/><Relationship Id="rId3" Type="http://schemas.openxmlformats.org/officeDocument/2006/relationships/image" Target="../media/image13.tif"/><Relationship Id="rId7" Type="http://schemas.openxmlformats.org/officeDocument/2006/relationships/image" Target="../media/image17.tif"/><Relationship Id="rId2" Type="http://schemas.openxmlformats.org/officeDocument/2006/relationships/image" Target="../media/image12.tif"/><Relationship Id="rId1" Type="http://schemas.openxmlformats.org/officeDocument/2006/relationships/slideLayout" Target="../slideLayouts/slideLayout4.xml"/><Relationship Id="rId6" Type="http://schemas.openxmlformats.org/officeDocument/2006/relationships/image" Target="../media/image16.tif"/><Relationship Id="rId11" Type="http://schemas.openxmlformats.org/officeDocument/2006/relationships/image" Target="../media/image21.tif"/><Relationship Id="rId5" Type="http://schemas.openxmlformats.org/officeDocument/2006/relationships/image" Target="../media/image15.tif"/><Relationship Id="rId10" Type="http://schemas.openxmlformats.org/officeDocument/2006/relationships/image" Target="../media/image20.tif"/><Relationship Id="rId4" Type="http://schemas.openxmlformats.org/officeDocument/2006/relationships/image" Target="../media/image14.tif"/><Relationship Id="rId9" Type="http://schemas.openxmlformats.org/officeDocument/2006/relationships/image" Target="../media/image19.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oni Harnik…"/>
          <p:cNvSpPr txBox="1">
            <a:spLocks noGrp="1"/>
          </p:cNvSpPr>
          <p:nvPr>
            <p:ph type="body" idx="21"/>
          </p:nvPr>
        </p:nvSpPr>
        <p:spPr>
          <a:xfrm>
            <a:off x="1201340" y="9833099"/>
            <a:ext cx="21971003" cy="266374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Roni Harnik</a:t>
            </a:r>
          </a:p>
          <a:p>
            <a:r>
              <a:t>Quantum Theory Department Head</a:t>
            </a:r>
          </a:p>
          <a:p>
            <a:r>
              <a:t>SQMS Science Thust Lead </a:t>
            </a:r>
          </a:p>
        </p:txBody>
      </p:sp>
      <p:sp>
        <p:nvSpPr>
          <p:cNvPr id="80" name="Fermilab Quantum Theory Department"/>
          <p:cNvSpPr txBox="1">
            <a:spLocks noGrp="1"/>
          </p:cNvSpPr>
          <p:nvPr>
            <p:ph type="ctrTitle"/>
          </p:nvPr>
        </p:nvSpPr>
        <p:spPr>
          <a:xfrm>
            <a:off x="1206498" y="530497"/>
            <a:ext cx="21971004" cy="4648201"/>
          </a:xfrm>
          <a:prstGeom prst="rect">
            <a:avLst/>
          </a:prstGeom>
        </p:spPr>
        <p:txBody>
          <a:bodyPr/>
          <a:lstStyle>
            <a:lvl1pPr algn="ctr"/>
          </a:lstStyle>
          <a:p>
            <a:r>
              <a:t>Fermilab Quantum Theory Department</a:t>
            </a:r>
          </a:p>
        </p:txBody>
      </p:sp>
      <p:sp>
        <p:nvSpPr>
          <p:cNvPr id="81" name="Once again, featuring Hank Lamm"/>
          <p:cNvSpPr txBox="1"/>
          <p:nvPr/>
        </p:nvSpPr>
        <p:spPr>
          <a:xfrm>
            <a:off x="7451097" y="12803606"/>
            <a:ext cx="8166393" cy="68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b="1"/>
            </a:lvl1pPr>
          </a:lstStyle>
          <a:p>
            <a:r>
              <a:t>Once again, featuring Hank Lamm</a:t>
            </a:r>
          </a:p>
        </p:txBody>
      </p:sp>
      <p:pic>
        <p:nvPicPr>
          <p:cNvPr id="82" name="Image" descr="Image"/>
          <p:cNvPicPr>
            <a:picLocks noChangeAspect="1"/>
          </p:cNvPicPr>
          <p:nvPr/>
        </p:nvPicPr>
        <p:blipFill>
          <a:blip r:embed="rId2"/>
          <a:stretch>
            <a:fillRect/>
          </a:stretch>
        </p:blipFill>
        <p:spPr>
          <a:xfrm>
            <a:off x="2684166" y="6137815"/>
            <a:ext cx="2863184" cy="2736167"/>
          </a:xfrm>
          <a:prstGeom prst="rect">
            <a:avLst/>
          </a:prstGeom>
          <a:ln w="12700">
            <a:miter lim="400000"/>
          </a:ln>
        </p:spPr>
      </p:pic>
      <p:pic>
        <p:nvPicPr>
          <p:cNvPr id="83" name="Image" descr="Image"/>
          <p:cNvPicPr>
            <a:picLocks noChangeAspect="1"/>
          </p:cNvPicPr>
          <p:nvPr/>
        </p:nvPicPr>
        <p:blipFill>
          <a:blip r:embed="rId3"/>
          <a:stretch>
            <a:fillRect/>
          </a:stretch>
        </p:blipFill>
        <p:spPr>
          <a:xfrm>
            <a:off x="15457285" y="6322358"/>
            <a:ext cx="3604091" cy="2472314"/>
          </a:xfrm>
          <a:prstGeom prst="rect">
            <a:avLst/>
          </a:prstGeom>
          <a:ln w="12700">
            <a:miter lim="400000"/>
          </a:ln>
        </p:spPr>
      </p:pic>
      <p:pic>
        <p:nvPicPr>
          <p:cNvPr id="84" name="Image" descr="Image"/>
          <p:cNvPicPr>
            <a:picLocks noChangeAspect="1"/>
          </p:cNvPicPr>
          <p:nvPr/>
        </p:nvPicPr>
        <p:blipFill>
          <a:blip r:embed="rId4"/>
          <a:stretch>
            <a:fillRect/>
          </a:stretch>
        </p:blipFill>
        <p:spPr>
          <a:xfrm>
            <a:off x="10496990" y="6569054"/>
            <a:ext cx="4461458" cy="1873689"/>
          </a:xfrm>
          <a:prstGeom prst="rect">
            <a:avLst/>
          </a:prstGeom>
          <a:ln w="12700">
            <a:miter lim="400000"/>
          </a:ln>
        </p:spPr>
      </p:pic>
      <p:pic>
        <p:nvPicPr>
          <p:cNvPr id="85" name="Image" descr="Image"/>
          <p:cNvPicPr>
            <a:picLocks noChangeAspect="1"/>
          </p:cNvPicPr>
          <p:nvPr/>
        </p:nvPicPr>
        <p:blipFill>
          <a:blip r:embed="rId5"/>
          <a:stretch>
            <a:fillRect/>
          </a:stretch>
        </p:blipFill>
        <p:spPr>
          <a:xfrm rot="20880000">
            <a:off x="19784249" y="6277959"/>
            <a:ext cx="3862818" cy="2561112"/>
          </a:xfrm>
          <a:prstGeom prst="rect">
            <a:avLst/>
          </a:prstGeom>
          <a:ln w="12700">
            <a:miter lim="400000"/>
          </a:ln>
        </p:spPr>
      </p:pic>
      <p:grpSp>
        <p:nvGrpSpPr>
          <p:cNvPr id="88" name="Group"/>
          <p:cNvGrpSpPr/>
          <p:nvPr/>
        </p:nvGrpSpPr>
        <p:grpSpPr>
          <a:xfrm>
            <a:off x="6697337" y="6190431"/>
            <a:ext cx="3782721" cy="2736168"/>
            <a:chOff x="0" y="0"/>
            <a:chExt cx="3782720" cy="2736166"/>
          </a:xfrm>
        </p:grpSpPr>
        <p:pic>
          <p:nvPicPr>
            <p:cNvPr id="86" name="Image" descr="Image"/>
            <p:cNvPicPr>
              <a:picLocks noChangeAspect="1"/>
            </p:cNvPicPr>
            <p:nvPr/>
          </p:nvPicPr>
          <p:blipFill>
            <a:blip r:embed="rId6"/>
            <a:stretch>
              <a:fillRect/>
            </a:stretch>
          </p:blipFill>
          <p:spPr>
            <a:xfrm>
              <a:off x="0" y="0"/>
              <a:ext cx="3699312" cy="2736167"/>
            </a:xfrm>
            <a:prstGeom prst="rect">
              <a:avLst/>
            </a:prstGeom>
            <a:ln w="12700" cap="flat">
              <a:noFill/>
              <a:miter lim="400000"/>
            </a:ln>
            <a:effectLst/>
          </p:spPr>
        </p:pic>
        <p:sp>
          <p:nvSpPr>
            <p:cNvPr id="87" name="Rectangle"/>
            <p:cNvSpPr/>
            <p:nvPr/>
          </p:nvSpPr>
          <p:spPr>
            <a:xfrm>
              <a:off x="2535712" y="1432409"/>
              <a:ext cx="1247009" cy="105304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Quantum Sensing Theory"/>
          <p:cNvSpPr txBox="1">
            <a:spLocks noGrp="1"/>
          </p:cNvSpPr>
          <p:nvPr>
            <p:ph type="title"/>
          </p:nvPr>
        </p:nvSpPr>
        <p:spPr>
          <a:xfrm>
            <a:off x="1206496" y="2245081"/>
            <a:ext cx="21971004" cy="4648201"/>
          </a:xfrm>
          <a:prstGeom prst="rect">
            <a:avLst/>
          </a:prstGeom>
        </p:spPr>
        <p:txBody>
          <a:bodyPr/>
          <a:lstStyle/>
          <a:p>
            <a:r>
              <a:t>Quantum Sensing Theory</a:t>
            </a:r>
          </a:p>
        </p:txBody>
      </p:sp>
      <p:sp>
        <p:nvSpPr>
          <p:cNvPr id="212" name="Working on theoretical aspects of sensing:…"/>
          <p:cNvSpPr txBox="1"/>
          <p:nvPr/>
        </p:nvSpPr>
        <p:spPr>
          <a:xfrm>
            <a:off x="1561028" y="5869093"/>
            <a:ext cx="13982701" cy="3135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Working on theoretical aspects of sensing:</a:t>
            </a:r>
          </a:p>
          <a:p>
            <a:pPr marL="508000" indent="-508000" algn="l">
              <a:buSzPct val="123000"/>
              <a:buChar char="•"/>
              <a:defRPr sz="4000"/>
            </a:pPr>
            <a:r>
              <a:t>Novel probes of fundamental physics with new technology.</a:t>
            </a:r>
          </a:p>
          <a:p>
            <a:pPr marL="508000" indent="-508000" algn="l">
              <a:buSzPct val="123000"/>
              <a:buChar char="•"/>
              <a:defRPr sz="4000"/>
            </a:pPr>
            <a:r>
              <a:t>Optimal Quantum metrology.</a:t>
            </a:r>
          </a:p>
          <a:p>
            <a:pPr marL="508000" indent="-508000" algn="l">
              <a:buSzPct val="123000"/>
              <a:buChar char="•"/>
              <a:defRPr sz="4000"/>
            </a:pPr>
            <a:r>
              <a:t>Theoretical targets for sensing experiments.</a:t>
            </a:r>
          </a:p>
          <a:p>
            <a:pPr marL="508000" indent="-508000" algn="l">
              <a:buSzPct val="123000"/>
              <a:buChar char="•"/>
              <a:defRPr sz="4000"/>
            </a:pPr>
            <a:r>
              <a:t>Theoretical support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Line"/>
          <p:cNvSpPr/>
          <p:nvPr/>
        </p:nvSpPr>
        <p:spPr>
          <a:xfrm>
            <a:off x="3310697" y="1381741"/>
            <a:ext cx="17762607" cy="1"/>
          </a:xfrm>
          <a:prstGeom prst="line">
            <a:avLst/>
          </a:prstGeom>
          <a:ln w="508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15" name="Physical Signatures of Fermion-Coupled Axion Dark Matter"/>
          <p:cNvSpPr txBox="1"/>
          <p:nvPr/>
        </p:nvSpPr>
        <p:spPr>
          <a:xfrm>
            <a:off x="3357345" y="347504"/>
            <a:ext cx="16867400" cy="119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defTabSz="821531">
              <a:defRPr sz="4200">
                <a:solidFill>
                  <a:srgbClr val="000000"/>
                </a:solidFill>
                <a:latin typeface="CMU Serif Roman"/>
                <a:ea typeface="CMU Serif Roman"/>
                <a:cs typeface="CMU Serif Roman"/>
                <a:sym typeface="CMU Serif Roman"/>
              </a:defRPr>
            </a:lvl1pPr>
          </a:lstStyle>
          <a:p>
            <a:r>
              <a:t>Physical Signatures of Fermion-Coupled Axion Dark Matter</a:t>
            </a:r>
          </a:p>
        </p:txBody>
      </p:sp>
      <p:grpSp>
        <p:nvGrpSpPr>
          <p:cNvPr id="227" name="Group"/>
          <p:cNvGrpSpPr/>
          <p:nvPr/>
        </p:nvGrpSpPr>
        <p:grpSpPr>
          <a:xfrm>
            <a:off x="2794722" y="2417497"/>
            <a:ext cx="9150102" cy="5117297"/>
            <a:chOff x="0" y="0"/>
            <a:chExt cx="9150101" cy="5117296"/>
          </a:xfrm>
        </p:grpSpPr>
        <p:pic>
          <p:nvPicPr>
            <p:cNvPr id="216" name="Image" descr="Image"/>
            <p:cNvPicPr>
              <a:picLocks noChangeAspect="1"/>
            </p:cNvPicPr>
            <p:nvPr/>
          </p:nvPicPr>
          <p:blipFill>
            <a:blip r:embed="rId2"/>
            <a:srcRect l="20098" t="19647" r="20679" b="18348"/>
            <a:stretch>
              <a:fillRect/>
            </a:stretch>
          </p:blipFill>
          <p:spPr>
            <a:xfrm flipH="1">
              <a:off x="7687355" y="2225049"/>
              <a:ext cx="1462747" cy="1105951"/>
            </a:xfrm>
            <a:prstGeom prst="rect">
              <a:avLst/>
            </a:prstGeom>
            <a:ln w="12700" cap="flat">
              <a:noFill/>
              <a:miter lim="400000"/>
            </a:ln>
            <a:effectLst/>
          </p:spPr>
        </p:pic>
        <p:pic>
          <p:nvPicPr>
            <p:cNvPr id="217" name="wave.pdf" descr="wave.pdf"/>
            <p:cNvPicPr>
              <a:picLocks/>
            </p:cNvPicPr>
            <p:nvPr/>
          </p:nvPicPr>
          <p:blipFill>
            <a:blip r:embed="rId3"/>
            <a:srcRect/>
            <a:stretch>
              <a:fillRect/>
            </a:stretch>
          </p:blipFill>
          <p:spPr>
            <a:xfrm>
              <a:off x="527437" y="2417851"/>
              <a:ext cx="6840905" cy="1058369"/>
            </a:xfrm>
            <a:prstGeom prst="rect">
              <a:avLst/>
            </a:prstGeom>
            <a:ln w="12700" cap="flat">
              <a:noFill/>
              <a:miter lim="400000"/>
            </a:ln>
            <a:effectLst/>
          </p:spPr>
        </p:pic>
        <p:sp>
          <p:nvSpPr>
            <p:cNvPr id="218" name="Rectangle"/>
            <p:cNvSpPr/>
            <p:nvPr/>
          </p:nvSpPr>
          <p:spPr>
            <a:xfrm>
              <a:off x="327850" y="1059006"/>
              <a:ext cx="381950" cy="4058291"/>
            </a:xfrm>
            <a:prstGeom prst="rect">
              <a:avLst/>
            </a:prstGeom>
            <a:gradFill flip="none" rotWithShape="1">
              <a:gsLst>
                <a:gs pos="0">
                  <a:srgbClr val="5E5E5E"/>
                </a:gs>
                <a:gs pos="100000">
                  <a:srgbClr val="FFFFFF"/>
                </a:gs>
              </a:gsLst>
              <a:lin ang="0" scaled="0"/>
            </a:gradFill>
            <a:ln w="12700" cap="flat">
              <a:solidFill>
                <a:srgbClr val="929292"/>
              </a:solidFill>
              <a:prstDash val="solid"/>
              <a:miter lim="400000"/>
            </a:ln>
            <a:effectLst/>
          </p:spPr>
          <p:txBody>
            <a:bodyPr wrap="square" lIns="71437" tIns="71437" rIns="71437" bIns="71437" numCol="1" anchor="ctr">
              <a:noAutofit/>
            </a:bodyPr>
            <a:lstStyle/>
            <a:p>
              <a:pPr defTabSz="821531">
                <a:defRPr sz="3000">
                  <a:latin typeface="Helvetica Neue Medium"/>
                  <a:ea typeface="Helvetica Neue Medium"/>
                  <a:cs typeface="Helvetica Neue Medium"/>
                  <a:sym typeface="Helvetica Neue Medium"/>
                </a:defRPr>
              </a:pPr>
              <a:endParaRPr/>
            </a:p>
          </p:txBody>
        </p:sp>
        <p:sp>
          <p:nvSpPr>
            <p:cNvPr id="219" name="Rectangle"/>
            <p:cNvSpPr/>
            <p:nvPr/>
          </p:nvSpPr>
          <p:spPr>
            <a:xfrm>
              <a:off x="1849251" y="1059006"/>
              <a:ext cx="381950" cy="4058291"/>
            </a:xfrm>
            <a:prstGeom prst="rect">
              <a:avLst/>
            </a:prstGeom>
            <a:gradFill flip="none" rotWithShape="1">
              <a:gsLst>
                <a:gs pos="0">
                  <a:srgbClr val="5E5E5E"/>
                </a:gs>
                <a:gs pos="100000">
                  <a:srgbClr val="FFFFFF"/>
                </a:gs>
              </a:gsLst>
              <a:lin ang="0" scaled="0"/>
            </a:gradFill>
            <a:ln w="12700" cap="flat">
              <a:solidFill>
                <a:srgbClr val="929292"/>
              </a:solidFill>
              <a:prstDash val="solid"/>
              <a:miter lim="400000"/>
            </a:ln>
            <a:effectLst/>
          </p:spPr>
          <p:txBody>
            <a:bodyPr wrap="square" lIns="71437" tIns="71437" rIns="71437" bIns="71437" numCol="1" anchor="ctr">
              <a:noAutofit/>
            </a:bodyPr>
            <a:lstStyle/>
            <a:p>
              <a:pPr defTabSz="821531">
                <a:defRPr sz="3000">
                  <a:latin typeface="Helvetica Neue Medium"/>
                  <a:ea typeface="Helvetica Neue Medium"/>
                  <a:cs typeface="Helvetica Neue Medium"/>
                  <a:sym typeface="Helvetica Neue Medium"/>
                </a:defRPr>
              </a:pPr>
              <a:endParaRPr/>
            </a:p>
          </p:txBody>
        </p:sp>
        <p:sp>
          <p:nvSpPr>
            <p:cNvPr id="220" name="Rectangle"/>
            <p:cNvSpPr/>
            <p:nvPr/>
          </p:nvSpPr>
          <p:spPr>
            <a:xfrm>
              <a:off x="3381005" y="1059006"/>
              <a:ext cx="381950" cy="4058291"/>
            </a:xfrm>
            <a:prstGeom prst="rect">
              <a:avLst/>
            </a:prstGeom>
            <a:gradFill flip="none" rotWithShape="1">
              <a:gsLst>
                <a:gs pos="0">
                  <a:srgbClr val="5E5E5E"/>
                </a:gs>
                <a:gs pos="100000">
                  <a:srgbClr val="FFFFFF"/>
                </a:gs>
              </a:gsLst>
              <a:lin ang="0" scaled="0"/>
            </a:gradFill>
            <a:ln w="12700" cap="flat">
              <a:solidFill>
                <a:srgbClr val="929292"/>
              </a:solidFill>
              <a:prstDash val="solid"/>
              <a:miter lim="400000"/>
            </a:ln>
            <a:effectLst/>
          </p:spPr>
          <p:txBody>
            <a:bodyPr wrap="square" lIns="71437" tIns="71437" rIns="71437" bIns="71437" numCol="1" anchor="ctr">
              <a:noAutofit/>
            </a:bodyPr>
            <a:lstStyle/>
            <a:p>
              <a:pPr defTabSz="821531">
                <a:defRPr sz="3000">
                  <a:latin typeface="Helvetica Neue Medium"/>
                  <a:ea typeface="Helvetica Neue Medium"/>
                  <a:cs typeface="Helvetica Neue Medium"/>
                  <a:sym typeface="Helvetica Neue Medium"/>
                </a:defRPr>
              </a:pPr>
              <a:endParaRPr/>
            </a:p>
          </p:txBody>
        </p:sp>
        <p:sp>
          <p:nvSpPr>
            <p:cNvPr id="221" name="Rectangle"/>
            <p:cNvSpPr/>
            <p:nvPr/>
          </p:nvSpPr>
          <p:spPr>
            <a:xfrm>
              <a:off x="4912759" y="1059006"/>
              <a:ext cx="381951" cy="4058291"/>
            </a:xfrm>
            <a:prstGeom prst="rect">
              <a:avLst/>
            </a:prstGeom>
            <a:gradFill flip="none" rotWithShape="1">
              <a:gsLst>
                <a:gs pos="0">
                  <a:srgbClr val="5E5E5E"/>
                </a:gs>
                <a:gs pos="100000">
                  <a:srgbClr val="FFFFFF"/>
                </a:gs>
              </a:gsLst>
              <a:lin ang="0" scaled="0"/>
            </a:gradFill>
            <a:ln w="12700" cap="flat">
              <a:solidFill>
                <a:srgbClr val="929292"/>
              </a:solidFill>
              <a:prstDash val="solid"/>
              <a:miter lim="400000"/>
            </a:ln>
            <a:effectLst/>
          </p:spPr>
          <p:txBody>
            <a:bodyPr wrap="square" lIns="71437" tIns="71437" rIns="71437" bIns="71437" numCol="1" anchor="ctr">
              <a:noAutofit/>
            </a:bodyPr>
            <a:lstStyle/>
            <a:p>
              <a:pPr defTabSz="821531">
                <a:defRPr sz="3000">
                  <a:latin typeface="Helvetica Neue Medium"/>
                  <a:ea typeface="Helvetica Neue Medium"/>
                  <a:cs typeface="Helvetica Neue Medium"/>
                  <a:sym typeface="Helvetica Neue Medium"/>
                </a:defRPr>
              </a:pPr>
              <a:endParaRPr/>
            </a:p>
          </p:txBody>
        </p:sp>
        <p:sp>
          <p:nvSpPr>
            <p:cNvPr id="222" name="Line"/>
            <p:cNvSpPr/>
            <p:nvPr/>
          </p:nvSpPr>
          <p:spPr>
            <a:xfrm>
              <a:off x="0" y="4191775"/>
              <a:ext cx="6276734" cy="1"/>
            </a:xfrm>
            <a:prstGeom prst="line">
              <a:avLst/>
            </a:prstGeom>
            <a:noFill/>
            <a:ln w="25400" cap="flat">
              <a:solidFill>
                <a:srgbClr val="055B7D"/>
              </a:solidFill>
              <a:prstDash val="solid"/>
              <a:miter lim="400000"/>
              <a:tailEnd type="stealth" w="med" len="med"/>
            </a:ln>
            <a:effectLst/>
          </p:spPr>
          <p:txBody>
            <a:bodyPr wrap="square" lIns="71437" tIns="71437" rIns="71437" bIns="71437" numCol="1" anchor="ctr">
              <a:noAutofit/>
            </a:bodyPr>
            <a:lstStyle/>
            <a:p>
              <a:pPr defTabSz="2438339">
                <a:defRPr sz="2200"/>
              </a:pPr>
              <a:endParaRPr/>
            </a:p>
          </p:txBody>
        </p:sp>
        <p:sp>
          <p:nvSpPr>
            <p:cNvPr id="223" name="Line"/>
            <p:cNvSpPr/>
            <p:nvPr/>
          </p:nvSpPr>
          <p:spPr>
            <a:xfrm flipV="1">
              <a:off x="4337857" y="705773"/>
              <a:ext cx="1" cy="1511580"/>
            </a:xfrm>
            <a:prstGeom prst="line">
              <a:avLst/>
            </a:prstGeom>
            <a:noFill/>
            <a:ln w="25400" cap="flat">
              <a:solidFill>
                <a:srgbClr val="258E58"/>
              </a:solidFill>
              <a:prstDash val="solid"/>
              <a:miter lim="400000"/>
              <a:tailEnd type="stealth" w="med" len="med"/>
            </a:ln>
            <a:effectLst/>
          </p:spPr>
          <p:txBody>
            <a:bodyPr wrap="square" lIns="71437" tIns="71437" rIns="71437" bIns="71437" numCol="1" anchor="ctr">
              <a:noAutofit/>
            </a:bodyPr>
            <a:lstStyle/>
            <a:p>
              <a:pPr defTabSz="2438339">
                <a:defRPr sz="2200"/>
              </a:pPr>
              <a:endParaRPr/>
            </a:p>
          </p:txBody>
        </p:sp>
        <p:pic>
          <p:nvPicPr>
            <p:cNvPr id="224" name="Image" descr="Image"/>
            <p:cNvPicPr>
              <a:picLocks noChangeAspect="1"/>
            </p:cNvPicPr>
            <p:nvPr/>
          </p:nvPicPr>
          <p:blipFill>
            <a:blip r:embed="rId4"/>
            <a:stretch>
              <a:fillRect/>
            </a:stretch>
          </p:blipFill>
          <p:spPr>
            <a:xfrm>
              <a:off x="6425340" y="3957915"/>
              <a:ext cx="2109157" cy="467722"/>
            </a:xfrm>
            <a:prstGeom prst="rect">
              <a:avLst/>
            </a:prstGeom>
            <a:ln w="12700" cap="flat">
              <a:noFill/>
              <a:miter lim="400000"/>
            </a:ln>
            <a:effectLst/>
          </p:spPr>
        </p:pic>
        <p:pic>
          <p:nvPicPr>
            <p:cNvPr id="225" name="Image" descr="Image"/>
            <p:cNvPicPr>
              <a:picLocks noChangeAspect="1"/>
            </p:cNvPicPr>
            <p:nvPr/>
          </p:nvPicPr>
          <p:blipFill>
            <a:blip r:embed="rId5"/>
            <a:stretch>
              <a:fillRect/>
            </a:stretch>
          </p:blipFill>
          <p:spPr>
            <a:xfrm>
              <a:off x="5550646" y="1857254"/>
              <a:ext cx="2626351" cy="529392"/>
            </a:xfrm>
            <a:prstGeom prst="rect">
              <a:avLst/>
            </a:prstGeom>
            <a:ln w="12700" cap="flat">
              <a:noFill/>
              <a:miter lim="400000"/>
            </a:ln>
            <a:effectLst/>
          </p:spPr>
        </p:pic>
        <p:pic>
          <p:nvPicPr>
            <p:cNvPr id="226" name="Image" descr="Image"/>
            <p:cNvPicPr>
              <a:picLocks noChangeAspect="1"/>
            </p:cNvPicPr>
            <p:nvPr/>
          </p:nvPicPr>
          <p:blipFill>
            <a:blip r:embed="rId6"/>
            <a:stretch>
              <a:fillRect/>
            </a:stretch>
          </p:blipFill>
          <p:spPr>
            <a:xfrm>
              <a:off x="3235356" y="0"/>
              <a:ext cx="2205003" cy="505275"/>
            </a:xfrm>
            <a:prstGeom prst="rect">
              <a:avLst/>
            </a:prstGeom>
            <a:ln w="12700" cap="flat">
              <a:noFill/>
              <a:miter lim="400000"/>
            </a:ln>
            <a:effectLst/>
          </p:spPr>
        </p:pic>
      </p:grpSp>
      <p:pic>
        <p:nvPicPr>
          <p:cNvPr id="228" name="4a.pdf" descr="4a.pdf"/>
          <p:cNvPicPr>
            <a:picLocks noChangeAspect="1"/>
          </p:cNvPicPr>
          <p:nvPr/>
        </p:nvPicPr>
        <p:blipFill>
          <a:blip r:embed="rId7"/>
          <a:stretch>
            <a:fillRect/>
          </a:stretch>
        </p:blipFill>
        <p:spPr>
          <a:xfrm>
            <a:off x="13237816" y="1936528"/>
            <a:ext cx="10662445" cy="6561504"/>
          </a:xfrm>
          <a:prstGeom prst="rect">
            <a:avLst/>
          </a:prstGeom>
          <a:ln w="12700">
            <a:miter lim="400000"/>
          </a:ln>
        </p:spPr>
      </p:pic>
      <p:sp>
        <p:nvSpPr>
          <p:cNvPr id="229" name="Other Nuggets"/>
          <p:cNvSpPr txBox="1"/>
          <p:nvPr/>
        </p:nvSpPr>
        <p:spPr>
          <a:xfrm>
            <a:off x="6443732" y="8862289"/>
            <a:ext cx="2851796" cy="714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2438339">
              <a:defRPr sz="3400" i="1" u="sng">
                <a:solidFill>
                  <a:srgbClr val="000000"/>
                </a:solidFill>
                <a:latin typeface="CMU Serif Roman"/>
                <a:ea typeface="CMU Serif Roman"/>
                <a:cs typeface="CMU Serif Roman"/>
                <a:sym typeface="CMU Serif Roman"/>
              </a:defRPr>
            </a:lvl1pPr>
          </a:lstStyle>
          <a:p>
            <a:r>
              <a:t>Other Nuggets</a:t>
            </a:r>
          </a:p>
        </p:txBody>
      </p:sp>
      <p:sp>
        <p:nvSpPr>
          <p:cNvPr id="230" name="New axioelectric signals (mechanical and electromagnetic)…"/>
          <p:cNvSpPr txBox="1"/>
          <p:nvPr/>
        </p:nvSpPr>
        <p:spPr>
          <a:xfrm>
            <a:off x="2625453" y="9776804"/>
            <a:ext cx="15328174" cy="327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marL="423333" indent="-423333" algn="l" defTabSz="2438339">
              <a:lnSpc>
                <a:spcPct val="150000"/>
              </a:lnSpc>
              <a:buSzPct val="50000"/>
              <a:buChar char="•"/>
              <a:defRPr sz="3200">
                <a:solidFill>
                  <a:srgbClr val="000000"/>
                </a:solidFill>
                <a:latin typeface="CMU Serif Roman"/>
                <a:ea typeface="CMU Serif Roman"/>
                <a:cs typeface="CMU Serif Roman"/>
                <a:sym typeface="CMU Serif Roman"/>
              </a:defRPr>
            </a:pPr>
            <a:r>
              <a:t>New axioelectric signals (mechanical and electromagnetic)</a:t>
            </a:r>
          </a:p>
          <a:p>
            <a:pPr marL="423333" indent="-423333" algn="l" defTabSz="2438339">
              <a:lnSpc>
                <a:spcPct val="150000"/>
              </a:lnSpc>
              <a:buSzPct val="50000"/>
              <a:buChar char="•"/>
              <a:defRPr sz="3200">
                <a:solidFill>
                  <a:srgbClr val="000000"/>
                </a:solidFill>
                <a:latin typeface="CMU Serif Roman"/>
                <a:ea typeface="CMU Serif Roman"/>
                <a:cs typeface="CMU Serif Roman"/>
                <a:sym typeface="CMU Serif Roman"/>
              </a:defRPr>
            </a:pPr>
            <a:r>
              <a:t>Reformulation of axion wind absorption </a:t>
            </a:r>
            <a:r>
              <a:rPr>
                <a:latin typeface="Apple Chancery"/>
                <a:ea typeface="Apple Chancery"/>
                <a:cs typeface="Apple Chancery"/>
                <a:sym typeface="Apple Chancery"/>
              </a:rPr>
              <a:t>~</a:t>
            </a:r>
            <a:r>
              <a:t> Im[-1/</a:t>
            </a:r>
            <a:r>
              <a:rPr i="1"/>
              <a:t>μ</a:t>
            </a:r>
            <a:r>
              <a:t>] (magnetic energy loss function)</a:t>
            </a:r>
          </a:p>
          <a:p>
            <a:pPr marL="423333" indent="-423333" algn="l" defTabSz="2438339">
              <a:lnSpc>
                <a:spcPct val="150000"/>
              </a:lnSpc>
              <a:buSzPct val="50000"/>
              <a:buChar char="•"/>
              <a:defRPr sz="3200">
                <a:solidFill>
                  <a:srgbClr val="000000"/>
                </a:solidFill>
                <a:latin typeface="CMU Serif Roman"/>
                <a:ea typeface="CMU Serif Roman"/>
                <a:cs typeface="CMU Serif Roman"/>
                <a:sym typeface="CMU Serif Roman"/>
              </a:defRPr>
            </a:pPr>
            <a:r>
              <a:rPr b="1"/>
              <a:t>No</a:t>
            </a:r>
            <a:r>
              <a:t> EDMs proportional to the field value</a:t>
            </a:r>
          </a:p>
          <a:p>
            <a:pPr marL="423333" indent="-423333" algn="l" defTabSz="2438339">
              <a:lnSpc>
                <a:spcPct val="150000"/>
              </a:lnSpc>
              <a:buSzPct val="50000"/>
              <a:buChar char="•"/>
              <a:defRPr sz="3200">
                <a:solidFill>
                  <a:srgbClr val="000000"/>
                </a:solidFill>
                <a:latin typeface="CMU Serif Roman"/>
                <a:ea typeface="CMU Serif Roman"/>
                <a:cs typeface="CMU Serif Roman"/>
                <a:sym typeface="CMU Serif Roman"/>
              </a:defRPr>
            </a:pPr>
            <a:r>
              <a:rPr b="1"/>
              <a:t>No</a:t>
            </a:r>
            <a:r>
              <a:t> leading order electronic energy shifts in normal materials </a:t>
            </a:r>
          </a:p>
        </p:txBody>
      </p:sp>
      <p:sp>
        <p:nvSpPr>
          <p:cNvPr id="231" name="Line"/>
          <p:cNvSpPr/>
          <p:nvPr/>
        </p:nvSpPr>
        <p:spPr>
          <a:xfrm>
            <a:off x="3548000" y="8655798"/>
            <a:ext cx="17288001" cy="1"/>
          </a:xfrm>
          <a:prstGeom prst="line">
            <a:avLst/>
          </a:prstGeom>
          <a:ln w="12700">
            <a:solidFill>
              <a:srgbClr val="000000"/>
            </a:solidFill>
            <a:miter lim="400000"/>
          </a:ln>
        </p:spPr>
        <p:txBody>
          <a:bodyPr lIns="71437" tIns="71437" rIns="71437" bIns="71437" anchor="ctr"/>
          <a:lstStyle/>
          <a:p>
            <a:pPr defTabSz="821531">
              <a:defRPr sz="3200">
                <a:solidFill>
                  <a:srgbClr val="000000"/>
                </a:solidFill>
                <a:latin typeface="Helvetica Light"/>
                <a:ea typeface="Helvetica Light"/>
                <a:cs typeface="Helvetica Light"/>
                <a:sym typeface="Helvetica Light"/>
              </a:defRPr>
            </a:pPr>
            <a:endParaRPr/>
          </a:p>
        </p:txBody>
      </p:sp>
      <p:sp>
        <p:nvSpPr>
          <p:cNvPr id="232" name="Axion Wind"/>
          <p:cNvSpPr txBox="1"/>
          <p:nvPr/>
        </p:nvSpPr>
        <p:spPr>
          <a:xfrm>
            <a:off x="10565340" y="2403063"/>
            <a:ext cx="2451411" cy="714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2438339">
              <a:defRPr sz="3400" i="1" u="sng">
                <a:solidFill>
                  <a:srgbClr val="000000"/>
                </a:solidFill>
                <a:latin typeface="CMU Serif Roman"/>
                <a:ea typeface="CMU Serif Roman"/>
                <a:cs typeface="CMU Serif Roman"/>
                <a:sym typeface="CMU Serif Roman"/>
              </a:defRPr>
            </a:lvl1pPr>
          </a:lstStyle>
          <a:p>
            <a:r>
              <a:t>Axion Wind</a:t>
            </a:r>
          </a:p>
        </p:txBody>
      </p:sp>
      <p:sp>
        <p:nvSpPr>
          <p:cNvPr id="233" name="arXiv:2312.11601, A. Berlin, A. Millar, T. Trickle, K. Zhou"/>
          <p:cNvSpPr txBox="1"/>
          <p:nvPr/>
        </p:nvSpPr>
        <p:spPr>
          <a:xfrm>
            <a:off x="2538407" y="1642652"/>
            <a:ext cx="10662445" cy="67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2438339">
              <a:defRPr sz="3200">
                <a:solidFill>
                  <a:srgbClr val="000000"/>
                </a:solidFill>
                <a:latin typeface="CMU Serif Roman"/>
                <a:ea typeface="CMU Serif Roman"/>
                <a:cs typeface="CMU Serif Roman"/>
                <a:sym typeface="CMU Serif Roman"/>
              </a:defRPr>
            </a:lvl1pPr>
          </a:lstStyle>
          <a:p>
            <a:r>
              <a:t>arXiv:2312.11601, A. Berlin, A. Millar, T. Trickle, K. Zhou</a:t>
            </a:r>
          </a:p>
        </p:txBody>
      </p:sp>
      <p:pic>
        <p:nvPicPr>
          <p:cNvPr id="234" name="Image" descr="Image"/>
          <p:cNvPicPr>
            <a:picLocks noChangeAspect="1"/>
          </p:cNvPicPr>
          <p:nvPr/>
        </p:nvPicPr>
        <p:blipFill>
          <a:blip r:embed="rId8"/>
          <a:stretch>
            <a:fillRect/>
          </a:stretch>
        </p:blipFill>
        <p:spPr>
          <a:xfrm>
            <a:off x="22446869" y="11823678"/>
            <a:ext cx="1707673" cy="1707672"/>
          </a:xfrm>
          <a:prstGeom prst="rect">
            <a:avLst/>
          </a:prstGeom>
          <a:ln w="12700">
            <a:miter lim="400000"/>
          </a:ln>
        </p:spPr>
      </p:pic>
      <p:pic>
        <p:nvPicPr>
          <p:cNvPr id="235" name="Image" descr="Image"/>
          <p:cNvPicPr>
            <a:picLocks noChangeAspect="1"/>
          </p:cNvPicPr>
          <p:nvPr/>
        </p:nvPicPr>
        <p:blipFill>
          <a:blip r:embed="rId9"/>
          <a:stretch>
            <a:fillRect/>
          </a:stretch>
        </p:blipFill>
        <p:spPr>
          <a:xfrm>
            <a:off x="20492214" y="11795665"/>
            <a:ext cx="1763698" cy="1763697"/>
          </a:xfrm>
          <a:prstGeom prst="rect">
            <a:avLst/>
          </a:prstGeom>
          <a:ln w="12700">
            <a:miter lim="400000"/>
          </a:ln>
        </p:spPr>
      </p:pic>
      <p:pic>
        <p:nvPicPr>
          <p:cNvPr id="236" name="Image" descr="Image"/>
          <p:cNvPicPr>
            <a:picLocks noChangeAspect="1"/>
          </p:cNvPicPr>
          <p:nvPr/>
        </p:nvPicPr>
        <p:blipFill>
          <a:blip r:embed="rId10"/>
          <a:stretch>
            <a:fillRect/>
          </a:stretch>
        </p:blipFill>
        <p:spPr>
          <a:xfrm>
            <a:off x="18537560" y="11792971"/>
            <a:ext cx="1763697" cy="176369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Dark SPDC"/>
          <p:cNvSpPr txBox="1">
            <a:spLocks noGrp="1"/>
          </p:cNvSpPr>
          <p:nvPr>
            <p:ph type="title"/>
          </p:nvPr>
        </p:nvSpPr>
        <p:spPr>
          <a:prstGeom prst="rect">
            <a:avLst/>
          </a:prstGeom>
        </p:spPr>
        <p:txBody>
          <a:bodyPr/>
          <a:lstStyle/>
          <a:p>
            <a:r>
              <a:t>Dark SPDC</a:t>
            </a:r>
          </a:p>
        </p:txBody>
      </p:sp>
      <p:sp>
        <p:nvSpPr>
          <p:cNvPr id="239" name="Nonlinear optics is a working horse in quantum optics labs around the world.…"/>
          <p:cNvSpPr txBox="1">
            <a:spLocks noGrp="1"/>
          </p:cNvSpPr>
          <p:nvPr>
            <p:ph type="body" sz="quarter" idx="1"/>
          </p:nvPr>
        </p:nvSpPr>
        <p:spPr>
          <a:xfrm>
            <a:off x="1206500" y="2724886"/>
            <a:ext cx="21971000" cy="2392071"/>
          </a:xfrm>
          <a:prstGeom prst="rect">
            <a:avLst/>
          </a:prstGeom>
        </p:spPr>
        <p:txBody>
          <a:bodyPr/>
          <a:lstStyle/>
          <a:p>
            <a:r>
              <a:t>Nonlinear optics is a working horse in quantum optics labs around the world.</a:t>
            </a:r>
          </a:p>
          <a:p>
            <a:r>
              <a:t>SPDC - A down-conversion (decay?) process in which</a:t>
            </a:r>
          </a:p>
        </p:txBody>
      </p:sp>
      <mc:AlternateContent xmlns:mc="http://schemas.openxmlformats.org/markup-compatibility/2006">
        <mc:Choice xmlns:a14="http://schemas.microsoft.com/office/drawing/2010/main" Requires="a14">
          <p:sp>
            <p:nvSpPr>
              <p:cNvPr id="240" name="pump photon   signal + idler photons"/>
              <p:cNvSpPr txBox="1"/>
              <p:nvPr/>
            </p:nvSpPr>
            <p:spPr>
              <a:xfrm>
                <a:off x="1652483" y="5713958"/>
                <a:ext cx="10576382" cy="92005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l">
                  <a:lnSpc>
                    <a:spcPct val="90000"/>
                  </a:lnSpc>
                  <a:spcBef>
                    <a:spcPts val="4500"/>
                  </a:spcBef>
                  <a:defRPr sz="4800">
                    <a:solidFill>
                      <a:srgbClr val="000000"/>
                    </a:solidFill>
                  </a:defRPr>
                </a:pPr>
                <a:r>
                  <a:rPr>
                    <a:latin typeface="CMU Serif Roman"/>
                    <a:ea typeface="CMU Serif Roman"/>
                    <a:cs typeface="CMU Serif Roman"/>
                    <a:sym typeface="CMU Serif Roman"/>
                  </a:rPr>
                  <a:t>pump photon </a:t>
                </a:r>
                <a14:m>
                  <m:oMath xmlns:m="http://schemas.openxmlformats.org/officeDocument/2006/math">
                    <m:r>
                      <a:rPr sz="5800" i="1">
                        <a:solidFill>
                          <a:srgbClr val="000000"/>
                        </a:solidFill>
                        <a:latin typeface="Cambria Math" panose="02040503050406030204" pitchFamily="18" charset="0"/>
                      </a:rPr>
                      <m:t>→</m:t>
                    </m:r>
                  </m:oMath>
                </a14:m>
                <a:r>
                  <a:rPr>
                    <a:latin typeface="CMU Serif Roman"/>
                    <a:ea typeface="CMU Serif Roman"/>
                    <a:cs typeface="CMU Serif Roman"/>
                    <a:sym typeface="CMU Serif Roman"/>
                  </a:rPr>
                  <a:t> signal + idler photons</a:t>
                </a:r>
              </a:p>
            </p:txBody>
          </p:sp>
        </mc:Choice>
        <mc:Fallback>
          <p:sp>
            <p:nvSpPr>
              <p:cNvPr id="240" name="pump photon   signal + idler photons"/>
              <p:cNvSpPr txBox="1">
                <a:spLocks noRot="1" noChangeAspect="1" noMove="1" noResize="1" noEditPoints="1" noAdjustHandles="1" noChangeArrowheads="1" noChangeShapeType="1" noTextEdit="1"/>
              </p:cNvSpPr>
              <p:nvPr/>
            </p:nvSpPr>
            <p:spPr>
              <a:xfrm>
                <a:off x="1652483" y="5713958"/>
                <a:ext cx="10576382" cy="920055"/>
              </a:xfrm>
              <a:prstGeom prst="rect">
                <a:avLst/>
              </a:prstGeom>
              <a:blipFill>
                <a:blip r:embed="rId2"/>
                <a:stretch>
                  <a:fillRect l="-3121" t="-5405" r="-3361" b="-3243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pic>
        <p:nvPicPr>
          <p:cNvPr id="241" name="Image" descr="Image"/>
          <p:cNvPicPr>
            <a:picLocks noChangeAspect="1"/>
          </p:cNvPicPr>
          <p:nvPr/>
        </p:nvPicPr>
        <p:blipFill>
          <a:blip r:embed="rId3"/>
          <a:stretch>
            <a:fillRect/>
          </a:stretch>
        </p:blipFill>
        <p:spPr>
          <a:xfrm>
            <a:off x="13538388" y="5329180"/>
            <a:ext cx="9389733" cy="2252293"/>
          </a:xfrm>
          <a:prstGeom prst="rect">
            <a:avLst/>
          </a:prstGeom>
          <a:ln w="12700">
            <a:miter lim="400000"/>
          </a:ln>
        </p:spPr>
      </p:pic>
      <p:sp>
        <p:nvSpPr>
          <p:cNvPr id="242" name="The presence of the idler can be inferred. “Heralded”.…"/>
          <p:cNvSpPr txBox="1"/>
          <p:nvPr/>
        </p:nvSpPr>
        <p:spPr>
          <a:xfrm>
            <a:off x="1206500" y="7793696"/>
            <a:ext cx="21971001" cy="2392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09600" indent="-609600" algn="l">
              <a:lnSpc>
                <a:spcPct val="90000"/>
              </a:lnSpc>
              <a:spcBef>
                <a:spcPts val="4500"/>
              </a:spcBef>
              <a:buSzPct val="123000"/>
              <a:buChar char="•"/>
              <a:defRPr sz="4800">
                <a:solidFill>
                  <a:srgbClr val="000000"/>
                </a:solidFill>
              </a:defRPr>
            </a:pPr>
            <a:r>
              <a:t>The presence of the idler can be inferred. “Heralded”.</a:t>
            </a:r>
          </a:p>
          <a:p>
            <a:pPr marL="609600" indent="-609600" algn="l">
              <a:lnSpc>
                <a:spcPct val="90000"/>
              </a:lnSpc>
              <a:spcBef>
                <a:spcPts val="4500"/>
              </a:spcBef>
              <a:buSzPct val="123000"/>
              <a:buChar char="•"/>
              <a:defRPr sz="4800">
                <a:solidFill>
                  <a:srgbClr val="000000"/>
                </a:solidFill>
              </a:defRPr>
            </a:pPr>
            <a:r>
              <a:t>dSPDC:</a:t>
            </a:r>
          </a:p>
        </p:txBody>
      </p:sp>
      <mc:AlternateContent xmlns:mc="http://schemas.openxmlformats.org/markup-compatibility/2006">
        <mc:Choice xmlns:a14="http://schemas.microsoft.com/office/drawing/2010/main" Requires="a14">
          <p:sp>
            <p:nvSpPr>
              <p:cNvPr id="243" name="pump photon   signal photon + axion or dark photon"/>
              <p:cNvSpPr txBox="1"/>
              <p:nvPr/>
            </p:nvSpPr>
            <p:spPr>
              <a:xfrm>
                <a:off x="6278195" y="8971640"/>
                <a:ext cx="14803397" cy="92005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l">
                  <a:lnSpc>
                    <a:spcPct val="90000"/>
                  </a:lnSpc>
                  <a:spcBef>
                    <a:spcPts val="4500"/>
                  </a:spcBef>
                  <a:defRPr sz="4800">
                    <a:solidFill>
                      <a:srgbClr val="000000"/>
                    </a:solidFill>
                  </a:defRPr>
                </a:pPr>
                <a:r>
                  <a:rPr>
                    <a:latin typeface="CMU Serif Roman"/>
                    <a:ea typeface="CMU Serif Roman"/>
                    <a:cs typeface="CMU Serif Roman"/>
                    <a:sym typeface="CMU Serif Roman"/>
                  </a:rPr>
                  <a:t>pump photon </a:t>
                </a:r>
                <a14:m>
                  <m:oMath xmlns:m="http://schemas.openxmlformats.org/officeDocument/2006/math">
                    <m:r>
                      <a:rPr sz="5800" i="1">
                        <a:solidFill>
                          <a:srgbClr val="000000"/>
                        </a:solidFill>
                        <a:latin typeface="Cambria Math" panose="02040503050406030204" pitchFamily="18" charset="0"/>
                      </a:rPr>
                      <m:t>→</m:t>
                    </m:r>
                  </m:oMath>
                </a14:m>
                <a:r>
                  <a:rPr>
                    <a:latin typeface="CMU Serif Roman"/>
                    <a:ea typeface="CMU Serif Roman"/>
                    <a:cs typeface="CMU Serif Roman"/>
                    <a:sym typeface="CMU Serif Roman"/>
                  </a:rPr>
                  <a:t> signal photon + axion or dark photon</a:t>
                </a:r>
              </a:p>
            </p:txBody>
          </p:sp>
        </mc:Choice>
        <mc:Fallback>
          <p:sp>
            <p:nvSpPr>
              <p:cNvPr id="243" name="pump photon   signal photon + axion or dark photon"/>
              <p:cNvSpPr txBox="1">
                <a:spLocks noRot="1" noChangeAspect="1" noMove="1" noResize="1" noEditPoints="1" noAdjustHandles="1" noChangeArrowheads="1" noChangeShapeType="1" noTextEdit="1"/>
              </p:cNvSpPr>
              <p:nvPr/>
            </p:nvSpPr>
            <p:spPr>
              <a:xfrm>
                <a:off x="6278195" y="8971640"/>
                <a:ext cx="14803397" cy="920055"/>
              </a:xfrm>
              <a:prstGeom prst="rect">
                <a:avLst/>
              </a:prstGeom>
              <a:blipFill>
                <a:blip r:embed="rId4"/>
                <a:stretch>
                  <a:fillRect l="-2230" t="-5405" r="-2401" b="-3243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pic>
        <p:nvPicPr>
          <p:cNvPr id="244" name="Image" descr="Image"/>
          <p:cNvPicPr>
            <a:picLocks noChangeAspect="1"/>
          </p:cNvPicPr>
          <p:nvPr/>
        </p:nvPicPr>
        <p:blipFill>
          <a:blip r:embed="rId5"/>
          <a:stretch>
            <a:fillRect/>
          </a:stretch>
        </p:blipFill>
        <p:spPr>
          <a:xfrm>
            <a:off x="13523845" y="10571915"/>
            <a:ext cx="10576382" cy="2578246"/>
          </a:xfrm>
          <a:prstGeom prst="rect">
            <a:avLst/>
          </a:prstGeom>
          <a:ln w="12700">
            <a:miter lim="400000"/>
          </a:ln>
        </p:spPr>
      </p:pic>
      <p:sp>
        <p:nvSpPr>
          <p:cNvPr id="245" name="“Associated production of an axion”. “Missing energy at the optics table”."/>
          <p:cNvSpPr txBox="1"/>
          <p:nvPr/>
        </p:nvSpPr>
        <p:spPr>
          <a:xfrm>
            <a:off x="2386732" y="10921237"/>
            <a:ext cx="10416212" cy="187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011993"/>
                </a:solidFill>
                <a:latin typeface="HanziPen SC Bold"/>
                <a:ea typeface="HanziPen SC Bold"/>
                <a:cs typeface="HanziPen SC Bold"/>
                <a:sym typeface="HanziPen SC Bold"/>
              </a:defRPr>
            </a:lvl1pPr>
          </a:lstStyle>
          <a:p>
            <a:r>
              <a:t>“Associated production of an axion”. “Missing energy at the optics table”.</a:t>
            </a:r>
          </a:p>
        </p:txBody>
      </p:sp>
      <p:sp>
        <p:nvSpPr>
          <p:cNvPr id="246" name="Estrada, RH Senger, Rodriguez…"/>
          <p:cNvSpPr txBox="1"/>
          <p:nvPr/>
        </p:nvSpPr>
        <p:spPr>
          <a:xfrm>
            <a:off x="16859804" y="148699"/>
            <a:ext cx="7178041" cy="1764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600" b="1">
                <a:solidFill>
                  <a:srgbClr val="000000">
                    <a:alpha val="80000"/>
                  </a:srgbClr>
                </a:solidFill>
              </a:defRPr>
            </a:pPr>
            <a:r>
              <a:t>Estrada, RH Senger, Rodriguez</a:t>
            </a:r>
          </a:p>
          <a:p>
            <a:pPr algn="l" defTabSz="457200">
              <a:defRPr sz="3600" b="1">
                <a:solidFill>
                  <a:srgbClr val="000000">
                    <a:alpha val="80000"/>
                  </a:srgbClr>
                </a:solidFill>
              </a:defRPr>
            </a:pPr>
            <a:r>
              <a:rPr i="1"/>
              <a:t>PRX Quantum</a:t>
            </a:r>
            <a:r>
              <a:t> 2 (2021) 3, 030340</a:t>
            </a:r>
          </a:p>
          <a:p>
            <a:pPr algn="l" defTabSz="457200">
              <a:defRPr sz="3600" b="1">
                <a:solidFill>
                  <a:srgbClr val="000000">
                    <a:alpha val="80000"/>
                  </a:srgbClr>
                </a:solidFill>
              </a:defRPr>
            </a:pPr>
            <a:r>
              <a:t>+ RH, in preparation.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 descr="Image"/>
          <p:cNvPicPr>
            <a:picLocks noChangeAspect="1"/>
          </p:cNvPicPr>
          <p:nvPr/>
        </p:nvPicPr>
        <p:blipFill>
          <a:blip r:embed="rId2"/>
          <a:stretch>
            <a:fillRect/>
          </a:stretch>
        </p:blipFill>
        <p:spPr>
          <a:xfrm>
            <a:off x="14435968" y="6277336"/>
            <a:ext cx="9753884" cy="7518001"/>
          </a:xfrm>
          <a:prstGeom prst="rect">
            <a:avLst/>
          </a:prstGeom>
          <a:ln w="12700">
            <a:miter lim="400000"/>
          </a:ln>
        </p:spPr>
      </p:pic>
      <p:sp>
        <p:nvSpPr>
          <p:cNvPr id="249" name="DM searches on a chip"/>
          <p:cNvSpPr txBox="1">
            <a:spLocks noGrp="1"/>
          </p:cNvSpPr>
          <p:nvPr>
            <p:ph type="title"/>
          </p:nvPr>
        </p:nvSpPr>
        <p:spPr>
          <a:prstGeom prst="rect">
            <a:avLst/>
          </a:prstGeom>
        </p:spPr>
        <p:txBody>
          <a:bodyPr/>
          <a:lstStyle/>
          <a:p>
            <a:r>
              <a:t>DM searches on a chip</a:t>
            </a:r>
          </a:p>
        </p:txBody>
      </p:sp>
      <p:sp>
        <p:nvSpPr>
          <p:cNvPr id="250" name="An increasing number of optical applications are being produced “on-chip”. “Integrated photonics”.…"/>
          <p:cNvSpPr txBox="1">
            <a:spLocks noGrp="1"/>
          </p:cNvSpPr>
          <p:nvPr>
            <p:ph type="body" sz="half" idx="1"/>
          </p:nvPr>
        </p:nvSpPr>
        <p:spPr>
          <a:xfrm>
            <a:off x="1206500" y="2724886"/>
            <a:ext cx="14628942" cy="8804502"/>
          </a:xfrm>
          <a:prstGeom prst="rect">
            <a:avLst/>
          </a:prstGeom>
        </p:spPr>
        <p:txBody>
          <a:bodyPr/>
          <a:lstStyle/>
          <a:p>
            <a:r>
              <a:t>An increasing number of optical applications are being produced “on-chip”. “Integrated photonics”.</a:t>
            </a:r>
          </a:p>
          <a:p>
            <a:r>
              <a:t>A versatile arena for precision quantum optics. Now a mature industry.</a:t>
            </a:r>
          </a:p>
          <a:p>
            <a:r>
              <a:t>We are designing dedicated on-chip axion    “micro-haloscope” arrays with promising reach.</a:t>
            </a:r>
          </a:p>
        </p:txBody>
      </p:sp>
      <p:pic>
        <p:nvPicPr>
          <p:cNvPr id="251" name="Image" descr="Image"/>
          <p:cNvPicPr>
            <a:picLocks noChangeAspect="1"/>
          </p:cNvPicPr>
          <p:nvPr/>
        </p:nvPicPr>
        <p:blipFill>
          <a:blip r:embed="rId3"/>
          <a:stretch>
            <a:fillRect/>
          </a:stretch>
        </p:blipFill>
        <p:spPr>
          <a:xfrm>
            <a:off x="2762704" y="10704719"/>
            <a:ext cx="2010592" cy="2010592"/>
          </a:xfrm>
          <a:prstGeom prst="rect">
            <a:avLst/>
          </a:prstGeom>
          <a:ln w="12700">
            <a:miter lim="400000"/>
          </a:ln>
        </p:spPr>
      </p:pic>
      <p:pic>
        <p:nvPicPr>
          <p:cNvPr id="252" name="Group" descr="Group"/>
          <p:cNvPicPr>
            <a:picLocks noChangeAspect="1"/>
          </p:cNvPicPr>
          <p:nvPr/>
        </p:nvPicPr>
        <p:blipFill>
          <a:blip r:embed="rId4"/>
          <a:stretch>
            <a:fillRect/>
          </a:stretch>
        </p:blipFill>
        <p:spPr>
          <a:xfrm>
            <a:off x="491354" y="10687102"/>
            <a:ext cx="2045827" cy="2045826"/>
          </a:xfrm>
          <a:prstGeom prst="rect">
            <a:avLst/>
          </a:prstGeom>
          <a:ln w="12700">
            <a:miter lim="400000"/>
          </a:ln>
        </p:spPr>
      </p:pic>
      <p:pic>
        <p:nvPicPr>
          <p:cNvPr id="253" name="Image" descr="Image"/>
          <p:cNvPicPr>
            <a:picLocks noChangeAspect="1"/>
          </p:cNvPicPr>
          <p:nvPr/>
        </p:nvPicPr>
        <p:blipFill>
          <a:blip r:embed="rId5"/>
          <a:stretch>
            <a:fillRect/>
          </a:stretch>
        </p:blipFill>
        <p:spPr>
          <a:xfrm>
            <a:off x="17390799" y="502269"/>
            <a:ext cx="6569532" cy="5490536"/>
          </a:xfrm>
          <a:prstGeom prst="rect">
            <a:avLst/>
          </a:prstGeom>
          <a:ln w="12700">
            <a:miter lim="400000"/>
          </a:ln>
        </p:spPr>
      </p:pic>
      <p:pic>
        <p:nvPicPr>
          <p:cNvPr id="254" name="Image" descr="Image"/>
          <p:cNvPicPr>
            <a:picLocks noChangeAspect="1"/>
          </p:cNvPicPr>
          <p:nvPr/>
        </p:nvPicPr>
        <p:blipFill>
          <a:blip r:embed="rId6"/>
          <a:stretch>
            <a:fillRect/>
          </a:stretch>
        </p:blipFill>
        <p:spPr>
          <a:xfrm>
            <a:off x="4998820" y="8572592"/>
            <a:ext cx="7387603" cy="4170918"/>
          </a:xfrm>
          <a:prstGeom prst="rect">
            <a:avLst/>
          </a:prstGeom>
          <a:ln w="12700">
            <a:miter lim="400000"/>
          </a:ln>
        </p:spPr>
      </p:pic>
      <p:sp>
        <p:nvSpPr>
          <p:cNvPr id="255" name="Blinov, Gao, Janish, RH, Sinclair - in preparation."/>
          <p:cNvSpPr txBox="1"/>
          <p:nvPr/>
        </p:nvSpPr>
        <p:spPr>
          <a:xfrm>
            <a:off x="323983" y="12958022"/>
            <a:ext cx="9003412"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b="1"/>
            </a:lvl1pPr>
          </a:lstStyle>
          <a:p>
            <a:r>
              <a:t>Blinov, Gao, Janish, RH, Sinclair - in preparation. </a:t>
            </a:r>
          </a:p>
        </p:txBody>
      </p:sp>
      <p:sp>
        <p:nvSpPr>
          <p:cNvPr id="256" name="Sinclair et al"/>
          <p:cNvSpPr txBox="1"/>
          <p:nvPr/>
        </p:nvSpPr>
        <p:spPr>
          <a:xfrm>
            <a:off x="10820208" y="12774637"/>
            <a:ext cx="1566215" cy="411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vl1pPr>
          </a:lstStyle>
          <a:p>
            <a:r>
              <a:t>Sinclair et al</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Quantum Measurment in Mechanical Systems"/>
          <p:cNvSpPr txBox="1">
            <a:spLocks noGrp="1"/>
          </p:cNvSpPr>
          <p:nvPr>
            <p:ph type="title"/>
          </p:nvPr>
        </p:nvSpPr>
        <p:spPr>
          <a:prstGeom prst="rect">
            <a:avLst/>
          </a:prstGeom>
        </p:spPr>
        <p:txBody>
          <a:bodyPr/>
          <a:lstStyle>
            <a:lvl1pPr defTabSz="2316421">
              <a:defRPr sz="8075" spc="-161"/>
            </a:lvl1pPr>
          </a:lstStyle>
          <a:p>
            <a:r>
              <a:t>Quantum Measurment in Mechanical Systems</a:t>
            </a:r>
          </a:p>
        </p:txBody>
      </p:sp>
      <p:sp>
        <p:nvSpPr>
          <p:cNvPr id="259" name="Optomechanical and magnetomecanical sensors are a novel method to probe dark matter:…"/>
          <p:cNvSpPr txBox="1">
            <a:spLocks noGrp="1"/>
          </p:cNvSpPr>
          <p:nvPr>
            <p:ph type="body" sz="half" idx="1"/>
          </p:nvPr>
        </p:nvSpPr>
        <p:spPr>
          <a:xfrm>
            <a:off x="1206500" y="2845946"/>
            <a:ext cx="11832457" cy="9658570"/>
          </a:xfrm>
          <a:prstGeom prst="rect">
            <a:avLst/>
          </a:prstGeom>
        </p:spPr>
        <p:txBody>
          <a:bodyPr/>
          <a:lstStyle/>
          <a:p>
            <a:r>
              <a:t>Optomechanical and magnetomecanical sensors are a novel method to probe dark matter:</a:t>
            </a:r>
          </a:p>
          <a:p>
            <a:pPr lvl="1"/>
            <a:r>
              <a:t>via gravitation (for heavy DM).         “</a:t>
            </a:r>
            <a:r>
              <a:rPr b="1"/>
              <a:t>Windchime</a:t>
            </a:r>
            <a:r>
              <a:t>” (a QSC project)</a:t>
            </a:r>
          </a:p>
          <a:p>
            <a:pPr lvl="1"/>
            <a:r>
              <a:t>For wavelike DM (axion, B-L) </a:t>
            </a:r>
            <a:r>
              <a:rPr sz="3600"/>
              <a:t>[1908.04797, 2310.18398]</a:t>
            </a:r>
          </a:p>
          <a:p>
            <a:r>
              <a:t>In 2311.09587, Ghosh and collaborators devised “back-action-evading” measurement protocols (using QND measurement). </a:t>
            </a:r>
          </a:p>
        </p:txBody>
      </p:sp>
      <p:pic>
        <p:nvPicPr>
          <p:cNvPr id="260" name="Image" descr="Image"/>
          <p:cNvPicPr>
            <a:picLocks noChangeAspect="1"/>
          </p:cNvPicPr>
          <p:nvPr/>
        </p:nvPicPr>
        <p:blipFill>
          <a:blip r:embed="rId2"/>
          <a:stretch>
            <a:fillRect/>
          </a:stretch>
        </p:blipFill>
        <p:spPr>
          <a:xfrm>
            <a:off x="13124141" y="7192036"/>
            <a:ext cx="10413847" cy="6602473"/>
          </a:xfrm>
          <a:prstGeom prst="rect">
            <a:avLst/>
          </a:prstGeom>
          <a:ln w="12700">
            <a:miter lim="400000"/>
          </a:ln>
        </p:spPr>
      </p:pic>
      <p:pic>
        <p:nvPicPr>
          <p:cNvPr id="261" name="Image" descr="Image"/>
          <p:cNvPicPr>
            <a:picLocks noChangeAspect="1"/>
          </p:cNvPicPr>
          <p:nvPr/>
        </p:nvPicPr>
        <p:blipFill>
          <a:blip r:embed="rId3"/>
          <a:stretch>
            <a:fillRect/>
          </a:stretch>
        </p:blipFill>
        <p:spPr>
          <a:xfrm>
            <a:off x="12881687" y="3324939"/>
            <a:ext cx="6158606" cy="3541199"/>
          </a:xfrm>
          <a:prstGeom prst="rect">
            <a:avLst/>
          </a:prstGeom>
          <a:ln w="12700">
            <a:miter lim="400000"/>
          </a:ln>
        </p:spPr>
      </p:pic>
      <p:pic>
        <p:nvPicPr>
          <p:cNvPr id="262" name="Image" descr="Image"/>
          <p:cNvPicPr>
            <a:picLocks noChangeAspect="1"/>
          </p:cNvPicPr>
          <p:nvPr/>
        </p:nvPicPr>
        <p:blipFill>
          <a:blip r:embed="rId4"/>
          <a:stretch>
            <a:fillRect/>
          </a:stretch>
        </p:blipFill>
        <p:spPr>
          <a:xfrm>
            <a:off x="18657033" y="2838561"/>
            <a:ext cx="4118189" cy="4170229"/>
          </a:xfrm>
          <a:prstGeom prst="rect">
            <a:avLst/>
          </a:prstGeom>
          <a:ln w="12700">
            <a:miter lim="400000"/>
          </a:ln>
        </p:spPr>
      </p:pic>
      <p:pic>
        <p:nvPicPr>
          <p:cNvPr id="263" name="Image" descr="Image"/>
          <p:cNvPicPr>
            <a:picLocks noChangeAspect="1"/>
          </p:cNvPicPr>
          <p:nvPr/>
        </p:nvPicPr>
        <p:blipFill>
          <a:blip r:embed="rId5"/>
          <a:srcRect l="4562"/>
          <a:stretch>
            <a:fillRect/>
          </a:stretch>
        </p:blipFill>
        <p:spPr>
          <a:xfrm>
            <a:off x="11751093" y="11431307"/>
            <a:ext cx="1780045" cy="1865139"/>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Quantum Simulation Theory"/>
          <p:cNvSpPr txBox="1">
            <a:spLocks noGrp="1"/>
          </p:cNvSpPr>
          <p:nvPr>
            <p:ph type="title"/>
          </p:nvPr>
        </p:nvSpPr>
        <p:spPr>
          <a:xfrm>
            <a:off x="1206496" y="2245081"/>
            <a:ext cx="21971004" cy="4648201"/>
          </a:xfrm>
          <a:prstGeom prst="rect">
            <a:avLst/>
          </a:prstGeom>
        </p:spPr>
        <p:txBody>
          <a:bodyPr/>
          <a:lstStyle/>
          <a:p>
            <a:r>
              <a:t>Quantum Simulation Theory</a:t>
            </a:r>
          </a:p>
        </p:txBody>
      </p:sp>
      <p:sp>
        <p:nvSpPr>
          <p:cNvPr id="266" name="Working on theoretical aspects of simulation for HEP:…"/>
          <p:cNvSpPr txBox="1"/>
          <p:nvPr/>
        </p:nvSpPr>
        <p:spPr>
          <a:xfrm>
            <a:off x="1745186" y="5733042"/>
            <a:ext cx="13154661" cy="4354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Working on theoretical aspects of simulation for HEP:</a:t>
            </a:r>
          </a:p>
          <a:p>
            <a:pPr marL="508000" indent="-508000" algn="l">
              <a:buSzPct val="123000"/>
              <a:buChar char="•"/>
              <a:defRPr sz="4000"/>
            </a:pPr>
            <a:r>
              <a:t>Mapping HEP systems to qubits and audits</a:t>
            </a:r>
          </a:p>
          <a:p>
            <a:pPr marL="508000" indent="-508000" algn="l">
              <a:buSzPct val="123000"/>
              <a:buChar char="•"/>
              <a:defRPr sz="4000"/>
            </a:pPr>
            <a:r>
              <a:t>Formulation of Lattice Hamiltionians for Quantum</a:t>
            </a:r>
          </a:p>
          <a:p>
            <a:pPr marL="508000" indent="-508000" algn="l">
              <a:buSzPct val="123000"/>
              <a:buChar char="•"/>
              <a:defRPr sz="4000"/>
            </a:pPr>
            <a:r>
              <a:t>State preparation.</a:t>
            </a:r>
          </a:p>
          <a:p>
            <a:pPr marL="508000" indent="-508000" algn="l">
              <a:buSzPct val="123000"/>
              <a:buChar char="•"/>
              <a:defRPr sz="4000"/>
            </a:pPr>
            <a:r>
              <a:t>Error mitigation and Error correction in HEP simulations</a:t>
            </a:r>
          </a:p>
          <a:p>
            <a:pPr marL="508000" indent="-508000" algn="l">
              <a:buSzPct val="123000"/>
              <a:buChar char="•"/>
              <a:defRPr sz="4000"/>
            </a:pPr>
            <a:r>
              <a:t>Lattice formulations of gravity</a:t>
            </a:r>
          </a:p>
          <a:p>
            <a:pPr marL="508000" indent="-508000" algn="l">
              <a:buSzPct val="123000"/>
              <a:buChar char="•"/>
              <a:defRPr sz="4000"/>
            </a:pPr>
            <a:r>
              <a:t>Tensor networks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609600" y="503504"/>
            <a:ext cx="23164800" cy="856000"/>
          </a:xfrm>
          <a:prstGeom prst="rect">
            <a:avLst/>
          </a:prstGeom>
          <a:noFill/>
          <a:ln>
            <a:noFill/>
          </a:ln>
        </p:spPr>
        <p:txBody>
          <a:bodyPr spcFirstLastPara="1" wrap="square" lIns="0" tIns="0" rIns="0" bIns="0" anchor="b" anchorCtr="0">
            <a:noAutofit/>
          </a:bodyPr>
          <a:lstStyle/>
          <a:p>
            <a:pPr algn="l"/>
            <a:r>
              <a:rPr lang="en" sz="5867" b="1">
                <a:solidFill>
                  <a:srgbClr val="004C97"/>
                </a:solidFill>
                <a:latin typeface="Helvetica Neue"/>
                <a:ea typeface="Helvetica Neue"/>
                <a:cs typeface="Helvetica Neue"/>
              </a:rPr>
              <a:t>Long history here of lattice field theory</a:t>
            </a:r>
            <a:endParaRPr sz="5867" b="1">
              <a:solidFill>
                <a:srgbClr val="004C97"/>
              </a:solidFill>
              <a:latin typeface="Helvetica Neue"/>
              <a:ea typeface="Helvetica Neue"/>
              <a:cs typeface="Helvetica Neue"/>
            </a:endParaRPr>
          </a:p>
        </p:txBody>
      </p:sp>
      <p:pic>
        <p:nvPicPr>
          <p:cNvPr id="55" name="Google Shape;55;p13"/>
          <p:cNvPicPr preferRelativeResize="0"/>
          <p:nvPr/>
        </p:nvPicPr>
        <p:blipFill>
          <a:blip r:embed="rId3">
            <a:alphaModFix/>
          </a:blip>
          <a:stretch>
            <a:fillRect/>
          </a:stretch>
        </p:blipFill>
        <p:spPr>
          <a:xfrm>
            <a:off x="649535" y="2213809"/>
            <a:ext cx="11647731" cy="7589200"/>
          </a:xfrm>
          <a:prstGeom prst="rect">
            <a:avLst/>
          </a:prstGeom>
          <a:noFill/>
          <a:ln>
            <a:noFill/>
          </a:ln>
        </p:spPr>
      </p:pic>
      <p:pic>
        <p:nvPicPr>
          <p:cNvPr id="56" name="Google Shape;56;p13"/>
          <p:cNvPicPr preferRelativeResize="0"/>
          <p:nvPr/>
        </p:nvPicPr>
        <p:blipFill>
          <a:blip r:embed="rId4">
            <a:alphaModFix/>
          </a:blip>
          <a:stretch>
            <a:fillRect/>
          </a:stretch>
        </p:blipFill>
        <p:spPr>
          <a:xfrm>
            <a:off x="13868575" y="2213808"/>
            <a:ext cx="7752560" cy="7589201"/>
          </a:xfrm>
          <a:prstGeom prst="rect">
            <a:avLst/>
          </a:prstGeom>
          <a:noFill/>
          <a:ln>
            <a:noFill/>
          </a:ln>
        </p:spPr>
      </p:pic>
      <p:sp>
        <p:nvSpPr>
          <p:cNvPr id="57" name="Google Shape;57;p13"/>
          <p:cNvSpPr txBox="1"/>
          <p:nvPr/>
        </p:nvSpPr>
        <p:spPr>
          <a:xfrm>
            <a:off x="649533" y="10060129"/>
            <a:ext cx="22989600" cy="960800"/>
          </a:xfrm>
          <a:prstGeom prst="rect">
            <a:avLst/>
          </a:prstGeom>
          <a:noFill/>
          <a:ln>
            <a:noFill/>
          </a:ln>
        </p:spPr>
        <p:txBody>
          <a:bodyPr spcFirstLastPara="1" wrap="square" lIns="243800" tIns="243800" rIns="243800" bIns="243800" anchor="t" anchorCtr="0">
            <a:noAutofit/>
          </a:bodyPr>
          <a:lstStyle/>
          <a:p>
            <a:r>
              <a:rPr lang="en" sz="6400" dirty="0">
                <a:solidFill>
                  <a:srgbClr val="505050"/>
                </a:solidFill>
                <a:latin typeface="Helvetica Neue"/>
                <a:ea typeface="Helvetica Neue"/>
                <a:cs typeface="Helvetica Neue"/>
              </a:rPr>
              <a:t>In              , ACPMAPS came online, but the eventual success of lattice field theory came from orders of magnitude changes in computational power and algorithms via theoretical insight</a:t>
            </a:r>
            <a:endParaRPr sz="6400" dirty="0">
              <a:solidFill>
                <a:srgbClr val="505050"/>
              </a:solidFill>
              <a:latin typeface="Helvetica Neue"/>
              <a:ea typeface="Helvetica Neue"/>
              <a:cs typeface="Helvetica Neue"/>
            </a:endParaRPr>
          </a:p>
        </p:txBody>
      </p:sp>
      <p:pic>
        <p:nvPicPr>
          <p:cNvPr id="58" name="Google Shape;58;p13"/>
          <p:cNvPicPr preferRelativeResize="0"/>
          <p:nvPr/>
        </p:nvPicPr>
        <p:blipFill>
          <a:blip r:embed="rId5">
            <a:alphaModFix/>
          </a:blip>
          <a:stretch>
            <a:fillRect/>
          </a:stretch>
        </p:blipFill>
        <p:spPr>
          <a:xfrm>
            <a:off x="2516903" y="10378000"/>
            <a:ext cx="1660224" cy="856000"/>
          </a:xfrm>
          <a:prstGeom prst="rect">
            <a:avLst/>
          </a:prstGeom>
          <a:noFill/>
          <a:ln>
            <a:noFill/>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p:nvPr/>
        </p:nvSpPr>
        <p:spPr>
          <a:xfrm>
            <a:off x="5236067" y="74600"/>
            <a:ext cx="13550400" cy="1049600"/>
          </a:xfrm>
          <a:prstGeom prst="rect">
            <a:avLst/>
          </a:prstGeom>
          <a:noFill/>
          <a:ln>
            <a:noFill/>
          </a:ln>
        </p:spPr>
        <p:txBody>
          <a:bodyPr spcFirstLastPara="1" wrap="square" lIns="0" tIns="0" rIns="0" bIns="0" anchor="ctr" anchorCtr="0">
            <a:noAutofit/>
          </a:bodyPr>
          <a:lstStyle/>
          <a:p>
            <a:pPr algn="l">
              <a:buSzPts val="1100"/>
            </a:pPr>
            <a:r>
              <a:rPr lang="en" sz="5867" b="1">
                <a:solidFill>
                  <a:srgbClr val="004C97"/>
                </a:solidFill>
                <a:latin typeface="Helvetica Neue"/>
                <a:ea typeface="Helvetica Neue"/>
                <a:cs typeface="Helvetica Neue"/>
              </a:rPr>
              <a:t>What will quantum practicality take?</a:t>
            </a:r>
            <a:endParaRPr sz="6400">
              <a:solidFill>
                <a:srgbClr val="004C97"/>
              </a:solidFill>
              <a:latin typeface="Roboto Black"/>
              <a:ea typeface="Roboto Black"/>
              <a:cs typeface="Roboto Black"/>
              <a:sym typeface="Roboto Black"/>
            </a:endParaRPr>
          </a:p>
        </p:txBody>
      </p:sp>
      <p:pic>
        <p:nvPicPr>
          <p:cNvPr id="65" name="Google Shape;65;p14"/>
          <p:cNvPicPr preferRelativeResize="0"/>
          <p:nvPr/>
        </p:nvPicPr>
        <p:blipFill>
          <a:blip r:embed="rId3">
            <a:alphaModFix/>
          </a:blip>
          <a:stretch>
            <a:fillRect/>
          </a:stretch>
        </p:blipFill>
        <p:spPr>
          <a:xfrm>
            <a:off x="666531" y="2727000"/>
            <a:ext cx="14803131" cy="9002400"/>
          </a:xfrm>
          <a:prstGeom prst="rect">
            <a:avLst/>
          </a:prstGeom>
          <a:noFill/>
          <a:ln>
            <a:noFill/>
          </a:ln>
        </p:spPr>
      </p:pic>
      <p:pic>
        <p:nvPicPr>
          <p:cNvPr id="66" name="Google Shape;66;p14" descr="N_{gates}=[G_{qudit}N_{qudit}]^{\mathcal{G}}(T/a_t)&#10;%bb843abc-c647-4b7f-a145-4813cfcda9f3"/>
          <p:cNvPicPr preferRelativeResize="0"/>
          <p:nvPr/>
        </p:nvPicPr>
        <p:blipFill>
          <a:blip r:embed="rId4">
            <a:alphaModFix/>
          </a:blip>
          <a:stretch>
            <a:fillRect/>
          </a:stretch>
        </p:blipFill>
        <p:spPr>
          <a:xfrm>
            <a:off x="12644308" y="1416416"/>
            <a:ext cx="11545629" cy="1049584"/>
          </a:xfrm>
          <a:prstGeom prst="rect">
            <a:avLst/>
          </a:prstGeom>
          <a:noFill/>
          <a:ln>
            <a:noFill/>
          </a:ln>
        </p:spPr>
      </p:pic>
      <p:pic>
        <p:nvPicPr>
          <p:cNvPr id="67" name="Google Shape;67;p14" descr="N_{qudit}=\mathcal{E}(d\Lambda+\mathcal{F})(L/a)^d&#10;%92b372ff-88bd-40b1-908a-5c4e9e121cff"/>
          <p:cNvPicPr preferRelativeResize="0"/>
          <p:nvPr/>
        </p:nvPicPr>
        <p:blipFill>
          <a:blip r:embed="rId5">
            <a:alphaModFix/>
          </a:blip>
          <a:stretch>
            <a:fillRect/>
          </a:stretch>
        </p:blipFill>
        <p:spPr>
          <a:xfrm>
            <a:off x="139423" y="1416400"/>
            <a:ext cx="10326237" cy="1049584"/>
          </a:xfrm>
          <a:prstGeom prst="rect">
            <a:avLst/>
          </a:prstGeom>
          <a:noFill/>
          <a:ln>
            <a:noFill/>
          </a:ln>
        </p:spPr>
      </p:pic>
      <p:sp>
        <p:nvSpPr>
          <p:cNvPr id="68" name="Google Shape;68;p14"/>
          <p:cNvSpPr txBox="1"/>
          <p:nvPr/>
        </p:nvSpPr>
        <p:spPr>
          <a:xfrm>
            <a:off x="1647467" y="11915267"/>
            <a:ext cx="21544800" cy="1111200"/>
          </a:xfrm>
          <a:prstGeom prst="rect">
            <a:avLst/>
          </a:prstGeom>
          <a:noFill/>
          <a:ln>
            <a:noFill/>
          </a:ln>
        </p:spPr>
        <p:txBody>
          <a:bodyPr spcFirstLastPara="1" wrap="square" lIns="243800" tIns="243800" rIns="243800" bIns="243800" anchor="t" anchorCtr="0">
            <a:noAutofit/>
          </a:bodyPr>
          <a:lstStyle/>
          <a:p>
            <a:r>
              <a:rPr lang="en" sz="4800">
                <a:solidFill>
                  <a:schemeClr val="dk2"/>
                </a:solidFill>
              </a:rPr>
              <a:t>But what is the </a:t>
            </a:r>
            <a:r>
              <a:rPr lang="en" sz="4800" b="1">
                <a:solidFill>
                  <a:srgbClr val="AF272F"/>
                </a:solidFill>
              </a:rPr>
              <a:t>theoretical uncertainty</a:t>
            </a:r>
            <a:r>
              <a:rPr lang="en" sz="4800">
                <a:solidFill>
                  <a:schemeClr val="dk2"/>
                </a:solidFill>
              </a:rPr>
              <a:t> on those results?</a:t>
            </a:r>
            <a:endParaRPr sz="4800">
              <a:solidFill>
                <a:schemeClr val="dk2"/>
              </a:solidFill>
            </a:endParaRPr>
          </a:p>
          <a:p>
            <a:pPr>
              <a:buClr>
                <a:schemeClr val="dk1"/>
              </a:buClr>
              <a:buSzPts val="1100"/>
            </a:pPr>
            <a:r>
              <a:rPr lang="en" sz="4800">
                <a:solidFill>
                  <a:schemeClr val="dk2"/>
                </a:solidFill>
              </a:rPr>
              <a:t>Are these the </a:t>
            </a:r>
            <a:r>
              <a:rPr lang="en" sz="4800" b="1">
                <a:solidFill>
                  <a:srgbClr val="003087"/>
                </a:solidFill>
              </a:rPr>
              <a:t>optimal</a:t>
            </a:r>
            <a:r>
              <a:rPr lang="en" sz="4800">
                <a:solidFill>
                  <a:schemeClr val="dk2"/>
                </a:solidFill>
              </a:rPr>
              <a:t> algorithms?</a:t>
            </a:r>
            <a:endParaRPr sz="4800">
              <a:solidFill>
                <a:schemeClr val="dk2"/>
              </a:solidFill>
            </a:endParaRPr>
          </a:p>
        </p:txBody>
      </p:sp>
      <p:sp>
        <p:nvSpPr>
          <p:cNvPr id="69" name="Google Shape;69;p14"/>
          <p:cNvSpPr txBox="1"/>
          <p:nvPr/>
        </p:nvSpPr>
        <p:spPr>
          <a:xfrm>
            <a:off x="15801067" y="5100467"/>
            <a:ext cx="7240800" cy="7266400"/>
          </a:xfrm>
          <a:prstGeom prst="rect">
            <a:avLst/>
          </a:prstGeom>
          <a:noFill/>
          <a:ln>
            <a:noFill/>
          </a:ln>
        </p:spPr>
        <p:txBody>
          <a:bodyPr spcFirstLastPara="1" wrap="square" lIns="243800" tIns="243800" rIns="243800" bIns="243800" anchor="t" anchorCtr="0">
            <a:noAutofit/>
          </a:bodyPr>
          <a:lstStyle/>
          <a:p>
            <a:pPr algn="l"/>
            <a:r>
              <a:rPr lang="en" sz="4000" b="1">
                <a:solidFill>
                  <a:srgbClr val="003087"/>
                </a:solidFill>
              </a:rPr>
              <a:t>Theoretical physics affects:</a:t>
            </a:r>
            <a:endParaRPr sz="4000" b="1">
              <a:solidFill>
                <a:srgbClr val="003087"/>
              </a:solidFill>
            </a:endParaRPr>
          </a:p>
          <a:p>
            <a:pPr algn="l"/>
            <a:endParaRPr sz="4000" b="1">
              <a:solidFill>
                <a:srgbClr val="003087"/>
              </a:solidFill>
            </a:endParaRPr>
          </a:p>
        </p:txBody>
      </p:sp>
      <p:pic>
        <p:nvPicPr>
          <p:cNvPr id="70" name="Google Shape;70;p14" descr="\begin{align}&#10;L,T=&amp;\text{ Volume and time}\\&#10;a,a_t=&amp;\text{ Finite resolutions}\\&#10;\Lambda,\mathcal{F}=&amp;\text{ Field digitizations}\\&#10;G_{qudit}=&amp;\text{ Algorithmic implemention}\\&#10;\mathcal{G}=&amp;\text{ Tolerance to gate synthesis}&#10;\end{align}&#10;%f1889c5a-3c93-48ce-bc15-5fa5fd8c46a3"/>
          <p:cNvPicPr preferRelativeResize="0"/>
          <p:nvPr/>
        </p:nvPicPr>
        <p:blipFill>
          <a:blip r:embed="rId6">
            <a:alphaModFix/>
          </a:blip>
          <a:stretch>
            <a:fillRect/>
          </a:stretch>
        </p:blipFill>
        <p:spPr>
          <a:xfrm>
            <a:off x="15787135" y="6447068"/>
            <a:ext cx="8396067" cy="3399933"/>
          </a:xfrm>
          <a:prstGeom prst="rect">
            <a:avLst/>
          </a:prstGeom>
          <a:noFill/>
          <a:ln>
            <a:noFill/>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p:nvPr/>
        </p:nvSpPr>
        <p:spPr>
          <a:xfrm>
            <a:off x="609600" y="503504"/>
            <a:ext cx="23164800" cy="856000"/>
          </a:xfrm>
          <a:prstGeom prst="rect">
            <a:avLst/>
          </a:prstGeom>
          <a:noFill/>
          <a:ln>
            <a:noFill/>
          </a:ln>
        </p:spPr>
        <p:txBody>
          <a:bodyPr spcFirstLastPara="1" wrap="square" lIns="0" tIns="0" rIns="0" bIns="0" anchor="b" anchorCtr="0">
            <a:noAutofit/>
          </a:bodyPr>
          <a:lstStyle/>
          <a:p>
            <a:pPr algn="l"/>
            <a:r>
              <a:rPr lang="en" sz="5867" b="1">
                <a:solidFill>
                  <a:srgbClr val="004C97"/>
                </a:solidFill>
                <a:latin typeface="Helvetica Neue"/>
                <a:ea typeface="Helvetica Neue"/>
                <a:cs typeface="Helvetica Neue"/>
              </a:rPr>
              <a:t>Take it to the limit</a:t>
            </a:r>
            <a:endParaRPr sz="5867" b="1">
              <a:solidFill>
                <a:srgbClr val="004C97"/>
              </a:solidFill>
              <a:latin typeface="Helvetica Neue"/>
              <a:ea typeface="Helvetica Neue"/>
              <a:cs typeface="Helvetica Neue"/>
            </a:endParaRPr>
          </a:p>
        </p:txBody>
      </p:sp>
      <p:sp>
        <p:nvSpPr>
          <p:cNvPr id="76" name="Google Shape;76;p15"/>
          <p:cNvSpPr txBox="1"/>
          <p:nvPr/>
        </p:nvSpPr>
        <p:spPr>
          <a:xfrm>
            <a:off x="15082472" y="1943133"/>
            <a:ext cx="8653600" cy="10118400"/>
          </a:xfrm>
          <a:prstGeom prst="rect">
            <a:avLst/>
          </a:prstGeom>
          <a:noFill/>
          <a:ln>
            <a:noFill/>
          </a:ln>
        </p:spPr>
        <p:txBody>
          <a:bodyPr spcFirstLastPara="1" wrap="square" lIns="0" tIns="0" rIns="0" bIns="0" anchor="t" anchorCtr="0">
            <a:noAutofit/>
          </a:bodyPr>
          <a:lstStyle/>
          <a:p>
            <a:pPr marL="1219215" indent="-914411" algn="l">
              <a:spcBef>
                <a:spcPts val="960"/>
              </a:spcBef>
              <a:buClr>
                <a:srgbClr val="505050"/>
              </a:buClr>
              <a:buSzPts val="1800"/>
              <a:buChar char="•"/>
            </a:pPr>
            <a:r>
              <a:rPr lang="en" sz="4800">
                <a:solidFill>
                  <a:srgbClr val="505050"/>
                </a:solidFill>
                <a:latin typeface="Helvetica Neue"/>
                <a:ea typeface="Helvetica Neue"/>
                <a:cs typeface="Helvetica Neue"/>
              </a:rPr>
              <a:t>O(L,a,𝓗) is an </a:t>
            </a:r>
            <a:r>
              <a:rPr lang="en" sz="4800" b="1">
                <a:solidFill>
                  <a:srgbClr val="AF272F"/>
                </a:solidFill>
                <a:latin typeface="Helvetica Neue"/>
                <a:ea typeface="Helvetica Neue"/>
                <a:cs typeface="Helvetica Neue"/>
              </a:rPr>
              <a:t>approximation</a:t>
            </a:r>
            <a:r>
              <a:rPr lang="en" sz="4800">
                <a:solidFill>
                  <a:srgbClr val="505050"/>
                </a:solidFill>
                <a:latin typeface="Helvetica Neue"/>
                <a:ea typeface="Helvetica Neue"/>
                <a:cs typeface="Helvetica Neue"/>
              </a:rPr>
              <a:t> for HEP</a:t>
            </a:r>
            <a:endParaRPr sz="4800">
              <a:solidFill>
                <a:srgbClr val="505050"/>
              </a:solidFill>
              <a:latin typeface="Helvetica Neue"/>
              <a:ea typeface="Helvetica Neue"/>
              <a:cs typeface="Helvetica Neue"/>
            </a:endParaRPr>
          </a:p>
          <a:p>
            <a:pPr marL="1219215" algn="l">
              <a:spcBef>
                <a:spcPts val="960"/>
              </a:spcBef>
            </a:pPr>
            <a:endParaRPr sz="2933">
              <a:solidFill>
                <a:srgbClr val="505050"/>
              </a:solidFill>
              <a:latin typeface="Helvetica Neue"/>
              <a:ea typeface="Helvetica Neue"/>
              <a:cs typeface="Helvetica Neue"/>
            </a:endParaRPr>
          </a:p>
          <a:p>
            <a:pPr marL="1219215" indent="-914411" algn="l">
              <a:spcBef>
                <a:spcPts val="960"/>
              </a:spcBef>
              <a:buClr>
                <a:srgbClr val="505050"/>
              </a:buClr>
              <a:buSzPts val="1800"/>
              <a:buChar char="•"/>
            </a:pPr>
            <a:r>
              <a:rPr lang="en" sz="4800">
                <a:solidFill>
                  <a:srgbClr val="505050"/>
                </a:solidFill>
                <a:latin typeface="Helvetica Neue"/>
                <a:ea typeface="Helvetica Neue"/>
                <a:cs typeface="Helvetica Neue"/>
              </a:rPr>
              <a:t>Truncations leads to </a:t>
            </a:r>
            <a:r>
              <a:rPr lang="en" sz="4800" b="1">
                <a:solidFill>
                  <a:srgbClr val="AF272F"/>
                </a:solidFill>
                <a:latin typeface="Helvetica Neue"/>
                <a:ea typeface="Helvetica Neue"/>
                <a:cs typeface="Helvetica Neue"/>
              </a:rPr>
              <a:t>systematic errors</a:t>
            </a:r>
            <a:endParaRPr sz="4800" b="1">
              <a:solidFill>
                <a:srgbClr val="AF272F"/>
              </a:solidFill>
              <a:latin typeface="Helvetica Neue"/>
              <a:ea typeface="Helvetica Neue"/>
              <a:cs typeface="Helvetica Neue"/>
            </a:endParaRPr>
          </a:p>
          <a:p>
            <a:pPr marL="1219215" algn="l">
              <a:spcBef>
                <a:spcPts val="960"/>
              </a:spcBef>
            </a:pPr>
            <a:endParaRPr sz="2933">
              <a:solidFill>
                <a:srgbClr val="505050"/>
              </a:solidFill>
              <a:latin typeface="Helvetica Neue"/>
              <a:ea typeface="Helvetica Neue"/>
              <a:cs typeface="Helvetica Neue"/>
            </a:endParaRPr>
          </a:p>
          <a:p>
            <a:pPr marL="1219215" indent="-914411" algn="l">
              <a:spcBef>
                <a:spcPts val="960"/>
              </a:spcBef>
              <a:buClr>
                <a:srgbClr val="505050"/>
              </a:buClr>
              <a:buSzPts val="1800"/>
              <a:buChar char="•"/>
            </a:pPr>
            <a:r>
              <a:rPr lang="en" sz="4800" b="1">
                <a:solidFill>
                  <a:srgbClr val="00B5E2"/>
                </a:solidFill>
                <a:latin typeface="Helvetica Neue"/>
                <a:ea typeface="Helvetica Neue"/>
                <a:cs typeface="Helvetica Neue"/>
              </a:rPr>
              <a:t>Extrapolating</a:t>
            </a:r>
            <a:r>
              <a:rPr lang="en" sz="4800">
                <a:solidFill>
                  <a:srgbClr val="505050"/>
                </a:solidFill>
                <a:latin typeface="Helvetica Neue"/>
                <a:ea typeface="Helvetica Neue"/>
                <a:cs typeface="Helvetica Neue"/>
              </a:rPr>
              <a:t> is done on results, reducing computational resources…</a:t>
            </a:r>
            <a:endParaRPr sz="4800">
              <a:solidFill>
                <a:srgbClr val="505050"/>
              </a:solidFill>
              <a:latin typeface="Helvetica Neue"/>
              <a:ea typeface="Helvetica Neue"/>
              <a:cs typeface="Helvetica Neue"/>
            </a:endParaRPr>
          </a:p>
          <a:p>
            <a:pPr marL="1219215" algn="l">
              <a:spcBef>
                <a:spcPts val="960"/>
              </a:spcBef>
            </a:pPr>
            <a:endParaRPr sz="2933">
              <a:solidFill>
                <a:srgbClr val="505050"/>
              </a:solidFill>
              <a:latin typeface="Helvetica Neue"/>
              <a:ea typeface="Helvetica Neue"/>
              <a:cs typeface="Helvetica Neue"/>
            </a:endParaRPr>
          </a:p>
          <a:p>
            <a:pPr marL="1219215" indent="-914411" algn="l">
              <a:spcBef>
                <a:spcPts val="960"/>
              </a:spcBef>
              <a:buClr>
                <a:srgbClr val="505050"/>
              </a:buClr>
              <a:buSzPts val="1800"/>
              <a:buChar char="•"/>
            </a:pPr>
            <a:r>
              <a:rPr lang="en" sz="4800">
                <a:solidFill>
                  <a:srgbClr val="505050"/>
                </a:solidFill>
                <a:latin typeface="Helvetica Neue"/>
                <a:ea typeface="Helvetica Neue"/>
                <a:cs typeface="Helvetica Neue"/>
              </a:rPr>
              <a:t>…but </a:t>
            </a:r>
            <a:r>
              <a:rPr lang="en" sz="4800" b="1">
                <a:solidFill>
                  <a:srgbClr val="AF272F"/>
                </a:solidFill>
                <a:latin typeface="Helvetica Neue"/>
                <a:ea typeface="Helvetica Neue"/>
                <a:cs typeface="Helvetica Neue"/>
              </a:rPr>
              <a:t>obscures</a:t>
            </a:r>
            <a:r>
              <a:rPr lang="en" sz="4800">
                <a:solidFill>
                  <a:srgbClr val="505050"/>
                </a:solidFill>
                <a:latin typeface="Helvetica Neue"/>
                <a:ea typeface="Helvetica Neue"/>
                <a:cs typeface="Helvetica Neue"/>
              </a:rPr>
              <a:t> precise resource estimates</a:t>
            </a:r>
            <a:endParaRPr sz="4800">
              <a:solidFill>
                <a:srgbClr val="505050"/>
              </a:solidFill>
              <a:latin typeface="Helvetica Neue"/>
              <a:ea typeface="Helvetica Neue"/>
              <a:cs typeface="Helvetica Neue"/>
            </a:endParaRPr>
          </a:p>
        </p:txBody>
      </p:sp>
      <p:pic>
        <p:nvPicPr>
          <p:cNvPr id="77" name="Google Shape;77;p15"/>
          <p:cNvPicPr preferRelativeResize="0"/>
          <p:nvPr/>
        </p:nvPicPr>
        <p:blipFill rotWithShape="1">
          <a:blip r:embed="rId3">
            <a:alphaModFix/>
          </a:blip>
          <a:srcRect l="611" r="837"/>
          <a:stretch/>
        </p:blipFill>
        <p:spPr>
          <a:xfrm>
            <a:off x="302733" y="2985135"/>
            <a:ext cx="14258667" cy="8195267"/>
          </a:xfrm>
          <a:prstGeom prst="rect">
            <a:avLst/>
          </a:prstGeom>
          <a:noFill/>
          <a:ln>
            <a:noFill/>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p:nvPr/>
        </p:nvSpPr>
        <p:spPr>
          <a:xfrm>
            <a:off x="609600" y="503504"/>
            <a:ext cx="23164800" cy="856000"/>
          </a:xfrm>
          <a:prstGeom prst="rect">
            <a:avLst/>
          </a:prstGeom>
          <a:noFill/>
          <a:ln>
            <a:noFill/>
          </a:ln>
        </p:spPr>
        <p:txBody>
          <a:bodyPr spcFirstLastPara="1" wrap="square" lIns="0" tIns="0" rIns="0" bIns="0" anchor="b" anchorCtr="0">
            <a:noAutofit/>
          </a:bodyPr>
          <a:lstStyle/>
          <a:p>
            <a:pPr algn="l"/>
            <a:r>
              <a:rPr lang="en" sz="5867" b="1">
                <a:solidFill>
                  <a:srgbClr val="004C97"/>
                </a:solidFill>
                <a:latin typeface="Helvetica Neue"/>
                <a:ea typeface="Helvetica Neue"/>
                <a:cs typeface="Helvetica Neue"/>
              </a:rPr>
              <a:t>The ladder of discrete gauge theories in HEP calculations</a:t>
            </a:r>
            <a:endParaRPr sz="5867" b="1">
              <a:solidFill>
                <a:srgbClr val="004C97"/>
              </a:solidFill>
              <a:latin typeface="Helvetica Neue"/>
              <a:ea typeface="Helvetica Neue"/>
              <a:cs typeface="Helvetica Neue"/>
            </a:endParaRPr>
          </a:p>
        </p:txBody>
      </p:sp>
      <p:pic>
        <p:nvPicPr>
          <p:cNvPr id="83" name="Google Shape;83;p16"/>
          <p:cNvPicPr preferRelativeResize="0"/>
          <p:nvPr/>
        </p:nvPicPr>
        <p:blipFill>
          <a:blip r:embed="rId3">
            <a:alphaModFix/>
          </a:blip>
          <a:stretch>
            <a:fillRect/>
          </a:stretch>
        </p:blipFill>
        <p:spPr>
          <a:xfrm>
            <a:off x="1225422" y="1560166"/>
            <a:ext cx="22188629" cy="9608933"/>
          </a:xfrm>
          <a:prstGeom prst="rect">
            <a:avLst/>
          </a:prstGeom>
          <a:noFill/>
          <a:ln>
            <a:noFill/>
          </a:ln>
        </p:spPr>
      </p:pic>
      <p:sp>
        <p:nvSpPr>
          <p:cNvPr id="84" name="Google Shape;84;p16"/>
          <p:cNvSpPr txBox="1"/>
          <p:nvPr/>
        </p:nvSpPr>
        <p:spPr>
          <a:xfrm>
            <a:off x="191533" y="10898467"/>
            <a:ext cx="24009600" cy="2336800"/>
          </a:xfrm>
          <a:prstGeom prst="rect">
            <a:avLst/>
          </a:prstGeom>
          <a:noFill/>
          <a:ln>
            <a:noFill/>
          </a:ln>
        </p:spPr>
        <p:txBody>
          <a:bodyPr spcFirstLastPara="1" wrap="square" lIns="243800" tIns="243800" rIns="243800" bIns="243800" anchor="t" anchorCtr="0">
            <a:noAutofit/>
          </a:bodyPr>
          <a:lstStyle/>
          <a:p>
            <a:r>
              <a:rPr lang="en" sz="4800">
                <a:solidFill>
                  <a:schemeClr val="dk2"/>
                </a:solidFill>
              </a:rPr>
              <a:t>Exploring renormalization and truncation error, but reduces         by ~10-10</a:t>
            </a:r>
            <a:r>
              <a:rPr lang="en" sz="4800" baseline="30000">
                <a:solidFill>
                  <a:schemeClr val="dk2"/>
                </a:solidFill>
              </a:rPr>
              <a:t>3</a:t>
            </a:r>
            <a:endParaRPr sz="4800" baseline="30000">
              <a:solidFill>
                <a:schemeClr val="dk2"/>
              </a:solidFill>
            </a:endParaRPr>
          </a:p>
        </p:txBody>
      </p:sp>
      <p:pic>
        <p:nvPicPr>
          <p:cNvPr id="85" name="Google Shape;85;p16" descr="\begin{align}&#10;L,T=&amp;\text{ Volume and time}\\&#10;a,a_t=&amp;\text{ Finite resolutions}\\&#10;\Lambda,\mathcal{F}=&amp;\text{ Field digitizations}\\&#10;G_{qudit}=&amp;\text{ Algorithmic implemention}\\&#10;\mathcal{G}=&amp;\text{ Tolerance to gate synthesis}&#10;\end{align}&#10;%f1889c5a-3c93-48ce-bc15-5fa5fd8c46a3"/>
          <p:cNvPicPr preferRelativeResize="0"/>
          <p:nvPr/>
        </p:nvPicPr>
        <p:blipFill rotWithShape="1">
          <a:blip r:embed="rId4">
            <a:alphaModFix/>
          </a:blip>
          <a:srcRect l="2102" t="38004" r="82382" b="41712"/>
          <a:stretch/>
        </p:blipFill>
        <p:spPr>
          <a:xfrm>
            <a:off x="17984735" y="11117867"/>
            <a:ext cx="1485267" cy="786267"/>
          </a:xfrm>
          <a:prstGeom prst="rect">
            <a:avLst/>
          </a:prstGeom>
          <a:noFill/>
          <a:ln>
            <a:noFill/>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Overview"/>
          <p:cNvSpPr txBox="1">
            <a:spLocks noGrp="1"/>
          </p:cNvSpPr>
          <p:nvPr>
            <p:ph type="title"/>
          </p:nvPr>
        </p:nvSpPr>
        <p:spPr>
          <a:xfrm>
            <a:off x="1206500" y="825500"/>
            <a:ext cx="21971000" cy="1433163"/>
          </a:xfrm>
          <a:prstGeom prst="rect">
            <a:avLst/>
          </a:prstGeom>
        </p:spPr>
        <p:txBody>
          <a:bodyPr/>
          <a:lstStyle/>
          <a:p>
            <a:r>
              <a:t>Overview</a:t>
            </a:r>
          </a:p>
        </p:txBody>
      </p:sp>
      <p:sp>
        <p:nvSpPr>
          <p:cNvPr id="91" name="Quantum Theory Department Overview…"/>
          <p:cNvSpPr txBox="1">
            <a:spLocks noGrp="1"/>
          </p:cNvSpPr>
          <p:nvPr>
            <p:ph type="body" idx="1"/>
          </p:nvPr>
        </p:nvSpPr>
        <p:spPr>
          <a:xfrm>
            <a:off x="1206500" y="2843213"/>
            <a:ext cx="18739299" cy="9661303"/>
          </a:xfrm>
          <a:prstGeom prst="rect">
            <a:avLst/>
          </a:prstGeom>
        </p:spPr>
        <p:txBody>
          <a:bodyPr/>
          <a:lstStyle/>
          <a:p>
            <a:pPr>
              <a:lnSpc>
                <a:spcPct val="30000"/>
              </a:lnSpc>
            </a:pPr>
            <a:r>
              <a:rPr b="1" dirty="0"/>
              <a:t>Quantum Theory Department Overview</a:t>
            </a:r>
          </a:p>
          <a:p>
            <a:pPr lvl="2">
              <a:lnSpc>
                <a:spcPct val="30000"/>
              </a:lnSpc>
            </a:pPr>
            <a:r>
              <a:rPr dirty="0"/>
              <a:t>Research</a:t>
            </a:r>
          </a:p>
          <a:p>
            <a:pPr lvl="2">
              <a:lnSpc>
                <a:spcPct val="30000"/>
              </a:lnSpc>
            </a:pPr>
            <a:r>
              <a:rPr dirty="0"/>
              <a:t>People</a:t>
            </a:r>
            <a:endParaRPr lang="en-US" dirty="0"/>
          </a:p>
          <a:p>
            <a:pPr lvl="2">
              <a:lnSpc>
                <a:spcPct val="30000"/>
              </a:lnSpc>
            </a:pPr>
            <a:r>
              <a:rPr dirty="0"/>
              <a:t>Timeline</a:t>
            </a:r>
          </a:p>
          <a:p>
            <a:pPr lvl="1">
              <a:lnSpc>
                <a:spcPct val="110000"/>
              </a:lnSpc>
            </a:pPr>
            <a:r>
              <a:rPr b="1" dirty="0"/>
              <a:t>Quantum Sensing Theory</a:t>
            </a:r>
          </a:p>
          <a:p>
            <a:pPr lvl="1">
              <a:lnSpc>
                <a:spcPct val="110000"/>
              </a:lnSpc>
            </a:pPr>
            <a:r>
              <a:rPr b="1" dirty="0"/>
              <a:t>Quantum Simulation Theory </a:t>
            </a:r>
            <a:r>
              <a:rPr sz="4000" b="1" dirty="0"/>
              <a:t>[featuring Hank </a:t>
            </a:r>
            <a:r>
              <a:rPr sz="4000" b="1" dirty="0" err="1"/>
              <a:t>Lamm</a:t>
            </a:r>
            <a:r>
              <a:rPr sz="4000" b="1" dirty="0"/>
              <a:t>]</a:t>
            </a:r>
            <a:r>
              <a:rPr b="1" dirty="0"/>
              <a:t> </a:t>
            </a:r>
          </a:p>
          <a:p>
            <a:pPr lvl="1">
              <a:lnSpc>
                <a:spcPct val="110000"/>
              </a:lnSpc>
              <a:defRPr b="1"/>
            </a:pPr>
            <a:r>
              <a:rPr dirty="0"/>
              <a:t>Quantum Internship an</a:t>
            </a:r>
            <a:r>
              <a:rPr lang="en-US" dirty="0"/>
              <a:t>d</a:t>
            </a:r>
            <a:r>
              <a:rPr dirty="0"/>
              <a:t> School </a:t>
            </a:r>
            <a:r>
              <a:rPr sz="3900" dirty="0"/>
              <a:t>[ditto]</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p:cNvPicPr preferRelativeResize="0"/>
          <p:nvPr/>
        </p:nvPicPr>
        <p:blipFill>
          <a:blip r:embed="rId3">
            <a:alphaModFix/>
          </a:blip>
          <a:stretch>
            <a:fillRect/>
          </a:stretch>
        </p:blipFill>
        <p:spPr>
          <a:xfrm>
            <a:off x="15418888" y="3160735"/>
            <a:ext cx="8420757" cy="8956269"/>
          </a:xfrm>
          <a:prstGeom prst="rect">
            <a:avLst/>
          </a:prstGeom>
          <a:noFill/>
          <a:ln>
            <a:noFill/>
          </a:ln>
        </p:spPr>
      </p:pic>
      <p:sp>
        <p:nvSpPr>
          <p:cNvPr id="91" name="Google Shape;91;p17"/>
          <p:cNvSpPr txBox="1"/>
          <p:nvPr/>
        </p:nvSpPr>
        <p:spPr>
          <a:xfrm>
            <a:off x="140467" y="1885000"/>
            <a:ext cx="15977600" cy="3088137"/>
          </a:xfrm>
          <a:prstGeom prst="rect">
            <a:avLst/>
          </a:prstGeom>
          <a:noFill/>
          <a:ln>
            <a:noFill/>
          </a:ln>
        </p:spPr>
        <p:txBody>
          <a:bodyPr spcFirstLastPara="1" wrap="square" lIns="243800" tIns="243800" rIns="243800" bIns="243800" anchor="t" anchorCtr="0">
            <a:spAutoFit/>
          </a:bodyPr>
          <a:lstStyle/>
          <a:p>
            <a:pPr algn="l">
              <a:spcBef>
                <a:spcPts val="960"/>
              </a:spcBef>
            </a:pPr>
            <a:r>
              <a:rPr lang="en" sz="5067">
                <a:solidFill>
                  <a:srgbClr val="505050"/>
                </a:solidFill>
                <a:latin typeface="Helvetica Neue"/>
                <a:ea typeface="Helvetica Neue"/>
                <a:cs typeface="Helvetica Neue"/>
              </a:rPr>
              <a:t>Ultimate timeline for quantum practicality in lattice QCD has been reduced by </a:t>
            </a:r>
            <a:r>
              <a:rPr lang="en" sz="5067" b="1">
                <a:solidFill>
                  <a:srgbClr val="2E5286"/>
                </a:solidFill>
                <a:latin typeface="Helvetica Neue"/>
                <a:ea typeface="Helvetica Neue"/>
                <a:cs typeface="Helvetica Neue"/>
              </a:rPr>
              <a:t>years </a:t>
            </a:r>
            <a:r>
              <a:rPr lang="en" sz="5067">
                <a:solidFill>
                  <a:srgbClr val="50504E"/>
                </a:solidFill>
                <a:latin typeface="Helvetica Neue"/>
                <a:ea typeface="Helvetica Neue"/>
                <a:cs typeface="Helvetica Neue"/>
              </a:rPr>
              <a:t>by increasing</a:t>
            </a:r>
            <a:endParaRPr sz="5067">
              <a:solidFill>
                <a:srgbClr val="50504E"/>
              </a:solidFill>
              <a:latin typeface="Helvetica Neue"/>
              <a:ea typeface="Helvetica Neue"/>
              <a:cs typeface="Helvetica Neue"/>
            </a:endParaRPr>
          </a:p>
          <a:p>
            <a:pPr algn="l">
              <a:spcBef>
                <a:spcPts val="960"/>
              </a:spcBef>
            </a:pPr>
            <a:r>
              <a:rPr lang="en" sz="5067">
                <a:solidFill>
                  <a:srgbClr val="50504E"/>
                </a:solidFill>
                <a:latin typeface="Helvetica Neue"/>
                <a:ea typeface="Helvetica Neue"/>
                <a:cs typeface="Helvetica Neue"/>
              </a:rPr>
              <a:t>while reducing </a:t>
            </a:r>
            <a:endParaRPr sz="6400">
              <a:solidFill>
                <a:srgbClr val="50504E"/>
              </a:solidFill>
              <a:latin typeface="Helvetica Neue"/>
              <a:ea typeface="Helvetica Neue"/>
              <a:cs typeface="Helvetica Neue"/>
            </a:endParaRPr>
          </a:p>
        </p:txBody>
      </p:sp>
      <p:sp>
        <p:nvSpPr>
          <p:cNvPr id="92" name="Google Shape;92;p17"/>
          <p:cNvSpPr txBox="1"/>
          <p:nvPr/>
        </p:nvSpPr>
        <p:spPr>
          <a:xfrm>
            <a:off x="609600" y="503504"/>
            <a:ext cx="23164800" cy="856000"/>
          </a:xfrm>
          <a:prstGeom prst="rect">
            <a:avLst/>
          </a:prstGeom>
          <a:noFill/>
          <a:ln>
            <a:noFill/>
          </a:ln>
        </p:spPr>
        <p:txBody>
          <a:bodyPr spcFirstLastPara="1" wrap="square" lIns="0" tIns="0" rIns="0" bIns="0" anchor="b" anchorCtr="0">
            <a:noAutofit/>
          </a:bodyPr>
          <a:lstStyle/>
          <a:p>
            <a:pPr algn="l"/>
            <a:r>
              <a:rPr lang="en" sz="5867" b="1">
                <a:solidFill>
                  <a:srgbClr val="004C97"/>
                </a:solidFill>
                <a:latin typeface="Helvetica Neue"/>
                <a:ea typeface="Helvetica Neue"/>
                <a:cs typeface="Helvetica Neue"/>
              </a:rPr>
              <a:t>Theory improvements yield reduction in resources and errors</a:t>
            </a:r>
            <a:endParaRPr sz="5867" b="1">
              <a:solidFill>
                <a:srgbClr val="004C97"/>
              </a:solidFill>
              <a:latin typeface="Helvetica Neue"/>
              <a:ea typeface="Helvetica Neue"/>
              <a:cs typeface="Helvetica Neue"/>
            </a:endParaRPr>
          </a:p>
        </p:txBody>
      </p:sp>
      <p:sp>
        <p:nvSpPr>
          <p:cNvPr id="93" name="Google Shape;93;p17"/>
          <p:cNvSpPr txBox="1"/>
          <p:nvPr/>
        </p:nvSpPr>
        <p:spPr>
          <a:xfrm>
            <a:off x="545733" y="5210535"/>
            <a:ext cx="9352000" cy="3816349"/>
          </a:xfrm>
          <a:prstGeom prst="rect">
            <a:avLst/>
          </a:prstGeom>
          <a:noFill/>
          <a:ln>
            <a:noFill/>
          </a:ln>
        </p:spPr>
        <p:txBody>
          <a:bodyPr spcFirstLastPara="1" wrap="square" lIns="243800" tIns="243800" rIns="243800" bIns="243800" anchor="t" anchorCtr="0">
            <a:spAutoFit/>
          </a:bodyPr>
          <a:lstStyle/>
          <a:p>
            <a:pPr algn="l"/>
            <a:r>
              <a:rPr lang="en" b="1">
                <a:solidFill>
                  <a:srgbClr val="003087"/>
                </a:solidFill>
              </a:rPr>
              <a:t>Carena, Lamm, Li, Liu - </a:t>
            </a:r>
            <a:r>
              <a:rPr lang="en" b="1" i="1">
                <a:solidFill>
                  <a:srgbClr val="003087"/>
                </a:solidFill>
              </a:rPr>
              <a:t>PRL 129 (2022)</a:t>
            </a:r>
            <a:endParaRPr b="1" i="1">
              <a:solidFill>
                <a:srgbClr val="003087"/>
              </a:solidFill>
            </a:endParaRPr>
          </a:p>
          <a:p>
            <a:pPr algn="l">
              <a:buClr>
                <a:schemeClr val="dk1"/>
              </a:buClr>
              <a:buSzPts val="1100"/>
            </a:pPr>
            <a:r>
              <a:rPr lang="en" b="1">
                <a:solidFill>
                  <a:srgbClr val="003087"/>
                </a:solidFill>
              </a:rPr>
              <a:t>Carena, Lamm, Li, Liu</a:t>
            </a:r>
            <a:r>
              <a:rPr lang="en" b="1" i="1">
                <a:solidFill>
                  <a:srgbClr val="003087"/>
                </a:solidFill>
              </a:rPr>
              <a:t> - PRD 104 (2021)</a:t>
            </a:r>
            <a:endParaRPr b="1" i="1">
              <a:solidFill>
                <a:srgbClr val="003087"/>
              </a:solidFill>
            </a:endParaRPr>
          </a:p>
          <a:p>
            <a:pPr algn="l"/>
            <a:r>
              <a:rPr lang="en" b="1">
                <a:solidFill>
                  <a:srgbClr val="003087"/>
                </a:solidFill>
              </a:rPr>
              <a:t>Carena, Gustafson, Lamm, Li, Liu - </a:t>
            </a:r>
            <a:r>
              <a:rPr lang="en" b="1" i="1">
                <a:solidFill>
                  <a:srgbClr val="003087"/>
                </a:solidFill>
              </a:rPr>
              <a:t>Phys.Rev.D 106 (2022)</a:t>
            </a:r>
            <a:endParaRPr b="1" i="1">
              <a:solidFill>
                <a:srgbClr val="003087"/>
              </a:solidFill>
            </a:endParaRPr>
          </a:p>
          <a:p>
            <a:pPr algn="l"/>
            <a:r>
              <a:rPr lang="en" b="1">
                <a:solidFill>
                  <a:srgbClr val="003087"/>
                </a:solidFill>
              </a:rPr>
              <a:t>Gustafson, Lamm, Unmuth-Yockey - Phys.Rev.D 106 (2022)</a:t>
            </a:r>
            <a:endParaRPr b="1">
              <a:solidFill>
                <a:srgbClr val="003087"/>
              </a:solidFill>
            </a:endParaRPr>
          </a:p>
          <a:p>
            <a:pPr algn="l"/>
            <a:r>
              <a:rPr lang="en" b="1">
                <a:solidFill>
                  <a:srgbClr val="003087"/>
                </a:solidFill>
              </a:rPr>
              <a:t>Alexandru, Bedaque, Brett, Lamm - Phys.Rev.D 105 (2022)</a:t>
            </a:r>
            <a:endParaRPr b="1">
              <a:solidFill>
                <a:srgbClr val="003087"/>
              </a:solidFill>
            </a:endParaRPr>
          </a:p>
          <a:p>
            <a:pPr algn="l"/>
            <a:r>
              <a:rPr lang="en" b="1">
                <a:solidFill>
                  <a:srgbClr val="003087"/>
                </a:solidFill>
              </a:rPr>
              <a:t>Saroni, Lamm, Orth, Iadecola Phys.Rev.B 108 (2023) </a:t>
            </a:r>
            <a:endParaRPr b="1">
              <a:solidFill>
                <a:srgbClr val="003087"/>
              </a:solidFill>
            </a:endParaRPr>
          </a:p>
          <a:p>
            <a:pPr algn="l"/>
            <a:r>
              <a:rPr lang="en" b="1">
                <a:solidFill>
                  <a:srgbClr val="003087"/>
                </a:solidFill>
              </a:rPr>
              <a:t>Gustafson, Lamm - arxiv:2301.10207</a:t>
            </a:r>
            <a:endParaRPr b="1">
              <a:solidFill>
                <a:srgbClr val="003087"/>
              </a:solidFill>
            </a:endParaRPr>
          </a:p>
          <a:p>
            <a:pPr algn="l">
              <a:buClr>
                <a:schemeClr val="dk1"/>
              </a:buClr>
              <a:buSzPts val="1100"/>
            </a:pPr>
            <a:endParaRPr b="1">
              <a:solidFill>
                <a:srgbClr val="003087"/>
              </a:solidFill>
            </a:endParaRPr>
          </a:p>
          <a:p>
            <a:pPr algn="l"/>
            <a:endParaRPr b="1">
              <a:solidFill>
                <a:srgbClr val="003087"/>
              </a:solidFill>
            </a:endParaRPr>
          </a:p>
        </p:txBody>
      </p:sp>
      <p:pic>
        <p:nvPicPr>
          <p:cNvPr id="94" name="Google Shape;94;p17"/>
          <p:cNvPicPr preferRelativeResize="0"/>
          <p:nvPr/>
        </p:nvPicPr>
        <p:blipFill rotWithShape="1">
          <a:blip r:embed="rId4">
            <a:alphaModFix/>
          </a:blip>
          <a:srcRect t="35017" b="13013"/>
          <a:stretch/>
        </p:blipFill>
        <p:spPr>
          <a:xfrm>
            <a:off x="82535" y="8745001"/>
            <a:ext cx="15108797" cy="4645416"/>
          </a:xfrm>
          <a:prstGeom prst="rect">
            <a:avLst/>
          </a:prstGeom>
          <a:noFill/>
          <a:ln>
            <a:noFill/>
          </a:ln>
        </p:spPr>
      </p:pic>
      <p:pic>
        <p:nvPicPr>
          <p:cNvPr id="95" name="Google Shape;95;p17" descr="\begin{align}&#10;L,T=&amp;\text{ Volume and time}\\&#10;a,a_t=&amp;\text{ Finite resolutions}\\&#10;\Lambda,\mathcal{F}=&amp;\text{ Field digitizations}\\&#10;G_{qudit}=&amp;\text{ Algorithmic implemention}\\&#10;\mathcal{G}=&amp;\text{ Tolerance to gate synthesis}&#10;\end{align}&#10;%f1889c5a-3c93-48ce-bc15-5fa5fd8c46a3"/>
          <p:cNvPicPr preferRelativeResize="0"/>
          <p:nvPr/>
        </p:nvPicPr>
        <p:blipFill rotWithShape="1">
          <a:blip r:embed="rId5">
            <a:alphaModFix/>
          </a:blip>
          <a:srcRect l="3015" t="21018" r="82686" b="60575"/>
          <a:stretch/>
        </p:blipFill>
        <p:spPr>
          <a:xfrm>
            <a:off x="13959800" y="3013935"/>
            <a:ext cx="1543467" cy="804600"/>
          </a:xfrm>
          <a:prstGeom prst="rect">
            <a:avLst/>
          </a:prstGeom>
          <a:noFill/>
          <a:ln>
            <a:noFill/>
          </a:ln>
        </p:spPr>
      </p:pic>
      <p:pic>
        <p:nvPicPr>
          <p:cNvPr id="96" name="Google Shape;96;p17" descr="\begin{align}&#10;L,T=&amp;\text{ Volume and time}\\&#10;a,a_t=&amp;\text{ Finite resolutions}\\&#10;\Lambda,\mathcal{F}=&amp;\text{ Field digitizations}\\&#10;G_{qudit}=&amp;\text{ Algorithmic implemention}\\&#10;\mathcal{G}=&amp;\text{ Tolerance to gate synthesis}&#10;\end{align}&#10;%f1889c5a-3c93-48ce-bc15-5fa5fd8c46a3"/>
          <p:cNvPicPr preferRelativeResize="0"/>
          <p:nvPr/>
        </p:nvPicPr>
        <p:blipFill rotWithShape="1">
          <a:blip r:embed="rId5">
            <a:alphaModFix/>
          </a:blip>
          <a:srcRect t="59897" r="82653" b="18315"/>
          <a:stretch/>
        </p:blipFill>
        <p:spPr>
          <a:xfrm>
            <a:off x="4809723" y="4052522"/>
            <a:ext cx="1456467" cy="740733"/>
          </a:xfrm>
          <a:prstGeom prst="rect">
            <a:avLst/>
          </a:prstGeom>
          <a:noFill/>
          <a:ln>
            <a:noFill/>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p:nvPr/>
        </p:nvSpPr>
        <p:spPr>
          <a:xfrm>
            <a:off x="609608" y="1943104"/>
            <a:ext cx="23126400" cy="10118400"/>
          </a:xfrm>
          <a:prstGeom prst="rect">
            <a:avLst/>
          </a:prstGeom>
          <a:noFill/>
          <a:ln>
            <a:noFill/>
          </a:ln>
        </p:spPr>
        <p:txBody>
          <a:bodyPr spcFirstLastPara="1" wrap="square" lIns="0" tIns="0" rIns="0" bIns="0" anchor="t" anchorCtr="0">
            <a:noAutofit/>
          </a:bodyPr>
          <a:lstStyle/>
          <a:p>
            <a:pPr algn="l">
              <a:spcBef>
                <a:spcPts val="2667"/>
              </a:spcBef>
            </a:pPr>
            <a:r>
              <a:rPr lang="en" sz="6400">
                <a:solidFill>
                  <a:srgbClr val="505050"/>
                </a:solidFill>
                <a:latin typeface="Helvetica Neue"/>
                <a:ea typeface="Helvetica Neue"/>
                <a:cs typeface="Helvetica Neue"/>
              </a:rPr>
              <a:t>3-week summer school for around 20 students organized and hosted by Fermilab’s Theory Division</a:t>
            </a:r>
            <a:endParaRPr sz="267">
              <a:solidFill>
                <a:srgbClr val="505050"/>
              </a:solidFill>
              <a:latin typeface="Helvetica Neue"/>
              <a:ea typeface="Helvetica Neue"/>
              <a:cs typeface="Helvetica Neue"/>
            </a:endParaRPr>
          </a:p>
          <a:p>
            <a:pPr algn="l">
              <a:spcBef>
                <a:spcPts val="2667"/>
              </a:spcBef>
            </a:pPr>
            <a:r>
              <a:rPr lang="en" sz="267" b="1" i="1">
                <a:solidFill>
                  <a:srgbClr val="AF272F"/>
                </a:solidFill>
                <a:latin typeface="Helvetica Neue"/>
                <a:ea typeface="Helvetica Neue"/>
                <a:cs typeface="Helvetica Neue"/>
              </a:rPr>
              <a:t> </a:t>
            </a:r>
            <a:r>
              <a:rPr lang="en" sz="4267" b="1" i="1">
                <a:solidFill>
                  <a:srgbClr val="DB720C"/>
                </a:solidFill>
                <a:latin typeface="Helvetica Neue"/>
                <a:ea typeface="Helvetica Neue"/>
                <a:cs typeface="Helvetica Neue"/>
              </a:rPr>
              <a:t>Expanding opportunities to study quantum science</a:t>
            </a:r>
            <a:endParaRPr sz="4267">
              <a:solidFill>
                <a:srgbClr val="DB720C"/>
              </a:solidFill>
              <a:latin typeface="Helvetica Neue"/>
              <a:ea typeface="Helvetica Neue"/>
              <a:cs typeface="Helvetica Neue"/>
            </a:endParaRPr>
          </a:p>
          <a:p>
            <a:pPr marL="613840" indent="-563039" algn="l">
              <a:spcBef>
                <a:spcPts val="960"/>
              </a:spcBef>
              <a:buClr>
                <a:srgbClr val="50504E"/>
              </a:buClr>
              <a:buSzPts val="1500"/>
              <a:buChar char="•"/>
            </a:pPr>
            <a:r>
              <a:rPr lang="en" sz="4000">
                <a:solidFill>
                  <a:srgbClr val="50504E"/>
                </a:solidFill>
                <a:latin typeface="Helvetica Neue"/>
                <a:ea typeface="Helvetica Neue"/>
                <a:cs typeface="Helvetica Neue"/>
              </a:rPr>
              <a:t>Students paid competitive hourly wage</a:t>
            </a:r>
            <a:endParaRPr sz="4000">
              <a:solidFill>
                <a:srgbClr val="50504E"/>
              </a:solidFill>
              <a:latin typeface="Helvetica Neue"/>
              <a:ea typeface="Helvetica Neue"/>
              <a:cs typeface="Helvetica Neue"/>
            </a:endParaRPr>
          </a:p>
          <a:p>
            <a:pPr marL="753543" lvl="1" indent="-169335" algn="l">
              <a:buClr>
                <a:srgbClr val="505050"/>
              </a:buClr>
              <a:buSzPts val="1000"/>
              <a:buChar char="–"/>
            </a:pPr>
            <a:r>
              <a:rPr lang="en" sz="2667" b="1" i="1">
                <a:solidFill>
                  <a:srgbClr val="505050"/>
                </a:solidFill>
                <a:latin typeface="Helvetica Neue"/>
                <a:ea typeface="Helvetica Neue"/>
                <a:cs typeface="Helvetica Neue"/>
              </a:rPr>
              <a:t>Essential</a:t>
            </a:r>
            <a:r>
              <a:rPr lang="en" sz="2667">
                <a:solidFill>
                  <a:srgbClr val="505050"/>
                </a:solidFill>
                <a:latin typeface="Helvetica Neue"/>
                <a:ea typeface="Helvetica Neue"/>
                <a:cs typeface="Helvetica Neue"/>
              </a:rPr>
              <a:t> to enable participation by students from all socioeconomic backgrounds.</a:t>
            </a:r>
            <a:endParaRPr sz="2667">
              <a:solidFill>
                <a:srgbClr val="505050"/>
              </a:solidFill>
              <a:latin typeface="Helvetica Neue"/>
              <a:ea typeface="Helvetica Neue"/>
              <a:cs typeface="Helvetica Neue"/>
            </a:endParaRPr>
          </a:p>
          <a:p>
            <a:pPr algn="l"/>
            <a:endParaRPr sz="2667">
              <a:solidFill>
                <a:srgbClr val="505050"/>
              </a:solidFill>
              <a:latin typeface="Helvetica Neue"/>
              <a:ea typeface="Helvetica Neue"/>
              <a:cs typeface="Helvetica Neue"/>
            </a:endParaRPr>
          </a:p>
          <a:p>
            <a:pPr marL="613840" indent="-563039" algn="l">
              <a:spcBef>
                <a:spcPts val="2624"/>
              </a:spcBef>
              <a:buClr>
                <a:srgbClr val="000000"/>
              </a:buClr>
              <a:buSzPts val="1500"/>
              <a:buChar char="•"/>
            </a:pPr>
            <a:r>
              <a:rPr lang="en" sz="4000">
                <a:solidFill>
                  <a:srgbClr val="50504E"/>
                </a:solidFill>
                <a:latin typeface="Helvetica Neue"/>
                <a:ea typeface="Helvetica Neue"/>
                <a:cs typeface="Helvetica Neue"/>
              </a:rPr>
              <a:t>Topical lectures by experts in the fiel</a:t>
            </a:r>
            <a:r>
              <a:rPr lang="en" sz="4000">
                <a:solidFill>
                  <a:srgbClr val="000000"/>
                </a:solidFill>
                <a:latin typeface="Helvetica Neue"/>
                <a:ea typeface="Helvetica Neue"/>
                <a:cs typeface="Helvetica Neue"/>
              </a:rPr>
              <a:t>d</a:t>
            </a:r>
            <a:endParaRPr sz="4000">
              <a:solidFill>
                <a:srgbClr val="000000"/>
              </a:solidFill>
              <a:latin typeface="Helvetica Neue"/>
              <a:ea typeface="Helvetica Neue"/>
              <a:cs typeface="Helvetica Neue"/>
            </a:endParaRPr>
          </a:p>
          <a:p>
            <a:pPr marL="753543" lvl="1" indent="-169335" algn="l">
              <a:buClr>
                <a:srgbClr val="505050"/>
              </a:buClr>
              <a:buSzPts val="1000"/>
              <a:buChar char="–"/>
            </a:pPr>
            <a:r>
              <a:rPr lang="en" sz="2667">
                <a:solidFill>
                  <a:srgbClr val="505050"/>
                </a:solidFill>
                <a:latin typeface="Helvetica Neue"/>
                <a:ea typeface="Helvetica Neue"/>
                <a:cs typeface="Helvetica Neue"/>
              </a:rPr>
              <a:t>Quantum physics &amp; math, quantum algorithms, error mitigation &amp; correction,</a:t>
            </a:r>
            <a:br>
              <a:rPr lang="en" sz="2667">
                <a:solidFill>
                  <a:srgbClr val="505050"/>
                </a:solidFill>
                <a:latin typeface="Helvetica Neue"/>
                <a:ea typeface="Helvetica Neue"/>
                <a:cs typeface="Helvetica Neue"/>
              </a:rPr>
            </a:br>
            <a:r>
              <a:rPr lang="en" sz="2667">
                <a:solidFill>
                  <a:srgbClr val="505050"/>
                </a:solidFill>
                <a:latin typeface="Helvetica Neue"/>
                <a:ea typeface="Helvetica Neue"/>
                <a:cs typeface="Helvetica Neue"/>
              </a:rPr>
              <a:t>quantum hardware.  Self-contained and </a:t>
            </a:r>
            <a:r>
              <a:rPr lang="en" sz="2667" b="1" i="1">
                <a:solidFill>
                  <a:srgbClr val="505050"/>
                </a:solidFill>
                <a:latin typeface="Helvetica Neue"/>
                <a:ea typeface="Helvetica Neue"/>
                <a:cs typeface="Helvetica Neue"/>
              </a:rPr>
              <a:t>accessible to all preparation levels</a:t>
            </a:r>
            <a:r>
              <a:rPr lang="en" sz="2667">
                <a:solidFill>
                  <a:srgbClr val="505050"/>
                </a:solidFill>
                <a:latin typeface="Helvetica Neue"/>
                <a:ea typeface="Helvetica Neue"/>
                <a:cs typeface="Helvetica Neue"/>
              </a:rPr>
              <a:t>.</a:t>
            </a:r>
            <a:endParaRPr sz="2667">
              <a:solidFill>
                <a:srgbClr val="505050"/>
              </a:solidFill>
              <a:latin typeface="Helvetica Neue"/>
              <a:ea typeface="Helvetica Neue"/>
              <a:cs typeface="Helvetica Neue"/>
            </a:endParaRPr>
          </a:p>
          <a:p>
            <a:pPr algn="l"/>
            <a:endParaRPr sz="2667">
              <a:solidFill>
                <a:srgbClr val="505050"/>
              </a:solidFill>
              <a:latin typeface="Helvetica Neue"/>
              <a:ea typeface="Helvetica Neue"/>
              <a:cs typeface="Helvetica Neue"/>
            </a:endParaRPr>
          </a:p>
          <a:p>
            <a:pPr marL="613840" indent="-563039" algn="l">
              <a:spcBef>
                <a:spcPts val="960"/>
              </a:spcBef>
              <a:buClr>
                <a:srgbClr val="50504E"/>
              </a:buClr>
              <a:buSzPts val="1500"/>
              <a:buChar char="•"/>
            </a:pPr>
            <a:r>
              <a:rPr lang="en" sz="4000">
                <a:solidFill>
                  <a:srgbClr val="50504E"/>
                </a:solidFill>
                <a:latin typeface="Helvetica Neue"/>
                <a:ea typeface="Helvetica Neue"/>
                <a:cs typeface="Helvetica Neue"/>
              </a:rPr>
              <a:t>Hands-on computational laboratories</a:t>
            </a:r>
            <a:endParaRPr sz="4000">
              <a:solidFill>
                <a:srgbClr val="50504E"/>
              </a:solidFill>
              <a:latin typeface="Helvetica Neue"/>
              <a:ea typeface="Helvetica Neue"/>
              <a:cs typeface="Helvetica Neue"/>
            </a:endParaRPr>
          </a:p>
          <a:p>
            <a:pPr marL="753543" lvl="1" indent="-169335" algn="l">
              <a:buClr>
                <a:srgbClr val="505050"/>
              </a:buClr>
              <a:buSzPts val="1000"/>
              <a:buChar char="–"/>
            </a:pPr>
            <a:r>
              <a:rPr lang="en" sz="2667">
                <a:solidFill>
                  <a:srgbClr val="505050"/>
                </a:solidFill>
                <a:latin typeface="Helvetica Neue"/>
                <a:ea typeface="Helvetica Neue"/>
                <a:cs typeface="Helvetica Neue"/>
              </a:rPr>
              <a:t>Python programming exercises on classical and quantum computers reinforce </a:t>
            </a:r>
            <a:endParaRPr sz="2667">
              <a:solidFill>
                <a:srgbClr val="505050"/>
              </a:solidFill>
              <a:latin typeface="Helvetica Neue"/>
              <a:ea typeface="Helvetica Neue"/>
              <a:cs typeface="Helvetica Neue"/>
            </a:endParaRPr>
          </a:p>
          <a:p>
            <a:pPr marL="753543" lvl="1" indent="-169335" algn="l">
              <a:buClr>
                <a:srgbClr val="505050"/>
              </a:buClr>
              <a:buSzPts val="1000"/>
              <a:buChar char="–"/>
            </a:pPr>
            <a:r>
              <a:rPr lang="en" sz="2667">
                <a:solidFill>
                  <a:srgbClr val="505050"/>
                </a:solidFill>
                <a:latin typeface="Helvetica Neue"/>
                <a:ea typeface="Helvetica Neue"/>
                <a:cs typeface="Helvetica Neue"/>
              </a:rPr>
              <a:t>concepts and build to final project at the cutting edge of quantum research</a:t>
            </a:r>
            <a:endParaRPr sz="2667">
              <a:solidFill>
                <a:srgbClr val="505050"/>
              </a:solidFill>
              <a:latin typeface="Helvetica Neue"/>
              <a:ea typeface="Helvetica Neue"/>
              <a:cs typeface="Helvetica Neue"/>
            </a:endParaRPr>
          </a:p>
          <a:p>
            <a:pPr algn="l"/>
            <a:endParaRPr sz="2667">
              <a:solidFill>
                <a:srgbClr val="505050"/>
              </a:solidFill>
              <a:latin typeface="Helvetica Neue"/>
              <a:ea typeface="Helvetica Neue"/>
              <a:cs typeface="Helvetica Neue"/>
            </a:endParaRPr>
          </a:p>
          <a:p>
            <a:pPr marL="613840" indent="-563039" algn="l">
              <a:spcBef>
                <a:spcPts val="960"/>
              </a:spcBef>
              <a:buClr>
                <a:srgbClr val="50504E"/>
              </a:buClr>
              <a:buSzPts val="1500"/>
              <a:buChar char="•"/>
            </a:pPr>
            <a:r>
              <a:rPr lang="en" sz="4000">
                <a:solidFill>
                  <a:srgbClr val="50504E"/>
                </a:solidFill>
                <a:latin typeface="Helvetica Neue"/>
                <a:ea typeface="Helvetica Neue"/>
                <a:cs typeface="Helvetica Neue"/>
              </a:rPr>
              <a:t>Accessible to wide range of undergraduate students</a:t>
            </a:r>
            <a:endParaRPr sz="4000">
              <a:solidFill>
                <a:srgbClr val="50504E"/>
              </a:solidFill>
              <a:latin typeface="Helvetica Neue"/>
              <a:ea typeface="Helvetica Neue"/>
              <a:cs typeface="Helvetica Neue"/>
            </a:endParaRPr>
          </a:p>
          <a:p>
            <a:pPr marL="753543" lvl="1" indent="-169335" algn="l">
              <a:buClr>
                <a:srgbClr val="505050"/>
              </a:buClr>
              <a:buSzPts val="1000"/>
              <a:buChar char="–"/>
            </a:pPr>
            <a:r>
              <a:rPr lang="en" sz="2667">
                <a:solidFill>
                  <a:srgbClr val="505050"/>
                </a:solidFill>
                <a:latin typeface="Helvetica Neue"/>
                <a:ea typeface="Helvetica Neue"/>
                <a:cs typeface="Helvetica Neue"/>
              </a:rPr>
              <a:t>Self-contained program designed for students with only introductory physics,</a:t>
            </a:r>
            <a:endParaRPr sz="2667">
              <a:solidFill>
                <a:srgbClr val="505050"/>
              </a:solidFill>
              <a:latin typeface="Helvetica Neue"/>
              <a:ea typeface="Helvetica Neue"/>
              <a:cs typeface="Helvetica Neue"/>
            </a:endParaRPr>
          </a:p>
          <a:p>
            <a:pPr marL="753543" lvl="1" indent="-169335" algn="l">
              <a:buClr>
                <a:srgbClr val="505050"/>
              </a:buClr>
              <a:buSzPts val="1000"/>
              <a:buChar char="–"/>
            </a:pPr>
            <a:r>
              <a:rPr lang="en" sz="2667">
                <a:solidFill>
                  <a:srgbClr val="505050"/>
                </a:solidFill>
                <a:latin typeface="Helvetica Neue"/>
                <a:ea typeface="Helvetica Neue"/>
                <a:cs typeface="Helvetica Neue"/>
              </a:rPr>
              <a:t>mathematics, and/or computer science coursework</a:t>
            </a:r>
            <a:endParaRPr sz="2667">
              <a:solidFill>
                <a:srgbClr val="505050"/>
              </a:solidFill>
              <a:latin typeface="Helvetica Neue"/>
              <a:ea typeface="Helvetica Neue"/>
              <a:cs typeface="Helvetica Neue"/>
            </a:endParaRPr>
          </a:p>
          <a:p>
            <a:pPr algn="l"/>
            <a:endParaRPr sz="2667">
              <a:solidFill>
                <a:srgbClr val="505050"/>
              </a:solidFill>
              <a:latin typeface="Helvetica Neue"/>
              <a:ea typeface="Helvetica Neue"/>
              <a:cs typeface="Helvetica Neue"/>
            </a:endParaRPr>
          </a:p>
          <a:p>
            <a:pPr marL="613840" indent="-563039" algn="l">
              <a:spcBef>
                <a:spcPts val="960"/>
              </a:spcBef>
              <a:buClr>
                <a:srgbClr val="50504E"/>
              </a:buClr>
              <a:buSzPts val="1500"/>
              <a:buChar char="•"/>
            </a:pPr>
            <a:r>
              <a:rPr lang="en" sz="4000">
                <a:solidFill>
                  <a:srgbClr val="50504E"/>
                </a:solidFill>
                <a:latin typeface="Helvetica Neue"/>
                <a:ea typeface="Helvetica Neue"/>
                <a:cs typeface="Helvetica Neue"/>
              </a:rPr>
              <a:t>Panels and informal discussions on career opportunities </a:t>
            </a:r>
            <a:endParaRPr sz="4000">
              <a:solidFill>
                <a:srgbClr val="50504E"/>
              </a:solidFill>
              <a:latin typeface="Helvetica Neue"/>
              <a:ea typeface="Helvetica Neue"/>
              <a:cs typeface="Helvetica Neue"/>
            </a:endParaRPr>
          </a:p>
          <a:p>
            <a:pPr marL="753543" lvl="1" indent="-169335" algn="l">
              <a:buClr>
                <a:srgbClr val="505050"/>
              </a:buClr>
              <a:buSzPts val="1000"/>
              <a:buChar char="–"/>
            </a:pPr>
            <a:r>
              <a:rPr lang="en" sz="2667">
                <a:solidFill>
                  <a:srgbClr val="505050"/>
                </a:solidFill>
                <a:latin typeface="Helvetica Neue"/>
                <a:ea typeface="Helvetica Neue"/>
                <a:cs typeface="Helvetica Neue"/>
              </a:rPr>
              <a:t>Discussions on post-graduate education and career opportunities in science and technology</a:t>
            </a:r>
            <a:endParaRPr sz="2667">
              <a:solidFill>
                <a:srgbClr val="505050"/>
              </a:solidFill>
              <a:latin typeface="Helvetica Neue"/>
              <a:ea typeface="Helvetica Neue"/>
              <a:cs typeface="Helvetica Neue"/>
            </a:endParaRPr>
          </a:p>
          <a:p>
            <a:pPr marL="613840" algn="l">
              <a:spcBef>
                <a:spcPts val="960"/>
              </a:spcBef>
            </a:pPr>
            <a:endParaRPr sz="4000">
              <a:solidFill>
                <a:srgbClr val="A7A7A7"/>
              </a:solidFill>
              <a:latin typeface="Helvetica Neue"/>
              <a:ea typeface="Helvetica Neue"/>
              <a:cs typeface="Helvetica Neue"/>
            </a:endParaRPr>
          </a:p>
          <a:p>
            <a:pPr marL="753543" lvl="1" indent="0" algn="l"/>
            <a:endParaRPr sz="3200">
              <a:solidFill>
                <a:srgbClr val="505050"/>
              </a:solidFill>
              <a:latin typeface="Helvetica Neue"/>
              <a:ea typeface="Helvetica Neue"/>
              <a:cs typeface="Helvetica Neue"/>
            </a:endParaRPr>
          </a:p>
          <a:p>
            <a:pPr marL="753543" lvl="1" indent="0" algn="l"/>
            <a:endParaRPr sz="3200">
              <a:solidFill>
                <a:srgbClr val="505050"/>
              </a:solidFill>
              <a:latin typeface="Helvetica Neue"/>
              <a:ea typeface="Helvetica Neue"/>
              <a:cs typeface="Helvetica Neue"/>
            </a:endParaRPr>
          </a:p>
          <a:p>
            <a:pPr algn="l">
              <a:lnSpc>
                <a:spcPct val="115000"/>
              </a:lnSpc>
              <a:spcBef>
                <a:spcPts val="4800"/>
              </a:spcBef>
            </a:pPr>
            <a:endParaRPr sz="4533" b="1"/>
          </a:p>
          <a:p>
            <a:pPr marL="753543" lvl="1" indent="0" algn="l">
              <a:spcBef>
                <a:spcPts val="1067"/>
              </a:spcBef>
            </a:pPr>
            <a:endParaRPr sz="3200">
              <a:solidFill>
                <a:srgbClr val="505050"/>
              </a:solidFill>
              <a:latin typeface="Helvetica Neue"/>
              <a:ea typeface="Helvetica Neue"/>
              <a:cs typeface="Helvetica Neue"/>
            </a:endParaRPr>
          </a:p>
          <a:p>
            <a:pPr marL="753543" lvl="1" indent="0" algn="l"/>
            <a:endParaRPr sz="3200">
              <a:solidFill>
                <a:srgbClr val="505050"/>
              </a:solidFill>
              <a:latin typeface="Helvetica Neue"/>
              <a:ea typeface="Helvetica Neue"/>
              <a:cs typeface="Helvetica Neue"/>
            </a:endParaRPr>
          </a:p>
          <a:p>
            <a:pPr marL="753543" lvl="1" indent="0" algn="l"/>
            <a:endParaRPr sz="6400">
              <a:solidFill>
                <a:srgbClr val="505050"/>
              </a:solidFill>
              <a:latin typeface="Helvetica Neue"/>
              <a:ea typeface="Helvetica Neue"/>
              <a:cs typeface="Helvetica Neue"/>
            </a:endParaRPr>
          </a:p>
          <a:p>
            <a:pPr lvl="1" indent="0" algn="l"/>
            <a:endParaRPr sz="6400">
              <a:solidFill>
                <a:srgbClr val="505050"/>
              </a:solidFill>
              <a:latin typeface="Helvetica Neue"/>
              <a:ea typeface="Helvetica Neue"/>
              <a:cs typeface="Helvetica Neue"/>
            </a:endParaRPr>
          </a:p>
          <a:p>
            <a:pPr lvl="4" indent="0" algn="l">
              <a:spcBef>
                <a:spcPts val="2624"/>
              </a:spcBef>
            </a:pPr>
            <a:endParaRPr sz="3200">
              <a:solidFill>
                <a:srgbClr val="50504E"/>
              </a:solidFill>
              <a:latin typeface="Helvetica Neue"/>
              <a:ea typeface="Helvetica Neue"/>
              <a:cs typeface="Helvetica Neue"/>
            </a:endParaRPr>
          </a:p>
          <a:p>
            <a:pPr marL="3039571" lvl="4" indent="0" algn="l">
              <a:spcBef>
                <a:spcPts val="2624"/>
              </a:spcBef>
            </a:pPr>
            <a:endParaRPr sz="3200">
              <a:solidFill>
                <a:srgbClr val="50504E"/>
              </a:solidFill>
              <a:latin typeface="Helvetica Neue"/>
              <a:ea typeface="Helvetica Neue"/>
              <a:cs typeface="Helvetica Neue"/>
            </a:endParaRPr>
          </a:p>
          <a:p>
            <a:pPr marL="4876861" lvl="4" indent="0" algn="l">
              <a:spcBef>
                <a:spcPts val="2624"/>
              </a:spcBef>
            </a:pPr>
            <a:endParaRPr sz="6400">
              <a:solidFill>
                <a:srgbClr val="505050"/>
              </a:solidFill>
              <a:latin typeface="Helvetica Neue"/>
              <a:ea typeface="Helvetica Neue"/>
              <a:cs typeface="Helvetica Neue"/>
            </a:endParaRPr>
          </a:p>
        </p:txBody>
      </p:sp>
      <p:sp>
        <p:nvSpPr>
          <p:cNvPr id="102" name="Google Shape;102;p18"/>
          <p:cNvSpPr txBox="1"/>
          <p:nvPr/>
        </p:nvSpPr>
        <p:spPr>
          <a:xfrm>
            <a:off x="609600" y="503504"/>
            <a:ext cx="23164800" cy="856000"/>
          </a:xfrm>
          <a:prstGeom prst="rect">
            <a:avLst/>
          </a:prstGeom>
          <a:noFill/>
          <a:ln>
            <a:noFill/>
          </a:ln>
        </p:spPr>
        <p:txBody>
          <a:bodyPr spcFirstLastPara="1" wrap="square" lIns="0" tIns="0" rIns="0" bIns="0" anchor="b" anchorCtr="0">
            <a:noAutofit/>
          </a:bodyPr>
          <a:lstStyle/>
          <a:p>
            <a:pPr algn="l"/>
            <a:r>
              <a:rPr lang="en" sz="5200" b="1">
                <a:solidFill>
                  <a:srgbClr val="004C97"/>
                </a:solidFill>
                <a:latin typeface="Helvetica Neue"/>
                <a:ea typeface="Helvetica Neue"/>
                <a:cs typeface="Helvetica Neue"/>
              </a:rPr>
              <a:t>Fermilab Quantum Computing Internship For Physics Undergraduates</a:t>
            </a:r>
            <a:endParaRPr sz="5867" b="1">
              <a:solidFill>
                <a:srgbClr val="004C97"/>
              </a:solidFill>
              <a:latin typeface="Helvetica Neue"/>
              <a:ea typeface="Helvetica Neue"/>
              <a:cs typeface="Helvetica Neue"/>
            </a:endParaRPr>
          </a:p>
        </p:txBody>
      </p:sp>
      <p:pic>
        <p:nvPicPr>
          <p:cNvPr id="103" name="Google Shape;103;p18"/>
          <p:cNvPicPr preferRelativeResize="0"/>
          <p:nvPr/>
        </p:nvPicPr>
        <p:blipFill>
          <a:blip r:embed="rId3">
            <a:alphaModFix/>
          </a:blip>
          <a:stretch>
            <a:fillRect/>
          </a:stretch>
        </p:blipFill>
        <p:spPr>
          <a:xfrm>
            <a:off x="18309401" y="1703667"/>
            <a:ext cx="5827800" cy="3804224"/>
          </a:xfrm>
          <a:prstGeom prst="rect">
            <a:avLst/>
          </a:prstGeom>
          <a:noFill/>
          <a:ln>
            <a:noFill/>
          </a:ln>
        </p:spPr>
      </p:pic>
      <p:pic>
        <p:nvPicPr>
          <p:cNvPr id="104" name="Google Shape;104;p18"/>
          <p:cNvPicPr preferRelativeResize="0"/>
          <p:nvPr/>
        </p:nvPicPr>
        <p:blipFill>
          <a:blip r:embed="rId4">
            <a:alphaModFix/>
          </a:blip>
          <a:stretch>
            <a:fillRect/>
          </a:stretch>
        </p:blipFill>
        <p:spPr>
          <a:xfrm>
            <a:off x="18230333" y="7782241"/>
            <a:ext cx="5827803" cy="4550627"/>
          </a:xfrm>
          <a:prstGeom prst="rect">
            <a:avLst/>
          </a:prstGeom>
          <a:noFill/>
          <a:ln>
            <a:noFill/>
          </a:ln>
        </p:spPr>
      </p:pic>
      <p:pic>
        <p:nvPicPr>
          <p:cNvPr id="105" name="Google Shape;105;p18"/>
          <p:cNvPicPr preferRelativeResize="0"/>
          <p:nvPr/>
        </p:nvPicPr>
        <p:blipFill>
          <a:blip r:embed="rId5">
            <a:alphaModFix/>
          </a:blip>
          <a:stretch>
            <a:fillRect/>
          </a:stretch>
        </p:blipFill>
        <p:spPr>
          <a:xfrm>
            <a:off x="13963135" y="4880739"/>
            <a:ext cx="5827789" cy="3763733"/>
          </a:xfrm>
          <a:prstGeom prst="rect">
            <a:avLst/>
          </a:prstGeom>
          <a:noFill/>
          <a:ln>
            <a:noFill/>
          </a:ln>
        </p:spPr>
      </p:pic>
      <p:sp>
        <p:nvSpPr>
          <p:cNvPr id="106" name="Google Shape;106;p18"/>
          <p:cNvSpPr txBox="1"/>
          <p:nvPr/>
        </p:nvSpPr>
        <p:spPr>
          <a:xfrm>
            <a:off x="16918933" y="3142333"/>
            <a:ext cx="2305600" cy="884000"/>
          </a:xfrm>
          <a:prstGeom prst="rect">
            <a:avLst/>
          </a:prstGeom>
          <a:noFill/>
          <a:ln>
            <a:noFill/>
          </a:ln>
        </p:spPr>
        <p:txBody>
          <a:bodyPr spcFirstLastPara="1" wrap="square" lIns="243800" tIns="243800" rIns="243800" bIns="243800" anchor="b" anchorCtr="0">
            <a:noAutofit/>
          </a:bodyPr>
          <a:lstStyle/>
          <a:p>
            <a:pPr algn="l"/>
            <a:r>
              <a:rPr lang="en" sz="6400" b="1">
                <a:solidFill>
                  <a:srgbClr val="00B5E2"/>
                </a:solidFill>
                <a:latin typeface="Oswald"/>
                <a:ea typeface="Oswald"/>
                <a:cs typeface="Oswald"/>
                <a:sym typeface="Oswald"/>
              </a:rPr>
              <a:t>2021</a:t>
            </a:r>
            <a:endParaRPr sz="6400" b="1">
              <a:solidFill>
                <a:srgbClr val="00B5E2"/>
              </a:solidFill>
              <a:latin typeface="Oswald"/>
              <a:ea typeface="Oswald"/>
              <a:cs typeface="Oswald"/>
              <a:sym typeface="Oswald"/>
            </a:endParaRPr>
          </a:p>
        </p:txBody>
      </p:sp>
      <p:sp>
        <p:nvSpPr>
          <p:cNvPr id="107" name="Google Shape;107;p18"/>
          <p:cNvSpPr txBox="1"/>
          <p:nvPr/>
        </p:nvSpPr>
        <p:spPr>
          <a:xfrm>
            <a:off x="19763733" y="6190333"/>
            <a:ext cx="2305600" cy="884000"/>
          </a:xfrm>
          <a:prstGeom prst="rect">
            <a:avLst/>
          </a:prstGeom>
          <a:noFill/>
          <a:ln>
            <a:noFill/>
          </a:ln>
        </p:spPr>
        <p:txBody>
          <a:bodyPr spcFirstLastPara="1" wrap="square" lIns="243800" tIns="243800" rIns="243800" bIns="243800" anchor="b" anchorCtr="0">
            <a:noAutofit/>
          </a:bodyPr>
          <a:lstStyle/>
          <a:p>
            <a:pPr algn="l"/>
            <a:r>
              <a:rPr lang="en" sz="6400" b="1">
                <a:solidFill>
                  <a:srgbClr val="00B5E2"/>
                </a:solidFill>
                <a:latin typeface="Oswald"/>
                <a:ea typeface="Oswald"/>
                <a:cs typeface="Oswald"/>
                <a:sym typeface="Oswald"/>
              </a:rPr>
              <a:t>2022</a:t>
            </a:r>
            <a:endParaRPr sz="6400" b="1">
              <a:solidFill>
                <a:srgbClr val="00B5E2"/>
              </a:solidFill>
              <a:latin typeface="Oswald"/>
              <a:ea typeface="Oswald"/>
              <a:cs typeface="Oswald"/>
              <a:sym typeface="Oswald"/>
            </a:endParaRPr>
          </a:p>
        </p:txBody>
      </p:sp>
      <p:sp>
        <p:nvSpPr>
          <p:cNvPr id="108" name="Google Shape;108;p18"/>
          <p:cNvSpPr txBox="1"/>
          <p:nvPr/>
        </p:nvSpPr>
        <p:spPr>
          <a:xfrm>
            <a:off x="16831000" y="9867133"/>
            <a:ext cx="2305600" cy="884000"/>
          </a:xfrm>
          <a:prstGeom prst="rect">
            <a:avLst/>
          </a:prstGeom>
          <a:noFill/>
          <a:ln>
            <a:noFill/>
          </a:ln>
        </p:spPr>
        <p:txBody>
          <a:bodyPr spcFirstLastPara="1" wrap="square" lIns="243800" tIns="243800" rIns="243800" bIns="243800" anchor="b" anchorCtr="0">
            <a:noAutofit/>
          </a:bodyPr>
          <a:lstStyle/>
          <a:p>
            <a:pPr algn="l"/>
            <a:r>
              <a:rPr lang="en" sz="6400" b="1">
                <a:solidFill>
                  <a:srgbClr val="00B5E2"/>
                </a:solidFill>
                <a:latin typeface="Oswald"/>
                <a:ea typeface="Oswald"/>
                <a:cs typeface="Oswald"/>
                <a:sym typeface="Oswald"/>
              </a:rPr>
              <a:t>2023</a:t>
            </a:r>
            <a:endParaRPr sz="6400" b="1">
              <a:solidFill>
                <a:srgbClr val="00B5E2"/>
              </a:solidFill>
              <a:latin typeface="Oswald"/>
              <a:ea typeface="Oswald"/>
              <a:cs typeface="Oswald"/>
              <a:sym typeface="Oswa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9"/>
          <p:cNvPicPr preferRelativeResize="0"/>
          <p:nvPr/>
        </p:nvPicPr>
        <p:blipFill rotWithShape="1">
          <a:blip r:embed="rId3">
            <a:alphaModFix/>
          </a:blip>
          <a:srcRect l="-6450"/>
          <a:stretch/>
        </p:blipFill>
        <p:spPr>
          <a:xfrm>
            <a:off x="15563467" y="1430800"/>
            <a:ext cx="8631733" cy="3315867"/>
          </a:xfrm>
          <a:prstGeom prst="rect">
            <a:avLst/>
          </a:prstGeom>
          <a:noFill/>
          <a:ln>
            <a:noFill/>
          </a:ln>
        </p:spPr>
      </p:pic>
      <p:sp>
        <p:nvSpPr>
          <p:cNvPr id="114" name="Google Shape;114;p19"/>
          <p:cNvSpPr txBox="1"/>
          <p:nvPr/>
        </p:nvSpPr>
        <p:spPr>
          <a:xfrm>
            <a:off x="647941" y="1930371"/>
            <a:ext cx="23126400" cy="10118400"/>
          </a:xfrm>
          <a:prstGeom prst="rect">
            <a:avLst/>
          </a:prstGeom>
          <a:noFill/>
          <a:ln>
            <a:noFill/>
          </a:ln>
        </p:spPr>
        <p:txBody>
          <a:bodyPr spcFirstLastPara="1" wrap="square" lIns="0" tIns="0" rIns="0" bIns="0" anchor="t" anchorCtr="0">
            <a:noAutofit/>
          </a:bodyPr>
          <a:lstStyle/>
          <a:p>
            <a:pPr algn="l">
              <a:spcBef>
                <a:spcPts val="2667"/>
              </a:spcBef>
            </a:pPr>
            <a:endParaRPr sz="267">
              <a:solidFill>
                <a:srgbClr val="505050"/>
              </a:solidFill>
              <a:latin typeface="Helvetica Neue"/>
              <a:ea typeface="Helvetica Neue"/>
              <a:cs typeface="Helvetica Neue"/>
            </a:endParaRPr>
          </a:p>
          <a:p>
            <a:pPr algn="l">
              <a:spcBef>
                <a:spcPts val="2667"/>
              </a:spcBef>
            </a:pPr>
            <a:r>
              <a:rPr lang="en" sz="267" b="1" i="1">
                <a:solidFill>
                  <a:srgbClr val="AF272F"/>
                </a:solidFill>
                <a:latin typeface="Helvetica Neue"/>
                <a:ea typeface="Helvetica Neue"/>
                <a:cs typeface="Helvetica Neue"/>
              </a:rPr>
              <a:t> </a:t>
            </a:r>
            <a:r>
              <a:rPr lang="en" sz="4267" b="1" i="1">
                <a:solidFill>
                  <a:srgbClr val="DB720C"/>
                </a:solidFill>
                <a:latin typeface="Helvetica Neue"/>
                <a:ea typeface="Helvetica Neue"/>
                <a:cs typeface="Helvetica Neue"/>
              </a:rPr>
              <a:t>Supporting the next generation of scientists</a:t>
            </a:r>
            <a:endParaRPr sz="4267" b="1" i="1">
              <a:solidFill>
                <a:srgbClr val="DB720C"/>
              </a:solidFill>
              <a:latin typeface="Helvetica Neue"/>
              <a:ea typeface="Helvetica Neue"/>
              <a:cs typeface="Helvetica Neue"/>
            </a:endParaRPr>
          </a:p>
          <a:p>
            <a:pPr marL="613840" indent="-563039" algn="l">
              <a:spcBef>
                <a:spcPts val="960"/>
              </a:spcBef>
              <a:buClr>
                <a:srgbClr val="50504E"/>
              </a:buClr>
              <a:buSzPts val="1500"/>
              <a:buChar char="•"/>
            </a:pPr>
            <a:r>
              <a:rPr lang="en" sz="4000">
                <a:solidFill>
                  <a:srgbClr val="50504E"/>
                </a:solidFill>
                <a:latin typeface="Helvetica Neue"/>
                <a:ea typeface="Helvetica Neue"/>
                <a:cs typeface="Helvetica Neue"/>
              </a:rPr>
              <a:t>Students build long-term connections with instructors and peers</a:t>
            </a:r>
            <a:endParaRPr sz="4000">
              <a:solidFill>
                <a:srgbClr val="50504E"/>
              </a:solidFill>
              <a:latin typeface="Helvetica Neue"/>
              <a:ea typeface="Helvetica Neue"/>
              <a:cs typeface="Helvetica Neue"/>
            </a:endParaRPr>
          </a:p>
          <a:p>
            <a:pPr marL="753543" lvl="1" indent="-287870" algn="l">
              <a:buClr>
                <a:srgbClr val="A7A7A7"/>
              </a:buClr>
              <a:buSzPts val="1700"/>
              <a:buChar char="–"/>
            </a:pPr>
            <a:r>
              <a:rPr lang="en" sz="3200">
                <a:solidFill>
                  <a:srgbClr val="505050"/>
                </a:solidFill>
                <a:latin typeface="Helvetica Neue"/>
                <a:ea typeface="Helvetica Neue"/>
                <a:cs typeface="Helvetica Neue"/>
              </a:rPr>
              <a:t>Instructors regularly act as professional references, mentors, and collaborators</a:t>
            </a:r>
            <a:endParaRPr sz="3200">
              <a:solidFill>
                <a:srgbClr val="505050"/>
              </a:solidFill>
              <a:latin typeface="Helvetica Neue"/>
              <a:ea typeface="Helvetica Neue"/>
              <a:cs typeface="Helvetica Neue"/>
            </a:endParaRPr>
          </a:p>
          <a:p>
            <a:pPr algn="l">
              <a:spcBef>
                <a:spcPts val="960"/>
              </a:spcBef>
            </a:pPr>
            <a:endParaRPr sz="5333">
              <a:solidFill>
                <a:srgbClr val="505050"/>
              </a:solidFill>
              <a:latin typeface="Helvetica Neue"/>
              <a:ea typeface="Helvetica Neue"/>
              <a:cs typeface="Helvetica Neue"/>
            </a:endParaRPr>
          </a:p>
          <a:p>
            <a:pPr marL="613840" indent="-563039" algn="l">
              <a:spcBef>
                <a:spcPts val="2624"/>
              </a:spcBef>
              <a:buClr>
                <a:srgbClr val="50504E"/>
              </a:buClr>
              <a:buSzPts val="1500"/>
              <a:buChar char="•"/>
            </a:pPr>
            <a:r>
              <a:rPr lang="en" sz="4000">
                <a:solidFill>
                  <a:srgbClr val="50504E"/>
                </a:solidFill>
                <a:latin typeface="Helvetica Neue"/>
                <a:ea typeface="Helvetica Neue"/>
                <a:cs typeface="Helvetica Neue"/>
              </a:rPr>
              <a:t>Opportunities for year-long research internship with Fermilab scientists</a:t>
            </a:r>
            <a:endParaRPr sz="4000">
              <a:solidFill>
                <a:srgbClr val="50504E"/>
              </a:solidFill>
              <a:latin typeface="Helvetica Neue"/>
              <a:ea typeface="Helvetica Neue"/>
              <a:cs typeface="Helvetica Neue"/>
            </a:endParaRPr>
          </a:p>
          <a:p>
            <a:pPr marL="753543" lvl="1" indent="-203203" algn="l">
              <a:buClr>
                <a:srgbClr val="505050"/>
              </a:buClr>
              <a:buSzPts val="1200"/>
              <a:buChar char="–"/>
            </a:pPr>
            <a:r>
              <a:rPr lang="en" sz="3200">
                <a:solidFill>
                  <a:srgbClr val="505050"/>
                </a:solidFill>
                <a:latin typeface="Helvetica Neue"/>
                <a:ea typeface="Helvetica Neue"/>
                <a:cs typeface="Helvetica Neue"/>
              </a:rPr>
              <a:t>Two papers with 5 student authors completed with 3 more in progress</a:t>
            </a:r>
            <a:endParaRPr sz="3200">
              <a:solidFill>
                <a:srgbClr val="505050"/>
              </a:solidFill>
              <a:latin typeface="Helvetica Neue"/>
              <a:ea typeface="Helvetica Neue"/>
              <a:cs typeface="Helvetica Neue"/>
            </a:endParaRPr>
          </a:p>
          <a:p>
            <a:pPr marL="613840" algn="l">
              <a:spcBef>
                <a:spcPts val="960"/>
              </a:spcBef>
            </a:pPr>
            <a:endParaRPr sz="4000">
              <a:solidFill>
                <a:srgbClr val="A7A7A7"/>
              </a:solidFill>
              <a:latin typeface="Helvetica Neue"/>
              <a:ea typeface="Helvetica Neue"/>
              <a:cs typeface="Helvetica Neue"/>
            </a:endParaRPr>
          </a:p>
          <a:p>
            <a:pPr marL="613840" algn="l">
              <a:spcBef>
                <a:spcPts val="960"/>
              </a:spcBef>
            </a:pPr>
            <a:endParaRPr sz="4000">
              <a:solidFill>
                <a:srgbClr val="A7A7A7"/>
              </a:solidFill>
              <a:latin typeface="Helvetica Neue"/>
              <a:ea typeface="Helvetica Neue"/>
              <a:cs typeface="Helvetica Neue"/>
            </a:endParaRPr>
          </a:p>
          <a:p>
            <a:pPr marL="613840" indent="-563039" algn="l">
              <a:spcBef>
                <a:spcPts val="960"/>
              </a:spcBef>
              <a:buClr>
                <a:srgbClr val="50504E"/>
              </a:buClr>
              <a:buSzPts val="1500"/>
              <a:buChar char="•"/>
            </a:pPr>
            <a:r>
              <a:rPr lang="en" sz="4000">
                <a:solidFill>
                  <a:srgbClr val="50504E"/>
                </a:solidFill>
                <a:latin typeface="Helvetica Neue"/>
                <a:ea typeface="Helvetica Neue"/>
                <a:cs typeface="Helvetica Neue"/>
              </a:rPr>
              <a:t>3 students pursuing PhD in QIS</a:t>
            </a:r>
            <a:endParaRPr sz="4000">
              <a:solidFill>
                <a:srgbClr val="50504E"/>
              </a:solidFill>
              <a:latin typeface="Helvetica Neue"/>
              <a:ea typeface="Helvetica Neue"/>
              <a:cs typeface="Helvetica Neue"/>
            </a:endParaRPr>
          </a:p>
          <a:p>
            <a:pPr marL="753543" lvl="1" indent="-287870" algn="l">
              <a:buClr>
                <a:srgbClr val="A7A7A7"/>
              </a:buClr>
              <a:buSzPts val="1700"/>
              <a:buChar char="–"/>
            </a:pPr>
            <a:r>
              <a:rPr lang="en" sz="3200">
                <a:solidFill>
                  <a:srgbClr val="505050"/>
                </a:solidFill>
                <a:latin typeface="Helvetica Neue"/>
                <a:ea typeface="Helvetica Neue"/>
                <a:cs typeface="Helvetica Neue"/>
              </a:rPr>
              <a:t>Others accepted into further REUs, national lab jobs</a:t>
            </a:r>
            <a:endParaRPr sz="4533">
              <a:solidFill>
                <a:srgbClr val="A7A7A7"/>
              </a:solidFill>
              <a:latin typeface="Helvetica Neue"/>
              <a:ea typeface="Helvetica Neue"/>
              <a:cs typeface="Helvetica Neue"/>
            </a:endParaRPr>
          </a:p>
          <a:p>
            <a:pPr marL="613840" algn="l">
              <a:spcBef>
                <a:spcPts val="960"/>
              </a:spcBef>
            </a:pPr>
            <a:endParaRPr sz="4000">
              <a:solidFill>
                <a:srgbClr val="A7A7A7"/>
              </a:solidFill>
              <a:latin typeface="Helvetica Neue"/>
              <a:ea typeface="Helvetica Neue"/>
              <a:cs typeface="Helvetica Neue"/>
            </a:endParaRPr>
          </a:p>
          <a:p>
            <a:pPr marL="753543" lvl="1" indent="0" algn="l"/>
            <a:endParaRPr sz="3200">
              <a:solidFill>
                <a:srgbClr val="505050"/>
              </a:solidFill>
              <a:latin typeface="Helvetica Neue"/>
              <a:ea typeface="Helvetica Neue"/>
              <a:cs typeface="Helvetica Neue"/>
            </a:endParaRPr>
          </a:p>
          <a:p>
            <a:pPr marL="753543" lvl="1" indent="0" algn="l"/>
            <a:endParaRPr sz="3200">
              <a:solidFill>
                <a:srgbClr val="505050"/>
              </a:solidFill>
              <a:latin typeface="Helvetica Neue"/>
              <a:ea typeface="Helvetica Neue"/>
              <a:cs typeface="Helvetica Neue"/>
            </a:endParaRPr>
          </a:p>
          <a:p>
            <a:pPr algn="l">
              <a:lnSpc>
                <a:spcPct val="115000"/>
              </a:lnSpc>
              <a:spcBef>
                <a:spcPts val="4800"/>
              </a:spcBef>
            </a:pPr>
            <a:endParaRPr sz="4533" b="1"/>
          </a:p>
          <a:p>
            <a:pPr marL="753543" lvl="1" indent="0" algn="l">
              <a:spcBef>
                <a:spcPts val="1067"/>
              </a:spcBef>
            </a:pPr>
            <a:endParaRPr sz="3200">
              <a:solidFill>
                <a:srgbClr val="505050"/>
              </a:solidFill>
              <a:latin typeface="Helvetica Neue"/>
              <a:ea typeface="Helvetica Neue"/>
              <a:cs typeface="Helvetica Neue"/>
            </a:endParaRPr>
          </a:p>
          <a:p>
            <a:pPr marL="753543" lvl="1" indent="0" algn="l"/>
            <a:endParaRPr sz="3200">
              <a:solidFill>
                <a:srgbClr val="505050"/>
              </a:solidFill>
              <a:latin typeface="Helvetica Neue"/>
              <a:ea typeface="Helvetica Neue"/>
              <a:cs typeface="Helvetica Neue"/>
            </a:endParaRPr>
          </a:p>
          <a:p>
            <a:pPr marL="753543" lvl="1" indent="0" algn="l"/>
            <a:endParaRPr sz="6400">
              <a:solidFill>
                <a:srgbClr val="505050"/>
              </a:solidFill>
              <a:latin typeface="Helvetica Neue"/>
              <a:ea typeface="Helvetica Neue"/>
              <a:cs typeface="Helvetica Neue"/>
            </a:endParaRPr>
          </a:p>
          <a:p>
            <a:pPr lvl="1" indent="0" algn="l"/>
            <a:endParaRPr sz="6400">
              <a:solidFill>
                <a:srgbClr val="505050"/>
              </a:solidFill>
              <a:latin typeface="Helvetica Neue"/>
              <a:ea typeface="Helvetica Neue"/>
              <a:cs typeface="Helvetica Neue"/>
            </a:endParaRPr>
          </a:p>
          <a:p>
            <a:pPr lvl="4" indent="0" algn="l">
              <a:spcBef>
                <a:spcPts val="2624"/>
              </a:spcBef>
            </a:pPr>
            <a:endParaRPr sz="3200">
              <a:solidFill>
                <a:srgbClr val="50504E"/>
              </a:solidFill>
              <a:latin typeface="Helvetica Neue"/>
              <a:ea typeface="Helvetica Neue"/>
              <a:cs typeface="Helvetica Neue"/>
            </a:endParaRPr>
          </a:p>
          <a:p>
            <a:pPr marL="3039571" lvl="4" indent="0" algn="l">
              <a:spcBef>
                <a:spcPts val="2624"/>
              </a:spcBef>
            </a:pPr>
            <a:endParaRPr sz="3200">
              <a:solidFill>
                <a:srgbClr val="50504E"/>
              </a:solidFill>
              <a:latin typeface="Helvetica Neue"/>
              <a:ea typeface="Helvetica Neue"/>
              <a:cs typeface="Helvetica Neue"/>
            </a:endParaRPr>
          </a:p>
          <a:p>
            <a:pPr marL="4876861" lvl="4" indent="0" algn="l">
              <a:spcBef>
                <a:spcPts val="2624"/>
              </a:spcBef>
            </a:pPr>
            <a:endParaRPr sz="6400">
              <a:solidFill>
                <a:srgbClr val="505050"/>
              </a:solidFill>
              <a:latin typeface="Helvetica Neue"/>
              <a:ea typeface="Helvetica Neue"/>
              <a:cs typeface="Helvetica Neue"/>
            </a:endParaRPr>
          </a:p>
        </p:txBody>
      </p:sp>
      <p:sp>
        <p:nvSpPr>
          <p:cNvPr id="115" name="Google Shape;115;p19"/>
          <p:cNvSpPr txBox="1"/>
          <p:nvPr/>
        </p:nvSpPr>
        <p:spPr>
          <a:xfrm>
            <a:off x="647933" y="490771"/>
            <a:ext cx="23164800" cy="856000"/>
          </a:xfrm>
          <a:prstGeom prst="rect">
            <a:avLst/>
          </a:prstGeom>
          <a:noFill/>
          <a:ln>
            <a:noFill/>
          </a:ln>
        </p:spPr>
        <p:txBody>
          <a:bodyPr spcFirstLastPara="1" wrap="square" lIns="0" tIns="0" rIns="0" bIns="0" anchor="b" anchorCtr="0">
            <a:noAutofit/>
          </a:bodyPr>
          <a:lstStyle/>
          <a:p>
            <a:pPr algn="l"/>
            <a:r>
              <a:rPr lang="en" sz="5200" b="1">
                <a:solidFill>
                  <a:srgbClr val="004C97"/>
                </a:solidFill>
                <a:latin typeface="Helvetica Neue"/>
                <a:ea typeface="Helvetica Neue"/>
                <a:cs typeface="Helvetica Neue"/>
              </a:rPr>
              <a:t>Fermilab Quantum Computing Internship For Physics Undergraduates</a:t>
            </a:r>
            <a:endParaRPr sz="5200" b="1">
              <a:solidFill>
                <a:srgbClr val="004C97"/>
              </a:solidFill>
              <a:latin typeface="Helvetica Neue"/>
              <a:ea typeface="Helvetica Neue"/>
              <a:cs typeface="Helvetica Neue"/>
            </a:endParaRPr>
          </a:p>
        </p:txBody>
      </p:sp>
      <p:pic>
        <p:nvPicPr>
          <p:cNvPr id="116" name="Google Shape;116;p19"/>
          <p:cNvPicPr preferRelativeResize="0"/>
          <p:nvPr/>
        </p:nvPicPr>
        <p:blipFill>
          <a:blip r:embed="rId4">
            <a:alphaModFix/>
          </a:blip>
          <a:stretch>
            <a:fillRect/>
          </a:stretch>
        </p:blipFill>
        <p:spPr>
          <a:xfrm>
            <a:off x="11348402" y="6995867"/>
            <a:ext cx="7213197" cy="6522933"/>
          </a:xfrm>
          <a:prstGeom prst="rect">
            <a:avLst/>
          </a:prstGeom>
          <a:noFill/>
          <a:ln>
            <a:noFill/>
          </a:ln>
        </p:spPr>
      </p:pic>
      <p:pic>
        <p:nvPicPr>
          <p:cNvPr id="117" name="Google Shape;117;p19"/>
          <p:cNvPicPr preferRelativeResize="0"/>
          <p:nvPr/>
        </p:nvPicPr>
        <p:blipFill>
          <a:blip r:embed="rId5">
            <a:alphaModFix/>
          </a:blip>
          <a:stretch>
            <a:fillRect/>
          </a:stretch>
        </p:blipFill>
        <p:spPr>
          <a:xfrm>
            <a:off x="540469" y="9795333"/>
            <a:ext cx="9615467" cy="4005467"/>
          </a:xfrm>
          <a:prstGeom prst="rect">
            <a:avLst/>
          </a:prstGeom>
          <a:noFill/>
          <a:ln>
            <a:noFill/>
          </a:ln>
        </p:spPr>
      </p:pic>
      <p:pic>
        <p:nvPicPr>
          <p:cNvPr id="118" name="Google Shape;118;p19"/>
          <p:cNvPicPr preferRelativeResize="0"/>
          <p:nvPr/>
        </p:nvPicPr>
        <p:blipFill rotWithShape="1">
          <a:blip r:embed="rId6">
            <a:alphaModFix/>
          </a:blip>
          <a:srcRect t="1468" r="68028"/>
          <a:stretch/>
        </p:blipFill>
        <p:spPr>
          <a:xfrm>
            <a:off x="18801619" y="6122668"/>
            <a:ext cx="4324587" cy="4005469"/>
          </a:xfrm>
          <a:prstGeom prst="rect">
            <a:avLst/>
          </a:prstGeom>
          <a:noFill/>
          <a:ln>
            <a:noFill/>
          </a:ln>
        </p:spPr>
      </p:pic>
      <p:pic>
        <p:nvPicPr>
          <p:cNvPr id="119" name="Google Shape;119;p19"/>
          <p:cNvPicPr preferRelativeResize="0"/>
          <p:nvPr/>
        </p:nvPicPr>
        <p:blipFill>
          <a:blip r:embed="rId7">
            <a:alphaModFix/>
          </a:blip>
          <a:stretch>
            <a:fillRect/>
          </a:stretch>
        </p:blipFill>
        <p:spPr>
          <a:xfrm>
            <a:off x="16477867" y="11415475"/>
            <a:ext cx="7213200" cy="1653317"/>
          </a:xfrm>
          <a:prstGeom prst="rect">
            <a:avLst/>
          </a:prstGeom>
          <a:noFill/>
          <a:ln>
            <a:noFill/>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ummary"/>
          <p:cNvSpPr txBox="1">
            <a:spLocks noGrp="1"/>
          </p:cNvSpPr>
          <p:nvPr>
            <p:ph type="title"/>
          </p:nvPr>
        </p:nvSpPr>
        <p:spPr>
          <a:prstGeom prst="rect">
            <a:avLst/>
          </a:prstGeom>
        </p:spPr>
        <p:txBody>
          <a:bodyPr/>
          <a:lstStyle/>
          <a:p>
            <a:r>
              <a:t>Summary</a:t>
            </a:r>
          </a:p>
        </p:txBody>
      </p:sp>
      <p:sp>
        <p:nvSpPr>
          <p:cNvPr id="303" name="The new Quantum Theory Department provides -…"/>
          <p:cNvSpPr txBox="1">
            <a:spLocks noGrp="1"/>
          </p:cNvSpPr>
          <p:nvPr>
            <p:ph type="body" idx="1"/>
          </p:nvPr>
        </p:nvSpPr>
        <p:spPr>
          <a:xfrm>
            <a:off x="1206500" y="2795076"/>
            <a:ext cx="21971000" cy="8354705"/>
          </a:xfrm>
          <a:prstGeom prst="rect">
            <a:avLst/>
          </a:prstGeom>
        </p:spPr>
        <p:txBody>
          <a:bodyPr/>
          <a:lstStyle/>
          <a:p>
            <a:r>
              <a:rPr dirty="0"/>
              <a:t>The new Quantum Theory Department provides - </a:t>
            </a:r>
          </a:p>
          <a:p>
            <a:pPr lvl="1"/>
            <a:r>
              <a:rPr dirty="0"/>
              <a:t>A vibrant hub for research at the QIS-HEP interface</a:t>
            </a:r>
          </a:p>
          <a:p>
            <a:pPr lvl="1"/>
            <a:r>
              <a:rPr dirty="0"/>
              <a:t>Close collaboration with </a:t>
            </a:r>
            <a:r>
              <a:rPr dirty="0" err="1"/>
              <a:t>expermentalists</a:t>
            </a:r>
            <a:r>
              <a:rPr dirty="0"/>
              <a:t> in quantum sensing and computing</a:t>
            </a:r>
          </a:p>
          <a:p>
            <a:r>
              <a:rPr dirty="0"/>
              <a:t>We are grateful to the Fermilab </a:t>
            </a:r>
            <a:r>
              <a:rPr lang="en-US" dirty="0"/>
              <a:t>directorate </a:t>
            </a:r>
            <a:r>
              <a:rPr dirty="0"/>
              <a:t>for the support</a:t>
            </a:r>
            <a:r>
              <a:rPr lang="en-US" dirty="0"/>
              <a:t>ing a strong QTH program</a:t>
            </a:r>
            <a:r>
              <a:rPr dirty="0"/>
              <a:t>.</a:t>
            </a:r>
          </a:p>
          <a:p>
            <a:r>
              <a:rPr dirty="0"/>
              <a:t>Also grateful for generous support of the </a:t>
            </a:r>
            <a:r>
              <a:rPr dirty="0" err="1"/>
              <a:t>QuantISED</a:t>
            </a:r>
            <a:r>
              <a:rPr dirty="0"/>
              <a:t> program and from SQMS.</a:t>
            </a:r>
          </a:p>
        </p:txBody>
      </p:sp>
      <p:pic>
        <p:nvPicPr>
          <p:cNvPr id="304" name="Image" descr="Image"/>
          <p:cNvPicPr>
            <a:picLocks noChangeAspect="1"/>
          </p:cNvPicPr>
          <p:nvPr/>
        </p:nvPicPr>
        <p:blipFill>
          <a:blip r:embed="rId2"/>
          <a:stretch>
            <a:fillRect/>
          </a:stretch>
        </p:blipFill>
        <p:spPr>
          <a:xfrm>
            <a:off x="2049166" y="10780282"/>
            <a:ext cx="2863184" cy="2736167"/>
          </a:xfrm>
          <a:prstGeom prst="rect">
            <a:avLst/>
          </a:prstGeom>
          <a:ln w="12700">
            <a:miter lim="400000"/>
          </a:ln>
        </p:spPr>
      </p:pic>
      <p:pic>
        <p:nvPicPr>
          <p:cNvPr id="305" name="Image" descr="Image"/>
          <p:cNvPicPr>
            <a:picLocks noChangeAspect="1"/>
          </p:cNvPicPr>
          <p:nvPr/>
        </p:nvPicPr>
        <p:blipFill>
          <a:blip r:embed="rId3"/>
          <a:stretch>
            <a:fillRect/>
          </a:stretch>
        </p:blipFill>
        <p:spPr>
          <a:xfrm>
            <a:off x="14822284" y="10964825"/>
            <a:ext cx="3604092" cy="2472314"/>
          </a:xfrm>
          <a:prstGeom prst="rect">
            <a:avLst/>
          </a:prstGeom>
          <a:ln w="12700">
            <a:miter lim="400000"/>
          </a:ln>
        </p:spPr>
      </p:pic>
      <p:pic>
        <p:nvPicPr>
          <p:cNvPr id="306" name="Image" descr="Image"/>
          <p:cNvPicPr>
            <a:picLocks noChangeAspect="1"/>
          </p:cNvPicPr>
          <p:nvPr/>
        </p:nvPicPr>
        <p:blipFill>
          <a:blip r:embed="rId4"/>
          <a:stretch>
            <a:fillRect/>
          </a:stretch>
        </p:blipFill>
        <p:spPr>
          <a:xfrm>
            <a:off x="9861990" y="11211521"/>
            <a:ext cx="4461458" cy="1873689"/>
          </a:xfrm>
          <a:prstGeom prst="rect">
            <a:avLst/>
          </a:prstGeom>
          <a:ln w="12700">
            <a:miter lim="400000"/>
          </a:ln>
        </p:spPr>
      </p:pic>
      <p:pic>
        <p:nvPicPr>
          <p:cNvPr id="307" name="Image" descr="Image"/>
          <p:cNvPicPr>
            <a:picLocks noChangeAspect="1"/>
          </p:cNvPicPr>
          <p:nvPr/>
        </p:nvPicPr>
        <p:blipFill>
          <a:blip r:embed="rId5"/>
          <a:stretch>
            <a:fillRect/>
          </a:stretch>
        </p:blipFill>
        <p:spPr>
          <a:xfrm rot="20880000">
            <a:off x="19149249" y="10920426"/>
            <a:ext cx="3862818" cy="2561112"/>
          </a:xfrm>
          <a:prstGeom prst="rect">
            <a:avLst/>
          </a:prstGeom>
          <a:ln w="12700">
            <a:miter lim="400000"/>
          </a:ln>
        </p:spPr>
      </p:pic>
      <p:grpSp>
        <p:nvGrpSpPr>
          <p:cNvPr id="310" name="Group"/>
          <p:cNvGrpSpPr/>
          <p:nvPr/>
        </p:nvGrpSpPr>
        <p:grpSpPr>
          <a:xfrm>
            <a:off x="6062337" y="10832898"/>
            <a:ext cx="3782721" cy="2736168"/>
            <a:chOff x="0" y="0"/>
            <a:chExt cx="3782719" cy="2736166"/>
          </a:xfrm>
        </p:grpSpPr>
        <p:pic>
          <p:nvPicPr>
            <p:cNvPr id="308" name="Image" descr="Image"/>
            <p:cNvPicPr>
              <a:picLocks noChangeAspect="1"/>
            </p:cNvPicPr>
            <p:nvPr/>
          </p:nvPicPr>
          <p:blipFill>
            <a:blip r:embed="rId6"/>
            <a:stretch>
              <a:fillRect/>
            </a:stretch>
          </p:blipFill>
          <p:spPr>
            <a:xfrm>
              <a:off x="0" y="0"/>
              <a:ext cx="3699312" cy="2736167"/>
            </a:xfrm>
            <a:prstGeom prst="rect">
              <a:avLst/>
            </a:prstGeom>
            <a:ln w="12700" cap="flat">
              <a:noFill/>
              <a:miter lim="400000"/>
            </a:ln>
            <a:effectLst/>
          </p:spPr>
        </p:pic>
        <p:sp>
          <p:nvSpPr>
            <p:cNvPr id="309" name="Rectangle"/>
            <p:cNvSpPr/>
            <p:nvPr/>
          </p:nvSpPr>
          <p:spPr>
            <a:xfrm>
              <a:off x="2535712" y="1432409"/>
              <a:ext cx="1247008" cy="105304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Quantum Theory Department"/>
          <p:cNvSpPr txBox="1">
            <a:spLocks noGrp="1"/>
          </p:cNvSpPr>
          <p:nvPr>
            <p:ph type="title"/>
          </p:nvPr>
        </p:nvSpPr>
        <p:spPr>
          <a:xfrm>
            <a:off x="1206500" y="825500"/>
            <a:ext cx="21971000" cy="1433163"/>
          </a:xfrm>
          <a:prstGeom prst="rect">
            <a:avLst/>
          </a:prstGeom>
        </p:spPr>
        <p:txBody>
          <a:bodyPr/>
          <a:lstStyle/>
          <a:p>
            <a:r>
              <a:t>Quantum Theory Department</a:t>
            </a:r>
          </a:p>
        </p:txBody>
      </p:sp>
      <p:sp>
        <p:nvSpPr>
          <p:cNvPr id="94" name="Quantum Theory Department works at the interface of quantum information science (QIS) and HEP theory.…"/>
          <p:cNvSpPr txBox="1">
            <a:spLocks noGrp="1"/>
          </p:cNvSpPr>
          <p:nvPr>
            <p:ph type="body" idx="1"/>
          </p:nvPr>
        </p:nvSpPr>
        <p:spPr>
          <a:xfrm>
            <a:off x="1206500" y="2843213"/>
            <a:ext cx="21971000" cy="9661303"/>
          </a:xfrm>
          <a:prstGeom prst="rect">
            <a:avLst/>
          </a:prstGeom>
        </p:spPr>
        <p:txBody>
          <a:bodyPr/>
          <a:lstStyle/>
          <a:p>
            <a:pPr marL="566927" indent="-566927" defTabSz="2267655">
              <a:lnSpc>
                <a:spcPct val="110000"/>
              </a:lnSpc>
              <a:spcBef>
                <a:spcPts val="4100"/>
              </a:spcBef>
              <a:defRPr sz="4464"/>
            </a:pPr>
            <a:r>
              <a:t>Quantum Theory Department works at the interface of quantum information science (QIS) and HEP theory. </a:t>
            </a:r>
          </a:p>
          <a:p>
            <a:pPr marL="566927" indent="-566927" defTabSz="2267655">
              <a:lnSpc>
                <a:spcPct val="110000"/>
              </a:lnSpc>
              <a:spcBef>
                <a:spcPts val="4100"/>
              </a:spcBef>
              <a:defRPr sz="4464"/>
            </a:pPr>
            <a:r>
              <a:t>Focus on experiment-adjacent areas. We work closely with experimentalists.</a:t>
            </a:r>
          </a:p>
          <a:p>
            <a:pPr marL="566927" indent="-566927" defTabSz="2267655">
              <a:lnSpc>
                <a:spcPct val="110000"/>
              </a:lnSpc>
              <a:spcBef>
                <a:spcPts val="4100"/>
              </a:spcBef>
              <a:defRPr sz="4464"/>
            </a:pPr>
            <a:r>
              <a:t>As with the rest of the theory division our goal is to support lab experimental efforts.</a:t>
            </a:r>
          </a:p>
          <a:p>
            <a:pPr marL="566927" indent="-566927" defTabSz="2267655">
              <a:lnSpc>
                <a:spcPct val="110000"/>
              </a:lnSpc>
              <a:spcBef>
                <a:spcPts val="4100"/>
              </a:spcBef>
              <a:defRPr sz="4464"/>
            </a:pPr>
            <a:r>
              <a:t>Helped launch some of the biggest quantum efforts in the lab (in Theory Division, SQMS, and ETD).</a:t>
            </a:r>
          </a:p>
          <a:p>
            <a:pPr marL="566927" indent="-566927" defTabSz="2267655">
              <a:lnSpc>
                <a:spcPct val="60000"/>
              </a:lnSpc>
              <a:spcBef>
                <a:spcPts val="4100"/>
              </a:spcBef>
              <a:defRPr sz="4464"/>
            </a:pPr>
            <a:r>
              <a:t>Broadly, we work on: </a:t>
            </a:r>
          </a:p>
          <a:p>
            <a:pPr marL="1133855" lvl="1" indent="-566927" defTabSz="2267655">
              <a:lnSpc>
                <a:spcPct val="60000"/>
              </a:lnSpc>
              <a:spcBef>
                <a:spcPts val="4100"/>
              </a:spcBef>
              <a:defRPr sz="4464" b="1"/>
            </a:pPr>
            <a:r>
              <a:t>Quantum simulation of Quantum Field Theory</a:t>
            </a:r>
          </a:p>
          <a:p>
            <a:pPr marL="1133855" lvl="1" indent="-566927" defTabSz="2267655">
              <a:lnSpc>
                <a:spcPct val="60000"/>
              </a:lnSpc>
              <a:spcBef>
                <a:spcPts val="4100"/>
              </a:spcBef>
              <a:defRPr sz="4464" b="1"/>
            </a:pPr>
            <a:r>
              <a:t>Quantum sensing to probe fundamental physics</a:t>
            </a:r>
          </a:p>
        </p:txBody>
      </p:sp>
      <p:grpSp>
        <p:nvGrpSpPr>
          <p:cNvPr id="98" name="Group"/>
          <p:cNvGrpSpPr/>
          <p:nvPr/>
        </p:nvGrpSpPr>
        <p:grpSpPr>
          <a:xfrm>
            <a:off x="15892743" y="9363673"/>
            <a:ext cx="6078538" cy="3488135"/>
            <a:chOff x="-766365" y="0"/>
            <a:chExt cx="6078537" cy="3488134"/>
          </a:xfrm>
        </p:grpSpPr>
        <p:sp>
          <p:nvSpPr>
            <p:cNvPr id="95" name="Callout"/>
            <p:cNvSpPr/>
            <p:nvPr/>
          </p:nvSpPr>
          <p:spPr>
            <a:xfrm>
              <a:off x="-766366" y="0"/>
              <a:ext cx="6078538" cy="3488135"/>
            </a:xfrm>
            <a:custGeom>
              <a:avLst/>
              <a:gdLst/>
              <a:ahLst/>
              <a:cxnLst>
                <a:cxn ang="0">
                  <a:pos x="wd2" y="hd2"/>
                </a:cxn>
                <a:cxn ang="5400000">
                  <a:pos x="wd2" y="hd2"/>
                </a:cxn>
                <a:cxn ang="10800000">
                  <a:pos x="wd2" y="hd2"/>
                </a:cxn>
                <a:cxn ang="16200000">
                  <a:pos x="wd2" y="hd2"/>
                </a:cxn>
              </a:cxnLst>
              <a:rect l="0" t="0" r="r" b="b"/>
              <a:pathLst>
                <a:path w="21600" h="21600" extrusionOk="0">
                  <a:moveTo>
                    <a:pt x="4785" y="0"/>
                  </a:moveTo>
                  <a:cubicBezTo>
                    <a:pt x="3653" y="0"/>
                    <a:pt x="2736" y="1598"/>
                    <a:pt x="2736" y="3571"/>
                  </a:cubicBezTo>
                  <a:lnTo>
                    <a:pt x="2736" y="5719"/>
                  </a:lnTo>
                  <a:lnTo>
                    <a:pt x="0" y="7879"/>
                  </a:lnTo>
                  <a:lnTo>
                    <a:pt x="2736" y="10039"/>
                  </a:lnTo>
                  <a:lnTo>
                    <a:pt x="2736" y="18029"/>
                  </a:lnTo>
                  <a:cubicBezTo>
                    <a:pt x="2736" y="20002"/>
                    <a:pt x="3653" y="21600"/>
                    <a:pt x="4785" y="21600"/>
                  </a:cubicBezTo>
                  <a:lnTo>
                    <a:pt x="19549" y="21600"/>
                  </a:lnTo>
                  <a:cubicBezTo>
                    <a:pt x="20681" y="21600"/>
                    <a:pt x="21600" y="20002"/>
                    <a:pt x="21600" y="18029"/>
                  </a:cubicBezTo>
                  <a:lnTo>
                    <a:pt x="21600" y="3571"/>
                  </a:lnTo>
                  <a:cubicBezTo>
                    <a:pt x="21600" y="1598"/>
                    <a:pt x="20681" y="0"/>
                    <a:pt x="19549" y="0"/>
                  </a:cubicBezTo>
                  <a:lnTo>
                    <a:pt x="4785" y="0"/>
                  </a:lnTo>
                  <a:close/>
                </a:path>
              </a:pathLst>
            </a:cu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6" name="Callout"/>
            <p:cNvSpPr/>
            <p:nvPr/>
          </p:nvSpPr>
          <p:spPr>
            <a:xfrm>
              <a:off x="-762794" y="0"/>
              <a:ext cx="6071394" cy="3488135"/>
            </a:xfrm>
            <a:custGeom>
              <a:avLst/>
              <a:gdLst/>
              <a:ahLst/>
              <a:cxnLst>
                <a:cxn ang="0">
                  <a:pos x="wd2" y="hd2"/>
                </a:cxn>
                <a:cxn ang="5400000">
                  <a:pos x="wd2" y="hd2"/>
                </a:cxn>
                <a:cxn ang="10800000">
                  <a:pos x="wd2" y="hd2"/>
                </a:cxn>
                <a:cxn ang="16200000">
                  <a:pos x="wd2" y="hd2"/>
                </a:cxn>
              </a:cxnLst>
              <a:rect l="0" t="0" r="r" b="b"/>
              <a:pathLst>
                <a:path w="21600" h="21600" extrusionOk="0">
                  <a:moveTo>
                    <a:pt x="4792" y="0"/>
                  </a:moveTo>
                  <a:cubicBezTo>
                    <a:pt x="3644" y="0"/>
                    <a:pt x="2714" y="1620"/>
                    <a:pt x="2714" y="3618"/>
                  </a:cubicBezTo>
                  <a:lnTo>
                    <a:pt x="2714" y="12880"/>
                  </a:lnTo>
                  <a:lnTo>
                    <a:pt x="0" y="15041"/>
                  </a:lnTo>
                  <a:lnTo>
                    <a:pt x="2714" y="17201"/>
                  </a:lnTo>
                  <a:lnTo>
                    <a:pt x="2714" y="17982"/>
                  </a:lnTo>
                  <a:cubicBezTo>
                    <a:pt x="2714" y="19980"/>
                    <a:pt x="3644" y="21600"/>
                    <a:pt x="4792" y="21600"/>
                  </a:cubicBezTo>
                  <a:lnTo>
                    <a:pt x="19522" y="21600"/>
                  </a:lnTo>
                  <a:cubicBezTo>
                    <a:pt x="20669" y="21600"/>
                    <a:pt x="21600" y="19980"/>
                    <a:pt x="21600" y="17982"/>
                  </a:cubicBezTo>
                  <a:lnTo>
                    <a:pt x="21600" y="3618"/>
                  </a:lnTo>
                  <a:cubicBezTo>
                    <a:pt x="21600" y="1620"/>
                    <a:pt x="20669" y="0"/>
                    <a:pt x="19522" y="0"/>
                  </a:cubicBezTo>
                  <a:lnTo>
                    <a:pt x="4792" y="0"/>
                  </a:lnTo>
                  <a:close/>
                </a:path>
              </a:pathLst>
            </a:cu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7" name="Leveraging our expertise in Lattice  Field theory and in BSM physics."/>
            <p:cNvSpPr txBox="1"/>
            <p:nvPr/>
          </p:nvSpPr>
          <p:spPr>
            <a:xfrm>
              <a:off x="171840" y="275276"/>
              <a:ext cx="4877644" cy="29375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130000"/>
                </a:lnSpc>
                <a:defRPr sz="3800" b="1">
                  <a:solidFill>
                    <a:srgbClr val="011993"/>
                  </a:solidFill>
                </a:defRPr>
              </a:lvl1pPr>
            </a:lstStyle>
            <a:p>
              <a:r>
                <a:t>Leveraging our expertise in Lattice  Field theory and in BSM physics.</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uantum Theory Department - Staff"/>
          <p:cNvSpPr txBox="1">
            <a:spLocks noGrp="1"/>
          </p:cNvSpPr>
          <p:nvPr>
            <p:ph type="title"/>
          </p:nvPr>
        </p:nvSpPr>
        <p:spPr>
          <a:xfrm>
            <a:off x="1206500" y="825500"/>
            <a:ext cx="21971000" cy="1433163"/>
          </a:xfrm>
          <a:prstGeom prst="rect">
            <a:avLst/>
          </a:prstGeom>
        </p:spPr>
        <p:txBody>
          <a:bodyPr/>
          <a:lstStyle/>
          <a:p>
            <a:r>
              <a:t>Quantum Theory Department - Staff</a:t>
            </a:r>
          </a:p>
        </p:txBody>
      </p:sp>
      <p:pic>
        <p:nvPicPr>
          <p:cNvPr id="101" name="Image" descr="Image"/>
          <p:cNvPicPr>
            <a:picLocks noChangeAspect="1"/>
          </p:cNvPicPr>
          <p:nvPr/>
        </p:nvPicPr>
        <p:blipFill>
          <a:blip r:embed="rId2"/>
          <a:stretch>
            <a:fillRect/>
          </a:stretch>
        </p:blipFill>
        <p:spPr>
          <a:xfrm>
            <a:off x="5661836" y="3158414"/>
            <a:ext cx="3347642" cy="3347642"/>
          </a:xfrm>
          <a:prstGeom prst="rect">
            <a:avLst/>
          </a:prstGeom>
          <a:ln w="12700">
            <a:miter lim="400000"/>
          </a:ln>
        </p:spPr>
      </p:pic>
      <p:sp>
        <p:nvSpPr>
          <p:cNvPr id="102" name="Hank Lamm"/>
          <p:cNvSpPr txBox="1"/>
          <p:nvPr/>
        </p:nvSpPr>
        <p:spPr>
          <a:xfrm>
            <a:off x="6376379" y="6604331"/>
            <a:ext cx="1863548"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Hank Lamm</a:t>
            </a:r>
          </a:p>
        </p:txBody>
      </p:sp>
      <p:pic>
        <p:nvPicPr>
          <p:cNvPr id="103" name="Image" descr="Image"/>
          <p:cNvPicPr>
            <a:picLocks noChangeAspect="1"/>
          </p:cNvPicPr>
          <p:nvPr/>
        </p:nvPicPr>
        <p:blipFill>
          <a:blip r:embed="rId3"/>
          <a:stretch>
            <a:fillRect/>
          </a:stretch>
        </p:blipFill>
        <p:spPr>
          <a:xfrm>
            <a:off x="9446254" y="3158414"/>
            <a:ext cx="3347642" cy="3347642"/>
          </a:xfrm>
          <a:prstGeom prst="rect">
            <a:avLst/>
          </a:prstGeom>
          <a:ln w="12700">
            <a:miter lim="400000"/>
          </a:ln>
        </p:spPr>
      </p:pic>
      <p:sp>
        <p:nvSpPr>
          <p:cNvPr id="104" name="Asher Berlin"/>
          <p:cNvSpPr txBox="1"/>
          <p:nvPr/>
        </p:nvSpPr>
        <p:spPr>
          <a:xfrm>
            <a:off x="10002361" y="6589370"/>
            <a:ext cx="189189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Asher Berlin</a:t>
            </a:r>
          </a:p>
        </p:txBody>
      </p:sp>
      <p:pic>
        <p:nvPicPr>
          <p:cNvPr id="105" name="Image" descr="Image"/>
          <p:cNvPicPr>
            <a:picLocks noChangeAspect="1"/>
          </p:cNvPicPr>
          <p:nvPr/>
        </p:nvPicPr>
        <p:blipFill>
          <a:blip r:embed="rId4"/>
          <a:srcRect t="18512" b="9375"/>
          <a:stretch>
            <a:fillRect/>
          </a:stretch>
        </p:blipFill>
        <p:spPr>
          <a:xfrm>
            <a:off x="13227006" y="3158414"/>
            <a:ext cx="3481577" cy="3347537"/>
          </a:xfrm>
          <a:prstGeom prst="rect">
            <a:avLst/>
          </a:prstGeom>
          <a:ln w="12700">
            <a:miter lim="400000"/>
          </a:ln>
        </p:spPr>
      </p:pic>
      <p:sp>
        <p:nvSpPr>
          <p:cNvPr id="106" name="Roni Harnik (Dep. head)"/>
          <p:cNvSpPr txBox="1"/>
          <p:nvPr/>
        </p:nvSpPr>
        <p:spPr>
          <a:xfrm>
            <a:off x="13300749" y="6604331"/>
            <a:ext cx="3562503"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Roni Harnik (Dep. head)</a:t>
            </a:r>
          </a:p>
        </p:txBody>
      </p:sp>
      <p:pic>
        <p:nvPicPr>
          <p:cNvPr id="107" name="Image" descr="Image"/>
          <p:cNvPicPr>
            <a:picLocks noChangeAspect="1"/>
          </p:cNvPicPr>
          <p:nvPr/>
        </p:nvPicPr>
        <p:blipFill>
          <a:blip r:embed="rId5"/>
          <a:stretch>
            <a:fillRect/>
          </a:stretch>
        </p:blipFill>
        <p:spPr>
          <a:xfrm>
            <a:off x="5661654" y="7910345"/>
            <a:ext cx="3347642" cy="3347642"/>
          </a:xfrm>
          <a:prstGeom prst="rect">
            <a:avLst/>
          </a:prstGeom>
          <a:ln w="12700">
            <a:miter lim="400000"/>
          </a:ln>
        </p:spPr>
      </p:pic>
      <p:sp>
        <p:nvSpPr>
          <p:cNvPr id="108" name="Marcela Carena"/>
          <p:cNvSpPr txBox="1"/>
          <p:nvPr/>
        </p:nvSpPr>
        <p:spPr>
          <a:xfrm>
            <a:off x="6129685" y="11442165"/>
            <a:ext cx="2411579"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Marcela Carena</a:t>
            </a:r>
          </a:p>
        </p:txBody>
      </p:sp>
      <p:pic>
        <p:nvPicPr>
          <p:cNvPr id="109" name="Image" descr="Image"/>
          <p:cNvPicPr>
            <a:picLocks noChangeAspect="1"/>
          </p:cNvPicPr>
          <p:nvPr/>
        </p:nvPicPr>
        <p:blipFill>
          <a:blip r:embed="rId6"/>
          <a:stretch>
            <a:fillRect/>
          </a:stretch>
        </p:blipFill>
        <p:spPr>
          <a:xfrm>
            <a:off x="9449446" y="7910345"/>
            <a:ext cx="3347642" cy="3347642"/>
          </a:xfrm>
          <a:prstGeom prst="rect">
            <a:avLst/>
          </a:prstGeom>
          <a:ln w="12700">
            <a:miter lim="400000"/>
          </a:ln>
        </p:spPr>
      </p:pic>
      <p:sp>
        <p:nvSpPr>
          <p:cNvPr id="110" name="Ruth Van der Water"/>
          <p:cNvSpPr txBox="1"/>
          <p:nvPr/>
        </p:nvSpPr>
        <p:spPr>
          <a:xfrm>
            <a:off x="9663122" y="11442165"/>
            <a:ext cx="2920290"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Ruth Van der Water</a:t>
            </a:r>
          </a:p>
        </p:txBody>
      </p:sp>
      <p:pic>
        <p:nvPicPr>
          <p:cNvPr id="111" name="Image" descr="Image"/>
          <p:cNvPicPr>
            <a:picLocks noChangeAspect="1"/>
          </p:cNvPicPr>
          <p:nvPr/>
        </p:nvPicPr>
        <p:blipFill>
          <a:blip r:embed="rId7"/>
          <a:stretch>
            <a:fillRect/>
          </a:stretch>
        </p:blipFill>
        <p:spPr>
          <a:xfrm>
            <a:off x="13281979" y="7910345"/>
            <a:ext cx="3347642" cy="3347642"/>
          </a:xfrm>
          <a:prstGeom prst="rect">
            <a:avLst/>
          </a:prstGeom>
          <a:ln w="12700">
            <a:miter lim="400000"/>
          </a:ln>
        </p:spPr>
      </p:pic>
      <p:sp>
        <p:nvSpPr>
          <p:cNvPr id="112" name="Mike Wagman"/>
          <p:cNvSpPr txBox="1"/>
          <p:nvPr/>
        </p:nvSpPr>
        <p:spPr>
          <a:xfrm>
            <a:off x="13773492" y="11442165"/>
            <a:ext cx="2173530"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Mike Wagman</a:t>
            </a:r>
          </a:p>
        </p:txBody>
      </p:sp>
      <p:sp>
        <p:nvSpPr>
          <p:cNvPr id="113" name="Staff with ≥80% FTE"/>
          <p:cNvSpPr txBox="1"/>
          <p:nvPr/>
        </p:nvSpPr>
        <p:spPr>
          <a:xfrm>
            <a:off x="18601295" y="4733126"/>
            <a:ext cx="3204403" cy="702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lvl1pPr>
          </a:lstStyle>
          <a:p>
            <a:r>
              <a:rPr lang="en-US" dirty="0"/>
              <a:t>Primarily QTH</a:t>
            </a:r>
            <a:endParaRPr dirty="0"/>
          </a:p>
        </p:txBody>
      </p:sp>
      <p:sp>
        <p:nvSpPr>
          <p:cNvPr id="114" name="Staff with ≤50%"/>
          <p:cNvSpPr txBox="1"/>
          <p:nvPr/>
        </p:nvSpPr>
        <p:spPr>
          <a:xfrm>
            <a:off x="18073162" y="8948094"/>
            <a:ext cx="4260671" cy="1272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800"/>
            </a:lvl1pPr>
          </a:lstStyle>
          <a:p>
            <a:r>
              <a:rPr lang="en-US" dirty="0"/>
              <a:t>Shared effort with Particle Theory</a:t>
            </a:r>
            <a:endParaRPr dirty="0"/>
          </a:p>
        </p:txBody>
      </p:sp>
      <p:sp>
        <p:nvSpPr>
          <p:cNvPr id="115" name="Rounded Rectangle"/>
          <p:cNvSpPr/>
          <p:nvPr/>
        </p:nvSpPr>
        <p:spPr>
          <a:xfrm>
            <a:off x="5891641" y="6598835"/>
            <a:ext cx="414058" cy="421252"/>
          </a:xfrm>
          <a:prstGeom prst="roundRect">
            <a:avLst>
              <a:gd name="adj" fmla="val 15261"/>
            </a:avLst>
          </a:prstGeom>
          <a:solidFill>
            <a:schemeClr val="accent1">
              <a:lumOff val="168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6" name="Rounded Rectangle"/>
          <p:cNvSpPr/>
          <p:nvPr/>
        </p:nvSpPr>
        <p:spPr>
          <a:xfrm>
            <a:off x="5702942" y="11462069"/>
            <a:ext cx="414058" cy="421251"/>
          </a:xfrm>
          <a:prstGeom prst="roundRect">
            <a:avLst>
              <a:gd name="adj" fmla="val 15261"/>
            </a:avLst>
          </a:prstGeom>
          <a:solidFill>
            <a:schemeClr val="accent1">
              <a:lumOff val="168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7" name="Rounded Rectangle"/>
          <p:cNvSpPr/>
          <p:nvPr/>
        </p:nvSpPr>
        <p:spPr>
          <a:xfrm>
            <a:off x="9233542" y="11462069"/>
            <a:ext cx="414058" cy="421251"/>
          </a:xfrm>
          <a:prstGeom prst="roundRect">
            <a:avLst>
              <a:gd name="adj" fmla="val 15261"/>
            </a:avLst>
          </a:prstGeom>
          <a:solidFill>
            <a:schemeClr val="accent1">
              <a:lumOff val="168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 name="Rounded Rectangle"/>
          <p:cNvSpPr/>
          <p:nvPr/>
        </p:nvSpPr>
        <p:spPr>
          <a:xfrm>
            <a:off x="13310243" y="11462069"/>
            <a:ext cx="414058" cy="421251"/>
          </a:xfrm>
          <a:prstGeom prst="roundRect">
            <a:avLst>
              <a:gd name="adj" fmla="val 15261"/>
            </a:avLst>
          </a:prstGeom>
          <a:solidFill>
            <a:schemeClr val="accent1">
              <a:lumOff val="16847"/>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9" name="Rounded Rectangle"/>
          <p:cNvSpPr/>
          <p:nvPr/>
        </p:nvSpPr>
        <p:spPr>
          <a:xfrm>
            <a:off x="12878443" y="6636069"/>
            <a:ext cx="414058" cy="421251"/>
          </a:xfrm>
          <a:prstGeom prst="roundRect">
            <a:avLst>
              <a:gd name="adj" fmla="val 15261"/>
            </a:avLst>
          </a:prstGeom>
          <a:solidFill>
            <a:srgbClr val="92929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0" name="Rounded Rectangle"/>
          <p:cNvSpPr/>
          <p:nvPr/>
        </p:nvSpPr>
        <p:spPr>
          <a:xfrm>
            <a:off x="9499342" y="6609274"/>
            <a:ext cx="414058" cy="421252"/>
          </a:xfrm>
          <a:prstGeom prst="roundRect">
            <a:avLst>
              <a:gd name="adj" fmla="val 15261"/>
            </a:avLst>
          </a:prstGeom>
          <a:solidFill>
            <a:srgbClr val="929292"/>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125" name="Group"/>
          <p:cNvGrpSpPr/>
          <p:nvPr/>
        </p:nvGrpSpPr>
        <p:grpSpPr>
          <a:xfrm>
            <a:off x="18073162" y="12930840"/>
            <a:ext cx="5792346" cy="498423"/>
            <a:chOff x="0" y="0"/>
            <a:chExt cx="5792345" cy="498421"/>
          </a:xfrm>
        </p:grpSpPr>
        <p:sp>
          <p:nvSpPr>
            <p:cNvPr id="121" name="Simulation"/>
            <p:cNvSpPr txBox="1"/>
            <p:nvPr/>
          </p:nvSpPr>
          <p:spPr>
            <a:xfrm>
              <a:off x="442203" y="-1"/>
              <a:ext cx="1782471" cy="4984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600" b="1"/>
              </a:lvl1pPr>
            </a:lstStyle>
            <a:p>
              <a:r>
                <a:t>Simulation</a:t>
              </a:r>
            </a:p>
          </p:txBody>
        </p:sp>
        <p:sp>
          <p:nvSpPr>
            <p:cNvPr id="122" name="Sensing"/>
            <p:cNvSpPr txBox="1"/>
            <p:nvPr/>
          </p:nvSpPr>
          <p:spPr>
            <a:xfrm>
              <a:off x="4418332" y="-1"/>
              <a:ext cx="1374014" cy="4984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600" b="1"/>
              </a:lvl1pPr>
            </a:lstStyle>
            <a:p>
              <a:r>
                <a:t>Sensing</a:t>
              </a:r>
            </a:p>
          </p:txBody>
        </p:sp>
        <p:sp>
          <p:nvSpPr>
            <p:cNvPr id="123" name="Rounded Rectangle"/>
            <p:cNvSpPr/>
            <p:nvPr/>
          </p:nvSpPr>
          <p:spPr>
            <a:xfrm>
              <a:off x="0" y="38586"/>
              <a:ext cx="414057" cy="421252"/>
            </a:xfrm>
            <a:prstGeom prst="roundRect">
              <a:avLst>
                <a:gd name="adj" fmla="val 15261"/>
              </a:avLst>
            </a:pr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4" name="Rounded Rectangle"/>
            <p:cNvSpPr/>
            <p:nvPr/>
          </p:nvSpPr>
          <p:spPr>
            <a:xfrm>
              <a:off x="3946919" y="38586"/>
              <a:ext cx="414058" cy="421252"/>
            </a:xfrm>
            <a:prstGeom prst="roundRect">
              <a:avLst>
                <a:gd name="adj" fmla="val 15261"/>
              </a:avLst>
            </a:prstGeom>
            <a:solidFill>
              <a:srgbClr val="929292"/>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Quantum Theory Department - Postdocs &amp; Students"/>
          <p:cNvSpPr txBox="1">
            <a:spLocks noGrp="1"/>
          </p:cNvSpPr>
          <p:nvPr>
            <p:ph type="title"/>
          </p:nvPr>
        </p:nvSpPr>
        <p:spPr>
          <a:xfrm>
            <a:off x="1206500" y="825500"/>
            <a:ext cx="21971000" cy="1433163"/>
          </a:xfrm>
          <a:prstGeom prst="rect">
            <a:avLst/>
          </a:prstGeom>
        </p:spPr>
        <p:txBody>
          <a:bodyPr/>
          <a:lstStyle>
            <a:lvl1pPr defTabSz="2048204">
              <a:defRPr sz="7140" spc="-142"/>
            </a:lvl1pPr>
          </a:lstStyle>
          <a:p>
            <a:r>
              <a:t>Quantum Theory Department - Postdocs &amp; Students</a:t>
            </a:r>
          </a:p>
        </p:txBody>
      </p:sp>
      <p:sp>
        <p:nvSpPr>
          <p:cNvPr id="128" name="Postdocs: 5.5 FTE + 1 Joint RA"/>
          <p:cNvSpPr txBox="1">
            <a:spLocks noGrp="1"/>
          </p:cNvSpPr>
          <p:nvPr>
            <p:ph type="body" sz="quarter" idx="1"/>
          </p:nvPr>
        </p:nvSpPr>
        <p:spPr>
          <a:xfrm>
            <a:off x="1483182" y="3012129"/>
            <a:ext cx="8296281" cy="829360"/>
          </a:xfrm>
          <a:prstGeom prst="rect">
            <a:avLst/>
          </a:prstGeom>
        </p:spPr>
        <p:txBody>
          <a:bodyPr/>
          <a:lstStyle/>
          <a:p>
            <a:pPr marL="0" indent="0">
              <a:buSzTx/>
              <a:buNone/>
            </a:pPr>
            <a:r>
              <a:rPr b="1"/>
              <a:t>Postdocs:</a:t>
            </a:r>
            <a:r>
              <a:t> </a:t>
            </a:r>
            <a:r>
              <a:rPr sz="2700"/>
              <a:t>5.5 FTE + 1 Joint RA</a:t>
            </a:r>
          </a:p>
        </p:txBody>
      </p:sp>
      <p:pic>
        <p:nvPicPr>
          <p:cNvPr id="129" name="Image" descr="Image"/>
          <p:cNvPicPr>
            <a:picLocks noChangeAspect="1"/>
          </p:cNvPicPr>
          <p:nvPr/>
        </p:nvPicPr>
        <p:blipFill>
          <a:blip r:embed="rId2"/>
          <a:srcRect r="15010" b="15602"/>
          <a:stretch>
            <a:fillRect/>
          </a:stretch>
        </p:blipFill>
        <p:spPr>
          <a:xfrm>
            <a:off x="18027693" y="8010297"/>
            <a:ext cx="2617773" cy="2599540"/>
          </a:xfrm>
          <a:prstGeom prst="rect">
            <a:avLst/>
          </a:prstGeom>
          <a:ln w="12700">
            <a:miter lim="400000"/>
          </a:ln>
        </p:spPr>
      </p:pic>
      <p:pic>
        <p:nvPicPr>
          <p:cNvPr id="130" name="Image" descr="Image"/>
          <p:cNvPicPr>
            <a:picLocks noChangeAspect="1"/>
          </p:cNvPicPr>
          <p:nvPr/>
        </p:nvPicPr>
        <p:blipFill>
          <a:blip r:embed="rId3"/>
          <a:srcRect l="11947" r="19903"/>
          <a:stretch>
            <a:fillRect/>
          </a:stretch>
        </p:blipFill>
        <p:spPr>
          <a:xfrm>
            <a:off x="19088554" y="4006057"/>
            <a:ext cx="2542104" cy="2599473"/>
          </a:xfrm>
          <a:prstGeom prst="rect">
            <a:avLst/>
          </a:prstGeom>
          <a:ln w="12700">
            <a:miter lim="400000"/>
          </a:ln>
        </p:spPr>
      </p:pic>
      <p:pic>
        <p:nvPicPr>
          <p:cNvPr id="131" name="Image" descr="Image"/>
          <p:cNvPicPr>
            <a:picLocks noChangeAspect="1"/>
          </p:cNvPicPr>
          <p:nvPr/>
        </p:nvPicPr>
        <p:blipFill>
          <a:blip r:embed="rId4"/>
          <a:stretch>
            <a:fillRect/>
          </a:stretch>
        </p:blipFill>
        <p:spPr>
          <a:xfrm>
            <a:off x="21139016" y="8010089"/>
            <a:ext cx="2599741" cy="2599741"/>
          </a:xfrm>
          <a:prstGeom prst="rect">
            <a:avLst/>
          </a:prstGeom>
          <a:ln w="12700">
            <a:miter lim="400000"/>
          </a:ln>
        </p:spPr>
      </p:pic>
      <p:pic>
        <p:nvPicPr>
          <p:cNvPr id="132" name="Image" descr="Image"/>
          <p:cNvPicPr>
            <a:picLocks noChangeAspect="1"/>
          </p:cNvPicPr>
          <p:nvPr/>
        </p:nvPicPr>
        <p:blipFill>
          <a:blip r:embed="rId5"/>
          <a:stretch>
            <a:fillRect/>
          </a:stretch>
        </p:blipFill>
        <p:spPr>
          <a:xfrm>
            <a:off x="5425718" y="3856602"/>
            <a:ext cx="2617789" cy="2617788"/>
          </a:xfrm>
          <a:prstGeom prst="rect">
            <a:avLst/>
          </a:prstGeom>
          <a:ln w="12700">
            <a:miter lim="400000"/>
          </a:ln>
        </p:spPr>
      </p:pic>
      <p:pic>
        <p:nvPicPr>
          <p:cNvPr id="133" name="Image" descr="Image"/>
          <p:cNvPicPr>
            <a:picLocks noChangeAspect="1"/>
          </p:cNvPicPr>
          <p:nvPr/>
        </p:nvPicPr>
        <p:blipFill>
          <a:blip r:embed="rId6"/>
          <a:srcRect l="5203"/>
          <a:stretch>
            <a:fillRect/>
          </a:stretch>
        </p:blipFill>
        <p:spPr>
          <a:xfrm>
            <a:off x="2747726" y="7901255"/>
            <a:ext cx="2481698" cy="2617908"/>
          </a:xfrm>
          <a:prstGeom prst="rect">
            <a:avLst/>
          </a:prstGeom>
          <a:ln w="12700">
            <a:miter lim="400000"/>
          </a:ln>
        </p:spPr>
      </p:pic>
      <p:pic>
        <p:nvPicPr>
          <p:cNvPr id="134" name="Image" descr="Image"/>
          <p:cNvPicPr>
            <a:picLocks noChangeAspect="1"/>
          </p:cNvPicPr>
          <p:nvPr/>
        </p:nvPicPr>
        <p:blipFill>
          <a:blip r:embed="rId7"/>
          <a:srcRect l="4562"/>
          <a:stretch>
            <a:fillRect/>
          </a:stretch>
        </p:blipFill>
        <p:spPr>
          <a:xfrm>
            <a:off x="8883494" y="3856602"/>
            <a:ext cx="2481092" cy="2599698"/>
          </a:xfrm>
          <a:prstGeom prst="rect">
            <a:avLst/>
          </a:prstGeom>
          <a:ln w="12700">
            <a:miter lim="400000"/>
          </a:ln>
        </p:spPr>
      </p:pic>
      <p:pic>
        <p:nvPicPr>
          <p:cNvPr id="135" name="Image" descr="Image"/>
          <p:cNvPicPr>
            <a:picLocks noChangeAspect="1"/>
          </p:cNvPicPr>
          <p:nvPr/>
        </p:nvPicPr>
        <p:blipFill>
          <a:blip r:embed="rId8"/>
          <a:stretch>
            <a:fillRect/>
          </a:stretch>
        </p:blipFill>
        <p:spPr>
          <a:xfrm>
            <a:off x="1971203" y="3838345"/>
            <a:ext cx="2617789" cy="2617789"/>
          </a:xfrm>
          <a:prstGeom prst="rect">
            <a:avLst/>
          </a:prstGeom>
          <a:ln w="12700">
            <a:miter lim="400000"/>
          </a:ln>
        </p:spPr>
      </p:pic>
      <p:pic>
        <p:nvPicPr>
          <p:cNvPr id="136" name="Image" descr="Image"/>
          <p:cNvPicPr>
            <a:picLocks noChangeAspect="1"/>
          </p:cNvPicPr>
          <p:nvPr/>
        </p:nvPicPr>
        <p:blipFill>
          <a:blip r:embed="rId9"/>
          <a:stretch>
            <a:fillRect/>
          </a:stretch>
        </p:blipFill>
        <p:spPr>
          <a:xfrm>
            <a:off x="11913130" y="3838345"/>
            <a:ext cx="2617788" cy="2617789"/>
          </a:xfrm>
          <a:prstGeom prst="rect">
            <a:avLst/>
          </a:prstGeom>
          <a:ln w="12700">
            <a:miter lim="400000"/>
          </a:ln>
        </p:spPr>
      </p:pic>
      <p:sp>
        <p:nvSpPr>
          <p:cNvPr id="137" name="Visitor:"/>
          <p:cNvSpPr txBox="1"/>
          <p:nvPr/>
        </p:nvSpPr>
        <p:spPr>
          <a:xfrm>
            <a:off x="18591714" y="2968882"/>
            <a:ext cx="3955835" cy="1261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90000"/>
              </a:lnSpc>
              <a:spcBef>
                <a:spcPts val="4500"/>
              </a:spcBef>
              <a:defRPr sz="4800" b="1">
                <a:solidFill>
                  <a:srgbClr val="000000"/>
                </a:solidFill>
              </a:defRPr>
            </a:lvl1pPr>
          </a:lstStyle>
          <a:p>
            <a:r>
              <a:t>Visitor:</a:t>
            </a:r>
          </a:p>
        </p:txBody>
      </p:sp>
      <p:sp>
        <p:nvSpPr>
          <p:cNvPr id="138" name="Students:"/>
          <p:cNvSpPr txBox="1"/>
          <p:nvPr/>
        </p:nvSpPr>
        <p:spPr>
          <a:xfrm>
            <a:off x="14404793" y="8035816"/>
            <a:ext cx="3955835" cy="1261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90000"/>
              </a:lnSpc>
              <a:spcBef>
                <a:spcPts val="4500"/>
              </a:spcBef>
              <a:defRPr sz="4400" b="1">
                <a:solidFill>
                  <a:srgbClr val="000000"/>
                </a:solidFill>
              </a:defRPr>
            </a:lvl1pPr>
          </a:lstStyle>
          <a:p>
            <a:r>
              <a:t>Students:</a:t>
            </a:r>
          </a:p>
        </p:txBody>
      </p:sp>
      <p:grpSp>
        <p:nvGrpSpPr>
          <p:cNvPr id="141" name="Group"/>
          <p:cNvGrpSpPr/>
          <p:nvPr/>
        </p:nvGrpSpPr>
        <p:grpSpPr>
          <a:xfrm>
            <a:off x="2101018" y="10750256"/>
            <a:ext cx="3876677" cy="461060"/>
            <a:chOff x="0" y="0"/>
            <a:chExt cx="3876676" cy="461058"/>
          </a:xfrm>
        </p:grpSpPr>
        <p:sp>
          <p:nvSpPr>
            <p:cNvPr id="139" name="Judah Unmuth-Yockey"/>
            <p:cNvSpPr txBox="1"/>
            <p:nvPr/>
          </p:nvSpPr>
          <p:spPr>
            <a:xfrm>
              <a:off x="471146" y="0"/>
              <a:ext cx="3405531"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lvl1pPr>
            </a:lstStyle>
            <a:p>
              <a:r>
                <a:t>Judah Unmuth-Yockey</a:t>
              </a:r>
            </a:p>
          </p:txBody>
        </p:sp>
        <p:sp>
          <p:nvSpPr>
            <p:cNvPr id="140" name="Rounded Rectangle"/>
            <p:cNvSpPr/>
            <p:nvPr/>
          </p:nvSpPr>
          <p:spPr>
            <a:xfrm>
              <a:off x="0" y="19904"/>
              <a:ext cx="414057" cy="421251"/>
            </a:xfrm>
            <a:prstGeom prst="roundRect">
              <a:avLst>
                <a:gd name="adj" fmla="val 15261"/>
              </a:avLst>
            </a:pr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44" name="Group"/>
          <p:cNvGrpSpPr/>
          <p:nvPr/>
        </p:nvGrpSpPr>
        <p:grpSpPr>
          <a:xfrm>
            <a:off x="8866227" y="6650122"/>
            <a:ext cx="2632078" cy="1696526"/>
            <a:chOff x="0" y="0"/>
            <a:chExt cx="2632077" cy="1696525"/>
          </a:xfrm>
        </p:grpSpPr>
        <p:sp>
          <p:nvSpPr>
            <p:cNvPr id="142" name="Sohitri Ghosh…"/>
            <p:cNvSpPr/>
            <p:nvPr/>
          </p:nvSpPr>
          <p:spPr>
            <a:xfrm>
              <a:off x="1362077" y="42652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b="1"/>
              </a:pPr>
              <a:r>
                <a:t>Sohitri Ghosh</a:t>
              </a:r>
            </a:p>
            <a:p>
              <a:pPr>
                <a:defRPr b="1"/>
              </a:pPr>
              <a:r>
                <a:t>(Joint with QSC)</a:t>
              </a:r>
            </a:p>
          </p:txBody>
        </p:sp>
        <p:sp>
          <p:nvSpPr>
            <p:cNvPr id="143" name="Rounded Rectangle"/>
            <p:cNvSpPr/>
            <p:nvPr/>
          </p:nvSpPr>
          <p:spPr>
            <a:xfrm>
              <a:off x="0" y="0"/>
              <a:ext cx="414057" cy="421251"/>
            </a:xfrm>
            <a:prstGeom prst="roundRect">
              <a:avLst>
                <a:gd name="adj" fmla="val 15261"/>
              </a:avLst>
            </a:prstGeom>
            <a:solidFill>
              <a:srgbClr val="929292"/>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47" name="Group"/>
          <p:cNvGrpSpPr/>
          <p:nvPr/>
        </p:nvGrpSpPr>
        <p:grpSpPr>
          <a:xfrm>
            <a:off x="5520930" y="6627470"/>
            <a:ext cx="2311355" cy="461060"/>
            <a:chOff x="0" y="0"/>
            <a:chExt cx="2311353" cy="461058"/>
          </a:xfrm>
        </p:grpSpPr>
        <p:sp>
          <p:nvSpPr>
            <p:cNvPr id="145" name="Hersh Singh"/>
            <p:cNvSpPr txBox="1"/>
            <p:nvPr/>
          </p:nvSpPr>
          <p:spPr>
            <a:xfrm>
              <a:off x="424337" y="0"/>
              <a:ext cx="1887017"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lvl1pPr>
            </a:lstStyle>
            <a:p>
              <a:r>
                <a:t>Hersh Singh</a:t>
              </a:r>
            </a:p>
          </p:txBody>
        </p:sp>
        <p:sp>
          <p:nvSpPr>
            <p:cNvPr id="146" name="Rounded Rectangle"/>
            <p:cNvSpPr/>
            <p:nvPr/>
          </p:nvSpPr>
          <p:spPr>
            <a:xfrm>
              <a:off x="0" y="19904"/>
              <a:ext cx="414057" cy="421251"/>
            </a:xfrm>
            <a:prstGeom prst="roundRect">
              <a:avLst>
                <a:gd name="adj" fmla="val 15261"/>
              </a:avLst>
            </a:pr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52" name="Group"/>
          <p:cNvGrpSpPr/>
          <p:nvPr/>
        </p:nvGrpSpPr>
        <p:grpSpPr>
          <a:xfrm>
            <a:off x="6477759" y="7932676"/>
            <a:ext cx="3524797" cy="3730514"/>
            <a:chOff x="0" y="0"/>
            <a:chExt cx="3524795" cy="3730512"/>
          </a:xfrm>
        </p:grpSpPr>
        <p:pic>
          <p:nvPicPr>
            <p:cNvPr id="148" name="Image" descr="Image"/>
            <p:cNvPicPr>
              <a:picLocks noChangeAspect="1"/>
            </p:cNvPicPr>
            <p:nvPr/>
          </p:nvPicPr>
          <p:blipFill>
            <a:blip r:embed="rId10"/>
            <a:stretch>
              <a:fillRect/>
            </a:stretch>
          </p:blipFill>
          <p:spPr>
            <a:xfrm>
              <a:off x="0" y="0"/>
              <a:ext cx="2599532" cy="2599532"/>
            </a:xfrm>
            <a:prstGeom prst="rect">
              <a:avLst/>
            </a:prstGeom>
            <a:ln w="12700" cap="flat">
              <a:noFill/>
              <a:miter lim="400000"/>
            </a:ln>
            <a:effectLst/>
          </p:spPr>
        </p:pic>
        <p:grpSp>
          <p:nvGrpSpPr>
            <p:cNvPr id="151" name="Group"/>
            <p:cNvGrpSpPr/>
            <p:nvPr/>
          </p:nvGrpSpPr>
          <p:grpSpPr>
            <a:xfrm>
              <a:off x="51663" y="2775403"/>
              <a:ext cx="3473133" cy="955110"/>
              <a:chOff x="0" y="0"/>
              <a:chExt cx="3473132" cy="955109"/>
            </a:xfrm>
          </p:grpSpPr>
          <p:sp>
            <p:nvSpPr>
              <p:cNvPr id="149" name="Tanner Trickle       (Joint with particle TH)"/>
              <p:cNvSpPr txBox="1"/>
              <p:nvPr/>
            </p:nvSpPr>
            <p:spPr>
              <a:xfrm>
                <a:off x="0" y="42052"/>
                <a:ext cx="3473133" cy="9130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b="1"/>
                </a:lvl1pPr>
              </a:lstStyle>
              <a:p>
                <a:r>
                  <a:t>Tanner Trickle       (Joint with particle TH)</a:t>
                </a:r>
              </a:p>
            </p:txBody>
          </p:sp>
          <p:sp>
            <p:nvSpPr>
              <p:cNvPr id="150" name="Rounded Rectangle"/>
              <p:cNvSpPr/>
              <p:nvPr/>
            </p:nvSpPr>
            <p:spPr>
              <a:xfrm>
                <a:off x="76158" y="0"/>
                <a:ext cx="455843" cy="463763"/>
              </a:xfrm>
              <a:prstGeom prst="roundRect">
                <a:avLst>
                  <a:gd name="adj" fmla="val 15261"/>
                </a:avLst>
              </a:prstGeom>
              <a:solidFill>
                <a:srgbClr val="929292"/>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grpSp>
        <p:nvGrpSpPr>
          <p:cNvPr id="155" name="Group"/>
          <p:cNvGrpSpPr/>
          <p:nvPr/>
        </p:nvGrpSpPr>
        <p:grpSpPr>
          <a:xfrm>
            <a:off x="11937328" y="6627470"/>
            <a:ext cx="2307828" cy="461060"/>
            <a:chOff x="0" y="0"/>
            <a:chExt cx="2307826" cy="461058"/>
          </a:xfrm>
        </p:grpSpPr>
        <p:sp>
          <p:nvSpPr>
            <p:cNvPr id="153" name="Ryan Janish"/>
            <p:cNvSpPr txBox="1"/>
            <p:nvPr/>
          </p:nvSpPr>
          <p:spPr>
            <a:xfrm>
              <a:off x="426601" y="0"/>
              <a:ext cx="1881226"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lvl1pPr>
            </a:lstStyle>
            <a:p>
              <a:r>
                <a:t>Ryan Janish</a:t>
              </a:r>
            </a:p>
          </p:txBody>
        </p:sp>
        <p:sp>
          <p:nvSpPr>
            <p:cNvPr id="154" name="Rounded Rectangle"/>
            <p:cNvSpPr/>
            <p:nvPr/>
          </p:nvSpPr>
          <p:spPr>
            <a:xfrm>
              <a:off x="0" y="19904"/>
              <a:ext cx="414057" cy="421251"/>
            </a:xfrm>
            <a:prstGeom prst="roundRect">
              <a:avLst>
                <a:gd name="adj" fmla="val 15261"/>
              </a:avLst>
            </a:prstGeom>
            <a:solidFill>
              <a:srgbClr val="929292"/>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58" name="Group"/>
          <p:cNvGrpSpPr/>
          <p:nvPr/>
        </p:nvGrpSpPr>
        <p:grpSpPr>
          <a:xfrm>
            <a:off x="1979353" y="6627470"/>
            <a:ext cx="2104414" cy="461060"/>
            <a:chOff x="0" y="0"/>
            <a:chExt cx="2104413" cy="461058"/>
          </a:xfrm>
        </p:grpSpPr>
        <p:sp>
          <p:nvSpPr>
            <p:cNvPr id="156" name="Alex Millar"/>
            <p:cNvSpPr txBox="1"/>
            <p:nvPr/>
          </p:nvSpPr>
          <p:spPr>
            <a:xfrm>
              <a:off x="473428" y="0"/>
              <a:ext cx="1630986"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lvl1pPr>
            </a:lstStyle>
            <a:p>
              <a:r>
                <a:t>Alex Millar</a:t>
              </a:r>
            </a:p>
          </p:txBody>
        </p:sp>
        <p:sp>
          <p:nvSpPr>
            <p:cNvPr id="157" name="Rounded Rectangle"/>
            <p:cNvSpPr/>
            <p:nvPr/>
          </p:nvSpPr>
          <p:spPr>
            <a:xfrm>
              <a:off x="0" y="19904"/>
              <a:ext cx="414057" cy="421251"/>
            </a:xfrm>
            <a:prstGeom prst="roundRect">
              <a:avLst>
                <a:gd name="adj" fmla="val 15261"/>
              </a:avLst>
            </a:prstGeom>
            <a:solidFill>
              <a:srgbClr val="929292"/>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63" name="Group"/>
          <p:cNvGrpSpPr/>
          <p:nvPr/>
        </p:nvGrpSpPr>
        <p:grpSpPr>
          <a:xfrm>
            <a:off x="10133447" y="7899946"/>
            <a:ext cx="2785994" cy="3776024"/>
            <a:chOff x="0" y="0"/>
            <a:chExt cx="2785992" cy="3776022"/>
          </a:xfrm>
        </p:grpSpPr>
        <p:pic>
          <p:nvPicPr>
            <p:cNvPr id="159" name="Image" descr="Image"/>
            <p:cNvPicPr>
              <a:picLocks noChangeAspect="1"/>
            </p:cNvPicPr>
            <p:nvPr/>
          </p:nvPicPr>
          <p:blipFill>
            <a:blip r:embed="rId11"/>
            <a:stretch>
              <a:fillRect/>
            </a:stretch>
          </p:blipFill>
          <p:spPr>
            <a:xfrm>
              <a:off x="93230" y="0"/>
              <a:ext cx="2599533" cy="2599532"/>
            </a:xfrm>
            <a:prstGeom prst="rect">
              <a:avLst/>
            </a:prstGeom>
            <a:ln w="12700" cap="flat">
              <a:noFill/>
              <a:miter lim="400000"/>
            </a:ln>
            <a:effectLst/>
          </p:spPr>
        </p:pic>
        <p:grpSp>
          <p:nvGrpSpPr>
            <p:cNvPr id="162" name="Group"/>
            <p:cNvGrpSpPr/>
            <p:nvPr/>
          </p:nvGrpSpPr>
          <p:grpSpPr>
            <a:xfrm>
              <a:off x="0" y="2702993"/>
              <a:ext cx="2785993" cy="1073030"/>
              <a:chOff x="0" y="0"/>
              <a:chExt cx="2785992" cy="1073029"/>
            </a:xfrm>
          </p:grpSpPr>
          <p:sp>
            <p:nvSpPr>
              <p:cNvPr id="160" name="Christina Gao (Joint with UIUC)"/>
              <p:cNvSpPr txBox="1"/>
              <p:nvPr/>
            </p:nvSpPr>
            <p:spPr>
              <a:xfrm>
                <a:off x="168190" y="0"/>
                <a:ext cx="2617803" cy="10730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b="1"/>
                </a:lvl1pPr>
              </a:lstStyle>
              <a:p>
                <a:r>
                  <a:t>Christina Gao (Joint with UIUC)</a:t>
                </a:r>
              </a:p>
            </p:txBody>
          </p:sp>
          <p:sp>
            <p:nvSpPr>
              <p:cNvPr id="161" name="Rounded Rectangle"/>
              <p:cNvSpPr/>
              <p:nvPr/>
            </p:nvSpPr>
            <p:spPr>
              <a:xfrm>
                <a:off x="0" y="94946"/>
                <a:ext cx="414057" cy="421251"/>
              </a:xfrm>
              <a:prstGeom prst="roundRect">
                <a:avLst>
                  <a:gd name="adj" fmla="val 15261"/>
                </a:avLst>
              </a:prstGeom>
              <a:solidFill>
                <a:srgbClr val="929292"/>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grpSp>
        <p:nvGrpSpPr>
          <p:cNvPr id="166" name="Group"/>
          <p:cNvGrpSpPr/>
          <p:nvPr/>
        </p:nvGrpSpPr>
        <p:grpSpPr>
          <a:xfrm>
            <a:off x="18114018" y="10733593"/>
            <a:ext cx="2355186" cy="461060"/>
            <a:chOff x="0" y="0"/>
            <a:chExt cx="2355184" cy="461058"/>
          </a:xfrm>
        </p:grpSpPr>
        <p:sp>
          <p:nvSpPr>
            <p:cNvPr id="164" name="Wanqian Liu"/>
            <p:cNvSpPr txBox="1"/>
            <p:nvPr/>
          </p:nvSpPr>
          <p:spPr>
            <a:xfrm>
              <a:off x="463291" y="0"/>
              <a:ext cx="1891894"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lvl1pPr>
            </a:lstStyle>
            <a:p>
              <a:r>
                <a:t>Wanqian Liu</a:t>
              </a:r>
            </a:p>
          </p:txBody>
        </p:sp>
        <p:sp>
          <p:nvSpPr>
            <p:cNvPr id="165" name="Rounded Rectangle"/>
            <p:cNvSpPr/>
            <p:nvPr/>
          </p:nvSpPr>
          <p:spPr>
            <a:xfrm>
              <a:off x="0" y="1708"/>
              <a:ext cx="414057" cy="421251"/>
            </a:xfrm>
            <a:prstGeom prst="roundRect">
              <a:avLst>
                <a:gd name="adj" fmla="val 15261"/>
              </a:avLst>
            </a:pr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69" name="Group"/>
          <p:cNvGrpSpPr/>
          <p:nvPr/>
        </p:nvGrpSpPr>
        <p:grpSpPr>
          <a:xfrm>
            <a:off x="21565029" y="10733593"/>
            <a:ext cx="1747715" cy="461060"/>
            <a:chOff x="0" y="0"/>
            <a:chExt cx="1747713" cy="461058"/>
          </a:xfrm>
        </p:grpSpPr>
        <p:sp>
          <p:nvSpPr>
            <p:cNvPr id="167" name="Tong Ou"/>
            <p:cNvSpPr txBox="1"/>
            <p:nvPr/>
          </p:nvSpPr>
          <p:spPr>
            <a:xfrm>
              <a:off x="425186" y="0"/>
              <a:ext cx="1322528"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lvl1pPr>
            </a:lstStyle>
            <a:p>
              <a:r>
                <a:t>Tong Ou</a:t>
              </a:r>
            </a:p>
          </p:txBody>
        </p:sp>
        <p:sp>
          <p:nvSpPr>
            <p:cNvPr id="168" name="Rounded Rectangle"/>
            <p:cNvSpPr/>
            <p:nvPr/>
          </p:nvSpPr>
          <p:spPr>
            <a:xfrm>
              <a:off x="0" y="1708"/>
              <a:ext cx="414057" cy="421251"/>
            </a:xfrm>
            <a:prstGeom prst="roundRect">
              <a:avLst>
                <a:gd name="adj" fmla="val 15261"/>
              </a:avLst>
            </a:pr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72" name="Group"/>
          <p:cNvGrpSpPr/>
          <p:nvPr/>
        </p:nvGrpSpPr>
        <p:grpSpPr>
          <a:xfrm>
            <a:off x="18350199" y="6827500"/>
            <a:ext cx="4018695" cy="829359"/>
            <a:chOff x="0" y="0"/>
            <a:chExt cx="4018693" cy="829358"/>
          </a:xfrm>
        </p:grpSpPr>
        <p:sp>
          <p:nvSpPr>
            <p:cNvPr id="170" name="Erik Gustafson - NASA (Fermilab-based)"/>
            <p:cNvSpPr txBox="1"/>
            <p:nvPr/>
          </p:nvSpPr>
          <p:spPr>
            <a:xfrm>
              <a:off x="306962" y="0"/>
              <a:ext cx="3711732" cy="8293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b="1"/>
              </a:lvl1pPr>
            </a:lstStyle>
            <a:p>
              <a:r>
                <a:t>Erik Gustafson - NASA (Fermilab-based)</a:t>
              </a:r>
            </a:p>
          </p:txBody>
        </p:sp>
        <p:sp>
          <p:nvSpPr>
            <p:cNvPr id="171" name="Rounded Rectangle"/>
            <p:cNvSpPr/>
            <p:nvPr/>
          </p:nvSpPr>
          <p:spPr>
            <a:xfrm>
              <a:off x="0" y="78728"/>
              <a:ext cx="414057" cy="421252"/>
            </a:xfrm>
            <a:prstGeom prst="roundRect">
              <a:avLst>
                <a:gd name="adj" fmla="val 15261"/>
              </a:avLst>
            </a:pr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77" name="Group"/>
          <p:cNvGrpSpPr/>
          <p:nvPr/>
        </p:nvGrpSpPr>
        <p:grpSpPr>
          <a:xfrm>
            <a:off x="18073161" y="12930840"/>
            <a:ext cx="5792348" cy="498423"/>
            <a:chOff x="0" y="0"/>
            <a:chExt cx="5792346" cy="498421"/>
          </a:xfrm>
        </p:grpSpPr>
        <p:sp>
          <p:nvSpPr>
            <p:cNvPr id="173" name="Simulation"/>
            <p:cNvSpPr txBox="1"/>
            <p:nvPr/>
          </p:nvSpPr>
          <p:spPr>
            <a:xfrm>
              <a:off x="442204" y="0"/>
              <a:ext cx="1782471" cy="4984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600" b="1"/>
              </a:lvl1pPr>
            </a:lstStyle>
            <a:p>
              <a:r>
                <a:t>Simulation</a:t>
              </a:r>
            </a:p>
          </p:txBody>
        </p:sp>
        <p:sp>
          <p:nvSpPr>
            <p:cNvPr id="174" name="Sensing"/>
            <p:cNvSpPr txBox="1"/>
            <p:nvPr/>
          </p:nvSpPr>
          <p:spPr>
            <a:xfrm>
              <a:off x="4418333" y="0"/>
              <a:ext cx="1374014" cy="4984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600" b="1"/>
              </a:lvl1pPr>
            </a:lstStyle>
            <a:p>
              <a:r>
                <a:t>Sensing</a:t>
              </a:r>
            </a:p>
          </p:txBody>
        </p:sp>
        <p:sp>
          <p:nvSpPr>
            <p:cNvPr id="175" name="Rounded Rectangle"/>
            <p:cNvSpPr/>
            <p:nvPr/>
          </p:nvSpPr>
          <p:spPr>
            <a:xfrm>
              <a:off x="0" y="38586"/>
              <a:ext cx="414057" cy="421252"/>
            </a:xfrm>
            <a:prstGeom prst="roundRect">
              <a:avLst>
                <a:gd name="adj" fmla="val 15261"/>
              </a:avLst>
            </a:pr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6" name="Rounded Rectangle"/>
            <p:cNvSpPr/>
            <p:nvPr/>
          </p:nvSpPr>
          <p:spPr>
            <a:xfrm>
              <a:off x="3946920" y="38586"/>
              <a:ext cx="414058" cy="421252"/>
            </a:xfrm>
            <a:prstGeom prst="roundRect">
              <a:avLst>
                <a:gd name="adj" fmla="val 15261"/>
              </a:avLst>
            </a:prstGeom>
            <a:solidFill>
              <a:srgbClr val="929292"/>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grpSp>
        <p:nvGrpSpPr>
          <p:cNvPr id="180" name="Group"/>
          <p:cNvGrpSpPr/>
          <p:nvPr/>
        </p:nvGrpSpPr>
        <p:grpSpPr>
          <a:xfrm>
            <a:off x="3840762" y="12418436"/>
            <a:ext cx="12088089" cy="671803"/>
            <a:chOff x="0" y="0"/>
            <a:chExt cx="12088088" cy="671801"/>
          </a:xfrm>
        </p:grpSpPr>
        <p:sp>
          <p:nvSpPr>
            <p:cNvPr id="178" name="Rounded Rectangle"/>
            <p:cNvSpPr/>
            <p:nvPr/>
          </p:nvSpPr>
          <p:spPr>
            <a:xfrm>
              <a:off x="4746003" y="150675"/>
              <a:ext cx="414058" cy="421251"/>
            </a:xfrm>
            <a:prstGeom prst="roundRect">
              <a:avLst>
                <a:gd name="adj" fmla="val 15261"/>
              </a:avLst>
            </a:prstGeom>
            <a:solidFill>
              <a:schemeClr val="accent1">
                <a:lumOff val="16847"/>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9" name="+ Undergrad interns     (more later on our internship)"/>
            <p:cNvSpPr txBox="1"/>
            <p:nvPr/>
          </p:nvSpPr>
          <p:spPr>
            <a:xfrm>
              <a:off x="0" y="0"/>
              <a:ext cx="12088089" cy="6718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800" b="1"/>
              </a:lvl1pPr>
            </a:lstStyle>
            <a:p>
              <a:r>
                <a:t>+ Undergrad interns     (more later on our internship)</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Quantum Consortium"/>
          <p:cNvSpPr txBox="1">
            <a:spLocks noGrp="1"/>
          </p:cNvSpPr>
          <p:nvPr>
            <p:ph type="title"/>
          </p:nvPr>
        </p:nvSpPr>
        <p:spPr>
          <a:xfrm>
            <a:off x="1206500" y="825500"/>
            <a:ext cx="21971000" cy="1433163"/>
          </a:xfrm>
          <a:prstGeom prst="rect">
            <a:avLst/>
          </a:prstGeom>
        </p:spPr>
        <p:txBody>
          <a:bodyPr/>
          <a:lstStyle/>
          <a:p>
            <a:r>
              <a:t>Quantum Consortium</a:t>
            </a:r>
          </a:p>
        </p:txBody>
      </p:sp>
      <p:sp>
        <p:nvSpPr>
          <p:cNvPr id="183" name="A partnership with University groups, some with years of experience in QIS (e.g. Caltech) and some new to the area (e.g. Fermilab, UIUC). Goal of growing the field.…"/>
          <p:cNvSpPr txBox="1">
            <a:spLocks noGrp="1"/>
          </p:cNvSpPr>
          <p:nvPr>
            <p:ph type="body" idx="1"/>
          </p:nvPr>
        </p:nvSpPr>
        <p:spPr>
          <a:xfrm>
            <a:off x="1999704" y="4369092"/>
            <a:ext cx="20384592" cy="8088665"/>
          </a:xfrm>
          <a:prstGeom prst="rect">
            <a:avLst/>
          </a:prstGeom>
        </p:spPr>
        <p:txBody>
          <a:bodyPr>
            <a:normAutofit/>
          </a:bodyPr>
          <a:lstStyle/>
          <a:p>
            <a:pPr algn="l">
              <a:spcBef>
                <a:spcPts val="0"/>
              </a:spcBef>
              <a:spcAft>
                <a:spcPts val="0"/>
              </a:spcAft>
              <a:buFont typeface="Arial" panose="020B0604020202020204" pitchFamily="34" charset="0"/>
              <a:buChar char="•"/>
            </a:pPr>
            <a:r>
              <a:rPr lang="en-US" sz="4400" b="0" i="0" u="none" strike="noStrike" dirty="0">
                <a:solidFill>
                  <a:srgbClr val="222222"/>
                </a:solidFill>
                <a:effectLst/>
              </a:rPr>
              <a:t>Fermilab started the in-house QTH effort in 2019.</a:t>
            </a:r>
            <a:endParaRPr lang="en-US" sz="9600" b="0" i="0" u="none" strike="noStrike" dirty="0">
              <a:solidFill>
                <a:srgbClr val="222222"/>
              </a:solidFill>
              <a:effectLst/>
            </a:endParaRPr>
          </a:p>
          <a:p>
            <a:pPr algn="l">
              <a:spcBef>
                <a:spcPts val="0"/>
              </a:spcBef>
              <a:spcAft>
                <a:spcPts val="0"/>
              </a:spcAft>
              <a:buFont typeface="Arial" panose="020B0604020202020204" pitchFamily="34" charset="0"/>
              <a:buChar char="•"/>
            </a:pPr>
            <a:r>
              <a:rPr lang="en-US" sz="4400" b="0" i="0" u="none" strike="noStrike" dirty="0">
                <a:solidFill>
                  <a:srgbClr val="222222"/>
                </a:solidFill>
                <a:effectLst/>
              </a:rPr>
              <a:t>It was accompanied by a successful partnership with University groups, some with years of experience in QIS (e.g. Caltech, UW) and some new to the area (e.g. UIUC).</a:t>
            </a:r>
            <a:endParaRPr lang="en-US" sz="9600" b="0" i="0" u="none" strike="noStrike" dirty="0">
              <a:solidFill>
                <a:srgbClr val="222222"/>
              </a:solidFill>
              <a:effectLst/>
            </a:endParaRPr>
          </a:p>
          <a:p>
            <a:pPr algn="l">
              <a:spcBef>
                <a:spcPts val="0"/>
              </a:spcBef>
              <a:spcAft>
                <a:spcPts val="0"/>
              </a:spcAft>
              <a:buFont typeface="Arial" panose="020B0604020202020204" pitchFamily="34" charset="0"/>
              <a:buChar char="•"/>
            </a:pPr>
            <a:r>
              <a:rPr lang="en-US" sz="4400" b="0" i="0" u="none" strike="noStrike" dirty="0">
                <a:solidFill>
                  <a:srgbClr val="222222"/>
                </a:solidFill>
                <a:effectLst/>
              </a:rPr>
              <a:t>Main goal: grow the field at Fermilab and in the US. After five years of sustained effort this goal was achieved! Fermilab Theory is attracting some of the best RA’s in quantum theory for HEP.</a:t>
            </a:r>
            <a:endParaRPr lang="en-US" sz="9600" b="0" i="0" u="none" strike="noStrike" dirty="0">
              <a:solidFill>
                <a:srgbClr val="222222"/>
              </a:solidFill>
              <a:effectLst/>
            </a:endParaRPr>
          </a:p>
          <a:p>
            <a:pPr algn="l">
              <a:spcBef>
                <a:spcPts val="0"/>
              </a:spcBef>
              <a:spcAft>
                <a:spcPts val="0"/>
              </a:spcAft>
              <a:buFont typeface="Arial" panose="020B0604020202020204" pitchFamily="34" charset="0"/>
              <a:buChar char="•"/>
            </a:pPr>
            <a:r>
              <a:rPr lang="en-US" sz="4400" b="0" i="0" u="none" strike="noStrike" dirty="0">
                <a:solidFill>
                  <a:srgbClr val="222222"/>
                </a:solidFill>
                <a:effectLst/>
              </a:rPr>
              <a:t>Initial focus on the new field of quantum simulation for HEP. Broadening in later stages.</a:t>
            </a:r>
            <a:endParaRPr lang="en-US" sz="9600" b="0" i="0" u="none" strike="noStrike" dirty="0">
              <a:solidFill>
                <a:srgbClr val="222222"/>
              </a:solidFill>
              <a:effectLst/>
            </a:endParaRPr>
          </a:p>
          <a:p>
            <a:pPr algn="l">
              <a:spcBef>
                <a:spcPts val="0"/>
              </a:spcBef>
              <a:spcAft>
                <a:spcPts val="0"/>
              </a:spcAft>
              <a:buFont typeface="Arial" panose="020B0604020202020204" pitchFamily="34" charset="0"/>
              <a:buChar char="•"/>
            </a:pPr>
            <a:r>
              <a:rPr lang="en-US" sz="4400" b="0" i="0" u="none" strike="noStrike" dirty="0">
                <a:solidFill>
                  <a:srgbClr val="222222"/>
                </a:solidFill>
                <a:effectLst/>
              </a:rPr>
              <a:t>Upcoming changes: Ending partnership with MIT (PI moving towards AI) and Purdue (formal) and adding Johns Hopkins (Sensing and quantum foundations).</a:t>
            </a:r>
            <a:endParaRPr lang="en-US" sz="9600" b="0" i="0" u="none" strike="noStrike" dirty="0">
              <a:solidFill>
                <a:srgbClr val="222222"/>
              </a:solidFill>
              <a:effectLst/>
            </a:endParaRPr>
          </a:p>
        </p:txBody>
      </p:sp>
      <p:sp>
        <p:nvSpPr>
          <p:cNvPr id="184" name="Fermilab (Carena, Harnik) , Caltech (Preskil) , U. Washington (Savage), UIUC (El Khadra, Draper), MIT (Thaler), Purdue (Kruczenski)"/>
          <p:cNvSpPr txBox="1"/>
          <p:nvPr/>
        </p:nvSpPr>
        <p:spPr>
          <a:xfrm>
            <a:off x="3271196" y="2648145"/>
            <a:ext cx="17304137" cy="1331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lvl1pPr>
          </a:lstStyle>
          <a:p>
            <a:r>
              <a:rPr dirty="0"/>
              <a:t>Fermilab (</a:t>
            </a:r>
            <a:r>
              <a:rPr dirty="0" err="1"/>
              <a:t>Carena</a:t>
            </a:r>
            <a:r>
              <a:rPr dirty="0"/>
              <a:t>, Harnik) , Caltech (</a:t>
            </a:r>
            <a:r>
              <a:rPr dirty="0" err="1"/>
              <a:t>Preskil</a:t>
            </a:r>
            <a:r>
              <a:rPr dirty="0"/>
              <a:t>) , U. Washington (Savage), UIUC (El Khadra, Draper), MIT (Thaler), Purdue (</a:t>
            </a:r>
            <a:r>
              <a:rPr dirty="0" err="1"/>
              <a:t>Kruczenski</a:t>
            </a:r>
            <a:r>
              <a:rPr dirty="0"/>
              <a: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Quantum Theory Department"/>
          <p:cNvSpPr txBox="1">
            <a:spLocks noGrp="1"/>
          </p:cNvSpPr>
          <p:nvPr>
            <p:ph type="title"/>
          </p:nvPr>
        </p:nvSpPr>
        <p:spPr>
          <a:xfrm>
            <a:off x="1206500" y="825500"/>
            <a:ext cx="15224578" cy="1433163"/>
          </a:xfrm>
          <a:prstGeom prst="rect">
            <a:avLst/>
          </a:prstGeom>
        </p:spPr>
        <p:txBody>
          <a:bodyPr/>
          <a:lstStyle/>
          <a:p>
            <a:r>
              <a:t>Quantum Theory Department</a:t>
            </a:r>
          </a:p>
        </p:txBody>
      </p:sp>
      <p:pic>
        <p:nvPicPr>
          <p:cNvPr id="187" name="Rounded Rectangle Rounded rectangle" descr="Rounded Rectangle Rounded rectangle"/>
          <p:cNvPicPr>
            <a:picLocks/>
          </p:cNvPicPr>
          <p:nvPr/>
        </p:nvPicPr>
        <p:blipFill>
          <a:blip r:embed="rId2"/>
          <a:stretch>
            <a:fillRect/>
          </a:stretch>
        </p:blipFill>
        <p:spPr>
          <a:xfrm flipH="1">
            <a:off x="13273808" y="9296408"/>
            <a:ext cx="4625964" cy="3338402"/>
          </a:xfrm>
          <a:prstGeom prst="rect">
            <a:avLst/>
          </a:prstGeom>
        </p:spPr>
      </p:pic>
      <p:sp>
        <p:nvSpPr>
          <p:cNvPr id="189" name="Quantum Theory"/>
          <p:cNvSpPr txBox="1"/>
          <p:nvPr/>
        </p:nvSpPr>
        <p:spPr>
          <a:xfrm>
            <a:off x="17360416" y="7664546"/>
            <a:ext cx="2574427" cy="1180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b="1"/>
            </a:lvl1pPr>
          </a:lstStyle>
          <a:p>
            <a:r>
              <a:t>Quantum Theory</a:t>
            </a:r>
          </a:p>
        </p:txBody>
      </p:sp>
      <p:grpSp>
        <p:nvGrpSpPr>
          <p:cNvPr id="193" name="Group"/>
          <p:cNvGrpSpPr/>
          <p:nvPr/>
        </p:nvGrpSpPr>
        <p:grpSpPr>
          <a:xfrm>
            <a:off x="18035602" y="8949993"/>
            <a:ext cx="4625965" cy="4492368"/>
            <a:chOff x="-71842" y="-71842"/>
            <a:chExt cx="4625963" cy="4492367"/>
          </a:xfrm>
        </p:grpSpPr>
        <p:pic>
          <p:nvPicPr>
            <p:cNvPr id="190" name="Rounded Rectangle Rounded rectangle" descr="Rounded Rectangle Rounded rectangle"/>
            <p:cNvPicPr>
              <a:picLocks/>
            </p:cNvPicPr>
            <p:nvPr/>
          </p:nvPicPr>
          <p:blipFill>
            <a:blip r:embed="rId3"/>
            <a:stretch>
              <a:fillRect/>
            </a:stretch>
          </p:blipFill>
          <p:spPr>
            <a:xfrm rot="10800000">
              <a:off x="-71843" y="-71843"/>
              <a:ext cx="4625964" cy="4492369"/>
            </a:xfrm>
            <a:prstGeom prst="rect">
              <a:avLst/>
            </a:prstGeom>
            <a:effectLst/>
          </p:spPr>
        </p:pic>
        <p:sp>
          <p:nvSpPr>
            <p:cNvPr id="192" name="SQMS"/>
            <p:cNvSpPr txBox="1"/>
            <p:nvPr/>
          </p:nvSpPr>
          <p:spPr>
            <a:xfrm>
              <a:off x="953925" y="1856938"/>
              <a:ext cx="2574427" cy="6348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500" b="1"/>
              </a:lvl1pPr>
            </a:lstStyle>
            <a:p>
              <a:r>
                <a:t>SQMS</a:t>
              </a:r>
            </a:p>
          </p:txBody>
        </p:sp>
      </p:grpSp>
      <p:pic>
        <p:nvPicPr>
          <p:cNvPr id="194" name="Rounded Rectangle Rounded rectangle" descr="Rounded Rectangle Rounded rectangle"/>
          <p:cNvPicPr>
            <a:picLocks/>
          </p:cNvPicPr>
          <p:nvPr/>
        </p:nvPicPr>
        <p:blipFill>
          <a:blip r:embed="rId4"/>
          <a:stretch>
            <a:fillRect/>
          </a:stretch>
        </p:blipFill>
        <p:spPr>
          <a:xfrm rot="10800000" flipH="1">
            <a:off x="12953860" y="5494618"/>
            <a:ext cx="4482280" cy="3338401"/>
          </a:xfrm>
          <a:prstGeom prst="rect">
            <a:avLst/>
          </a:prstGeom>
        </p:spPr>
      </p:pic>
      <p:sp>
        <p:nvSpPr>
          <p:cNvPr id="196" name="ETD-Quantum"/>
          <p:cNvSpPr txBox="1"/>
          <p:nvPr/>
        </p:nvSpPr>
        <p:spPr>
          <a:xfrm>
            <a:off x="13862330" y="6636865"/>
            <a:ext cx="2258941" cy="1180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500" b="1"/>
            </a:lvl1pPr>
          </a:lstStyle>
          <a:p>
            <a:r>
              <a:t>ETD-Quantum</a:t>
            </a:r>
          </a:p>
        </p:txBody>
      </p:sp>
      <p:sp>
        <p:nvSpPr>
          <p:cNvPr id="197" name="QSC"/>
          <p:cNvSpPr txBox="1"/>
          <p:nvPr/>
        </p:nvSpPr>
        <p:spPr>
          <a:xfrm>
            <a:off x="14299576" y="10648205"/>
            <a:ext cx="2574428" cy="6348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b="1"/>
            </a:lvl1pPr>
          </a:lstStyle>
          <a:p>
            <a:r>
              <a:t>QSC</a:t>
            </a:r>
          </a:p>
        </p:txBody>
      </p:sp>
      <p:pic>
        <p:nvPicPr>
          <p:cNvPr id="198" name="Rounded Rectangle Rounded rectangle" descr="Rounded Rectangle Rounded rectangle"/>
          <p:cNvPicPr>
            <a:picLocks/>
          </p:cNvPicPr>
          <p:nvPr/>
        </p:nvPicPr>
        <p:blipFill>
          <a:blip r:embed="rId5"/>
          <a:stretch>
            <a:fillRect/>
          </a:stretch>
        </p:blipFill>
        <p:spPr>
          <a:xfrm>
            <a:off x="16262805" y="5971425"/>
            <a:ext cx="4769648" cy="4636053"/>
          </a:xfrm>
          <a:prstGeom prst="rect">
            <a:avLst/>
          </a:prstGeom>
        </p:spPr>
      </p:pic>
      <p:sp>
        <p:nvSpPr>
          <p:cNvPr id="200" name="QTH has significant synergy with other quantum efforts:…"/>
          <p:cNvSpPr txBox="1">
            <a:spLocks noGrp="1"/>
          </p:cNvSpPr>
          <p:nvPr>
            <p:ph type="body" sz="half" idx="1"/>
          </p:nvPr>
        </p:nvSpPr>
        <p:spPr>
          <a:xfrm>
            <a:off x="1206500" y="2843213"/>
            <a:ext cx="11080513" cy="9661303"/>
          </a:xfrm>
          <a:prstGeom prst="rect">
            <a:avLst/>
          </a:prstGeom>
        </p:spPr>
        <p:txBody>
          <a:bodyPr/>
          <a:lstStyle/>
          <a:p>
            <a:pPr marL="548639" indent="-548639" defTabSz="2194505">
              <a:lnSpc>
                <a:spcPct val="110000"/>
              </a:lnSpc>
              <a:spcBef>
                <a:spcPts val="4000"/>
              </a:spcBef>
              <a:defRPr sz="4319"/>
            </a:pPr>
            <a:r>
              <a:t>QTH has significant synergy with other quantum efforts:</a:t>
            </a:r>
          </a:p>
          <a:p>
            <a:pPr marL="1097279" lvl="1" indent="-548639" defTabSz="2194505">
              <a:lnSpc>
                <a:spcPct val="110000"/>
              </a:lnSpc>
              <a:spcBef>
                <a:spcPts val="4000"/>
              </a:spcBef>
              <a:defRPr sz="4319" b="1"/>
            </a:pPr>
            <a:r>
              <a:t>SQMS: </a:t>
            </a:r>
            <a:r>
              <a:rPr b="0"/>
              <a:t>see previous talk. Strong synergy across sensing and simulation.</a:t>
            </a:r>
          </a:p>
          <a:p>
            <a:pPr marL="1097279" lvl="1" indent="-548639" defTabSz="2194505">
              <a:lnSpc>
                <a:spcPct val="110000"/>
              </a:lnSpc>
              <a:spcBef>
                <a:spcPts val="4000"/>
              </a:spcBef>
              <a:defRPr sz="4319" b="1"/>
            </a:pPr>
            <a:r>
              <a:t>ETD: </a:t>
            </a:r>
            <a:r>
              <a:rPr b="0"/>
              <a:t>Theory involvement in bringing the MAGIS-100 experiment and making physics case. Collaborations with ETD quantum computing researchers, as well as on dSPDC (see later slides).  </a:t>
            </a:r>
          </a:p>
          <a:p>
            <a:pPr marL="1097279" lvl="1" indent="-548639" defTabSz="2194505">
              <a:lnSpc>
                <a:spcPct val="110000"/>
              </a:lnSpc>
              <a:spcBef>
                <a:spcPts val="4000"/>
              </a:spcBef>
              <a:defRPr sz="4319" b="1"/>
            </a:pPr>
            <a:r>
              <a:t>QSC: </a:t>
            </a:r>
            <a:r>
              <a:rPr b="0"/>
              <a:t>Joint postdoc Ghosh, working in quantum metrology and sensing area.</a:t>
            </a:r>
          </a:p>
        </p:txBody>
      </p:sp>
      <p:sp>
        <p:nvSpPr>
          <p:cNvPr id="201" name="A crucial and substantial component is a broad  approach to quantum theory, simulation, and sensing."/>
          <p:cNvSpPr txBox="1"/>
          <p:nvPr/>
        </p:nvSpPr>
        <p:spPr>
          <a:xfrm>
            <a:off x="13648405" y="2899758"/>
            <a:ext cx="9998449" cy="195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b="1">
                <a:solidFill>
                  <a:srgbClr val="011993"/>
                </a:solidFill>
              </a:defRPr>
            </a:lvl1pPr>
          </a:lstStyle>
          <a:p>
            <a:r>
              <a:t>A crucial and substantial component is a broad  approach to quantum theory, simulation, and sensing.</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Quantum Theory Department - Timeline"/>
          <p:cNvSpPr txBox="1">
            <a:spLocks noGrp="1"/>
          </p:cNvSpPr>
          <p:nvPr>
            <p:ph type="title"/>
          </p:nvPr>
        </p:nvSpPr>
        <p:spPr>
          <a:xfrm>
            <a:off x="1206500" y="825500"/>
            <a:ext cx="21971000" cy="1433163"/>
          </a:xfrm>
          <a:prstGeom prst="rect">
            <a:avLst/>
          </a:prstGeom>
        </p:spPr>
        <p:txBody>
          <a:bodyPr/>
          <a:lstStyle/>
          <a:p>
            <a:r>
              <a:t>Quantum Theory Department - Timeline</a:t>
            </a:r>
          </a:p>
        </p:txBody>
      </p:sp>
      <p:sp>
        <p:nvSpPr>
          <p:cNvPr id="204" name="Mid 2018: Awarded a 2-year QuantISED grant (PI Carena) in collaboration with Caltech and U. Washington, forming consortium.…"/>
          <p:cNvSpPr txBox="1">
            <a:spLocks noGrp="1"/>
          </p:cNvSpPr>
          <p:nvPr>
            <p:ph type="body" idx="1"/>
          </p:nvPr>
        </p:nvSpPr>
        <p:spPr>
          <a:xfrm>
            <a:off x="1206500" y="2843213"/>
            <a:ext cx="18739299" cy="9661303"/>
          </a:xfrm>
          <a:prstGeom prst="rect">
            <a:avLst/>
          </a:prstGeom>
        </p:spPr>
        <p:txBody>
          <a:bodyPr>
            <a:normAutofit/>
          </a:bodyPr>
          <a:lstStyle/>
          <a:p>
            <a:pPr>
              <a:lnSpc>
                <a:spcPct val="110000"/>
              </a:lnSpc>
            </a:pPr>
            <a:r>
              <a:rPr b="1" dirty="0"/>
              <a:t>Mid 2018:</a:t>
            </a:r>
            <a:r>
              <a:rPr dirty="0"/>
              <a:t> Awarded a 2-year </a:t>
            </a:r>
            <a:r>
              <a:rPr dirty="0" err="1"/>
              <a:t>QuantISED</a:t>
            </a:r>
            <a:r>
              <a:rPr dirty="0"/>
              <a:t> grant (PI </a:t>
            </a:r>
            <a:r>
              <a:rPr dirty="0" err="1"/>
              <a:t>Carena</a:t>
            </a:r>
            <a:r>
              <a:rPr dirty="0"/>
              <a:t>) in collaboration with Caltech and U. Washington, forming consortium.</a:t>
            </a:r>
            <a:endParaRPr lang="en-US" b="1" dirty="0"/>
          </a:p>
          <a:p>
            <a:pPr>
              <a:lnSpc>
                <a:spcPct val="110000"/>
              </a:lnSpc>
            </a:pPr>
            <a:r>
              <a:rPr b="1" dirty="0"/>
              <a:t>Mid 2020:</a:t>
            </a:r>
            <a:r>
              <a:rPr dirty="0"/>
              <a:t> Awarded a continuation of </a:t>
            </a:r>
            <a:r>
              <a:rPr dirty="0" err="1"/>
              <a:t>QuantISED</a:t>
            </a:r>
            <a:r>
              <a:rPr dirty="0"/>
              <a:t> grant for 3+2 years, adding UIUC, MIT, and Purdue to the consortium. </a:t>
            </a:r>
            <a:r>
              <a:rPr lang="en-US" dirty="0"/>
              <a:t>Launched department.</a:t>
            </a:r>
          </a:p>
          <a:p>
            <a:pPr>
              <a:lnSpc>
                <a:spcPct val="110000"/>
              </a:lnSpc>
            </a:pPr>
            <a:r>
              <a:rPr b="1" dirty="0"/>
              <a:t>Mid 2020:</a:t>
            </a:r>
            <a:r>
              <a:rPr dirty="0"/>
              <a:t> SQMS awarded with strong theory involvement.</a:t>
            </a:r>
          </a:p>
          <a:p>
            <a:pPr>
              <a:lnSpc>
                <a:spcPct val="110000"/>
              </a:lnSpc>
            </a:pPr>
            <a:r>
              <a:rPr b="1" dirty="0"/>
              <a:t>2021:</a:t>
            </a:r>
            <a:r>
              <a:rPr dirty="0"/>
              <a:t> Associate scientists </a:t>
            </a:r>
            <a:r>
              <a:rPr dirty="0" err="1"/>
              <a:t>Lamm</a:t>
            </a:r>
            <a:r>
              <a:rPr dirty="0"/>
              <a:t> and Berlin hired. </a:t>
            </a:r>
          </a:p>
          <a:p>
            <a:pPr>
              <a:lnSpc>
                <a:spcPct val="110000"/>
              </a:lnSpc>
            </a:pPr>
            <a:r>
              <a:rPr b="1" dirty="0"/>
              <a:t>2023</a:t>
            </a:r>
            <a:r>
              <a:rPr dirty="0"/>
              <a:t>: P5 “adopts” quantum as part of the HEP portfolio.</a:t>
            </a:r>
          </a:p>
        </p:txBody>
      </p:sp>
      <p:sp>
        <p:nvSpPr>
          <p:cNvPr id="205" name="Shape"/>
          <p:cNvSpPr/>
          <p:nvPr/>
        </p:nvSpPr>
        <p:spPr>
          <a:xfrm>
            <a:off x="20479030" y="3508051"/>
            <a:ext cx="2535231" cy="6699898"/>
          </a:xfrm>
          <a:custGeom>
            <a:avLst/>
            <a:gdLst/>
            <a:ahLst/>
            <a:cxnLst>
              <a:cxn ang="0">
                <a:pos x="wd2" y="hd2"/>
              </a:cxn>
              <a:cxn ang="5400000">
                <a:pos x="wd2" y="hd2"/>
              </a:cxn>
              <a:cxn ang="10800000">
                <a:pos x="wd2" y="hd2"/>
              </a:cxn>
              <a:cxn ang="16200000">
                <a:pos x="wd2" y="hd2"/>
              </a:cxn>
            </a:cxnLst>
            <a:rect l="0" t="0" r="r" b="b"/>
            <a:pathLst>
              <a:path w="21600" h="21600" extrusionOk="0">
                <a:moveTo>
                  <a:pt x="11227" y="0"/>
                </a:moveTo>
                <a:lnTo>
                  <a:pt x="6382" y="18333"/>
                </a:lnTo>
                <a:lnTo>
                  <a:pt x="0" y="18292"/>
                </a:lnTo>
                <a:lnTo>
                  <a:pt x="11160" y="21600"/>
                </a:lnTo>
                <a:lnTo>
                  <a:pt x="21600" y="18348"/>
                </a:lnTo>
                <a:lnTo>
                  <a:pt x="15826" y="18315"/>
                </a:lnTo>
                <a:lnTo>
                  <a:pt x="11227" y="0"/>
                </a:lnTo>
                <a:close/>
              </a:path>
            </a:pathLst>
          </a:custGeom>
          <a:solidFill>
            <a:srgbClr val="00A1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he quantum nature of particle physics phenomena provides a rich set of problems where quantum computing is expected to have an inherent advantage over classical computing. For example, quantum computing approaches can resolve fundamental challenges to "/>
          <p:cNvSpPr txBox="1">
            <a:spLocks noGrp="1"/>
          </p:cNvSpPr>
          <p:nvPr>
            <p:ph type="body" idx="1"/>
          </p:nvPr>
        </p:nvSpPr>
        <p:spPr>
          <a:xfrm>
            <a:off x="2917615" y="854739"/>
            <a:ext cx="13234503" cy="10419454"/>
          </a:xfrm>
          <a:prstGeom prst="rect">
            <a:avLst/>
          </a:prstGeom>
        </p:spPr>
        <p:txBody>
          <a:bodyPr/>
          <a:lstStyle/>
          <a:p>
            <a:pPr marL="0" indent="0" defTabSz="457200">
              <a:lnSpc>
                <a:spcPct val="100000"/>
              </a:lnSpc>
              <a:spcBef>
                <a:spcPts val="1200"/>
              </a:spcBef>
              <a:buSzTx/>
              <a:buNone/>
              <a:defRPr sz="3700">
                <a:latin typeface="Times Roman"/>
                <a:ea typeface="Times Roman"/>
                <a:cs typeface="Times Roman"/>
                <a:sym typeface="Times Roman"/>
              </a:defRPr>
            </a:pPr>
            <a:r>
              <a:t>“The quantum nature of particle physics phenomena provides a rich set of problems where quantum computing is expected to have an inherent advantage over classical computing. For example, </a:t>
            </a:r>
            <a:r>
              <a:rPr b="1"/>
              <a:t>quantum computing approaches can resolve fundamental challenges</a:t>
            </a:r>
            <a:r>
              <a:t> to studying the structure of nuclear matter that are encountered with the classical computing approaches.”    </a:t>
            </a:r>
          </a:p>
          <a:p>
            <a:pPr marL="0" indent="0" defTabSz="457200">
              <a:lnSpc>
                <a:spcPct val="100000"/>
              </a:lnSpc>
              <a:spcBef>
                <a:spcPts val="1200"/>
              </a:spcBef>
              <a:buSzTx/>
              <a:buNone/>
              <a:defRPr sz="600">
                <a:latin typeface="Times Roman"/>
                <a:ea typeface="Times Roman"/>
                <a:cs typeface="Times Roman"/>
                <a:sym typeface="Times Roman"/>
              </a:defRPr>
            </a:pPr>
            <a:endParaRPr/>
          </a:p>
          <a:p>
            <a:pPr marL="0" indent="0" defTabSz="457200">
              <a:lnSpc>
                <a:spcPct val="100000"/>
              </a:lnSpc>
              <a:spcBef>
                <a:spcPts val="1200"/>
              </a:spcBef>
              <a:buSzTx/>
              <a:buNone/>
              <a:defRPr sz="3700">
                <a:latin typeface="Times Roman"/>
                <a:ea typeface="Times Roman"/>
                <a:cs typeface="Times Roman"/>
                <a:sym typeface="Times Roman"/>
              </a:defRPr>
            </a:pPr>
            <a:r>
              <a:t>“Since the 2014 P5 report, progress in theory has expanded our understanding of other plausible dark matter candidates that have both compelling implications for particle physics and viable cosmological histories. These advances have been accompanied by significant advances in direct-detection technologies, particularly in quantum sensing, enabling discernment of the most minute signals. </a:t>
            </a:r>
            <a:r>
              <a:rPr b="1"/>
              <a:t>This convergence of theoretical developments and cutting-edge detection capabilities holds tremendous potential for discovery</a:t>
            </a:r>
            <a:r>
              <a:t>. "</a:t>
            </a:r>
          </a:p>
        </p:txBody>
      </p:sp>
      <p:pic>
        <p:nvPicPr>
          <p:cNvPr id="208" name="Image" descr="Image"/>
          <p:cNvPicPr>
            <a:picLocks noChangeAspect="1"/>
          </p:cNvPicPr>
          <p:nvPr/>
        </p:nvPicPr>
        <p:blipFill>
          <a:blip r:embed="rId2"/>
          <a:stretch>
            <a:fillRect/>
          </a:stretch>
        </p:blipFill>
        <p:spPr>
          <a:xfrm>
            <a:off x="17027331" y="3475562"/>
            <a:ext cx="5536806" cy="2751283"/>
          </a:xfrm>
          <a:prstGeom prst="rect">
            <a:avLst/>
          </a:prstGeom>
          <a:ln w="12700">
            <a:miter lim="400000"/>
          </a:ln>
        </p:spPr>
      </p:pic>
      <p:sp>
        <p:nvSpPr>
          <p:cNvPr id="209" name="Comment: DOE Funding for Quantum Theory has been generous (we are very grateful!), but for various reasons is for a short time scale. Quantum is now a core competence at the lab, and requires a vibrant theory department. Building a department  requires l"/>
          <p:cNvSpPr txBox="1"/>
          <p:nvPr/>
        </p:nvSpPr>
        <p:spPr>
          <a:xfrm>
            <a:off x="2917615" y="10889355"/>
            <a:ext cx="12568749"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500" b="1"/>
            </a:pPr>
            <a:r>
              <a:rPr lang="en-US" dirty="0"/>
              <a:t>We hope this strong embrace from P5 will help welcoming Quantum research as a HEP base program</a:t>
            </a:r>
            <a:endParaRPr dirty="0"/>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514</TotalTime>
  <Words>1627</Words>
  <Application>Microsoft Macintosh PowerPoint</Application>
  <PresentationFormat>Custom</PresentationFormat>
  <Paragraphs>206</Paragraphs>
  <Slides>23</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HanziPen SC Bold</vt:lpstr>
      <vt:lpstr>Apple Chancery</vt:lpstr>
      <vt:lpstr>Arial</vt:lpstr>
      <vt:lpstr>Cambria Math</vt:lpstr>
      <vt:lpstr>CMU Serif Roman</vt:lpstr>
      <vt:lpstr>Helvetica Light</vt:lpstr>
      <vt:lpstr>Helvetica Neue</vt:lpstr>
      <vt:lpstr>Helvetica Neue Medium</vt:lpstr>
      <vt:lpstr>Oswald</vt:lpstr>
      <vt:lpstr>Roboto Black</vt:lpstr>
      <vt:lpstr>Times Roman</vt:lpstr>
      <vt:lpstr>21_BasicWhite</vt:lpstr>
      <vt:lpstr>Fermilab Quantum Theory Department</vt:lpstr>
      <vt:lpstr>Overview</vt:lpstr>
      <vt:lpstr>Quantum Theory Department</vt:lpstr>
      <vt:lpstr>Quantum Theory Department - Staff</vt:lpstr>
      <vt:lpstr>Quantum Theory Department - Postdocs &amp; Students</vt:lpstr>
      <vt:lpstr>Quantum Consortium</vt:lpstr>
      <vt:lpstr>Quantum Theory Department</vt:lpstr>
      <vt:lpstr>Quantum Theory Department - Timeline</vt:lpstr>
      <vt:lpstr>PowerPoint Presentation</vt:lpstr>
      <vt:lpstr>Quantum Sensing Theory</vt:lpstr>
      <vt:lpstr>PowerPoint Presentation</vt:lpstr>
      <vt:lpstr>Dark SPDC</vt:lpstr>
      <vt:lpstr>DM searches on a chip</vt:lpstr>
      <vt:lpstr>Quantum Measurment in Mechanical Systems</vt:lpstr>
      <vt:lpstr>Quantum Simulation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Fermilab Quantum Theory Department</dc:title>
  <cp:lastModifiedBy>Roni Harnik</cp:lastModifiedBy>
  <cp:revision>9</cp:revision>
  <dcterms:modified xsi:type="dcterms:W3CDTF">2024-01-10T13:50:53Z</dcterms:modified>
</cp:coreProperties>
</file>