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4185" r:id="rId2"/>
  </p:sldMasterIdLst>
  <p:notesMasterIdLst>
    <p:notesMasterId r:id="rId45"/>
  </p:notesMasterIdLst>
  <p:handoutMasterIdLst>
    <p:handoutMasterId r:id="rId46"/>
  </p:handoutMasterIdLst>
  <p:sldIdLst>
    <p:sldId id="299" r:id="rId3"/>
    <p:sldId id="2397" r:id="rId4"/>
    <p:sldId id="2052" r:id="rId5"/>
    <p:sldId id="772" r:id="rId6"/>
    <p:sldId id="1573" r:id="rId7"/>
    <p:sldId id="257" r:id="rId8"/>
    <p:sldId id="779" r:id="rId9"/>
    <p:sldId id="2100" r:id="rId10"/>
    <p:sldId id="331" r:id="rId11"/>
    <p:sldId id="780" r:id="rId12"/>
    <p:sldId id="5429" r:id="rId13"/>
    <p:sldId id="264" r:id="rId14"/>
    <p:sldId id="1176" r:id="rId15"/>
    <p:sldId id="1830" r:id="rId16"/>
    <p:sldId id="387" r:id="rId17"/>
    <p:sldId id="6081" r:id="rId18"/>
    <p:sldId id="6091" r:id="rId19"/>
    <p:sldId id="6076" r:id="rId20"/>
    <p:sldId id="6078" r:id="rId21"/>
    <p:sldId id="6074" r:id="rId22"/>
    <p:sldId id="766" r:id="rId23"/>
    <p:sldId id="6090" r:id="rId24"/>
    <p:sldId id="259" r:id="rId25"/>
    <p:sldId id="849" r:id="rId26"/>
    <p:sldId id="355" r:id="rId27"/>
    <p:sldId id="417" r:id="rId28"/>
    <p:sldId id="418" r:id="rId29"/>
    <p:sldId id="378" r:id="rId30"/>
    <p:sldId id="258" r:id="rId31"/>
    <p:sldId id="2073" r:id="rId32"/>
    <p:sldId id="6087" r:id="rId33"/>
    <p:sldId id="6088" r:id="rId34"/>
    <p:sldId id="6089" r:id="rId35"/>
    <p:sldId id="2439" r:id="rId36"/>
    <p:sldId id="2438" r:id="rId37"/>
    <p:sldId id="2447" r:id="rId38"/>
    <p:sldId id="6082" r:id="rId39"/>
    <p:sldId id="260" r:id="rId40"/>
    <p:sldId id="6083" r:id="rId41"/>
    <p:sldId id="6084" r:id="rId42"/>
    <p:sldId id="2084" r:id="rId43"/>
    <p:sldId id="6093" r:id="rId44"/>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1048B0"/>
    <a:srgbClr val="165AD5"/>
    <a:srgbClr val="97D7EB"/>
    <a:srgbClr val="98D7EA"/>
    <a:srgbClr val="98D7EB"/>
    <a:srgbClr val="50504E"/>
    <a:srgbClr val="4E4E4E"/>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1" autoAdjust="0"/>
    <p:restoredTop sz="94663"/>
  </p:normalViewPr>
  <p:slideViewPr>
    <p:cSldViewPr snapToGrid="0" snapToObjects="1" showGuides="1">
      <p:cViewPr varScale="1">
        <p:scale>
          <a:sx n="144" d="100"/>
          <a:sy n="144" d="100"/>
        </p:scale>
        <p:origin x="208" y="160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1/8/24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E0732-0310-49AA-AAF8-5C269AA4BD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34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This example is from a single-investigator award. Please use the NQISRC template.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1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869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This example is from a single-investigator award. Please use the NQISRC template.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a:ea typeface="Geneva"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Geneva" charset="0"/>
              <a:cs typeface="+mn-cs"/>
            </a:endParaRPr>
          </a:p>
        </p:txBody>
      </p:sp>
    </p:spTree>
    <p:extLst>
      <p:ext uri="{BB962C8B-B14F-4D97-AF65-F5344CB8AC3E}">
        <p14:creationId xmlns:p14="http://schemas.microsoft.com/office/powerpoint/2010/main" val="77325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Fock states are quantum state of light which cannot be created in a linear system such as a cavity. However, if we rewrite the Hamiltonian again, we see that the cavity frequency is dependent on the state of the qubit. This non-linearity allows us to prepare the cavity in any quantum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I used an optimal control package which was developed in our lab to solve an inversion problem. Given a Hamiltonian, it uses machine learning algorithm to generate a set of qubit and cavity control drives to perform a non-trivial state transfer. I used a 3D multimode cavity coupled to a transmon as shown in the image here for the experiment.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Here is an example of such a state transfer from the ground state to n=1 Fock state. We can see the cavity’s wave function evolve from n=0 to n=1 in this movie.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endParaRPr lang="en-IN"/>
          </a:p>
          <a:p>
            <a:pPr marL="0" marR="0" lvl="0" indent="0" algn="l" defTabSz="914400" rtl="0" eaLnBrk="1" fontAlgn="auto" latinLnBrk="0" hangingPunct="1">
              <a:lnSpc>
                <a:spcPct val="100000"/>
              </a:lnSpc>
              <a:spcBef>
                <a:spcPts val="0"/>
              </a:spcBef>
              <a:spcAft>
                <a:spcPts val="0"/>
              </a:spcAft>
              <a:buClrTx/>
              <a:buSzTx/>
              <a:buFontTx/>
              <a:buNone/>
              <a:tabLst/>
              <a:defRPr/>
            </a:pPr>
            <a:r>
              <a:rPr lang="en-IN"/>
              <a:t>Wigner function is a q</a:t>
            </a:r>
            <a:r>
              <a:rPr lang="en-US" err="1"/>
              <a:t>uasi</a:t>
            </a:r>
            <a:r>
              <a:rPr lang="en-US"/>
              <a:t>-distribution function which represents the wavefunction of the oscillator. Parity operator is an effective experimental tool to compute the density matrix. </a:t>
            </a:r>
            <a:endParaRPr lang="en-IN"/>
          </a:p>
        </p:txBody>
      </p:sp>
      <p:sp>
        <p:nvSpPr>
          <p:cNvPr id="4" name="Slide Number Placeholder 3"/>
          <p:cNvSpPr>
            <a:spLocks noGrp="1"/>
          </p:cNvSpPr>
          <p:nvPr>
            <p:ph type="sldNum" sz="quarter" idx="5"/>
          </p:nvPr>
        </p:nvSpPr>
        <p:spPr/>
        <p:txBody>
          <a:bodyPr/>
          <a:lstStyle/>
          <a:p>
            <a:fld id="{FB8252F6-C370-4266-8651-5C8FE00541F0}" type="slidenum">
              <a:rPr lang="en-IN" smtClean="0"/>
              <a:t>26</a:t>
            </a:fld>
            <a:endParaRPr lang="en-IN"/>
          </a:p>
        </p:txBody>
      </p:sp>
    </p:spTree>
    <p:extLst>
      <p:ext uri="{BB962C8B-B14F-4D97-AF65-F5344CB8AC3E}">
        <p14:creationId xmlns:p14="http://schemas.microsoft.com/office/powerpoint/2010/main" val="129563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 can use this method to verify the preparation of cavity in a Fock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Method 1 is a qubit spectroscopy with a number resolved pi pulse which I had described earlier. On the left, we see the qubit spectrum and a single peak in each spectrum confirms the cavity state in a definite photon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 other method is Wigner tomography which is slightly more involved and requires multiple measurements to reconstruct the state of the cavity.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Hence, for the rest of this talk, I am going to use a number resolved qubit pi pulse to probe the cavity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 would like to point out that the information that we obtain from a resolved pi pulse and the Wigner tomography is the same, as there is no phase information associated with the cavity state. Henceforth, we will just use resolved pi pulse to probe the cavity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252F6-C370-4266-8651-5C8FE00541F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0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Given this experimental protocol, let me describe how we characterize the detector.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initializing the cavity in a particular Fock state, we inject a mean photon number shown on the x-axis. Y-axis is the probability of finding the cavity in (n+1) given that the cavity started in the correct Fock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start with the cavity in its ground state.  As we inject more photons, we measure more as expected. Now, if we initialize the cavity in n=1 Fock state then we should see higher occupation probability.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we do! Let’s go even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can see, the stimulated emission does enhance the signal.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 previous work such enhancement with n=1 was reported in an ion-trap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IN">
                <a:latin typeface="Swis721 Lt BT" panose="020B0403020202020204" pitchFamily="34" charset="0"/>
              </a:rPr>
              <a:t>However, this is the first demonstration of enhancing weak signals using n=4 Fock state.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IN"/>
              <a:t>You may be asking why n=3 is missing. Unfortunately, we see some anomalous behaviour with n=3 and we suspect it is due to leakage to other modes in the cavity. We have identified a couple of potential transition with other modes which could explain this.</a:t>
            </a:r>
          </a:p>
          <a:p>
            <a:endParaRPr lang="en-IN"/>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8252F6-C370-4266-8651-5C8FE00541F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161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Aaron Chou, PAC mtg 1/10/2024</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Aaron Chou, PAC mtg 1/10/2024</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Aaron Chou, PAC mtg 1/10/2024</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A0D-D2FB-0C46-ACE0-3C890F3C1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44A57-6490-5A47-9FF3-1D56B685D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0B302-9EDA-4D4D-B782-F05253C6EC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CE75E2-56F6-8942-952A-A60BA1FF7516}"/>
              </a:ext>
            </a:extLst>
          </p:cNvPr>
          <p:cNvSpPr>
            <a:spLocks noGrp="1"/>
          </p:cNvSpPr>
          <p:nvPr>
            <p:ph type="ftr" sz="quarter" idx="11"/>
          </p:nvPr>
        </p:nvSpPr>
        <p:spPr/>
        <p:txBody>
          <a:bodyPr/>
          <a:lstStyle/>
          <a:p>
            <a:r>
              <a:rPr lang="en-US"/>
              <a:t>Aaron Chou, PAC mtg 1/10/2024</a:t>
            </a:r>
          </a:p>
        </p:txBody>
      </p:sp>
      <p:sp>
        <p:nvSpPr>
          <p:cNvPr id="6" name="Slide Number Placeholder 5">
            <a:extLst>
              <a:ext uri="{FF2B5EF4-FFF2-40B4-BE49-F238E27FC236}">
                <a16:creationId xmlns:a16="http://schemas.microsoft.com/office/drawing/2014/main" id="{FCAB235C-893F-3C41-AAF3-CF08A9D984A5}"/>
              </a:ext>
            </a:extLst>
          </p:cNvPr>
          <p:cNvSpPr>
            <a:spLocks noGrp="1"/>
          </p:cNvSpPr>
          <p:nvPr>
            <p:ph type="sldNum" sz="quarter" idx="12"/>
          </p:nvPr>
        </p:nvSpPr>
        <p:spPr/>
        <p:txBody>
          <a:bodyPr/>
          <a:lstStyle/>
          <a:p>
            <a:fld id="{7450E5D5-DC16-BA48-878C-CBE712E45237}" type="slidenum">
              <a:t>‹#›</a:t>
            </a:fld>
            <a:endParaRPr lang="en-US"/>
          </a:p>
        </p:txBody>
      </p:sp>
    </p:spTree>
    <p:extLst>
      <p:ext uri="{BB962C8B-B14F-4D97-AF65-F5344CB8AC3E}">
        <p14:creationId xmlns:p14="http://schemas.microsoft.com/office/powerpoint/2010/main" val="544908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7104-D5C9-5A04-2CD6-AB1FF666A9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FA5662-3AE0-5ED5-C6E0-65D628AD1FE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B59713F-534E-7FDA-8C0F-C48050E97D63}"/>
              </a:ext>
            </a:extLst>
          </p:cNvPr>
          <p:cNvSpPr>
            <a:spLocks noGrp="1"/>
          </p:cNvSpPr>
          <p:nvPr>
            <p:ph type="ftr" sz="quarter" idx="11"/>
          </p:nvPr>
        </p:nvSpPr>
        <p:spPr/>
        <p:txBody>
          <a:bodyPr/>
          <a:lstStyle/>
          <a:p>
            <a:r>
              <a:rPr lang="en-US"/>
              <a:t>Aaron Chou, PAC mtg 1/10/2024</a:t>
            </a:r>
          </a:p>
        </p:txBody>
      </p:sp>
      <p:sp>
        <p:nvSpPr>
          <p:cNvPr id="5" name="Slide Number Placeholder 4">
            <a:extLst>
              <a:ext uri="{FF2B5EF4-FFF2-40B4-BE49-F238E27FC236}">
                <a16:creationId xmlns:a16="http://schemas.microsoft.com/office/drawing/2014/main" id="{24EAC0C9-5904-5D15-A953-AF8595494685}"/>
              </a:ext>
            </a:extLst>
          </p:cNvPr>
          <p:cNvSpPr>
            <a:spLocks noGrp="1"/>
          </p:cNvSpPr>
          <p:nvPr>
            <p:ph type="sldNum" sz="quarter" idx="12"/>
          </p:nvPr>
        </p:nvSpPr>
        <p:spPr/>
        <p:txBody>
          <a:bodyPr/>
          <a:lstStyle/>
          <a:p>
            <a:fld id="{6DCCA03A-56BD-D04B-A106-95B4A6AF49B0}" type="slidenum">
              <a:rPr lang="en-US" smtClean="0"/>
              <a:t>‹#›</a:t>
            </a:fld>
            <a:endParaRPr lang="en-US"/>
          </a:p>
        </p:txBody>
      </p:sp>
    </p:spTree>
    <p:extLst>
      <p:ext uri="{BB962C8B-B14F-4D97-AF65-F5344CB8AC3E}">
        <p14:creationId xmlns:p14="http://schemas.microsoft.com/office/powerpoint/2010/main" val="156345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A102-FE9F-4FF3-9009-092EA5CF4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BB337-3A96-48F7-BA15-50BE11C08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56D6D71-1A80-41C5-B5E6-AB951542AE5C}"/>
              </a:ext>
            </a:extLst>
          </p:cNvPr>
          <p:cNvSpPr>
            <a:spLocks noGrp="1"/>
          </p:cNvSpPr>
          <p:nvPr>
            <p:ph type="sldNum" sz="quarter" idx="12"/>
          </p:nvPr>
        </p:nvSpPr>
        <p:spPr/>
        <p:txBody>
          <a:bodyPr/>
          <a:lstStyle/>
          <a:p>
            <a:fld id="{7A4BB82A-85AA-4495-AB6C-1CAA31F5EE0C}" type="slidenum">
              <a:rPr lang="en-US" smtClean="0"/>
              <a:t>‹#›</a:t>
            </a:fld>
            <a:endParaRPr lang="en-US"/>
          </a:p>
        </p:txBody>
      </p:sp>
      <p:sp>
        <p:nvSpPr>
          <p:cNvPr id="7" name="Text Placeholder 6">
            <a:extLst>
              <a:ext uri="{FF2B5EF4-FFF2-40B4-BE49-F238E27FC236}">
                <a16:creationId xmlns:a16="http://schemas.microsoft.com/office/drawing/2014/main" id="{0EC128B2-4CFC-7AFB-C5B7-1E2784816CEF}"/>
              </a:ext>
            </a:extLst>
          </p:cNvPr>
          <p:cNvSpPr>
            <a:spLocks noGrp="1"/>
          </p:cNvSpPr>
          <p:nvPr>
            <p:ph type="body" sz="quarter" idx="13" hasCustomPrompt="1"/>
          </p:nvPr>
        </p:nvSpPr>
        <p:spPr>
          <a:xfrm>
            <a:off x="134041" y="4950335"/>
            <a:ext cx="4367235" cy="167718"/>
          </a:xfrm>
        </p:spPr>
        <p:txBody>
          <a:bodyPr/>
          <a:lstStyle>
            <a:lvl1pPr marL="0" indent="0">
              <a:buNone/>
              <a:defRPr sz="1050">
                <a:solidFill>
                  <a:schemeClr val="bg1"/>
                </a:solidFill>
              </a:defRPr>
            </a:lvl1pPr>
          </a:lstStyle>
          <a:p>
            <a:pPr lvl="0"/>
            <a:r>
              <a:rPr lang="en-US" dirty="0"/>
              <a:t>Project Title</a:t>
            </a:r>
          </a:p>
        </p:txBody>
      </p:sp>
    </p:spTree>
    <p:extLst>
      <p:ext uri="{BB962C8B-B14F-4D97-AF65-F5344CB8AC3E}">
        <p14:creationId xmlns:p14="http://schemas.microsoft.com/office/powerpoint/2010/main" val="1439427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1350">
                <a:latin typeface="Arial"/>
                <a:cs typeface="Arial"/>
              </a:defRPr>
            </a:lvl1pPr>
            <a:lvl2pPr>
              <a:defRPr sz="1350">
                <a:latin typeface="Arial"/>
                <a:cs typeface="Arial"/>
              </a:defRPr>
            </a:lvl2pPr>
            <a:lvl3pPr>
              <a:defRPr sz="135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1350">
                <a:latin typeface="Arial"/>
                <a:cs typeface="Arial"/>
              </a:defRPr>
            </a:lvl1pPr>
            <a:lvl2pPr>
              <a:defRPr sz="1350">
                <a:latin typeface="Arial"/>
                <a:cs typeface="Arial"/>
              </a:defRPr>
            </a:lvl2pPr>
            <a:lvl3pPr>
              <a:defRPr sz="135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p>
            <a:r>
              <a:rPr lang="es-ES_tradnl">
                <a:solidFill>
                  <a:srgbClr val="000000">
                    <a:tint val="75000"/>
                  </a:srgbClr>
                </a:solidFill>
                <a:latin typeface="Times"/>
              </a:rPr>
              <a:t>Aaron Chou, PAC mtg 1/10/2024</a:t>
            </a:r>
            <a:endParaRPr lang="en-US">
              <a:solidFill>
                <a:srgbClr val="000000">
                  <a:tint val="75000"/>
                </a:srgbClr>
              </a:solidFill>
              <a:latin typeface="Times"/>
            </a:endParaRPr>
          </a:p>
        </p:txBody>
      </p:sp>
      <p:sp>
        <p:nvSpPr>
          <p:cNvPr id="6" name="Slide Number Placeholder 5"/>
          <p:cNvSpPr>
            <a:spLocks noGrp="1"/>
          </p:cNvSpPr>
          <p:nvPr>
            <p:ph type="sldNum" sz="quarter" idx="11"/>
          </p:nvPr>
        </p:nvSpPr>
        <p:spPr/>
        <p:txBody>
          <a:bodyPr/>
          <a:lstStyle/>
          <a:p>
            <a:fld id="{7A870316-1D41-584E-85E6-3B22E96A4CFD}" type="slidenum">
              <a:rPr lang="en-US" smtClean="0">
                <a:solidFill>
                  <a:srgbClr val="000000">
                    <a:tint val="75000"/>
                  </a:srgbClr>
                </a:solidFill>
                <a:latin typeface="Times"/>
              </a:rPr>
              <a:pPr/>
              <a:t>‹#›</a:t>
            </a:fld>
            <a:endParaRPr lang="en-US">
              <a:solidFill>
                <a:srgbClr val="000000">
                  <a:tint val="75000"/>
                </a:srgbClr>
              </a:solidFill>
              <a:latin typeface="Times"/>
            </a:endParaRPr>
          </a:p>
        </p:txBody>
      </p:sp>
    </p:spTree>
    <p:extLst>
      <p:ext uri="{BB962C8B-B14F-4D97-AF65-F5344CB8AC3E}">
        <p14:creationId xmlns:p14="http://schemas.microsoft.com/office/powerpoint/2010/main" val="314282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452438" y="404812"/>
            <a:ext cx="8239125" cy="538163"/>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42676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07557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189038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842818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907240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21885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89033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5833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776050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9583" y="789708"/>
            <a:ext cx="8441533" cy="3733477"/>
          </a:xfrm>
          <a:prstGeom prst="rect">
            <a:avLst/>
          </a:prstGeom>
        </p:spPr>
        <p:txBody>
          <a:bodyPr lIns="0" tIns="0" rIns="0" bIns="0"/>
          <a:lstStyle>
            <a:lvl1pPr marL="0" indent="0">
              <a:spcBef>
                <a:spcPts val="984"/>
              </a:spcBef>
              <a:buNone/>
              <a:defRPr sz="16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2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2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459583" y="258956"/>
            <a:ext cx="8441533" cy="320908"/>
          </a:xfrm>
          <a:prstGeom prst="rect">
            <a:avLst/>
          </a:prstGeom>
        </p:spPr>
        <p:txBody>
          <a:bodyPr lIns="0" tIns="0" rIns="0" bIns="0" anchor="b" anchorCtr="0"/>
          <a:lstStyle>
            <a:lvl1pPr>
              <a:defRPr sz="195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827537B-0F8D-1449-ACB0-23556AC189D1}"/>
              </a:ext>
            </a:extLst>
          </p:cNvPr>
          <p:cNvPicPr>
            <a:picLocks noChangeAspect="1"/>
          </p:cNvPicPr>
          <p:nvPr userDrawn="1"/>
        </p:nvPicPr>
        <p:blipFill>
          <a:blip r:embed="rId3"/>
          <a:stretch>
            <a:fillRect/>
          </a:stretch>
        </p:blipFill>
        <p:spPr>
          <a:xfrm>
            <a:off x="7717122" y="119129"/>
            <a:ext cx="1307211" cy="466238"/>
          </a:xfrm>
          <a:prstGeom prst="rect">
            <a:avLst/>
          </a:prstGeom>
        </p:spPr>
      </p:pic>
    </p:spTree>
    <p:extLst>
      <p:ext uri="{BB962C8B-B14F-4D97-AF65-F5344CB8AC3E}">
        <p14:creationId xmlns:p14="http://schemas.microsoft.com/office/powerpoint/2010/main" val="3422674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3406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Aaron Chou, PAC mtg 1/10/2024</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762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598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Aaron Chou, PAC mtg 1/10/2024</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5863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Aaron Chou, PAC mtg 1/10/2024</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967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57" r:id="rId14"/>
    <p:sldLayoutId id="2147484158" r:id="rId15"/>
    <p:sldLayoutId id="2147484200" r:id="rId16"/>
    <p:sldLayoutId id="2147484204" r:id="rId17"/>
    <p:sldLayoutId id="2147484206" r:id="rId18"/>
    <p:sldLayoutId id="2147484207" r:id="rId1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Aaron Chou, PAC mtg 1/10/2024</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54160561"/>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hyperlink" Target="https://qick-docs.readthedocs.io/en/latest/" TargetMode="External"/><Relationship Id="rId2" Type="http://schemas.openxmlformats.org/officeDocument/2006/relationships/hyperlink" Target="https://github.com/openquantumhardware"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tiff"/><Relationship Id="rId18" Type="http://schemas.openxmlformats.org/officeDocument/2006/relationships/image" Target="../media/image78.png"/><Relationship Id="rId3" Type="http://schemas.openxmlformats.org/officeDocument/2006/relationships/image" Target="../media/image63.jpeg"/><Relationship Id="rId21" Type="http://schemas.openxmlformats.org/officeDocument/2006/relationships/image" Target="../media/image81.jpeg"/><Relationship Id="rId7" Type="http://schemas.openxmlformats.org/officeDocument/2006/relationships/image" Target="../media/image67.tiff"/><Relationship Id="rId12" Type="http://schemas.openxmlformats.org/officeDocument/2006/relationships/image" Target="../media/image72.png"/><Relationship Id="rId17" Type="http://schemas.openxmlformats.org/officeDocument/2006/relationships/image" Target="../media/image77.jpeg"/><Relationship Id="rId2" Type="http://schemas.openxmlformats.org/officeDocument/2006/relationships/image" Target="../media/image62.png"/><Relationship Id="rId16" Type="http://schemas.openxmlformats.org/officeDocument/2006/relationships/image" Target="../media/image76.tiff"/><Relationship Id="rId20" Type="http://schemas.openxmlformats.org/officeDocument/2006/relationships/image" Target="../media/image80.jpeg"/><Relationship Id="rId1" Type="http://schemas.openxmlformats.org/officeDocument/2006/relationships/slideLayout" Target="../slideLayouts/slideLayout15.xml"/><Relationship Id="rId6" Type="http://schemas.openxmlformats.org/officeDocument/2006/relationships/image" Target="../media/image66.tiff"/><Relationship Id="rId11" Type="http://schemas.openxmlformats.org/officeDocument/2006/relationships/image" Target="../media/image71.jpe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jpeg"/><Relationship Id="rId10" Type="http://schemas.openxmlformats.org/officeDocument/2006/relationships/image" Target="../media/image70.jpeg"/><Relationship Id="rId19" Type="http://schemas.openxmlformats.org/officeDocument/2006/relationships/image" Target="../media/image79.tiff"/><Relationship Id="rId4" Type="http://schemas.openxmlformats.org/officeDocument/2006/relationships/image" Target="../media/image64.tiff"/><Relationship Id="rId9" Type="http://schemas.openxmlformats.org/officeDocument/2006/relationships/image" Target="../media/image69.jpeg"/><Relationship Id="rId14" Type="http://schemas.openxmlformats.org/officeDocument/2006/relationships/image" Target="../media/image74.jpeg"/><Relationship Id="rId22" Type="http://schemas.openxmlformats.org/officeDocument/2006/relationships/image" Target="../media/image8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2.png"/><Relationship Id="rId4" Type="http://schemas.openxmlformats.org/officeDocument/2006/relationships/image" Target="../media/image88.tiff"/></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xml"/><Relationship Id="rId5" Type="http://schemas.openxmlformats.org/officeDocument/2006/relationships/image" Target="../media/image93.gif"/><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90.png"/><Relationship Id="rId5" Type="http://schemas.openxmlformats.org/officeDocument/2006/relationships/image" Target="../media/image95.emf"/><Relationship Id="rId4" Type="http://schemas.openxmlformats.org/officeDocument/2006/relationships/image" Target="../media/image94.gif"/></Relationships>
</file>

<file path=ppt/slides/_rels/slide2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10.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970.png"/><Relationship Id="rId4" Type="http://schemas.openxmlformats.org/officeDocument/2006/relationships/image" Target="../media/image98.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8.xml"/><Relationship Id="rId4" Type="http://schemas.openxmlformats.org/officeDocument/2006/relationships/hyperlink" Target="https://doi.org/10.1117/1.JATIS.7.1.01100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09.jpe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hyperlink" Target="https://ui.adsabs.harvard.edu/link_gateway/2021arXiv210405219M/arxiv:2104.05219" TargetMode="External"/><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5.xml"/><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84A65-7A0C-BCA8-FF4D-6EFD0C2E6C4F}"/>
              </a:ext>
            </a:extLst>
          </p:cNvPr>
          <p:cNvSpPr>
            <a:spLocks noGrp="1"/>
          </p:cNvSpPr>
          <p:nvPr>
            <p:ph type="body" sz="quarter" idx="10"/>
          </p:nvPr>
        </p:nvSpPr>
        <p:spPr/>
        <p:txBody>
          <a:bodyPr/>
          <a:lstStyle/>
          <a:p>
            <a:r>
              <a:rPr lang="en-US" dirty="0"/>
              <a:t>Aaron S. Chou</a:t>
            </a:r>
          </a:p>
          <a:p>
            <a:r>
              <a:rPr lang="en-US" dirty="0"/>
              <a:t>January 10, 2024</a:t>
            </a:r>
          </a:p>
        </p:txBody>
      </p:sp>
      <p:sp>
        <p:nvSpPr>
          <p:cNvPr id="3" name="Text Placeholder 2">
            <a:extLst>
              <a:ext uri="{FF2B5EF4-FFF2-40B4-BE49-F238E27FC236}">
                <a16:creationId xmlns:a16="http://schemas.microsoft.com/office/drawing/2014/main" id="{C0ABB960-4246-2130-1429-588507553CAA}"/>
              </a:ext>
            </a:extLst>
          </p:cNvPr>
          <p:cNvSpPr>
            <a:spLocks noGrp="1"/>
          </p:cNvSpPr>
          <p:nvPr>
            <p:ph type="body" sz="quarter" idx="11"/>
          </p:nvPr>
        </p:nvSpPr>
        <p:spPr>
          <a:xfrm>
            <a:off x="341924" y="3237621"/>
            <a:ext cx="7995252" cy="752287"/>
          </a:xfrm>
        </p:spPr>
        <p:txBody>
          <a:bodyPr>
            <a:normAutofit/>
          </a:bodyPr>
          <a:lstStyle/>
          <a:p>
            <a:r>
              <a:rPr lang="en-US" dirty="0"/>
              <a:t>Quantum Experiments + Spin-Off Applications in ETD</a:t>
            </a:r>
          </a:p>
        </p:txBody>
      </p:sp>
      <p:pic>
        <p:nvPicPr>
          <p:cNvPr id="4" name="Picture 3">
            <a:extLst>
              <a:ext uri="{FF2B5EF4-FFF2-40B4-BE49-F238E27FC236}">
                <a16:creationId xmlns:a16="http://schemas.microsoft.com/office/drawing/2014/main" id="{B5BB12A0-BAFE-4DF6-D066-49933F90BAE3}"/>
              </a:ext>
            </a:extLst>
          </p:cNvPr>
          <p:cNvPicPr>
            <a:picLocks noChangeAspect="1"/>
          </p:cNvPicPr>
          <p:nvPr/>
        </p:nvPicPr>
        <p:blipFill>
          <a:blip r:embed="rId2"/>
          <a:stretch>
            <a:fillRect/>
          </a:stretch>
        </p:blipFill>
        <p:spPr>
          <a:xfrm>
            <a:off x="6928939" y="4014964"/>
            <a:ext cx="1512482" cy="578166"/>
          </a:xfrm>
          <a:prstGeom prst="rect">
            <a:avLst/>
          </a:prstGeom>
        </p:spPr>
      </p:pic>
    </p:spTree>
    <p:extLst>
      <p:ext uri="{BB962C8B-B14F-4D97-AF65-F5344CB8AC3E}">
        <p14:creationId xmlns:p14="http://schemas.microsoft.com/office/powerpoint/2010/main" val="351550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A2B623E3-E847-5C47-948A-15C103049E14}"/>
              </a:ext>
            </a:extLst>
          </p:cNvPr>
          <p:cNvPicPr>
            <a:picLocks noChangeAspect="1"/>
          </p:cNvPicPr>
          <p:nvPr/>
        </p:nvPicPr>
        <p:blipFill>
          <a:blip r:embed="rId2"/>
          <a:stretch>
            <a:fillRect/>
          </a:stretch>
        </p:blipFill>
        <p:spPr>
          <a:xfrm>
            <a:off x="4577286" y="1518975"/>
            <a:ext cx="2512298" cy="1985665"/>
          </a:xfrm>
          <a:prstGeom prst="rect">
            <a:avLst/>
          </a:prstGeom>
        </p:spPr>
      </p:pic>
      <p:sp>
        <p:nvSpPr>
          <p:cNvPr id="6" name="Slide Number Placeholder 5">
            <a:extLst>
              <a:ext uri="{FF2B5EF4-FFF2-40B4-BE49-F238E27FC236}">
                <a16:creationId xmlns:a16="http://schemas.microsoft.com/office/drawing/2014/main" id="{15A14B69-0BA9-414F-BD92-121A9CB24B0D}"/>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3" name="Title 2">
            <a:extLst>
              <a:ext uri="{FF2B5EF4-FFF2-40B4-BE49-F238E27FC236}">
                <a16:creationId xmlns:a16="http://schemas.microsoft.com/office/drawing/2014/main" id="{58B2DF1B-6A4D-404D-BF5D-CEAE834A2EFA}"/>
              </a:ext>
            </a:extLst>
          </p:cNvPr>
          <p:cNvSpPr>
            <a:spLocks noGrp="1"/>
          </p:cNvSpPr>
          <p:nvPr>
            <p:ph type="title"/>
          </p:nvPr>
        </p:nvSpPr>
        <p:spPr>
          <a:xfrm>
            <a:off x="442247" y="96051"/>
            <a:ext cx="6142366" cy="637399"/>
          </a:xfrm>
          <a:solidFill>
            <a:schemeClr val="bg1"/>
          </a:solidFill>
        </p:spPr>
        <p:txBody>
          <a:bodyPr>
            <a:noAutofit/>
          </a:bodyPr>
          <a:lstStyle/>
          <a:p>
            <a:r>
              <a:rPr lang="en-US" dirty="0">
                <a:latin typeface="+mj-lt"/>
              </a:rPr>
              <a:t>Qubit Errors due to Background Radiation</a:t>
            </a:r>
            <a:br>
              <a:rPr lang="en-US" dirty="0">
                <a:latin typeface="+mj-lt"/>
              </a:rPr>
            </a:br>
            <a:r>
              <a:rPr lang="en-US" dirty="0">
                <a:latin typeface="+mj-lt"/>
              </a:rPr>
              <a:t>= Quantum sensor noise, dark counts</a:t>
            </a:r>
            <a:endParaRPr lang="en-US" sz="2700" dirty="0">
              <a:latin typeface="+mj-lt"/>
            </a:endParaRPr>
          </a:p>
        </p:txBody>
      </p:sp>
      <p:pic>
        <p:nvPicPr>
          <p:cNvPr id="34" name="21-0015-15.jpg" descr="21-0015-15.jpg">
            <a:extLst>
              <a:ext uri="{FF2B5EF4-FFF2-40B4-BE49-F238E27FC236}">
                <a16:creationId xmlns:a16="http://schemas.microsoft.com/office/drawing/2014/main" id="{802D4841-08B0-3142-987C-42B0AB372250}"/>
              </a:ext>
            </a:extLst>
          </p:cNvPr>
          <p:cNvPicPr>
            <a:picLocks noChangeAspect="1"/>
          </p:cNvPicPr>
          <p:nvPr/>
        </p:nvPicPr>
        <p:blipFill rotWithShape="1">
          <a:blip r:embed="rId3"/>
          <a:srcRect l="18746" t="490" r="35813" b="12657"/>
          <a:stretch/>
        </p:blipFill>
        <p:spPr>
          <a:xfrm>
            <a:off x="7223892" y="393572"/>
            <a:ext cx="1720425" cy="4073397"/>
          </a:xfrm>
          <a:prstGeom prst="rect">
            <a:avLst/>
          </a:prstGeom>
          <a:ln w="12700">
            <a:miter lim="400000"/>
          </a:ln>
        </p:spPr>
      </p:pic>
      <p:pic>
        <p:nvPicPr>
          <p:cNvPr id="35" name="NEXUS-logo.pdf" descr="NEXUS-logo.pdf">
            <a:extLst>
              <a:ext uri="{FF2B5EF4-FFF2-40B4-BE49-F238E27FC236}">
                <a16:creationId xmlns:a16="http://schemas.microsoft.com/office/drawing/2014/main" id="{807056C3-73B4-3745-8527-FAE60FE6EE98}"/>
              </a:ext>
            </a:extLst>
          </p:cNvPr>
          <p:cNvPicPr>
            <a:picLocks noChangeAspect="1"/>
          </p:cNvPicPr>
          <p:nvPr/>
        </p:nvPicPr>
        <p:blipFill>
          <a:blip r:embed="rId4"/>
          <a:stretch>
            <a:fillRect/>
          </a:stretch>
        </p:blipFill>
        <p:spPr>
          <a:xfrm>
            <a:off x="7510602" y="96051"/>
            <a:ext cx="1550093" cy="860805"/>
          </a:xfrm>
          <a:prstGeom prst="rect">
            <a:avLst/>
          </a:prstGeom>
          <a:solidFill>
            <a:schemeClr val="bg1"/>
          </a:solidFill>
          <a:ln w="12700">
            <a:miter lim="400000"/>
          </a:ln>
        </p:spPr>
      </p:pic>
      <p:sp>
        <p:nvSpPr>
          <p:cNvPr id="37" name="We are bringing our knowledge of cryogenics, background reduction, particle detection, phonon and quasiparticle physics, and superconducting readout to Quantum Computing Problems">
            <a:extLst>
              <a:ext uri="{FF2B5EF4-FFF2-40B4-BE49-F238E27FC236}">
                <a16:creationId xmlns:a16="http://schemas.microsoft.com/office/drawing/2014/main" id="{3DFB1BAE-E459-154F-BC7B-4FD2C2D88857}"/>
              </a:ext>
            </a:extLst>
          </p:cNvPr>
          <p:cNvSpPr txBox="1"/>
          <p:nvPr/>
        </p:nvSpPr>
        <p:spPr>
          <a:xfrm>
            <a:off x="547107" y="1974069"/>
            <a:ext cx="3557798" cy="10089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ormAutofit/>
          </a:bodyPr>
          <a:lstStyle>
            <a:lvl1pPr marL="603250" indent="-603250" algn="l" defTabSz="784225">
              <a:spcBef>
                <a:spcPts val="5600"/>
              </a:spcBef>
              <a:buSzPct val="125000"/>
              <a:buChar char="•"/>
              <a:defRPr sz="3800">
                <a:solidFill>
                  <a:srgbClr val="000000"/>
                </a:solidFill>
              </a:defRPr>
            </a:lvl1pPr>
          </a:lstStyle>
          <a:p>
            <a:pPr marL="0" indent="0">
              <a:buNone/>
            </a:pPr>
            <a:endParaRPr sz="1050" dirty="0">
              <a:latin typeface="Times" pitchFamily="2" charset="0"/>
            </a:endParaRPr>
          </a:p>
        </p:txBody>
      </p:sp>
      <p:sp>
        <p:nvSpPr>
          <p:cNvPr id="42" name="Footer Placeholder 4">
            <a:extLst>
              <a:ext uri="{FF2B5EF4-FFF2-40B4-BE49-F238E27FC236}">
                <a16:creationId xmlns:a16="http://schemas.microsoft.com/office/drawing/2014/main" id="{96E8C689-D18A-8A42-BD06-82DEE5099916}"/>
              </a:ext>
            </a:extLst>
          </p:cNvPr>
          <p:cNvSpPr>
            <a:spLocks noGrp="1"/>
          </p:cNvSpPr>
          <p:nvPr>
            <p:ph type="ftr" sz="quarter" idx="3"/>
          </p:nvPr>
        </p:nvSpPr>
        <p:spPr>
          <a:xfrm>
            <a:off x="1530603" y="4878161"/>
            <a:ext cx="6262118" cy="182155"/>
          </a:xfrm>
        </p:spPr>
        <p:txBody>
          <a:bodyPr/>
          <a:lstStyle/>
          <a:p>
            <a:pPr>
              <a:defRPr/>
            </a:pPr>
            <a:r>
              <a:rPr lang="en-US"/>
              <a:t>Aaron Chou, PAC mtg 1/10/2024</a:t>
            </a:r>
            <a:endParaRPr lang="en-US" dirty="0"/>
          </a:p>
        </p:txBody>
      </p:sp>
      <p:pic>
        <p:nvPicPr>
          <p:cNvPr id="39" name="Picture 38">
            <a:extLst>
              <a:ext uri="{FF2B5EF4-FFF2-40B4-BE49-F238E27FC236}">
                <a16:creationId xmlns:a16="http://schemas.microsoft.com/office/drawing/2014/main" id="{25F3620C-BA93-DB49-B04E-66F7DAF59B70}"/>
              </a:ext>
            </a:extLst>
          </p:cNvPr>
          <p:cNvPicPr>
            <a:picLocks noChangeAspect="1"/>
          </p:cNvPicPr>
          <p:nvPr/>
        </p:nvPicPr>
        <p:blipFill>
          <a:blip r:embed="rId5"/>
          <a:stretch>
            <a:fillRect/>
          </a:stretch>
        </p:blipFill>
        <p:spPr>
          <a:xfrm>
            <a:off x="2371156" y="1504532"/>
            <a:ext cx="2526708" cy="1998869"/>
          </a:xfrm>
          <a:prstGeom prst="rect">
            <a:avLst/>
          </a:prstGeom>
        </p:spPr>
      </p:pic>
      <p:pic>
        <p:nvPicPr>
          <p:cNvPr id="40" name="Picture 39">
            <a:extLst>
              <a:ext uri="{FF2B5EF4-FFF2-40B4-BE49-F238E27FC236}">
                <a16:creationId xmlns:a16="http://schemas.microsoft.com/office/drawing/2014/main" id="{7A30674A-D30E-0943-9CF3-98C14ECD60E6}"/>
              </a:ext>
            </a:extLst>
          </p:cNvPr>
          <p:cNvPicPr>
            <a:picLocks noChangeAspect="1"/>
          </p:cNvPicPr>
          <p:nvPr/>
        </p:nvPicPr>
        <p:blipFill>
          <a:blip r:embed="rId6"/>
          <a:stretch>
            <a:fillRect/>
          </a:stretch>
        </p:blipFill>
        <p:spPr>
          <a:xfrm>
            <a:off x="148832" y="1509049"/>
            <a:ext cx="2526726" cy="1998881"/>
          </a:xfrm>
          <a:prstGeom prst="rect">
            <a:avLst/>
          </a:prstGeom>
        </p:spPr>
      </p:pic>
      <p:sp>
        <p:nvSpPr>
          <p:cNvPr id="45" name="TextBox 44">
            <a:extLst>
              <a:ext uri="{FF2B5EF4-FFF2-40B4-BE49-F238E27FC236}">
                <a16:creationId xmlns:a16="http://schemas.microsoft.com/office/drawing/2014/main" id="{BC57BDA0-2427-AB48-BBC2-99C634FADF22}"/>
              </a:ext>
            </a:extLst>
          </p:cNvPr>
          <p:cNvSpPr txBox="1"/>
          <p:nvPr/>
        </p:nvSpPr>
        <p:spPr>
          <a:xfrm>
            <a:off x="825596" y="2870363"/>
            <a:ext cx="1423235" cy="369332"/>
          </a:xfrm>
          <a:prstGeom prst="rect">
            <a:avLst/>
          </a:prstGeom>
          <a:noFill/>
        </p:spPr>
        <p:txBody>
          <a:bodyPr wrap="square">
            <a:spAutoFit/>
          </a:bodyPr>
          <a:lstStyle/>
          <a:p>
            <a:r>
              <a:rPr lang="en-US" sz="1800" b="1" i="1" dirty="0">
                <a:solidFill>
                  <a:srgbClr val="C00000">
                    <a:alpha val="44168"/>
                  </a:srgbClr>
                </a:solidFill>
              </a:rPr>
              <a:t>Preliminary</a:t>
            </a:r>
          </a:p>
        </p:txBody>
      </p:sp>
      <p:sp>
        <p:nvSpPr>
          <p:cNvPr id="52" name="TextBox 51">
            <a:extLst>
              <a:ext uri="{FF2B5EF4-FFF2-40B4-BE49-F238E27FC236}">
                <a16:creationId xmlns:a16="http://schemas.microsoft.com/office/drawing/2014/main" id="{82E7F437-01EE-3B4E-B446-6BFBA33E71F7}"/>
              </a:ext>
            </a:extLst>
          </p:cNvPr>
          <p:cNvSpPr txBox="1"/>
          <p:nvPr/>
        </p:nvSpPr>
        <p:spPr>
          <a:xfrm>
            <a:off x="3119974" y="2870363"/>
            <a:ext cx="1423235" cy="369332"/>
          </a:xfrm>
          <a:prstGeom prst="rect">
            <a:avLst/>
          </a:prstGeom>
          <a:noFill/>
        </p:spPr>
        <p:txBody>
          <a:bodyPr wrap="square">
            <a:spAutoFit/>
          </a:bodyPr>
          <a:lstStyle/>
          <a:p>
            <a:r>
              <a:rPr lang="en-US" sz="1800" b="1" i="1" dirty="0">
                <a:solidFill>
                  <a:srgbClr val="C00000">
                    <a:alpha val="44168"/>
                  </a:srgbClr>
                </a:solidFill>
              </a:rPr>
              <a:t>Preliminary</a:t>
            </a:r>
          </a:p>
        </p:txBody>
      </p:sp>
      <p:sp>
        <p:nvSpPr>
          <p:cNvPr id="54" name="TextBox 53">
            <a:extLst>
              <a:ext uri="{FF2B5EF4-FFF2-40B4-BE49-F238E27FC236}">
                <a16:creationId xmlns:a16="http://schemas.microsoft.com/office/drawing/2014/main" id="{27145BD8-3A87-C245-91EB-72B576F1375D}"/>
              </a:ext>
            </a:extLst>
          </p:cNvPr>
          <p:cNvSpPr txBox="1"/>
          <p:nvPr/>
        </p:nvSpPr>
        <p:spPr>
          <a:xfrm>
            <a:off x="5349260" y="2870363"/>
            <a:ext cx="1423235" cy="369332"/>
          </a:xfrm>
          <a:prstGeom prst="rect">
            <a:avLst/>
          </a:prstGeom>
          <a:noFill/>
        </p:spPr>
        <p:txBody>
          <a:bodyPr wrap="square">
            <a:spAutoFit/>
          </a:bodyPr>
          <a:lstStyle/>
          <a:p>
            <a:r>
              <a:rPr lang="en-US" sz="1800" b="1" i="1" dirty="0">
                <a:solidFill>
                  <a:srgbClr val="C00000">
                    <a:alpha val="44168"/>
                  </a:srgbClr>
                </a:solidFill>
              </a:rPr>
              <a:t>Preliminary</a:t>
            </a:r>
          </a:p>
        </p:txBody>
      </p:sp>
      <p:cxnSp>
        <p:nvCxnSpPr>
          <p:cNvPr id="4" name="Straight Arrow Connector 3">
            <a:extLst>
              <a:ext uri="{FF2B5EF4-FFF2-40B4-BE49-F238E27FC236}">
                <a16:creationId xmlns:a16="http://schemas.microsoft.com/office/drawing/2014/main" id="{91CA137B-FB4D-784F-94F8-91FBC44EDD60}"/>
              </a:ext>
            </a:extLst>
          </p:cNvPr>
          <p:cNvCxnSpPr/>
          <p:nvPr/>
        </p:nvCxnSpPr>
        <p:spPr>
          <a:xfrm>
            <a:off x="1725443" y="1107262"/>
            <a:ext cx="362381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C7D5A24-CA24-734C-9977-D077793ED967}"/>
              </a:ext>
            </a:extLst>
          </p:cNvPr>
          <p:cNvSpPr txBox="1"/>
          <p:nvPr/>
        </p:nvSpPr>
        <p:spPr>
          <a:xfrm>
            <a:off x="2490476" y="768708"/>
            <a:ext cx="1973617" cy="338554"/>
          </a:xfrm>
          <a:prstGeom prst="rect">
            <a:avLst/>
          </a:prstGeom>
          <a:noFill/>
        </p:spPr>
        <p:txBody>
          <a:bodyPr wrap="none" rtlCol="0">
            <a:spAutoFit/>
          </a:bodyPr>
          <a:lstStyle/>
          <a:p>
            <a:r>
              <a:rPr lang="en-US" sz="1600" dirty="0">
                <a:latin typeface="+mn-lt"/>
              </a:rPr>
              <a:t>Increasing radiation</a:t>
            </a:r>
          </a:p>
        </p:txBody>
      </p:sp>
      <p:sp>
        <p:nvSpPr>
          <p:cNvPr id="56" name="TextBox 55">
            <a:extLst>
              <a:ext uri="{FF2B5EF4-FFF2-40B4-BE49-F238E27FC236}">
                <a16:creationId xmlns:a16="http://schemas.microsoft.com/office/drawing/2014/main" id="{83C654EB-FFB1-EC42-8DE2-7495BC4516B5}"/>
              </a:ext>
            </a:extLst>
          </p:cNvPr>
          <p:cNvSpPr txBox="1"/>
          <p:nvPr/>
        </p:nvSpPr>
        <p:spPr>
          <a:xfrm>
            <a:off x="194095" y="4459924"/>
            <a:ext cx="8838506" cy="230832"/>
          </a:xfrm>
          <a:prstGeom prst="rect">
            <a:avLst/>
          </a:prstGeom>
          <a:noFill/>
        </p:spPr>
        <p:txBody>
          <a:bodyPr wrap="square" rtlCol="0">
            <a:spAutoFit/>
          </a:bodyPr>
          <a:lstStyle/>
          <a:p>
            <a:r>
              <a:rPr lang="en-US" sz="900" i="1" dirty="0">
                <a:latin typeface="Times" pitchFamily="2" charset="0"/>
              </a:rPr>
              <a:t>Team: Kester Anyang, Dan Baxter,, Daniel Bowring, Grace </a:t>
            </a:r>
            <a:r>
              <a:rPr lang="en-US" sz="900" i="1" dirty="0" err="1">
                <a:latin typeface="Times" pitchFamily="2" charset="0"/>
              </a:rPr>
              <a:t>Bratrud</a:t>
            </a:r>
            <a:r>
              <a:rPr lang="en-US" sz="900" i="1" dirty="0">
                <a:latin typeface="Times" pitchFamily="2" charset="0"/>
              </a:rPr>
              <a:t>, </a:t>
            </a:r>
            <a:r>
              <a:rPr lang="en-US" sz="900" i="1" dirty="0" err="1">
                <a:latin typeface="Times" pitchFamily="2" charset="0"/>
              </a:rPr>
              <a:t>Enectali</a:t>
            </a:r>
            <a:r>
              <a:rPr lang="en-US" sz="900" i="1" dirty="0">
                <a:latin typeface="Times" pitchFamily="2" charset="0"/>
              </a:rPr>
              <a:t> Figueroa-Feliciano, Sami Lewis, Ryan Linehan, Hannah Magoon, Dylan Temples, Grace Wagner, </a:t>
            </a:r>
            <a:r>
              <a:rPr lang="en-US" sz="900" i="1" dirty="0" err="1">
                <a:latin typeface="Times" pitchFamily="2" charset="0"/>
              </a:rPr>
              <a:t>Jialin</a:t>
            </a:r>
            <a:r>
              <a:rPr lang="en-US" sz="900" i="1" dirty="0">
                <a:latin typeface="Times" pitchFamily="2" charset="0"/>
              </a:rPr>
              <a:t> Yu</a:t>
            </a:r>
          </a:p>
        </p:txBody>
      </p:sp>
      <p:sp>
        <p:nvSpPr>
          <p:cNvPr id="57" name="We have all the tools to work on this problem!…">
            <a:extLst>
              <a:ext uri="{FF2B5EF4-FFF2-40B4-BE49-F238E27FC236}">
                <a16:creationId xmlns:a16="http://schemas.microsoft.com/office/drawing/2014/main" id="{E287E6AB-A206-3B40-8F1B-7D9EA7426F54}"/>
              </a:ext>
            </a:extLst>
          </p:cNvPr>
          <p:cNvSpPr txBox="1">
            <a:spLocks/>
          </p:cNvSpPr>
          <p:nvPr/>
        </p:nvSpPr>
        <p:spPr>
          <a:xfrm>
            <a:off x="518597" y="3751154"/>
            <a:ext cx="6588917" cy="570963"/>
          </a:xfrm>
          <a:prstGeom prst="rect">
            <a:avLst/>
          </a:prstGeom>
        </p:spPr>
        <p:txBody>
          <a:bodyPr vert="horz" lIns="0" tIns="0" rIns="0" bIns="0" rtlCol="0" anchor="t">
            <a:noAutofit/>
          </a:bodyPr>
          <a:lstStyle>
            <a:lvl1pPr marL="0" indent="0" algn="l" defTabSz="914400" rtl="0" eaLnBrk="1" latinLnBrk="0" hangingPunct="1">
              <a:lnSpc>
                <a:spcPct val="90000"/>
              </a:lnSpc>
              <a:spcBef>
                <a:spcPts val="1312"/>
              </a:spcBef>
              <a:buFont typeface="Arial" panose="020B0604020202020204" pitchFamily="34" charset="0"/>
              <a:buNone/>
              <a:defRPr sz="2133" kern="1200">
                <a:solidFill>
                  <a:srgbClr val="505050"/>
                </a:solidFill>
                <a:latin typeface="+mn-lt"/>
                <a:ea typeface="+mn-ea"/>
                <a:cs typeface="+mn-cs"/>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1867" kern="1200">
                <a:solidFill>
                  <a:srgbClr val="505050"/>
                </a:solidFill>
                <a:latin typeface="+mn-lt"/>
                <a:ea typeface="+mn-ea"/>
                <a:cs typeface="+mn-cs"/>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1867" kern="1200">
                <a:solidFill>
                  <a:srgbClr val="505050"/>
                </a:solidFill>
                <a:latin typeface="+mn-lt"/>
                <a:ea typeface="+mn-ea"/>
                <a:cs typeface="+mn-cs"/>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600" kern="1200">
                <a:solidFill>
                  <a:srgbClr val="505050"/>
                </a:solidFill>
                <a:latin typeface="+mn-lt"/>
                <a:ea typeface="+mn-ea"/>
                <a:cs typeface="+mn-cs"/>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600"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6219" indent="-226219" defTabSz="294085">
              <a:spcBef>
                <a:spcPts val="1425"/>
              </a:spcBef>
              <a:defRPr sz="3800"/>
            </a:pPr>
            <a:r>
              <a:rPr lang="en-US" sz="1600" dirty="0"/>
              <a:t>Clear change in qubit response as radiation levels are increased underground in NEXUS (first underground qubit result!)</a:t>
            </a:r>
          </a:p>
        </p:txBody>
      </p:sp>
      <p:sp>
        <p:nvSpPr>
          <p:cNvPr id="2" name="TextBox 1">
            <a:extLst>
              <a:ext uri="{FF2B5EF4-FFF2-40B4-BE49-F238E27FC236}">
                <a16:creationId xmlns:a16="http://schemas.microsoft.com/office/drawing/2014/main" id="{A822B864-B8DD-32CE-D40E-5B724F934BB2}"/>
              </a:ext>
            </a:extLst>
          </p:cNvPr>
          <p:cNvSpPr txBox="1"/>
          <p:nvPr/>
        </p:nvSpPr>
        <p:spPr>
          <a:xfrm>
            <a:off x="1175177" y="1145896"/>
            <a:ext cx="5524269" cy="307777"/>
          </a:xfrm>
          <a:prstGeom prst="rect">
            <a:avLst/>
          </a:prstGeom>
          <a:noFill/>
        </p:spPr>
        <p:txBody>
          <a:bodyPr wrap="none" rtlCol="0">
            <a:spAutoFit/>
          </a:bodyPr>
          <a:lstStyle/>
          <a:p>
            <a:r>
              <a:rPr lang="en-US" sz="1400" dirty="0">
                <a:latin typeface="+mn-lt"/>
              </a:rPr>
              <a:t>creates trapped charge, spurious gate voltage, qubit frequency shift</a:t>
            </a:r>
          </a:p>
        </p:txBody>
      </p:sp>
    </p:spTree>
    <p:extLst>
      <p:ext uri="{BB962C8B-B14F-4D97-AF65-F5344CB8AC3E}">
        <p14:creationId xmlns:p14="http://schemas.microsoft.com/office/powerpoint/2010/main" val="4092396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21D5C5-4A3D-3F87-603D-D9CA896F36EC}"/>
              </a:ext>
            </a:extLst>
          </p:cNvPr>
          <p:cNvSpPr>
            <a:spLocks noGrp="1"/>
          </p:cNvSpPr>
          <p:nvPr>
            <p:ph type="sldNum" sz="quarter" idx="12"/>
          </p:nvPr>
        </p:nvSpPr>
        <p:spPr>
          <a:xfrm>
            <a:off x="6457950" y="4767263"/>
            <a:ext cx="2057400" cy="273844"/>
          </a:xfrm>
        </p:spPr>
        <p:txBody>
          <a:bodyPr vert="horz" wrap="square" lIns="68580" tIns="34290" rIns="68580" bIns="34290" numCol="1" rtlCol="0" anchor="ctr" anchorCtr="0" compatLnSpc="1">
            <a:prstTxWarp prst="textNoShape">
              <a:avLst/>
            </a:prstTxWarp>
            <a:normAutofit/>
          </a:bodyPr>
          <a:lstStyle/>
          <a:p>
            <a:pPr>
              <a:spcAft>
                <a:spcPts val="450"/>
              </a:spcAft>
            </a:pPr>
            <a:fld id="{7A4BB82A-85AA-4495-AB6C-1CAA31F5EE0C}" type="slidenum">
              <a:rPr lang="en-US" smtClean="0"/>
              <a:pPr>
                <a:spcAft>
                  <a:spcPts val="450"/>
                </a:spcAft>
              </a:pPr>
              <a:t>11</a:t>
            </a:fld>
            <a:endParaRPr lang="en-US"/>
          </a:p>
        </p:txBody>
      </p:sp>
      <p:pic>
        <p:nvPicPr>
          <p:cNvPr id="11" name="Picture 10">
            <a:extLst>
              <a:ext uri="{FF2B5EF4-FFF2-40B4-BE49-F238E27FC236}">
                <a16:creationId xmlns:a16="http://schemas.microsoft.com/office/drawing/2014/main" id="{173BA5E4-5165-3BDE-0AB8-46293A5AD27A}"/>
              </a:ext>
            </a:extLst>
          </p:cNvPr>
          <p:cNvPicPr>
            <a:picLocks noChangeAspect="1"/>
          </p:cNvPicPr>
          <p:nvPr/>
        </p:nvPicPr>
        <p:blipFill>
          <a:blip r:embed="rId2"/>
          <a:stretch>
            <a:fillRect/>
          </a:stretch>
        </p:blipFill>
        <p:spPr>
          <a:xfrm>
            <a:off x="5585995" y="1613454"/>
            <a:ext cx="3558005" cy="3048370"/>
          </a:xfrm>
          <a:prstGeom prst="rect">
            <a:avLst/>
          </a:prstGeom>
        </p:spPr>
      </p:pic>
      <p:pic>
        <p:nvPicPr>
          <p:cNvPr id="13" name="Picture 12">
            <a:extLst>
              <a:ext uri="{FF2B5EF4-FFF2-40B4-BE49-F238E27FC236}">
                <a16:creationId xmlns:a16="http://schemas.microsoft.com/office/drawing/2014/main" id="{67DCA183-D4CF-26F0-11CB-DC35FB9CF5EA}"/>
              </a:ext>
            </a:extLst>
          </p:cNvPr>
          <p:cNvPicPr>
            <a:picLocks noChangeAspect="1"/>
          </p:cNvPicPr>
          <p:nvPr/>
        </p:nvPicPr>
        <p:blipFill>
          <a:blip r:embed="rId3"/>
          <a:stretch>
            <a:fillRect/>
          </a:stretch>
        </p:blipFill>
        <p:spPr>
          <a:xfrm>
            <a:off x="424992" y="2290843"/>
            <a:ext cx="2735580" cy="2476420"/>
          </a:xfrm>
          <a:prstGeom prst="rect">
            <a:avLst/>
          </a:prstGeom>
        </p:spPr>
      </p:pic>
      <p:sp>
        <p:nvSpPr>
          <p:cNvPr id="28" name="TextBox 27">
            <a:extLst>
              <a:ext uri="{FF2B5EF4-FFF2-40B4-BE49-F238E27FC236}">
                <a16:creationId xmlns:a16="http://schemas.microsoft.com/office/drawing/2014/main" id="{65BC2BD9-8B9A-7E28-8A3C-8592BA63CA4A}"/>
              </a:ext>
            </a:extLst>
          </p:cNvPr>
          <p:cNvSpPr txBox="1"/>
          <p:nvPr/>
        </p:nvSpPr>
        <p:spPr>
          <a:xfrm>
            <a:off x="755146" y="601948"/>
            <a:ext cx="4327162" cy="1569660"/>
          </a:xfrm>
          <a:prstGeom prst="rect">
            <a:avLst/>
          </a:prstGeom>
          <a:noFill/>
          <a:ln>
            <a:solidFill>
              <a:srgbClr val="FF0000"/>
            </a:solidFill>
          </a:ln>
        </p:spPr>
        <p:txBody>
          <a:bodyPr wrap="square" rtlCol="0">
            <a:spAutoFit/>
          </a:bodyPr>
          <a:lstStyle/>
          <a:p>
            <a:r>
              <a:rPr lang="en-US" sz="1600" b="1" dirty="0">
                <a:solidFill>
                  <a:srgbClr val="008F00"/>
                </a:solidFill>
                <a:latin typeface="+mn-lt"/>
              </a:rPr>
              <a:t>Qubit Detector’s Sensitivity depends on:</a:t>
            </a:r>
          </a:p>
          <a:p>
            <a:pPr marL="214313" indent="-214313">
              <a:buFont typeface="Wingdings" pitchFamily="2" charset="2"/>
              <a:buChar char="n"/>
            </a:pPr>
            <a:r>
              <a:rPr lang="en-US" sz="1600" b="1" dirty="0">
                <a:latin typeface="+mn-lt"/>
                <a:sym typeface="Wingdings" pitchFamily="2" charset="2"/>
              </a:rPr>
              <a:t>Type</a:t>
            </a:r>
            <a:r>
              <a:rPr lang="en-US" sz="1600" dirty="0">
                <a:latin typeface="+mn-lt"/>
                <a:sym typeface="Wingdings" pitchFamily="2" charset="2"/>
              </a:rPr>
              <a:t> of qubit </a:t>
            </a:r>
          </a:p>
          <a:p>
            <a:pPr marL="214313" indent="-214313">
              <a:buFont typeface="Wingdings" pitchFamily="2" charset="2"/>
              <a:buChar char="n"/>
            </a:pPr>
            <a:r>
              <a:rPr lang="en-US" sz="1600" b="1" dirty="0">
                <a:latin typeface="+mn-lt"/>
              </a:rPr>
              <a:t>Geometry/Size</a:t>
            </a:r>
          </a:p>
          <a:p>
            <a:pPr marL="214313" indent="-214313">
              <a:buFont typeface="Wingdings" pitchFamily="2" charset="2"/>
              <a:buChar char="n"/>
            </a:pPr>
            <a:r>
              <a:rPr lang="en-US" sz="1600" b="1" dirty="0">
                <a:latin typeface="+mn-lt"/>
              </a:rPr>
              <a:t>Location</a:t>
            </a:r>
            <a:r>
              <a:rPr lang="en-US" sz="1600" dirty="0">
                <a:latin typeface="+mn-lt"/>
              </a:rPr>
              <a:t> of DM interaction</a:t>
            </a:r>
          </a:p>
          <a:p>
            <a:pPr marL="214313" indent="-214313">
              <a:buFont typeface="Wingdings" pitchFamily="2" charset="2"/>
              <a:buChar char="n"/>
            </a:pPr>
            <a:r>
              <a:rPr lang="en-US" sz="1600" b="1" dirty="0">
                <a:latin typeface="+mn-lt"/>
              </a:rPr>
              <a:t>Substrate</a:t>
            </a:r>
            <a:r>
              <a:rPr lang="en-US" sz="1600" dirty="0">
                <a:latin typeface="+mn-lt"/>
              </a:rPr>
              <a:t> material and </a:t>
            </a:r>
            <a:r>
              <a:rPr lang="en-US" sz="1600" b="1" dirty="0">
                <a:latin typeface="+mn-lt"/>
              </a:rPr>
              <a:t>Superconductor</a:t>
            </a:r>
          </a:p>
          <a:p>
            <a:pPr marL="214313" indent="-214313">
              <a:buFont typeface="Wingdings" pitchFamily="2" charset="2"/>
              <a:buChar char="n"/>
            </a:pPr>
            <a:r>
              <a:rPr lang="en-US" sz="1600" dirty="0">
                <a:latin typeface="+mn-lt"/>
              </a:rPr>
              <a:t>Qubit </a:t>
            </a:r>
            <a:r>
              <a:rPr lang="en-US" sz="1600" b="1" dirty="0">
                <a:latin typeface="+mn-lt"/>
              </a:rPr>
              <a:t>decoherence readout method</a:t>
            </a:r>
          </a:p>
        </p:txBody>
      </p:sp>
      <p:sp>
        <p:nvSpPr>
          <p:cNvPr id="36" name="TextBox 35">
            <a:extLst>
              <a:ext uri="{FF2B5EF4-FFF2-40B4-BE49-F238E27FC236}">
                <a16:creationId xmlns:a16="http://schemas.microsoft.com/office/drawing/2014/main" id="{D4650B5B-81EC-DF2A-2C54-0BBCE2164DBC}"/>
              </a:ext>
            </a:extLst>
          </p:cNvPr>
          <p:cNvSpPr txBox="1"/>
          <p:nvPr/>
        </p:nvSpPr>
        <p:spPr>
          <a:xfrm>
            <a:off x="3262099" y="3766526"/>
            <a:ext cx="2251196" cy="738664"/>
          </a:xfrm>
          <a:prstGeom prst="rect">
            <a:avLst/>
          </a:prstGeom>
          <a:noFill/>
          <a:ln>
            <a:solidFill>
              <a:srgbClr val="FF0000"/>
            </a:solidFill>
          </a:ln>
        </p:spPr>
        <p:txBody>
          <a:bodyPr wrap="square" rtlCol="0">
            <a:spAutoFit/>
          </a:bodyPr>
          <a:lstStyle/>
          <a:p>
            <a:r>
              <a:rPr lang="en-US" sz="1400" b="1" dirty="0">
                <a:solidFill>
                  <a:srgbClr val="7030A0"/>
                </a:solidFill>
                <a:latin typeface="+mn-lt"/>
              </a:rPr>
              <a:t>Experiment: Zap the chip with laser using cryo-MEMS mirror</a:t>
            </a:r>
          </a:p>
        </p:txBody>
      </p:sp>
      <p:sp>
        <p:nvSpPr>
          <p:cNvPr id="37" name="TextBox 36">
            <a:extLst>
              <a:ext uri="{FF2B5EF4-FFF2-40B4-BE49-F238E27FC236}">
                <a16:creationId xmlns:a16="http://schemas.microsoft.com/office/drawing/2014/main" id="{FAB1A23F-F81D-7114-0DDE-6136FF2084A9}"/>
              </a:ext>
            </a:extLst>
          </p:cNvPr>
          <p:cNvSpPr txBox="1"/>
          <p:nvPr/>
        </p:nvSpPr>
        <p:spPr>
          <a:xfrm>
            <a:off x="1372356" y="3850296"/>
            <a:ext cx="1281198" cy="338554"/>
          </a:xfrm>
          <a:prstGeom prst="rect">
            <a:avLst/>
          </a:prstGeom>
          <a:noFill/>
          <a:ln>
            <a:solidFill>
              <a:srgbClr val="FF0000"/>
            </a:solidFill>
          </a:ln>
        </p:spPr>
        <p:txBody>
          <a:bodyPr wrap="square" rtlCol="0">
            <a:spAutoFit/>
          </a:bodyPr>
          <a:lstStyle/>
          <a:p>
            <a:r>
              <a:rPr lang="en-US" sz="1600" b="1" dirty="0">
                <a:solidFill>
                  <a:srgbClr val="C00000"/>
                </a:solidFill>
                <a:latin typeface="+mn-lt"/>
              </a:rPr>
              <a:t>Simulation</a:t>
            </a:r>
          </a:p>
        </p:txBody>
      </p:sp>
      <p:sp>
        <p:nvSpPr>
          <p:cNvPr id="38" name="TextBox 37">
            <a:extLst>
              <a:ext uri="{FF2B5EF4-FFF2-40B4-BE49-F238E27FC236}">
                <a16:creationId xmlns:a16="http://schemas.microsoft.com/office/drawing/2014/main" id="{7FD61EBE-C844-D24F-BC6D-ACD332807C52}"/>
              </a:ext>
            </a:extLst>
          </p:cNvPr>
          <p:cNvSpPr txBox="1"/>
          <p:nvPr/>
        </p:nvSpPr>
        <p:spPr>
          <a:xfrm>
            <a:off x="6616706" y="518451"/>
            <a:ext cx="2254784" cy="523220"/>
          </a:xfrm>
          <a:prstGeom prst="rect">
            <a:avLst/>
          </a:prstGeom>
          <a:noFill/>
        </p:spPr>
        <p:txBody>
          <a:bodyPr wrap="none" rtlCol="0">
            <a:spAutoFit/>
          </a:bodyPr>
          <a:lstStyle/>
          <a:p>
            <a:r>
              <a:rPr lang="en-US" sz="1400" b="1" dirty="0">
                <a:solidFill>
                  <a:srgbClr val="C00000"/>
                </a:solidFill>
              </a:rPr>
              <a:t>Ryan Linehan</a:t>
            </a:r>
            <a:r>
              <a:rPr lang="en-US" sz="1400" dirty="0">
                <a:solidFill>
                  <a:srgbClr val="C00000"/>
                </a:solidFill>
              </a:rPr>
              <a:t>, FNAL Postdoc</a:t>
            </a:r>
          </a:p>
          <a:p>
            <a:r>
              <a:rPr lang="en-US" sz="1400" b="1" dirty="0">
                <a:solidFill>
                  <a:srgbClr val="C00000"/>
                </a:solidFill>
              </a:rPr>
              <a:t>Israel Hernandez</a:t>
            </a:r>
            <a:r>
              <a:rPr lang="en-US" sz="1400" dirty="0">
                <a:solidFill>
                  <a:srgbClr val="C00000"/>
                </a:solidFill>
              </a:rPr>
              <a:t>, GS, IIT</a:t>
            </a:r>
          </a:p>
        </p:txBody>
      </p:sp>
      <p:sp>
        <p:nvSpPr>
          <p:cNvPr id="39" name="Title 1">
            <a:extLst>
              <a:ext uri="{FF2B5EF4-FFF2-40B4-BE49-F238E27FC236}">
                <a16:creationId xmlns:a16="http://schemas.microsoft.com/office/drawing/2014/main" id="{621712FF-8960-51B1-DCFC-3CDDDFD74311}"/>
              </a:ext>
            </a:extLst>
          </p:cNvPr>
          <p:cNvSpPr>
            <a:spLocks noGrp="1"/>
          </p:cNvSpPr>
          <p:nvPr>
            <p:ph type="title"/>
          </p:nvPr>
        </p:nvSpPr>
        <p:spPr>
          <a:xfrm>
            <a:off x="20720" y="111296"/>
            <a:ext cx="8798102" cy="523220"/>
          </a:xfrm>
        </p:spPr>
        <p:txBody>
          <a:bodyPr>
            <a:normAutofit fontScale="90000"/>
          </a:bodyPr>
          <a:lstStyle/>
          <a:p>
            <a:pPr algn="ctr"/>
            <a:r>
              <a:rPr lang="en-US" sz="2700" dirty="0">
                <a:latin typeface="+mj-lt"/>
              </a:rPr>
              <a:t>Simulating and measuring energy deposit in substrate</a:t>
            </a:r>
          </a:p>
        </p:txBody>
      </p:sp>
      <p:pic>
        <p:nvPicPr>
          <p:cNvPr id="2" name="Picture 1">
            <a:extLst>
              <a:ext uri="{FF2B5EF4-FFF2-40B4-BE49-F238E27FC236}">
                <a16:creationId xmlns:a16="http://schemas.microsoft.com/office/drawing/2014/main" id="{2382E8CA-B0EE-773E-8644-31B05E170D38}"/>
              </a:ext>
            </a:extLst>
          </p:cNvPr>
          <p:cNvPicPr>
            <a:picLocks noChangeAspect="1"/>
          </p:cNvPicPr>
          <p:nvPr/>
        </p:nvPicPr>
        <p:blipFill>
          <a:blip r:embed="rId4"/>
          <a:stretch>
            <a:fillRect/>
          </a:stretch>
        </p:blipFill>
        <p:spPr>
          <a:xfrm>
            <a:off x="3297547" y="2365430"/>
            <a:ext cx="2151472" cy="1263729"/>
          </a:xfrm>
          <a:prstGeom prst="rect">
            <a:avLst/>
          </a:prstGeom>
        </p:spPr>
      </p:pic>
      <p:sp>
        <p:nvSpPr>
          <p:cNvPr id="5" name="TextBox 4">
            <a:extLst>
              <a:ext uri="{FF2B5EF4-FFF2-40B4-BE49-F238E27FC236}">
                <a16:creationId xmlns:a16="http://schemas.microsoft.com/office/drawing/2014/main" id="{0EA62509-9F30-83C4-9E2D-6D147676A56A}"/>
              </a:ext>
            </a:extLst>
          </p:cNvPr>
          <p:cNvSpPr txBox="1"/>
          <p:nvPr/>
        </p:nvSpPr>
        <p:spPr>
          <a:xfrm>
            <a:off x="5995931" y="1386778"/>
            <a:ext cx="2959810" cy="738664"/>
          </a:xfrm>
          <a:prstGeom prst="rect">
            <a:avLst/>
          </a:prstGeom>
          <a:solidFill>
            <a:schemeClr val="bg1"/>
          </a:solidFill>
        </p:spPr>
        <p:txBody>
          <a:bodyPr wrap="square" rtlCol="0">
            <a:spAutoFit/>
          </a:bodyPr>
          <a:lstStyle/>
          <a:p>
            <a:r>
              <a:rPr lang="en-US" sz="1400" b="1" dirty="0">
                <a:latin typeface="+mn-lt"/>
              </a:rPr>
              <a:t>Qubit decay vs time shows many quasiparticle scattering events</a:t>
            </a:r>
          </a:p>
        </p:txBody>
      </p:sp>
    </p:spTree>
    <p:extLst>
      <p:ext uri="{BB962C8B-B14F-4D97-AF65-F5344CB8AC3E}">
        <p14:creationId xmlns:p14="http://schemas.microsoft.com/office/powerpoint/2010/main" val="396602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1106-8F55-B2CD-A7D1-104B6CD7EB5B}"/>
              </a:ext>
            </a:extLst>
          </p:cNvPr>
          <p:cNvSpPr>
            <a:spLocks noGrp="1"/>
          </p:cNvSpPr>
          <p:nvPr>
            <p:ph type="title"/>
          </p:nvPr>
        </p:nvSpPr>
        <p:spPr>
          <a:xfrm>
            <a:off x="0" y="9435"/>
            <a:ext cx="9068734" cy="994172"/>
          </a:xfrm>
        </p:spPr>
        <p:txBody>
          <a:bodyPr>
            <a:normAutofit/>
          </a:bodyPr>
          <a:lstStyle/>
          <a:p>
            <a:pPr algn="ctr"/>
            <a:r>
              <a:rPr lang="en-US" sz="1800" dirty="0">
                <a:latin typeface="+mj-lt"/>
              </a:rPr>
              <a:t>For lower energy threshold, substrate should have low phonon bandgap &lt; 1 eV</a:t>
            </a:r>
          </a:p>
        </p:txBody>
      </p:sp>
      <p:sp>
        <p:nvSpPr>
          <p:cNvPr id="4" name="Slide Number Placeholder 3">
            <a:extLst>
              <a:ext uri="{FF2B5EF4-FFF2-40B4-BE49-F238E27FC236}">
                <a16:creationId xmlns:a16="http://schemas.microsoft.com/office/drawing/2014/main" id="{9E592484-8553-4D5A-406D-DAB87F9C87F3}"/>
              </a:ext>
            </a:extLst>
          </p:cNvPr>
          <p:cNvSpPr>
            <a:spLocks noGrp="1"/>
          </p:cNvSpPr>
          <p:nvPr>
            <p:ph type="sldNum" sz="quarter" idx="12"/>
          </p:nvPr>
        </p:nvSpPr>
        <p:spPr>
          <a:xfrm>
            <a:off x="222250" y="4878162"/>
            <a:ext cx="414338" cy="177964"/>
          </a:xfrm>
        </p:spPr>
        <p:txBody>
          <a:bodyPr/>
          <a:lstStyle/>
          <a:p>
            <a:fld id="{EBFDB1AE-7BF3-EB40-9052-3CAD36123D90}" type="slidenum">
              <a:rPr lang="en-US" smtClean="0"/>
              <a:t>12</a:t>
            </a:fld>
            <a:endParaRPr lang="en-US" dirty="0"/>
          </a:p>
        </p:txBody>
      </p:sp>
      <p:grpSp>
        <p:nvGrpSpPr>
          <p:cNvPr id="7" name="Group 6">
            <a:extLst>
              <a:ext uri="{FF2B5EF4-FFF2-40B4-BE49-F238E27FC236}">
                <a16:creationId xmlns:a16="http://schemas.microsoft.com/office/drawing/2014/main" id="{EE3EF1A9-4107-089E-47B1-DE630235677E}"/>
              </a:ext>
            </a:extLst>
          </p:cNvPr>
          <p:cNvGrpSpPr/>
          <p:nvPr/>
        </p:nvGrpSpPr>
        <p:grpSpPr>
          <a:xfrm>
            <a:off x="361164" y="3441796"/>
            <a:ext cx="1632740" cy="1362283"/>
            <a:chOff x="395506" y="4011166"/>
            <a:chExt cx="3107197" cy="2606270"/>
          </a:xfrm>
        </p:grpSpPr>
        <p:pic>
          <p:nvPicPr>
            <p:cNvPr id="3" name="Picture 2" descr="A screen shot of a computer generated image&#10;&#10;Description automatically generated">
              <a:extLst>
                <a:ext uri="{FF2B5EF4-FFF2-40B4-BE49-F238E27FC236}">
                  <a16:creationId xmlns:a16="http://schemas.microsoft.com/office/drawing/2014/main" id="{0E261C85-D631-ED65-7097-9D600E6B4857}"/>
                </a:ext>
              </a:extLst>
            </p:cNvPr>
            <p:cNvPicPr>
              <a:picLocks noChangeAspect="1"/>
            </p:cNvPicPr>
            <p:nvPr/>
          </p:nvPicPr>
          <p:blipFill rotWithShape="1">
            <a:blip r:embed="rId3">
              <a:extLst>
                <a:ext uri="{28A0092B-C50C-407E-A947-70E740481C1C}">
                  <a14:useLocalDpi xmlns:a14="http://schemas.microsoft.com/office/drawing/2010/main" val="0"/>
                </a:ext>
              </a:extLst>
            </a:blip>
            <a:srcRect l="3757" t="15927" r="10053" b="4478"/>
            <a:stretch/>
          </p:blipFill>
          <p:spPr>
            <a:xfrm>
              <a:off x="604110" y="4011166"/>
              <a:ext cx="2898593" cy="2295937"/>
            </a:xfrm>
            <a:prstGeom prst="rect">
              <a:avLst/>
            </a:prstGeom>
          </p:spPr>
        </p:pic>
        <p:sp>
          <p:nvSpPr>
            <p:cNvPr id="5" name="TextBox 4">
              <a:extLst>
                <a:ext uri="{FF2B5EF4-FFF2-40B4-BE49-F238E27FC236}">
                  <a16:creationId xmlns:a16="http://schemas.microsoft.com/office/drawing/2014/main" id="{C425E608-2313-7160-7996-68B2BBA5A1CB}"/>
                </a:ext>
              </a:extLst>
            </p:cNvPr>
            <p:cNvSpPr txBox="1"/>
            <p:nvPr/>
          </p:nvSpPr>
          <p:spPr>
            <a:xfrm rot="16200000">
              <a:off x="77835" y="4883566"/>
              <a:ext cx="1030700" cy="395358"/>
            </a:xfrm>
            <a:prstGeom prst="rect">
              <a:avLst/>
            </a:prstGeom>
            <a:noFill/>
          </p:spPr>
          <p:txBody>
            <a:bodyPr wrap="square" rtlCol="0">
              <a:spAutoFit/>
            </a:bodyPr>
            <a:lstStyle/>
            <a:p>
              <a:r>
                <a:rPr lang="en-US" sz="750" dirty="0"/>
                <a:t>Y  (cm )</a:t>
              </a:r>
            </a:p>
          </p:txBody>
        </p:sp>
        <p:sp>
          <p:nvSpPr>
            <p:cNvPr id="6" name="TextBox 5">
              <a:extLst>
                <a:ext uri="{FF2B5EF4-FFF2-40B4-BE49-F238E27FC236}">
                  <a16:creationId xmlns:a16="http://schemas.microsoft.com/office/drawing/2014/main" id="{1D1383DC-B8C2-9762-EB79-4F24004361DD}"/>
                </a:ext>
              </a:extLst>
            </p:cNvPr>
            <p:cNvSpPr txBox="1"/>
            <p:nvPr/>
          </p:nvSpPr>
          <p:spPr>
            <a:xfrm>
              <a:off x="1840092" y="6219978"/>
              <a:ext cx="1603514" cy="397458"/>
            </a:xfrm>
            <a:prstGeom prst="rect">
              <a:avLst/>
            </a:prstGeom>
            <a:noFill/>
          </p:spPr>
          <p:txBody>
            <a:bodyPr wrap="square" rtlCol="0">
              <a:spAutoFit/>
            </a:bodyPr>
            <a:lstStyle/>
            <a:p>
              <a:r>
                <a:rPr lang="en-US" sz="750" dirty="0"/>
                <a:t>X (cm )</a:t>
              </a:r>
            </a:p>
          </p:txBody>
        </p:sp>
      </p:grpSp>
      <p:pic>
        <p:nvPicPr>
          <p:cNvPr id="8" name="Picture 7" descr="A close-up of a diagram&#10;&#10;Description automatically generated">
            <a:extLst>
              <a:ext uri="{FF2B5EF4-FFF2-40B4-BE49-F238E27FC236}">
                <a16:creationId xmlns:a16="http://schemas.microsoft.com/office/drawing/2014/main" id="{64AC8C14-3676-C28B-0430-95B047994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252" y="3362710"/>
            <a:ext cx="3437251" cy="1233620"/>
          </a:xfrm>
          <a:prstGeom prst="rect">
            <a:avLst/>
          </a:prstGeom>
        </p:spPr>
      </p:pic>
      <p:sp>
        <p:nvSpPr>
          <p:cNvPr id="14" name="TextBox 13">
            <a:extLst>
              <a:ext uri="{FF2B5EF4-FFF2-40B4-BE49-F238E27FC236}">
                <a16:creationId xmlns:a16="http://schemas.microsoft.com/office/drawing/2014/main" id="{0EF87806-0EC3-FF3E-80A8-9E2631B13334}"/>
              </a:ext>
            </a:extLst>
          </p:cNvPr>
          <p:cNvSpPr txBox="1"/>
          <p:nvPr/>
        </p:nvSpPr>
        <p:spPr>
          <a:xfrm>
            <a:off x="271543" y="2798070"/>
            <a:ext cx="4182818" cy="323165"/>
          </a:xfrm>
          <a:prstGeom prst="rect">
            <a:avLst/>
          </a:prstGeom>
          <a:noFill/>
        </p:spPr>
        <p:txBody>
          <a:bodyPr wrap="square" rtlCol="0">
            <a:spAutoFit/>
          </a:bodyPr>
          <a:lstStyle/>
          <a:p>
            <a:r>
              <a:rPr lang="en-US" sz="750" dirty="0">
                <a:solidFill>
                  <a:schemeClr val="bg1">
                    <a:lumMod val="65000"/>
                  </a:schemeClr>
                </a:solidFill>
                <a:latin typeface="Arial" panose="020B0604020202020204" pitchFamily="34" charset="0"/>
              </a:rPr>
              <a:t>S. M. Griffin, K. </a:t>
            </a:r>
            <a:r>
              <a:rPr lang="en-US" sz="750" dirty="0" err="1">
                <a:solidFill>
                  <a:schemeClr val="bg1">
                    <a:lumMod val="65000"/>
                  </a:schemeClr>
                </a:solidFill>
                <a:latin typeface="Arial" panose="020B0604020202020204" pitchFamily="34" charset="0"/>
              </a:rPr>
              <a:t>Inzani</a:t>
            </a:r>
            <a:r>
              <a:rPr lang="en-US" sz="750" dirty="0">
                <a:solidFill>
                  <a:schemeClr val="bg1">
                    <a:lumMod val="65000"/>
                  </a:schemeClr>
                </a:solidFill>
                <a:latin typeface="Arial" panose="020B0604020202020204" pitchFamily="34" charset="0"/>
              </a:rPr>
              <a:t>, T. Trickle, Z. Zhang, and K. M. Zurek, Phys. Rev. D, 101, 055004 (2020). </a:t>
            </a:r>
            <a:endParaRPr lang="en-US" sz="750" dirty="0">
              <a:solidFill>
                <a:schemeClr val="bg1">
                  <a:lumMod val="65000"/>
                </a:schemeClr>
              </a:solidFill>
            </a:endParaRPr>
          </a:p>
        </p:txBody>
      </p:sp>
      <p:grpSp>
        <p:nvGrpSpPr>
          <p:cNvPr id="22" name="Group 21">
            <a:extLst>
              <a:ext uri="{FF2B5EF4-FFF2-40B4-BE49-F238E27FC236}">
                <a16:creationId xmlns:a16="http://schemas.microsoft.com/office/drawing/2014/main" id="{9D500267-84EB-526E-ED4D-2E8FEDB4E639}"/>
              </a:ext>
            </a:extLst>
          </p:cNvPr>
          <p:cNvGrpSpPr/>
          <p:nvPr/>
        </p:nvGrpSpPr>
        <p:grpSpPr>
          <a:xfrm>
            <a:off x="276378" y="497439"/>
            <a:ext cx="6406042" cy="2462213"/>
            <a:chOff x="418669" y="1232053"/>
            <a:chExt cx="8006446" cy="2678527"/>
          </a:xfrm>
        </p:grpSpPr>
        <p:pic>
          <p:nvPicPr>
            <p:cNvPr id="12" name="Picture 11">
              <a:extLst>
                <a:ext uri="{FF2B5EF4-FFF2-40B4-BE49-F238E27FC236}">
                  <a16:creationId xmlns:a16="http://schemas.microsoft.com/office/drawing/2014/main" id="{01FC6228-F718-BE4B-22D9-70A092A907AE}"/>
                </a:ext>
              </a:extLst>
            </p:cNvPr>
            <p:cNvPicPr>
              <a:picLocks noChangeAspect="1"/>
            </p:cNvPicPr>
            <p:nvPr/>
          </p:nvPicPr>
          <p:blipFill>
            <a:blip r:embed="rId5"/>
            <a:stretch>
              <a:fillRect/>
            </a:stretch>
          </p:blipFill>
          <p:spPr>
            <a:xfrm>
              <a:off x="418669" y="1248517"/>
              <a:ext cx="4189907" cy="2474968"/>
            </a:xfrm>
            <a:prstGeom prst="rect">
              <a:avLst/>
            </a:prstGeom>
          </p:spPr>
        </p:pic>
        <p:sp>
          <p:nvSpPr>
            <p:cNvPr id="13" name="Donut 12">
              <a:extLst>
                <a:ext uri="{FF2B5EF4-FFF2-40B4-BE49-F238E27FC236}">
                  <a16:creationId xmlns:a16="http://schemas.microsoft.com/office/drawing/2014/main" id="{0355E77A-056A-2A37-55DF-D3DD541662CB}"/>
                </a:ext>
              </a:extLst>
            </p:cNvPr>
            <p:cNvSpPr/>
            <p:nvPr/>
          </p:nvSpPr>
          <p:spPr>
            <a:xfrm>
              <a:off x="3502703" y="2227454"/>
              <a:ext cx="975360" cy="1325563"/>
            </a:xfrm>
            <a:prstGeom prst="donut">
              <a:avLst>
                <a:gd name="adj" fmla="val 1624"/>
              </a:avLst>
            </a:prstGeom>
            <a:solidFill>
              <a:schemeClr val="bg1">
                <a:lumMod val="65000"/>
              </a:schemeClr>
            </a:solidFill>
            <a:ln w="3175">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TextBox 15">
              <a:extLst>
                <a:ext uri="{FF2B5EF4-FFF2-40B4-BE49-F238E27FC236}">
                  <a16:creationId xmlns:a16="http://schemas.microsoft.com/office/drawing/2014/main" id="{166B6268-A800-3483-0F92-1935913E8E5C}"/>
                </a:ext>
              </a:extLst>
            </p:cNvPr>
            <p:cNvSpPr txBox="1"/>
            <p:nvPr/>
          </p:nvSpPr>
          <p:spPr>
            <a:xfrm>
              <a:off x="5511264" y="1232053"/>
              <a:ext cx="2913851" cy="2678527"/>
            </a:xfrm>
            <a:prstGeom prst="rect">
              <a:avLst/>
            </a:prstGeom>
            <a:noFill/>
            <a:ln>
              <a:solidFill>
                <a:schemeClr val="bg1">
                  <a:lumMod val="65000"/>
                </a:schemeClr>
              </a:solidFill>
            </a:ln>
          </p:spPr>
          <p:txBody>
            <a:bodyPr wrap="square" rtlCol="0">
              <a:spAutoFit/>
            </a:bodyPr>
            <a:lstStyle/>
            <a:p>
              <a:pPr marL="214313" indent="-214313">
                <a:buFont typeface="Arial" panose="020B0604020202020204" pitchFamily="34" charset="0"/>
                <a:buChar char="•"/>
              </a:pPr>
              <a:r>
                <a:rPr lang="en-US" sz="1400" dirty="0">
                  <a:solidFill>
                    <a:srgbClr val="008F00"/>
                  </a:solidFill>
                  <a:latin typeface="+mn-lt"/>
                </a:rPr>
                <a:t>Need simulation of low optical phonon bandgap materials</a:t>
              </a:r>
            </a:p>
            <a:p>
              <a:pPr marL="214313" indent="-214313">
                <a:buFont typeface="Arial" panose="020B0604020202020204" pitchFamily="34" charset="0"/>
                <a:buChar char="•"/>
              </a:pPr>
              <a:r>
                <a:rPr lang="en-US" sz="1400" dirty="0">
                  <a:solidFill>
                    <a:srgbClr val="008F00"/>
                  </a:solidFill>
                  <a:latin typeface="+mn-lt"/>
                </a:rPr>
                <a:t>Charge tracking and phonon kinematics in G4CMP only supported for Si and Ge</a:t>
              </a:r>
            </a:p>
            <a:p>
              <a:pPr marL="214313" indent="-214313">
                <a:buFont typeface="Arial" panose="020B0604020202020204" pitchFamily="34" charset="0"/>
                <a:buChar char="•"/>
              </a:pPr>
              <a:r>
                <a:rPr lang="en-US" sz="1400" b="1" dirty="0">
                  <a:solidFill>
                    <a:srgbClr val="008F00"/>
                  </a:solidFill>
                  <a:latin typeface="+mn-lt"/>
                </a:rPr>
                <a:t>This work expands G4CMP capabilities to include most of these materials</a:t>
              </a:r>
            </a:p>
          </p:txBody>
        </p:sp>
        <p:cxnSp>
          <p:nvCxnSpPr>
            <p:cNvPr id="18" name="Straight Arrow Connector 17">
              <a:extLst>
                <a:ext uri="{FF2B5EF4-FFF2-40B4-BE49-F238E27FC236}">
                  <a16:creationId xmlns:a16="http://schemas.microsoft.com/office/drawing/2014/main" id="{7260D442-E98C-FC77-1FA3-151D9FCCD69E}"/>
                </a:ext>
              </a:extLst>
            </p:cNvPr>
            <p:cNvCxnSpPr>
              <a:cxnSpLocks/>
            </p:cNvCxnSpPr>
            <p:nvPr/>
          </p:nvCxnSpPr>
          <p:spPr>
            <a:xfrm>
              <a:off x="4459123" y="2804990"/>
              <a:ext cx="1036349" cy="0"/>
            </a:xfrm>
            <a:prstGeom prst="straightConnector1">
              <a:avLst/>
            </a:prstGeom>
            <a:ln w="5715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6FE01DE-C2D6-DDFC-2BDD-14A5F0135CFA}"/>
              </a:ext>
            </a:extLst>
          </p:cNvPr>
          <p:cNvSpPr txBox="1"/>
          <p:nvPr/>
        </p:nvSpPr>
        <p:spPr>
          <a:xfrm>
            <a:off x="3319834" y="2197316"/>
            <a:ext cx="481222" cy="230832"/>
          </a:xfrm>
          <a:prstGeom prst="rect">
            <a:avLst/>
          </a:prstGeom>
          <a:noFill/>
        </p:spPr>
        <p:txBody>
          <a:bodyPr wrap="none" rtlCol="0">
            <a:spAutoFit/>
          </a:bodyPr>
          <a:lstStyle/>
          <a:p>
            <a:r>
              <a:rPr lang="en-US" sz="900" dirty="0"/>
              <a:t>+GaAs</a:t>
            </a:r>
          </a:p>
        </p:txBody>
      </p:sp>
      <p:sp>
        <p:nvSpPr>
          <p:cNvPr id="20" name="TextBox 19">
            <a:extLst>
              <a:ext uri="{FF2B5EF4-FFF2-40B4-BE49-F238E27FC236}">
                <a16:creationId xmlns:a16="http://schemas.microsoft.com/office/drawing/2014/main" id="{BCA1DC85-A4BC-1F76-B9D4-1E924E2C7188}"/>
              </a:ext>
            </a:extLst>
          </p:cNvPr>
          <p:cNvSpPr txBox="1"/>
          <p:nvPr/>
        </p:nvSpPr>
        <p:spPr>
          <a:xfrm>
            <a:off x="405185" y="3253117"/>
            <a:ext cx="1729833" cy="276999"/>
          </a:xfrm>
          <a:prstGeom prst="rect">
            <a:avLst/>
          </a:prstGeom>
          <a:noFill/>
        </p:spPr>
        <p:txBody>
          <a:bodyPr wrap="none" rtlCol="0">
            <a:spAutoFit/>
          </a:bodyPr>
          <a:lstStyle/>
          <a:p>
            <a:r>
              <a:rPr lang="en-US" sz="1200" b="1" dirty="0"/>
              <a:t>Sapphire (Al</a:t>
            </a:r>
            <a:r>
              <a:rPr lang="en-US" sz="1200" b="1" baseline="-25000" dirty="0"/>
              <a:t>2</a:t>
            </a:r>
            <a:r>
              <a:rPr lang="en-US" sz="1200" b="1" dirty="0"/>
              <a:t>O</a:t>
            </a:r>
            <a:r>
              <a:rPr lang="en-US" sz="1200" b="1" baseline="-25000" dirty="0"/>
              <a:t>3</a:t>
            </a:r>
            <a:r>
              <a:rPr lang="en-US" sz="1200" b="1" dirty="0"/>
              <a:t>) G4CMP</a:t>
            </a:r>
          </a:p>
        </p:txBody>
      </p:sp>
      <p:sp>
        <p:nvSpPr>
          <p:cNvPr id="25" name="TextBox 24">
            <a:extLst>
              <a:ext uri="{FF2B5EF4-FFF2-40B4-BE49-F238E27FC236}">
                <a16:creationId xmlns:a16="http://schemas.microsoft.com/office/drawing/2014/main" id="{5E3EE814-1694-4C73-F766-A69529109184}"/>
              </a:ext>
            </a:extLst>
          </p:cNvPr>
          <p:cNvSpPr txBox="1"/>
          <p:nvPr/>
        </p:nvSpPr>
        <p:spPr>
          <a:xfrm>
            <a:off x="3926771" y="3164542"/>
            <a:ext cx="2860739" cy="1323439"/>
          </a:xfrm>
          <a:prstGeom prst="rect">
            <a:avLst/>
          </a:prstGeom>
          <a:solidFill>
            <a:schemeClr val="bg1"/>
          </a:solidFill>
          <a:ln>
            <a:solidFill>
              <a:schemeClr val="bg1">
                <a:lumMod val="50000"/>
              </a:schemeClr>
            </a:solidFill>
          </a:ln>
        </p:spPr>
        <p:txBody>
          <a:bodyPr wrap="square" rtlCol="0">
            <a:spAutoFit/>
          </a:bodyPr>
          <a:lstStyle/>
          <a:p>
            <a:r>
              <a:rPr lang="en-US" sz="1600" b="1" dirty="0">
                <a:solidFill>
                  <a:srgbClr val="00B050"/>
                </a:solidFill>
                <a:latin typeface="+mn-lt"/>
              </a:rPr>
              <a:t>Working with G4CMP developers to incorporate this work. Should be available soon for the community!</a:t>
            </a:r>
            <a:endParaRPr lang="en-US" sz="1600" dirty="0">
              <a:latin typeface="+mn-lt"/>
            </a:endParaRPr>
          </a:p>
        </p:txBody>
      </p:sp>
      <p:pic>
        <p:nvPicPr>
          <p:cNvPr id="26" name="Picture 25" descr="A screenshot of a computer&#10;&#10;Description automatically generated">
            <a:extLst>
              <a:ext uri="{FF2B5EF4-FFF2-40B4-BE49-F238E27FC236}">
                <a16:creationId xmlns:a16="http://schemas.microsoft.com/office/drawing/2014/main" id="{C647EE27-8430-B0AA-853B-892AEF092D53}"/>
              </a:ext>
            </a:extLst>
          </p:cNvPr>
          <p:cNvPicPr>
            <a:picLocks noChangeAspect="1"/>
          </p:cNvPicPr>
          <p:nvPr/>
        </p:nvPicPr>
        <p:blipFill rotWithShape="1">
          <a:blip r:embed="rId6">
            <a:extLst>
              <a:ext uri="{28A0092B-C50C-407E-A947-70E740481C1C}">
                <a14:useLocalDpi xmlns:a14="http://schemas.microsoft.com/office/drawing/2010/main" val="0"/>
              </a:ext>
            </a:extLst>
          </a:blip>
          <a:srcRect l="32283" t="20801" r="43330" b="48435"/>
          <a:stretch/>
        </p:blipFill>
        <p:spPr>
          <a:xfrm>
            <a:off x="7307629" y="1656970"/>
            <a:ext cx="1397522" cy="1178783"/>
          </a:xfrm>
          <a:prstGeom prst="rect">
            <a:avLst/>
          </a:prstGeom>
        </p:spPr>
      </p:pic>
      <p:sp>
        <p:nvSpPr>
          <p:cNvPr id="28" name="TextBox 27">
            <a:extLst>
              <a:ext uri="{FF2B5EF4-FFF2-40B4-BE49-F238E27FC236}">
                <a16:creationId xmlns:a16="http://schemas.microsoft.com/office/drawing/2014/main" id="{AEAB1480-822C-B852-8324-B12D848FDDC3}"/>
              </a:ext>
            </a:extLst>
          </p:cNvPr>
          <p:cNvSpPr txBox="1"/>
          <p:nvPr/>
        </p:nvSpPr>
        <p:spPr>
          <a:xfrm>
            <a:off x="7417454" y="1440500"/>
            <a:ext cx="1142877" cy="276999"/>
          </a:xfrm>
          <a:prstGeom prst="rect">
            <a:avLst/>
          </a:prstGeom>
          <a:noFill/>
        </p:spPr>
        <p:txBody>
          <a:bodyPr wrap="none" rtlCol="0">
            <a:spAutoFit/>
          </a:bodyPr>
          <a:lstStyle/>
          <a:p>
            <a:r>
              <a:rPr lang="en-US" sz="1200" b="1" dirty="0"/>
              <a:t>GaAs literature</a:t>
            </a:r>
          </a:p>
        </p:txBody>
      </p:sp>
      <p:sp>
        <p:nvSpPr>
          <p:cNvPr id="29" name="TextBox 28">
            <a:extLst>
              <a:ext uri="{FF2B5EF4-FFF2-40B4-BE49-F238E27FC236}">
                <a16:creationId xmlns:a16="http://schemas.microsoft.com/office/drawing/2014/main" id="{4C11B180-7804-9970-F00F-4933A6060A1F}"/>
              </a:ext>
            </a:extLst>
          </p:cNvPr>
          <p:cNvSpPr txBox="1"/>
          <p:nvPr/>
        </p:nvSpPr>
        <p:spPr>
          <a:xfrm>
            <a:off x="7557555" y="2999202"/>
            <a:ext cx="1021433" cy="276999"/>
          </a:xfrm>
          <a:prstGeom prst="rect">
            <a:avLst/>
          </a:prstGeom>
          <a:noFill/>
        </p:spPr>
        <p:txBody>
          <a:bodyPr wrap="none" rtlCol="0">
            <a:spAutoFit/>
          </a:bodyPr>
          <a:lstStyle/>
          <a:p>
            <a:r>
              <a:rPr lang="en-US" sz="1200" b="1" dirty="0"/>
              <a:t>GaAs G4CMP</a:t>
            </a:r>
          </a:p>
        </p:txBody>
      </p:sp>
      <p:pic>
        <p:nvPicPr>
          <p:cNvPr id="31" name="Picture 30">
            <a:extLst>
              <a:ext uri="{FF2B5EF4-FFF2-40B4-BE49-F238E27FC236}">
                <a16:creationId xmlns:a16="http://schemas.microsoft.com/office/drawing/2014/main" id="{A07CD6E2-9D9C-EFAD-CFE2-A2268058E32E}"/>
              </a:ext>
            </a:extLst>
          </p:cNvPr>
          <p:cNvPicPr>
            <a:picLocks noChangeAspect="1"/>
          </p:cNvPicPr>
          <p:nvPr/>
        </p:nvPicPr>
        <p:blipFill>
          <a:blip r:embed="rId7"/>
          <a:stretch>
            <a:fillRect/>
          </a:stretch>
        </p:blipFill>
        <p:spPr>
          <a:xfrm>
            <a:off x="7307629" y="3192134"/>
            <a:ext cx="1453587" cy="1282975"/>
          </a:xfrm>
          <a:prstGeom prst="rect">
            <a:avLst/>
          </a:prstGeom>
        </p:spPr>
      </p:pic>
      <p:sp>
        <p:nvSpPr>
          <p:cNvPr id="32" name="TextBox 31">
            <a:extLst>
              <a:ext uri="{FF2B5EF4-FFF2-40B4-BE49-F238E27FC236}">
                <a16:creationId xmlns:a16="http://schemas.microsoft.com/office/drawing/2014/main" id="{7A1F0C91-FCB1-C078-C942-C4AA1BFE7947}"/>
              </a:ext>
            </a:extLst>
          </p:cNvPr>
          <p:cNvSpPr txBox="1"/>
          <p:nvPr/>
        </p:nvSpPr>
        <p:spPr>
          <a:xfrm>
            <a:off x="7054748" y="797888"/>
            <a:ext cx="1975926" cy="307777"/>
          </a:xfrm>
          <a:prstGeom prst="rect">
            <a:avLst/>
          </a:prstGeom>
          <a:noFill/>
        </p:spPr>
        <p:txBody>
          <a:bodyPr wrap="none" rtlCol="0">
            <a:spAutoFit/>
          </a:bodyPr>
          <a:lstStyle/>
          <a:p>
            <a:r>
              <a:rPr lang="en-US" sz="1400" b="1" dirty="0">
                <a:solidFill>
                  <a:srgbClr val="C00000"/>
                </a:solidFill>
              </a:rPr>
              <a:t>Israel Hernandez</a:t>
            </a:r>
            <a:r>
              <a:rPr lang="en-US" sz="1400" dirty="0">
                <a:solidFill>
                  <a:srgbClr val="C00000"/>
                </a:solidFill>
              </a:rPr>
              <a:t>, GS, IIT</a:t>
            </a:r>
          </a:p>
        </p:txBody>
      </p:sp>
      <p:sp>
        <p:nvSpPr>
          <p:cNvPr id="21" name="TextBox 20">
            <a:extLst>
              <a:ext uri="{FF2B5EF4-FFF2-40B4-BE49-F238E27FC236}">
                <a16:creationId xmlns:a16="http://schemas.microsoft.com/office/drawing/2014/main" id="{64A5DE75-CD2A-C27B-E896-F6F912D0B659}"/>
              </a:ext>
            </a:extLst>
          </p:cNvPr>
          <p:cNvSpPr txBox="1"/>
          <p:nvPr/>
        </p:nvSpPr>
        <p:spPr>
          <a:xfrm>
            <a:off x="2077738" y="3223591"/>
            <a:ext cx="1753685" cy="276999"/>
          </a:xfrm>
          <a:prstGeom prst="rect">
            <a:avLst/>
          </a:prstGeom>
          <a:noFill/>
        </p:spPr>
        <p:txBody>
          <a:bodyPr wrap="none" rtlCol="0">
            <a:spAutoFit/>
          </a:bodyPr>
          <a:lstStyle/>
          <a:p>
            <a:r>
              <a:rPr lang="en-US" sz="1200" b="1" dirty="0"/>
              <a:t>Measurement, literature</a:t>
            </a:r>
          </a:p>
        </p:txBody>
      </p:sp>
      <p:sp>
        <p:nvSpPr>
          <p:cNvPr id="9" name="Footer Placeholder 8">
            <a:extLst>
              <a:ext uri="{FF2B5EF4-FFF2-40B4-BE49-F238E27FC236}">
                <a16:creationId xmlns:a16="http://schemas.microsoft.com/office/drawing/2014/main" id="{396BB97D-E43B-9955-A25C-E79DFABDD3F0}"/>
              </a:ext>
            </a:extLst>
          </p:cNvPr>
          <p:cNvSpPr>
            <a:spLocks noGrp="1"/>
          </p:cNvSpPr>
          <p:nvPr>
            <p:ph type="ftr" sz="quarter" idx="11"/>
          </p:nvPr>
        </p:nvSpPr>
        <p:spPr/>
        <p:txBody>
          <a:bodyPr/>
          <a:lstStyle/>
          <a:p>
            <a:r>
              <a:rPr lang="en-US"/>
              <a:t>Aaron Chou, PAC mtg 1/10/2024</a:t>
            </a:r>
          </a:p>
        </p:txBody>
      </p:sp>
    </p:spTree>
    <p:extLst>
      <p:ext uri="{BB962C8B-B14F-4D97-AF65-F5344CB8AC3E}">
        <p14:creationId xmlns:p14="http://schemas.microsoft.com/office/powerpoint/2010/main" val="2410590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55C2D1-0911-DCAA-0C9C-182AA32F351D}"/>
              </a:ext>
            </a:extLst>
          </p:cNvPr>
          <p:cNvSpPr/>
          <p:nvPr/>
        </p:nvSpPr>
        <p:spPr>
          <a:xfrm>
            <a:off x="4107455" y="3571333"/>
            <a:ext cx="3494616" cy="9114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Footer Placeholder 4">
            <a:extLst>
              <a:ext uri="{FF2B5EF4-FFF2-40B4-BE49-F238E27FC236}">
                <a16:creationId xmlns:a16="http://schemas.microsoft.com/office/drawing/2014/main" id="{1BA873B3-CCBC-48F9-AAD2-BCC063E9AC87}"/>
              </a:ext>
            </a:extLst>
          </p:cNvPr>
          <p:cNvSpPr>
            <a:spLocks noGrp="1"/>
          </p:cNvSpPr>
          <p:nvPr>
            <p:ph type="ftr" sz="quarter" idx="11"/>
          </p:nvPr>
        </p:nvSpPr>
        <p:spPr/>
        <p:txBody>
          <a:bodyPr/>
          <a:lstStyle/>
          <a:p>
            <a:pPr>
              <a:defRPr/>
            </a:pPr>
            <a:r>
              <a:rPr lang="en-US"/>
              <a:t>Aaron Chou, PAC mtg 1/10/2024</a:t>
            </a:r>
            <a:endParaRPr lang="en-US" b="1"/>
          </a:p>
        </p:txBody>
      </p:sp>
      <p:sp>
        <p:nvSpPr>
          <p:cNvPr id="6" name="Slide Number Placeholder 5">
            <a:extLst>
              <a:ext uri="{FF2B5EF4-FFF2-40B4-BE49-F238E27FC236}">
                <a16:creationId xmlns:a16="http://schemas.microsoft.com/office/drawing/2014/main" id="{FABE251E-3800-90CB-C61E-58A385D9F777}"/>
              </a:ext>
            </a:extLst>
          </p:cNvPr>
          <p:cNvSpPr>
            <a:spLocks noGrp="1"/>
          </p:cNvSpPr>
          <p:nvPr>
            <p:ph type="sldNum" sz="quarter" idx="12"/>
          </p:nvPr>
        </p:nvSpPr>
        <p:spPr/>
        <p:txBody>
          <a:bodyPr/>
          <a:lstStyle/>
          <a:p>
            <a:fld id="{52E9C158-AEF1-41A2-A6CE-6F0BAB305EFD}" type="slidenum">
              <a:rPr lang="en-US" altLang="en-US" smtClean="0"/>
              <a:pPr/>
              <a:t>13</a:t>
            </a:fld>
            <a:endParaRPr lang="en-US" altLang="en-US"/>
          </a:p>
        </p:txBody>
      </p:sp>
      <p:pic>
        <p:nvPicPr>
          <p:cNvPr id="7" name="Picture 6">
            <a:extLst>
              <a:ext uri="{FF2B5EF4-FFF2-40B4-BE49-F238E27FC236}">
                <a16:creationId xmlns:a16="http://schemas.microsoft.com/office/drawing/2014/main" id="{1DAB5370-E85B-D979-229E-33B67054E7C6}"/>
              </a:ext>
            </a:extLst>
          </p:cNvPr>
          <p:cNvPicPr>
            <a:picLocks noChangeAspect="1"/>
          </p:cNvPicPr>
          <p:nvPr/>
        </p:nvPicPr>
        <p:blipFill>
          <a:blip r:embed="rId2"/>
          <a:stretch>
            <a:fillRect/>
          </a:stretch>
        </p:blipFill>
        <p:spPr>
          <a:xfrm>
            <a:off x="1136399" y="979453"/>
            <a:ext cx="2327015" cy="2354872"/>
          </a:xfrm>
          <a:prstGeom prst="rect">
            <a:avLst/>
          </a:prstGeom>
        </p:spPr>
      </p:pic>
      <p:sp>
        <p:nvSpPr>
          <p:cNvPr id="8" name="TextBox 7">
            <a:extLst>
              <a:ext uri="{FF2B5EF4-FFF2-40B4-BE49-F238E27FC236}">
                <a16:creationId xmlns:a16="http://schemas.microsoft.com/office/drawing/2014/main" id="{38B4CE3D-FAA9-8DE6-91A1-59E4E8DD0DD0}"/>
              </a:ext>
            </a:extLst>
          </p:cNvPr>
          <p:cNvSpPr txBox="1"/>
          <p:nvPr/>
        </p:nvSpPr>
        <p:spPr>
          <a:xfrm>
            <a:off x="1423356" y="3499219"/>
            <a:ext cx="1962479" cy="646331"/>
          </a:xfrm>
          <a:prstGeom prst="rect">
            <a:avLst/>
          </a:prstGeom>
          <a:noFill/>
        </p:spPr>
        <p:txBody>
          <a:bodyPr wrap="square" rtlCol="0">
            <a:spAutoFit/>
          </a:bodyPr>
          <a:lstStyle/>
          <a:p>
            <a:r>
              <a:rPr lang="en-US" sz="1200" dirty="0"/>
              <a:t>Your QIS experiment (QC, QN, QS, cryo electronics)</a:t>
            </a:r>
          </a:p>
          <a:p>
            <a:r>
              <a:rPr lang="en-US" sz="1200" dirty="0"/>
              <a:t>QICK interfaces to it.</a:t>
            </a:r>
          </a:p>
        </p:txBody>
      </p:sp>
      <p:cxnSp>
        <p:nvCxnSpPr>
          <p:cNvPr id="10" name="Straight Arrow Connector 9">
            <a:extLst>
              <a:ext uri="{FF2B5EF4-FFF2-40B4-BE49-F238E27FC236}">
                <a16:creationId xmlns:a16="http://schemas.microsoft.com/office/drawing/2014/main" id="{CB8257E3-94FC-C539-21A4-772DAF0A4D82}"/>
              </a:ext>
            </a:extLst>
          </p:cNvPr>
          <p:cNvCxnSpPr>
            <a:cxnSpLocks/>
          </p:cNvCxnSpPr>
          <p:nvPr/>
        </p:nvCxnSpPr>
        <p:spPr>
          <a:xfrm flipH="1" flipV="1">
            <a:off x="1472156" y="3191641"/>
            <a:ext cx="441830" cy="347957"/>
          </a:xfrm>
          <a:prstGeom prst="straightConnector1">
            <a:avLst/>
          </a:prstGeom>
          <a:ln>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FC95431-53FD-1EB4-3A94-F852D74AFE72}"/>
              </a:ext>
            </a:extLst>
          </p:cNvPr>
          <p:cNvSpPr txBox="1"/>
          <p:nvPr/>
        </p:nvSpPr>
        <p:spPr>
          <a:xfrm>
            <a:off x="4177841" y="3675717"/>
            <a:ext cx="3424230" cy="715581"/>
          </a:xfrm>
          <a:prstGeom prst="rect">
            <a:avLst/>
          </a:prstGeom>
          <a:noFill/>
        </p:spPr>
        <p:txBody>
          <a:bodyPr wrap="square" rtlCol="0">
            <a:spAutoFit/>
          </a:bodyPr>
          <a:lstStyle/>
          <a:p>
            <a:r>
              <a:rPr lang="en-US" sz="1350" dirty="0">
                <a:solidFill>
                  <a:srgbClr val="FF0000"/>
                </a:solidFill>
                <a:latin typeface="+mn-lt"/>
              </a:rPr>
              <a:t>QICK open source is helping graduate students, postdocs and engineers to learn Quantum control and to do experiments.</a:t>
            </a:r>
          </a:p>
        </p:txBody>
      </p:sp>
      <p:grpSp>
        <p:nvGrpSpPr>
          <p:cNvPr id="3" name="Group 2">
            <a:extLst>
              <a:ext uri="{FF2B5EF4-FFF2-40B4-BE49-F238E27FC236}">
                <a16:creationId xmlns:a16="http://schemas.microsoft.com/office/drawing/2014/main" id="{76D0A7D7-4D1E-D06D-D4AE-B590317B2DE9}"/>
              </a:ext>
            </a:extLst>
          </p:cNvPr>
          <p:cNvGrpSpPr/>
          <p:nvPr/>
        </p:nvGrpSpPr>
        <p:grpSpPr>
          <a:xfrm>
            <a:off x="4425530" y="979453"/>
            <a:ext cx="2639204" cy="2118011"/>
            <a:chOff x="424191" y="1306589"/>
            <a:chExt cx="5466065" cy="4612301"/>
          </a:xfrm>
        </p:grpSpPr>
        <p:sp>
          <p:nvSpPr>
            <p:cNvPr id="14" name="Oval 13">
              <a:extLst>
                <a:ext uri="{FF2B5EF4-FFF2-40B4-BE49-F238E27FC236}">
                  <a16:creationId xmlns:a16="http://schemas.microsoft.com/office/drawing/2014/main" id="{5B1AE997-2530-A303-0F8F-869051DD194A}"/>
                </a:ext>
              </a:extLst>
            </p:cNvPr>
            <p:cNvSpPr/>
            <p:nvPr/>
          </p:nvSpPr>
          <p:spPr>
            <a:xfrm>
              <a:off x="424191" y="1306589"/>
              <a:ext cx="3504841" cy="34826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a:cs typeface="Arial" panose="020B0604020202020204" pitchFamily="34" charset="0"/>
              </a:endParaRPr>
            </a:p>
          </p:txBody>
        </p:sp>
        <p:sp>
          <p:nvSpPr>
            <p:cNvPr id="15" name="Oval 14">
              <a:extLst>
                <a:ext uri="{FF2B5EF4-FFF2-40B4-BE49-F238E27FC236}">
                  <a16:creationId xmlns:a16="http://schemas.microsoft.com/office/drawing/2014/main" id="{EDD80128-C16F-D131-C12E-892AFC07DD71}"/>
                </a:ext>
              </a:extLst>
            </p:cNvPr>
            <p:cNvSpPr/>
            <p:nvPr/>
          </p:nvSpPr>
          <p:spPr>
            <a:xfrm>
              <a:off x="2176612" y="1392228"/>
              <a:ext cx="3433468" cy="3508020"/>
            </a:xfrm>
            <a:prstGeom prst="ellipse">
              <a:avLst/>
            </a:prstGeom>
            <a:solidFill>
              <a:srgbClr val="FFCC66">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cs typeface="Arial" panose="020B0604020202020204" pitchFamily="34" charset="0"/>
              </a:endParaRPr>
            </a:p>
          </p:txBody>
        </p:sp>
        <p:sp>
          <p:nvSpPr>
            <p:cNvPr id="19" name="Oval 18">
              <a:extLst>
                <a:ext uri="{FF2B5EF4-FFF2-40B4-BE49-F238E27FC236}">
                  <a16:creationId xmlns:a16="http://schemas.microsoft.com/office/drawing/2014/main" id="{77BB5DBB-7E46-7B86-0DBD-73B7F87C26FD}"/>
                </a:ext>
              </a:extLst>
            </p:cNvPr>
            <p:cNvSpPr/>
            <p:nvPr/>
          </p:nvSpPr>
          <p:spPr>
            <a:xfrm>
              <a:off x="1435354" y="2537361"/>
              <a:ext cx="3362464" cy="3381529"/>
            </a:xfrm>
            <a:prstGeom prst="ellipse">
              <a:avLst/>
            </a:prstGeom>
            <a:solidFill>
              <a:srgbClr val="99FF33">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cs typeface="Arial" panose="020B0604020202020204" pitchFamily="34" charset="0"/>
              </a:endParaRPr>
            </a:p>
          </p:txBody>
        </p:sp>
        <p:sp>
          <p:nvSpPr>
            <p:cNvPr id="20" name="TextBox 19">
              <a:extLst>
                <a:ext uri="{FF2B5EF4-FFF2-40B4-BE49-F238E27FC236}">
                  <a16:creationId xmlns:a16="http://schemas.microsoft.com/office/drawing/2014/main" id="{36E15C46-E855-2BFD-06FF-CF3475CF2443}"/>
                </a:ext>
              </a:extLst>
            </p:cNvPr>
            <p:cNvSpPr txBox="1"/>
            <p:nvPr/>
          </p:nvSpPr>
          <p:spPr>
            <a:xfrm>
              <a:off x="2539355" y="2895111"/>
              <a:ext cx="1234131" cy="1371355"/>
            </a:xfrm>
            <a:prstGeom prst="rect">
              <a:avLst/>
            </a:prstGeom>
            <a:noFill/>
          </p:spPr>
          <p:txBody>
            <a:bodyPr wrap="square" rtlCol="0">
              <a:spAutoFit/>
            </a:bodyPr>
            <a:lstStyle/>
            <a:p>
              <a:r>
                <a:rPr lang="en-US" sz="900" b="1" dirty="0">
                  <a:cs typeface="Arial" panose="020B0604020202020204" pitchFamily="34" charset="0"/>
                </a:rPr>
                <a:t>QICK control</a:t>
              </a:r>
            </a:p>
          </p:txBody>
        </p:sp>
        <p:sp>
          <p:nvSpPr>
            <p:cNvPr id="21" name="TextBox 20">
              <a:extLst>
                <a:ext uri="{FF2B5EF4-FFF2-40B4-BE49-F238E27FC236}">
                  <a16:creationId xmlns:a16="http://schemas.microsoft.com/office/drawing/2014/main" id="{CF7B2613-BFCA-8839-A2A0-365D48D90111}"/>
                </a:ext>
              </a:extLst>
            </p:cNvPr>
            <p:cNvSpPr txBox="1"/>
            <p:nvPr/>
          </p:nvSpPr>
          <p:spPr>
            <a:xfrm>
              <a:off x="610941" y="2131558"/>
              <a:ext cx="1984216" cy="997350"/>
            </a:xfrm>
            <a:prstGeom prst="rect">
              <a:avLst/>
            </a:prstGeom>
            <a:noFill/>
          </p:spPr>
          <p:txBody>
            <a:bodyPr wrap="square" rtlCol="0">
              <a:spAutoFit/>
            </a:bodyPr>
            <a:lstStyle/>
            <a:p>
              <a:r>
                <a:rPr lang="en-US" sz="900" b="1" dirty="0">
                  <a:cs typeface="Arial" panose="020B0604020202020204" pitchFamily="34" charset="0"/>
                </a:rPr>
                <a:t>Quantum computing</a:t>
              </a:r>
            </a:p>
          </p:txBody>
        </p:sp>
        <p:sp>
          <p:nvSpPr>
            <p:cNvPr id="22" name="TextBox 21">
              <a:extLst>
                <a:ext uri="{FF2B5EF4-FFF2-40B4-BE49-F238E27FC236}">
                  <a16:creationId xmlns:a16="http://schemas.microsoft.com/office/drawing/2014/main" id="{47975A85-CA27-18F0-427E-64AD157692D7}"/>
                </a:ext>
              </a:extLst>
            </p:cNvPr>
            <p:cNvSpPr txBox="1"/>
            <p:nvPr/>
          </p:nvSpPr>
          <p:spPr>
            <a:xfrm>
              <a:off x="4049226" y="2100570"/>
              <a:ext cx="1841030" cy="997350"/>
            </a:xfrm>
            <a:prstGeom prst="rect">
              <a:avLst/>
            </a:prstGeom>
            <a:noFill/>
          </p:spPr>
          <p:txBody>
            <a:bodyPr wrap="square" rtlCol="0">
              <a:spAutoFit/>
            </a:bodyPr>
            <a:lstStyle/>
            <a:p>
              <a:r>
                <a:rPr lang="en-US" sz="900" b="1" dirty="0">
                  <a:cs typeface="Arial" panose="020B0604020202020204" pitchFamily="34" charset="0"/>
                </a:rPr>
                <a:t>Quantum networks</a:t>
              </a:r>
            </a:p>
          </p:txBody>
        </p:sp>
        <p:sp>
          <p:nvSpPr>
            <p:cNvPr id="23" name="TextBox 22">
              <a:extLst>
                <a:ext uri="{FF2B5EF4-FFF2-40B4-BE49-F238E27FC236}">
                  <a16:creationId xmlns:a16="http://schemas.microsoft.com/office/drawing/2014/main" id="{60C9E933-D348-DC49-3256-D674FF0CFD09}"/>
                </a:ext>
              </a:extLst>
            </p:cNvPr>
            <p:cNvSpPr txBox="1"/>
            <p:nvPr/>
          </p:nvSpPr>
          <p:spPr>
            <a:xfrm>
              <a:off x="2301167" y="4781194"/>
              <a:ext cx="1779030" cy="997350"/>
            </a:xfrm>
            <a:prstGeom prst="rect">
              <a:avLst/>
            </a:prstGeom>
            <a:noFill/>
          </p:spPr>
          <p:txBody>
            <a:bodyPr wrap="square" rtlCol="0">
              <a:spAutoFit/>
            </a:bodyPr>
            <a:lstStyle/>
            <a:p>
              <a:r>
                <a:rPr lang="en-US" sz="900" b="1" dirty="0">
                  <a:cs typeface="Arial" panose="020B0604020202020204" pitchFamily="34" charset="0"/>
                </a:rPr>
                <a:t>Quantum sensing</a:t>
              </a:r>
            </a:p>
          </p:txBody>
        </p:sp>
      </p:grpSp>
      <p:pic>
        <p:nvPicPr>
          <p:cNvPr id="11" name="Picture 10">
            <a:extLst>
              <a:ext uri="{FF2B5EF4-FFF2-40B4-BE49-F238E27FC236}">
                <a16:creationId xmlns:a16="http://schemas.microsoft.com/office/drawing/2014/main" id="{C6DDAC77-BF0C-8CE8-79BD-71F01FE74119}"/>
              </a:ext>
            </a:extLst>
          </p:cNvPr>
          <p:cNvPicPr>
            <a:picLocks noChangeAspect="1"/>
          </p:cNvPicPr>
          <p:nvPr/>
        </p:nvPicPr>
        <p:blipFill>
          <a:blip r:embed="rId3"/>
          <a:stretch>
            <a:fillRect/>
          </a:stretch>
        </p:blipFill>
        <p:spPr>
          <a:xfrm>
            <a:off x="7256603" y="5138"/>
            <a:ext cx="1762354" cy="1311150"/>
          </a:xfrm>
          <a:prstGeom prst="rect">
            <a:avLst/>
          </a:prstGeom>
        </p:spPr>
      </p:pic>
      <p:sp>
        <p:nvSpPr>
          <p:cNvPr id="2" name="Title 1">
            <a:extLst>
              <a:ext uri="{FF2B5EF4-FFF2-40B4-BE49-F238E27FC236}">
                <a16:creationId xmlns:a16="http://schemas.microsoft.com/office/drawing/2014/main" id="{8431C4FD-F969-3486-4850-2BBC0D011346}"/>
              </a:ext>
            </a:extLst>
          </p:cNvPr>
          <p:cNvSpPr>
            <a:spLocks noGrp="1"/>
          </p:cNvSpPr>
          <p:nvPr>
            <p:ph type="title"/>
          </p:nvPr>
        </p:nvSpPr>
        <p:spPr>
          <a:xfrm>
            <a:off x="286871" y="77749"/>
            <a:ext cx="7641169" cy="481304"/>
          </a:xfrm>
        </p:spPr>
        <p:txBody>
          <a:bodyPr/>
          <a:lstStyle/>
          <a:p>
            <a:r>
              <a:rPr lang="en-US" dirty="0">
                <a:latin typeface="+mj-lt"/>
              </a:rPr>
              <a:t>Quantum Instrumentation Control Kit:</a:t>
            </a:r>
            <a:br>
              <a:rPr lang="en-US" dirty="0">
                <a:latin typeface="+mj-lt"/>
              </a:rPr>
            </a:br>
            <a:r>
              <a:rPr lang="en-US" dirty="0">
                <a:latin typeface="+mj-lt"/>
              </a:rPr>
              <a:t>Scalable control of quantum hardware including quantum sensor arrays</a:t>
            </a:r>
          </a:p>
        </p:txBody>
      </p:sp>
      <p:sp>
        <p:nvSpPr>
          <p:cNvPr id="13" name="TextBox 12">
            <a:extLst>
              <a:ext uri="{FF2B5EF4-FFF2-40B4-BE49-F238E27FC236}">
                <a16:creationId xmlns:a16="http://schemas.microsoft.com/office/drawing/2014/main" id="{E1BAD057-42D1-BCE7-DC47-8551BFE28AF0}"/>
              </a:ext>
            </a:extLst>
          </p:cNvPr>
          <p:cNvSpPr txBox="1"/>
          <p:nvPr/>
        </p:nvSpPr>
        <p:spPr>
          <a:xfrm>
            <a:off x="136757" y="1408737"/>
            <a:ext cx="954557" cy="830997"/>
          </a:xfrm>
          <a:prstGeom prst="rect">
            <a:avLst/>
          </a:prstGeom>
          <a:noFill/>
        </p:spPr>
        <p:txBody>
          <a:bodyPr wrap="none" rtlCol="0">
            <a:spAutoFit/>
          </a:bodyPr>
          <a:lstStyle/>
          <a:p>
            <a:r>
              <a:rPr lang="en-US" dirty="0"/>
              <a:t>Xilinx </a:t>
            </a:r>
          </a:p>
          <a:p>
            <a:r>
              <a:rPr lang="en-US" dirty="0" err="1"/>
              <a:t>RFSoC</a:t>
            </a:r>
            <a:endParaRPr lang="en-US" dirty="0"/>
          </a:p>
        </p:txBody>
      </p:sp>
    </p:spTree>
    <p:extLst>
      <p:ext uri="{BB962C8B-B14F-4D97-AF65-F5344CB8AC3E}">
        <p14:creationId xmlns:p14="http://schemas.microsoft.com/office/powerpoint/2010/main" val="95928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3893CC-BCD3-EDBC-872A-32D9A5356112}"/>
              </a:ext>
            </a:extLst>
          </p:cNvPr>
          <p:cNvPicPr>
            <a:picLocks noChangeAspect="1"/>
          </p:cNvPicPr>
          <p:nvPr/>
        </p:nvPicPr>
        <p:blipFill>
          <a:blip r:embed="rId2"/>
          <a:stretch>
            <a:fillRect/>
          </a:stretch>
        </p:blipFill>
        <p:spPr>
          <a:xfrm>
            <a:off x="814725" y="144496"/>
            <a:ext cx="2940597" cy="2422223"/>
          </a:xfrm>
          <a:prstGeom prst="rect">
            <a:avLst/>
          </a:prstGeom>
        </p:spPr>
      </p:pic>
      <p:sp>
        <p:nvSpPr>
          <p:cNvPr id="5" name="Footer Placeholder 4">
            <a:extLst>
              <a:ext uri="{FF2B5EF4-FFF2-40B4-BE49-F238E27FC236}">
                <a16:creationId xmlns:a16="http://schemas.microsoft.com/office/drawing/2014/main" id="{D52041EA-A897-CB44-2801-788B6D5E857D}"/>
              </a:ext>
            </a:extLst>
          </p:cNvPr>
          <p:cNvSpPr>
            <a:spLocks noGrp="1"/>
          </p:cNvSpPr>
          <p:nvPr>
            <p:ph type="ftr" sz="quarter" idx="11"/>
          </p:nvPr>
        </p:nvSpPr>
        <p:spPr/>
        <p:txBody>
          <a:bodyPr/>
          <a:lstStyle/>
          <a:p>
            <a:pPr>
              <a:defRPr/>
            </a:pPr>
            <a:r>
              <a:rPr lang="en-US"/>
              <a:t>Aaron Chou, PAC mtg 1/10/2024</a:t>
            </a:r>
            <a:endParaRPr lang="en-US" b="1"/>
          </a:p>
        </p:txBody>
      </p:sp>
      <p:sp>
        <p:nvSpPr>
          <p:cNvPr id="6" name="Slide Number Placeholder 5">
            <a:extLst>
              <a:ext uri="{FF2B5EF4-FFF2-40B4-BE49-F238E27FC236}">
                <a16:creationId xmlns:a16="http://schemas.microsoft.com/office/drawing/2014/main" id="{E0F61E1E-EA42-978B-87A8-1134EAF6D620}"/>
              </a:ext>
            </a:extLst>
          </p:cNvPr>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10" name="Picture 9">
            <a:extLst>
              <a:ext uri="{FF2B5EF4-FFF2-40B4-BE49-F238E27FC236}">
                <a16:creationId xmlns:a16="http://schemas.microsoft.com/office/drawing/2014/main" id="{84EF73B4-B1C4-C961-7ED6-A9E240D43961}"/>
              </a:ext>
            </a:extLst>
          </p:cNvPr>
          <p:cNvPicPr>
            <a:picLocks noChangeAspect="1"/>
          </p:cNvPicPr>
          <p:nvPr/>
        </p:nvPicPr>
        <p:blipFill>
          <a:blip r:embed="rId3"/>
          <a:stretch>
            <a:fillRect/>
          </a:stretch>
        </p:blipFill>
        <p:spPr>
          <a:xfrm>
            <a:off x="4400521" y="481798"/>
            <a:ext cx="3096569" cy="1863212"/>
          </a:xfrm>
          <a:prstGeom prst="rect">
            <a:avLst/>
          </a:prstGeom>
        </p:spPr>
      </p:pic>
      <p:sp>
        <p:nvSpPr>
          <p:cNvPr id="14" name="TextBox 13">
            <a:extLst>
              <a:ext uri="{FF2B5EF4-FFF2-40B4-BE49-F238E27FC236}">
                <a16:creationId xmlns:a16="http://schemas.microsoft.com/office/drawing/2014/main" id="{CA21770B-B658-E92C-EC0E-87652C5DDEB2}"/>
              </a:ext>
            </a:extLst>
          </p:cNvPr>
          <p:cNvSpPr txBox="1"/>
          <p:nvPr/>
        </p:nvSpPr>
        <p:spPr>
          <a:xfrm>
            <a:off x="724695" y="106020"/>
            <a:ext cx="3207929" cy="307777"/>
          </a:xfrm>
          <a:prstGeom prst="rect">
            <a:avLst/>
          </a:prstGeom>
          <a:solidFill>
            <a:schemeClr val="bg1"/>
          </a:solidFill>
        </p:spPr>
        <p:txBody>
          <a:bodyPr wrap="none" rtlCol="0">
            <a:spAutoFit/>
          </a:bodyPr>
          <a:lstStyle/>
          <a:p>
            <a:r>
              <a:rPr lang="en-US" sz="1400" b="1" dirty="0">
                <a:latin typeface="+mj-lt"/>
              </a:rPr>
              <a:t>Quantum Control before QICK: $1M</a:t>
            </a:r>
          </a:p>
        </p:txBody>
      </p:sp>
      <p:sp>
        <p:nvSpPr>
          <p:cNvPr id="16" name="TextBox 15">
            <a:extLst>
              <a:ext uri="{FF2B5EF4-FFF2-40B4-BE49-F238E27FC236}">
                <a16:creationId xmlns:a16="http://schemas.microsoft.com/office/drawing/2014/main" id="{5843D7BA-2331-EDA0-F2D7-DBB99F2AC633}"/>
              </a:ext>
            </a:extLst>
          </p:cNvPr>
          <p:cNvSpPr txBox="1"/>
          <p:nvPr/>
        </p:nvSpPr>
        <p:spPr>
          <a:xfrm>
            <a:off x="4400520" y="45895"/>
            <a:ext cx="4519361" cy="492443"/>
          </a:xfrm>
          <a:prstGeom prst="rect">
            <a:avLst/>
          </a:prstGeom>
          <a:solidFill>
            <a:schemeClr val="bg1"/>
          </a:solidFill>
        </p:spPr>
        <p:txBody>
          <a:bodyPr wrap="square" rtlCol="0">
            <a:spAutoFit/>
          </a:bodyPr>
          <a:lstStyle/>
          <a:p>
            <a:r>
              <a:rPr lang="en-US" sz="1400" b="1" dirty="0">
                <a:latin typeface="+mj-lt"/>
              </a:rPr>
              <a:t>Quantum Control with QICK and RF board: $25K</a:t>
            </a:r>
          </a:p>
          <a:p>
            <a:r>
              <a:rPr lang="en-US" sz="1200" b="1" dirty="0">
                <a:latin typeface="+mj-lt"/>
              </a:rPr>
              <a:t>Eliminates discrete RF and DC electronics and cabling.</a:t>
            </a:r>
          </a:p>
        </p:txBody>
      </p:sp>
      <p:pic>
        <p:nvPicPr>
          <p:cNvPr id="3" name="Picture 2" descr="A picture containing text, indoor, table, desk&#10;&#10;Description automatically generated">
            <a:extLst>
              <a:ext uri="{FF2B5EF4-FFF2-40B4-BE49-F238E27FC236}">
                <a16:creationId xmlns:a16="http://schemas.microsoft.com/office/drawing/2014/main" id="{256B3752-82C7-44E3-E177-523D046A5A69}"/>
              </a:ext>
            </a:extLst>
          </p:cNvPr>
          <p:cNvPicPr>
            <a:picLocks noChangeAspect="1"/>
          </p:cNvPicPr>
          <p:nvPr/>
        </p:nvPicPr>
        <p:blipFill>
          <a:blip r:embed="rId4"/>
          <a:stretch>
            <a:fillRect/>
          </a:stretch>
        </p:blipFill>
        <p:spPr>
          <a:xfrm>
            <a:off x="4447230" y="2394207"/>
            <a:ext cx="3049861" cy="2287396"/>
          </a:xfrm>
          <a:prstGeom prst="rect">
            <a:avLst/>
          </a:prstGeom>
        </p:spPr>
      </p:pic>
      <p:sp>
        <p:nvSpPr>
          <p:cNvPr id="7" name="TextBox 6">
            <a:extLst>
              <a:ext uri="{FF2B5EF4-FFF2-40B4-BE49-F238E27FC236}">
                <a16:creationId xmlns:a16="http://schemas.microsoft.com/office/drawing/2014/main" id="{7D602666-DBE3-C693-4E27-1AC78F5F33C8}"/>
              </a:ext>
            </a:extLst>
          </p:cNvPr>
          <p:cNvSpPr txBox="1"/>
          <p:nvPr/>
        </p:nvSpPr>
        <p:spPr>
          <a:xfrm>
            <a:off x="455160" y="2765819"/>
            <a:ext cx="3945361" cy="830997"/>
          </a:xfrm>
          <a:prstGeom prst="rect">
            <a:avLst/>
          </a:prstGeom>
          <a:noFill/>
        </p:spPr>
        <p:txBody>
          <a:bodyPr wrap="square" rtlCol="0">
            <a:spAutoFit/>
          </a:bodyPr>
          <a:lstStyle/>
          <a:p>
            <a:r>
              <a:rPr lang="en-US" sz="1200" dirty="0">
                <a:solidFill>
                  <a:srgbClr val="1D1C1D"/>
                </a:solidFill>
                <a:latin typeface="Slack-Lato"/>
              </a:rPr>
              <a:t>I can certainly say that using the QICK has not just let us do experiments more cheaply but has changed the way we think about control and that we do things differently now </a:t>
            </a:r>
            <a:r>
              <a:rPr lang="en-US" sz="1200" dirty="0">
                <a:solidFill>
                  <a:schemeClr val="tx2">
                    <a:lumMod val="75000"/>
                  </a:schemeClr>
                </a:solidFill>
                <a:latin typeface="Slack-Lato"/>
              </a:rPr>
              <a:t>(David Schuster, Stanford, and QICK team member)</a:t>
            </a:r>
            <a:endParaRPr lang="en-US" sz="1200" dirty="0">
              <a:solidFill>
                <a:schemeClr val="tx2">
                  <a:lumMod val="75000"/>
                </a:schemeClr>
              </a:solidFill>
            </a:endParaRPr>
          </a:p>
        </p:txBody>
      </p:sp>
      <p:sp>
        <p:nvSpPr>
          <p:cNvPr id="9" name="TextBox 8">
            <a:extLst>
              <a:ext uri="{FF2B5EF4-FFF2-40B4-BE49-F238E27FC236}">
                <a16:creationId xmlns:a16="http://schemas.microsoft.com/office/drawing/2014/main" id="{14A843B9-49C5-4EA6-8D79-F0090EE8595B}"/>
              </a:ext>
            </a:extLst>
          </p:cNvPr>
          <p:cNvSpPr txBox="1"/>
          <p:nvPr/>
        </p:nvSpPr>
        <p:spPr>
          <a:xfrm>
            <a:off x="636588" y="3956539"/>
            <a:ext cx="3843093" cy="646331"/>
          </a:xfrm>
          <a:prstGeom prst="rect">
            <a:avLst/>
          </a:prstGeom>
          <a:noFill/>
        </p:spPr>
        <p:txBody>
          <a:bodyPr wrap="square" rtlCol="0">
            <a:spAutoFit/>
          </a:bodyPr>
          <a:lstStyle/>
          <a:p>
            <a:r>
              <a:rPr lang="en-US" sz="1200" dirty="0"/>
              <a:t>In 2023 QICK was used to achieve world class science as reported by 12 papers from academia.</a:t>
            </a:r>
          </a:p>
          <a:p>
            <a:r>
              <a:rPr lang="en-US" sz="1200" dirty="0"/>
              <a:t>See: https://github.com/openquantumhardware/qick</a:t>
            </a:r>
          </a:p>
        </p:txBody>
      </p:sp>
      <p:sp>
        <p:nvSpPr>
          <p:cNvPr id="11" name="TextBox 10">
            <a:extLst>
              <a:ext uri="{FF2B5EF4-FFF2-40B4-BE49-F238E27FC236}">
                <a16:creationId xmlns:a16="http://schemas.microsoft.com/office/drawing/2014/main" id="{DE6A6E50-83F1-1CE4-2C1F-250FDA5E2D77}"/>
              </a:ext>
            </a:extLst>
          </p:cNvPr>
          <p:cNvSpPr txBox="1"/>
          <p:nvPr/>
        </p:nvSpPr>
        <p:spPr>
          <a:xfrm>
            <a:off x="4601675" y="2522293"/>
            <a:ext cx="2858599" cy="369332"/>
          </a:xfrm>
          <a:prstGeom prst="rect">
            <a:avLst/>
          </a:prstGeom>
          <a:noFill/>
        </p:spPr>
        <p:txBody>
          <a:bodyPr wrap="square" rtlCol="0">
            <a:spAutoFit/>
          </a:bodyPr>
          <a:lstStyle/>
          <a:p>
            <a:r>
              <a:rPr lang="en-US" sz="1800" dirty="0">
                <a:solidFill>
                  <a:srgbClr val="FFFF00"/>
                </a:solidFill>
              </a:rPr>
              <a:t>32 10GHz RF, 8 bias, 16 I/O</a:t>
            </a:r>
          </a:p>
        </p:txBody>
      </p:sp>
      <p:sp>
        <p:nvSpPr>
          <p:cNvPr id="19" name="TextBox 18">
            <a:extLst>
              <a:ext uri="{FF2B5EF4-FFF2-40B4-BE49-F238E27FC236}">
                <a16:creationId xmlns:a16="http://schemas.microsoft.com/office/drawing/2014/main" id="{56FA93E3-2D0D-7616-5FBA-B99540329C1F}"/>
              </a:ext>
            </a:extLst>
          </p:cNvPr>
          <p:cNvSpPr txBox="1"/>
          <p:nvPr/>
        </p:nvSpPr>
        <p:spPr>
          <a:xfrm>
            <a:off x="4600578" y="4219212"/>
            <a:ext cx="2858599" cy="369332"/>
          </a:xfrm>
          <a:prstGeom prst="rect">
            <a:avLst/>
          </a:prstGeom>
          <a:noFill/>
        </p:spPr>
        <p:txBody>
          <a:bodyPr wrap="square" rtlCol="0">
            <a:spAutoFit/>
          </a:bodyPr>
          <a:lstStyle/>
          <a:p>
            <a:r>
              <a:rPr lang="en-US" sz="1800" dirty="0">
                <a:solidFill>
                  <a:srgbClr val="FFFF00"/>
                </a:solidFill>
              </a:rPr>
              <a:t>~$1K/channel</a:t>
            </a:r>
          </a:p>
        </p:txBody>
      </p:sp>
    </p:spTree>
    <p:extLst>
      <p:ext uri="{BB962C8B-B14F-4D97-AF65-F5344CB8AC3E}">
        <p14:creationId xmlns:p14="http://schemas.microsoft.com/office/powerpoint/2010/main" val="3907429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9594-1894-949C-55CC-FD181D4C9A40}"/>
              </a:ext>
            </a:extLst>
          </p:cNvPr>
          <p:cNvSpPr>
            <a:spLocks noGrp="1"/>
          </p:cNvSpPr>
          <p:nvPr>
            <p:ph type="title"/>
          </p:nvPr>
        </p:nvSpPr>
        <p:spPr>
          <a:xfrm>
            <a:off x="1314450" y="77749"/>
            <a:ext cx="7255809" cy="481304"/>
          </a:xfrm>
        </p:spPr>
        <p:txBody>
          <a:bodyPr/>
          <a:lstStyle/>
          <a:p>
            <a:r>
              <a:rPr lang="en-US" altLang="en-US" sz="1800" dirty="0">
                <a:latin typeface="+mj-lt"/>
                <a:ea typeface="Geneva" pitchFamily="121" charset="-128"/>
              </a:rPr>
              <a:t>Quantum Instrumentation Control Kit (QICK)</a:t>
            </a:r>
            <a:br>
              <a:rPr lang="en-US" altLang="en-US" sz="1800" dirty="0">
                <a:latin typeface="+mj-lt"/>
                <a:ea typeface="Geneva" pitchFamily="121" charset="-128"/>
              </a:rPr>
            </a:br>
            <a:r>
              <a:rPr lang="en-US" altLang="en-US" sz="1800" dirty="0">
                <a:latin typeface="+mj-lt"/>
                <a:ea typeface="Geneva" pitchFamily="121" charset="-128"/>
              </a:rPr>
              <a:t>for scalable readout of multi-qubit and sensor arrays</a:t>
            </a:r>
            <a:endParaRPr lang="en-US" sz="1800" dirty="0">
              <a:latin typeface="+mj-lt"/>
            </a:endParaRPr>
          </a:p>
        </p:txBody>
      </p:sp>
      <p:sp>
        <p:nvSpPr>
          <p:cNvPr id="3" name="Content Placeholder 2">
            <a:extLst>
              <a:ext uri="{FF2B5EF4-FFF2-40B4-BE49-F238E27FC236}">
                <a16:creationId xmlns:a16="http://schemas.microsoft.com/office/drawing/2014/main" id="{DEF7F3E8-BCFA-2CF2-0D2B-1AAE138F012A}"/>
              </a:ext>
            </a:extLst>
          </p:cNvPr>
          <p:cNvSpPr>
            <a:spLocks noGrp="1"/>
          </p:cNvSpPr>
          <p:nvPr>
            <p:ph idx="1"/>
          </p:nvPr>
        </p:nvSpPr>
        <p:spPr>
          <a:xfrm>
            <a:off x="736827" y="784116"/>
            <a:ext cx="7933670" cy="3996314"/>
          </a:xfrm>
        </p:spPr>
        <p:txBody>
          <a:bodyPr/>
          <a:lstStyle/>
          <a:p>
            <a:pPr>
              <a:spcAft>
                <a:spcPts val="450"/>
              </a:spcAft>
            </a:pPr>
            <a:r>
              <a:rPr lang="en-US" sz="1200" dirty="0"/>
              <a:t>A comprehensive, control and readout system for QIS based on Xilinx RFSOC,  targeting  quantum computing (QC), quantum networks (QN) and quantum sensors (QS).</a:t>
            </a:r>
          </a:p>
          <a:p>
            <a:pPr lvl="1">
              <a:spcAft>
                <a:spcPts val="450"/>
              </a:spcAft>
            </a:pPr>
            <a:r>
              <a:rPr lang="en-US" sz="1050" b="1" dirty="0">
                <a:solidFill>
                  <a:srgbClr val="0070C0"/>
                </a:solidFill>
              </a:rPr>
              <a:t>Open source</a:t>
            </a:r>
            <a:r>
              <a:rPr lang="en-US" sz="1050" dirty="0">
                <a:solidFill>
                  <a:srgbClr val="0070C0"/>
                </a:solidFill>
              </a:rPr>
              <a:t>: including hardware schematics/layouts, firmware, software. See </a:t>
            </a:r>
            <a:r>
              <a:rPr lang="en-US" sz="1050" dirty="0">
                <a:solidFill>
                  <a:srgbClr val="00B050"/>
                </a:solidFill>
                <a:hlinkClick r:id="rId2"/>
              </a:rPr>
              <a:t>https://github.com/openquantumhardware</a:t>
            </a:r>
            <a:r>
              <a:rPr lang="en-US" sz="1050" dirty="0">
                <a:solidFill>
                  <a:srgbClr val="00B050"/>
                </a:solidFill>
              </a:rPr>
              <a:t>   </a:t>
            </a:r>
            <a:r>
              <a:rPr lang="en-US" sz="1050" dirty="0">
                <a:solidFill>
                  <a:srgbClr val="00B050"/>
                </a:solidFill>
                <a:hlinkClick r:id="rId3"/>
              </a:rPr>
              <a:t>https://qick-docs.readthedocs.io/en/latest/</a:t>
            </a:r>
            <a:endParaRPr lang="en-US" sz="1050" dirty="0">
              <a:solidFill>
                <a:srgbClr val="00B050"/>
              </a:solidFill>
            </a:endParaRPr>
          </a:p>
          <a:p>
            <a:pPr lvl="1">
              <a:spcAft>
                <a:spcPts val="450"/>
              </a:spcAft>
            </a:pPr>
            <a:r>
              <a:rPr lang="en-US" sz="1050" dirty="0">
                <a:solidFill>
                  <a:srgbClr val="0070C0"/>
                </a:solidFill>
              </a:rPr>
              <a:t>Cost effective: &lt;$1000/qubit, ~$1/detector pixel (e.g. MKID).</a:t>
            </a:r>
          </a:p>
          <a:p>
            <a:pPr lvl="1">
              <a:spcAft>
                <a:spcPts val="450"/>
              </a:spcAft>
            </a:pPr>
            <a:r>
              <a:rPr lang="en-US" sz="1050" dirty="0">
                <a:solidFill>
                  <a:srgbClr val="0070C0"/>
                </a:solidFill>
              </a:rPr>
              <a:t>Collaborative efforts with academia, DOE labs and industry.</a:t>
            </a:r>
          </a:p>
          <a:p>
            <a:pPr>
              <a:spcAft>
                <a:spcPts val="450"/>
              </a:spcAft>
            </a:pPr>
            <a:r>
              <a:rPr lang="en-US" sz="1200" dirty="0"/>
              <a:t>Supported by a growing international community &gt; 500 people, 60 institutions, 20 companies.</a:t>
            </a:r>
          </a:p>
          <a:p>
            <a:pPr>
              <a:spcAft>
                <a:spcPts val="450"/>
              </a:spcAft>
            </a:pPr>
            <a:r>
              <a:rPr lang="en-US" sz="1200" dirty="0"/>
              <a:t>QICK started as a C&amp;R tool for superconducting qubits.</a:t>
            </a:r>
          </a:p>
          <a:p>
            <a:pPr>
              <a:spcAft>
                <a:spcPts val="450"/>
              </a:spcAft>
            </a:pPr>
            <a:r>
              <a:rPr lang="en-US" sz="1200" dirty="0"/>
              <a:t>Based on Fermilab’s previous designs for MKID detectors.</a:t>
            </a:r>
          </a:p>
          <a:p>
            <a:pPr>
              <a:spcAft>
                <a:spcPts val="450"/>
              </a:spcAft>
            </a:pPr>
            <a:r>
              <a:rPr lang="en-US" sz="1200" dirty="0"/>
              <a:t>Now has spread to other qubit technologies: spin, AMO, NV-centers, QN.</a:t>
            </a:r>
          </a:p>
          <a:p>
            <a:pPr>
              <a:spcAft>
                <a:spcPts val="450"/>
              </a:spcAft>
            </a:pPr>
            <a:r>
              <a:rPr lang="en-US" sz="1200" dirty="0"/>
              <a:t>In detectors supports: MKID, SNSPD, Quantum capacitors, broadband RF antenna, etc.</a:t>
            </a:r>
          </a:p>
          <a:p>
            <a:pPr>
              <a:spcAft>
                <a:spcPts val="450"/>
              </a:spcAft>
            </a:pPr>
            <a:r>
              <a:rPr lang="en-US" sz="1200" b="1" dirty="0"/>
              <a:t>QICK is a FERMILAB and QSC success story (a big one).</a:t>
            </a:r>
          </a:p>
          <a:p>
            <a:pPr>
              <a:spcAft>
                <a:spcPts val="450"/>
              </a:spcAft>
            </a:pPr>
            <a:r>
              <a:rPr lang="en-US" sz="1200" b="1" dirty="0">
                <a:solidFill>
                  <a:srgbClr val="FF0000"/>
                </a:solidFill>
              </a:rPr>
              <a:t>QICK has become a standard for QIS. Still need to find a way to increase funding until QICK is transferred or in partnership with industry. This is the next big challenge since we want to keep it open source.</a:t>
            </a:r>
          </a:p>
        </p:txBody>
      </p:sp>
      <p:sp>
        <p:nvSpPr>
          <p:cNvPr id="5" name="Footer Placeholder 4">
            <a:extLst>
              <a:ext uri="{FF2B5EF4-FFF2-40B4-BE49-F238E27FC236}">
                <a16:creationId xmlns:a16="http://schemas.microsoft.com/office/drawing/2014/main" id="{2928ABCA-AAD3-3B9A-18DA-394E717F4B5D}"/>
              </a:ext>
            </a:extLst>
          </p:cNvPr>
          <p:cNvSpPr>
            <a:spLocks noGrp="1"/>
          </p:cNvSpPr>
          <p:nvPr>
            <p:ph type="ftr" sz="quarter" idx="11"/>
          </p:nvPr>
        </p:nvSpPr>
        <p:spPr/>
        <p:txBody>
          <a:bodyPr/>
          <a:lstStyle/>
          <a:p>
            <a:pPr>
              <a:defRPr/>
            </a:pPr>
            <a:r>
              <a:rPr lang="en-US"/>
              <a:t>Aaron Chou, PAC mtg 1/10/2024</a:t>
            </a:r>
            <a:endParaRPr lang="en-US" b="1"/>
          </a:p>
        </p:txBody>
      </p:sp>
      <p:sp>
        <p:nvSpPr>
          <p:cNvPr id="6" name="Slide Number Placeholder 5">
            <a:extLst>
              <a:ext uri="{FF2B5EF4-FFF2-40B4-BE49-F238E27FC236}">
                <a16:creationId xmlns:a16="http://schemas.microsoft.com/office/drawing/2014/main" id="{3043C827-2D67-5EAA-F474-200F00329F3B}"/>
              </a:ext>
            </a:extLst>
          </p:cNvPr>
          <p:cNvSpPr>
            <a:spLocks noGrp="1"/>
          </p:cNvSpPr>
          <p:nvPr>
            <p:ph type="sldNum" sz="quarter" idx="12"/>
          </p:nvPr>
        </p:nvSpPr>
        <p:spPr/>
        <p:txBody>
          <a:bodyPr/>
          <a:lstStyle/>
          <a:p>
            <a:fld id="{52E9C158-AEF1-41A2-A6CE-6F0BAB305EFD}" type="slidenum">
              <a:rPr lang="en-US" altLang="en-US" smtClean="0"/>
              <a:pPr/>
              <a:t>15</a:t>
            </a:fld>
            <a:endParaRPr lang="en-US" altLang="en-US"/>
          </a:p>
        </p:txBody>
      </p:sp>
    </p:spTree>
    <p:extLst>
      <p:ext uri="{BB962C8B-B14F-4D97-AF65-F5344CB8AC3E}">
        <p14:creationId xmlns:p14="http://schemas.microsoft.com/office/powerpoint/2010/main" val="205899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0D990-C99B-E4D3-9843-8317EA701FFD}"/>
              </a:ext>
            </a:extLst>
          </p:cNvPr>
          <p:cNvSpPr>
            <a:spLocks noGrp="1"/>
          </p:cNvSpPr>
          <p:nvPr>
            <p:ph type="title"/>
          </p:nvPr>
        </p:nvSpPr>
        <p:spPr>
          <a:xfrm>
            <a:off x="6132086" y="83184"/>
            <a:ext cx="2953214" cy="747888"/>
          </a:xfrm>
        </p:spPr>
        <p:txBody>
          <a:bodyPr/>
          <a:lstStyle/>
          <a:p>
            <a:r>
              <a:rPr lang="en-US" dirty="0">
                <a:latin typeface="+mj-lt"/>
              </a:rPr>
              <a:t>Workshop to reboot </a:t>
            </a:r>
            <a:r>
              <a:rPr lang="en-US" dirty="0" err="1">
                <a:latin typeface="+mj-lt"/>
              </a:rPr>
              <a:t>QuantISED</a:t>
            </a:r>
            <a:r>
              <a:rPr lang="en-US" dirty="0">
                <a:latin typeface="+mj-lt"/>
              </a:rPr>
              <a:t> program</a:t>
            </a:r>
          </a:p>
        </p:txBody>
      </p:sp>
      <p:sp>
        <p:nvSpPr>
          <p:cNvPr id="4" name="Footer Placeholder 3">
            <a:extLst>
              <a:ext uri="{FF2B5EF4-FFF2-40B4-BE49-F238E27FC236}">
                <a16:creationId xmlns:a16="http://schemas.microsoft.com/office/drawing/2014/main" id="{F1075A26-359B-48F2-E410-2FBA487778E5}"/>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FA023A4B-05A7-AA67-C81E-41E1869C7BA3}"/>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6" name="Picture 5">
            <a:extLst>
              <a:ext uri="{FF2B5EF4-FFF2-40B4-BE49-F238E27FC236}">
                <a16:creationId xmlns:a16="http://schemas.microsoft.com/office/drawing/2014/main" id="{54BB0114-5881-B56A-FC16-EA8887D38097}"/>
              </a:ext>
            </a:extLst>
          </p:cNvPr>
          <p:cNvPicPr>
            <a:picLocks noChangeAspect="1"/>
          </p:cNvPicPr>
          <p:nvPr/>
        </p:nvPicPr>
        <p:blipFill>
          <a:blip r:embed="rId2"/>
          <a:stretch>
            <a:fillRect/>
          </a:stretch>
        </p:blipFill>
        <p:spPr>
          <a:xfrm>
            <a:off x="0" y="-1"/>
            <a:ext cx="5849516" cy="4438185"/>
          </a:xfrm>
          <a:prstGeom prst="rect">
            <a:avLst/>
          </a:prstGeom>
        </p:spPr>
      </p:pic>
      <p:pic>
        <p:nvPicPr>
          <p:cNvPr id="7" name="Picture 6">
            <a:extLst>
              <a:ext uri="{FF2B5EF4-FFF2-40B4-BE49-F238E27FC236}">
                <a16:creationId xmlns:a16="http://schemas.microsoft.com/office/drawing/2014/main" id="{56D8D894-AB6A-396D-797B-012B1D6ACE6A}"/>
              </a:ext>
            </a:extLst>
          </p:cNvPr>
          <p:cNvPicPr>
            <a:picLocks noChangeAspect="1"/>
          </p:cNvPicPr>
          <p:nvPr/>
        </p:nvPicPr>
        <p:blipFill>
          <a:blip r:embed="rId3"/>
          <a:stretch>
            <a:fillRect/>
          </a:stretch>
        </p:blipFill>
        <p:spPr>
          <a:xfrm>
            <a:off x="5813633" y="1247576"/>
            <a:ext cx="3271667" cy="3012190"/>
          </a:xfrm>
          <a:prstGeom prst="rect">
            <a:avLst/>
          </a:prstGeom>
        </p:spPr>
      </p:pic>
    </p:spTree>
    <p:extLst>
      <p:ext uri="{BB962C8B-B14F-4D97-AF65-F5344CB8AC3E}">
        <p14:creationId xmlns:p14="http://schemas.microsoft.com/office/powerpoint/2010/main" val="152510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F9972-4E6D-41A1-83A8-04421F2E8C54}"/>
              </a:ext>
            </a:extLst>
          </p:cNvPr>
          <p:cNvSpPr>
            <a:spLocks noGrp="1"/>
          </p:cNvSpPr>
          <p:nvPr>
            <p:ph type="title"/>
          </p:nvPr>
        </p:nvSpPr>
        <p:spPr>
          <a:xfrm>
            <a:off x="384231" y="188813"/>
            <a:ext cx="8375538" cy="320908"/>
          </a:xfrm>
        </p:spPr>
        <p:txBody>
          <a:bodyPr/>
          <a:lstStyle/>
          <a:p>
            <a:r>
              <a:rPr lang="en-US" dirty="0">
                <a:latin typeface="+mj-lt"/>
              </a:rPr>
              <a:t>Workshop report: QIS technology vs HEP science application</a:t>
            </a:r>
          </a:p>
        </p:txBody>
      </p:sp>
      <p:sp>
        <p:nvSpPr>
          <p:cNvPr id="4" name="Footer Placeholder 3">
            <a:extLst>
              <a:ext uri="{FF2B5EF4-FFF2-40B4-BE49-F238E27FC236}">
                <a16:creationId xmlns:a16="http://schemas.microsoft.com/office/drawing/2014/main" id="{4CE5FC27-2FC0-B95B-7D84-DF0615979AB8}"/>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A094185C-9BEF-9905-CA95-D75BF6D5DE19}"/>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6" name="Picture 5">
            <a:extLst>
              <a:ext uri="{FF2B5EF4-FFF2-40B4-BE49-F238E27FC236}">
                <a16:creationId xmlns:a16="http://schemas.microsoft.com/office/drawing/2014/main" id="{9276924A-283C-E90D-44FA-FC82C8D2C1DD}"/>
              </a:ext>
            </a:extLst>
          </p:cNvPr>
          <p:cNvPicPr>
            <a:picLocks noChangeAspect="1"/>
          </p:cNvPicPr>
          <p:nvPr/>
        </p:nvPicPr>
        <p:blipFill rotWithShape="1">
          <a:blip r:embed="rId2"/>
          <a:srcRect r="43509"/>
          <a:stretch/>
        </p:blipFill>
        <p:spPr>
          <a:xfrm>
            <a:off x="822735" y="509721"/>
            <a:ext cx="4949697" cy="4183904"/>
          </a:xfrm>
          <a:prstGeom prst="rect">
            <a:avLst/>
          </a:prstGeom>
        </p:spPr>
      </p:pic>
      <p:sp>
        <p:nvSpPr>
          <p:cNvPr id="7" name="TextBox 6">
            <a:extLst>
              <a:ext uri="{FF2B5EF4-FFF2-40B4-BE49-F238E27FC236}">
                <a16:creationId xmlns:a16="http://schemas.microsoft.com/office/drawing/2014/main" id="{90558822-B7EC-AB72-3F62-CA0EDC7EF837}"/>
              </a:ext>
            </a:extLst>
          </p:cNvPr>
          <p:cNvSpPr txBox="1"/>
          <p:nvPr/>
        </p:nvSpPr>
        <p:spPr>
          <a:xfrm>
            <a:off x="5978621" y="2571750"/>
            <a:ext cx="2944905" cy="369332"/>
          </a:xfrm>
          <a:prstGeom prst="rect">
            <a:avLst/>
          </a:prstGeom>
          <a:noFill/>
        </p:spPr>
        <p:txBody>
          <a:bodyPr wrap="square" rtlCol="0">
            <a:spAutoFit/>
          </a:bodyPr>
          <a:lstStyle/>
          <a:p>
            <a:r>
              <a:rPr lang="en-US" sz="1800" b="1" dirty="0">
                <a:solidFill>
                  <a:srgbClr val="1048B0"/>
                </a:solidFill>
                <a:latin typeface="+mn-lt"/>
              </a:rPr>
              <a:t>Blue = Fermilab activities</a:t>
            </a:r>
          </a:p>
        </p:txBody>
      </p:sp>
    </p:spTree>
    <p:extLst>
      <p:ext uri="{BB962C8B-B14F-4D97-AF65-F5344CB8AC3E}">
        <p14:creationId xmlns:p14="http://schemas.microsoft.com/office/powerpoint/2010/main" val="311550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D41B85-68CC-CDC4-BE5F-77F3EF84C43F}"/>
              </a:ext>
            </a:extLst>
          </p:cNvPr>
          <p:cNvSpPr>
            <a:spLocks noGrp="1"/>
          </p:cNvSpPr>
          <p:nvPr>
            <p:ph idx="1"/>
          </p:nvPr>
        </p:nvSpPr>
        <p:spPr>
          <a:xfrm>
            <a:off x="4475356" y="2692440"/>
            <a:ext cx="4571999" cy="2080633"/>
          </a:xfrm>
        </p:spPr>
        <p:txBody>
          <a:bodyPr/>
          <a:lstStyle/>
          <a:p>
            <a:pPr>
              <a:spcBef>
                <a:spcPts val="600"/>
              </a:spcBef>
            </a:pPr>
            <a:r>
              <a:rPr lang="en-US" sz="1600" dirty="0">
                <a:latin typeface="+mn-lt"/>
              </a:rPr>
              <a:t>MAGIS-100: cold atom gradiometer, using atom interferometry to compare free falling accelerometers</a:t>
            </a:r>
          </a:p>
          <a:p>
            <a:pPr>
              <a:spcBef>
                <a:spcPts val="600"/>
              </a:spcBef>
            </a:pPr>
            <a:r>
              <a:rPr lang="en-US" sz="1600" dirty="0">
                <a:latin typeface="+mn-lt"/>
              </a:rPr>
              <a:t>Exemplifies Fermilab’s QIS&amp;T strategy:</a:t>
            </a:r>
          </a:p>
          <a:p>
            <a:pPr lvl="1">
              <a:spcBef>
                <a:spcPts val="600"/>
              </a:spcBef>
            </a:pPr>
            <a:r>
              <a:rPr lang="en-US" sz="1400" dirty="0">
                <a:latin typeface="+mn-lt"/>
              </a:rPr>
              <a:t>Leverages lab competencies and infrastructure</a:t>
            </a:r>
          </a:p>
          <a:p>
            <a:pPr lvl="1">
              <a:spcBef>
                <a:spcPts val="600"/>
              </a:spcBef>
            </a:pPr>
            <a:r>
              <a:rPr lang="en-US" sz="1400" dirty="0">
                <a:latin typeface="+mn-lt"/>
              </a:rPr>
              <a:t>Incorporates cutting-edge QIS&amp;T expertise</a:t>
            </a:r>
          </a:p>
          <a:p>
            <a:pPr>
              <a:spcBef>
                <a:spcPts val="600"/>
              </a:spcBef>
            </a:pPr>
            <a:r>
              <a:rPr lang="en-US" sz="1600" dirty="0">
                <a:latin typeface="+mn-lt"/>
              </a:rPr>
              <a:t>→ to advance HEP science</a:t>
            </a:r>
          </a:p>
        </p:txBody>
      </p:sp>
      <p:sp>
        <p:nvSpPr>
          <p:cNvPr id="3" name="Title 2">
            <a:extLst>
              <a:ext uri="{FF2B5EF4-FFF2-40B4-BE49-F238E27FC236}">
                <a16:creationId xmlns:a16="http://schemas.microsoft.com/office/drawing/2014/main" id="{AA1894F6-C9B8-5F16-B63B-1C5C8C94E20F}"/>
              </a:ext>
            </a:extLst>
          </p:cNvPr>
          <p:cNvSpPr>
            <a:spLocks noGrp="1"/>
          </p:cNvSpPr>
          <p:nvPr>
            <p:ph type="title"/>
          </p:nvPr>
        </p:nvSpPr>
        <p:spPr/>
        <p:txBody>
          <a:bodyPr/>
          <a:lstStyle/>
          <a:p>
            <a:r>
              <a:rPr lang="en-US" dirty="0">
                <a:latin typeface="+mj-lt"/>
              </a:rPr>
              <a:t>MAGIS-100 at Fermilab</a:t>
            </a:r>
          </a:p>
        </p:txBody>
      </p:sp>
      <p:sp>
        <p:nvSpPr>
          <p:cNvPr id="4" name="Footer Placeholder 3">
            <a:extLst>
              <a:ext uri="{FF2B5EF4-FFF2-40B4-BE49-F238E27FC236}">
                <a16:creationId xmlns:a16="http://schemas.microsoft.com/office/drawing/2014/main" id="{5272034F-B2AB-C101-AB1F-213F5BA105B7}"/>
              </a:ext>
            </a:extLst>
          </p:cNvPr>
          <p:cNvSpPr>
            <a:spLocks noGrp="1"/>
          </p:cNvSpPr>
          <p:nvPr>
            <p:ph type="ftr" sz="quarter" idx="3"/>
          </p:nvPr>
        </p:nvSpPr>
        <p:spPr/>
        <p:txBody>
          <a:bodyPr/>
          <a:lstStyle/>
          <a:p>
            <a:pPr>
              <a:defRPr/>
            </a:pPr>
            <a:r>
              <a:rPr lang="en-US"/>
              <a:t>Aaron Chou, PAC mtg 1/10/2024</a:t>
            </a:r>
            <a:endParaRPr lang="en-US" b="1"/>
          </a:p>
        </p:txBody>
      </p:sp>
      <p:sp>
        <p:nvSpPr>
          <p:cNvPr id="5" name="Slide Number Placeholder 4">
            <a:extLst>
              <a:ext uri="{FF2B5EF4-FFF2-40B4-BE49-F238E27FC236}">
                <a16:creationId xmlns:a16="http://schemas.microsoft.com/office/drawing/2014/main" id="{2F1B1E8C-1A3D-BA09-B9B0-B872430B1363}"/>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a:p>
        </p:txBody>
      </p:sp>
      <p:pic>
        <p:nvPicPr>
          <p:cNvPr id="7" name="Picture 6">
            <a:extLst>
              <a:ext uri="{FF2B5EF4-FFF2-40B4-BE49-F238E27FC236}">
                <a16:creationId xmlns:a16="http://schemas.microsoft.com/office/drawing/2014/main" id="{D3185D08-5EEE-DFA4-3B0C-B132FB8548CB}"/>
              </a:ext>
            </a:extLst>
          </p:cNvPr>
          <p:cNvPicPr>
            <a:picLocks noChangeAspect="1"/>
          </p:cNvPicPr>
          <p:nvPr/>
        </p:nvPicPr>
        <p:blipFill>
          <a:blip r:embed="rId2"/>
          <a:stretch>
            <a:fillRect/>
          </a:stretch>
        </p:blipFill>
        <p:spPr>
          <a:xfrm>
            <a:off x="369848" y="2569526"/>
            <a:ext cx="3618768" cy="2080632"/>
          </a:xfrm>
          <a:prstGeom prst="rect">
            <a:avLst/>
          </a:prstGeom>
        </p:spPr>
      </p:pic>
      <p:pic>
        <p:nvPicPr>
          <p:cNvPr id="9" name="Picture 8">
            <a:extLst>
              <a:ext uri="{FF2B5EF4-FFF2-40B4-BE49-F238E27FC236}">
                <a16:creationId xmlns:a16="http://schemas.microsoft.com/office/drawing/2014/main" id="{EB2D5BE7-8571-6BFF-8C14-DAF5EB322972}"/>
              </a:ext>
            </a:extLst>
          </p:cNvPr>
          <p:cNvPicPr>
            <a:picLocks noChangeAspect="1"/>
          </p:cNvPicPr>
          <p:nvPr/>
        </p:nvPicPr>
        <p:blipFill>
          <a:blip r:embed="rId3"/>
          <a:stretch>
            <a:fillRect/>
          </a:stretch>
        </p:blipFill>
        <p:spPr>
          <a:xfrm>
            <a:off x="5155386" y="30640"/>
            <a:ext cx="3670649" cy="2609256"/>
          </a:xfrm>
          <a:prstGeom prst="rect">
            <a:avLst/>
          </a:prstGeom>
        </p:spPr>
      </p:pic>
      <p:pic>
        <p:nvPicPr>
          <p:cNvPr id="11" name="Picture 10">
            <a:extLst>
              <a:ext uri="{FF2B5EF4-FFF2-40B4-BE49-F238E27FC236}">
                <a16:creationId xmlns:a16="http://schemas.microsoft.com/office/drawing/2014/main" id="{EBABC61D-7551-D18D-4C79-3868CB8CF225}"/>
              </a:ext>
            </a:extLst>
          </p:cNvPr>
          <p:cNvPicPr>
            <a:picLocks noChangeAspect="1"/>
          </p:cNvPicPr>
          <p:nvPr/>
        </p:nvPicPr>
        <p:blipFill>
          <a:blip r:embed="rId4"/>
          <a:stretch>
            <a:fillRect/>
          </a:stretch>
        </p:blipFill>
        <p:spPr>
          <a:xfrm>
            <a:off x="96645" y="728515"/>
            <a:ext cx="5006211" cy="1735923"/>
          </a:xfrm>
          <a:prstGeom prst="rect">
            <a:avLst/>
          </a:prstGeom>
        </p:spPr>
      </p:pic>
    </p:spTree>
    <p:extLst>
      <p:ext uri="{BB962C8B-B14F-4D97-AF65-F5344CB8AC3E}">
        <p14:creationId xmlns:p14="http://schemas.microsoft.com/office/powerpoint/2010/main" val="383092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F1B46-7E50-AB64-F8F7-E2BBAB20813B}"/>
              </a:ext>
            </a:extLst>
          </p:cNvPr>
          <p:cNvSpPr>
            <a:spLocks noGrp="1"/>
          </p:cNvSpPr>
          <p:nvPr>
            <p:ph idx="1"/>
          </p:nvPr>
        </p:nvSpPr>
        <p:spPr>
          <a:xfrm>
            <a:off x="5694556" y="796397"/>
            <a:ext cx="3206560" cy="3794522"/>
          </a:xfrm>
        </p:spPr>
        <p:txBody>
          <a:bodyPr/>
          <a:lstStyle/>
          <a:p>
            <a:pPr>
              <a:spcBef>
                <a:spcPts val="600"/>
              </a:spcBef>
            </a:pPr>
            <a:r>
              <a:rPr lang="en-US" sz="1800" b="0" i="0" dirty="0">
                <a:solidFill>
                  <a:srgbClr val="505050"/>
                </a:solidFill>
                <a:effectLst/>
                <a:latin typeface="+mn-lt"/>
              </a:rPr>
              <a:t>Major </a:t>
            </a:r>
            <a:r>
              <a:rPr lang="en-US" sz="1800" b="1" i="0" dirty="0">
                <a:solidFill>
                  <a:srgbClr val="505050"/>
                </a:solidFill>
                <a:effectLst/>
                <a:latin typeface="+mn-lt"/>
              </a:rPr>
              <a:t>technological advance </a:t>
            </a:r>
            <a:r>
              <a:rPr lang="en-US" sz="1800" b="0" i="0" dirty="0">
                <a:solidFill>
                  <a:srgbClr val="505050"/>
                </a:solidFill>
                <a:effectLst/>
                <a:latin typeface="+mn-lt"/>
              </a:rPr>
              <a:t>for studying very </a:t>
            </a:r>
            <a:r>
              <a:rPr lang="en-US" sz="1800" b="1" i="0" dirty="0">
                <a:solidFill>
                  <a:srgbClr val="505050"/>
                </a:solidFill>
                <a:effectLst/>
                <a:latin typeface="+mn-lt"/>
              </a:rPr>
              <a:t>low mass dark matter.</a:t>
            </a:r>
          </a:p>
          <a:p>
            <a:pPr>
              <a:spcBef>
                <a:spcPts val="600"/>
              </a:spcBef>
            </a:pPr>
            <a:r>
              <a:rPr lang="en-US" sz="1800" b="0" i="0" dirty="0">
                <a:solidFill>
                  <a:srgbClr val="505050"/>
                </a:solidFill>
                <a:effectLst/>
                <a:latin typeface="+mn-lt"/>
              </a:rPr>
              <a:t>– 100 m baseline – order of magnitude better than current state-of-the-art, ultra-precise Strontium clock transition.</a:t>
            </a:r>
          </a:p>
          <a:p>
            <a:pPr>
              <a:spcBef>
                <a:spcPts val="600"/>
              </a:spcBef>
            </a:pPr>
            <a:r>
              <a:rPr lang="en-US" sz="1800" b="1" i="0" dirty="0">
                <a:solidFill>
                  <a:srgbClr val="505050"/>
                </a:solidFill>
                <a:effectLst/>
                <a:latin typeface="+mn-lt"/>
              </a:rPr>
              <a:t>Pathfinder </a:t>
            </a:r>
            <a:r>
              <a:rPr lang="en-US" sz="1800" b="0" i="0" dirty="0">
                <a:solidFill>
                  <a:srgbClr val="505050"/>
                </a:solidFill>
                <a:effectLst/>
                <a:latin typeface="+mn-lt"/>
              </a:rPr>
              <a:t>for longer baselines, sensitive to </a:t>
            </a:r>
            <a:r>
              <a:rPr lang="en-US" sz="1800" b="1" i="0" dirty="0">
                <a:solidFill>
                  <a:srgbClr val="505050"/>
                </a:solidFill>
                <a:effectLst/>
                <a:latin typeface="+mn-lt"/>
              </a:rPr>
              <a:t>~1 Hz gravitational waves.</a:t>
            </a:r>
            <a:r>
              <a:rPr lang="en-US" dirty="0">
                <a:latin typeface="+mn-lt"/>
              </a:rPr>
              <a:t> </a:t>
            </a:r>
            <a:br>
              <a:rPr lang="en-US" dirty="0">
                <a:latin typeface="+mn-lt"/>
              </a:rPr>
            </a:br>
            <a:endParaRPr lang="en-US" dirty="0">
              <a:latin typeface="+mn-lt"/>
            </a:endParaRPr>
          </a:p>
        </p:txBody>
      </p:sp>
      <p:sp>
        <p:nvSpPr>
          <p:cNvPr id="3" name="Title 2">
            <a:extLst>
              <a:ext uri="{FF2B5EF4-FFF2-40B4-BE49-F238E27FC236}">
                <a16:creationId xmlns:a16="http://schemas.microsoft.com/office/drawing/2014/main" id="{5C37C1B7-3FDB-42DD-5BB8-C09DE5D8472B}"/>
              </a:ext>
            </a:extLst>
          </p:cNvPr>
          <p:cNvSpPr>
            <a:spLocks noGrp="1"/>
          </p:cNvSpPr>
          <p:nvPr>
            <p:ph type="title"/>
          </p:nvPr>
        </p:nvSpPr>
        <p:spPr/>
        <p:txBody>
          <a:bodyPr/>
          <a:lstStyle/>
          <a:p>
            <a:r>
              <a:rPr lang="en-US" dirty="0">
                <a:latin typeface="+mj-lt"/>
              </a:rPr>
              <a:t>First step to an exciting science program</a:t>
            </a:r>
          </a:p>
        </p:txBody>
      </p:sp>
      <p:sp>
        <p:nvSpPr>
          <p:cNvPr id="4" name="Footer Placeholder 3">
            <a:extLst>
              <a:ext uri="{FF2B5EF4-FFF2-40B4-BE49-F238E27FC236}">
                <a16:creationId xmlns:a16="http://schemas.microsoft.com/office/drawing/2014/main" id="{E5341483-F075-9EAC-1396-3871B16520AF}"/>
              </a:ext>
            </a:extLst>
          </p:cNvPr>
          <p:cNvSpPr>
            <a:spLocks noGrp="1"/>
          </p:cNvSpPr>
          <p:nvPr>
            <p:ph type="ftr" sz="quarter" idx="3"/>
          </p:nvPr>
        </p:nvSpPr>
        <p:spPr/>
        <p:txBody>
          <a:bodyPr/>
          <a:lstStyle/>
          <a:p>
            <a:pPr>
              <a:defRPr/>
            </a:pPr>
            <a:r>
              <a:rPr lang="en-US"/>
              <a:t>Aaron Chou, PAC mtg 1/10/2024</a:t>
            </a:r>
            <a:endParaRPr lang="en-US" b="1"/>
          </a:p>
        </p:txBody>
      </p:sp>
      <p:sp>
        <p:nvSpPr>
          <p:cNvPr id="5" name="Slide Number Placeholder 4">
            <a:extLst>
              <a:ext uri="{FF2B5EF4-FFF2-40B4-BE49-F238E27FC236}">
                <a16:creationId xmlns:a16="http://schemas.microsoft.com/office/drawing/2014/main" id="{DBD36F9B-86C6-1DBF-51D9-9A13B77C3167}"/>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a:p>
        </p:txBody>
      </p:sp>
      <p:pic>
        <p:nvPicPr>
          <p:cNvPr id="7" name="Picture 6">
            <a:extLst>
              <a:ext uri="{FF2B5EF4-FFF2-40B4-BE49-F238E27FC236}">
                <a16:creationId xmlns:a16="http://schemas.microsoft.com/office/drawing/2014/main" id="{1E5E81B2-1C5D-0254-F05D-7BDC45B15C27}"/>
              </a:ext>
            </a:extLst>
          </p:cNvPr>
          <p:cNvPicPr>
            <a:picLocks noChangeAspect="1"/>
          </p:cNvPicPr>
          <p:nvPr/>
        </p:nvPicPr>
        <p:blipFill rotWithShape="1">
          <a:blip r:embed="rId2"/>
          <a:srcRect r="839"/>
          <a:stretch/>
        </p:blipFill>
        <p:spPr>
          <a:xfrm>
            <a:off x="147908" y="770217"/>
            <a:ext cx="5487523" cy="3820702"/>
          </a:xfrm>
          <a:prstGeom prst="rect">
            <a:avLst/>
          </a:prstGeom>
        </p:spPr>
      </p:pic>
    </p:spTree>
    <p:extLst>
      <p:ext uri="{BB962C8B-B14F-4D97-AF65-F5344CB8AC3E}">
        <p14:creationId xmlns:p14="http://schemas.microsoft.com/office/powerpoint/2010/main" val="12584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F6DB1-1F5F-7B8D-E45B-12164D6F5DD4}"/>
              </a:ext>
            </a:extLst>
          </p:cNvPr>
          <p:cNvSpPr>
            <a:spLocks noGrp="1"/>
          </p:cNvSpPr>
          <p:nvPr>
            <p:ph type="title"/>
          </p:nvPr>
        </p:nvSpPr>
        <p:spPr>
          <a:xfrm>
            <a:off x="661639" y="183291"/>
            <a:ext cx="8103220" cy="320908"/>
          </a:xfrm>
        </p:spPr>
        <p:txBody>
          <a:bodyPr/>
          <a:lstStyle/>
          <a:p>
            <a:r>
              <a:rPr lang="en-US" dirty="0">
                <a:latin typeface="+mj-lt"/>
              </a:rPr>
              <a:t>Fermilab quantum sensors target sub-MeV mass dark matter </a:t>
            </a:r>
          </a:p>
        </p:txBody>
      </p:sp>
      <p:sp>
        <p:nvSpPr>
          <p:cNvPr id="6" name="Slide Number Placeholder 5">
            <a:extLst>
              <a:ext uri="{FF2B5EF4-FFF2-40B4-BE49-F238E27FC236}">
                <a16:creationId xmlns:a16="http://schemas.microsoft.com/office/drawing/2014/main" id="{A6DD50EE-A4C0-57B1-FD35-C8B9F410C618}"/>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pic>
        <p:nvPicPr>
          <p:cNvPr id="7" name="Picture 6">
            <a:extLst>
              <a:ext uri="{FF2B5EF4-FFF2-40B4-BE49-F238E27FC236}">
                <a16:creationId xmlns:a16="http://schemas.microsoft.com/office/drawing/2014/main" id="{8D38860F-DC4E-C77A-3989-D7ECC333A4A3}"/>
              </a:ext>
            </a:extLst>
          </p:cNvPr>
          <p:cNvPicPr>
            <a:picLocks noChangeAspect="1"/>
          </p:cNvPicPr>
          <p:nvPr/>
        </p:nvPicPr>
        <p:blipFill>
          <a:blip r:embed="rId2"/>
          <a:stretch>
            <a:fillRect/>
          </a:stretch>
        </p:blipFill>
        <p:spPr>
          <a:xfrm>
            <a:off x="987071" y="519439"/>
            <a:ext cx="6712177" cy="4196061"/>
          </a:xfrm>
          <a:prstGeom prst="rect">
            <a:avLst/>
          </a:prstGeom>
        </p:spPr>
      </p:pic>
      <p:sp>
        <p:nvSpPr>
          <p:cNvPr id="8" name="Oval 7">
            <a:extLst>
              <a:ext uri="{FF2B5EF4-FFF2-40B4-BE49-F238E27FC236}">
                <a16:creationId xmlns:a16="http://schemas.microsoft.com/office/drawing/2014/main" id="{5344437D-2A94-EFB1-4903-5A58A656039D}"/>
              </a:ext>
            </a:extLst>
          </p:cNvPr>
          <p:cNvSpPr/>
          <p:nvPr/>
        </p:nvSpPr>
        <p:spPr>
          <a:xfrm>
            <a:off x="5367303" y="1791733"/>
            <a:ext cx="576298" cy="813816"/>
          </a:xfrm>
          <a:prstGeom prst="ellipse">
            <a:avLst/>
          </a:prstGeom>
          <a:solidFill>
            <a:schemeClr val="accent5">
              <a:lumMod val="20000"/>
              <a:lumOff val="80000"/>
              <a:alpha val="97486"/>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04040"/>
                </a:solidFill>
              </a:rPr>
              <a:t>Si</a:t>
            </a:r>
          </a:p>
        </p:txBody>
      </p:sp>
      <p:sp>
        <p:nvSpPr>
          <p:cNvPr id="9" name="Oval 8">
            <a:extLst>
              <a:ext uri="{FF2B5EF4-FFF2-40B4-BE49-F238E27FC236}">
                <a16:creationId xmlns:a16="http://schemas.microsoft.com/office/drawing/2014/main" id="{0EDFB5F5-0AC9-B6A0-84B1-71FCAD557E71}"/>
              </a:ext>
            </a:extLst>
          </p:cNvPr>
          <p:cNvSpPr/>
          <p:nvPr/>
        </p:nvSpPr>
        <p:spPr>
          <a:xfrm>
            <a:off x="4385888" y="1800877"/>
            <a:ext cx="1144454" cy="819912"/>
          </a:xfrm>
          <a:prstGeom prst="ellipse">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04040"/>
                </a:solidFill>
              </a:rPr>
              <a:t>Qubits as single phonon detectors</a:t>
            </a:r>
          </a:p>
        </p:txBody>
      </p:sp>
      <p:sp>
        <p:nvSpPr>
          <p:cNvPr id="10" name="TextBox 9">
            <a:extLst>
              <a:ext uri="{FF2B5EF4-FFF2-40B4-BE49-F238E27FC236}">
                <a16:creationId xmlns:a16="http://schemas.microsoft.com/office/drawing/2014/main" id="{50AE7121-019C-5B45-A217-FE1665CFDB86}"/>
              </a:ext>
            </a:extLst>
          </p:cNvPr>
          <p:cNvSpPr txBox="1"/>
          <p:nvPr/>
        </p:nvSpPr>
        <p:spPr>
          <a:xfrm>
            <a:off x="7675880" y="1883173"/>
            <a:ext cx="1468120" cy="1015663"/>
          </a:xfrm>
          <a:prstGeom prst="rect">
            <a:avLst/>
          </a:prstGeom>
          <a:noFill/>
        </p:spPr>
        <p:txBody>
          <a:bodyPr wrap="square" rtlCol="0">
            <a:spAutoFit/>
          </a:bodyPr>
          <a:lstStyle/>
          <a:p>
            <a:r>
              <a:rPr lang="en-US" sz="2000" dirty="0">
                <a:latin typeface="+mn-lt"/>
              </a:rPr>
              <a:t>Cartoon from Snowmass</a:t>
            </a:r>
          </a:p>
        </p:txBody>
      </p:sp>
      <p:sp>
        <p:nvSpPr>
          <p:cNvPr id="11" name="Footer Placeholder 10">
            <a:extLst>
              <a:ext uri="{FF2B5EF4-FFF2-40B4-BE49-F238E27FC236}">
                <a16:creationId xmlns:a16="http://schemas.microsoft.com/office/drawing/2014/main" id="{DEBF7092-F7B2-BB37-2D35-BFF8D2502B31}"/>
              </a:ext>
            </a:extLst>
          </p:cNvPr>
          <p:cNvSpPr>
            <a:spLocks noGrp="1"/>
          </p:cNvSpPr>
          <p:nvPr>
            <p:ph type="ftr" sz="quarter" idx="3"/>
          </p:nvPr>
        </p:nvSpPr>
        <p:spPr/>
        <p:txBody>
          <a:bodyPr/>
          <a:lstStyle/>
          <a:p>
            <a:pPr>
              <a:defRPr/>
            </a:pPr>
            <a:r>
              <a:rPr lang="en-US"/>
              <a:t>Aaron Chou, PAC mtg 1/10/2024</a:t>
            </a:r>
            <a:endParaRPr lang="en-US" b="1" dirty="0"/>
          </a:p>
        </p:txBody>
      </p:sp>
      <p:sp>
        <p:nvSpPr>
          <p:cNvPr id="2" name="TextBox 1">
            <a:extLst>
              <a:ext uri="{FF2B5EF4-FFF2-40B4-BE49-F238E27FC236}">
                <a16:creationId xmlns:a16="http://schemas.microsoft.com/office/drawing/2014/main" id="{03A9D62C-BDFD-DB82-9207-E278F633ACDA}"/>
              </a:ext>
            </a:extLst>
          </p:cNvPr>
          <p:cNvSpPr txBox="1"/>
          <p:nvPr/>
        </p:nvSpPr>
        <p:spPr>
          <a:xfrm>
            <a:off x="327102" y="1159727"/>
            <a:ext cx="684803" cy="369332"/>
          </a:xfrm>
          <a:prstGeom prst="rect">
            <a:avLst/>
          </a:prstGeom>
          <a:noFill/>
        </p:spPr>
        <p:txBody>
          <a:bodyPr wrap="none" rtlCol="0">
            <a:spAutoFit/>
          </a:bodyPr>
          <a:lstStyle/>
          <a:p>
            <a:r>
              <a:rPr lang="en-US" sz="1800" dirty="0">
                <a:latin typeface="+mn-lt"/>
              </a:rPr>
              <a:t>E&amp;M</a:t>
            </a:r>
          </a:p>
        </p:txBody>
      </p:sp>
      <p:sp>
        <p:nvSpPr>
          <p:cNvPr id="4" name="Oval 3">
            <a:extLst>
              <a:ext uri="{FF2B5EF4-FFF2-40B4-BE49-F238E27FC236}">
                <a16:creationId xmlns:a16="http://schemas.microsoft.com/office/drawing/2014/main" id="{F9EBA9D3-E8FA-B7AA-C38B-6CF8BDE1C082}"/>
              </a:ext>
            </a:extLst>
          </p:cNvPr>
          <p:cNvSpPr/>
          <p:nvPr/>
        </p:nvSpPr>
        <p:spPr>
          <a:xfrm>
            <a:off x="1932469" y="1473217"/>
            <a:ext cx="1226841" cy="819912"/>
          </a:xfrm>
          <a:prstGeom prst="ellipse">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04040"/>
                </a:solidFill>
              </a:rPr>
              <a:t>Atom IFO as dark wave detector</a:t>
            </a:r>
          </a:p>
        </p:txBody>
      </p:sp>
      <p:sp>
        <p:nvSpPr>
          <p:cNvPr id="5" name="Oval 4">
            <a:extLst>
              <a:ext uri="{FF2B5EF4-FFF2-40B4-BE49-F238E27FC236}">
                <a16:creationId xmlns:a16="http://schemas.microsoft.com/office/drawing/2014/main" id="{3D1D6641-8857-62DD-ABE4-A6F0F0C03E89}"/>
              </a:ext>
            </a:extLst>
          </p:cNvPr>
          <p:cNvSpPr/>
          <p:nvPr/>
        </p:nvSpPr>
        <p:spPr>
          <a:xfrm>
            <a:off x="3312317" y="1723492"/>
            <a:ext cx="1144454" cy="819912"/>
          </a:xfrm>
          <a:prstGeom prst="ellipse">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04040"/>
                </a:solidFill>
              </a:rPr>
              <a:t>Qubit as single photon detector</a:t>
            </a:r>
          </a:p>
        </p:txBody>
      </p:sp>
    </p:spTree>
    <p:extLst>
      <p:ext uri="{BB962C8B-B14F-4D97-AF65-F5344CB8AC3E}">
        <p14:creationId xmlns:p14="http://schemas.microsoft.com/office/powerpoint/2010/main" val="287967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4846" y="57522"/>
            <a:ext cx="6704042" cy="320908"/>
          </a:xfrm>
        </p:spPr>
        <p:txBody>
          <a:bodyPr/>
          <a:lstStyle/>
          <a:p>
            <a:r>
              <a:rPr lang="en-US" sz="1950" dirty="0">
                <a:latin typeface="+mj-lt"/>
              </a:rPr>
              <a:t>MAGIS-100 – Accomplishments, Goals, Challenges</a:t>
            </a:r>
          </a:p>
        </p:txBody>
      </p:sp>
      <p:sp>
        <p:nvSpPr>
          <p:cNvPr id="4" name="Footer Placeholder 3"/>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a:p>
        </p:txBody>
      </p:sp>
      <p:graphicFrame>
        <p:nvGraphicFramePr>
          <p:cNvPr id="12" name="Table 9">
            <a:extLst>
              <a:ext uri="{FF2B5EF4-FFF2-40B4-BE49-F238E27FC236}">
                <a16:creationId xmlns:a16="http://schemas.microsoft.com/office/drawing/2014/main" id="{C8B06F1A-CBB3-C84B-9234-8FF302583DB1}"/>
              </a:ext>
            </a:extLst>
          </p:cNvPr>
          <p:cNvGraphicFramePr>
            <a:graphicFrameLocks noGrp="1"/>
          </p:cNvGraphicFramePr>
          <p:nvPr>
            <p:extLst>
              <p:ext uri="{D42A27DB-BD31-4B8C-83A1-F6EECF244321}">
                <p14:modId xmlns:p14="http://schemas.microsoft.com/office/powerpoint/2010/main" val="2399192409"/>
              </p:ext>
            </p:extLst>
          </p:nvPr>
        </p:nvGraphicFramePr>
        <p:xfrm>
          <a:off x="118147" y="2651357"/>
          <a:ext cx="4408235" cy="2333033"/>
        </p:xfrm>
        <a:graphic>
          <a:graphicData uri="http://schemas.openxmlformats.org/drawingml/2006/table">
            <a:tbl>
              <a:tblPr firstRow="1" bandRow="1">
                <a:tableStyleId>{F5AB1C69-6EDB-4FF4-983F-18BD219EF322}</a:tableStyleId>
              </a:tblPr>
              <a:tblGrid>
                <a:gridCol w="4408235">
                  <a:extLst>
                    <a:ext uri="{9D8B030D-6E8A-4147-A177-3AD203B41FA5}">
                      <a16:colId xmlns:a16="http://schemas.microsoft.com/office/drawing/2014/main" val="4200095373"/>
                    </a:ext>
                  </a:extLst>
                </a:gridCol>
              </a:tblGrid>
              <a:tr h="323247">
                <a:tc>
                  <a:txBody>
                    <a:bodyPr/>
                    <a:lstStyle/>
                    <a:p>
                      <a:r>
                        <a:rPr lang="en-US" sz="1600" b="1" spc="-8" dirty="0">
                          <a:solidFill>
                            <a:srgbClr val="FFFFFF"/>
                          </a:solidFill>
                          <a:latin typeface="+mn-lt"/>
                          <a:cs typeface="Arial"/>
                        </a:rPr>
                        <a:t>FY23 Accomplishments</a:t>
                      </a:r>
                      <a:endParaRPr lang="en-US" sz="1600" dirty="0"/>
                    </a:p>
                  </a:txBody>
                  <a:tcPr anchor="ctr"/>
                </a:tc>
                <a:extLst>
                  <a:ext uri="{0D108BD9-81ED-4DB2-BD59-A6C34878D82A}">
                    <a16:rowId xmlns:a16="http://schemas.microsoft.com/office/drawing/2014/main" val="2766456138"/>
                  </a:ext>
                </a:extLst>
              </a:tr>
              <a:tr h="617108">
                <a:tc>
                  <a:txBody>
                    <a:bodyPr/>
                    <a:lstStyle/>
                    <a:p>
                      <a:r>
                        <a:rPr lang="en-US" sz="900" dirty="0"/>
                        <a:t>Completed rigorous bottom-up plan incorporating best project management practices.  </a:t>
                      </a:r>
                      <a:r>
                        <a:rPr lang="en-US" sz="1200" b="1" dirty="0"/>
                        <a:t>Received funding guidance and profile from DOE for MAGIS-100 in June 2023 with estimated project completion date of April 2027 totaling $19.7M.</a:t>
                      </a:r>
                      <a:r>
                        <a:rPr lang="en-US" sz="1200" dirty="0"/>
                        <a:t>   </a:t>
                      </a:r>
                    </a:p>
                  </a:txBody>
                  <a:tcPr/>
                </a:tc>
                <a:extLst>
                  <a:ext uri="{0D108BD9-81ED-4DB2-BD59-A6C34878D82A}">
                    <a16:rowId xmlns:a16="http://schemas.microsoft.com/office/drawing/2014/main" val="868563200"/>
                  </a:ext>
                </a:extLst>
              </a:tr>
              <a:tr h="352633">
                <a:tc>
                  <a:txBody>
                    <a:bodyPr/>
                    <a:lstStyle/>
                    <a:p>
                      <a:r>
                        <a:rPr lang="en-US" sz="900" dirty="0"/>
                        <a:t>Successfully completed small Project Decision (PD) 2/3 check-up review in June 2023. </a:t>
                      </a:r>
                      <a:r>
                        <a:rPr lang="en-US" sz="1200" b="1" dirty="0"/>
                        <a:t>MAGIS-100 formally achieved PD-2/3 in October 2023</a:t>
                      </a:r>
                      <a:r>
                        <a:rPr lang="en-US" sz="1200" dirty="0"/>
                        <a:t>.</a:t>
                      </a:r>
                    </a:p>
                  </a:txBody>
                  <a:tcPr/>
                </a:tc>
                <a:extLst>
                  <a:ext uri="{0D108BD9-81ED-4DB2-BD59-A6C34878D82A}">
                    <a16:rowId xmlns:a16="http://schemas.microsoft.com/office/drawing/2014/main" val="1347265084"/>
                  </a:ext>
                </a:extLst>
              </a:tr>
              <a:tr h="3526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a:t>Construction is underway for the new laser </a:t>
                      </a:r>
                      <a:r>
                        <a:rPr lang="en-US" sz="900" dirty="0"/>
                        <a:t>lab at the MINOS building</a:t>
                      </a:r>
                      <a:r>
                        <a:rPr lang="en-US" sz="900"/>
                        <a:t>. Expected completion February 2024.</a:t>
                      </a:r>
                      <a:endParaRPr lang="en-US" sz="900" dirty="0"/>
                    </a:p>
                  </a:txBody>
                  <a:tcPr/>
                </a:tc>
                <a:extLst>
                  <a:ext uri="{0D108BD9-81ED-4DB2-BD59-A6C34878D82A}">
                    <a16:rowId xmlns:a16="http://schemas.microsoft.com/office/drawing/2014/main" val="267075835"/>
                  </a:ext>
                </a:extLst>
              </a:tr>
              <a:tr h="443273">
                <a:tc>
                  <a:txBody>
                    <a:bodyPr/>
                    <a:lstStyle/>
                    <a:p>
                      <a:r>
                        <a:rPr lang="en-US" sz="900" dirty="0"/>
                        <a:t>Completed fabrication and testing of prototype vacuum components (FNAL) and modular sections (Stanford).</a:t>
                      </a:r>
                    </a:p>
                  </a:txBody>
                  <a:tcPr/>
                </a:tc>
                <a:extLst>
                  <a:ext uri="{0D108BD9-81ED-4DB2-BD59-A6C34878D82A}">
                    <a16:rowId xmlns:a16="http://schemas.microsoft.com/office/drawing/2014/main" val="2363605415"/>
                  </a:ext>
                </a:extLst>
              </a:tr>
            </a:tbl>
          </a:graphicData>
        </a:graphic>
      </p:graphicFrame>
      <p:pic>
        <p:nvPicPr>
          <p:cNvPr id="1026" name="Picture 2">
            <a:extLst>
              <a:ext uri="{FF2B5EF4-FFF2-40B4-BE49-F238E27FC236}">
                <a16:creationId xmlns:a16="http://schemas.microsoft.com/office/drawing/2014/main" id="{6F91195A-BAD8-375D-AC66-00ED3D8F7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54"/>
          <a:stretch/>
        </p:blipFill>
        <p:spPr bwMode="auto">
          <a:xfrm>
            <a:off x="177361" y="432848"/>
            <a:ext cx="1613523" cy="21843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14FC1EC-C13A-6FC5-D230-1D5D3C2870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94"/>
          <a:stretch/>
        </p:blipFill>
        <p:spPr>
          <a:xfrm>
            <a:off x="3045239" y="432847"/>
            <a:ext cx="1464759" cy="2183247"/>
          </a:xfrm>
          <a:prstGeom prst="rect">
            <a:avLst/>
          </a:prstGeom>
        </p:spPr>
      </p:pic>
      <p:pic>
        <p:nvPicPr>
          <p:cNvPr id="16" name="Picture 15">
            <a:extLst>
              <a:ext uri="{FF2B5EF4-FFF2-40B4-BE49-F238E27FC236}">
                <a16:creationId xmlns:a16="http://schemas.microsoft.com/office/drawing/2014/main" id="{261D346F-E230-CE7E-BB06-973052FFC800}"/>
              </a:ext>
            </a:extLst>
          </p:cNvPr>
          <p:cNvPicPr>
            <a:picLocks noChangeAspect="1"/>
          </p:cNvPicPr>
          <p:nvPr/>
        </p:nvPicPr>
        <p:blipFill>
          <a:blip r:embed="rId4"/>
          <a:stretch>
            <a:fillRect/>
          </a:stretch>
        </p:blipFill>
        <p:spPr>
          <a:xfrm>
            <a:off x="1795250" y="1680029"/>
            <a:ext cx="1249989" cy="937492"/>
          </a:xfrm>
          <a:prstGeom prst="rect">
            <a:avLst/>
          </a:prstGeom>
        </p:spPr>
      </p:pic>
      <p:pic>
        <p:nvPicPr>
          <p:cNvPr id="18" name="Picture 17">
            <a:extLst>
              <a:ext uri="{FF2B5EF4-FFF2-40B4-BE49-F238E27FC236}">
                <a16:creationId xmlns:a16="http://schemas.microsoft.com/office/drawing/2014/main" id="{90BE4703-01ED-D678-789C-B0ED337470BB}"/>
              </a:ext>
            </a:extLst>
          </p:cNvPr>
          <p:cNvPicPr>
            <a:picLocks noChangeAspect="1"/>
          </p:cNvPicPr>
          <p:nvPr/>
        </p:nvPicPr>
        <p:blipFill rotWithShape="1">
          <a:blip r:embed="rId5"/>
          <a:srcRect l="7541" r="26465" b="30859"/>
          <a:stretch/>
        </p:blipFill>
        <p:spPr>
          <a:xfrm>
            <a:off x="1795250" y="421120"/>
            <a:ext cx="1249989" cy="1271648"/>
          </a:xfrm>
          <a:prstGeom prst="rect">
            <a:avLst/>
          </a:prstGeom>
        </p:spPr>
      </p:pic>
      <p:sp>
        <p:nvSpPr>
          <p:cNvPr id="6" name="TextBox 5">
            <a:extLst>
              <a:ext uri="{FF2B5EF4-FFF2-40B4-BE49-F238E27FC236}">
                <a16:creationId xmlns:a16="http://schemas.microsoft.com/office/drawing/2014/main" id="{104C4252-8626-3034-ACE8-71E243E4DDAD}"/>
              </a:ext>
            </a:extLst>
          </p:cNvPr>
          <p:cNvSpPr txBox="1"/>
          <p:nvPr/>
        </p:nvSpPr>
        <p:spPr>
          <a:xfrm>
            <a:off x="6156143" y="478030"/>
            <a:ext cx="2810496" cy="1046440"/>
          </a:xfrm>
          <a:prstGeom prst="rect">
            <a:avLst/>
          </a:prstGeom>
          <a:noFill/>
        </p:spPr>
        <p:txBody>
          <a:bodyPr wrap="square">
            <a:spAutoFit/>
          </a:bodyPr>
          <a:lstStyle/>
          <a:p>
            <a:r>
              <a:rPr lang="en-US" sz="1400" b="1"/>
              <a:t>UK ICRADA</a:t>
            </a:r>
            <a:endParaRPr lang="en-US" sz="1400" b="1">
              <a:cs typeface="Calibri"/>
            </a:endParaRPr>
          </a:p>
          <a:p>
            <a:r>
              <a:rPr lang="en-US" sz="1200"/>
              <a:t>Signing event happened November 16th at Fermilab. Includes Cambridge, Oxford, Liverpool, and Imperial College London.</a:t>
            </a:r>
          </a:p>
          <a:p>
            <a:endParaRPr lang="en-US" sz="1200">
              <a:cs typeface="Calibri"/>
            </a:endParaRPr>
          </a:p>
        </p:txBody>
      </p:sp>
      <p:pic>
        <p:nvPicPr>
          <p:cNvPr id="8" name="Picture 7">
            <a:extLst>
              <a:ext uri="{FF2B5EF4-FFF2-40B4-BE49-F238E27FC236}">
                <a16:creationId xmlns:a16="http://schemas.microsoft.com/office/drawing/2014/main" id="{E5711041-AC37-8FC4-2DF1-38CAE3D310CF}"/>
              </a:ext>
            </a:extLst>
          </p:cNvPr>
          <p:cNvPicPr>
            <a:picLocks noChangeAspect="1"/>
          </p:cNvPicPr>
          <p:nvPr/>
        </p:nvPicPr>
        <p:blipFill>
          <a:blip r:embed="rId6"/>
          <a:stretch>
            <a:fillRect/>
          </a:stretch>
        </p:blipFill>
        <p:spPr>
          <a:xfrm>
            <a:off x="4518949" y="447504"/>
            <a:ext cx="1628243" cy="2168589"/>
          </a:xfrm>
          <a:prstGeom prst="rect">
            <a:avLst/>
          </a:prstGeom>
        </p:spPr>
      </p:pic>
      <p:sp>
        <p:nvSpPr>
          <p:cNvPr id="9" name="Content Placeholder 1">
            <a:extLst>
              <a:ext uri="{FF2B5EF4-FFF2-40B4-BE49-F238E27FC236}">
                <a16:creationId xmlns:a16="http://schemas.microsoft.com/office/drawing/2014/main" id="{D603D562-ED32-2575-F692-B8C163499F73}"/>
              </a:ext>
            </a:extLst>
          </p:cNvPr>
          <p:cNvSpPr>
            <a:spLocks noGrp="1"/>
          </p:cNvSpPr>
          <p:nvPr>
            <p:ph idx="1"/>
          </p:nvPr>
        </p:nvSpPr>
        <p:spPr>
          <a:xfrm>
            <a:off x="4617619" y="2685167"/>
            <a:ext cx="4453853" cy="1857597"/>
          </a:xfrm>
        </p:spPr>
        <p:txBody>
          <a:bodyPr lIns="0" tIns="0" rIns="0" bIns="0" anchor="t"/>
          <a:lstStyle/>
          <a:p>
            <a:pPr marL="0" indent="0">
              <a:spcBef>
                <a:spcPts val="600"/>
              </a:spcBef>
              <a:buNone/>
            </a:pPr>
            <a:r>
              <a:rPr lang="en-US" sz="1400">
                <a:solidFill>
                  <a:schemeClr val="tx1"/>
                </a:solidFill>
                <a:latin typeface="+mn-lt"/>
              </a:rPr>
              <a:t>Prototype testing is underway at collaborating institutions and at Fermilab with collaborator input.</a:t>
            </a:r>
          </a:p>
          <a:p>
            <a:pPr marL="512445" lvl="1" indent="-229870">
              <a:spcBef>
                <a:spcPts val="600"/>
              </a:spcBef>
            </a:pPr>
            <a:r>
              <a:rPr lang="en-US" sz="1200">
                <a:solidFill>
                  <a:schemeClr val="tx1"/>
                </a:solidFill>
                <a:latin typeface="+mn-lt"/>
              </a:rPr>
              <a:t>10m prototype tower under assembly at Stanford has already proven magnetic shield design per requirements.</a:t>
            </a:r>
          </a:p>
          <a:p>
            <a:pPr marL="512445" lvl="1" indent="-229870">
              <a:spcBef>
                <a:spcPts val="600"/>
              </a:spcBef>
            </a:pPr>
            <a:r>
              <a:rPr lang="en-US" sz="1200">
                <a:solidFill>
                  <a:schemeClr val="tx1"/>
                </a:solidFill>
                <a:latin typeface="+mn-lt"/>
              </a:rPr>
              <a:t>Laser optics testing conducted by Northwestern has characterized beam stability and drifts.</a:t>
            </a:r>
          </a:p>
          <a:p>
            <a:pPr marL="512445" lvl="1" indent="-229870">
              <a:spcBef>
                <a:spcPts val="600"/>
              </a:spcBef>
            </a:pPr>
            <a:r>
              <a:rPr lang="en-US" sz="1200">
                <a:solidFill>
                  <a:schemeClr val="tx1"/>
                </a:solidFill>
                <a:latin typeface="+mn-lt"/>
              </a:rPr>
              <a:t>Outgassing tests of in-vacuum components conducted at Fermilab with samples from Liverpool and Northwestern.</a:t>
            </a:r>
          </a:p>
        </p:txBody>
      </p:sp>
      <p:sp>
        <p:nvSpPr>
          <p:cNvPr id="15" name="TextBox 14">
            <a:extLst>
              <a:ext uri="{FF2B5EF4-FFF2-40B4-BE49-F238E27FC236}">
                <a16:creationId xmlns:a16="http://schemas.microsoft.com/office/drawing/2014/main" id="{D135D6BD-BCC8-1DDC-FA27-18FFD1634447}"/>
              </a:ext>
            </a:extLst>
          </p:cNvPr>
          <p:cNvSpPr txBox="1"/>
          <p:nvPr/>
        </p:nvSpPr>
        <p:spPr>
          <a:xfrm>
            <a:off x="6156143" y="1539127"/>
            <a:ext cx="2494156" cy="1015663"/>
          </a:xfrm>
          <a:prstGeom prst="rect">
            <a:avLst/>
          </a:prstGeom>
          <a:noFill/>
        </p:spPr>
        <p:txBody>
          <a:bodyPr wrap="square">
            <a:spAutoFit/>
          </a:bodyPr>
          <a:lstStyle/>
          <a:p>
            <a:r>
              <a:rPr lang="en-US" sz="1200" b="1">
                <a:cs typeface="Calibri"/>
              </a:rPr>
              <a:t>Images left to right</a:t>
            </a:r>
            <a:r>
              <a:rPr lang="en-US" sz="1200">
                <a:cs typeface="Calibri"/>
              </a:rPr>
              <a:t>: (1) MINOS 100m shaft, (2) tip-tilt optical chamber and connection node prototype, (3) prototype modular sections, (4) laser lab at MINOS</a:t>
            </a:r>
          </a:p>
        </p:txBody>
      </p:sp>
    </p:spTree>
    <p:extLst>
      <p:ext uri="{BB962C8B-B14F-4D97-AF65-F5344CB8AC3E}">
        <p14:creationId xmlns:p14="http://schemas.microsoft.com/office/powerpoint/2010/main" val="3338130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4131D82-2E21-9FA3-593C-B6DC02B608FB}"/>
              </a:ext>
            </a:extLst>
          </p:cNvPr>
          <p:cNvPicPr>
            <a:picLocks noChangeAspect="1"/>
          </p:cNvPicPr>
          <p:nvPr/>
        </p:nvPicPr>
        <p:blipFill>
          <a:blip r:embed="rId2"/>
          <a:stretch>
            <a:fillRect/>
          </a:stretch>
        </p:blipFill>
        <p:spPr>
          <a:xfrm>
            <a:off x="3477777" y="750673"/>
            <a:ext cx="1021756" cy="1447027"/>
          </a:xfrm>
          <a:prstGeom prst="rect">
            <a:avLst/>
          </a:prstGeom>
        </p:spPr>
      </p:pic>
      <p:pic>
        <p:nvPicPr>
          <p:cNvPr id="15" name="Picture 14">
            <a:extLst>
              <a:ext uri="{FF2B5EF4-FFF2-40B4-BE49-F238E27FC236}">
                <a16:creationId xmlns:a16="http://schemas.microsoft.com/office/drawing/2014/main" id="{C8CFB9E0-E65D-674A-83ED-E7D56C1ACB98}"/>
              </a:ext>
            </a:extLst>
          </p:cNvPr>
          <p:cNvPicPr>
            <a:picLocks noChangeAspect="1"/>
          </p:cNvPicPr>
          <p:nvPr/>
        </p:nvPicPr>
        <p:blipFill>
          <a:blip r:embed="rId3"/>
          <a:stretch>
            <a:fillRect/>
          </a:stretch>
        </p:blipFill>
        <p:spPr>
          <a:xfrm>
            <a:off x="7242357" y="737504"/>
            <a:ext cx="1154048" cy="1441126"/>
          </a:xfrm>
          <a:prstGeom prst="rect">
            <a:avLst/>
          </a:prstGeom>
        </p:spPr>
      </p:pic>
      <p:pic>
        <p:nvPicPr>
          <p:cNvPr id="26" name="Picture 25">
            <a:extLst>
              <a:ext uri="{FF2B5EF4-FFF2-40B4-BE49-F238E27FC236}">
                <a16:creationId xmlns:a16="http://schemas.microsoft.com/office/drawing/2014/main" id="{655440AC-A650-7D45-943C-13403A62E143}"/>
              </a:ext>
            </a:extLst>
          </p:cNvPr>
          <p:cNvPicPr>
            <a:picLocks noChangeAspect="1"/>
          </p:cNvPicPr>
          <p:nvPr/>
        </p:nvPicPr>
        <p:blipFill rotWithShape="1">
          <a:blip r:embed="rId4"/>
          <a:srcRect l="9104" r="7463"/>
          <a:stretch/>
        </p:blipFill>
        <p:spPr>
          <a:xfrm>
            <a:off x="5344629" y="732401"/>
            <a:ext cx="1198267" cy="1436211"/>
          </a:xfrm>
          <a:prstGeom prst="rect">
            <a:avLst/>
          </a:prstGeom>
        </p:spPr>
      </p:pic>
      <p:sp>
        <p:nvSpPr>
          <p:cNvPr id="2" name="Title 1">
            <a:extLst>
              <a:ext uri="{FF2B5EF4-FFF2-40B4-BE49-F238E27FC236}">
                <a16:creationId xmlns:a16="http://schemas.microsoft.com/office/drawing/2014/main" id="{9C0D6EAE-B62E-5745-8B8B-DF4FDC68DC96}"/>
              </a:ext>
            </a:extLst>
          </p:cNvPr>
          <p:cNvSpPr>
            <a:spLocks noGrp="1"/>
          </p:cNvSpPr>
          <p:nvPr>
            <p:ph type="title"/>
          </p:nvPr>
        </p:nvSpPr>
        <p:spPr>
          <a:xfrm>
            <a:off x="330033" y="10576"/>
            <a:ext cx="8724559" cy="732246"/>
          </a:xfrm>
        </p:spPr>
        <p:txBody>
          <a:bodyPr>
            <a:normAutofit fontScale="90000"/>
          </a:bodyPr>
          <a:lstStyle/>
          <a:p>
            <a:r>
              <a:rPr lang="en-US" sz="2325" dirty="0">
                <a:latin typeface="+mn-lt"/>
              </a:rPr>
              <a:t>Fermilab-led </a:t>
            </a:r>
            <a:r>
              <a:rPr lang="en-US" sz="2325" dirty="0" err="1">
                <a:latin typeface="+mn-lt"/>
              </a:rPr>
              <a:t>QuantISED</a:t>
            </a:r>
            <a:r>
              <a:rPr lang="en-US" sz="2325" dirty="0">
                <a:latin typeface="+mn-lt"/>
              </a:rPr>
              <a:t> consortium:  </a:t>
            </a:r>
            <a:br>
              <a:rPr lang="en-US" sz="2325" dirty="0">
                <a:latin typeface="+mn-lt"/>
              </a:rPr>
            </a:br>
            <a:r>
              <a:rPr lang="en-US" sz="2325" dirty="0">
                <a:latin typeface="+mn-lt"/>
              </a:rPr>
              <a:t>Quantum Sensors for Dark Matter</a:t>
            </a:r>
          </a:p>
        </p:txBody>
      </p:sp>
      <p:sp>
        <p:nvSpPr>
          <p:cNvPr id="4" name="Slide Number Placeholder 3">
            <a:extLst>
              <a:ext uri="{FF2B5EF4-FFF2-40B4-BE49-F238E27FC236}">
                <a16:creationId xmlns:a16="http://schemas.microsoft.com/office/drawing/2014/main" id="{CADFF658-FB54-DA47-BE2B-BDFA3FAA1298}"/>
              </a:ext>
            </a:extLst>
          </p:cNvPr>
          <p:cNvSpPr>
            <a:spLocks noGrp="1"/>
          </p:cNvSpPr>
          <p:nvPr>
            <p:ph type="sldNum" sz="quarter" idx="12"/>
          </p:nvPr>
        </p:nvSpPr>
        <p:spPr>
          <a:xfrm>
            <a:off x="222250" y="4878162"/>
            <a:ext cx="414338" cy="177964"/>
          </a:xfrm>
          <a:prstGeom prst="rect">
            <a:avLst/>
          </a:prstGeom>
        </p:spPr>
        <p:txBody>
          <a:bodyPr vert="horz" wrap="square" lIns="0" tIns="0" rIns="0" bIns="0" numCol="1" anchor="t" anchorCtr="0" compatLnSpc="1">
            <a:prstTxWarp prst="textNoShape">
              <a:avLst/>
            </a:prstTxWarp>
          </a:bodyPr>
          <a:lstStyle>
            <a:defPPr>
              <a:defRPr lang="en-US"/>
            </a:defPPr>
            <a:lvl1pPr marL="0" algn="l" defTabSz="685800" rtl="0" eaLnBrk="1" latinLnBrk="0" hangingPunct="1">
              <a:defRPr sz="900" kern="1200" smtClean="0">
                <a:solidFill>
                  <a:srgbClr val="004C97"/>
                </a:solidFill>
                <a:latin typeface="Helvetica" charset="0"/>
                <a:ea typeface="+mn-ea"/>
                <a:cs typeface="ＭＳ Ｐゴシック"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342900" fontAlgn="auto">
              <a:spcBef>
                <a:spcPts val="0"/>
              </a:spcBef>
              <a:spcAft>
                <a:spcPts val="0"/>
              </a:spcAft>
              <a:defRPr/>
            </a:pPr>
            <a:fld id="{6DCCA03A-56BD-D04B-A106-95B4A6AF49B0}" type="slidenum">
              <a:rPr lang="en-US" smtClean="0"/>
              <a:pPr algn="r" defTabSz="342900" fontAlgn="auto">
                <a:spcBef>
                  <a:spcPts val="0"/>
                </a:spcBef>
                <a:spcAft>
                  <a:spcPts val="0"/>
                </a:spcAft>
                <a:defRPr/>
              </a:pPr>
              <a:t>21</a:t>
            </a:fld>
            <a:endParaRPr lang="en-US">
              <a:solidFill>
                <a:srgbClr val="000030">
                  <a:tint val="75000"/>
                </a:srgbClr>
              </a:solidFill>
              <a:latin typeface="Calibri"/>
              <a:cs typeface="+mn-cs"/>
            </a:endParaRPr>
          </a:p>
        </p:txBody>
      </p:sp>
      <p:pic>
        <p:nvPicPr>
          <p:cNvPr id="13" name="Picture 12">
            <a:extLst>
              <a:ext uri="{FF2B5EF4-FFF2-40B4-BE49-F238E27FC236}">
                <a16:creationId xmlns:a16="http://schemas.microsoft.com/office/drawing/2014/main" id="{31687A20-200B-654C-A822-AEC8D15AA4DE}"/>
              </a:ext>
            </a:extLst>
          </p:cNvPr>
          <p:cNvPicPr>
            <a:picLocks noChangeAspect="1"/>
          </p:cNvPicPr>
          <p:nvPr/>
        </p:nvPicPr>
        <p:blipFill rotWithShape="1">
          <a:blip r:embed="rId5"/>
          <a:srcRect l="33314" t="7333" r="20574" b="34839"/>
          <a:stretch/>
        </p:blipFill>
        <p:spPr>
          <a:xfrm>
            <a:off x="843346" y="3113906"/>
            <a:ext cx="877946" cy="1149181"/>
          </a:xfrm>
          <a:prstGeom prst="rect">
            <a:avLst/>
          </a:prstGeom>
        </p:spPr>
      </p:pic>
      <p:pic>
        <p:nvPicPr>
          <p:cNvPr id="17" name="Picture 16">
            <a:extLst>
              <a:ext uri="{FF2B5EF4-FFF2-40B4-BE49-F238E27FC236}">
                <a16:creationId xmlns:a16="http://schemas.microsoft.com/office/drawing/2014/main" id="{67F05A2F-CDCA-4B42-B07B-543981AB09E7}"/>
              </a:ext>
            </a:extLst>
          </p:cNvPr>
          <p:cNvPicPr>
            <a:picLocks noChangeAspect="1"/>
          </p:cNvPicPr>
          <p:nvPr/>
        </p:nvPicPr>
        <p:blipFill>
          <a:blip r:embed="rId6"/>
          <a:stretch>
            <a:fillRect/>
          </a:stretch>
        </p:blipFill>
        <p:spPr>
          <a:xfrm>
            <a:off x="715223" y="768229"/>
            <a:ext cx="1554589" cy="1421309"/>
          </a:xfrm>
          <a:prstGeom prst="rect">
            <a:avLst/>
          </a:prstGeom>
        </p:spPr>
      </p:pic>
      <p:pic>
        <p:nvPicPr>
          <p:cNvPr id="7" name="Picture 6">
            <a:extLst>
              <a:ext uri="{FF2B5EF4-FFF2-40B4-BE49-F238E27FC236}">
                <a16:creationId xmlns:a16="http://schemas.microsoft.com/office/drawing/2014/main" id="{7605A09E-B3E1-784F-A240-C7DA21068F1A}"/>
              </a:ext>
            </a:extLst>
          </p:cNvPr>
          <p:cNvPicPr>
            <a:picLocks noChangeAspect="1"/>
          </p:cNvPicPr>
          <p:nvPr/>
        </p:nvPicPr>
        <p:blipFill rotWithShape="1">
          <a:blip r:embed="rId7"/>
          <a:srcRect l="7897"/>
          <a:stretch/>
        </p:blipFill>
        <p:spPr>
          <a:xfrm>
            <a:off x="1658894" y="760800"/>
            <a:ext cx="922730" cy="1428166"/>
          </a:xfrm>
          <a:prstGeom prst="rect">
            <a:avLst/>
          </a:prstGeom>
        </p:spPr>
      </p:pic>
      <p:sp>
        <p:nvSpPr>
          <p:cNvPr id="5" name="TextBox 4">
            <a:extLst>
              <a:ext uri="{FF2B5EF4-FFF2-40B4-BE49-F238E27FC236}">
                <a16:creationId xmlns:a16="http://schemas.microsoft.com/office/drawing/2014/main" id="{BF8EAC4F-6DAD-5F43-8390-8E00C4C85B00}"/>
              </a:ext>
            </a:extLst>
          </p:cNvPr>
          <p:cNvSpPr txBox="1"/>
          <p:nvPr/>
        </p:nvSpPr>
        <p:spPr>
          <a:xfrm>
            <a:off x="5520064" y="2222599"/>
            <a:ext cx="939431"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b="1" dirty="0" err="1">
                <a:solidFill>
                  <a:srgbClr val="DADADA">
                    <a:lumMod val="10000"/>
                  </a:srgbClr>
                </a:solidFill>
                <a:latin typeface="Arial" charset="0"/>
                <a:ea typeface="Arial" charset="0"/>
                <a:cs typeface="Arial" charset="0"/>
              </a:rPr>
              <a:t>Rakshya</a:t>
            </a:r>
            <a:r>
              <a:rPr lang="en-US" sz="1050" b="1" dirty="0">
                <a:solidFill>
                  <a:srgbClr val="DADADA">
                    <a:lumMod val="10000"/>
                  </a:srgbClr>
                </a:solidFill>
                <a:latin typeface="Arial" charset="0"/>
                <a:ea typeface="Arial" charset="0"/>
                <a:cs typeface="Arial" charset="0"/>
              </a:rPr>
              <a:t> Khatiwada </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(IIT/FNAL)</a:t>
            </a:r>
          </a:p>
        </p:txBody>
      </p:sp>
      <p:pic>
        <p:nvPicPr>
          <p:cNvPr id="28" name="Picture 27">
            <a:extLst>
              <a:ext uri="{FF2B5EF4-FFF2-40B4-BE49-F238E27FC236}">
                <a16:creationId xmlns:a16="http://schemas.microsoft.com/office/drawing/2014/main" id="{A22B0EA0-7856-B14C-97A1-8F45014A7064}"/>
              </a:ext>
            </a:extLst>
          </p:cNvPr>
          <p:cNvPicPr>
            <a:picLocks noChangeAspect="1"/>
          </p:cNvPicPr>
          <p:nvPr/>
        </p:nvPicPr>
        <p:blipFill rotWithShape="1">
          <a:blip r:embed="rId8"/>
          <a:srcRect l="23934" r="12197"/>
          <a:stretch/>
        </p:blipFill>
        <p:spPr>
          <a:xfrm>
            <a:off x="6440960" y="726886"/>
            <a:ext cx="926748" cy="1431730"/>
          </a:xfrm>
          <a:prstGeom prst="rect">
            <a:avLst/>
          </a:prstGeom>
        </p:spPr>
      </p:pic>
      <p:pic>
        <p:nvPicPr>
          <p:cNvPr id="11" name="Picture 10">
            <a:extLst>
              <a:ext uri="{FF2B5EF4-FFF2-40B4-BE49-F238E27FC236}">
                <a16:creationId xmlns:a16="http://schemas.microsoft.com/office/drawing/2014/main" id="{B15BBC7F-9B72-6845-9C57-E118BC1F453A}"/>
              </a:ext>
            </a:extLst>
          </p:cNvPr>
          <p:cNvPicPr>
            <a:picLocks noChangeAspect="1"/>
          </p:cNvPicPr>
          <p:nvPr/>
        </p:nvPicPr>
        <p:blipFill>
          <a:blip r:embed="rId9"/>
          <a:stretch>
            <a:fillRect/>
          </a:stretch>
        </p:blipFill>
        <p:spPr>
          <a:xfrm>
            <a:off x="4454783" y="723136"/>
            <a:ext cx="988208" cy="1464011"/>
          </a:xfrm>
          <a:prstGeom prst="rect">
            <a:avLst/>
          </a:prstGeom>
        </p:spPr>
      </p:pic>
      <p:pic>
        <p:nvPicPr>
          <p:cNvPr id="3" name="Picture 2">
            <a:extLst>
              <a:ext uri="{FF2B5EF4-FFF2-40B4-BE49-F238E27FC236}">
                <a16:creationId xmlns:a16="http://schemas.microsoft.com/office/drawing/2014/main" id="{CE5D75B1-F18B-3B41-B3F9-031E42DAA41C}"/>
              </a:ext>
            </a:extLst>
          </p:cNvPr>
          <p:cNvPicPr>
            <a:picLocks noChangeAspect="1"/>
          </p:cNvPicPr>
          <p:nvPr/>
        </p:nvPicPr>
        <p:blipFill rotWithShape="1">
          <a:blip r:embed="rId10"/>
          <a:srcRect l="9986" t="3910" r="12552" b="-1"/>
          <a:stretch/>
        </p:blipFill>
        <p:spPr>
          <a:xfrm>
            <a:off x="3317784" y="3113909"/>
            <a:ext cx="893408" cy="1139910"/>
          </a:xfrm>
          <a:prstGeom prst="rect">
            <a:avLst/>
          </a:prstGeom>
        </p:spPr>
      </p:pic>
      <p:pic>
        <p:nvPicPr>
          <p:cNvPr id="12" name="Picture 11">
            <a:extLst>
              <a:ext uri="{FF2B5EF4-FFF2-40B4-BE49-F238E27FC236}">
                <a16:creationId xmlns:a16="http://schemas.microsoft.com/office/drawing/2014/main" id="{F3F600C1-985B-F15F-9E12-F4A38EB0B249}"/>
              </a:ext>
            </a:extLst>
          </p:cNvPr>
          <p:cNvPicPr>
            <a:picLocks noChangeAspect="1"/>
          </p:cNvPicPr>
          <p:nvPr/>
        </p:nvPicPr>
        <p:blipFill rotWithShape="1">
          <a:blip r:embed="rId11"/>
          <a:srcRect l="9279" r="10161" b="12786"/>
          <a:stretch/>
        </p:blipFill>
        <p:spPr>
          <a:xfrm>
            <a:off x="2483701" y="3113698"/>
            <a:ext cx="843356" cy="1140122"/>
          </a:xfrm>
          <a:prstGeom prst="rect">
            <a:avLst/>
          </a:prstGeom>
        </p:spPr>
      </p:pic>
      <p:pic>
        <p:nvPicPr>
          <p:cNvPr id="36" name="Picture 35">
            <a:extLst>
              <a:ext uri="{FF2B5EF4-FFF2-40B4-BE49-F238E27FC236}">
                <a16:creationId xmlns:a16="http://schemas.microsoft.com/office/drawing/2014/main" id="{4A4198BB-2578-B788-B79D-B1EEF634F09E}"/>
              </a:ext>
            </a:extLst>
          </p:cNvPr>
          <p:cNvPicPr>
            <a:picLocks noChangeAspect="1"/>
          </p:cNvPicPr>
          <p:nvPr/>
        </p:nvPicPr>
        <p:blipFill rotWithShape="1">
          <a:blip r:embed="rId12"/>
          <a:srcRect r="10912"/>
          <a:stretch/>
        </p:blipFill>
        <p:spPr>
          <a:xfrm>
            <a:off x="1" y="3106732"/>
            <a:ext cx="844959" cy="1165622"/>
          </a:xfrm>
          <a:prstGeom prst="rect">
            <a:avLst/>
          </a:prstGeom>
        </p:spPr>
      </p:pic>
      <p:pic>
        <p:nvPicPr>
          <p:cNvPr id="6" name="Picture 5">
            <a:extLst>
              <a:ext uri="{FF2B5EF4-FFF2-40B4-BE49-F238E27FC236}">
                <a16:creationId xmlns:a16="http://schemas.microsoft.com/office/drawing/2014/main" id="{4A8CBA16-52AA-1D47-817A-C8DB72889D33}"/>
              </a:ext>
            </a:extLst>
          </p:cNvPr>
          <p:cNvPicPr>
            <a:picLocks noChangeAspect="1"/>
          </p:cNvPicPr>
          <p:nvPr/>
        </p:nvPicPr>
        <p:blipFill>
          <a:blip r:embed="rId13"/>
          <a:stretch>
            <a:fillRect/>
          </a:stretch>
        </p:blipFill>
        <p:spPr>
          <a:xfrm>
            <a:off x="2561116" y="775108"/>
            <a:ext cx="947540" cy="1421309"/>
          </a:xfrm>
          <a:prstGeom prst="rect">
            <a:avLst/>
          </a:prstGeom>
        </p:spPr>
      </p:pic>
      <p:pic>
        <p:nvPicPr>
          <p:cNvPr id="30" name="Picture 29">
            <a:extLst>
              <a:ext uri="{FF2B5EF4-FFF2-40B4-BE49-F238E27FC236}">
                <a16:creationId xmlns:a16="http://schemas.microsoft.com/office/drawing/2014/main" id="{F82AA749-F81E-0946-B03C-54A0E7A36959}"/>
              </a:ext>
            </a:extLst>
          </p:cNvPr>
          <p:cNvPicPr>
            <a:picLocks noChangeAspect="1"/>
          </p:cNvPicPr>
          <p:nvPr/>
        </p:nvPicPr>
        <p:blipFill rotWithShape="1">
          <a:blip r:embed="rId14"/>
          <a:srcRect l="13145" t="4590" b="6366"/>
          <a:stretch/>
        </p:blipFill>
        <p:spPr>
          <a:xfrm>
            <a:off x="8196361" y="721894"/>
            <a:ext cx="947639" cy="1465253"/>
          </a:xfrm>
          <a:prstGeom prst="rect">
            <a:avLst/>
          </a:prstGeom>
        </p:spPr>
      </p:pic>
      <p:sp>
        <p:nvSpPr>
          <p:cNvPr id="37" name="TextBox 36">
            <a:extLst>
              <a:ext uri="{FF2B5EF4-FFF2-40B4-BE49-F238E27FC236}">
                <a16:creationId xmlns:a16="http://schemas.microsoft.com/office/drawing/2014/main" id="{3CAFAE3B-DCEB-12DC-4F4F-9B6207AB4A85}"/>
              </a:ext>
            </a:extLst>
          </p:cNvPr>
          <p:cNvSpPr txBox="1"/>
          <p:nvPr/>
        </p:nvSpPr>
        <p:spPr>
          <a:xfrm>
            <a:off x="6607458" y="2188619"/>
            <a:ext cx="890005"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Karl Berggren (MIT)</a:t>
            </a:r>
          </a:p>
        </p:txBody>
      </p:sp>
      <p:sp>
        <p:nvSpPr>
          <p:cNvPr id="38" name="TextBox 37">
            <a:extLst>
              <a:ext uri="{FF2B5EF4-FFF2-40B4-BE49-F238E27FC236}">
                <a16:creationId xmlns:a16="http://schemas.microsoft.com/office/drawing/2014/main" id="{FAFC85F6-848B-82CE-4CF6-3703893C80DB}"/>
              </a:ext>
            </a:extLst>
          </p:cNvPr>
          <p:cNvSpPr txBox="1"/>
          <p:nvPr/>
        </p:nvSpPr>
        <p:spPr>
          <a:xfrm>
            <a:off x="4543878" y="2219510"/>
            <a:ext cx="877649" cy="577466"/>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Robert McDermott (Wisconsin)</a:t>
            </a:r>
          </a:p>
        </p:txBody>
      </p:sp>
      <p:sp>
        <p:nvSpPr>
          <p:cNvPr id="39" name="TextBox 38">
            <a:extLst>
              <a:ext uri="{FF2B5EF4-FFF2-40B4-BE49-F238E27FC236}">
                <a16:creationId xmlns:a16="http://schemas.microsoft.com/office/drawing/2014/main" id="{5BC99C3B-F7FF-984A-E2C3-660C8D6B84FC}"/>
              </a:ext>
            </a:extLst>
          </p:cNvPr>
          <p:cNvSpPr txBox="1"/>
          <p:nvPr/>
        </p:nvSpPr>
        <p:spPr>
          <a:xfrm>
            <a:off x="7392111" y="2213332"/>
            <a:ext cx="883827"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err="1">
                <a:solidFill>
                  <a:srgbClr val="DADADA">
                    <a:lumMod val="10000"/>
                  </a:srgbClr>
                </a:solidFill>
                <a:latin typeface="Arial" charset="0"/>
                <a:ea typeface="Arial" charset="0"/>
                <a:cs typeface="Arial" charset="0"/>
              </a:rPr>
              <a:t>Sae</a:t>
            </a:r>
            <a:r>
              <a:rPr lang="en-US" sz="1050" dirty="0">
                <a:solidFill>
                  <a:srgbClr val="DADADA">
                    <a:lumMod val="10000"/>
                  </a:srgbClr>
                </a:solidFill>
                <a:latin typeface="Arial" charset="0"/>
                <a:ea typeface="Arial" charset="0"/>
                <a:cs typeface="Arial" charset="0"/>
              </a:rPr>
              <a:t> Woo Nam </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(NIST)</a:t>
            </a:r>
          </a:p>
        </p:txBody>
      </p:sp>
      <p:sp>
        <p:nvSpPr>
          <p:cNvPr id="40" name="TextBox 39">
            <a:extLst>
              <a:ext uri="{FF2B5EF4-FFF2-40B4-BE49-F238E27FC236}">
                <a16:creationId xmlns:a16="http://schemas.microsoft.com/office/drawing/2014/main" id="{BE74D2EA-FC9E-8AD9-C3B5-B60966255DB6}"/>
              </a:ext>
            </a:extLst>
          </p:cNvPr>
          <p:cNvSpPr txBox="1"/>
          <p:nvPr/>
        </p:nvSpPr>
        <p:spPr>
          <a:xfrm>
            <a:off x="64554" y="2179351"/>
            <a:ext cx="704654" cy="698653"/>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Aaron Chou (Lead PI, FNAL)</a:t>
            </a:r>
          </a:p>
        </p:txBody>
      </p:sp>
      <p:sp>
        <p:nvSpPr>
          <p:cNvPr id="41" name="TextBox 40">
            <a:extLst>
              <a:ext uri="{FF2B5EF4-FFF2-40B4-BE49-F238E27FC236}">
                <a16:creationId xmlns:a16="http://schemas.microsoft.com/office/drawing/2014/main" id="{A54503B2-3C92-6A7B-BB9D-88021474BFF3}"/>
              </a:ext>
            </a:extLst>
          </p:cNvPr>
          <p:cNvSpPr txBox="1"/>
          <p:nvPr/>
        </p:nvSpPr>
        <p:spPr>
          <a:xfrm>
            <a:off x="762712" y="2219511"/>
            <a:ext cx="738635" cy="577466"/>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Dave Schuster (Stanford)</a:t>
            </a:r>
          </a:p>
        </p:txBody>
      </p:sp>
      <p:sp>
        <p:nvSpPr>
          <p:cNvPr id="42" name="TextBox 41">
            <a:extLst>
              <a:ext uri="{FF2B5EF4-FFF2-40B4-BE49-F238E27FC236}">
                <a16:creationId xmlns:a16="http://schemas.microsoft.com/office/drawing/2014/main" id="{392AFDAE-DC7E-D1A8-4CE0-A5A0B11EF78E}"/>
              </a:ext>
            </a:extLst>
          </p:cNvPr>
          <p:cNvSpPr txBox="1"/>
          <p:nvPr/>
        </p:nvSpPr>
        <p:spPr>
          <a:xfrm>
            <a:off x="1701825" y="2213332"/>
            <a:ext cx="772616" cy="577466"/>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Konrad Lehnert (Colorado)</a:t>
            </a:r>
          </a:p>
        </p:txBody>
      </p:sp>
      <p:sp>
        <p:nvSpPr>
          <p:cNvPr id="43" name="TextBox 42">
            <a:extLst>
              <a:ext uri="{FF2B5EF4-FFF2-40B4-BE49-F238E27FC236}">
                <a16:creationId xmlns:a16="http://schemas.microsoft.com/office/drawing/2014/main" id="{B91926F2-2BD1-A941-A637-C8A330A57496}"/>
              </a:ext>
            </a:extLst>
          </p:cNvPr>
          <p:cNvSpPr txBox="1"/>
          <p:nvPr/>
        </p:nvSpPr>
        <p:spPr>
          <a:xfrm>
            <a:off x="2622403" y="2225690"/>
            <a:ext cx="797329"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Reina Maruyama (Yale)</a:t>
            </a:r>
          </a:p>
        </p:txBody>
      </p:sp>
      <p:sp>
        <p:nvSpPr>
          <p:cNvPr id="44" name="TextBox 43">
            <a:extLst>
              <a:ext uri="{FF2B5EF4-FFF2-40B4-BE49-F238E27FC236}">
                <a16:creationId xmlns:a16="http://schemas.microsoft.com/office/drawing/2014/main" id="{7D18E62E-C64D-BCA5-4614-B55159FFB21C}"/>
              </a:ext>
            </a:extLst>
          </p:cNvPr>
          <p:cNvSpPr txBox="1"/>
          <p:nvPr/>
        </p:nvSpPr>
        <p:spPr>
          <a:xfrm>
            <a:off x="3589319" y="2228779"/>
            <a:ext cx="910214"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Pierre </a:t>
            </a:r>
            <a:r>
              <a:rPr lang="en-US" sz="1050" dirty="0" err="1">
                <a:solidFill>
                  <a:srgbClr val="DADADA">
                    <a:lumMod val="10000"/>
                  </a:srgbClr>
                </a:solidFill>
                <a:latin typeface="Arial" charset="0"/>
                <a:ea typeface="Arial" charset="0"/>
                <a:cs typeface="Arial" charset="0"/>
              </a:rPr>
              <a:t>Echternach</a:t>
            </a:r>
            <a:r>
              <a:rPr lang="en-US" sz="1050" dirty="0">
                <a:solidFill>
                  <a:srgbClr val="DADADA">
                    <a:lumMod val="10000"/>
                  </a:srgbClr>
                </a:solidFill>
                <a:latin typeface="Arial" charset="0"/>
                <a:ea typeface="Arial" charset="0"/>
                <a:cs typeface="Arial" charset="0"/>
              </a:rPr>
              <a:t> (JPL)</a:t>
            </a:r>
          </a:p>
        </p:txBody>
      </p:sp>
      <p:sp>
        <p:nvSpPr>
          <p:cNvPr id="45" name="TextBox 44">
            <a:extLst>
              <a:ext uri="{FF2B5EF4-FFF2-40B4-BE49-F238E27FC236}">
                <a16:creationId xmlns:a16="http://schemas.microsoft.com/office/drawing/2014/main" id="{FCD441DA-E294-D767-42F0-FE7AAA8AFBED}"/>
              </a:ext>
            </a:extLst>
          </p:cNvPr>
          <p:cNvSpPr txBox="1"/>
          <p:nvPr/>
        </p:nvSpPr>
        <p:spPr>
          <a:xfrm>
            <a:off x="8272531" y="2213332"/>
            <a:ext cx="670673"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Juan Estrada (FNAL)</a:t>
            </a:r>
          </a:p>
        </p:txBody>
      </p:sp>
      <p:pic>
        <p:nvPicPr>
          <p:cNvPr id="46" name="Picture 45">
            <a:extLst>
              <a:ext uri="{FF2B5EF4-FFF2-40B4-BE49-F238E27FC236}">
                <a16:creationId xmlns:a16="http://schemas.microsoft.com/office/drawing/2014/main" id="{31CC21C3-05B5-60A0-D72F-722F7375A6D9}"/>
              </a:ext>
            </a:extLst>
          </p:cNvPr>
          <p:cNvPicPr>
            <a:picLocks noChangeAspect="1"/>
          </p:cNvPicPr>
          <p:nvPr/>
        </p:nvPicPr>
        <p:blipFill rotWithShape="1">
          <a:blip r:embed="rId15"/>
          <a:srcRect l="12444" r="12031" b="9850"/>
          <a:stretch/>
        </p:blipFill>
        <p:spPr>
          <a:xfrm>
            <a:off x="1714498" y="3113903"/>
            <a:ext cx="757172" cy="1139917"/>
          </a:xfrm>
          <a:prstGeom prst="rect">
            <a:avLst/>
          </a:prstGeom>
        </p:spPr>
      </p:pic>
      <p:sp>
        <p:nvSpPr>
          <p:cNvPr id="48" name="TextBox 47">
            <a:extLst>
              <a:ext uri="{FF2B5EF4-FFF2-40B4-BE49-F238E27FC236}">
                <a16:creationId xmlns:a16="http://schemas.microsoft.com/office/drawing/2014/main" id="{46B2C8F9-AC64-58AD-22A6-F465A19C4181}"/>
              </a:ext>
            </a:extLst>
          </p:cNvPr>
          <p:cNvSpPr txBox="1"/>
          <p:nvPr/>
        </p:nvSpPr>
        <p:spPr>
          <a:xfrm>
            <a:off x="74140" y="4292360"/>
            <a:ext cx="908540"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b="1" dirty="0">
                <a:solidFill>
                  <a:srgbClr val="DADADA">
                    <a:lumMod val="10000"/>
                  </a:srgbClr>
                </a:solidFill>
                <a:latin typeface="Arial" charset="0"/>
                <a:ea typeface="Arial" charset="0"/>
                <a:cs typeface="Arial" charset="0"/>
              </a:rPr>
              <a:t>Danielle Speller </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a:t>
            </a:r>
            <a:r>
              <a:rPr lang="en-US" sz="1050" dirty="0">
                <a:solidFill>
                  <a:srgbClr val="DADADA">
                    <a:lumMod val="10000"/>
                  </a:srgbClr>
                </a:solidFill>
                <a:latin typeface="Arial" charset="0"/>
                <a:ea typeface="Arial" charset="0"/>
                <a:cs typeface="Arial" charset="0"/>
                <a:sym typeface="Wingdings" pitchFamily="2" charset="2"/>
              </a:rPr>
              <a:t>JHU</a:t>
            </a:r>
            <a:r>
              <a:rPr lang="en-US" sz="1050" dirty="0">
                <a:solidFill>
                  <a:srgbClr val="DADADA">
                    <a:lumMod val="10000"/>
                  </a:srgbClr>
                </a:solidFill>
                <a:latin typeface="Arial" charset="0"/>
                <a:ea typeface="Arial" charset="0"/>
                <a:cs typeface="Arial" charset="0"/>
              </a:rPr>
              <a:t>)</a:t>
            </a:r>
          </a:p>
        </p:txBody>
      </p:sp>
      <p:sp>
        <p:nvSpPr>
          <p:cNvPr id="50" name="TextBox 49">
            <a:extLst>
              <a:ext uri="{FF2B5EF4-FFF2-40B4-BE49-F238E27FC236}">
                <a16:creationId xmlns:a16="http://schemas.microsoft.com/office/drawing/2014/main" id="{D4A8E669-1E99-1C71-965B-5BF773FC8520}"/>
              </a:ext>
            </a:extLst>
          </p:cNvPr>
          <p:cNvSpPr txBox="1"/>
          <p:nvPr/>
        </p:nvSpPr>
        <p:spPr>
          <a:xfrm>
            <a:off x="855382" y="4295448"/>
            <a:ext cx="1007395" cy="577466"/>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Akash </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Dixit</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(GS </a:t>
            </a:r>
            <a:r>
              <a:rPr lang="en-US" sz="1050" dirty="0">
                <a:solidFill>
                  <a:srgbClr val="DADADA">
                    <a:lumMod val="10000"/>
                  </a:srgbClr>
                </a:solidFill>
                <a:latin typeface="Arial" charset="0"/>
                <a:ea typeface="Arial" charset="0"/>
                <a:cs typeface="Arial" charset="0"/>
                <a:sym typeface="Wingdings" pitchFamily="2" charset="2"/>
              </a:rPr>
              <a:t> </a:t>
            </a:r>
            <a:r>
              <a:rPr lang="en-US" sz="1050" dirty="0">
                <a:solidFill>
                  <a:srgbClr val="DADADA">
                    <a:lumMod val="10000"/>
                  </a:srgbClr>
                </a:solidFill>
                <a:latin typeface="Arial" charset="0"/>
                <a:ea typeface="Arial" charset="0"/>
                <a:cs typeface="Arial" charset="0"/>
              </a:rPr>
              <a:t>NIST)</a:t>
            </a:r>
          </a:p>
          <a:p>
            <a:pPr defTabSz="685800" fontAlgn="auto">
              <a:lnSpc>
                <a:spcPct val="75000"/>
              </a:lnSpc>
              <a:spcBef>
                <a:spcPts val="0"/>
              </a:spcBef>
              <a:spcAft>
                <a:spcPts val="0"/>
              </a:spcAft>
              <a:defRPr/>
            </a:pPr>
            <a:endParaRPr lang="en-US" sz="1050" dirty="0">
              <a:solidFill>
                <a:srgbClr val="DADADA">
                  <a:lumMod val="10000"/>
                </a:srgbClr>
              </a:solidFill>
              <a:latin typeface="Arial" charset="0"/>
              <a:ea typeface="Arial" charset="0"/>
              <a:cs typeface="Arial" charset="0"/>
            </a:endParaRPr>
          </a:p>
        </p:txBody>
      </p:sp>
      <p:sp>
        <p:nvSpPr>
          <p:cNvPr id="51" name="TextBox 50">
            <a:extLst>
              <a:ext uri="{FF2B5EF4-FFF2-40B4-BE49-F238E27FC236}">
                <a16:creationId xmlns:a16="http://schemas.microsoft.com/office/drawing/2014/main" id="{5B8399CC-BD02-02A5-B368-F7B823E92905}"/>
              </a:ext>
            </a:extLst>
          </p:cNvPr>
          <p:cNvSpPr txBox="1"/>
          <p:nvPr/>
        </p:nvSpPr>
        <p:spPr>
          <a:xfrm>
            <a:off x="2591503" y="4280002"/>
            <a:ext cx="908540" cy="456279"/>
          </a:xfrm>
          <a:prstGeom prst="rect">
            <a:avLst/>
          </a:prstGeom>
          <a:noFill/>
        </p:spPr>
        <p:txBody>
          <a:bodyPr wrap="square" rtlCol="0">
            <a:spAutoFit/>
          </a:bodyPr>
          <a:lstStyle/>
          <a:p>
            <a:pPr lvl="0">
              <a:lnSpc>
                <a:spcPct val="75000"/>
              </a:lnSpc>
              <a:defRPr/>
            </a:pPr>
            <a:r>
              <a:rPr lang="en-US" sz="1050" dirty="0">
                <a:solidFill>
                  <a:srgbClr val="DADADA">
                    <a:lumMod val="10000"/>
                  </a:srgbClr>
                </a:solidFill>
                <a:latin typeface="Arial" charset="0"/>
                <a:ea typeface="Arial" charset="0"/>
                <a:cs typeface="Arial" charset="0"/>
              </a:rPr>
              <a:t>Fang </a:t>
            </a:r>
          </a:p>
          <a:p>
            <a:pPr lvl="0">
              <a:lnSpc>
                <a:spcPct val="75000"/>
              </a:lnSpc>
              <a:defRPr/>
            </a:pPr>
            <a:r>
              <a:rPr lang="en-US" sz="1050" dirty="0">
                <a:solidFill>
                  <a:srgbClr val="DADADA">
                    <a:lumMod val="10000"/>
                  </a:srgbClr>
                </a:solidFill>
                <a:latin typeface="Arial" charset="0"/>
                <a:ea typeface="Arial" charset="0"/>
                <a:cs typeface="Arial" charset="0"/>
              </a:rPr>
              <a:t>Zhao</a:t>
            </a:r>
          </a:p>
          <a:p>
            <a:pPr lvl="0">
              <a:lnSpc>
                <a:spcPct val="75000"/>
              </a:lnSpc>
              <a:defRPr/>
            </a:pPr>
            <a:r>
              <a:rPr lang="en-US" sz="1050" dirty="0">
                <a:solidFill>
                  <a:srgbClr val="DADADA">
                    <a:lumMod val="10000"/>
                  </a:srgbClr>
                </a:solidFill>
                <a:latin typeface="Arial" charset="0"/>
                <a:ea typeface="Arial" charset="0"/>
                <a:cs typeface="Arial" charset="0"/>
              </a:rPr>
              <a:t>(FNAL)</a:t>
            </a:r>
          </a:p>
        </p:txBody>
      </p:sp>
      <p:sp>
        <p:nvSpPr>
          <p:cNvPr id="52" name="TextBox 51">
            <a:extLst>
              <a:ext uri="{FF2B5EF4-FFF2-40B4-BE49-F238E27FC236}">
                <a16:creationId xmlns:a16="http://schemas.microsoft.com/office/drawing/2014/main" id="{5FA51DD9-213B-6E12-1BFF-D95C0896D930}"/>
              </a:ext>
            </a:extLst>
          </p:cNvPr>
          <p:cNvSpPr txBox="1"/>
          <p:nvPr/>
        </p:nvSpPr>
        <p:spPr>
          <a:xfrm>
            <a:off x="5903118" y="4301626"/>
            <a:ext cx="908540"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err="1">
                <a:solidFill>
                  <a:srgbClr val="DADADA">
                    <a:lumMod val="10000"/>
                  </a:srgbClr>
                </a:solidFill>
                <a:latin typeface="Arial" charset="0"/>
                <a:ea typeface="Arial" charset="0"/>
                <a:cs typeface="Arial" charset="0"/>
              </a:rPr>
              <a:t>Sumita</a:t>
            </a:r>
            <a:endParaRPr lang="en-US" sz="1050" dirty="0">
              <a:solidFill>
                <a:srgbClr val="DADADA">
                  <a:lumMod val="10000"/>
                </a:srgbClr>
              </a:solidFill>
              <a:latin typeface="Arial" charset="0"/>
              <a:ea typeface="Arial" charset="0"/>
              <a:cs typeface="Arial" charset="0"/>
            </a:endParaRP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Ghosh</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(Yale)</a:t>
            </a:r>
          </a:p>
        </p:txBody>
      </p:sp>
      <p:sp>
        <p:nvSpPr>
          <p:cNvPr id="53" name="TextBox 52">
            <a:extLst>
              <a:ext uri="{FF2B5EF4-FFF2-40B4-BE49-F238E27FC236}">
                <a16:creationId xmlns:a16="http://schemas.microsoft.com/office/drawing/2014/main" id="{6CE747D1-FD5F-2ABE-FEA6-08AC5386DC99}"/>
              </a:ext>
            </a:extLst>
          </p:cNvPr>
          <p:cNvSpPr txBox="1"/>
          <p:nvPr/>
        </p:nvSpPr>
        <p:spPr>
          <a:xfrm>
            <a:off x="3441034" y="4295449"/>
            <a:ext cx="979592"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Morgan</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Lynn</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(Chicago)</a:t>
            </a:r>
          </a:p>
        </p:txBody>
      </p:sp>
      <p:sp>
        <p:nvSpPr>
          <p:cNvPr id="54" name="TextBox 53">
            <a:extLst>
              <a:ext uri="{FF2B5EF4-FFF2-40B4-BE49-F238E27FC236}">
                <a16:creationId xmlns:a16="http://schemas.microsoft.com/office/drawing/2014/main" id="{2F412043-63A6-54E3-8183-73A48B2A77FE}"/>
              </a:ext>
            </a:extLst>
          </p:cNvPr>
          <p:cNvSpPr txBox="1"/>
          <p:nvPr/>
        </p:nvSpPr>
        <p:spPr>
          <a:xfrm>
            <a:off x="1742296" y="4289269"/>
            <a:ext cx="997808" cy="456343"/>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Ankur</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Agrawal</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(GS </a:t>
            </a:r>
            <a:r>
              <a:rPr lang="en-US" sz="1050" dirty="0">
                <a:solidFill>
                  <a:srgbClr val="DADADA">
                    <a:lumMod val="10000"/>
                  </a:srgbClr>
                </a:solidFill>
                <a:latin typeface="Arial" charset="0"/>
                <a:ea typeface="Arial" charset="0"/>
                <a:cs typeface="Arial" charset="0"/>
                <a:sym typeface="Wingdings" pitchFamily="2" charset="2"/>
              </a:rPr>
              <a:t> AWS</a:t>
            </a:r>
            <a:r>
              <a:rPr lang="en-US" sz="1050" dirty="0">
                <a:solidFill>
                  <a:srgbClr val="DADADA">
                    <a:lumMod val="10000"/>
                  </a:srgbClr>
                </a:solidFill>
                <a:latin typeface="Arial" charset="0"/>
                <a:ea typeface="Arial" charset="0"/>
                <a:cs typeface="Arial" charset="0"/>
              </a:rPr>
              <a:t>)</a:t>
            </a:r>
          </a:p>
        </p:txBody>
      </p:sp>
      <p:sp>
        <p:nvSpPr>
          <p:cNvPr id="55" name="TextBox 54">
            <a:extLst>
              <a:ext uri="{FF2B5EF4-FFF2-40B4-BE49-F238E27FC236}">
                <a16:creationId xmlns:a16="http://schemas.microsoft.com/office/drawing/2014/main" id="{C2808BE4-A551-1EE2-D332-33FEBD205D3B}"/>
              </a:ext>
            </a:extLst>
          </p:cNvPr>
          <p:cNvSpPr txBox="1"/>
          <p:nvPr/>
        </p:nvSpPr>
        <p:spPr>
          <a:xfrm>
            <a:off x="1288191" y="2781298"/>
            <a:ext cx="3957252" cy="369332"/>
          </a:xfrm>
          <a:prstGeom prst="rect">
            <a:avLst/>
          </a:prstGeom>
          <a:noFill/>
        </p:spPr>
        <p:txBody>
          <a:bodyPr wrap="square" rtlCol="0">
            <a:spAutoFit/>
          </a:bodyPr>
          <a:lstStyle/>
          <a:p>
            <a:r>
              <a:rPr lang="en-US" sz="1800" b="1" dirty="0">
                <a:solidFill>
                  <a:schemeClr val="tx2">
                    <a:lumMod val="50000"/>
                  </a:schemeClr>
                </a:solidFill>
              </a:rPr>
              <a:t>Bold = PD alumni, now faculty</a:t>
            </a:r>
          </a:p>
        </p:txBody>
      </p:sp>
      <p:pic>
        <p:nvPicPr>
          <p:cNvPr id="8" name="Picture 7">
            <a:extLst>
              <a:ext uri="{FF2B5EF4-FFF2-40B4-BE49-F238E27FC236}">
                <a16:creationId xmlns:a16="http://schemas.microsoft.com/office/drawing/2014/main" id="{FE203E6C-89F6-B847-9C4D-91E880A598A3}"/>
              </a:ext>
            </a:extLst>
          </p:cNvPr>
          <p:cNvPicPr>
            <a:picLocks noChangeAspect="1"/>
          </p:cNvPicPr>
          <p:nvPr/>
        </p:nvPicPr>
        <p:blipFill rotWithShape="1">
          <a:blip r:embed="rId16"/>
          <a:srcRect r="17418"/>
          <a:stretch/>
        </p:blipFill>
        <p:spPr>
          <a:xfrm>
            <a:off x="15705" y="760207"/>
            <a:ext cx="781306" cy="1424341"/>
          </a:xfrm>
          <a:prstGeom prst="rect">
            <a:avLst/>
          </a:prstGeom>
        </p:spPr>
      </p:pic>
      <p:pic>
        <p:nvPicPr>
          <p:cNvPr id="56" name="Picture 55">
            <a:extLst>
              <a:ext uri="{FF2B5EF4-FFF2-40B4-BE49-F238E27FC236}">
                <a16:creationId xmlns:a16="http://schemas.microsoft.com/office/drawing/2014/main" id="{498BA42F-D66E-56A9-5936-4C8E752A431E}"/>
              </a:ext>
            </a:extLst>
          </p:cNvPr>
          <p:cNvPicPr>
            <a:picLocks noChangeAspect="1"/>
          </p:cNvPicPr>
          <p:nvPr/>
        </p:nvPicPr>
        <p:blipFill rotWithShape="1">
          <a:blip r:embed="rId17"/>
          <a:srcRect l="26127" t="6206" r="33581" b="13856"/>
          <a:stretch/>
        </p:blipFill>
        <p:spPr>
          <a:xfrm>
            <a:off x="6657830" y="4012856"/>
            <a:ext cx="775049" cy="1028701"/>
          </a:xfrm>
          <a:prstGeom prst="rect">
            <a:avLst/>
          </a:prstGeom>
        </p:spPr>
      </p:pic>
      <p:sp>
        <p:nvSpPr>
          <p:cNvPr id="58" name="TextBox 57">
            <a:extLst>
              <a:ext uri="{FF2B5EF4-FFF2-40B4-BE49-F238E27FC236}">
                <a16:creationId xmlns:a16="http://schemas.microsoft.com/office/drawing/2014/main" id="{666DF165-610B-B05B-8120-C351D7E0EE2D}"/>
              </a:ext>
            </a:extLst>
          </p:cNvPr>
          <p:cNvSpPr txBox="1"/>
          <p:nvPr/>
        </p:nvSpPr>
        <p:spPr>
          <a:xfrm>
            <a:off x="7405095" y="4224394"/>
            <a:ext cx="676225"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Stewart</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Koppell</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(MIT)</a:t>
            </a:r>
          </a:p>
        </p:txBody>
      </p:sp>
      <p:sp>
        <p:nvSpPr>
          <p:cNvPr id="59" name="TextBox 58">
            <a:extLst>
              <a:ext uri="{FF2B5EF4-FFF2-40B4-BE49-F238E27FC236}">
                <a16:creationId xmlns:a16="http://schemas.microsoft.com/office/drawing/2014/main" id="{61261E66-8528-26B4-C7DA-EEEA2BA47EA8}"/>
              </a:ext>
            </a:extLst>
          </p:cNvPr>
          <p:cNvSpPr txBox="1"/>
          <p:nvPr/>
        </p:nvSpPr>
        <p:spPr>
          <a:xfrm>
            <a:off x="8446151" y="3754836"/>
            <a:ext cx="640700"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Tony </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Zhou</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(MIT)</a:t>
            </a:r>
          </a:p>
        </p:txBody>
      </p:sp>
      <p:pic>
        <p:nvPicPr>
          <p:cNvPr id="60" name="Picture 59">
            <a:extLst>
              <a:ext uri="{FF2B5EF4-FFF2-40B4-BE49-F238E27FC236}">
                <a16:creationId xmlns:a16="http://schemas.microsoft.com/office/drawing/2014/main" id="{43D66C13-B347-EC97-ED41-0E0C0CF06FE3}"/>
              </a:ext>
            </a:extLst>
          </p:cNvPr>
          <p:cNvPicPr>
            <a:picLocks noChangeAspect="1"/>
          </p:cNvPicPr>
          <p:nvPr/>
        </p:nvPicPr>
        <p:blipFill rotWithShape="1">
          <a:blip r:embed="rId18"/>
          <a:srcRect l="8263" r="4807" b="13079"/>
          <a:stretch/>
        </p:blipFill>
        <p:spPr>
          <a:xfrm>
            <a:off x="7515992" y="2687589"/>
            <a:ext cx="889014" cy="1056508"/>
          </a:xfrm>
          <a:prstGeom prst="rect">
            <a:avLst/>
          </a:prstGeom>
        </p:spPr>
      </p:pic>
      <p:sp>
        <p:nvSpPr>
          <p:cNvPr id="61" name="TextBox 60">
            <a:extLst>
              <a:ext uri="{FF2B5EF4-FFF2-40B4-BE49-F238E27FC236}">
                <a16:creationId xmlns:a16="http://schemas.microsoft.com/office/drawing/2014/main" id="{C86EFE5E-A694-4915-1B90-1AAD1E9CB2CC}"/>
              </a:ext>
            </a:extLst>
          </p:cNvPr>
          <p:cNvSpPr txBox="1"/>
          <p:nvPr/>
        </p:nvSpPr>
        <p:spPr>
          <a:xfrm>
            <a:off x="7608354" y="3751746"/>
            <a:ext cx="676852" cy="456279"/>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err="1">
                <a:solidFill>
                  <a:srgbClr val="DADADA">
                    <a:lumMod val="10000"/>
                  </a:srgbClr>
                </a:solidFill>
                <a:latin typeface="Arial" charset="0"/>
                <a:ea typeface="Arial" charset="0"/>
                <a:cs typeface="Arial" charset="0"/>
              </a:rPr>
              <a:t>Jialin</a:t>
            </a:r>
            <a:r>
              <a:rPr lang="en-US" sz="1050" dirty="0">
                <a:solidFill>
                  <a:srgbClr val="DADADA">
                    <a:lumMod val="10000"/>
                  </a:srgbClr>
                </a:solidFill>
                <a:latin typeface="Arial" charset="0"/>
                <a:ea typeface="Arial" charset="0"/>
                <a:cs typeface="Arial" charset="0"/>
              </a:rPr>
              <a:t> Yu</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(IIT)</a:t>
            </a:r>
          </a:p>
        </p:txBody>
      </p:sp>
      <p:pic>
        <p:nvPicPr>
          <p:cNvPr id="22" name="Picture 21">
            <a:extLst>
              <a:ext uri="{FF2B5EF4-FFF2-40B4-BE49-F238E27FC236}">
                <a16:creationId xmlns:a16="http://schemas.microsoft.com/office/drawing/2014/main" id="{9C67A3C8-6B3F-DC42-81FC-6E6247D4DC6A}"/>
              </a:ext>
            </a:extLst>
          </p:cNvPr>
          <p:cNvPicPr>
            <a:picLocks noChangeAspect="1"/>
          </p:cNvPicPr>
          <p:nvPr/>
        </p:nvPicPr>
        <p:blipFill>
          <a:blip r:embed="rId19"/>
          <a:stretch>
            <a:fillRect/>
          </a:stretch>
        </p:blipFill>
        <p:spPr>
          <a:xfrm>
            <a:off x="5793059" y="3104636"/>
            <a:ext cx="784656" cy="1176985"/>
          </a:xfrm>
          <a:prstGeom prst="rect">
            <a:avLst/>
          </a:prstGeom>
        </p:spPr>
      </p:pic>
      <p:pic>
        <p:nvPicPr>
          <p:cNvPr id="10" name="Picture 9">
            <a:extLst>
              <a:ext uri="{FF2B5EF4-FFF2-40B4-BE49-F238E27FC236}">
                <a16:creationId xmlns:a16="http://schemas.microsoft.com/office/drawing/2014/main" id="{769E783B-B016-F11E-AF26-EBC050A73BBB}"/>
              </a:ext>
            </a:extLst>
          </p:cNvPr>
          <p:cNvPicPr>
            <a:picLocks noChangeAspect="1"/>
          </p:cNvPicPr>
          <p:nvPr/>
        </p:nvPicPr>
        <p:blipFill rotWithShape="1">
          <a:blip r:embed="rId20"/>
          <a:srcRect l="20808" t="6553" r="15618" b="18492"/>
          <a:stretch/>
        </p:blipFill>
        <p:spPr>
          <a:xfrm>
            <a:off x="4939613" y="3123170"/>
            <a:ext cx="855840" cy="1149183"/>
          </a:xfrm>
          <a:prstGeom prst="rect">
            <a:avLst/>
          </a:prstGeom>
        </p:spPr>
      </p:pic>
      <p:pic>
        <p:nvPicPr>
          <p:cNvPr id="14" name="Picture 13">
            <a:extLst>
              <a:ext uri="{FF2B5EF4-FFF2-40B4-BE49-F238E27FC236}">
                <a16:creationId xmlns:a16="http://schemas.microsoft.com/office/drawing/2014/main" id="{964CFAEA-B6CF-76CE-223A-71D4EFD28135}"/>
              </a:ext>
            </a:extLst>
          </p:cNvPr>
          <p:cNvPicPr>
            <a:picLocks noChangeAspect="1"/>
          </p:cNvPicPr>
          <p:nvPr/>
        </p:nvPicPr>
        <p:blipFill rotWithShape="1">
          <a:blip r:embed="rId21"/>
          <a:srcRect l="19399" t="11691" r="15601" b="12755"/>
          <a:stretch/>
        </p:blipFill>
        <p:spPr>
          <a:xfrm>
            <a:off x="4198208" y="3113902"/>
            <a:ext cx="741473" cy="1149185"/>
          </a:xfrm>
          <a:prstGeom prst="rect">
            <a:avLst/>
          </a:prstGeom>
        </p:spPr>
      </p:pic>
      <p:pic>
        <p:nvPicPr>
          <p:cNvPr id="16" name="Picture 15">
            <a:extLst>
              <a:ext uri="{FF2B5EF4-FFF2-40B4-BE49-F238E27FC236}">
                <a16:creationId xmlns:a16="http://schemas.microsoft.com/office/drawing/2014/main" id="{7F3C2CDD-F7F4-6309-5C37-A9B44ECC81F8}"/>
              </a:ext>
            </a:extLst>
          </p:cNvPr>
          <p:cNvPicPr>
            <a:picLocks noChangeAspect="1"/>
          </p:cNvPicPr>
          <p:nvPr/>
        </p:nvPicPr>
        <p:blipFill rotWithShape="1">
          <a:blip r:embed="rId22"/>
          <a:srcRect l="11439"/>
          <a:stretch/>
        </p:blipFill>
        <p:spPr>
          <a:xfrm>
            <a:off x="6644844" y="2682501"/>
            <a:ext cx="882708" cy="996724"/>
          </a:xfrm>
          <a:prstGeom prst="rect">
            <a:avLst/>
          </a:prstGeom>
        </p:spPr>
      </p:pic>
      <p:sp>
        <p:nvSpPr>
          <p:cNvPr id="20" name="TextBox 19">
            <a:extLst>
              <a:ext uri="{FF2B5EF4-FFF2-40B4-BE49-F238E27FC236}">
                <a16:creationId xmlns:a16="http://schemas.microsoft.com/office/drawing/2014/main" id="{F3553004-CE04-C219-4665-904244DD2AE3}"/>
              </a:ext>
            </a:extLst>
          </p:cNvPr>
          <p:cNvSpPr txBox="1"/>
          <p:nvPr/>
        </p:nvSpPr>
        <p:spPr>
          <a:xfrm>
            <a:off x="5019609" y="4307804"/>
            <a:ext cx="1007395" cy="335092"/>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Liz Ruddy</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(Colorado)</a:t>
            </a:r>
          </a:p>
        </p:txBody>
      </p:sp>
      <p:sp>
        <p:nvSpPr>
          <p:cNvPr id="21" name="TextBox 20">
            <a:extLst>
              <a:ext uri="{FF2B5EF4-FFF2-40B4-BE49-F238E27FC236}">
                <a16:creationId xmlns:a16="http://schemas.microsoft.com/office/drawing/2014/main" id="{22D9F43D-9254-14C5-714D-332B98A42D3E}"/>
              </a:ext>
            </a:extLst>
          </p:cNvPr>
          <p:cNvSpPr txBox="1"/>
          <p:nvPr/>
        </p:nvSpPr>
        <p:spPr>
          <a:xfrm>
            <a:off x="6603623" y="3671426"/>
            <a:ext cx="1093898" cy="335092"/>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Dave Harrison</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(Wisconsin)</a:t>
            </a:r>
          </a:p>
        </p:txBody>
      </p:sp>
      <p:sp>
        <p:nvSpPr>
          <p:cNvPr id="24" name="TextBox 23">
            <a:extLst>
              <a:ext uri="{FF2B5EF4-FFF2-40B4-BE49-F238E27FC236}">
                <a16:creationId xmlns:a16="http://schemas.microsoft.com/office/drawing/2014/main" id="{2A21836D-B08F-C725-0716-78788B8510B1}"/>
              </a:ext>
            </a:extLst>
          </p:cNvPr>
          <p:cNvSpPr txBox="1"/>
          <p:nvPr/>
        </p:nvSpPr>
        <p:spPr>
          <a:xfrm>
            <a:off x="4188616" y="4301626"/>
            <a:ext cx="1007395" cy="335092"/>
          </a:xfrm>
          <a:prstGeom prst="rect">
            <a:avLst/>
          </a:prstGeom>
          <a:noFill/>
        </p:spPr>
        <p:txBody>
          <a:bodyPr wrap="square" rtlCol="0">
            <a:spAutoFit/>
          </a:bodyPr>
          <a:lstStyle/>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Yue Jiang</a:t>
            </a:r>
          </a:p>
          <a:p>
            <a:pPr defTabSz="685800" fontAlgn="auto">
              <a:lnSpc>
                <a:spcPct val="75000"/>
              </a:lnSpc>
              <a:spcBef>
                <a:spcPts val="0"/>
              </a:spcBef>
              <a:spcAft>
                <a:spcPts val="0"/>
              </a:spcAft>
              <a:defRPr/>
            </a:pPr>
            <a:r>
              <a:rPr lang="en-US" sz="1050" dirty="0">
                <a:solidFill>
                  <a:srgbClr val="DADADA">
                    <a:lumMod val="10000"/>
                  </a:srgbClr>
                </a:solidFill>
                <a:latin typeface="Arial" charset="0"/>
                <a:ea typeface="Arial" charset="0"/>
                <a:cs typeface="Arial" charset="0"/>
              </a:rPr>
              <a:t>(Colorado)</a:t>
            </a:r>
          </a:p>
        </p:txBody>
      </p:sp>
      <p:pic>
        <p:nvPicPr>
          <p:cNvPr id="57" name="Picture 56">
            <a:extLst>
              <a:ext uri="{FF2B5EF4-FFF2-40B4-BE49-F238E27FC236}">
                <a16:creationId xmlns:a16="http://schemas.microsoft.com/office/drawing/2014/main" id="{2F69566B-B43B-6A4C-8D6A-D85EF2F27833}"/>
              </a:ext>
            </a:extLst>
          </p:cNvPr>
          <p:cNvPicPr>
            <a:picLocks noChangeAspect="1"/>
          </p:cNvPicPr>
          <p:nvPr/>
        </p:nvPicPr>
        <p:blipFill rotWithShape="1">
          <a:blip r:embed="rId23"/>
          <a:srcRect l="33498" t="6092" r="27449" b="16751"/>
          <a:stretch/>
        </p:blipFill>
        <p:spPr>
          <a:xfrm>
            <a:off x="8350707" y="2696862"/>
            <a:ext cx="792313" cy="1047231"/>
          </a:xfrm>
          <a:prstGeom prst="rect">
            <a:avLst/>
          </a:prstGeom>
        </p:spPr>
      </p:pic>
      <p:sp>
        <p:nvSpPr>
          <p:cNvPr id="9" name="Footer Placeholder 8">
            <a:extLst>
              <a:ext uri="{FF2B5EF4-FFF2-40B4-BE49-F238E27FC236}">
                <a16:creationId xmlns:a16="http://schemas.microsoft.com/office/drawing/2014/main" id="{20E11728-93AB-DF42-0DA6-3E6F9410F5D1}"/>
              </a:ext>
            </a:extLst>
          </p:cNvPr>
          <p:cNvSpPr>
            <a:spLocks noGrp="1"/>
          </p:cNvSpPr>
          <p:nvPr>
            <p:ph type="ftr" sz="quarter" idx="10"/>
          </p:nvPr>
        </p:nvSpPr>
        <p:spPr>
          <a:xfrm>
            <a:off x="736826" y="4878161"/>
            <a:ext cx="1854677" cy="180975"/>
          </a:xfrm>
        </p:spPr>
        <p:txBody>
          <a:bodyPr/>
          <a:lstStyle/>
          <a:p>
            <a:r>
              <a:rPr lang="es-ES_tradnl" dirty="0">
                <a:solidFill>
                  <a:srgbClr val="000000">
                    <a:tint val="75000"/>
                  </a:srgbClr>
                </a:solidFill>
              </a:rPr>
              <a:t>Aaron Chou, PAC </a:t>
            </a:r>
            <a:r>
              <a:rPr lang="es-ES_tradnl" dirty="0" err="1">
                <a:solidFill>
                  <a:srgbClr val="000000">
                    <a:tint val="75000"/>
                  </a:srgbClr>
                </a:solidFill>
              </a:rPr>
              <a:t>mtg</a:t>
            </a:r>
            <a:r>
              <a:rPr lang="es-ES_tradnl" dirty="0">
                <a:solidFill>
                  <a:srgbClr val="000000">
                    <a:tint val="75000"/>
                  </a:srgbClr>
                </a:solidFill>
              </a:rPr>
              <a:t> 1/10/2024</a:t>
            </a:r>
            <a:endParaRPr lang="en-US" dirty="0">
              <a:solidFill>
                <a:srgbClr val="000000">
                  <a:tint val="75000"/>
                </a:srgbClr>
              </a:solidFill>
            </a:endParaRPr>
          </a:p>
        </p:txBody>
      </p:sp>
    </p:spTree>
    <p:extLst>
      <p:ext uri="{BB962C8B-B14F-4D97-AF65-F5344CB8AC3E}">
        <p14:creationId xmlns:p14="http://schemas.microsoft.com/office/powerpoint/2010/main" val="319764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AFE87B-6DD8-869D-A6FB-E0A667B1AE93}"/>
              </a:ext>
            </a:extLst>
          </p:cNvPr>
          <p:cNvSpPr>
            <a:spLocks noGrp="1"/>
          </p:cNvSpPr>
          <p:nvPr>
            <p:ph type="title"/>
          </p:nvPr>
        </p:nvSpPr>
        <p:spPr>
          <a:xfrm>
            <a:off x="228600" y="1847285"/>
            <a:ext cx="8686800" cy="320908"/>
          </a:xfrm>
        </p:spPr>
        <p:txBody>
          <a:bodyPr/>
          <a:lstStyle/>
          <a:p>
            <a:r>
              <a:rPr lang="en-US" dirty="0">
                <a:latin typeface="+mj-lt"/>
              </a:rPr>
              <a:t>Recent results from Fermilab </a:t>
            </a:r>
            <a:r>
              <a:rPr lang="en-US" dirty="0" err="1">
                <a:latin typeface="+mj-lt"/>
              </a:rPr>
              <a:t>QuantISED</a:t>
            </a:r>
            <a:r>
              <a:rPr lang="en-US" dirty="0">
                <a:latin typeface="+mj-lt"/>
              </a:rPr>
              <a:t> DM consortium</a:t>
            </a:r>
          </a:p>
        </p:txBody>
      </p:sp>
      <p:sp>
        <p:nvSpPr>
          <p:cNvPr id="4" name="Footer Placeholder 3">
            <a:extLst>
              <a:ext uri="{FF2B5EF4-FFF2-40B4-BE49-F238E27FC236}">
                <a16:creationId xmlns:a16="http://schemas.microsoft.com/office/drawing/2014/main" id="{17A79503-6518-0DEF-074A-F5A111F39761}"/>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5AEAAF57-85D5-DF2D-C3E0-B41AE233950D}"/>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163961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9750"/>
            <a:ext cx="3092858" cy="811807"/>
          </a:xfrm>
        </p:spPr>
        <p:txBody>
          <a:bodyPr/>
          <a:lstStyle/>
          <a:p>
            <a:r>
              <a:rPr lang="en-US" sz="1500" dirty="0">
                <a:latin typeface="+mj-lt"/>
              </a:rPr>
              <a:t>SC qubits as single photon detectors.  No quantum noise!</a:t>
            </a:r>
            <a:endParaRPr lang="en-US" sz="1200" dirty="0"/>
          </a:p>
        </p:txBody>
      </p:sp>
      <p:sp>
        <p:nvSpPr>
          <p:cNvPr id="7" name="TextBox 6">
            <a:extLst>
              <a:ext uri="{FF2B5EF4-FFF2-40B4-BE49-F238E27FC236}">
                <a16:creationId xmlns:a16="http://schemas.microsoft.com/office/drawing/2014/main" id="{8ADEBCB6-B8FA-3B6C-A686-8238B19FFC5E}"/>
              </a:ext>
            </a:extLst>
          </p:cNvPr>
          <p:cNvSpPr txBox="1"/>
          <p:nvPr/>
        </p:nvSpPr>
        <p:spPr>
          <a:xfrm>
            <a:off x="213887" y="919992"/>
            <a:ext cx="2493463" cy="1015663"/>
          </a:xfrm>
          <a:prstGeom prst="rect">
            <a:avLst/>
          </a:prstGeom>
          <a:noFill/>
        </p:spPr>
        <p:txBody>
          <a:bodyPr wrap="square" rtlCol="0">
            <a:spAutoFit/>
          </a:bodyPr>
          <a:lstStyle/>
          <a:p>
            <a:pPr defTabSz="457189">
              <a:defRPr/>
            </a:pPr>
            <a:r>
              <a:rPr lang="en-US" sz="1200" dirty="0">
                <a:solidFill>
                  <a:srgbClr val="003087"/>
                </a:solidFill>
                <a:latin typeface="Arial"/>
                <a:cs typeface="+mn-cs"/>
              </a:rPr>
              <a:t>Nested sapphire cavity compatible with high B field needed for axion search:  Q&gt;10</a:t>
            </a:r>
            <a:r>
              <a:rPr lang="en-US" sz="1200" baseline="30000" dirty="0">
                <a:solidFill>
                  <a:srgbClr val="003087"/>
                </a:solidFill>
                <a:latin typeface="Arial"/>
                <a:cs typeface="+mn-cs"/>
              </a:rPr>
              <a:t>6</a:t>
            </a:r>
            <a:r>
              <a:rPr lang="en-US" sz="1200" dirty="0">
                <a:solidFill>
                  <a:srgbClr val="003087"/>
                </a:solidFill>
                <a:latin typeface="Arial"/>
                <a:cs typeface="+mn-cs"/>
              </a:rPr>
              <a:t>, </a:t>
            </a:r>
          </a:p>
          <a:p>
            <a:pPr defTabSz="457189">
              <a:defRPr/>
            </a:pPr>
            <a:r>
              <a:rPr lang="en-US" sz="1200" dirty="0">
                <a:solidFill>
                  <a:srgbClr val="003087"/>
                </a:solidFill>
                <a:latin typeface="Arial"/>
                <a:cs typeface="+mn-cs"/>
              </a:rPr>
              <a:t>¼-wave layers reflect photon waves back to center</a:t>
            </a:r>
          </a:p>
        </p:txBody>
      </p:sp>
      <p:sp>
        <p:nvSpPr>
          <p:cNvPr id="11" name="Footer Placeholder 10">
            <a:extLst>
              <a:ext uri="{FF2B5EF4-FFF2-40B4-BE49-F238E27FC236}">
                <a16:creationId xmlns:a16="http://schemas.microsoft.com/office/drawing/2014/main" id="{F4435D94-000B-3AE1-3E85-D12C3FA932D4}"/>
              </a:ext>
            </a:extLst>
          </p:cNvPr>
          <p:cNvSpPr>
            <a:spLocks noGrp="1"/>
          </p:cNvSpPr>
          <p:nvPr>
            <p:ph type="ftr" sz="quarter" idx="11"/>
          </p:nvPr>
        </p:nvSpPr>
        <p:spPr/>
        <p:txBody>
          <a:bodyPr/>
          <a:lstStyle/>
          <a:p>
            <a:pPr defTabSz="457189">
              <a:defRPr/>
            </a:pPr>
            <a:r>
              <a:rPr lang="en-US"/>
              <a:t>Aaron Chou, PAC mtg 1/10/2024</a:t>
            </a:r>
            <a:endParaRPr lang="en-US" dirty="0"/>
          </a:p>
        </p:txBody>
      </p:sp>
      <p:sp>
        <p:nvSpPr>
          <p:cNvPr id="13" name="Slide Number Placeholder 12">
            <a:extLst>
              <a:ext uri="{FF2B5EF4-FFF2-40B4-BE49-F238E27FC236}">
                <a16:creationId xmlns:a16="http://schemas.microsoft.com/office/drawing/2014/main" id="{9C1B0A51-2FE7-DDB9-0E81-55CDAAC47A76}"/>
              </a:ext>
            </a:extLst>
          </p:cNvPr>
          <p:cNvSpPr>
            <a:spLocks noGrp="1"/>
          </p:cNvSpPr>
          <p:nvPr>
            <p:ph type="sldNum" sz="quarter" idx="12"/>
          </p:nvPr>
        </p:nvSpPr>
        <p:spPr/>
        <p:txBody>
          <a:bodyPr/>
          <a:lstStyle/>
          <a:p>
            <a:pPr defTabSz="457189">
              <a:defRPr/>
            </a:pPr>
            <a:fld id="{7450E5D5-DC16-BA48-878C-CBE712E45237}" type="slidenum">
              <a:rPr lang="en-US"/>
              <a:pPr defTabSz="457189">
                <a:defRPr/>
              </a:pPr>
              <a:t>23</a:t>
            </a:fld>
            <a:endParaRPr lang="en-US"/>
          </a:p>
        </p:txBody>
      </p:sp>
      <p:pic>
        <p:nvPicPr>
          <p:cNvPr id="2" name="Picture 1">
            <a:extLst>
              <a:ext uri="{FF2B5EF4-FFF2-40B4-BE49-F238E27FC236}">
                <a16:creationId xmlns:a16="http://schemas.microsoft.com/office/drawing/2014/main" id="{212A5AA1-5EF2-4198-DDFE-7BD956CC2A88}"/>
              </a:ext>
            </a:extLst>
          </p:cNvPr>
          <p:cNvPicPr>
            <a:picLocks noChangeAspect="1"/>
          </p:cNvPicPr>
          <p:nvPr/>
        </p:nvPicPr>
        <p:blipFill rotWithShape="1">
          <a:blip r:embed="rId3"/>
          <a:srcRect l="52" t="48504" r="60778"/>
          <a:stretch/>
        </p:blipFill>
        <p:spPr>
          <a:xfrm>
            <a:off x="306734" y="1912572"/>
            <a:ext cx="2335428" cy="2450011"/>
          </a:xfrm>
          <a:prstGeom prst="rect">
            <a:avLst/>
          </a:prstGeom>
        </p:spPr>
      </p:pic>
      <p:pic>
        <p:nvPicPr>
          <p:cNvPr id="4" name="Picture 3">
            <a:extLst>
              <a:ext uri="{FF2B5EF4-FFF2-40B4-BE49-F238E27FC236}">
                <a16:creationId xmlns:a16="http://schemas.microsoft.com/office/drawing/2014/main" id="{AD3321D2-2195-15BE-FDE3-97E8EE45B6D2}"/>
              </a:ext>
            </a:extLst>
          </p:cNvPr>
          <p:cNvPicPr>
            <a:picLocks noChangeAspect="1"/>
          </p:cNvPicPr>
          <p:nvPr/>
        </p:nvPicPr>
        <p:blipFill rotWithShape="1">
          <a:blip r:embed="rId3"/>
          <a:srcRect l="65749"/>
          <a:stretch/>
        </p:blipFill>
        <p:spPr>
          <a:xfrm>
            <a:off x="2865963" y="0"/>
            <a:ext cx="1982888" cy="4619561"/>
          </a:xfrm>
          <a:prstGeom prst="rect">
            <a:avLst/>
          </a:prstGeom>
        </p:spPr>
      </p:pic>
      <p:sp>
        <p:nvSpPr>
          <p:cNvPr id="8" name="TextBox 7">
            <a:extLst>
              <a:ext uri="{FF2B5EF4-FFF2-40B4-BE49-F238E27FC236}">
                <a16:creationId xmlns:a16="http://schemas.microsoft.com/office/drawing/2014/main" id="{7F6A2352-6191-7A90-57A1-CBE11F7934E0}"/>
              </a:ext>
            </a:extLst>
          </p:cNvPr>
          <p:cNvSpPr txBox="1"/>
          <p:nvPr/>
        </p:nvSpPr>
        <p:spPr>
          <a:xfrm>
            <a:off x="2760269" y="3973230"/>
            <a:ext cx="2383232" cy="646331"/>
          </a:xfrm>
          <a:prstGeom prst="rect">
            <a:avLst/>
          </a:prstGeom>
          <a:solidFill>
            <a:schemeClr val="bg1"/>
          </a:solidFill>
        </p:spPr>
        <p:txBody>
          <a:bodyPr wrap="square" rtlCol="0">
            <a:spAutoFit/>
          </a:bodyPr>
          <a:lstStyle/>
          <a:p>
            <a:pPr defTabSz="457189">
              <a:defRPr/>
            </a:pPr>
            <a:r>
              <a:rPr lang="en-US" sz="1200" dirty="0">
                <a:solidFill>
                  <a:srgbClr val="003087"/>
                </a:solidFill>
                <a:latin typeface="Arial"/>
                <a:cs typeface="+mn-cs"/>
              </a:rPr>
              <a:t>Installed in 10 </a:t>
            </a:r>
            <a:r>
              <a:rPr lang="en-US" sz="1200" dirty="0" err="1">
                <a:solidFill>
                  <a:srgbClr val="003087"/>
                </a:solidFill>
                <a:latin typeface="Arial"/>
                <a:cs typeface="+mn-cs"/>
              </a:rPr>
              <a:t>mK</a:t>
            </a:r>
            <a:r>
              <a:rPr lang="en-US" sz="1200" dirty="0">
                <a:solidFill>
                  <a:srgbClr val="003087"/>
                </a:solidFill>
                <a:latin typeface="Arial"/>
                <a:cs typeface="+mn-cs"/>
              </a:rPr>
              <a:t> dilution refrigerator and 14T solenoid magnet at </a:t>
            </a:r>
            <a:r>
              <a:rPr lang="en-US" sz="1200" dirty="0" err="1">
                <a:solidFill>
                  <a:srgbClr val="003087"/>
                </a:solidFill>
                <a:latin typeface="Arial"/>
                <a:cs typeface="+mn-cs"/>
              </a:rPr>
              <a:t>SiDet</a:t>
            </a:r>
            <a:r>
              <a:rPr lang="en-US" sz="1200" dirty="0">
                <a:solidFill>
                  <a:srgbClr val="003087"/>
                </a:solidFill>
                <a:latin typeface="Arial"/>
                <a:cs typeface="+mn-cs"/>
              </a:rPr>
              <a:t> Lab B.</a:t>
            </a:r>
          </a:p>
        </p:txBody>
      </p:sp>
      <p:sp>
        <p:nvSpPr>
          <p:cNvPr id="14" name="TextBox 13">
            <a:extLst>
              <a:ext uri="{FF2B5EF4-FFF2-40B4-BE49-F238E27FC236}">
                <a16:creationId xmlns:a16="http://schemas.microsoft.com/office/drawing/2014/main" id="{867D304D-B4CD-C853-AC43-5AC1B772E5DF}"/>
              </a:ext>
            </a:extLst>
          </p:cNvPr>
          <p:cNvSpPr txBox="1"/>
          <p:nvPr/>
        </p:nvSpPr>
        <p:spPr>
          <a:xfrm>
            <a:off x="5261608" y="3538002"/>
            <a:ext cx="3769720" cy="646331"/>
          </a:xfrm>
          <a:prstGeom prst="rect">
            <a:avLst/>
          </a:prstGeom>
          <a:noFill/>
        </p:spPr>
        <p:txBody>
          <a:bodyPr wrap="square" rtlCol="0">
            <a:spAutoFit/>
          </a:bodyPr>
          <a:lstStyle/>
          <a:p>
            <a:pPr defTabSz="685800" fontAlgn="auto">
              <a:spcBef>
                <a:spcPts val="0"/>
              </a:spcBef>
              <a:spcAft>
                <a:spcPts val="0"/>
              </a:spcAft>
              <a:defRPr/>
            </a:pPr>
            <a:r>
              <a:rPr lang="en-US" sz="1200" dirty="0" err="1">
                <a:solidFill>
                  <a:srgbClr val="003087"/>
                </a:solidFill>
                <a:latin typeface="Arial"/>
                <a:ea typeface="+mn-ea"/>
                <a:cs typeface="+mn-cs"/>
              </a:rPr>
              <a:t>Transmon</a:t>
            </a:r>
            <a:r>
              <a:rPr lang="en-US" sz="1200" dirty="0">
                <a:solidFill>
                  <a:srgbClr val="003087"/>
                </a:solidFill>
                <a:latin typeface="Arial"/>
                <a:ea typeface="+mn-ea"/>
                <a:cs typeface="+mn-cs"/>
              </a:rPr>
              <a:t> qubit performs quantum non-demolition single photon counting with noise </a:t>
            </a:r>
            <a:r>
              <a:rPr lang="en-US" sz="1200" b="1" dirty="0">
                <a:solidFill>
                  <a:srgbClr val="003087"/>
                </a:solidFill>
                <a:latin typeface="Arial"/>
                <a:ea typeface="+mn-ea"/>
                <a:cs typeface="+mn-cs"/>
              </a:rPr>
              <a:t>36x lower than zero-point noise, 1300x speed-up.</a:t>
            </a:r>
            <a:endParaRPr lang="en-US" sz="1200" dirty="0">
              <a:solidFill>
                <a:srgbClr val="003087"/>
              </a:solidFill>
              <a:latin typeface="Arial"/>
              <a:ea typeface="+mn-ea"/>
              <a:cs typeface="+mn-cs"/>
            </a:endParaRPr>
          </a:p>
        </p:txBody>
      </p:sp>
      <p:pic>
        <p:nvPicPr>
          <p:cNvPr id="15" name="Picture 14">
            <a:extLst>
              <a:ext uri="{FF2B5EF4-FFF2-40B4-BE49-F238E27FC236}">
                <a16:creationId xmlns:a16="http://schemas.microsoft.com/office/drawing/2014/main" id="{B5E2C162-B7FE-BE43-F5CA-F151E019B472}"/>
              </a:ext>
            </a:extLst>
          </p:cNvPr>
          <p:cNvPicPr>
            <a:picLocks noChangeAspect="1"/>
          </p:cNvPicPr>
          <p:nvPr/>
        </p:nvPicPr>
        <p:blipFill>
          <a:blip r:embed="rId4"/>
          <a:stretch>
            <a:fillRect/>
          </a:stretch>
        </p:blipFill>
        <p:spPr>
          <a:xfrm>
            <a:off x="4918641" y="594938"/>
            <a:ext cx="4225359" cy="2862823"/>
          </a:xfrm>
          <a:prstGeom prst="rect">
            <a:avLst/>
          </a:prstGeom>
        </p:spPr>
      </p:pic>
      <p:sp>
        <p:nvSpPr>
          <p:cNvPr id="17" name="TextBox 16">
            <a:extLst>
              <a:ext uri="{FF2B5EF4-FFF2-40B4-BE49-F238E27FC236}">
                <a16:creationId xmlns:a16="http://schemas.microsoft.com/office/drawing/2014/main" id="{F57C38F0-4859-48AD-007F-922B9E76BC40}"/>
              </a:ext>
            </a:extLst>
          </p:cNvPr>
          <p:cNvSpPr txBox="1"/>
          <p:nvPr/>
        </p:nvSpPr>
        <p:spPr>
          <a:xfrm>
            <a:off x="5310318" y="85222"/>
            <a:ext cx="3642154" cy="507831"/>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003087"/>
                </a:solidFill>
                <a:latin typeface="Arial"/>
                <a:ea typeface="+mn-ea"/>
                <a:cs typeface="+mn-cs"/>
              </a:rPr>
              <a:t>Quantum readout electronics in remote, magnetically-shielded region</a:t>
            </a:r>
          </a:p>
        </p:txBody>
      </p:sp>
      <p:sp>
        <p:nvSpPr>
          <p:cNvPr id="19" name="TextBox 18">
            <a:extLst>
              <a:ext uri="{FF2B5EF4-FFF2-40B4-BE49-F238E27FC236}">
                <a16:creationId xmlns:a16="http://schemas.microsoft.com/office/drawing/2014/main" id="{3BC9AA94-DEF9-0E3A-36D1-9F48E9C72ABF}"/>
              </a:ext>
            </a:extLst>
          </p:cNvPr>
          <p:cNvSpPr txBox="1"/>
          <p:nvPr/>
        </p:nvSpPr>
        <p:spPr>
          <a:xfrm>
            <a:off x="306734" y="4239498"/>
            <a:ext cx="2356735" cy="253916"/>
          </a:xfrm>
          <a:prstGeom prst="rect">
            <a:avLst/>
          </a:prstGeom>
          <a:noFill/>
        </p:spPr>
        <p:txBody>
          <a:bodyPr wrap="none" rtlCol="0">
            <a:spAutoFit/>
          </a:bodyPr>
          <a:lstStyle/>
          <a:p>
            <a:pPr defTabSz="685800" fontAlgn="auto">
              <a:spcBef>
                <a:spcPts val="0"/>
              </a:spcBef>
              <a:spcAft>
                <a:spcPts val="0"/>
              </a:spcAft>
              <a:defRPr/>
            </a:pPr>
            <a:r>
              <a:rPr lang="en-US" sz="1050" dirty="0">
                <a:solidFill>
                  <a:srgbClr val="003087"/>
                </a:solidFill>
                <a:latin typeface="Arial"/>
                <a:ea typeface="+mn-ea"/>
                <a:cs typeface="+mn-cs"/>
              </a:rPr>
              <a:t>(based on design from INFN/SQMS)</a:t>
            </a:r>
          </a:p>
        </p:txBody>
      </p:sp>
      <p:cxnSp>
        <p:nvCxnSpPr>
          <p:cNvPr id="22" name="Straight Arrow Connector 21">
            <a:extLst>
              <a:ext uri="{FF2B5EF4-FFF2-40B4-BE49-F238E27FC236}">
                <a16:creationId xmlns:a16="http://schemas.microsoft.com/office/drawing/2014/main" id="{103A8F33-4A60-863A-606A-0DDA0BBBB232}"/>
              </a:ext>
            </a:extLst>
          </p:cNvPr>
          <p:cNvCxnSpPr/>
          <p:nvPr/>
        </p:nvCxnSpPr>
        <p:spPr>
          <a:xfrm flipV="1">
            <a:off x="2687595" y="2594920"/>
            <a:ext cx="945292" cy="185351"/>
          </a:xfrm>
          <a:prstGeom prst="straightConnector1">
            <a:avLst/>
          </a:prstGeom>
          <a:ln w="635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7802B54-1973-ECC5-702E-1D482BA8031A}"/>
              </a:ext>
            </a:extLst>
          </p:cNvPr>
          <p:cNvCxnSpPr>
            <a:cxnSpLocks/>
          </p:cNvCxnSpPr>
          <p:nvPr/>
        </p:nvCxnSpPr>
        <p:spPr>
          <a:xfrm flipH="1">
            <a:off x="4136426" y="1713959"/>
            <a:ext cx="784653" cy="0"/>
          </a:xfrm>
          <a:prstGeom prst="straightConnector1">
            <a:avLst/>
          </a:prstGeom>
          <a:ln w="635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F72201A-7446-D018-82CF-7B6B5024D331}"/>
              </a:ext>
            </a:extLst>
          </p:cNvPr>
          <p:cNvSpPr txBox="1"/>
          <p:nvPr/>
        </p:nvSpPr>
        <p:spPr>
          <a:xfrm>
            <a:off x="3184189" y="2799339"/>
            <a:ext cx="1705997" cy="1061829"/>
          </a:xfrm>
          <a:prstGeom prst="rect">
            <a:avLst/>
          </a:prstGeom>
          <a:solidFill>
            <a:srgbClr val="00B0F0">
              <a:alpha val="74000"/>
            </a:srgbClr>
          </a:solidFill>
        </p:spPr>
        <p:txBody>
          <a:bodyPr wrap="square">
            <a:spAutoFit/>
          </a:bodyPr>
          <a:lstStyle/>
          <a:p>
            <a:r>
              <a:rPr lang="en-US" sz="1800" dirty="0" err="1">
                <a:solidFill>
                  <a:schemeClr val="tx2"/>
                </a:solidFill>
                <a:latin typeface="+mj-lt"/>
              </a:rPr>
              <a:t>SQuAD</a:t>
            </a:r>
            <a:r>
              <a:rPr lang="en-US" sz="1800" dirty="0">
                <a:solidFill>
                  <a:schemeClr val="tx2"/>
                </a:solidFill>
                <a:latin typeface="+mj-lt"/>
              </a:rPr>
              <a:t> (</a:t>
            </a:r>
            <a:r>
              <a:rPr lang="en-US" sz="1350" dirty="0">
                <a:solidFill>
                  <a:schemeClr val="tx2"/>
                </a:solidFill>
                <a:latin typeface="+mj-lt"/>
              </a:rPr>
              <a:t>Superconducting Qubits for Axion </a:t>
            </a:r>
            <a:r>
              <a:rPr lang="en-US" sz="1350" dirty="0" err="1">
                <a:solidFill>
                  <a:schemeClr val="tx2"/>
                </a:solidFill>
                <a:latin typeface="+mj-lt"/>
              </a:rPr>
              <a:t>Darkmatter</a:t>
            </a:r>
            <a:r>
              <a:rPr lang="en-US" sz="1350" dirty="0">
                <a:solidFill>
                  <a:schemeClr val="tx2"/>
                </a:solidFill>
                <a:latin typeface="+mj-lt"/>
              </a:rPr>
              <a:t>)</a:t>
            </a:r>
            <a:endParaRPr lang="en-US" sz="1800" dirty="0">
              <a:solidFill>
                <a:schemeClr val="tx2"/>
              </a:solidFill>
            </a:endParaRPr>
          </a:p>
        </p:txBody>
      </p:sp>
      <p:sp>
        <p:nvSpPr>
          <p:cNvPr id="5" name="TextBox 4">
            <a:extLst>
              <a:ext uri="{FF2B5EF4-FFF2-40B4-BE49-F238E27FC236}">
                <a16:creationId xmlns:a16="http://schemas.microsoft.com/office/drawing/2014/main" id="{F05633D9-DD7A-5EA7-F07D-6BE58B640583}"/>
              </a:ext>
            </a:extLst>
          </p:cNvPr>
          <p:cNvSpPr txBox="1"/>
          <p:nvPr/>
        </p:nvSpPr>
        <p:spPr>
          <a:xfrm>
            <a:off x="191528" y="529735"/>
            <a:ext cx="2152833" cy="307777"/>
          </a:xfrm>
          <a:prstGeom prst="rect">
            <a:avLst/>
          </a:prstGeom>
          <a:noFill/>
        </p:spPr>
        <p:txBody>
          <a:bodyPr wrap="none" rtlCol="0">
            <a:spAutoFit/>
          </a:bodyPr>
          <a:lstStyle/>
          <a:p>
            <a:r>
              <a:rPr lang="en-US" sz="1400" dirty="0"/>
              <a:t>Fermilab/Chicago/Stanford</a:t>
            </a:r>
          </a:p>
        </p:txBody>
      </p:sp>
      <p:sp>
        <p:nvSpPr>
          <p:cNvPr id="9" name="TextBox 8">
            <a:extLst>
              <a:ext uri="{FF2B5EF4-FFF2-40B4-BE49-F238E27FC236}">
                <a16:creationId xmlns:a16="http://schemas.microsoft.com/office/drawing/2014/main" id="{CC8389C4-0E7D-920E-63DB-A2EAC8A0C6AA}"/>
              </a:ext>
            </a:extLst>
          </p:cNvPr>
          <p:cNvSpPr txBox="1"/>
          <p:nvPr/>
        </p:nvSpPr>
        <p:spPr>
          <a:xfrm>
            <a:off x="5896784" y="4235988"/>
            <a:ext cx="2820003" cy="261610"/>
          </a:xfrm>
          <a:prstGeom prst="rect">
            <a:avLst/>
          </a:prstGeom>
          <a:noFill/>
        </p:spPr>
        <p:txBody>
          <a:bodyPr wrap="none" rtlCol="0">
            <a:spAutoFit/>
          </a:bodyPr>
          <a:lstStyle/>
          <a:p>
            <a:r>
              <a:rPr lang="en-US" sz="1100" b="0" u="none" strike="noStrike" dirty="0">
                <a:effectLst/>
                <a:latin typeface="+mn-lt"/>
              </a:rPr>
              <a:t>A.V. Dixit et al., </a:t>
            </a:r>
            <a:r>
              <a:rPr lang="en-US" sz="1100" b="0" i="1" u="none" strike="noStrike" dirty="0" err="1">
                <a:effectLst/>
                <a:latin typeface="+mn-lt"/>
              </a:rPr>
              <a:t>Phys.Rev.Lett</a:t>
            </a:r>
            <a:r>
              <a:rPr lang="en-US" sz="1100" b="0" i="1" u="none" strike="noStrike" dirty="0">
                <a:effectLst/>
                <a:latin typeface="+mn-lt"/>
              </a:rPr>
              <a:t>.</a:t>
            </a:r>
            <a:r>
              <a:rPr lang="en-US" sz="1100" b="0" i="0" u="none" strike="noStrike" dirty="0">
                <a:effectLst/>
                <a:latin typeface="+mn-lt"/>
              </a:rPr>
              <a:t> 126 (2021)</a:t>
            </a:r>
            <a:endParaRPr lang="en-US" sz="1100" dirty="0">
              <a:latin typeface="+mn-lt"/>
            </a:endParaRPr>
          </a:p>
        </p:txBody>
      </p:sp>
    </p:spTree>
    <p:extLst>
      <p:ext uri="{BB962C8B-B14F-4D97-AF65-F5344CB8AC3E}">
        <p14:creationId xmlns:p14="http://schemas.microsoft.com/office/powerpoint/2010/main" val="195115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618E-27E8-4E42-9BE9-C5576198577F}"/>
              </a:ext>
            </a:extLst>
          </p:cNvPr>
          <p:cNvSpPr>
            <a:spLocks noGrp="1"/>
          </p:cNvSpPr>
          <p:nvPr>
            <p:ph type="title"/>
          </p:nvPr>
        </p:nvSpPr>
        <p:spPr>
          <a:xfrm>
            <a:off x="581439" y="83867"/>
            <a:ext cx="7991061" cy="654114"/>
          </a:xfrm>
        </p:spPr>
        <p:txBody>
          <a:bodyPr>
            <a:normAutofit/>
          </a:bodyPr>
          <a:lstStyle/>
          <a:p>
            <a:r>
              <a:rPr lang="en-US" dirty="0">
                <a:latin typeface="Arial" panose="020B0604020202020204" pitchFamily="34" charset="0"/>
                <a:cs typeface="Arial" panose="020B0604020202020204" pitchFamily="34" charset="0"/>
              </a:rPr>
              <a:t>More stupid qubit tricks: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Increase signal rate by stimulated emission of photons from DM waves</a:t>
            </a:r>
          </a:p>
        </p:txBody>
      </p:sp>
      <p:sp>
        <p:nvSpPr>
          <p:cNvPr id="3" name="Footer Placeholder 2">
            <a:extLst>
              <a:ext uri="{FF2B5EF4-FFF2-40B4-BE49-F238E27FC236}">
                <a16:creationId xmlns:a16="http://schemas.microsoft.com/office/drawing/2014/main" id="{59AEAC21-B795-4F4A-B36A-9C4B8D063CFA}"/>
              </a:ext>
            </a:extLst>
          </p:cNvPr>
          <p:cNvSpPr>
            <a:spLocks noGrp="1"/>
          </p:cNvSpPr>
          <p:nvPr>
            <p:ph type="ftr" sz="quarter" idx="11"/>
          </p:nvPr>
        </p:nvSpPr>
        <p:spPr/>
        <p:txBody>
          <a:bodyPr/>
          <a:lstStyle/>
          <a:p>
            <a:pPr algn="ctr" defTabSz="342900" fontAlgn="auto">
              <a:spcBef>
                <a:spcPts val="0"/>
              </a:spcBef>
              <a:spcAft>
                <a:spcPts val="0"/>
              </a:spcAft>
              <a:defRPr/>
            </a:pPr>
            <a:r>
              <a:rPr lang="en-US">
                <a:solidFill>
                  <a:srgbClr val="000030">
                    <a:tint val="75000"/>
                  </a:srgbClr>
                </a:solidFill>
                <a:latin typeface="Calibri"/>
                <a:ea typeface="ＭＳ Ｐゴシック" pitchFamily="-106" charset="-128"/>
                <a:cs typeface="+mn-cs"/>
              </a:rPr>
              <a:t>Aaron Chou, PAC mtg 1/10/2024</a:t>
            </a:r>
            <a:endParaRPr lang="en-US" dirty="0">
              <a:solidFill>
                <a:srgbClr val="000030">
                  <a:tint val="75000"/>
                </a:srgbClr>
              </a:solidFill>
              <a:latin typeface="Calibri"/>
              <a:ea typeface="ＭＳ Ｐゴシック" pitchFamily="-106" charset="-128"/>
              <a:cs typeface="+mn-cs"/>
            </a:endParaRPr>
          </a:p>
        </p:txBody>
      </p:sp>
      <p:sp>
        <p:nvSpPr>
          <p:cNvPr id="4" name="Slide Number Placeholder 3">
            <a:extLst>
              <a:ext uri="{FF2B5EF4-FFF2-40B4-BE49-F238E27FC236}">
                <a16:creationId xmlns:a16="http://schemas.microsoft.com/office/drawing/2014/main" id="{4D8FBA5E-B50F-B145-8161-4F8C04276970}"/>
              </a:ext>
            </a:extLst>
          </p:cNvPr>
          <p:cNvSpPr>
            <a:spLocks noGrp="1"/>
          </p:cNvSpPr>
          <p:nvPr>
            <p:ph type="sldNum" sz="quarter" idx="12"/>
          </p:nvPr>
        </p:nvSpPr>
        <p:spPr>
          <a:xfrm>
            <a:off x="4914900" y="4767264"/>
            <a:ext cx="1600200" cy="273844"/>
          </a:xfrm>
          <a:prstGeom prst="rect">
            <a:avLst/>
          </a:prstGeom>
        </p:spPr>
        <p:txBody>
          <a:bodyPr vert="horz" wrap="square" lIns="68568" tIns="34285" rIns="68568" bIns="34285" numCol="1" anchor="ctr" anchorCtr="0" compatLnSpc="1">
            <a:prstTxWarp prst="textNoShape">
              <a:avLst/>
            </a:prstTxWarp>
          </a:bodyPr>
          <a:lstStyle>
            <a:defPPr>
              <a:defRPr lang="en-US"/>
            </a:defPPr>
            <a:lvl1pPr marL="0" algn="r" defTabSz="342900" rtl="0" eaLnBrk="1" latinLnBrk="0" hangingPunct="1">
              <a:defRPr sz="900" kern="1200">
                <a:solidFill>
                  <a:srgbClr val="898989"/>
                </a:solidFill>
                <a:latin typeface="Calibri"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6B8FC918-9776-9A4E-8537-62BB08031C7A}" type="slidenum">
              <a:rPr lang="en-US"/>
              <a:pPr fontAlgn="auto">
                <a:spcBef>
                  <a:spcPts val="0"/>
                </a:spcBef>
                <a:spcAft>
                  <a:spcPts val="0"/>
                </a:spcAft>
                <a:defRPr/>
              </a:pPr>
              <a:t>24</a:t>
            </a:fld>
            <a:endParaRPr lang="en-US">
              <a:solidFill>
                <a:srgbClr val="000030">
                  <a:tint val="75000"/>
                </a:srgbClr>
              </a:solidFill>
              <a:latin typeface="Calibri"/>
            </a:endParaRPr>
          </a:p>
        </p:txBody>
      </p:sp>
      <p:pic>
        <p:nvPicPr>
          <p:cNvPr id="7" name="Picture 6">
            <a:extLst>
              <a:ext uri="{FF2B5EF4-FFF2-40B4-BE49-F238E27FC236}">
                <a16:creationId xmlns:a16="http://schemas.microsoft.com/office/drawing/2014/main" id="{89B6F2D9-FE8F-974D-B9D2-5F58BA002C4D}"/>
              </a:ext>
            </a:extLst>
          </p:cNvPr>
          <p:cNvPicPr>
            <a:picLocks noChangeAspect="1"/>
          </p:cNvPicPr>
          <p:nvPr/>
        </p:nvPicPr>
        <p:blipFill>
          <a:blip r:embed="rId2"/>
          <a:stretch>
            <a:fillRect/>
          </a:stretch>
        </p:blipFill>
        <p:spPr>
          <a:xfrm>
            <a:off x="2098598" y="1738820"/>
            <a:ext cx="1329267" cy="1800049"/>
          </a:xfrm>
          <a:prstGeom prst="rect">
            <a:avLst/>
          </a:prstGeom>
        </p:spPr>
      </p:pic>
      <p:pic>
        <p:nvPicPr>
          <p:cNvPr id="8" name="Picture 7">
            <a:extLst>
              <a:ext uri="{FF2B5EF4-FFF2-40B4-BE49-F238E27FC236}">
                <a16:creationId xmlns:a16="http://schemas.microsoft.com/office/drawing/2014/main" id="{966CB210-A90D-C94C-9E43-AF100EF9E04E}"/>
              </a:ext>
            </a:extLst>
          </p:cNvPr>
          <p:cNvPicPr>
            <a:picLocks noChangeAspect="1"/>
          </p:cNvPicPr>
          <p:nvPr/>
        </p:nvPicPr>
        <p:blipFill>
          <a:blip r:embed="rId3"/>
          <a:stretch>
            <a:fillRect/>
          </a:stretch>
        </p:blipFill>
        <p:spPr>
          <a:xfrm>
            <a:off x="3778338" y="1798085"/>
            <a:ext cx="1587324" cy="1587324"/>
          </a:xfrm>
          <a:prstGeom prst="rect">
            <a:avLst/>
          </a:prstGeom>
        </p:spPr>
      </p:pic>
      <p:pic>
        <p:nvPicPr>
          <p:cNvPr id="9" name="Picture 8">
            <a:extLst>
              <a:ext uri="{FF2B5EF4-FFF2-40B4-BE49-F238E27FC236}">
                <a16:creationId xmlns:a16="http://schemas.microsoft.com/office/drawing/2014/main" id="{812A62C0-FAD6-3D4D-B880-892315108B97}"/>
              </a:ext>
            </a:extLst>
          </p:cNvPr>
          <p:cNvPicPr>
            <a:picLocks noChangeAspect="1"/>
          </p:cNvPicPr>
          <p:nvPr/>
        </p:nvPicPr>
        <p:blipFill>
          <a:blip r:embed="rId4"/>
          <a:stretch>
            <a:fillRect/>
          </a:stretch>
        </p:blipFill>
        <p:spPr>
          <a:xfrm>
            <a:off x="5846057" y="1738819"/>
            <a:ext cx="1344237" cy="1867782"/>
          </a:xfrm>
          <a:prstGeom prst="rect">
            <a:avLst/>
          </a:prstGeom>
        </p:spPr>
      </p:pic>
      <p:sp>
        <p:nvSpPr>
          <p:cNvPr id="10" name="TextBox 9">
            <a:extLst>
              <a:ext uri="{FF2B5EF4-FFF2-40B4-BE49-F238E27FC236}">
                <a16:creationId xmlns:a16="http://schemas.microsoft.com/office/drawing/2014/main" id="{3D781375-9339-6243-8D0B-8588C7605268}"/>
              </a:ext>
            </a:extLst>
          </p:cNvPr>
          <p:cNvSpPr txBox="1"/>
          <p:nvPr/>
        </p:nvSpPr>
        <p:spPr>
          <a:xfrm>
            <a:off x="2387601" y="3645273"/>
            <a:ext cx="655949" cy="248594"/>
          </a:xfrm>
          <a:prstGeom prst="rect">
            <a:avLst/>
          </a:prstGeom>
          <a:noFill/>
        </p:spPr>
        <p:txBody>
          <a:bodyPr wrap="none" rtlCol="0">
            <a:spAutoFit/>
          </a:bodyPr>
          <a:lstStyle/>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Good!</a:t>
            </a:r>
          </a:p>
        </p:txBody>
      </p:sp>
      <p:sp>
        <p:nvSpPr>
          <p:cNvPr id="11" name="TextBox 10">
            <a:extLst>
              <a:ext uri="{FF2B5EF4-FFF2-40B4-BE49-F238E27FC236}">
                <a16:creationId xmlns:a16="http://schemas.microsoft.com/office/drawing/2014/main" id="{AF283111-1720-6E44-90DC-029E8BE26BEE}"/>
              </a:ext>
            </a:extLst>
          </p:cNvPr>
          <p:cNvSpPr txBox="1"/>
          <p:nvPr/>
        </p:nvSpPr>
        <p:spPr>
          <a:xfrm>
            <a:off x="4114801" y="3590726"/>
            <a:ext cx="928459" cy="248594"/>
          </a:xfrm>
          <a:prstGeom prst="rect">
            <a:avLst/>
          </a:prstGeom>
          <a:noFill/>
        </p:spPr>
        <p:txBody>
          <a:bodyPr wrap="none" rtlCol="0">
            <a:spAutoFit/>
          </a:bodyPr>
          <a:lstStyle/>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Waiting…</a:t>
            </a:r>
          </a:p>
        </p:txBody>
      </p:sp>
      <p:sp>
        <p:nvSpPr>
          <p:cNvPr id="12" name="TextBox 11">
            <a:extLst>
              <a:ext uri="{FF2B5EF4-FFF2-40B4-BE49-F238E27FC236}">
                <a16:creationId xmlns:a16="http://schemas.microsoft.com/office/drawing/2014/main" id="{4E2AB577-8294-8449-934C-1E89F7B6F3E3}"/>
              </a:ext>
            </a:extLst>
          </p:cNvPr>
          <p:cNvSpPr txBox="1"/>
          <p:nvPr/>
        </p:nvSpPr>
        <p:spPr>
          <a:xfrm>
            <a:off x="5866017" y="3717302"/>
            <a:ext cx="1685077" cy="248594"/>
          </a:xfrm>
          <a:prstGeom prst="rect">
            <a:avLst/>
          </a:prstGeom>
          <a:noFill/>
        </p:spPr>
        <p:txBody>
          <a:bodyPr wrap="none" rtlCol="0">
            <a:spAutoFit/>
          </a:bodyPr>
          <a:lstStyle/>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Oops, wrong phase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E1209E9-AE8B-224D-94B2-4BDF0CD62738}"/>
                  </a:ext>
                </a:extLst>
              </p:cNvPr>
              <p:cNvSpPr txBox="1"/>
              <p:nvPr/>
            </p:nvSpPr>
            <p:spPr>
              <a:xfrm>
                <a:off x="2541588" y="1282116"/>
                <a:ext cx="2079737" cy="271164"/>
              </a:xfrm>
              <a:prstGeom prst="rect">
                <a:avLst/>
              </a:prstGeom>
              <a:noFill/>
            </p:spPr>
            <p:txBody>
              <a:bodyPr wrap="none" rtlCol="0">
                <a:spAutoFit/>
              </a:bodyPr>
              <a:lstStyle/>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Power = </a:t>
                </a:r>
                <a14:m>
                  <m:oMath xmlns:m="http://schemas.openxmlformats.org/officeDocument/2006/math">
                    <m:acc>
                      <m:accPr>
                        <m:chr m:val="⃗"/>
                        <m:ctrlPr>
                          <a:rPr lang="en-US" sz="1350" i="1">
                            <a:solidFill>
                              <a:srgbClr val="DADADA">
                                <a:lumMod val="10000"/>
                              </a:srgbClr>
                            </a:solidFill>
                            <a:latin typeface="Cambria Math" panose="02040503050406030204" pitchFamily="18" charset="0"/>
                            <a:ea typeface="+mn-ea"/>
                            <a:cs typeface="Arial" charset="0"/>
                          </a:rPr>
                        </m:ctrlPr>
                      </m:accPr>
                      <m:e>
                        <m:r>
                          <a:rPr lang="en-US" sz="1350" i="1">
                            <a:solidFill>
                              <a:srgbClr val="DADADA">
                                <a:lumMod val="10000"/>
                              </a:srgbClr>
                            </a:solidFill>
                            <a:latin typeface="Cambria Math" panose="02040503050406030204" pitchFamily="18" charset="0"/>
                            <a:ea typeface="+mn-ea"/>
                            <a:cs typeface="Arial" charset="0"/>
                          </a:rPr>
                          <m:t>𝐹𝑜𝑟𝑐𝑒</m:t>
                        </m:r>
                      </m:e>
                    </m:acc>
                    <m:r>
                      <a:rPr lang="en-US" sz="1350" i="1">
                        <a:solidFill>
                          <a:srgbClr val="DADADA">
                            <a:lumMod val="10000"/>
                          </a:srgbClr>
                        </a:solidFill>
                        <a:latin typeface="Cambria Math" panose="02040503050406030204" pitchFamily="18" charset="0"/>
                        <a:ea typeface="Cambria Math" panose="02040503050406030204" pitchFamily="18" charset="0"/>
                        <a:cs typeface="Arial" charset="0"/>
                      </a:rPr>
                      <m:t>∙</m:t>
                    </m:r>
                    <m:acc>
                      <m:accPr>
                        <m:chr m:val="⃗"/>
                        <m:ctrlPr>
                          <a:rPr lang="en-US" sz="1350" i="1">
                            <a:solidFill>
                              <a:srgbClr val="DADADA">
                                <a:lumMod val="10000"/>
                              </a:srgbClr>
                            </a:solidFill>
                            <a:latin typeface="Cambria Math" panose="02040503050406030204" pitchFamily="18" charset="0"/>
                            <a:ea typeface="Cambria Math" panose="02040503050406030204" pitchFamily="18" charset="0"/>
                            <a:cs typeface="Arial" charset="0"/>
                          </a:rPr>
                        </m:ctrlPr>
                      </m:accPr>
                      <m:e>
                        <m:r>
                          <a:rPr lang="en-US" sz="1350" i="1">
                            <a:solidFill>
                              <a:srgbClr val="DADADA">
                                <a:lumMod val="10000"/>
                              </a:srgbClr>
                            </a:solidFill>
                            <a:latin typeface="Cambria Math" panose="02040503050406030204" pitchFamily="18" charset="0"/>
                            <a:ea typeface="Cambria Math" panose="02040503050406030204" pitchFamily="18" charset="0"/>
                            <a:cs typeface="Arial" charset="0"/>
                          </a:rPr>
                          <m:t>𝑣𝑒𝑙𝑜𝑐𝑖𝑡𝑦</m:t>
                        </m:r>
                      </m:e>
                    </m:acc>
                  </m:oMath>
                </a14:m>
                <a:endParaRPr lang="en-US" sz="1350" dirty="0">
                  <a:solidFill>
                    <a:srgbClr val="DADADA">
                      <a:lumMod val="10000"/>
                    </a:srgbClr>
                  </a:solidFill>
                  <a:latin typeface="Arial" charset="0"/>
                  <a:ea typeface="Arial" charset="0"/>
                  <a:cs typeface="Arial" charset="0"/>
                </a:endParaRPr>
              </a:p>
            </p:txBody>
          </p:sp>
        </mc:Choice>
        <mc:Fallback xmlns="">
          <p:sp>
            <p:nvSpPr>
              <p:cNvPr id="13" name="TextBox 12">
                <a:extLst>
                  <a:ext uri="{FF2B5EF4-FFF2-40B4-BE49-F238E27FC236}">
                    <a16:creationId xmlns:a16="http://schemas.microsoft.com/office/drawing/2014/main" id="{1E1209E9-AE8B-224D-94B2-4BDF0CD62738}"/>
                  </a:ext>
                </a:extLst>
              </p:cNvPr>
              <p:cNvSpPr txBox="1">
                <a:spLocks noRot="1" noChangeAspect="1" noMove="1" noResize="1" noEditPoints="1" noAdjustHandles="1" noChangeArrowheads="1" noChangeShapeType="1" noTextEdit="1"/>
              </p:cNvSpPr>
              <p:nvPr/>
            </p:nvSpPr>
            <p:spPr>
              <a:xfrm>
                <a:off x="2541588" y="1282116"/>
                <a:ext cx="2079737" cy="271164"/>
              </a:xfrm>
              <a:prstGeom prst="rect">
                <a:avLst/>
              </a:prstGeom>
              <a:blipFill>
                <a:blip r:embed="rId5"/>
                <a:stretch>
                  <a:fillRect l="-610" t="-8696" b="-173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4E6F16A-AD50-4243-BAB9-B7835E78D408}"/>
              </a:ext>
            </a:extLst>
          </p:cNvPr>
          <p:cNvSpPr txBox="1"/>
          <p:nvPr/>
        </p:nvSpPr>
        <p:spPr>
          <a:xfrm>
            <a:off x="648265" y="4004568"/>
            <a:ext cx="6542029" cy="716030"/>
          </a:xfrm>
          <a:prstGeom prst="rect">
            <a:avLst/>
          </a:prstGeom>
          <a:noFill/>
        </p:spPr>
        <p:txBody>
          <a:bodyPr wrap="square" rtlCol="0">
            <a:spAutoFit/>
          </a:bodyPr>
          <a:lstStyle/>
          <a:p>
            <a:pPr defTabSz="342900" fontAlgn="auto">
              <a:lnSpc>
                <a:spcPct val="75000"/>
              </a:lnSpc>
              <a:spcBef>
                <a:spcPts val="0"/>
              </a:spcBef>
              <a:spcAft>
                <a:spcPts val="0"/>
              </a:spcAft>
              <a:defRPr/>
            </a:pPr>
            <a:endParaRPr lang="en-US" sz="1350" dirty="0">
              <a:solidFill>
                <a:srgbClr val="DADADA">
                  <a:lumMod val="10000"/>
                </a:srgbClr>
              </a:solidFill>
              <a:latin typeface="Arial" charset="0"/>
              <a:ea typeface="Arial" charset="0"/>
              <a:cs typeface="Arial" charset="0"/>
            </a:endParaRPr>
          </a:p>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Quantum mechanically, this is encoded in the operator normalization:</a:t>
            </a:r>
          </a:p>
          <a:p>
            <a:pPr defTabSz="342900" fontAlgn="auto">
              <a:lnSpc>
                <a:spcPct val="75000"/>
              </a:lnSpc>
              <a:spcBef>
                <a:spcPts val="0"/>
              </a:spcBef>
              <a:spcAft>
                <a:spcPts val="0"/>
              </a:spcAft>
              <a:defRPr/>
            </a:pPr>
            <a:endParaRPr lang="en-US" sz="1350" dirty="0">
              <a:solidFill>
                <a:srgbClr val="DADADA">
                  <a:lumMod val="10000"/>
                </a:srgbClr>
              </a:solidFill>
              <a:latin typeface="Arial" charset="0"/>
              <a:ea typeface="Arial" charset="0"/>
              <a:cs typeface="Arial" charset="0"/>
            </a:endParaRPr>
          </a:p>
          <a:p>
            <a:pPr defTabSz="342900" fontAlgn="auto">
              <a:lnSpc>
                <a:spcPct val="75000"/>
              </a:lnSpc>
              <a:spcBef>
                <a:spcPts val="0"/>
              </a:spcBef>
              <a:spcAft>
                <a:spcPts val="0"/>
              </a:spcAft>
              <a:defRPr/>
            </a:pPr>
            <a:r>
              <a:rPr lang="en-US" sz="1350" dirty="0">
                <a:solidFill>
                  <a:srgbClr val="DADADA">
                    <a:lumMod val="10000"/>
                  </a:srgbClr>
                </a:solidFill>
                <a:latin typeface="Arial" charset="0"/>
                <a:ea typeface="Arial" charset="0"/>
                <a:cs typeface="Arial" charset="0"/>
              </a:rPr>
              <a:t>So let’s initialize the cavity with a large N </a:t>
            </a:r>
            <a:r>
              <a:rPr lang="en-US" sz="1350" dirty="0" err="1">
                <a:solidFill>
                  <a:srgbClr val="DADADA">
                    <a:lumMod val="10000"/>
                  </a:srgbClr>
                </a:solidFill>
                <a:latin typeface="Arial" charset="0"/>
                <a:ea typeface="Arial" charset="0"/>
                <a:cs typeface="Arial" charset="0"/>
              </a:rPr>
              <a:t>Fock</a:t>
            </a:r>
            <a:r>
              <a:rPr lang="en-US" sz="1350" dirty="0">
                <a:solidFill>
                  <a:srgbClr val="DADADA">
                    <a:lumMod val="10000"/>
                  </a:srgbClr>
                </a:solidFill>
                <a:latin typeface="Arial" charset="0"/>
                <a:ea typeface="Arial" charset="0"/>
                <a:cs typeface="Arial" charset="0"/>
              </a:rPr>
              <a:t> state to improve the signal rate. </a:t>
            </a:r>
          </a:p>
        </p:txBody>
      </p:sp>
      <p:sp>
        <p:nvSpPr>
          <p:cNvPr id="6" name="TextBox 5">
            <a:extLst>
              <a:ext uri="{FF2B5EF4-FFF2-40B4-BE49-F238E27FC236}">
                <a16:creationId xmlns:a16="http://schemas.microsoft.com/office/drawing/2014/main" id="{7C79E9AC-48D9-504B-99B6-FBD43E5CAE20}"/>
              </a:ext>
            </a:extLst>
          </p:cNvPr>
          <p:cNvSpPr txBox="1"/>
          <p:nvPr/>
        </p:nvSpPr>
        <p:spPr>
          <a:xfrm>
            <a:off x="1767786" y="892635"/>
            <a:ext cx="6397905"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mn-lt"/>
                <a:ea typeface="+mn-ea"/>
                <a:cs typeface="+mn-cs"/>
              </a:rPr>
              <a:t>Start the photon wave swinging so it can more easily accept energy from the DM.</a:t>
            </a:r>
          </a:p>
        </p:txBody>
      </p:sp>
      <p:pic>
        <p:nvPicPr>
          <p:cNvPr id="15" name="Picture 14">
            <a:extLst>
              <a:ext uri="{FF2B5EF4-FFF2-40B4-BE49-F238E27FC236}">
                <a16:creationId xmlns:a16="http://schemas.microsoft.com/office/drawing/2014/main" id="{A9FDF01D-0325-EAE8-27B9-93BFAD49C523}"/>
              </a:ext>
            </a:extLst>
          </p:cNvPr>
          <p:cNvPicPr>
            <a:picLocks noChangeAspect="1"/>
          </p:cNvPicPr>
          <p:nvPr/>
        </p:nvPicPr>
        <p:blipFill>
          <a:blip r:embed="rId6"/>
          <a:stretch>
            <a:fillRect/>
          </a:stretch>
        </p:blipFill>
        <p:spPr>
          <a:xfrm>
            <a:off x="6003414" y="4093412"/>
            <a:ext cx="2150734" cy="365892"/>
          </a:xfrm>
          <a:prstGeom prst="rect">
            <a:avLst/>
          </a:prstGeom>
        </p:spPr>
      </p:pic>
    </p:spTree>
    <p:extLst>
      <p:ext uri="{BB962C8B-B14F-4D97-AF65-F5344CB8AC3E}">
        <p14:creationId xmlns:p14="http://schemas.microsoft.com/office/powerpoint/2010/main" val="2391973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637C-448F-3544-B934-40226E0B0588}"/>
              </a:ext>
            </a:extLst>
          </p:cNvPr>
          <p:cNvSpPr>
            <a:spLocks noGrp="1"/>
          </p:cNvSpPr>
          <p:nvPr>
            <p:ph type="title"/>
          </p:nvPr>
        </p:nvSpPr>
        <p:spPr>
          <a:xfrm>
            <a:off x="126381" y="60458"/>
            <a:ext cx="9017620" cy="514350"/>
          </a:xfrm>
        </p:spPr>
        <p:txBody>
          <a:bodyPr/>
          <a:lstStyle/>
          <a:p>
            <a:r>
              <a:rPr lang="en-US" sz="1500" dirty="0">
                <a:latin typeface="Arial" panose="020B0604020202020204" pitchFamily="34" charset="0"/>
                <a:cs typeface="Arial" panose="020B0604020202020204" pitchFamily="34" charset="0"/>
              </a:rPr>
              <a:t>For signal amplitudes 𝜶, the transfer of quanta from DM to photons is enhanced by a factor (N+1)</a:t>
            </a:r>
          </a:p>
        </p:txBody>
      </p:sp>
      <p:sp>
        <p:nvSpPr>
          <p:cNvPr id="3" name="Footer Placeholder 2">
            <a:extLst>
              <a:ext uri="{FF2B5EF4-FFF2-40B4-BE49-F238E27FC236}">
                <a16:creationId xmlns:a16="http://schemas.microsoft.com/office/drawing/2014/main" id="{599EC08B-ED98-EF46-85E3-4108416CF440}"/>
              </a:ext>
            </a:extLst>
          </p:cNvPr>
          <p:cNvSpPr>
            <a:spLocks noGrp="1"/>
          </p:cNvSpPr>
          <p:nvPr>
            <p:ph type="ftr" sz="quarter" idx="11"/>
          </p:nvPr>
        </p:nvSpPr>
        <p:spPr>
          <a:xfrm>
            <a:off x="190501" y="4909309"/>
            <a:ext cx="2857500" cy="273844"/>
          </a:xfrm>
        </p:spPr>
        <p:txBody>
          <a:bodyPr/>
          <a:lstStyle/>
          <a:p>
            <a:pPr algn="ctr" defTabSz="342844" fontAlgn="auto">
              <a:spcBef>
                <a:spcPts val="0"/>
              </a:spcBef>
              <a:spcAft>
                <a:spcPts val="0"/>
              </a:spcAft>
              <a:defRPr/>
            </a:pPr>
            <a:r>
              <a:rPr lang="es-ES_tradnl" dirty="0">
                <a:solidFill>
                  <a:prstClr val="black"/>
                </a:solidFill>
                <a:latin typeface="Calibri" pitchFamily="-106" charset="0"/>
                <a:ea typeface="ＭＳ Ｐゴシック" pitchFamily="-106" charset="-128"/>
                <a:cs typeface="+mn-cs"/>
              </a:rPr>
              <a:t>Aaron Chou, PAC </a:t>
            </a:r>
            <a:r>
              <a:rPr lang="es-ES_tradnl" dirty="0" err="1">
                <a:solidFill>
                  <a:prstClr val="black"/>
                </a:solidFill>
                <a:latin typeface="Calibri" pitchFamily="-106" charset="0"/>
                <a:ea typeface="ＭＳ Ｐゴシック" pitchFamily="-106" charset="-128"/>
                <a:cs typeface="+mn-cs"/>
              </a:rPr>
              <a:t>mtg</a:t>
            </a:r>
            <a:r>
              <a:rPr lang="es-ES_tradnl" dirty="0">
                <a:solidFill>
                  <a:prstClr val="black"/>
                </a:solidFill>
                <a:latin typeface="Calibri" pitchFamily="-106" charset="0"/>
                <a:ea typeface="ＭＳ Ｐゴシック" pitchFamily="-106" charset="-128"/>
                <a:cs typeface="+mn-cs"/>
              </a:rPr>
              <a:t> 1/10/2024</a:t>
            </a:r>
            <a:endParaRPr lang="en-US" dirty="0">
              <a:solidFill>
                <a:prstClr val="black"/>
              </a:solidFill>
              <a:latin typeface="Calibri" pitchFamily="-106" charset="0"/>
              <a:ea typeface="ＭＳ Ｐゴシック" pitchFamily="-106" charset="-128"/>
              <a:cs typeface="+mn-cs"/>
            </a:endParaRPr>
          </a:p>
        </p:txBody>
      </p:sp>
      <p:sp>
        <p:nvSpPr>
          <p:cNvPr id="4" name="Slide Number Placeholder 3">
            <a:extLst>
              <a:ext uri="{FF2B5EF4-FFF2-40B4-BE49-F238E27FC236}">
                <a16:creationId xmlns:a16="http://schemas.microsoft.com/office/drawing/2014/main" id="{4D5632F4-372B-D549-9138-8A12FA618CEC}"/>
              </a:ext>
            </a:extLst>
          </p:cNvPr>
          <p:cNvSpPr>
            <a:spLocks noGrp="1"/>
          </p:cNvSpPr>
          <p:nvPr>
            <p:ph type="sldNum" sz="quarter" idx="12"/>
          </p:nvPr>
        </p:nvSpPr>
        <p:spPr>
          <a:xfrm>
            <a:off x="4914900" y="4767264"/>
            <a:ext cx="1600200" cy="273844"/>
          </a:xfrm>
          <a:prstGeom prst="rect">
            <a:avLst/>
          </a:prstGeom>
        </p:spPr>
        <p:txBody>
          <a:bodyPr vert="horz" wrap="square" lIns="68568" tIns="34285" rIns="68568" bIns="34285" numCol="1" anchor="ctr" anchorCtr="0" compatLnSpc="1">
            <a:prstTxWarp prst="textNoShape">
              <a:avLst/>
            </a:prstTxWarp>
          </a:bodyPr>
          <a:lstStyle>
            <a:defPPr>
              <a:defRPr lang="en-US"/>
            </a:defPPr>
            <a:lvl1pPr marL="0" algn="r" defTabSz="342900" rtl="0" eaLnBrk="1" latinLnBrk="0" hangingPunct="1">
              <a:defRPr sz="900" kern="1200">
                <a:solidFill>
                  <a:srgbClr val="898989"/>
                </a:solidFill>
                <a:latin typeface="Calibri"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fontAlgn="auto">
              <a:spcBef>
                <a:spcPts val="0"/>
              </a:spcBef>
              <a:spcAft>
                <a:spcPts val="0"/>
              </a:spcAft>
              <a:defRPr/>
            </a:pPr>
            <a:fld id="{6B8FC918-9776-9A4E-8537-62BB08031C7A}" type="slidenum">
              <a:rPr lang="en-US"/>
              <a:pPr fontAlgn="auto">
                <a:spcBef>
                  <a:spcPts val="0"/>
                </a:spcBef>
                <a:spcAft>
                  <a:spcPts val="0"/>
                </a:spcAft>
                <a:defRPr/>
              </a:pPr>
              <a:t>25</a:t>
            </a:fld>
            <a:endParaRPr lang="en-US"/>
          </a:p>
        </p:txBody>
      </p:sp>
      <p:pic>
        <p:nvPicPr>
          <p:cNvPr id="6" name="Picture 5">
            <a:extLst>
              <a:ext uri="{FF2B5EF4-FFF2-40B4-BE49-F238E27FC236}">
                <a16:creationId xmlns:a16="http://schemas.microsoft.com/office/drawing/2014/main" id="{19EB0F74-9ED0-5542-B026-72A5083A2B30}"/>
              </a:ext>
            </a:extLst>
          </p:cNvPr>
          <p:cNvPicPr>
            <a:picLocks noChangeAspect="1"/>
          </p:cNvPicPr>
          <p:nvPr/>
        </p:nvPicPr>
        <p:blipFill>
          <a:blip r:embed="rId2"/>
          <a:stretch>
            <a:fillRect/>
          </a:stretch>
        </p:blipFill>
        <p:spPr>
          <a:xfrm>
            <a:off x="1143000" y="1067722"/>
            <a:ext cx="6858000" cy="3447670"/>
          </a:xfrm>
          <a:prstGeom prst="rect">
            <a:avLst/>
          </a:prstGeom>
        </p:spPr>
      </p:pic>
      <p:sp>
        <p:nvSpPr>
          <p:cNvPr id="7" name="TextBox 6">
            <a:extLst>
              <a:ext uri="{FF2B5EF4-FFF2-40B4-BE49-F238E27FC236}">
                <a16:creationId xmlns:a16="http://schemas.microsoft.com/office/drawing/2014/main" id="{DD0864BF-B1B7-5744-880D-0A9DC5F377FB}"/>
              </a:ext>
            </a:extLst>
          </p:cNvPr>
          <p:cNvSpPr txBox="1"/>
          <p:nvPr/>
        </p:nvSpPr>
        <p:spPr>
          <a:xfrm>
            <a:off x="2664070" y="677348"/>
            <a:ext cx="506870" cy="300082"/>
          </a:xfrm>
          <a:prstGeom prst="rect">
            <a:avLst/>
          </a:prstGeom>
          <a:noFill/>
        </p:spPr>
        <p:txBody>
          <a:bodyPr wrap="none" rtlCol="0">
            <a:spAutoFit/>
          </a:bodyPr>
          <a:lstStyle/>
          <a:p>
            <a:pPr defTabSz="685800" fontAlgn="auto">
              <a:spcBef>
                <a:spcPts val="0"/>
              </a:spcBef>
              <a:spcAft>
                <a:spcPts val="0"/>
              </a:spcAft>
              <a:defRPr/>
            </a:pPr>
            <a:r>
              <a:rPr lang="en-US" sz="1350" b="1" dirty="0">
                <a:solidFill>
                  <a:prstClr val="black"/>
                </a:solidFill>
                <a:latin typeface="Arial" panose="020B0604020202020204" pitchFamily="34" charset="0"/>
                <a:ea typeface="+mn-ea"/>
                <a:cs typeface="Arial" panose="020B0604020202020204" pitchFamily="34" charset="0"/>
              </a:rPr>
              <a:t>N=0</a:t>
            </a:r>
          </a:p>
        </p:txBody>
      </p:sp>
      <p:sp>
        <p:nvSpPr>
          <p:cNvPr id="9" name="TextBox 8">
            <a:extLst>
              <a:ext uri="{FF2B5EF4-FFF2-40B4-BE49-F238E27FC236}">
                <a16:creationId xmlns:a16="http://schemas.microsoft.com/office/drawing/2014/main" id="{82782772-1C61-334C-A7E6-95BD2DA9482D}"/>
              </a:ext>
            </a:extLst>
          </p:cNvPr>
          <p:cNvSpPr txBox="1"/>
          <p:nvPr/>
        </p:nvSpPr>
        <p:spPr>
          <a:xfrm>
            <a:off x="6122950" y="679253"/>
            <a:ext cx="603050" cy="300082"/>
          </a:xfrm>
          <a:prstGeom prst="rect">
            <a:avLst/>
          </a:prstGeom>
          <a:noFill/>
        </p:spPr>
        <p:txBody>
          <a:bodyPr wrap="none" rtlCol="0">
            <a:spAutoFit/>
          </a:bodyPr>
          <a:lstStyle/>
          <a:p>
            <a:pPr defTabSz="685800" fontAlgn="auto">
              <a:spcBef>
                <a:spcPts val="0"/>
              </a:spcBef>
              <a:spcAft>
                <a:spcPts val="0"/>
              </a:spcAft>
              <a:defRPr/>
            </a:pPr>
            <a:r>
              <a:rPr lang="en-US" sz="1350" b="1">
                <a:solidFill>
                  <a:prstClr val="black"/>
                </a:solidFill>
                <a:latin typeface="Arial" panose="020B0604020202020204" pitchFamily="34" charset="0"/>
                <a:ea typeface="+mn-ea"/>
                <a:cs typeface="Arial" panose="020B0604020202020204" pitchFamily="34" charset="0"/>
              </a:rPr>
              <a:t>N=10</a:t>
            </a:r>
          </a:p>
        </p:txBody>
      </p:sp>
      <p:sp>
        <p:nvSpPr>
          <p:cNvPr id="10" name="TextBox 9">
            <a:extLst>
              <a:ext uri="{FF2B5EF4-FFF2-40B4-BE49-F238E27FC236}">
                <a16:creationId xmlns:a16="http://schemas.microsoft.com/office/drawing/2014/main" id="{E0854AE2-BF1F-074B-BD52-BB8E6CBD135D}"/>
              </a:ext>
            </a:extLst>
          </p:cNvPr>
          <p:cNvSpPr txBox="1"/>
          <p:nvPr/>
        </p:nvSpPr>
        <p:spPr>
          <a:xfrm>
            <a:off x="2402215" y="2603152"/>
            <a:ext cx="1144865" cy="300082"/>
          </a:xfrm>
          <a:prstGeom prst="rect">
            <a:avLst/>
          </a:prstGeom>
          <a:noFill/>
        </p:spPr>
        <p:txBody>
          <a:bodyPr wrap="none" rtlCol="0">
            <a:spAutoFit/>
          </a:bodyPr>
          <a:lstStyle/>
          <a:p>
            <a:pPr defTabSz="685800" fontAlgn="auto">
              <a:spcBef>
                <a:spcPts val="0"/>
              </a:spcBef>
              <a:spcAft>
                <a:spcPts val="0"/>
              </a:spcAft>
              <a:defRPr/>
            </a:pPr>
            <a:r>
              <a:rPr lang="en-US" sz="1350">
                <a:solidFill>
                  <a:prstClr val="black"/>
                </a:solidFill>
                <a:latin typeface="Calibri"/>
                <a:ea typeface="+mn-ea"/>
                <a:cs typeface="+mn-cs"/>
              </a:rPr>
              <a:t>Displacement</a:t>
            </a:r>
          </a:p>
        </p:txBody>
      </p:sp>
      <p:sp>
        <p:nvSpPr>
          <p:cNvPr id="8" name="Left Brace 7">
            <a:extLst>
              <a:ext uri="{FF2B5EF4-FFF2-40B4-BE49-F238E27FC236}">
                <a16:creationId xmlns:a16="http://schemas.microsoft.com/office/drawing/2014/main" id="{1D051C4A-78B7-1C43-B3D4-42C415510627}"/>
              </a:ext>
            </a:extLst>
          </p:cNvPr>
          <p:cNvSpPr/>
          <p:nvPr/>
        </p:nvSpPr>
        <p:spPr>
          <a:xfrm rot="5400000">
            <a:off x="2838686" y="-212352"/>
            <a:ext cx="111468" cy="2398835"/>
          </a:xfrm>
          <a:prstGeom prst="leftBrace">
            <a:avLst>
              <a:gd name="adj1" fmla="val 8333"/>
              <a:gd name="adj2" fmla="val 50343"/>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Calibri"/>
            </a:endParaRPr>
          </a:p>
        </p:txBody>
      </p:sp>
      <p:sp>
        <p:nvSpPr>
          <p:cNvPr id="11" name="Left Brace 10">
            <a:extLst>
              <a:ext uri="{FF2B5EF4-FFF2-40B4-BE49-F238E27FC236}">
                <a16:creationId xmlns:a16="http://schemas.microsoft.com/office/drawing/2014/main" id="{149935A8-49D7-484D-9B8E-E0CC22CCA1EB}"/>
              </a:ext>
            </a:extLst>
          </p:cNvPr>
          <p:cNvSpPr/>
          <p:nvPr/>
        </p:nvSpPr>
        <p:spPr>
          <a:xfrm rot="5400000">
            <a:off x="6353962" y="-218244"/>
            <a:ext cx="111468" cy="2398835"/>
          </a:xfrm>
          <a:prstGeom prst="leftBrace">
            <a:avLst>
              <a:gd name="adj1" fmla="val 8333"/>
              <a:gd name="adj2" fmla="val 50343"/>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Calibri"/>
            </a:endParaRPr>
          </a:p>
        </p:txBody>
      </p:sp>
      <p:sp>
        <p:nvSpPr>
          <p:cNvPr id="12" name="TextBox 11">
            <a:extLst>
              <a:ext uri="{FF2B5EF4-FFF2-40B4-BE49-F238E27FC236}">
                <a16:creationId xmlns:a16="http://schemas.microsoft.com/office/drawing/2014/main" id="{8228229F-8020-5F43-B49E-91D17E199F7B}"/>
              </a:ext>
            </a:extLst>
          </p:cNvPr>
          <p:cNvSpPr txBox="1"/>
          <p:nvPr/>
        </p:nvSpPr>
        <p:spPr>
          <a:xfrm>
            <a:off x="5844010" y="2601602"/>
            <a:ext cx="1144865" cy="300082"/>
          </a:xfrm>
          <a:prstGeom prst="rect">
            <a:avLst/>
          </a:prstGeom>
          <a:noFill/>
        </p:spPr>
        <p:txBody>
          <a:bodyPr wrap="none" rtlCol="0">
            <a:spAutoFit/>
          </a:bodyPr>
          <a:lstStyle/>
          <a:p>
            <a:pPr defTabSz="685800" fontAlgn="auto">
              <a:spcBef>
                <a:spcPts val="0"/>
              </a:spcBef>
              <a:spcAft>
                <a:spcPts val="0"/>
              </a:spcAft>
              <a:defRPr/>
            </a:pPr>
            <a:r>
              <a:rPr lang="en-US" sz="1350">
                <a:solidFill>
                  <a:prstClr val="black"/>
                </a:solidFill>
                <a:latin typeface="Calibri"/>
                <a:ea typeface="+mn-ea"/>
                <a:cs typeface="+mn-cs"/>
              </a:rPr>
              <a:t>Displacement</a:t>
            </a:r>
          </a:p>
        </p:txBody>
      </p:sp>
      <p:sp>
        <p:nvSpPr>
          <p:cNvPr id="13" name="Down Arrow 12">
            <a:extLst>
              <a:ext uri="{FF2B5EF4-FFF2-40B4-BE49-F238E27FC236}">
                <a16:creationId xmlns:a16="http://schemas.microsoft.com/office/drawing/2014/main" id="{C2FDD040-3DA8-A24A-A1B1-3AFC4BE4488C}"/>
              </a:ext>
            </a:extLst>
          </p:cNvPr>
          <p:cNvSpPr/>
          <p:nvPr/>
        </p:nvSpPr>
        <p:spPr>
          <a:xfrm>
            <a:off x="2279569" y="2634260"/>
            <a:ext cx="128897" cy="24598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a:endParaRPr>
          </a:p>
        </p:txBody>
      </p:sp>
      <p:sp>
        <p:nvSpPr>
          <p:cNvPr id="14" name="Down Arrow 13">
            <a:extLst>
              <a:ext uri="{FF2B5EF4-FFF2-40B4-BE49-F238E27FC236}">
                <a16:creationId xmlns:a16="http://schemas.microsoft.com/office/drawing/2014/main" id="{CCC2DBB5-02C9-F146-9A4C-6EEB099214A7}"/>
              </a:ext>
            </a:extLst>
          </p:cNvPr>
          <p:cNvSpPr/>
          <p:nvPr/>
        </p:nvSpPr>
        <p:spPr>
          <a:xfrm>
            <a:off x="5731442" y="2632619"/>
            <a:ext cx="128897" cy="24598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a:endParaRPr>
          </a:p>
        </p:txBody>
      </p:sp>
      <p:cxnSp>
        <p:nvCxnSpPr>
          <p:cNvPr id="16" name="Straight Arrow Connector 15">
            <a:extLst>
              <a:ext uri="{FF2B5EF4-FFF2-40B4-BE49-F238E27FC236}">
                <a16:creationId xmlns:a16="http://schemas.microsoft.com/office/drawing/2014/main" id="{93F3789B-72A8-8641-B91D-A4B81883E9A8}"/>
              </a:ext>
            </a:extLst>
          </p:cNvPr>
          <p:cNvCxnSpPr/>
          <p:nvPr/>
        </p:nvCxnSpPr>
        <p:spPr>
          <a:xfrm>
            <a:off x="3290207" y="3820208"/>
            <a:ext cx="0" cy="27384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848623A-A49B-A54E-911A-BAFD04C25008}"/>
              </a:ext>
            </a:extLst>
          </p:cNvPr>
          <p:cNvCxnSpPr/>
          <p:nvPr/>
        </p:nvCxnSpPr>
        <p:spPr>
          <a:xfrm>
            <a:off x="7396842" y="3683286"/>
            <a:ext cx="0" cy="27384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35592F2-5160-1244-B3C9-C7C3705E1D72}"/>
              </a:ext>
            </a:extLst>
          </p:cNvPr>
          <p:cNvCxnSpPr/>
          <p:nvPr/>
        </p:nvCxnSpPr>
        <p:spPr>
          <a:xfrm>
            <a:off x="7609112" y="3683286"/>
            <a:ext cx="0" cy="27384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19D190F-02DE-3143-AC15-887EC5E4B6A3}"/>
              </a:ext>
            </a:extLst>
          </p:cNvPr>
          <p:cNvSpPr txBox="1"/>
          <p:nvPr/>
        </p:nvSpPr>
        <p:spPr>
          <a:xfrm>
            <a:off x="3233925" y="3299084"/>
            <a:ext cx="914321" cy="507831"/>
          </a:xfrm>
          <a:prstGeom prst="rect">
            <a:avLst/>
          </a:prstGeom>
          <a:noFill/>
        </p:spPr>
        <p:txBody>
          <a:bodyPr wrap="square" rtlCol="0">
            <a:spAutoFit/>
          </a:bodyPr>
          <a:lstStyle/>
          <a:p>
            <a:pPr defTabSz="685800" fontAlgn="auto">
              <a:spcBef>
                <a:spcPts val="0"/>
              </a:spcBef>
              <a:spcAft>
                <a:spcPts val="0"/>
              </a:spcAft>
              <a:defRPr/>
            </a:pPr>
            <a:r>
              <a:rPr lang="en-US" sz="900" dirty="0">
                <a:solidFill>
                  <a:prstClr val="black"/>
                </a:solidFill>
                <a:latin typeface="Arial" panose="020B0604020202020204" pitchFamily="34" charset="0"/>
                <a:ea typeface="+mn-ea"/>
                <a:cs typeface="Arial" panose="020B0604020202020204" pitchFamily="34" charset="0"/>
              </a:rPr>
              <a:t>Spontaneous emission signal</a:t>
            </a:r>
          </a:p>
        </p:txBody>
      </p:sp>
      <p:sp>
        <p:nvSpPr>
          <p:cNvPr id="21" name="TextBox 20">
            <a:extLst>
              <a:ext uri="{FF2B5EF4-FFF2-40B4-BE49-F238E27FC236}">
                <a16:creationId xmlns:a16="http://schemas.microsoft.com/office/drawing/2014/main" id="{8F65CF7D-BA45-5543-AA7E-C2E9765FB082}"/>
              </a:ext>
            </a:extLst>
          </p:cNvPr>
          <p:cNvSpPr txBox="1"/>
          <p:nvPr/>
        </p:nvSpPr>
        <p:spPr>
          <a:xfrm>
            <a:off x="6679095" y="3001905"/>
            <a:ext cx="784783" cy="646331"/>
          </a:xfrm>
          <a:prstGeom prst="rect">
            <a:avLst/>
          </a:prstGeom>
          <a:solidFill>
            <a:srgbClr val="FFFF00">
              <a:alpha val="69000"/>
            </a:srgbClr>
          </a:solidFill>
        </p:spPr>
        <p:txBody>
          <a:bodyPr wrap="square" rtlCol="0">
            <a:spAutoFit/>
          </a:bodyPr>
          <a:lstStyle/>
          <a:p>
            <a:pPr defTabSz="685800" fontAlgn="auto">
              <a:spcBef>
                <a:spcPts val="0"/>
              </a:spcBef>
              <a:spcAft>
                <a:spcPts val="0"/>
              </a:spcAft>
              <a:defRPr/>
            </a:pPr>
            <a:r>
              <a:rPr lang="en-US" sz="900" dirty="0">
                <a:solidFill>
                  <a:prstClr val="black"/>
                </a:solidFill>
                <a:latin typeface="Arial" panose="020B0604020202020204" pitchFamily="34" charset="0"/>
                <a:ea typeface="+mn-ea"/>
                <a:cs typeface="Arial" panose="020B0604020202020204" pitchFamily="34" charset="0"/>
              </a:rPr>
              <a:t>Stimulated emission / absorption signals</a:t>
            </a:r>
          </a:p>
        </p:txBody>
      </p:sp>
      <p:sp>
        <p:nvSpPr>
          <p:cNvPr id="19" name="TextBox 18">
            <a:extLst>
              <a:ext uri="{FF2B5EF4-FFF2-40B4-BE49-F238E27FC236}">
                <a16:creationId xmlns:a16="http://schemas.microsoft.com/office/drawing/2014/main" id="{54A96202-101A-6547-A605-1FC7B194CCF9}"/>
              </a:ext>
            </a:extLst>
          </p:cNvPr>
          <p:cNvSpPr txBox="1"/>
          <p:nvPr/>
        </p:nvSpPr>
        <p:spPr>
          <a:xfrm>
            <a:off x="190501" y="4390273"/>
            <a:ext cx="1523999" cy="300082"/>
          </a:xfrm>
          <a:prstGeom prst="rect">
            <a:avLst/>
          </a:prstGeom>
          <a:noFill/>
        </p:spPr>
        <p:txBody>
          <a:bodyPr wrap="square" rtlCol="0">
            <a:spAutoFit/>
          </a:bodyPr>
          <a:lstStyle/>
          <a:p>
            <a:pPr defTabSz="685800" fontAlgn="auto">
              <a:spcBef>
                <a:spcPts val="0"/>
              </a:spcBef>
              <a:spcAft>
                <a:spcPts val="0"/>
              </a:spcAft>
              <a:defRPr/>
            </a:pPr>
            <a:r>
              <a:rPr lang="en-US" sz="1350" dirty="0" err="1">
                <a:solidFill>
                  <a:prstClr val="black"/>
                </a:solidFill>
                <a:latin typeface="Calibri"/>
                <a:ea typeface="+mn-ea"/>
                <a:cs typeface="+mn-cs"/>
              </a:rPr>
              <a:t>QuTiP</a:t>
            </a:r>
            <a:r>
              <a:rPr lang="en-US" sz="1350" dirty="0">
                <a:solidFill>
                  <a:prstClr val="black"/>
                </a:solidFill>
                <a:latin typeface="Calibri"/>
                <a:ea typeface="+mn-ea"/>
                <a:cs typeface="+mn-cs"/>
              </a:rPr>
              <a:t> simulation</a:t>
            </a:r>
          </a:p>
        </p:txBody>
      </p:sp>
      <p:pic>
        <p:nvPicPr>
          <p:cNvPr id="15" name="Picture 14">
            <a:extLst>
              <a:ext uri="{FF2B5EF4-FFF2-40B4-BE49-F238E27FC236}">
                <a16:creationId xmlns:a16="http://schemas.microsoft.com/office/drawing/2014/main" id="{C5653816-D2BE-CB38-C3BD-96BF4F82C8CE}"/>
              </a:ext>
            </a:extLst>
          </p:cNvPr>
          <p:cNvPicPr>
            <a:picLocks noChangeAspect="1"/>
          </p:cNvPicPr>
          <p:nvPr/>
        </p:nvPicPr>
        <p:blipFill>
          <a:blip r:embed="rId3"/>
          <a:stretch>
            <a:fillRect/>
          </a:stretch>
        </p:blipFill>
        <p:spPr>
          <a:xfrm>
            <a:off x="284742" y="313321"/>
            <a:ext cx="5772396" cy="315613"/>
          </a:xfrm>
          <a:prstGeom prst="rect">
            <a:avLst/>
          </a:prstGeom>
        </p:spPr>
      </p:pic>
      <p:pic>
        <p:nvPicPr>
          <p:cNvPr id="23" name="Picture 22">
            <a:extLst>
              <a:ext uri="{FF2B5EF4-FFF2-40B4-BE49-F238E27FC236}">
                <a16:creationId xmlns:a16="http://schemas.microsoft.com/office/drawing/2014/main" id="{5B87C6D8-9B47-A6AD-FDEC-3CD9A0697BF6}"/>
              </a:ext>
            </a:extLst>
          </p:cNvPr>
          <p:cNvPicPr>
            <a:picLocks noChangeAspect="1"/>
          </p:cNvPicPr>
          <p:nvPr/>
        </p:nvPicPr>
        <p:blipFill>
          <a:blip r:embed="rId4"/>
          <a:stretch>
            <a:fillRect/>
          </a:stretch>
        </p:blipFill>
        <p:spPr>
          <a:xfrm>
            <a:off x="6689230" y="352443"/>
            <a:ext cx="2239609" cy="256165"/>
          </a:xfrm>
          <a:prstGeom prst="rect">
            <a:avLst/>
          </a:prstGeom>
        </p:spPr>
      </p:pic>
      <p:pic>
        <p:nvPicPr>
          <p:cNvPr id="24" name="Picture 23">
            <a:extLst>
              <a:ext uri="{FF2B5EF4-FFF2-40B4-BE49-F238E27FC236}">
                <a16:creationId xmlns:a16="http://schemas.microsoft.com/office/drawing/2014/main" id="{DEB8F154-F8CE-3FF4-6BC9-1E37DE953A56}"/>
              </a:ext>
            </a:extLst>
          </p:cNvPr>
          <p:cNvPicPr>
            <a:picLocks noChangeAspect="1"/>
          </p:cNvPicPr>
          <p:nvPr/>
        </p:nvPicPr>
        <p:blipFill>
          <a:blip r:embed="rId5"/>
          <a:stretch>
            <a:fillRect/>
          </a:stretch>
        </p:blipFill>
        <p:spPr>
          <a:xfrm>
            <a:off x="288419" y="2694052"/>
            <a:ext cx="595001" cy="1218175"/>
          </a:xfrm>
          <a:prstGeom prst="rect">
            <a:avLst/>
          </a:prstGeom>
        </p:spPr>
      </p:pic>
      <p:sp>
        <p:nvSpPr>
          <p:cNvPr id="25" name="Right Arrow 24">
            <a:extLst>
              <a:ext uri="{FF2B5EF4-FFF2-40B4-BE49-F238E27FC236}">
                <a16:creationId xmlns:a16="http://schemas.microsoft.com/office/drawing/2014/main" id="{8A7358C8-29D0-F031-1119-141B3D2E61E1}"/>
              </a:ext>
            </a:extLst>
          </p:cNvPr>
          <p:cNvSpPr/>
          <p:nvPr/>
        </p:nvSpPr>
        <p:spPr>
          <a:xfrm>
            <a:off x="6211928" y="388055"/>
            <a:ext cx="447989" cy="161820"/>
          </a:xfrm>
          <a:prstGeom prst="righ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1770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273718" y="20296"/>
            <a:ext cx="8870282" cy="496475"/>
          </a:xfrm>
        </p:spPr>
        <p:txBody>
          <a:bodyPr>
            <a:noAutofit/>
          </a:bodyPr>
          <a:lstStyle/>
          <a:p>
            <a:r>
              <a:rPr lang="en-US" sz="3000" dirty="0">
                <a:latin typeface="Arial" panose="020B0604020202020204" pitchFamily="34" charset="0"/>
                <a:cs typeface="Arial" panose="020B0604020202020204" pitchFamily="34" charset="0"/>
              </a:rPr>
              <a:t>Creating </a:t>
            </a:r>
            <a:r>
              <a:rPr lang="en-US" sz="3000" dirty="0" err="1">
                <a:latin typeface="Arial" panose="020B0604020202020204" pitchFamily="34" charset="0"/>
                <a:cs typeface="Arial" panose="020B0604020202020204" pitchFamily="34" charset="0"/>
              </a:rPr>
              <a:t>Fock</a:t>
            </a:r>
            <a:r>
              <a:rPr lang="en-US" sz="3000" dirty="0">
                <a:latin typeface="Arial" panose="020B0604020202020204" pitchFamily="34" charset="0"/>
                <a:cs typeface="Arial" panose="020B0604020202020204" pitchFamily="34" charset="0"/>
              </a:rPr>
              <a:t> states in a (non)linear system</a:t>
            </a:r>
            <a:endParaRPr lang="en-IN" sz="3000" dirty="0">
              <a:latin typeface="Arial" panose="020B0604020202020204" pitchFamily="34" charset="0"/>
              <a:cs typeface="Arial" panose="020B0604020202020204" pitchFamily="34" charset="0"/>
            </a:endParaRPr>
          </a:p>
        </p:txBody>
      </p:sp>
      <p:sp>
        <p:nvSpPr>
          <p:cNvPr id="27" name="Footer Placeholder 26">
            <a:extLst>
              <a:ext uri="{FF2B5EF4-FFF2-40B4-BE49-F238E27FC236}">
                <a16:creationId xmlns:a16="http://schemas.microsoft.com/office/drawing/2014/main" id="{C586A56A-B695-4EC6-8785-053BFBA97C85}"/>
              </a:ext>
            </a:extLst>
          </p:cNvPr>
          <p:cNvSpPr>
            <a:spLocks noGrp="1"/>
          </p:cNvSpPr>
          <p:nvPr>
            <p:ph type="ftr" sz="quarter" idx="11"/>
          </p:nvPr>
        </p:nvSpPr>
        <p:spPr>
          <a:xfrm>
            <a:off x="3414713" y="4801493"/>
            <a:ext cx="2314575" cy="205383"/>
          </a:xfrm>
        </p:spPr>
        <p:txBody>
          <a:bodyPr/>
          <a:lstStyle/>
          <a:p>
            <a:r>
              <a:rPr lang="en-US">
                <a:latin typeface="+mj-lt"/>
              </a:rPr>
              <a:t>Aaron Chou, PAC mtg 1/10/2024</a:t>
            </a:r>
            <a:endParaRPr lang="en-IN">
              <a:latin typeface="+mj-lt"/>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6457950" y="476726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DE9F7661-9D26-4DC7-9C4E-65CEDD82E6C7}" type="slidenum">
              <a:rPr lang="en-IN" smtClean="0"/>
              <a:pPr/>
              <a:t>26</a:t>
            </a:fld>
            <a:endParaRPr lang="en-IN"/>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603392"/>
            <a:ext cx="887028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A95B4B-8812-F386-8A32-4CF15B69881E}"/>
                  </a:ext>
                </a:extLst>
              </p:cNvPr>
              <p:cNvSpPr txBox="1"/>
              <p:nvPr/>
            </p:nvSpPr>
            <p:spPr>
              <a:xfrm>
                <a:off x="421279" y="1357123"/>
                <a:ext cx="4150721" cy="575992"/>
              </a:xfrm>
              <a:prstGeom prst="rect">
                <a:avLst/>
              </a:prstGeom>
              <a:noFill/>
            </p:spPr>
            <p:txBody>
              <a:bodyPr wrap="square">
                <a:spAutoFit/>
              </a:bodyPr>
              <a:lstStyle/>
              <a:p>
                <a14:m>
                  <m:oMath xmlns:m="http://schemas.openxmlformats.org/officeDocument/2006/math">
                    <m:acc>
                      <m:accPr>
                        <m:chr m:val="̂"/>
                        <m:ctrlPr>
                          <a:rPr lang="en-IN" sz="2100" i="1">
                            <a:latin typeface="Cambria Math" panose="02040503050406030204" pitchFamily="18" charset="0"/>
                            <a:ea typeface="Cambria Math" panose="02040503050406030204" pitchFamily="18" charset="0"/>
                          </a:rPr>
                        </m:ctrlPr>
                      </m:accPr>
                      <m:e>
                        <m:r>
                          <a:rPr lang="en-IN" sz="2100" i="1">
                            <a:latin typeface="Cambria Math" panose="02040503050406030204" pitchFamily="18" charset="0"/>
                            <a:ea typeface="Cambria Math" panose="02040503050406030204" pitchFamily="18" charset="0"/>
                          </a:rPr>
                          <m:t>ℋ</m:t>
                        </m:r>
                      </m:e>
                    </m:acc>
                  </m:oMath>
                </a14:m>
                <a:r>
                  <a:rPr lang="en-IN" sz="2100" dirty="0">
                    <a:latin typeface="Swis721 Lt BT" panose="020B0403020202020204" pitchFamily="34" charset="0"/>
                    <a:ea typeface="Cambria Math" panose="02040503050406030204" pitchFamily="18" charset="0"/>
                  </a:rPr>
                  <a:t> = </a:t>
                </a:r>
                <a14:m>
                  <m:oMath xmlns:m="http://schemas.openxmlformats.org/officeDocument/2006/math">
                    <m:r>
                      <a:rPr lang="en-US" sz="2100">
                        <a:latin typeface="Cambria Math" panose="02040503050406030204" pitchFamily="18" charset="0"/>
                        <a:ea typeface="Cambria Math" panose="02040503050406030204" pitchFamily="18" charset="0"/>
                      </a:rPr>
                      <m:t> </m:t>
                    </m:r>
                    <m:sSup>
                      <m:sSupPr>
                        <m:ctrlPr>
                          <a:rPr lang="en-US" sz="2100" i="1">
                            <a:latin typeface="Cambria Math" panose="02040503050406030204" pitchFamily="18" charset="0"/>
                            <a:ea typeface="Cambria Math" panose="02040503050406030204" pitchFamily="18" charset="0"/>
                          </a:rPr>
                        </m:ctrlPr>
                      </m:sSupPr>
                      <m:e>
                        <m:d>
                          <m:dPr>
                            <m:ctrlPr>
                              <a:rPr lang="en-US" sz="2100" i="1">
                                <a:latin typeface="Cambria Math" panose="02040503050406030204" pitchFamily="18" charset="0"/>
                                <a:ea typeface="Cambria Math" panose="02040503050406030204" pitchFamily="18" charset="0"/>
                              </a:rPr>
                            </m:ctrlPr>
                          </m:dPr>
                          <m:e>
                            <m:sSup>
                              <m:sSupPr>
                                <m:ctrlPr>
                                  <a:rPr lang="en-IN" sz="2100" i="1">
                                    <a:latin typeface="Cambria Math" panose="02040503050406030204" pitchFamily="18" charset="0"/>
                                    <a:ea typeface="Cambria Math" panose="02040503050406030204" pitchFamily="18" charset="0"/>
                                  </a:rPr>
                                </m:ctrlPr>
                              </m:sSupPr>
                              <m:e>
                                <m:r>
                                  <a:rPr lang="en-US" sz="2100" i="1">
                                    <a:latin typeface="Cambria Math" panose="02040503050406030204" pitchFamily="18" charset="0"/>
                                    <a:ea typeface="Cambria Math" panose="02040503050406030204" pitchFamily="18" charset="0"/>
                                  </a:rPr>
                                  <m:t>𝜔</m:t>
                                </m:r>
                                <m:r>
                                  <a:rPr lang="en-US" sz="2100" i="1" baseline="-25000">
                                    <a:latin typeface="Cambria Math" panose="02040503050406030204" pitchFamily="18" charset="0"/>
                                    <a:ea typeface="Cambria Math" panose="02040503050406030204" pitchFamily="18" charset="0"/>
                                  </a:rPr>
                                  <m:t>𝑐</m:t>
                                </m:r>
                              </m:e>
                              <m:sup>
                                <m:r>
                                  <a:rPr lang="en-US" sz="2100" i="1" baseline="-25000">
                                    <a:latin typeface="Cambria Math" panose="02040503050406030204" pitchFamily="18" charset="0"/>
                                    <a:ea typeface="Cambria Math" panose="02040503050406030204" pitchFamily="18" charset="0"/>
                                  </a:rPr>
                                  <m:t> </m:t>
                                </m:r>
                              </m:sup>
                            </m:sSup>
                            <m:r>
                              <a:rPr lang="en-US" sz="2100" i="1">
                                <a:latin typeface="Cambria Math" panose="02040503050406030204" pitchFamily="18" charset="0"/>
                                <a:ea typeface="Cambria Math" panose="02040503050406030204" pitchFamily="18" charset="0"/>
                              </a:rPr>
                              <m:t>+</m:t>
                            </m:r>
                            <m:r>
                              <m:rPr>
                                <m:nor/>
                              </m:rPr>
                              <a:rPr lang="en-IN" sz="2100">
                                <a:latin typeface="Swis721 Lt BT" panose="020B0403020202020204" pitchFamily="34" charset="0"/>
                                <a:ea typeface="Cambria Math" panose="02040503050406030204" pitchFamily="18" charset="0"/>
                              </a:rPr>
                              <m:t> </m:t>
                            </m:r>
                            <m:r>
                              <a:rPr lang="en-IN" sz="2100" i="1">
                                <a:solidFill>
                                  <a:srgbClr val="FF9D01"/>
                                </a:solidFill>
                                <a:latin typeface="Cambria Math" panose="02040503050406030204" pitchFamily="18" charset="0"/>
                                <a:ea typeface="Cambria Math" panose="02040503050406030204" pitchFamily="18" charset="0"/>
                              </a:rPr>
                              <m:t>𝜒</m:t>
                            </m:r>
                            <m:f>
                              <m:fPr>
                                <m:ctrlPr>
                                  <a:rPr lang="en-IN" sz="2100" i="1">
                                    <a:latin typeface="Cambria Math" panose="02040503050406030204" pitchFamily="18" charset="0"/>
                                  </a:rPr>
                                </m:ctrlPr>
                              </m:fPr>
                              <m:num>
                                <m:sSub>
                                  <m:sSubPr>
                                    <m:ctrlPr>
                                      <a:rPr lang="en-IN" sz="2100" i="1">
                                        <a:latin typeface="Cambria Math" panose="02040503050406030204" pitchFamily="18" charset="0"/>
                                      </a:rPr>
                                    </m:ctrlPr>
                                  </m:sSubPr>
                                  <m:e>
                                    <m:r>
                                      <a:rPr lang="en-IN" sz="2100" i="1">
                                        <a:latin typeface="Cambria Math" panose="02040503050406030204" pitchFamily="18" charset="0"/>
                                      </a:rPr>
                                      <m:t>𝜎</m:t>
                                    </m:r>
                                  </m:e>
                                  <m:sub>
                                    <m:r>
                                      <a:rPr lang="en-IN" sz="2100" i="1">
                                        <a:latin typeface="Cambria Math" panose="02040503050406030204" pitchFamily="18" charset="0"/>
                                      </a:rPr>
                                      <m:t>𝑧</m:t>
                                    </m:r>
                                  </m:sub>
                                </m:sSub>
                              </m:num>
                              <m:den>
                                <m:r>
                                  <a:rPr lang="en-IN" sz="2100" i="1">
                                    <a:latin typeface="Cambria Math" panose="02040503050406030204" pitchFamily="18" charset="0"/>
                                  </a:rPr>
                                  <m:t>2</m:t>
                                </m:r>
                              </m:den>
                            </m:f>
                          </m:e>
                        </m:d>
                        <m:r>
                          <a:rPr lang="en-US" sz="2100" i="1">
                            <a:latin typeface="Cambria Math" panose="02040503050406030204" pitchFamily="18" charset="0"/>
                            <a:ea typeface="Cambria Math" panose="02040503050406030204" pitchFamily="18" charset="0"/>
                          </a:rPr>
                          <m:t>𝑎</m:t>
                        </m:r>
                      </m:e>
                      <m:sup>
                        <m:r>
                          <a:rPr lang="en-US" sz="2100" i="1">
                            <a:latin typeface="Cambria Math" panose="02040503050406030204" pitchFamily="18" charset="0"/>
                            <a:ea typeface="Cambria Math" panose="02040503050406030204" pitchFamily="18" charset="0"/>
                          </a:rPr>
                          <m:t>†</m:t>
                        </m:r>
                      </m:sup>
                    </m:sSup>
                    <m:r>
                      <a:rPr lang="en-US" sz="2100" i="1">
                        <a:latin typeface="Cambria Math" panose="02040503050406030204" pitchFamily="18" charset="0"/>
                        <a:ea typeface="Cambria Math" panose="02040503050406030204" pitchFamily="18" charset="0"/>
                      </a:rPr>
                      <m:t>𝑎</m:t>
                    </m:r>
                    <m:r>
                      <a:rPr lang="en-IN" sz="2100" i="1">
                        <a:latin typeface="Cambria Math" panose="02040503050406030204" pitchFamily="18" charset="0"/>
                        <a:ea typeface="Cambria Math" panose="02040503050406030204" pitchFamily="18" charset="0"/>
                      </a:rPr>
                      <m:t> </m:t>
                    </m:r>
                    <m:r>
                      <a:rPr lang="en-US" sz="2100">
                        <a:latin typeface="Cambria Math" panose="02040503050406030204" pitchFamily="18" charset="0"/>
                        <a:ea typeface="Cambria Math" panose="02040503050406030204" pitchFamily="18" charset="0"/>
                      </a:rPr>
                      <m:t>+</m:t>
                    </m:r>
                    <m:r>
                      <a:rPr lang="en-IN" sz="2100">
                        <a:latin typeface="Cambria Math" panose="02040503050406030204" pitchFamily="18" charset="0"/>
                        <a:ea typeface="Cambria Math" panose="02040503050406030204" pitchFamily="18" charset="0"/>
                      </a:rPr>
                      <m:t> </m:t>
                    </m:r>
                    <m:r>
                      <a:rPr lang="en-US" sz="2100" i="1">
                        <a:latin typeface="Cambria Math" panose="02040503050406030204" pitchFamily="18" charset="0"/>
                        <a:ea typeface="Cambria Math" panose="02040503050406030204" pitchFamily="18" charset="0"/>
                      </a:rPr>
                      <m:t>𝜔</m:t>
                    </m:r>
                    <m:r>
                      <a:rPr lang="en-US" sz="2100" i="1" baseline="-25000">
                        <a:latin typeface="Cambria Math" panose="02040503050406030204" pitchFamily="18" charset="0"/>
                        <a:ea typeface="Cambria Math" panose="02040503050406030204" pitchFamily="18" charset="0"/>
                      </a:rPr>
                      <m:t>𝑞</m:t>
                    </m:r>
                    <m:f>
                      <m:fPr>
                        <m:ctrlPr>
                          <a:rPr lang="en-IN" sz="2100" i="1">
                            <a:latin typeface="Cambria Math" panose="02040503050406030204" pitchFamily="18" charset="0"/>
                          </a:rPr>
                        </m:ctrlPr>
                      </m:fPr>
                      <m:num>
                        <m:sSub>
                          <m:sSubPr>
                            <m:ctrlPr>
                              <a:rPr lang="en-IN" sz="2100" i="1">
                                <a:latin typeface="Cambria Math" panose="02040503050406030204" pitchFamily="18" charset="0"/>
                              </a:rPr>
                            </m:ctrlPr>
                          </m:sSubPr>
                          <m:e>
                            <m:r>
                              <a:rPr lang="en-IN" sz="2100" i="1">
                                <a:latin typeface="Cambria Math" panose="02040503050406030204" pitchFamily="18" charset="0"/>
                              </a:rPr>
                              <m:t>𝜎</m:t>
                            </m:r>
                          </m:e>
                          <m:sub>
                            <m:r>
                              <a:rPr lang="en-IN" sz="2100" i="1">
                                <a:latin typeface="Cambria Math" panose="02040503050406030204" pitchFamily="18" charset="0"/>
                              </a:rPr>
                              <m:t>𝑧</m:t>
                            </m:r>
                          </m:sub>
                        </m:sSub>
                      </m:num>
                      <m:den>
                        <m:r>
                          <a:rPr lang="en-IN" sz="2100" i="1">
                            <a:latin typeface="Cambria Math" panose="02040503050406030204" pitchFamily="18" charset="0"/>
                          </a:rPr>
                          <m:t>2</m:t>
                        </m:r>
                      </m:den>
                    </m:f>
                  </m:oMath>
                </a14:m>
                <a:endParaRPr lang="en-IN" sz="2100" dirty="0">
                  <a:latin typeface="Swis721 Lt BT" panose="020B0403020202020204" pitchFamily="34" charset="0"/>
                  <a:ea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0FA95B4B-8812-F386-8A32-4CF15B69881E}"/>
                  </a:ext>
                </a:extLst>
              </p:cNvPr>
              <p:cNvSpPr txBox="1">
                <a:spLocks noRot="1" noChangeAspect="1" noMove="1" noResize="1" noEditPoints="1" noAdjustHandles="1" noChangeArrowheads="1" noChangeShapeType="1" noTextEdit="1"/>
              </p:cNvSpPr>
              <p:nvPr/>
            </p:nvSpPr>
            <p:spPr>
              <a:xfrm>
                <a:off x="421279" y="1357123"/>
                <a:ext cx="4150721" cy="575992"/>
              </a:xfrm>
              <a:prstGeom prst="rect">
                <a:avLst/>
              </a:prstGeom>
              <a:blipFill>
                <a:blip r:embed="rId3"/>
                <a:stretch>
                  <a:fillRect b="-6522"/>
                </a:stretch>
              </a:blipFill>
            </p:spPr>
            <p:txBody>
              <a:bodyPr/>
              <a:lstStyle/>
              <a:p>
                <a:r>
                  <a:rPr lang="en-US">
                    <a:noFill/>
                  </a:rPr>
                  <a:t> </a:t>
                </a:r>
              </a:p>
            </p:txBody>
          </p:sp>
        </mc:Fallback>
      </mc:AlternateContent>
      <p:pic>
        <p:nvPicPr>
          <p:cNvPr id="7" name="Picture 6" descr="Chart&#10;&#10;Description automatically generated">
            <a:extLst>
              <a:ext uri="{FF2B5EF4-FFF2-40B4-BE49-F238E27FC236}">
                <a16:creationId xmlns:a16="http://schemas.microsoft.com/office/drawing/2014/main" id="{CF2117FD-A4DB-F5A0-A687-63873658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235" y="2292817"/>
            <a:ext cx="2314575" cy="2247291"/>
          </a:xfrm>
          <a:prstGeom prst="rect">
            <a:avLst/>
          </a:prstGeom>
        </p:spPr>
      </p:pic>
      <p:pic>
        <p:nvPicPr>
          <p:cNvPr id="12" name="Picture 11">
            <a:extLst>
              <a:ext uri="{FF2B5EF4-FFF2-40B4-BE49-F238E27FC236}">
                <a16:creationId xmlns:a16="http://schemas.microsoft.com/office/drawing/2014/main" id="{3D5DCBCF-459B-5C68-745F-B7438B25E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593" y="1449362"/>
            <a:ext cx="4764407" cy="3289709"/>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86EBF2-B6FB-C3F9-CF44-83C79B1E7D0C}"/>
                  </a:ext>
                </a:extLst>
              </p:cNvPr>
              <p:cNvSpPr txBox="1"/>
              <p:nvPr/>
            </p:nvSpPr>
            <p:spPr>
              <a:xfrm>
                <a:off x="5729287" y="1172457"/>
                <a:ext cx="1865135" cy="369332"/>
              </a:xfrm>
              <a:prstGeom prst="rect">
                <a:avLst/>
              </a:prstGeom>
              <a:noFill/>
            </p:spPr>
            <p:txBody>
              <a:bodyPr wrap="square">
                <a:spAutoFit/>
              </a:bodyPr>
              <a:lstStyle/>
              <a:p>
                <a:pPr algn="ctr"/>
                <a14:m>
                  <m:oMath xmlns:m="http://schemas.openxmlformats.org/officeDocument/2006/math">
                    <m:d>
                      <m:dPr>
                        <m:begChr m:val=""/>
                        <m:endChr m:val="⟩"/>
                        <m:ctrlPr>
                          <a:rPr lang="en-US" sz="1800" i="1">
                            <a:latin typeface="Cambria Math" panose="02040503050406030204" pitchFamily="18" charset="0"/>
                          </a:rPr>
                        </m:ctrlPr>
                      </m:dPr>
                      <m:e>
                        <m:r>
                          <a:rPr lang="en-IN" sz="1800" i="1">
                            <a:latin typeface="Cambria Math" panose="02040503050406030204" pitchFamily="18" charset="0"/>
                          </a:rPr>
                          <m:t>  |</m:t>
                        </m:r>
                        <m:r>
                          <a:rPr lang="en-US" sz="1800" i="1">
                            <a:latin typeface="Cambria Math" panose="02040503050406030204" pitchFamily="18" charset="0"/>
                          </a:rPr>
                          <m:t>𝑔</m:t>
                        </m:r>
                        <m:r>
                          <a:rPr lang="en-US" sz="1800" i="1">
                            <a:latin typeface="Cambria Math" panose="02040503050406030204" pitchFamily="18" charset="0"/>
                          </a:rPr>
                          <m:t>, 0</m:t>
                        </m:r>
                      </m:e>
                    </m:d>
                    <m:r>
                      <a:rPr lang="en-IN" sz="1800" i="1">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d>
                      <m:dPr>
                        <m:begChr m:val=""/>
                        <m:endChr m:val="⟩"/>
                        <m:ctrlPr>
                          <a:rPr lang="en-US" sz="1800" i="1">
                            <a:latin typeface="Cambria Math" panose="02040503050406030204" pitchFamily="18" charset="0"/>
                          </a:rPr>
                        </m:ctrlPr>
                      </m:dPr>
                      <m:e>
                        <m:r>
                          <a:rPr lang="en-IN" sz="1800" i="1">
                            <a:latin typeface="Cambria Math" panose="02040503050406030204" pitchFamily="18" charset="0"/>
                          </a:rPr>
                          <m:t>  |</m:t>
                        </m:r>
                        <m:r>
                          <a:rPr lang="en-US" sz="1800" i="1">
                            <a:latin typeface="Cambria Math" panose="02040503050406030204" pitchFamily="18" charset="0"/>
                          </a:rPr>
                          <m:t>𝑔</m:t>
                        </m:r>
                        <m:r>
                          <a:rPr lang="en-US" sz="1800" i="1">
                            <a:latin typeface="Cambria Math" panose="02040503050406030204" pitchFamily="18" charset="0"/>
                          </a:rPr>
                          <m:t>, 3</m:t>
                        </m:r>
                      </m:e>
                    </m:d>
                  </m:oMath>
                </a14:m>
                <a:endParaRPr lang="en-US" sz="1800" dirty="0"/>
              </a:p>
            </p:txBody>
          </p:sp>
        </mc:Choice>
        <mc:Fallback xmlns="">
          <p:sp>
            <p:nvSpPr>
              <p:cNvPr id="13" name="TextBox 12">
                <a:extLst>
                  <a:ext uri="{FF2B5EF4-FFF2-40B4-BE49-F238E27FC236}">
                    <a16:creationId xmlns:a16="http://schemas.microsoft.com/office/drawing/2014/main" id="{4786EBF2-B6FB-C3F9-CF44-83C79B1E7D0C}"/>
                  </a:ext>
                </a:extLst>
              </p:cNvPr>
              <p:cNvSpPr txBox="1">
                <a:spLocks noRot="1" noChangeAspect="1" noMove="1" noResize="1" noEditPoints="1" noAdjustHandles="1" noChangeArrowheads="1" noChangeShapeType="1" noTextEdit="1"/>
              </p:cNvSpPr>
              <p:nvPr/>
            </p:nvSpPr>
            <p:spPr>
              <a:xfrm>
                <a:off x="5729287" y="1172457"/>
                <a:ext cx="1865135" cy="369332"/>
              </a:xfrm>
              <a:prstGeom prst="rect">
                <a:avLst/>
              </a:prstGeom>
              <a:blipFill>
                <a:blip r:embed="rId6"/>
                <a:stretch>
                  <a:fillRect t="-110000" r="-8784" b="-166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C3ABCE7-B841-2EB3-8CF2-D1FC6F7201D6}"/>
              </a:ext>
            </a:extLst>
          </p:cNvPr>
          <p:cNvSpPr txBox="1"/>
          <p:nvPr/>
        </p:nvSpPr>
        <p:spPr>
          <a:xfrm>
            <a:off x="821812" y="623678"/>
            <a:ext cx="7226658" cy="584775"/>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“Optimal control” sequence of drives at both the qubit and cavity frequencies, </a:t>
            </a:r>
          </a:p>
          <a:p>
            <a:r>
              <a:rPr lang="en-US" sz="1600" dirty="0">
                <a:latin typeface="Arial" panose="020B0604020202020204" pitchFamily="34" charset="0"/>
                <a:cs typeface="Arial" panose="020B0604020202020204" pitchFamily="34" charset="0"/>
              </a:rPr>
              <a:t>determined by “gradient ascent pulse engineering”</a:t>
            </a:r>
          </a:p>
        </p:txBody>
      </p:sp>
      <p:sp>
        <p:nvSpPr>
          <p:cNvPr id="8" name="TextBox 7">
            <a:extLst>
              <a:ext uri="{FF2B5EF4-FFF2-40B4-BE49-F238E27FC236}">
                <a16:creationId xmlns:a16="http://schemas.microsoft.com/office/drawing/2014/main" id="{8BE66844-7900-7FD6-525F-8E72DD5B5D9F}"/>
              </a:ext>
            </a:extLst>
          </p:cNvPr>
          <p:cNvSpPr txBox="1"/>
          <p:nvPr/>
        </p:nvSpPr>
        <p:spPr>
          <a:xfrm>
            <a:off x="327991" y="4852781"/>
            <a:ext cx="2099486" cy="276999"/>
          </a:xfrm>
          <a:prstGeom prst="rect">
            <a:avLst/>
          </a:prstGeom>
          <a:noFill/>
        </p:spPr>
        <p:txBody>
          <a:bodyPr wrap="none" rtlCol="0">
            <a:spAutoFit/>
          </a:bodyPr>
          <a:lstStyle/>
          <a:p>
            <a:r>
              <a:rPr lang="en-US" sz="1200" dirty="0"/>
              <a:t>Slide/data from Ankur Agrawal</a:t>
            </a:r>
          </a:p>
        </p:txBody>
      </p:sp>
    </p:spTree>
    <p:extLst>
      <p:ext uri="{BB962C8B-B14F-4D97-AF65-F5344CB8AC3E}">
        <p14:creationId xmlns:p14="http://schemas.microsoft.com/office/powerpoint/2010/main" val="5741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273718" y="20295"/>
            <a:ext cx="8870282" cy="745629"/>
          </a:xfrm>
        </p:spPr>
        <p:txBody>
          <a:bodyPr>
            <a:noAutofit/>
          </a:bodyPr>
          <a:lstStyle/>
          <a:p>
            <a:r>
              <a:rPr lang="en-US" sz="3000" dirty="0">
                <a:latin typeface="+mj-lt"/>
              </a:rPr>
              <a:t>Verifying the state preparation</a:t>
            </a:r>
            <a:endParaRPr lang="en-IN" sz="3000" dirty="0">
              <a:latin typeface="+mj-lt"/>
            </a:endParaRPr>
          </a:p>
        </p:txBody>
      </p:sp>
      <p:sp>
        <p:nvSpPr>
          <p:cNvPr id="27" name="Footer Placeholder 26">
            <a:extLst>
              <a:ext uri="{FF2B5EF4-FFF2-40B4-BE49-F238E27FC236}">
                <a16:creationId xmlns:a16="http://schemas.microsoft.com/office/drawing/2014/main" id="{C586A56A-B695-4EC6-8785-053BFBA97C85}"/>
              </a:ext>
            </a:extLst>
          </p:cNvPr>
          <p:cNvSpPr>
            <a:spLocks noGrp="1"/>
          </p:cNvSpPr>
          <p:nvPr>
            <p:ph type="ftr" sz="quarter" idx="11"/>
          </p:nvPr>
        </p:nvSpPr>
        <p:spPr>
          <a:xfrm>
            <a:off x="3414713" y="4801493"/>
            <a:ext cx="2314575" cy="205383"/>
          </a:xfrm>
        </p:spPr>
        <p:txBody>
          <a:bodyPr/>
          <a:lstStyle/>
          <a:p>
            <a:pPr algn="ctr" defTabSz="342900" fontAlgn="auto">
              <a:spcBef>
                <a:spcPts val="0"/>
              </a:spcBef>
              <a:spcAft>
                <a:spcPts val="0"/>
              </a:spcAft>
              <a:defRPr/>
            </a:pPr>
            <a:r>
              <a:rPr lang="en-US">
                <a:solidFill>
                  <a:prstClr val="black">
                    <a:tint val="75000"/>
                  </a:prstClr>
                </a:solidFill>
                <a:latin typeface="Calibri Light" panose="020F0302020204030204"/>
                <a:ea typeface="+mn-ea"/>
                <a:cs typeface="+mn-cs"/>
              </a:rPr>
              <a:t>Aaron Chou, PAC mtg 1/10/2024</a:t>
            </a:r>
            <a:endParaRPr lang="en-IN">
              <a:solidFill>
                <a:prstClr val="black">
                  <a:tint val="75000"/>
                </a:prstClr>
              </a:solidFill>
              <a:latin typeface="Calibri Light" panose="020F0302020204030204"/>
              <a:ea typeface="+mn-ea"/>
              <a:cs typeface="+mn-cs"/>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42900" fontAlgn="auto">
              <a:spcBef>
                <a:spcPts val="0"/>
              </a:spcBef>
              <a:spcAft>
                <a:spcPts val="0"/>
              </a:spcAft>
              <a:defRPr/>
            </a:pPr>
            <a:fld id="{DE9F7661-9D26-4DC7-9C4E-65CEDD82E6C7}" type="slidenum">
              <a:rPr lang="en-IN" smtClean="0"/>
              <a:pPr algn="r" defTabSz="342900" fontAlgn="auto">
                <a:spcBef>
                  <a:spcPts val="0"/>
                </a:spcBef>
                <a:spcAft>
                  <a:spcPts val="0"/>
                </a:spcAft>
                <a:defRPr/>
              </a:pPr>
              <a:t>27</a:t>
            </a:fld>
            <a:endParaRPr lang="en-IN" sz="900">
              <a:solidFill>
                <a:prstClr val="black">
                  <a:tint val="75000"/>
                </a:prstClr>
              </a:solidFill>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603392"/>
            <a:ext cx="887028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905251-AECB-A723-329D-8B86CAF738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6542" y="765924"/>
            <a:ext cx="3838808" cy="38388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D0001C3-340E-B2D4-8B78-E6502684AC78}"/>
                  </a:ext>
                </a:extLst>
              </p:cNvPr>
              <p:cNvSpPr txBox="1"/>
              <p:nvPr/>
            </p:nvSpPr>
            <p:spPr>
              <a:xfrm>
                <a:off x="751850" y="1733524"/>
                <a:ext cx="3683066" cy="570734"/>
              </a:xfrm>
              <a:prstGeom prst="rect">
                <a:avLst/>
              </a:prstGeom>
              <a:noFill/>
            </p:spPr>
            <p:txBody>
              <a:bodyPr wrap="square">
                <a:spAutoFit/>
              </a:bodyPr>
              <a:lstStyle/>
              <a:p>
                <a:pPr algn="just" defTabSz="342900" fontAlgn="auto">
                  <a:spcBef>
                    <a:spcPts val="0"/>
                  </a:spcBef>
                  <a:spcAft>
                    <a:spcPts val="0"/>
                  </a:spcAft>
                  <a:defRPr sz="4400"/>
                </a:pPr>
                <a:r>
                  <a:rPr lang="en-US" sz="1350" dirty="0">
                    <a:solidFill>
                      <a:prstClr val="black"/>
                    </a:solidFill>
                    <a:latin typeface="Helvetica Light" panose="020B0403020202020204" pitchFamily="34" charset="0"/>
                    <a:ea typeface="+mn-ea"/>
                    <a:cs typeface="+mn-cs"/>
                  </a:rPr>
                  <a:t>Method 1: Qubit spectroscopy with a number resolved </a:t>
                </a:r>
                <a14:m>
                  <m:oMath xmlns:m="http://schemas.openxmlformats.org/officeDocument/2006/math">
                    <m:r>
                      <a:rPr lang="en-US" sz="1800" i="1">
                        <a:solidFill>
                          <a:prstClr val="black"/>
                        </a:solidFill>
                        <a:latin typeface="Cambria Math" panose="02040503050406030204" pitchFamily="18" charset="0"/>
                        <a:ea typeface="Cambria Math" panose="02040503050406030204" pitchFamily="18" charset="0"/>
                        <a:cs typeface="+mn-cs"/>
                      </a:rPr>
                      <m:t>𝜋</m:t>
                    </m:r>
                    <m:r>
                      <a:rPr lang="en-US" sz="1800" i="1">
                        <a:solidFill>
                          <a:prstClr val="black"/>
                        </a:solidFill>
                        <a:latin typeface="Cambria Math" panose="02040503050406030204" pitchFamily="18" charset="0"/>
                        <a:ea typeface="Cambria Math" panose="02040503050406030204" pitchFamily="18" charset="0"/>
                        <a:cs typeface="+mn-cs"/>
                      </a:rPr>
                      <m:t> </m:t>
                    </m:r>
                  </m:oMath>
                </a14:m>
                <a:r>
                  <a:rPr lang="en-US" sz="1350" dirty="0">
                    <a:solidFill>
                      <a:prstClr val="black"/>
                    </a:solidFill>
                    <a:latin typeface="Helvetica Light" panose="020B0403020202020204" pitchFamily="34" charset="0"/>
                    <a:ea typeface="+mn-ea"/>
                    <a:cs typeface="+mn-cs"/>
                  </a:rPr>
                  <a:t>pulse</a:t>
                </a:r>
              </a:p>
            </p:txBody>
          </p:sp>
        </mc:Choice>
        <mc:Fallback xmlns="">
          <p:sp>
            <p:nvSpPr>
              <p:cNvPr id="4" name="TextBox 3">
                <a:extLst>
                  <a:ext uri="{FF2B5EF4-FFF2-40B4-BE49-F238E27FC236}">
                    <a16:creationId xmlns:a16="http://schemas.microsoft.com/office/drawing/2014/main" id="{ED0001C3-340E-B2D4-8B78-E6502684AC78}"/>
                  </a:ext>
                </a:extLst>
              </p:cNvPr>
              <p:cNvSpPr txBox="1">
                <a:spLocks noRot="1" noChangeAspect="1" noMove="1" noResize="1" noEditPoints="1" noAdjustHandles="1" noChangeArrowheads="1" noChangeShapeType="1" noTextEdit="1"/>
              </p:cNvSpPr>
              <p:nvPr/>
            </p:nvSpPr>
            <p:spPr>
              <a:xfrm>
                <a:off x="751850" y="1733524"/>
                <a:ext cx="3683066" cy="570734"/>
              </a:xfrm>
              <a:prstGeom prst="rect">
                <a:avLst/>
              </a:prstGeom>
              <a:blipFill>
                <a:blip r:embed="rId4"/>
                <a:stretch>
                  <a:fillRect l="-344" t="-2174" b="-1087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6B1B1EC-E325-5468-DBAF-E44FBC80B413}"/>
              </a:ext>
            </a:extLst>
          </p:cNvPr>
          <p:cNvSpPr txBox="1"/>
          <p:nvPr/>
        </p:nvSpPr>
        <p:spPr>
          <a:xfrm>
            <a:off x="751849" y="2652924"/>
            <a:ext cx="3683066" cy="507831"/>
          </a:xfrm>
          <a:prstGeom prst="rect">
            <a:avLst/>
          </a:prstGeom>
          <a:noFill/>
        </p:spPr>
        <p:txBody>
          <a:bodyPr wrap="square">
            <a:spAutoFit/>
          </a:bodyPr>
          <a:lstStyle/>
          <a:p>
            <a:pPr algn="just" defTabSz="342900" fontAlgn="auto">
              <a:spcBef>
                <a:spcPts val="0"/>
              </a:spcBef>
              <a:spcAft>
                <a:spcPts val="0"/>
              </a:spcAft>
              <a:defRPr sz="4400"/>
            </a:pPr>
            <a:r>
              <a:rPr lang="en-US" sz="1350">
                <a:solidFill>
                  <a:prstClr val="black"/>
                </a:solidFill>
                <a:latin typeface="Helvetica Light" panose="020B0403020202020204" pitchFamily="34" charset="0"/>
                <a:ea typeface="+mn-ea"/>
                <a:cs typeface="+mn-cs"/>
              </a:rPr>
              <a:t>Method 2: Wigner tomography to reconstruct the density matrix</a:t>
            </a:r>
          </a:p>
        </p:txBody>
      </p:sp>
      <p:sp>
        <p:nvSpPr>
          <p:cNvPr id="3" name="Rectangle 2">
            <a:extLst>
              <a:ext uri="{FF2B5EF4-FFF2-40B4-BE49-F238E27FC236}">
                <a16:creationId xmlns:a16="http://schemas.microsoft.com/office/drawing/2014/main" id="{B1E1E0EF-60C0-111B-2EFB-039EC710D72A}"/>
              </a:ext>
            </a:extLst>
          </p:cNvPr>
          <p:cNvSpPr/>
          <p:nvPr/>
        </p:nvSpPr>
        <p:spPr>
          <a:xfrm>
            <a:off x="751849" y="1733525"/>
            <a:ext cx="3735243" cy="5476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915DBCE1-6D7B-2ACE-8216-474B0A4C4564}"/>
              </a:ext>
            </a:extLst>
          </p:cNvPr>
          <p:cNvSpPr txBox="1"/>
          <p:nvPr/>
        </p:nvSpPr>
        <p:spPr>
          <a:xfrm>
            <a:off x="5329860" y="864705"/>
            <a:ext cx="1984389"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Calibri" panose="020F0502020204030204"/>
                <a:ea typeface="+mn-ea"/>
                <a:cs typeface="+mn-cs"/>
              </a:rPr>
              <a:t>Sweep pi pulse frequency</a:t>
            </a:r>
          </a:p>
        </p:txBody>
      </p:sp>
      <p:sp>
        <p:nvSpPr>
          <p:cNvPr id="9" name="TextBox 8">
            <a:extLst>
              <a:ext uri="{FF2B5EF4-FFF2-40B4-BE49-F238E27FC236}">
                <a16:creationId xmlns:a16="http://schemas.microsoft.com/office/drawing/2014/main" id="{F663ED7A-0D86-58A3-9606-B116986D70AA}"/>
              </a:ext>
            </a:extLst>
          </p:cNvPr>
          <p:cNvSpPr txBox="1"/>
          <p:nvPr/>
        </p:nvSpPr>
        <p:spPr>
          <a:xfrm>
            <a:off x="327991" y="4852781"/>
            <a:ext cx="2099486" cy="276999"/>
          </a:xfrm>
          <a:prstGeom prst="rect">
            <a:avLst/>
          </a:prstGeom>
          <a:noFill/>
        </p:spPr>
        <p:txBody>
          <a:bodyPr wrap="none" rtlCol="0">
            <a:spAutoFit/>
          </a:bodyPr>
          <a:lstStyle/>
          <a:p>
            <a:pPr defTabSz="685800" fontAlgn="auto">
              <a:spcBef>
                <a:spcPts val="0"/>
              </a:spcBef>
              <a:spcAft>
                <a:spcPts val="0"/>
              </a:spcAft>
              <a:defRPr/>
            </a:pPr>
            <a:r>
              <a:rPr lang="en-US" sz="1200" dirty="0">
                <a:solidFill>
                  <a:prstClr val="black"/>
                </a:solidFill>
                <a:latin typeface="Calibri" panose="020F0502020204030204"/>
                <a:ea typeface="+mn-ea"/>
                <a:cs typeface="+mn-cs"/>
              </a:rPr>
              <a:t>Slide/data from Ankur Agrawal</a:t>
            </a:r>
          </a:p>
        </p:txBody>
      </p:sp>
    </p:spTree>
    <p:extLst>
      <p:ext uri="{BB962C8B-B14F-4D97-AF65-F5344CB8AC3E}">
        <p14:creationId xmlns:p14="http://schemas.microsoft.com/office/powerpoint/2010/main" val="16867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007-DFA2-4885-7E19-2E71CD4A2A91}"/>
              </a:ext>
            </a:extLst>
          </p:cNvPr>
          <p:cNvSpPr>
            <a:spLocks noGrp="1"/>
          </p:cNvSpPr>
          <p:nvPr>
            <p:ph type="title"/>
          </p:nvPr>
        </p:nvSpPr>
        <p:spPr>
          <a:xfrm>
            <a:off x="273718" y="20295"/>
            <a:ext cx="8870282" cy="745629"/>
          </a:xfrm>
        </p:spPr>
        <p:txBody>
          <a:bodyPr>
            <a:noAutofit/>
          </a:bodyPr>
          <a:lstStyle/>
          <a:p>
            <a:r>
              <a:rPr lang="en-US" sz="3000" dirty="0">
                <a:latin typeface="+mj-lt"/>
              </a:rPr>
              <a:t>Signature of enhancement</a:t>
            </a:r>
            <a:endParaRPr lang="en-IN" sz="3000" dirty="0">
              <a:latin typeface="+mj-lt"/>
            </a:endParaRPr>
          </a:p>
        </p:txBody>
      </p:sp>
      <p:sp>
        <p:nvSpPr>
          <p:cNvPr id="27" name="Footer Placeholder 26">
            <a:extLst>
              <a:ext uri="{FF2B5EF4-FFF2-40B4-BE49-F238E27FC236}">
                <a16:creationId xmlns:a16="http://schemas.microsoft.com/office/drawing/2014/main" id="{C586A56A-B695-4EC6-8785-053BFBA97C85}"/>
              </a:ext>
            </a:extLst>
          </p:cNvPr>
          <p:cNvSpPr>
            <a:spLocks noGrp="1"/>
          </p:cNvSpPr>
          <p:nvPr>
            <p:ph type="ftr" sz="quarter" idx="11"/>
          </p:nvPr>
        </p:nvSpPr>
        <p:spPr>
          <a:xfrm>
            <a:off x="3414713" y="4801493"/>
            <a:ext cx="2314575" cy="205383"/>
          </a:xfrm>
        </p:spPr>
        <p:txBody>
          <a:bodyPr/>
          <a:lstStyle/>
          <a:p>
            <a:pPr algn="ctr" defTabSz="342900" fontAlgn="auto">
              <a:spcBef>
                <a:spcPts val="0"/>
              </a:spcBef>
              <a:spcAft>
                <a:spcPts val="0"/>
              </a:spcAft>
              <a:defRPr/>
            </a:pPr>
            <a:r>
              <a:rPr lang="en-US">
                <a:solidFill>
                  <a:prstClr val="black">
                    <a:tint val="75000"/>
                  </a:prstClr>
                </a:solidFill>
                <a:latin typeface="Calibri Light" panose="020F0302020204030204"/>
                <a:ea typeface="+mn-ea"/>
                <a:cs typeface="+mn-cs"/>
              </a:rPr>
              <a:t>Aaron Chou, PAC mtg 1/10/2024</a:t>
            </a:r>
            <a:endParaRPr lang="en-IN">
              <a:solidFill>
                <a:prstClr val="black">
                  <a:tint val="75000"/>
                </a:prstClr>
              </a:solidFill>
              <a:latin typeface="Calibri Light" panose="020F0302020204030204"/>
              <a:ea typeface="+mn-ea"/>
              <a:cs typeface="+mn-cs"/>
            </a:endParaRPr>
          </a:p>
        </p:txBody>
      </p:sp>
      <p:sp>
        <p:nvSpPr>
          <p:cNvPr id="5" name="Slide Number Placeholder 4">
            <a:extLst>
              <a:ext uri="{FF2B5EF4-FFF2-40B4-BE49-F238E27FC236}">
                <a16:creationId xmlns:a16="http://schemas.microsoft.com/office/drawing/2014/main" id="{6B33589C-F482-4E7B-B2F7-DFF949ED8F2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42900" fontAlgn="auto">
              <a:spcBef>
                <a:spcPts val="0"/>
              </a:spcBef>
              <a:spcAft>
                <a:spcPts val="0"/>
              </a:spcAft>
              <a:defRPr/>
            </a:pPr>
            <a:fld id="{DE9F7661-9D26-4DC7-9C4E-65CEDD82E6C7}" type="slidenum">
              <a:rPr lang="en-IN" smtClean="0"/>
              <a:pPr algn="r" defTabSz="342900" fontAlgn="auto">
                <a:spcBef>
                  <a:spcPts val="0"/>
                </a:spcBef>
                <a:spcAft>
                  <a:spcPts val="0"/>
                </a:spcAft>
                <a:defRPr/>
              </a:pPr>
              <a:t>28</a:t>
            </a:fld>
            <a:endParaRPr lang="en-IN" sz="900" dirty="0">
              <a:solidFill>
                <a:prstClr val="black">
                  <a:tint val="75000"/>
                </a:prstClr>
              </a:solidFill>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02F55E9-B9A4-A54C-CCB4-77AF92BEB22B}"/>
              </a:ext>
            </a:extLst>
          </p:cNvPr>
          <p:cNvCxnSpPr>
            <a:cxnSpLocks/>
          </p:cNvCxnSpPr>
          <p:nvPr/>
        </p:nvCxnSpPr>
        <p:spPr>
          <a:xfrm>
            <a:off x="0" y="603392"/>
            <a:ext cx="8870282" cy="0"/>
          </a:xfrm>
          <a:prstGeom prst="line">
            <a:avLst/>
          </a:prstGeom>
          <a:ln w="38100">
            <a:gradFill flip="none" rotWithShape="1">
              <a:gsLst>
                <a:gs pos="100000">
                  <a:srgbClr val="F09252"/>
                </a:gs>
                <a:gs pos="70000">
                  <a:schemeClr val="accent2">
                    <a:lumMod val="94000"/>
                  </a:schemeClr>
                </a:gs>
                <a:gs pos="3000">
                  <a:schemeClr val="accent2">
                    <a:lumMod val="60000"/>
                    <a:lumOff val="40000"/>
                  </a:schemeClr>
                </a:gs>
              </a:gsLst>
              <a:lin ang="10200000" scaled="0"/>
              <a:tileRect/>
            </a:gra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catter chart&#10;&#10;Description automatically generated">
            <a:extLst>
              <a:ext uri="{FF2B5EF4-FFF2-40B4-BE49-F238E27FC236}">
                <a16:creationId xmlns:a16="http://schemas.microsoft.com/office/drawing/2014/main" id="{727C8B4E-5076-4DC8-03C3-F39D24A46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8" y="973792"/>
            <a:ext cx="5301281" cy="3566316"/>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30CCC950-5074-6970-7E77-95CFDFA42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58" y="973792"/>
            <a:ext cx="5301281" cy="3566316"/>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B1DF6A4B-15F2-EAD4-2C0E-08EA09D2A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58" y="973792"/>
            <a:ext cx="5301281" cy="3566316"/>
          </a:xfrm>
          <a:prstGeom prst="rect">
            <a:avLst/>
          </a:prstGeom>
        </p:spPr>
      </p:pic>
      <p:pic>
        <p:nvPicPr>
          <p:cNvPr id="17" name="Picture 16">
            <a:extLst>
              <a:ext uri="{FF2B5EF4-FFF2-40B4-BE49-F238E27FC236}">
                <a16:creationId xmlns:a16="http://schemas.microsoft.com/office/drawing/2014/main" id="{EDB69073-BE73-8310-B163-F97E2D955C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7858" y="973792"/>
            <a:ext cx="5301281" cy="3566315"/>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E7EA456-5F8B-31F8-A83B-0F034C2BB888}"/>
                  </a:ext>
                </a:extLst>
              </p:cNvPr>
              <p:cNvSpPr txBox="1"/>
              <p:nvPr/>
            </p:nvSpPr>
            <p:spPr>
              <a:xfrm>
                <a:off x="6316666" y="2271807"/>
                <a:ext cx="2827334" cy="996042"/>
              </a:xfrm>
              <a:prstGeom prst="rect">
                <a:avLst/>
              </a:prstGeom>
              <a:noFill/>
            </p:spPr>
            <p:txBody>
              <a:bodyPr wrap="square" rtlCol="0">
                <a:spAutoFit/>
              </a:bodyPr>
              <a:lstStyle/>
              <a:p>
                <a:pPr defTabSz="342900" fontAlgn="auto">
                  <a:lnSpc>
                    <a:spcPct val="150000"/>
                  </a:lnSpc>
                  <a:spcBef>
                    <a:spcPts val="0"/>
                  </a:spcBef>
                  <a:spcAft>
                    <a:spcPts val="0"/>
                  </a:spcAft>
                  <a:defRPr/>
                </a:pPr>
                <a:r>
                  <a:rPr lang="en-IN" sz="1350" dirty="0">
                    <a:solidFill>
                      <a:prstClr val="black"/>
                    </a:solidFill>
                    <a:latin typeface="Helvetica Light" panose="020B0403020202020204" pitchFamily="34" charset="0"/>
                    <a:ea typeface="+mn-ea"/>
                    <a:cs typeface="+mn-cs"/>
                  </a:rPr>
                  <a:t>This is the first demonstration so far showing signal enhancement with </a:t>
                </a:r>
                <a14:m>
                  <m:oMath xmlns:m="http://schemas.openxmlformats.org/officeDocument/2006/math">
                    <m:d>
                      <m:dPr>
                        <m:begChr m:val=""/>
                        <m:endChr m:val="⟩"/>
                        <m:ctrlPr>
                          <a:rPr lang="en-US" sz="1350" i="1">
                            <a:solidFill>
                              <a:prstClr val="black"/>
                            </a:solidFill>
                            <a:latin typeface="Cambria Math" panose="02040503050406030204" pitchFamily="18" charset="0"/>
                            <a:ea typeface="+mn-ea"/>
                            <a:cs typeface="+mn-cs"/>
                          </a:rPr>
                        </m:ctrlPr>
                      </m:dPr>
                      <m:e>
                        <m:r>
                          <a:rPr lang="en-IN" sz="1350">
                            <a:solidFill>
                              <a:prstClr val="black"/>
                            </a:solidFill>
                            <a:latin typeface="Cambria Math" panose="02040503050406030204" pitchFamily="18" charset="0"/>
                            <a:ea typeface="+mn-ea"/>
                            <a:cs typeface="+mn-cs"/>
                          </a:rPr>
                          <m:t>|</m:t>
                        </m:r>
                        <m:r>
                          <a:rPr lang="en-US" sz="1350" b="0" i="1" smtClean="0">
                            <a:solidFill>
                              <a:prstClr val="black"/>
                            </a:solidFill>
                            <a:latin typeface="Cambria Math" panose="02040503050406030204" pitchFamily="18" charset="0"/>
                            <a:ea typeface="+mn-ea"/>
                            <a:cs typeface="+mn-cs"/>
                          </a:rPr>
                          <m:t>𝑁</m:t>
                        </m:r>
                      </m:e>
                    </m:d>
                  </m:oMath>
                </a14:m>
                <a:r>
                  <a:rPr lang="en-US" sz="1350" dirty="0">
                    <a:solidFill>
                      <a:prstClr val="black"/>
                    </a:solidFill>
                    <a:latin typeface="Helvetica Light" panose="020B0403020202020204" pitchFamily="34" charset="0"/>
                    <a:ea typeface="+mn-ea"/>
                    <a:cs typeface="+mn-cs"/>
                  </a:rPr>
                  <a:t> = </a:t>
                </a:r>
                <a14:m>
                  <m:oMath xmlns:m="http://schemas.openxmlformats.org/officeDocument/2006/math">
                    <m:d>
                      <m:dPr>
                        <m:begChr m:val=""/>
                        <m:endChr m:val="⟩"/>
                        <m:ctrlPr>
                          <a:rPr lang="en-US" sz="1350" i="1">
                            <a:solidFill>
                              <a:prstClr val="black"/>
                            </a:solidFill>
                            <a:latin typeface="Cambria Math" panose="02040503050406030204" pitchFamily="18" charset="0"/>
                            <a:ea typeface="+mn-ea"/>
                            <a:cs typeface="+mn-cs"/>
                          </a:rPr>
                        </m:ctrlPr>
                      </m:dPr>
                      <m:e>
                        <m:r>
                          <a:rPr lang="en-IN" sz="1350">
                            <a:solidFill>
                              <a:prstClr val="black"/>
                            </a:solidFill>
                            <a:latin typeface="Cambria Math" panose="02040503050406030204" pitchFamily="18" charset="0"/>
                            <a:ea typeface="+mn-ea"/>
                            <a:cs typeface="+mn-cs"/>
                          </a:rPr>
                          <m:t>|4</m:t>
                        </m:r>
                      </m:e>
                    </m:d>
                    <m:r>
                      <a:rPr lang="en-IN" sz="1350">
                        <a:solidFill>
                          <a:prstClr val="black"/>
                        </a:solidFill>
                        <a:latin typeface="Cambria Math" panose="02040503050406030204" pitchFamily="18" charset="0"/>
                        <a:ea typeface="+mn-ea"/>
                        <a:cs typeface="+mn-cs"/>
                      </a:rPr>
                      <m:t> </m:t>
                    </m:r>
                  </m:oMath>
                </a14:m>
                <a:r>
                  <a:rPr lang="en-IN" sz="1350" dirty="0" err="1">
                    <a:solidFill>
                      <a:prstClr val="black"/>
                    </a:solidFill>
                    <a:latin typeface="Helvetica Light" panose="020B0403020202020204" pitchFamily="34" charset="0"/>
                    <a:ea typeface="+mn-ea"/>
                    <a:cs typeface="+mn-cs"/>
                  </a:rPr>
                  <a:t>Fock</a:t>
                </a:r>
                <a:r>
                  <a:rPr lang="en-IN" sz="1350" dirty="0">
                    <a:solidFill>
                      <a:prstClr val="black"/>
                    </a:solidFill>
                    <a:latin typeface="Helvetica Light" panose="020B0403020202020204" pitchFamily="34" charset="0"/>
                    <a:ea typeface="+mn-ea"/>
                    <a:cs typeface="+mn-cs"/>
                  </a:rPr>
                  <a:t> state</a:t>
                </a:r>
              </a:p>
            </p:txBody>
          </p:sp>
        </mc:Choice>
        <mc:Fallback>
          <p:sp>
            <p:nvSpPr>
              <p:cNvPr id="18" name="TextBox 17">
                <a:extLst>
                  <a:ext uri="{FF2B5EF4-FFF2-40B4-BE49-F238E27FC236}">
                    <a16:creationId xmlns:a16="http://schemas.microsoft.com/office/drawing/2014/main" id="{2E7EA456-5F8B-31F8-A83B-0F034C2BB888}"/>
                  </a:ext>
                </a:extLst>
              </p:cNvPr>
              <p:cNvSpPr txBox="1">
                <a:spLocks noRot="1" noChangeAspect="1" noMove="1" noResize="1" noEditPoints="1" noAdjustHandles="1" noChangeArrowheads="1" noChangeShapeType="1" noTextEdit="1"/>
              </p:cNvSpPr>
              <p:nvPr/>
            </p:nvSpPr>
            <p:spPr>
              <a:xfrm>
                <a:off x="6316666" y="2271807"/>
                <a:ext cx="2827334" cy="996042"/>
              </a:xfrm>
              <a:prstGeom prst="rect">
                <a:avLst/>
              </a:prstGeom>
              <a:blipFill>
                <a:blip r:embed="rId7"/>
                <a:stretch>
                  <a:fillRect l="-448" b="-51899"/>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6F044C68-D5E5-E25A-97C3-D4FC4927F31F}"/>
              </a:ext>
            </a:extLst>
          </p:cNvPr>
          <p:cNvGrpSpPr/>
          <p:nvPr/>
        </p:nvGrpSpPr>
        <p:grpSpPr>
          <a:xfrm>
            <a:off x="6435453" y="943448"/>
            <a:ext cx="2351708" cy="1003208"/>
            <a:chOff x="8778848" y="1482477"/>
            <a:chExt cx="2801062" cy="1113064"/>
          </a:xfrm>
        </p:grpSpPr>
        <mc:AlternateContent xmlns:mc="http://schemas.openxmlformats.org/markup-compatibility/2006">
          <mc:Choice xmlns:a14="http://schemas.microsoft.com/office/drawing/2010/main" Requires="a14">
            <p:sp>
              <p:nvSpPr>
                <p:cNvPr id="3" name="Oval 2">
                  <a:extLst>
                    <a:ext uri="{FF2B5EF4-FFF2-40B4-BE49-F238E27FC236}">
                      <a16:creationId xmlns:a16="http://schemas.microsoft.com/office/drawing/2014/main" id="{7B9DF019-6C55-71A1-21AA-F302B19522AF}"/>
                    </a:ext>
                  </a:extLst>
                </p:cNvPr>
                <p:cNvSpPr/>
                <p:nvPr/>
              </p:nvSpPr>
              <p:spPr>
                <a:xfrm>
                  <a:off x="8778848" y="1482477"/>
                  <a:ext cx="1090776" cy="109077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14:m>
                    <m:oMathPara xmlns:m="http://schemas.openxmlformats.org/officeDocument/2006/math">
                      <m:oMathParaPr>
                        <m:jc m:val="center"/>
                      </m:oMathParaPr>
                      <m:oMath xmlns:m="http://schemas.openxmlformats.org/officeDocument/2006/math">
                        <m:d>
                          <m:dPr>
                            <m:begChr m:val=""/>
                            <m:endChr m:val="⟩"/>
                            <m:ctrlPr>
                              <a:rPr lang="en-US" sz="1050" b="1" i="1" smtClean="0">
                                <a:solidFill>
                                  <a:prstClr val="black"/>
                                </a:solidFill>
                                <a:latin typeface="Cambria Math" panose="02040503050406030204" pitchFamily="18" charset="0"/>
                              </a:rPr>
                            </m:ctrlPr>
                          </m:dPr>
                          <m:e>
                            <m:r>
                              <a:rPr lang="en-IN" sz="1050" b="1" i="1">
                                <a:solidFill>
                                  <a:prstClr val="black"/>
                                </a:solidFill>
                                <a:latin typeface="Cambria Math" panose="02040503050406030204" pitchFamily="18" charset="0"/>
                              </a:rPr>
                              <m:t>  |</m:t>
                            </m:r>
                            <m:r>
                              <a:rPr lang="en-US" sz="1050" b="1" i="1" smtClean="0">
                                <a:solidFill>
                                  <a:prstClr val="black"/>
                                </a:solidFill>
                                <a:latin typeface="Cambria Math" panose="02040503050406030204" pitchFamily="18" charset="0"/>
                              </a:rPr>
                              <m:t>𝑵</m:t>
                            </m:r>
                          </m:e>
                        </m:d>
                      </m:oMath>
                    </m:oMathPara>
                  </a14:m>
                  <a:endParaRPr lang="en-US" sz="1050" b="1" dirty="0">
                    <a:solidFill>
                      <a:prstClr val="black"/>
                    </a:solidFill>
                    <a:latin typeface="Calibri" panose="020F0502020204030204"/>
                  </a:endParaRPr>
                </a:p>
              </p:txBody>
            </p:sp>
          </mc:Choice>
          <mc:Fallback>
            <p:sp>
              <p:nvSpPr>
                <p:cNvPr id="3" name="Oval 2">
                  <a:extLst>
                    <a:ext uri="{FF2B5EF4-FFF2-40B4-BE49-F238E27FC236}">
                      <a16:creationId xmlns:a16="http://schemas.microsoft.com/office/drawing/2014/main" id="{7B9DF019-6C55-71A1-21AA-F302B19522AF}"/>
                    </a:ext>
                  </a:extLst>
                </p:cNvPr>
                <p:cNvSpPr>
                  <a:spLocks noRot="1" noChangeAspect="1" noMove="1" noResize="1" noEditPoints="1" noAdjustHandles="1" noChangeArrowheads="1" noChangeShapeType="1" noTextEdit="1"/>
                </p:cNvSpPr>
                <p:nvPr/>
              </p:nvSpPr>
              <p:spPr>
                <a:xfrm>
                  <a:off x="8778848" y="1482477"/>
                  <a:ext cx="1090776" cy="1090776"/>
                </a:xfrm>
                <a:prstGeom prst="ellipse">
                  <a:avLst/>
                </a:prstGeom>
                <a:blipFill>
                  <a:blip r:embed="rId8"/>
                  <a:stretch>
                    <a:fillRect b="-2564"/>
                  </a:stretch>
                </a:blipFill>
                <a:ln>
                  <a:noFill/>
                </a:ln>
              </p:spPr>
              <p:txBody>
                <a:bodyPr/>
                <a:lstStyle/>
                <a:p>
                  <a:r>
                    <a:rPr lang="en-US">
                      <a:noFill/>
                    </a:rPr>
                    <a:t> </a:t>
                  </a:r>
                </a:p>
              </p:txBody>
            </p:sp>
          </mc:Fallback>
        </mc:AlternateContent>
        <p:sp>
          <p:nvSpPr>
            <p:cNvPr id="7" name="Freeform 49">
              <a:extLst>
                <a:ext uri="{FF2B5EF4-FFF2-40B4-BE49-F238E27FC236}">
                  <a16:creationId xmlns:a16="http://schemas.microsoft.com/office/drawing/2014/main" id="{53B58817-B1CB-8E7F-C5DB-62B543AF86AF}"/>
                </a:ext>
              </a:extLst>
            </p:cNvPr>
            <p:cNvSpPr/>
            <p:nvPr/>
          </p:nvSpPr>
          <p:spPr>
            <a:xfrm rot="10800000" flipH="1" flipV="1">
              <a:off x="9869626" y="2007857"/>
              <a:ext cx="619508" cy="84591"/>
            </a:xfrm>
            <a:custGeom>
              <a:avLst/>
              <a:gdLst>
                <a:gd name="connsiteX0" fmla="*/ 0 w 528643"/>
                <a:gd name="connsiteY0" fmla="*/ 67538 h 121514"/>
                <a:gd name="connsiteX1" fmla="*/ 31750 w 528643"/>
                <a:gd name="connsiteY1" fmla="*/ 4038 h 121514"/>
                <a:gd name="connsiteX2" fmla="*/ 85725 w 528643"/>
                <a:gd name="connsiteY2" fmla="*/ 118338 h 121514"/>
                <a:gd name="connsiteX3" fmla="*/ 174625 w 528643"/>
                <a:gd name="connsiteY3" fmla="*/ 4038 h 121514"/>
                <a:gd name="connsiteX4" fmla="*/ 247650 w 528643"/>
                <a:gd name="connsiteY4" fmla="*/ 121513 h 121514"/>
                <a:gd name="connsiteX5" fmla="*/ 320675 w 528643"/>
                <a:gd name="connsiteY5" fmla="*/ 863 h 121514"/>
                <a:gd name="connsiteX6" fmla="*/ 371475 w 528643"/>
                <a:gd name="connsiteY6" fmla="*/ 121513 h 121514"/>
                <a:gd name="connsiteX7" fmla="*/ 438150 w 528643"/>
                <a:gd name="connsiteY7" fmla="*/ 863 h 121514"/>
                <a:gd name="connsiteX8" fmla="*/ 520700 w 528643"/>
                <a:gd name="connsiteY8" fmla="*/ 67538 h 121514"/>
                <a:gd name="connsiteX9" fmla="*/ 520700 w 528643"/>
                <a:gd name="connsiteY9" fmla="*/ 70713 h 12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43" h="121514">
                  <a:moveTo>
                    <a:pt x="0" y="67538"/>
                  </a:moveTo>
                  <a:cubicBezTo>
                    <a:pt x="8731" y="31554"/>
                    <a:pt x="17462" y="-4429"/>
                    <a:pt x="31750" y="4038"/>
                  </a:cubicBezTo>
                  <a:cubicBezTo>
                    <a:pt x="46038" y="12505"/>
                    <a:pt x="61913" y="118338"/>
                    <a:pt x="85725" y="118338"/>
                  </a:cubicBezTo>
                  <a:cubicBezTo>
                    <a:pt x="109537" y="118338"/>
                    <a:pt x="147638" y="3509"/>
                    <a:pt x="174625" y="4038"/>
                  </a:cubicBezTo>
                  <a:cubicBezTo>
                    <a:pt x="201612" y="4567"/>
                    <a:pt x="223308" y="122042"/>
                    <a:pt x="247650" y="121513"/>
                  </a:cubicBezTo>
                  <a:cubicBezTo>
                    <a:pt x="271992" y="120984"/>
                    <a:pt x="300038" y="863"/>
                    <a:pt x="320675" y="863"/>
                  </a:cubicBezTo>
                  <a:cubicBezTo>
                    <a:pt x="341312" y="863"/>
                    <a:pt x="351896" y="121513"/>
                    <a:pt x="371475" y="121513"/>
                  </a:cubicBezTo>
                  <a:cubicBezTo>
                    <a:pt x="391054" y="121513"/>
                    <a:pt x="413279" y="9859"/>
                    <a:pt x="438150" y="863"/>
                  </a:cubicBezTo>
                  <a:cubicBezTo>
                    <a:pt x="463021" y="-8133"/>
                    <a:pt x="506942" y="55896"/>
                    <a:pt x="520700" y="67538"/>
                  </a:cubicBezTo>
                  <a:cubicBezTo>
                    <a:pt x="534458" y="79180"/>
                    <a:pt x="527579" y="74946"/>
                    <a:pt x="520700" y="70713"/>
                  </a:cubicBezTo>
                </a:path>
              </a:pathLst>
            </a:custGeom>
            <a:noFill/>
            <a:ln w="19050">
              <a:solidFill>
                <a:srgbClr val="D7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IN" sz="1350">
                <a:solidFill>
                  <a:prstClr val="white"/>
                </a:solidFill>
                <a:latin typeface="Swis721 Lt BT" panose="020B0403020202020204" pitchFamily="34" charset="0"/>
              </a:endParaRPr>
            </a:p>
          </p:txBody>
        </p:sp>
        <mc:AlternateContent xmlns:mc="http://schemas.openxmlformats.org/markup-compatibility/2006">
          <mc:Choice xmlns:a14="http://schemas.microsoft.com/office/drawing/2010/main" Requires="a14">
            <p:sp>
              <p:nvSpPr>
                <p:cNvPr id="9" name="Oval 8">
                  <a:extLst>
                    <a:ext uri="{FF2B5EF4-FFF2-40B4-BE49-F238E27FC236}">
                      <a16:creationId xmlns:a16="http://schemas.microsoft.com/office/drawing/2014/main" id="{23DCD840-8852-C412-8360-D2EE155AD44C}"/>
                    </a:ext>
                  </a:extLst>
                </p:cNvPr>
                <p:cNvSpPr/>
                <p:nvPr/>
              </p:nvSpPr>
              <p:spPr>
                <a:xfrm>
                  <a:off x="10489134" y="1504765"/>
                  <a:ext cx="1090776" cy="109077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14:m>
                    <m:oMathPara xmlns:m="http://schemas.openxmlformats.org/officeDocument/2006/math">
                      <m:oMathParaPr>
                        <m:jc m:val="center"/>
                      </m:oMathParaPr>
                      <m:oMath xmlns:m="http://schemas.openxmlformats.org/officeDocument/2006/math">
                        <m:d>
                          <m:dPr>
                            <m:begChr m:val=""/>
                            <m:endChr m:val="⟩"/>
                            <m:ctrlPr>
                              <a:rPr lang="en-US" sz="1050" b="1" i="1" smtClean="0">
                                <a:solidFill>
                                  <a:prstClr val="black"/>
                                </a:solidFill>
                                <a:latin typeface="Cambria Math" panose="02040503050406030204" pitchFamily="18" charset="0"/>
                              </a:rPr>
                            </m:ctrlPr>
                          </m:dPr>
                          <m:e>
                            <m:r>
                              <a:rPr lang="en-IN" sz="1050" b="1" i="1">
                                <a:solidFill>
                                  <a:prstClr val="black"/>
                                </a:solidFill>
                                <a:latin typeface="Cambria Math" panose="02040503050406030204" pitchFamily="18" charset="0"/>
                              </a:rPr>
                              <m:t>|</m:t>
                            </m:r>
                            <m:r>
                              <a:rPr lang="en-US" sz="1050" b="1" i="1" smtClean="0">
                                <a:solidFill>
                                  <a:prstClr val="black"/>
                                </a:solidFill>
                                <a:latin typeface="Cambria Math" panose="02040503050406030204" pitchFamily="18" charset="0"/>
                              </a:rPr>
                              <m:t>𝑵</m:t>
                            </m:r>
                            <m:r>
                              <a:rPr lang="en-IN" sz="1050" b="1" i="1">
                                <a:solidFill>
                                  <a:prstClr val="black"/>
                                </a:solidFill>
                                <a:latin typeface="Cambria Math" panose="02040503050406030204" pitchFamily="18" charset="0"/>
                              </a:rPr>
                              <m:t>+</m:t>
                            </m:r>
                            <m:r>
                              <a:rPr lang="en-IN" sz="1050" b="1" i="1">
                                <a:solidFill>
                                  <a:prstClr val="black"/>
                                </a:solidFill>
                                <a:latin typeface="Cambria Math" panose="02040503050406030204" pitchFamily="18" charset="0"/>
                              </a:rPr>
                              <m:t>𝟏</m:t>
                            </m:r>
                          </m:e>
                        </m:d>
                      </m:oMath>
                    </m:oMathPara>
                  </a14:m>
                  <a:endParaRPr lang="en-US" sz="1350" b="1" dirty="0">
                    <a:solidFill>
                      <a:prstClr val="black"/>
                    </a:solidFill>
                    <a:latin typeface="Calibri" panose="020F0502020204030204"/>
                  </a:endParaRPr>
                </a:p>
              </p:txBody>
            </p:sp>
          </mc:Choice>
          <mc:Fallback>
            <p:sp>
              <p:nvSpPr>
                <p:cNvPr id="9" name="Oval 8">
                  <a:extLst>
                    <a:ext uri="{FF2B5EF4-FFF2-40B4-BE49-F238E27FC236}">
                      <a16:creationId xmlns:a16="http://schemas.microsoft.com/office/drawing/2014/main" id="{23DCD840-8852-C412-8360-D2EE155AD44C}"/>
                    </a:ext>
                  </a:extLst>
                </p:cNvPr>
                <p:cNvSpPr>
                  <a:spLocks noRot="1" noChangeAspect="1" noMove="1" noResize="1" noEditPoints="1" noAdjustHandles="1" noChangeArrowheads="1" noChangeShapeType="1" noTextEdit="1"/>
                </p:cNvSpPr>
                <p:nvPr/>
              </p:nvSpPr>
              <p:spPr>
                <a:xfrm>
                  <a:off x="10489134" y="1504765"/>
                  <a:ext cx="1090776" cy="1090776"/>
                </a:xfrm>
                <a:prstGeom prst="ellipse">
                  <a:avLst/>
                </a:prstGeom>
                <a:blipFill>
                  <a:blip r:embed="rId9"/>
                  <a:stretch>
                    <a:fillRect b="-253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D2E58-4241-1E1B-2F0B-D60833C07A4C}"/>
                    </a:ext>
                  </a:extLst>
                </p:cNvPr>
                <p:cNvSpPr txBox="1"/>
                <p:nvPr/>
              </p:nvSpPr>
              <p:spPr>
                <a:xfrm>
                  <a:off x="9955310" y="1523941"/>
                  <a:ext cx="447047" cy="299227"/>
                </a:xfrm>
                <a:prstGeom prst="rect">
                  <a:avLst/>
                </a:prstGeom>
                <a:noFill/>
              </p:spPr>
              <p:txBody>
                <a:bodyPr wrap="none" lIns="0" tIns="0" rIns="0" bIns="0" rtlCol="0">
                  <a:spAutoFit/>
                </a:bodyPr>
                <a:lstStyle/>
                <a:p>
                  <a:pPr defTabSz="342900"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sz="1350" i="1">
                                <a:solidFill>
                                  <a:prstClr val="black"/>
                                </a:solidFill>
                                <a:latin typeface="Cambria Math" panose="02040503050406030204" pitchFamily="18" charset="0"/>
                                <a:ea typeface="+mn-ea"/>
                                <a:cs typeface="+mn-cs"/>
                              </a:rPr>
                            </m:ctrlPr>
                          </m:sSubPr>
                          <m:e>
                            <m:r>
                              <a:rPr lang="en-IN" sz="1350" i="1">
                                <a:solidFill>
                                  <a:prstClr val="black"/>
                                </a:solidFill>
                                <a:latin typeface="Cambria Math" panose="02040503050406030204" pitchFamily="18" charset="0"/>
                                <a:ea typeface="+mn-ea"/>
                                <a:cs typeface="+mn-cs"/>
                              </a:rPr>
                              <m:t>𝑛</m:t>
                            </m:r>
                          </m:e>
                          <m:sub>
                            <m:r>
                              <a:rPr lang="en-IN" sz="1350" i="1">
                                <a:solidFill>
                                  <a:prstClr val="black"/>
                                </a:solidFill>
                                <a:latin typeface="Cambria Math" panose="02040503050406030204" pitchFamily="18" charset="0"/>
                                <a:ea typeface="+mn-ea"/>
                                <a:cs typeface="+mn-cs"/>
                              </a:rPr>
                              <m:t>𝑖𝑛𝑗</m:t>
                            </m:r>
                          </m:sub>
                        </m:sSub>
                      </m:oMath>
                    </m:oMathPara>
                  </a14:m>
                  <a:endParaRPr lang="en-US" sz="1350">
                    <a:solidFill>
                      <a:prstClr val="black"/>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CD7D2E58-4241-1E1B-2F0B-D60833C07A4C}"/>
                    </a:ext>
                  </a:extLst>
                </p:cNvPr>
                <p:cNvSpPr txBox="1">
                  <a:spLocks noRot="1" noChangeAspect="1" noMove="1" noResize="1" noEditPoints="1" noAdjustHandles="1" noChangeArrowheads="1" noChangeShapeType="1" noTextEdit="1"/>
                </p:cNvSpPr>
                <p:nvPr/>
              </p:nvSpPr>
              <p:spPr>
                <a:xfrm>
                  <a:off x="9955310" y="1523941"/>
                  <a:ext cx="447047" cy="299227"/>
                </a:xfrm>
                <a:prstGeom prst="rect">
                  <a:avLst/>
                </a:prstGeom>
                <a:blipFill>
                  <a:blip r:embed="rId10"/>
                  <a:stretch>
                    <a:fillRect l="-7407" r="-7407" b="-26316"/>
                  </a:stretch>
                </a:blipFill>
              </p:spPr>
              <p:txBody>
                <a:bodyPr/>
                <a:lstStyle/>
                <a:p>
                  <a:r>
                    <a:rPr lang="en-US">
                      <a:noFill/>
                    </a:rPr>
                    <a:t> </a:t>
                  </a:r>
                </a:p>
              </p:txBody>
            </p:sp>
          </mc:Fallback>
        </mc:AlternateContent>
      </p:grpSp>
      <p:pic>
        <p:nvPicPr>
          <p:cNvPr id="13" name="Picture 12">
            <a:extLst>
              <a:ext uri="{FF2B5EF4-FFF2-40B4-BE49-F238E27FC236}">
                <a16:creationId xmlns:a16="http://schemas.microsoft.com/office/drawing/2014/main" id="{DA68E7A6-A823-8793-BB31-18472AB42A6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20947" y="970221"/>
            <a:ext cx="5301279" cy="3566315"/>
          </a:xfrm>
          <a:prstGeom prst="rect">
            <a:avLst/>
          </a:prstGeom>
        </p:spPr>
      </p:pic>
      <p:sp>
        <p:nvSpPr>
          <p:cNvPr id="14" name="TextBox 13">
            <a:extLst>
              <a:ext uri="{FF2B5EF4-FFF2-40B4-BE49-F238E27FC236}">
                <a16:creationId xmlns:a16="http://schemas.microsoft.com/office/drawing/2014/main" id="{F9167103-FB69-4DC0-DEAD-F29C031AEC1A}"/>
              </a:ext>
            </a:extLst>
          </p:cNvPr>
          <p:cNvSpPr txBox="1"/>
          <p:nvPr/>
        </p:nvSpPr>
        <p:spPr>
          <a:xfrm>
            <a:off x="6187109" y="3607904"/>
            <a:ext cx="3019644" cy="984885"/>
          </a:xfrm>
          <a:prstGeom prst="rect">
            <a:avLst/>
          </a:prstGeom>
          <a:noFill/>
        </p:spPr>
        <p:txBody>
          <a:bodyPr wrap="square" rtlCol="0">
            <a:spAutoFit/>
          </a:bodyPr>
          <a:lstStyle/>
          <a:p>
            <a:pPr defTabSz="685800" fontAlgn="auto">
              <a:spcBef>
                <a:spcPts val="0"/>
              </a:spcBef>
              <a:spcAft>
                <a:spcPts val="0"/>
              </a:spcAft>
              <a:defRPr/>
            </a:pPr>
            <a:r>
              <a:rPr lang="en-US" sz="1400" dirty="0">
                <a:solidFill>
                  <a:prstClr val="black"/>
                </a:solidFill>
                <a:latin typeface="Calibri" panose="020F0502020204030204"/>
                <a:ea typeface="+mn-ea"/>
                <a:cs typeface="+mn-cs"/>
              </a:rPr>
              <a:t>Less than a factor of (N+1) due to measurement inefficiencies.</a:t>
            </a:r>
            <a:endParaRPr lang="en-US" sz="1400" dirty="0">
              <a:solidFill>
                <a:prstClr val="black"/>
              </a:solidFill>
              <a:latin typeface="Calibri" panose="020F0502020204030204"/>
            </a:endParaRPr>
          </a:p>
          <a:p>
            <a:pPr defTabSz="685800" fontAlgn="auto">
              <a:spcBef>
                <a:spcPts val="0"/>
              </a:spcBef>
              <a:spcAft>
                <a:spcPts val="0"/>
              </a:spcAft>
              <a:defRPr/>
            </a:pPr>
            <a:r>
              <a:rPr lang="en-US" sz="1400" b="1" dirty="0">
                <a:solidFill>
                  <a:prstClr val="black"/>
                </a:solidFill>
                <a:latin typeface="Calibri" panose="020F0502020204030204"/>
                <a:ea typeface="+mn-ea"/>
                <a:cs typeface="+mn-cs"/>
              </a:rPr>
              <a:t>Dark matter scan rate </a:t>
            </a:r>
            <a:r>
              <a:rPr lang="en-US" sz="1400" b="1" dirty="0" err="1">
                <a:solidFill>
                  <a:prstClr val="black"/>
                </a:solidFill>
                <a:latin typeface="Calibri" panose="020F0502020204030204"/>
                <a:ea typeface="+mn-ea"/>
                <a:cs typeface="+mn-cs"/>
              </a:rPr>
              <a:t>df</a:t>
            </a:r>
            <a:r>
              <a:rPr lang="en-US" sz="1400" b="1" dirty="0">
                <a:solidFill>
                  <a:prstClr val="black"/>
                </a:solidFill>
                <a:latin typeface="Calibri" panose="020F0502020204030204"/>
                <a:ea typeface="+mn-ea"/>
                <a:cs typeface="+mn-cs"/>
              </a:rPr>
              <a:t>/dt ∝ (N+1) </a:t>
            </a:r>
          </a:p>
          <a:p>
            <a:pPr defTabSz="685800" fontAlgn="auto">
              <a:spcBef>
                <a:spcPts val="0"/>
              </a:spcBef>
              <a:spcAft>
                <a:spcPts val="0"/>
              </a:spcAft>
              <a:defRPr/>
            </a:pPr>
            <a:r>
              <a:rPr lang="en-US" sz="1400" b="1" dirty="0">
                <a:solidFill>
                  <a:prstClr val="black"/>
                </a:solidFill>
                <a:latin typeface="Calibri" panose="020F0502020204030204"/>
                <a:sym typeface="Wingdings" pitchFamily="2" charset="2"/>
              </a:rPr>
              <a:t> </a:t>
            </a:r>
            <a:r>
              <a:rPr lang="en-US" sz="1600" b="1" dirty="0">
                <a:solidFill>
                  <a:prstClr val="black"/>
                </a:solidFill>
                <a:latin typeface="Calibri" panose="020F0502020204030204"/>
                <a:sym typeface="Wingdings" pitchFamily="2" charset="2"/>
              </a:rPr>
              <a:t>Factor of 3 improvement</a:t>
            </a:r>
            <a:endParaRPr lang="en-US" sz="1600" b="1" dirty="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8FCF752F-7811-B2A2-A3C7-2DF9A7ED0D63}"/>
              </a:ext>
            </a:extLst>
          </p:cNvPr>
          <p:cNvSpPr txBox="1"/>
          <p:nvPr/>
        </p:nvSpPr>
        <p:spPr>
          <a:xfrm>
            <a:off x="514771" y="4470976"/>
            <a:ext cx="2258311" cy="276999"/>
          </a:xfrm>
          <a:prstGeom prst="rect">
            <a:avLst/>
          </a:prstGeom>
          <a:noFill/>
        </p:spPr>
        <p:txBody>
          <a:bodyPr wrap="none" rtlCol="0">
            <a:spAutoFit/>
          </a:bodyPr>
          <a:lstStyle/>
          <a:p>
            <a:pPr defTabSz="685800" fontAlgn="auto">
              <a:spcBef>
                <a:spcPts val="0"/>
              </a:spcBef>
              <a:spcAft>
                <a:spcPts val="0"/>
              </a:spcAft>
              <a:defRPr/>
            </a:pPr>
            <a:r>
              <a:rPr lang="en-US" sz="1200" dirty="0">
                <a:solidFill>
                  <a:prstClr val="black"/>
                </a:solidFill>
                <a:latin typeface="Calibri" panose="020F0502020204030204"/>
                <a:ea typeface="+mn-ea"/>
                <a:cs typeface="+mn-cs"/>
              </a:rPr>
              <a:t>Ankur Agrawal et al., 2305.03700</a:t>
            </a:r>
          </a:p>
        </p:txBody>
      </p:sp>
      <p:sp>
        <p:nvSpPr>
          <p:cNvPr id="16" name="Right Arrow 15">
            <a:extLst>
              <a:ext uri="{FF2B5EF4-FFF2-40B4-BE49-F238E27FC236}">
                <a16:creationId xmlns:a16="http://schemas.microsoft.com/office/drawing/2014/main" id="{6A030EF9-55FC-5A4C-6527-58ABCEA7B4B1}"/>
              </a:ext>
            </a:extLst>
          </p:cNvPr>
          <p:cNvSpPr/>
          <p:nvPr/>
        </p:nvSpPr>
        <p:spPr>
          <a:xfrm rot="-5400000">
            <a:off x="5184500" y="1994037"/>
            <a:ext cx="1602685" cy="223630"/>
          </a:xfrm>
          <a:prstGeom prst="rightArrow">
            <a:avLst>
              <a:gd name="adj1" fmla="val 50000"/>
              <a:gd name="adj2" fmla="val 49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43D3E412-14CD-9F28-81F4-B79219D36481}"/>
                  </a:ext>
                </a:extLst>
              </p:cNvPr>
              <p:cNvSpPr txBox="1"/>
              <p:nvPr/>
            </p:nvSpPr>
            <p:spPr>
              <a:xfrm>
                <a:off x="622379" y="604178"/>
                <a:ext cx="5753563" cy="400110"/>
              </a:xfrm>
              <a:prstGeom prst="rect">
                <a:avLst/>
              </a:prstGeom>
              <a:noFill/>
            </p:spPr>
            <p:txBody>
              <a:bodyPr wrap="none" rtlCol="0">
                <a:spAutoFit/>
              </a:bodyPr>
              <a:lstStyle/>
              <a:p>
                <a:r>
                  <a:rPr lang="en-US" sz="2000" dirty="0">
                    <a:solidFill>
                      <a:schemeClr val="tx1"/>
                    </a:solidFill>
                  </a:rPr>
                  <a:t>Prepare</a:t>
                </a:r>
                <a14:m>
                  <m:oMath xmlns:m="http://schemas.openxmlformats.org/officeDocument/2006/math">
                    <m:d>
                      <m:dPr>
                        <m:begChr m:val=""/>
                        <m:endChr m:val="⟩"/>
                        <m:ctrlPr>
                          <a:rPr lang="en-US" sz="2000" i="1">
                            <a:solidFill>
                              <a:schemeClr val="tx1"/>
                            </a:solidFill>
                            <a:latin typeface="Cambria Math" panose="02040503050406030204" pitchFamily="18" charset="0"/>
                          </a:rPr>
                        </m:ctrlPr>
                      </m:dPr>
                      <m:e>
                        <m:r>
                          <a:rPr lang="en-IN" sz="2000" b="0" i="1">
                            <a:solidFill>
                              <a:schemeClr val="tx1"/>
                            </a:solidFill>
                            <a:latin typeface="Cambria Math" panose="02040503050406030204" pitchFamily="18" charset="0"/>
                          </a:rPr>
                          <m:t>  |</m:t>
                        </m:r>
                        <m:r>
                          <a:rPr lang="en-US" sz="2000" b="0" i="1">
                            <a:solidFill>
                              <a:schemeClr val="tx1"/>
                            </a:solidFill>
                            <a:latin typeface="Cambria Math" panose="02040503050406030204" pitchFamily="18" charset="0"/>
                          </a:rPr>
                          <m:t>𝑁</m:t>
                        </m:r>
                      </m:e>
                    </m:d>
                    <m:r>
                      <a:rPr lang="en-IN" sz="2000" b="0" i="1" smtClean="0">
                        <a:solidFill>
                          <a:schemeClr val="tx1"/>
                        </a:solidFill>
                        <a:latin typeface="Cambria Math" panose="02040503050406030204" pitchFamily="18" charset="0"/>
                      </a:rPr>
                      <m:t> </m:t>
                    </m:r>
                  </m:oMath>
                </a14:m>
                <a:r>
                  <a:rPr lang="en-US" sz="2000" dirty="0">
                    <a:solidFill>
                      <a:schemeClr val="tx1"/>
                    </a:solidFill>
                  </a:rPr>
                  <a:t>and see how often we measure </a:t>
                </a:r>
                <a14:m>
                  <m:oMath xmlns:m="http://schemas.openxmlformats.org/officeDocument/2006/math">
                    <m:d>
                      <m:dPr>
                        <m:begChr m:val=""/>
                        <m:endChr m:val="⟩"/>
                        <m:ctrlPr>
                          <a:rPr lang="en-US" sz="2000" i="1">
                            <a:solidFill>
                              <a:schemeClr val="tx1"/>
                            </a:solidFill>
                            <a:latin typeface="Cambria Math" panose="02040503050406030204" pitchFamily="18" charset="0"/>
                          </a:rPr>
                        </m:ctrlPr>
                      </m:dPr>
                      <m:e>
                        <m:r>
                          <a:rPr lang="en-IN" sz="2000" b="0" i="1">
                            <a:solidFill>
                              <a:schemeClr val="tx1"/>
                            </a:solidFill>
                            <a:latin typeface="Cambria Math" panose="02040503050406030204" pitchFamily="18" charset="0"/>
                          </a:rPr>
                          <m:t>|</m:t>
                        </m:r>
                        <m:r>
                          <a:rPr lang="en-US" sz="2000" b="0" i="1">
                            <a:solidFill>
                              <a:schemeClr val="tx1"/>
                            </a:solidFill>
                            <a:latin typeface="Cambria Math" panose="02040503050406030204" pitchFamily="18" charset="0"/>
                          </a:rPr>
                          <m:t>𝑁</m:t>
                        </m:r>
                        <m:r>
                          <a:rPr lang="en-IN" sz="2000" b="0" i="1">
                            <a:solidFill>
                              <a:schemeClr val="tx1"/>
                            </a:solidFill>
                            <a:latin typeface="Cambria Math" panose="02040503050406030204" pitchFamily="18" charset="0"/>
                          </a:rPr>
                          <m:t>+1</m:t>
                        </m:r>
                      </m:e>
                    </m:d>
                  </m:oMath>
                </a14:m>
                <a:endParaRPr lang="en-US" sz="2000" dirty="0">
                  <a:solidFill>
                    <a:schemeClr val="tx1"/>
                  </a:solidFill>
                </a:endParaRPr>
              </a:p>
            </p:txBody>
          </p:sp>
        </mc:Choice>
        <mc:Fallback>
          <p:sp>
            <p:nvSpPr>
              <p:cNvPr id="19" name="TextBox 18">
                <a:extLst>
                  <a:ext uri="{FF2B5EF4-FFF2-40B4-BE49-F238E27FC236}">
                    <a16:creationId xmlns:a16="http://schemas.microsoft.com/office/drawing/2014/main" id="{43D3E412-14CD-9F28-81F4-B79219D36481}"/>
                  </a:ext>
                </a:extLst>
              </p:cNvPr>
              <p:cNvSpPr txBox="1">
                <a:spLocks noRot="1" noChangeAspect="1" noMove="1" noResize="1" noEditPoints="1" noAdjustHandles="1" noChangeArrowheads="1" noChangeShapeType="1" noTextEdit="1"/>
              </p:cNvSpPr>
              <p:nvPr/>
            </p:nvSpPr>
            <p:spPr>
              <a:xfrm>
                <a:off x="622379" y="604178"/>
                <a:ext cx="5753563" cy="400110"/>
              </a:xfrm>
              <a:prstGeom prst="rect">
                <a:avLst/>
              </a:prstGeom>
              <a:blipFill>
                <a:blip r:embed="rId12"/>
                <a:stretch>
                  <a:fillRect l="-879" t="-112121" r="-2637" b="-172727"/>
                </a:stretch>
              </a:blipFill>
            </p:spPr>
            <p:txBody>
              <a:bodyPr/>
              <a:lstStyle/>
              <a:p>
                <a:r>
                  <a:rPr lang="en-US">
                    <a:noFill/>
                  </a:rPr>
                  <a:t> </a:t>
                </a:r>
              </a:p>
            </p:txBody>
          </p:sp>
        </mc:Fallback>
      </mc:AlternateContent>
    </p:spTree>
    <p:extLst>
      <p:ext uri="{BB962C8B-B14F-4D97-AF65-F5344CB8AC3E}">
        <p14:creationId xmlns:p14="http://schemas.microsoft.com/office/powerpoint/2010/main" val="28726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ow does QCD work?"/>
          <p:cNvSpPr txBox="1">
            <a:spLocks noGrp="1"/>
          </p:cNvSpPr>
          <p:nvPr>
            <p:ph type="title"/>
          </p:nvPr>
        </p:nvSpPr>
        <p:spPr>
          <a:xfrm>
            <a:off x="233741" y="134844"/>
            <a:ext cx="4583586" cy="538163"/>
          </a:xfrm>
          <a:prstGeom prst="rect">
            <a:avLst/>
          </a:prstGeom>
        </p:spPr>
        <p:txBody>
          <a:bodyPr/>
          <a:lstStyle/>
          <a:p>
            <a:r>
              <a:rPr lang="en-US" dirty="0">
                <a:latin typeface="+mj-lt"/>
              </a:rPr>
              <a:t>Quantum Capacitance Detector based on charge-parity switching in charge qubit.</a:t>
            </a:r>
            <a:br>
              <a:rPr lang="en-US" dirty="0">
                <a:latin typeface="+mj-lt"/>
              </a:rPr>
            </a:br>
            <a:r>
              <a:rPr lang="en-US" b="0" dirty="0">
                <a:latin typeface="+mj-lt"/>
              </a:rPr>
              <a:t>Single THz photon detector, DCR = 1 Hz</a:t>
            </a:r>
            <a:endParaRPr b="0" dirty="0">
              <a:latin typeface="+mj-lt"/>
            </a:endParaRPr>
          </a:p>
        </p:txBody>
      </p:sp>
      <p:pic>
        <p:nvPicPr>
          <p:cNvPr id="191" name="Screenshot 2023-03-03 at 6.06.19 PM.png" descr="Screenshot 2023-03-03 at 6.06.19 PM.png"/>
          <p:cNvPicPr>
            <a:picLocks noChangeAspect="1"/>
          </p:cNvPicPr>
          <p:nvPr/>
        </p:nvPicPr>
        <p:blipFill>
          <a:blip r:embed="rId2"/>
          <a:srcRect t="3191"/>
          <a:stretch>
            <a:fillRect/>
          </a:stretch>
        </p:blipFill>
        <p:spPr>
          <a:xfrm>
            <a:off x="768148" y="1051128"/>
            <a:ext cx="3036568" cy="3241606"/>
          </a:xfrm>
          <a:prstGeom prst="rect">
            <a:avLst/>
          </a:prstGeom>
          <a:ln w="12700">
            <a:miter lim="400000"/>
          </a:ln>
        </p:spPr>
      </p:pic>
      <p:sp>
        <p:nvSpPr>
          <p:cNvPr id="194" name="Schematic of a QCD circuit"/>
          <p:cNvSpPr txBox="1"/>
          <p:nvPr/>
        </p:nvSpPr>
        <p:spPr>
          <a:xfrm>
            <a:off x="3097724" y="1068188"/>
            <a:ext cx="1577420"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3000" i="1"/>
            </a:lvl1pPr>
          </a:lstStyle>
          <a:p>
            <a:r>
              <a:rPr lang="en-US" sz="1400" dirty="0"/>
              <a:t>Fermilab/Caltech/JPL</a:t>
            </a:r>
            <a:endParaRPr sz="1400" dirty="0"/>
          </a:p>
        </p:txBody>
      </p:sp>
      <p:sp>
        <p:nvSpPr>
          <p:cNvPr id="196" name="Echternach, P. M., et al. Nature Astronomy 2.1 (2018): 90-97."/>
          <p:cNvSpPr txBox="1"/>
          <p:nvPr/>
        </p:nvSpPr>
        <p:spPr>
          <a:xfrm>
            <a:off x="2924506" y="4893871"/>
            <a:ext cx="2920671" cy="165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p>
            <a:pPr defTabSz="171450">
              <a:spcBef>
                <a:spcPts val="0"/>
              </a:spcBef>
              <a:defRPr sz="2200">
                <a:solidFill>
                  <a:srgbClr val="222222"/>
                </a:solidFill>
                <a:latin typeface="Arial"/>
                <a:ea typeface="Arial"/>
                <a:cs typeface="Arial"/>
                <a:sym typeface="Arial"/>
              </a:defRPr>
            </a:pPr>
            <a:r>
              <a:rPr sz="825"/>
              <a:t>Echternach, P. M., et al. </a:t>
            </a:r>
            <a:r>
              <a:rPr sz="825" i="1"/>
              <a:t>Nature Astronomy</a:t>
            </a:r>
            <a:r>
              <a:rPr sz="825"/>
              <a:t> 2.1 (2018): 90-97.</a:t>
            </a:r>
          </a:p>
        </p:txBody>
      </p:sp>
      <p:grpSp>
        <p:nvGrpSpPr>
          <p:cNvPr id="2" name="Group">
            <a:extLst>
              <a:ext uri="{FF2B5EF4-FFF2-40B4-BE49-F238E27FC236}">
                <a16:creationId xmlns:a16="http://schemas.microsoft.com/office/drawing/2014/main" id="{68F29D1A-863B-5B23-E15D-63E50E68BD42}"/>
              </a:ext>
            </a:extLst>
          </p:cNvPr>
          <p:cNvGrpSpPr/>
          <p:nvPr/>
        </p:nvGrpSpPr>
        <p:grpSpPr>
          <a:xfrm>
            <a:off x="4974141" y="0"/>
            <a:ext cx="3508220" cy="4515750"/>
            <a:chOff x="0" y="0"/>
            <a:chExt cx="10287000" cy="13716000"/>
          </a:xfrm>
        </p:grpSpPr>
        <p:pic>
          <p:nvPicPr>
            <p:cNvPr id="3" name="IMG_8960.jpeg" descr="IMG_8960.jpeg">
              <a:extLst>
                <a:ext uri="{FF2B5EF4-FFF2-40B4-BE49-F238E27FC236}">
                  <a16:creationId xmlns:a16="http://schemas.microsoft.com/office/drawing/2014/main" id="{A0C7120E-2C85-F2C9-299B-DD1922E8C936}"/>
                </a:ext>
              </a:extLst>
            </p:cNvPr>
            <p:cNvPicPr>
              <a:picLocks noChangeAspect="1"/>
            </p:cNvPicPr>
            <p:nvPr/>
          </p:nvPicPr>
          <p:blipFill>
            <a:blip r:embed="rId3"/>
            <a:srcRect/>
            <a:stretch>
              <a:fillRect/>
            </a:stretch>
          </p:blipFill>
          <p:spPr>
            <a:xfrm>
              <a:off x="0" y="0"/>
              <a:ext cx="10287000" cy="13716000"/>
            </a:xfrm>
            <a:prstGeom prst="rect">
              <a:avLst/>
            </a:prstGeom>
            <a:ln w="12700" cap="flat">
              <a:noFill/>
              <a:miter lim="400000"/>
            </a:ln>
            <a:effectLst/>
          </p:spPr>
        </p:pic>
        <p:sp>
          <p:nvSpPr>
            <p:cNvPr id="4" name="A QCD pixel">
              <a:extLst>
                <a:ext uri="{FF2B5EF4-FFF2-40B4-BE49-F238E27FC236}">
                  <a16:creationId xmlns:a16="http://schemas.microsoft.com/office/drawing/2014/main" id="{9E07F1C2-6D17-C66C-1B3B-E6F100BD4F83}"/>
                </a:ext>
              </a:extLst>
            </p:cNvPr>
            <p:cNvSpPr txBox="1"/>
            <p:nvPr/>
          </p:nvSpPr>
          <p:spPr>
            <a:xfrm>
              <a:off x="5412720" y="3054901"/>
              <a:ext cx="3576363" cy="9643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numCol="1" anchor="ctr">
              <a:spAutoFit/>
            </a:bodyPr>
            <a:lstStyle>
              <a:lvl1pPr algn="ctr">
                <a:lnSpc>
                  <a:spcPct val="100000"/>
                </a:lnSpc>
                <a:spcBef>
                  <a:spcPts val="0"/>
                </a:spcBef>
                <a:defRPr sz="5600" b="1" i="1">
                  <a:solidFill>
                    <a:schemeClr val="accent5">
                      <a:hueOff val="-82419"/>
                      <a:satOff val="-9513"/>
                      <a:lumOff val="-16343"/>
                    </a:schemeClr>
                  </a:solidFill>
                </a:defRPr>
              </a:lvl1pPr>
            </a:lstStyle>
            <a:p>
              <a:r>
                <a:rPr sz="2100" dirty="0"/>
                <a:t>A QCD pixel</a:t>
              </a:r>
            </a:p>
          </p:txBody>
        </p:sp>
        <p:sp>
          <p:nvSpPr>
            <p:cNvPr id="5" name="Oval">
              <a:extLst>
                <a:ext uri="{FF2B5EF4-FFF2-40B4-BE49-F238E27FC236}">
                  <a16:creationId xmlns:a16="http://schemas.microsoft.com/office/drawing/2014/main" id="{C991B4B7-4942-989A-2C4D-E67EB9F0F604}"/>
                </a:ext>
              </a:extLst>
            </p:cNvPr>
            <p:cNvSpPr/>
            <p:nvPr/>
          </p:nvSpPr>
          <p:spPr>
            <a:xfrm>
              <a:off x="3597037" y="6607713"/>
              <a:ext cx="513577" cy="500574"/>
            </a:xfrm>
            <a:prstGeom prst="ellipse">
              <a:avLst/>
            </a:prstGeom>
            <a:noFill/>
            <a:ln w="76200" cap="flat">
              <a:solidFill>
                <a:schemeClr val="accent5">
                  <a:hueOff val="-82419"/>
                  <a:satOff val="-9513"/>
                  <a:lumOff val="-16343"/>
                </a:schemeClr>
              </a:solidFill>
              <a:prstDash val="solid"/>
              <a:miter lim="400000"/>
            </a:ln>
            <a:effectLst/>
          </p:spPr>
          <p:txBody>
            <a:bodyPr wrap="square" lIns="19050" tIns="19050" rIns="19050" bIns="19050" numCol="1" anchor="ctr">
              <a:noAutofit/>
            </a:bodyPr>
            <a:lstStyle/>
            <a:p>
              <a:pPr algn="ctr" defTabSz="309563">
                <a:spcBef>
                  <a:spcPts val="0"/>
                </a:spcBef>
                <a:defRPr sz="3200">
                  <a:solidFill>
                    <a:schemeClr val="accent5">
                      <a:hueOff val="-82419"/>
                      <a:satOff val="-9513"/>
                      <a:lumOff val="-16343"/>
                    </a:schemeClr>
                  </a:solidFill>
                  <a:latin typeface="Helvetica Neue Medium"/>
                  <a:ea typeface="Helvetica Neue Medium"/>
                  <a:cs typeface="Helvetica Neue Medium"/>
                  <a:sym typeface="Helvetica Neue Medium"/>
                </a:defRPr>
              </a:pPr>
              <a:endParaRPr sz="1200"/>
            </a:p>
          </p:txBody>
        </p:sp>
        <p:sp>
          <p:nvSpPr>
            <p:cNvPr id="6" name="Connection Line">
              <a:extLst>
                <a:ext uri="{FF2B5EF4-FFF2-40B4-BE49-F238E27FC236}">
                  <a16:creationId xmlns:a16="http://schemas.microsoft.com/office/drawing/2014/main" id="{0CC4C2BA-F054-ABEA-EFFD-16AB360BBEC7}"/>
                </a:ext>
              </a:extLst>
            </p:cNvPr>
            <p:cNvSpPr/>
            <p:nvPr/>
          </p:nvSpPr>
          <p:spPr>
            <a:xfrm>
              <a:off x="3836655" y="4015718"/>
              <a:ext cx="3021290" cy="2585626"/>
            </a:xfrm>
            <a:custGeom>
              <a:avLst/>
              <a:gdLst/>
              <a:ahLst/>
              <a:cxnLst>
                <a:cxn ang="0">
                  <a:pos x="wd2" y="hd2"/>
                </a:cxn>
                <a:cxn ang="5400000">
                  <a:pos x="wd2" y="hd2"/>
                </a:cxn>
                <a:cxn ang="10800000">
                  <a:pos x="wd2" y="hd2"/>
                </a:cxn>
                <a:cxn ang="16200000">
                  <a:pos x="wd2" y="hd2"/>
                </a:cxn>
              </a:cxnLst>
              <a:rect l="0" t="0" r="r" b="b"/>
              <a:pathLst>
                <a:path w="21600" h="21031" extrusionOk="0">
                  <a:moveTo>
                    <a:pt x="21600" y="0"/>
                  </a:moveTo>
                  <a:cubicBezTo>
                    <a:pt x="12185" y="14602"/>
                    <a:pt x="4985" y="21600"/>
                    <a:pt x="0" y="20995"/>
                  </a:cubicBezTo>
                </a:path>
              </a:pathLst>
            </a:custGeom>
            <a:noFill/>
            <a:ln w="76200" cap="flat">
              <a:solidFill>
                <a:schemeClr val="accent5">
                  <a:hueOff val="-82419"/>
                  <a:satOff val="-9513"/>
                  <a:lumOff val="-16343"/>
                </a:schemeClr>
              </a:solidFill>
              <a:prstDash val="solid"/>
              <a:miter lim="400000"/>
            </a:ln>
            <a:effectLst/>
          </p:spPr>
          <p:txBody>
            <a:bodyPr/>
            <a:lstStyle/>
            <a:p>
              <a:endParaRPr sz="900"/>
            </a:p>
          </p:txBody>
        </p:sp>
      </p:grpSp>
      <p:sp>
        <p:nvSpPr>
          <p:cNvPr id="7" name="Slide Number Placeholder 6">
            <a:extLst>
              <a:ext uri="{FF2B5EF4-FFF2-40B4-BE49-F238E27FC236}">
                <a16:creationId xmlns:a16="http://schemas.microsoft.com/office/drawing/2014/main" id="{7D44F82E-62DF-E1E6-8F9E-C2C752FD5729}"/>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9" name="TextBox 8">
            <a:extLst>
              <a:ext uri="{FF2B5EF4-FFF2-40B4-BE49-F238E27FC236}">
                <a16:creationId xmlns:a16="http://schemas.microsoft.com/office/drawing/2014/main" id="{D0BF5DC1-DF3F-A450-52EC-D833B059DB8C}"/>
              </a:ext>
            </a:extLst>
          </p:cNvPr>
          <p:cNvSpPr txBox="1"/>
          <p:nvPr/>
        </p:nvSpPr>
        <p:spPr>
          <a:xfrm>
            <a:off x="1387514" y="4292734"/>
            <a:ext cx="3508220" cy="461665"/>
          </a:xfrm>
          <a:prstGeom prst="rect">
            <a:avLst/>
          </a:prstGeom>
          <a:noFill/>
        </p:spPr>
        <p:txBody>
          <a:bodyPr wrap="square">
            <a:spAutoFit/>
          </a:bodyPr>
          <a:lstStyle/>
          <a:p>
            <a:r>
              <a:rPr lang="en-US" sz="1200" dirty="0">
                <a:latin typeface="+mn-lt"/>
              </a:rPr>
              <a:t>P. </a:t>
            </a:r>
            <a:r>
              <a:rPr lang="en-US" sz="1200" dirty="0" err="1">
                <a:latin typeface="+mn-lt"/>
              </a:rPr>
              <a:t>Echternach</a:t>
            </a:r>
            <a:r>
              <a:rPr lang="en-US" sz="1200" dirty="0">
                <a:latin typeface="+mn-lt"/>
              </a:rPr>
              <a:t>, A. Beyer, and C. Bradford (2021)</a:t>
            </a:r>
          </a:p>
          <a:p>
            <a:r>
              <a:rPr lang="en-US" sz="1200" dirty="0">
                <a:latin typeface="+mn-lt"/>
                <a:hlinkClick r:id="rId4"/>
              </a:rPr>
              <a:t>https://doi.org/10.1117/1.JATIS.7.1.011003</a:t>
            </a:r>
            <a:endParaRPr lang="en-US" sz="1200" dirty="0">
              <a:latin typeface="+mn-lt"/>
            </a:endParaRPr>
          </a:p>
        </p:txBody>
      </p:sp>
    </p:spTree>
    <p:extLst>
      <p:ext uri="{BB962C8B-B14F-4D97-AF65-F5344CB8AC3E}">
        <p14:creationId xmlns:p14="http://schemas.microsoft.com/office/powerpoint/2010/main" val="33604305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DBAE-960D-1A6F-68EE-20BA298555CB}"/>
              </a:ext>
            </a:extLst>
          </p:cNvPr>
          <p:cNvSpPr>
            <a:spLocks noGrp="1"/>
          </p:cNvSpPr>
          <p:nvPr>
            <p:ph type="title"/>
          </p:nvPr>
        </p:nvSpPr>
        <p:spPr>
          <a:xfrm>
            <a:off x="735325" y="80103"/>
            <a:ext cx="5328591" cy="514350"/>
          </a:xfrm>
        </p:spPr>
        <p:txBody>
          <a:bodyPr/>
          <a:lstStyle/>
          <a:p>
            <a:r>
              <a:rPr lang="en-US" sz="2100" dirty="0">
                <a:latin typeface="+mj-lt"/>
              </a:rPr>
              <a:t>Hmmm… quantum computing platforms look just like dark matter searches:</a:t>
            </a:r>
          </a:p>
        </p:txBody>
      </p:sp>
      <p:sp>
        <p:nvSpPr>
          <p:cNvPr id="4" name="Footer Placeholder 3">
            <a:extLst>
              <a:ext uri="{FF2B5EF4-FFF2-40B4-BE49-F238E27FC236}">
                <a16:creationId xmlns:a16="http://schemas.microsoft.com/office/drawing/2014/main" id="{22BA739C-A270-88F4-5334-A7C349FE55EF}"/>
              </a:ext>
            </a:extLst>
          </p:cNvPr>
          <p:cNvSpPr>
            <a:spLocks noGrp="1"/>
          </p:cNvSpPr>
          <p:nvPr>
            <p:ph type="ftr" sz="quarter" idx="10"/>
          </p:nvPr>
        </p:nvSpPr>
        <p:spPr>
          <a:xfrm>
            <a:off x="917301" y="4878162"/>
            <a:ext cx="2322202" cy="265339"/>
          </a:xfrm>
        </p:spPr>
        <p:txBody>
          <a:bodyPr/>
          <a:lstStyle/>
          <a:p>
            <a:r>
              <a:rPr lang="es-ES_tradnl">
                <a:solidFill>
                  <a:srgbClr val="000000">
                    <a:tint val="75000"/>
                  </a:srgbClr>
                </a:solidFill>
              </a:rPr>
              <a:t>Aaron Chou, PAC mtg 1/10/2024</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6AC619E3-BAB1-0FA4-F5D0-831609983CE1}"/>
              </a:ext>
            </a:extLst>
          </p:cNvPr>
          <p:cNvSpPr>
            <a:spLocks noGrp="1"/>
          </p:cNvSpPr>
          <p:nvPr>
            <p:ph type="sldNum" sz="quarter" idx="11"/>
          </p:nvPr>
        </p:nvSpPr>
        <p:spPr>
          <a:xfrm>
            <a:off x="261687" y="4863767"/>
            <a:ext cx="283299" cy="124361"/>
          </a:xfrm>
        </p:spPr>
        <p:txBody>
          <a:bodyPr/>
          <a:lstStyle/>
          <a:p>
            <a:fld id="{7A870316-1D41-584E-85E6-3B22E96A4CFD}" type="slidenum">
              <a:rPr lang="en-US" smtClean="0">
                <a:solidFill>
                  <a:srgbClr val="000000">
                    <a:tint val="75000"/>
                  </a:srgbClr>
                </a:solidFill>
              </a:rPr>
              <a:pPr/>
              <a:t>3</a:t>
            </a:fld>
            <a:endParaRPr lang="en-US" dirty="0">
              <a:solidFill>
                <a:srgbClr val="000000">
                  <a:tint val="75000"/>
                </a:srgbClr>
              </a:solidFill>
            </a:endParaRPr>
          </a:p>
        </p:txBody>
      </p:sp>
      <p:pic>
        <p:nvPicPr>
          <p:cNvPr id="6" name="Picture 5">
            <a:extLst>
              <a:ext uri="{FF2B5EF4-FFF2-40B4-BE49-F238E27FC236}">
                <a16:creationId xmlns:a16="http://schemas.microsoft.com/office/drawing/2014/main" id="{5E2CD69D-B050-73EC-5451-8B74A419D129}"/>
              </a:ext>
            </a:extLst>
          </p:cNvPr>
          <p:cNvPicPr>
            <a:picLocks noChangeAspect="1"/>
          </p:cNvPicPr>
          <p:nvPr/>
        </p:nvPicPr>
        <p:blipFill rotWithShape="1">
          <a:blip r:embed="rId2"/>
          <a:srcRect l="56125" t="19792"/>
          <a:stretch/>
        </p:blipFill>
        <p:spPr>
          <a:xfrm>
            <a:off x="2598403" y="718322"/>
            <a:ext cx="3086519" cy="2068916"/>
          </a:xfrm>
          <a:prstGeom prst="rect">
            <a:avLst/>
          </a:prstGeom>
        </p:spPr>
      </p:pic>
      <p:sp>
        <p:nvSpPr>
          <p:cNvPr id="7" name="TextBox 6">
            <a:extLst>
              <a:ext uri="{FF2B5EF4-FFF2-40B4-BE49-F238E27FC236}">
                <a16:creationId xmlns:a16="http://schemas.microsoft.com/office/drawing/2014/main" id="{B26EE1B8-314C-BA4B-579F-24CE15908FA3}"/>
              </a:ext>
            </a:extLst>
          </p:cNvPr>
          <p:cNvSpPr txBox="1"/>
          <p:nvPr/>
        </p:nvSpPr>
        <p:spPr>
          <a:xfrm>
            <a:off x="261687" y="2685377"/>
            <a:ext cx="6268267" cy="2031325"/>
          </a:xfrm>
          <a:prstGeom prst="rect">
            <a:avLst/>
          </a:prstGeom>
          <a:noFill/>
        </p:spPr>
        <p:txBody>
          <a:bodyPr wrap="square" rtlCol="0">
            <a:spAutoFit/>
          </a:bodyPr>
          <a:lstStyle/>
          <a:p>
            <a:r>
              <a:rPr lang="en-US" sz="1400" dirty="0">
                <a:latin typeface="Arial"/>
                <a:cs typeface="Arial"/>
              </a:rPr>
              <a:t>Sensitive single-quantum devices are operated in a cryostat and/or vacuum system and well-shielded from external disturbances (heat, light, sound) in order to maximize their coherence time.</a:t>
            </a:r>
          </a:p>
          <a:p>
            <a:endParaRPr lang="en-US" sz="1400" dirty="0">
              <a:latin typeface="Arial"/>
              <a:cs typeface="Arial"/>
            </a:endParaRPr>
          </a:p>
          <a:p>
            <a:r>
              <a:rPr lang="en-US" sz="1400" dirty="0">
                <a:latin typeface="Arial"/>
                <a:cs typeface="Arial"/>
              </a:rPr>
              <a:t>Impossible to shield from the dark matter – the DM interacts so weakly that it flies right through the walls.</a:t>
            </a:r>
          </a:p>
          <a:p>
            <a:endParaRPr lang="en-US" sz="1400" b="1" dirty="0">
              <a:latin typeface="Arial"/>
              <a:cs typeface="Arial"/>
            </a:endParaRPr>
          </a:p>
          <a:p>
            <a:r>
              <a:rPr lang="en-US" sz="1400" b="1" dirty="0">
                <a:latin typeface="Arial"/>
                <a:cs typeface="Arial"/>
              </a:rPr>
              <a:t>If your quantum computer crashes, it could be due to dark matter!</a:t>
            </a:r>
          </a:p>
          <a:p>
            <a:r>
              <a:rPr lang="en-US" sz="1400" b="1" dirty="0">
                <a:latin typeface="Arial"/>
                <a:cs typeface="Arial"/>
              </a:rPr>
              <a:t>… but as consolation, you’ll get a Nobel prize anyway for the discovery.</a:t>
            </a:r>
          </a:p>
        </p:txBody>
      </p:sp>
      <p:sp>
        <p:nvSpPr>
          <p:cNvPr id="3" name="TextBox 2">
            <a:extLst>
              <a:ext uri="{FF2B5EF4-FFF2-40B4-BE49-F238E27FC236}">
                <a16:creationId xmlns:a16="http://schemas.microsoft.com/office/drawing/2014/main" id="{D856FCCD-6E94-C002-B41A-95FECD63AFBB}"/>
              </a:ext>
            </a:extLst>
          </p:cNvPr>
          <p:cNvSpPr txBox="1"/>
          <p:nvPr/>
        </p:nvSpPr>
        <p:spPr>
          <a:xfrm>
            <a:off x="314469" y="1030943"/>
            <a:ext cx="2495554" cy="1200329"/>
          </a:xfrm>
          <a:prstGeom prst="rect">
            <a:avLst/>
          </a:prstGeom>
          <a:noFill/>
        </p:spPr>
        <p:txBody>
          <a:bodyPr wrap="square" rtlCol="0">
            <a:spAutoFit/>
          </a:bodyPr>
          <a:lstStyle/>
          <a:p>
            <a:br>
              <a:rPr lang="en-US" sz="1800" dirty="0">
                <a:latin typeface="Arial"/>
                <a:cs typeface="Arial"/>
              </a:rPr>
            </a:br>
            <a:r>
              <a:rPr lang="en-US" sz="1800" dirty="0">
                <a:latin typeface="Arial"/>
                <a:cs typeface="Arial"/>
              </a:rPr>
              <a:t>DOE-OHEP Basic Research Needs white paper, 2018</a:t>
            </a:r>
            <a:endParaRPr lang="en-US" sz="1350" dirty="0">
              <a:latin typeface="Arial"/>
              <a:cs typeface="Arial"/>
            </a:endParaRPr>
          </a:p>
        </p:txBody>
      </p:sp>
      <p:pic>
        <p:nvPicPr>
          <p:cNvPr id="8" name="Picture 7">
            <a:extLst>
              <a:ext uri="{FF2B5EF4-FFF2-40B4-BE49-F238E27FC236}">
                <a16:creationId xmlns:a16="http://schemas.microsoft.com/office/drawing/2014/main" id="{2FAF4D06-7366-FECE-A056-4B9F868384EF}"/>
              </a:ext>
            </a:extLst>
          </p:cNvPr>
          <p:cNvPicPr>
            <a:picLocks noChangeAspect="1"/>
          </p:cNvPicPr>
          <p:nvPr/>
        </p:nvPicPr>
        <p:blipFill>
          <a:blip r:embed="rId3"/>
          <a:stretch>
            <a:fillRect/>
          </a:stretch>
        </p:blipFill>
        <p:spPr>
          <a:xfrm>
            <a:off x="6562869" y="166816"/>
            <a:ext cx="2410679" cy="3214238"/>
          </a:xfrm>
          <a:prstGeom prst="rect">
            <a:avLst/>
          </a:prstGeom>
        </p:spPr>
      </p:pic>
    </p:spTree>
    <p:extLst>
      <p:ext uri="{BB962C8B-B14F-4D97-AF65-F5344CB8AC3E}">
        <p14:creationId xmlns:p14="http://schemas.microsoft.com/office/powerpoint/2010/main" val="2767378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A318EA-8337-4D7E-06F3-FB69712297C1}"/>
              </a:ext>
            </a:extLst>
          </p:cNvPr>
          <p:cNvPicPr>
            <a:picLocks noChangeAspect="1"/>
          </p:cNvPicPr>
          <p:nvPr/>
        </p:nvPicPr>
        <p:blipFill>
          <a:blip r:embed="rId2"/>
          <a:stretch>
            <a:fillRect/>
          </a:stretch>
        </p:blipFill>
        <p:spPr>
          <a:xfrm>
            <a:off x="2486285" y="83184"/>
            <a:ext cx="6051820" cy="4546745"/>
          </a:xfrm>
          <a:prstGeom prst="rect">
            <a:avLst/>
          </a:prstGeom>
        </p:spPr>
      </p:pic>
      <p:sp>
        <p:nvSpPr>
          <p:cNvPr id="2" name="Title 1">
            <a:extLst>
              <a:ext uri="{FF2B5EF4-FFF2-40B4-BE49-F238E27FC236}">
                <a16:creationId xmlns:a16="http://schemas.microsoft.com/office/drawing/2014/main" id="{D6F01102-4BF7-078F-E3FA-BA1552993E5F}"/>
              </a:ext>
            </a:extLst>
          </p:cNvPr>
          <p:cNvSpPr>
            <a:spLocks noGrp="1"/>
          </p:cNvSpPr>
          <p:nvPr>
            <p:ph type="title"/>
          </p:nvPr>
        </p:nvSpPr>
        <p:spPr>
          <a:xfrm>
            <a:off x="293966" y="402448"/>
            <a:ext cx="2090645" cy="3945433"/>
          </a:xfrm>
        </p:spPr>
        <p:txBody>
          <a:bodyPr/>
          <a:lstStyle/>
          <a:p>
            <a:r>
              <a:rPr lang="en-US" dirty="0">
                <a:latin typeface="+mj-lt"/>
              </a:rPr>
              <a:t>Late Dark Energy Radiation</a:t>
            </a:r>
            <a:br>
              <a:rPr lang="en-US" dirty="0">
                <a:latin typeface="+mj-lt"/>
              </a:rPr>
            </a:br>
            <a:r>
              <a:rPr lang="en-US" dirty="0">
                <a:latin typeface="+mj-lt"/>
              </a:rPr>
              <a:t>(LADERA)</a:t>
            </a:r>
            <a:br>
              <a:rPr lang="en-US" dirty="0">
                <a:latin typeface="+mj-lt"/>
              </a:rPr>
            </a:br>
            <a:r>
              <a:rPr lang="en-US" dirty="0">
                <a:latin typeface="+mj-lt"/>
              </a:rPr>
              <a:t>Experiment prototype at JPL</a:t>
            </a:r>
            <a:br>
              <a:rPr lang="en-US" dirty="0">
                <a:latin typeface="+mj-lt"/>
              </a:rPr>
            </a:br>
            <a:br>
              <a:rPr lang="en-US" dirty="0">
                <a:latin typeface="+mj-lt"/>
              </a:rPr>
            </a:br>
            <a:br>
              <a:rPr lang="en-US" dirty="0">
                <a:latin typeface="+mj-lt"/>
              </a:rPr>
            </a:br>
            <a:br>
              <a:rPr lang="en-US" dirty="0">
                <a:latin typeface="+mj-lt"/>
              </a:rPr>
            </a:br>
            <a:r>
              <a:rPr lang="en-US" sz="1400" b="0" dirty="0"/>
              <a:t>Measure cosmological dark blackbody appearing inside dark box. </a:t>
            </a:r>
            <a:br>
              <a:rPr lang="en-US" sz="1400" b="0" dirty="0"/>
            </a:br>
            <a:br>
              <a:rPr lang="en-US" sz="1400" b="0" dirty="0"/>
            </a:br>
            <a:r>
              <a:rPr lang="en-US" sz="1400" b="0" dirty="0"/>
              <a:t>Like CMB </a:t>
            </a:r>
            <a:r>
              <a:rPr lang="en-US" sz="1400" b="0" dirty="0" err="1"/>
              <a:t>Expts</a:t>
            </a:r>
            <a:r>
              <a:rPr lang="en-US" sz="1400" b="0" dirty="0"/>
              <a:t>, needs large array of single mode detectors to get large area detector.</a:t>
            </a:r>
          </a:p>
        </p:txBody>
      </p:sp>
      <p:sp>
        <p:nvSpPr>
          <p:cNvPr id="4" name="Footer Placeholder 3">
            <a:extLst>
              <a:ext uri="{FF2B5EF4-FFF2-40B4-BE49-F238E27FC236}">
                <a16:creationId xmlns:a16="http://schemas.microsoft.com/office/drawing/2014/main" id="{9B10C038-0BA1-968D-B0E4-4A1FF90B4AD2}"/>
              </a:ext>
            </a:extLst>
          </p:cNvPr>
          <p:cNvSpPr>
            <a:spLocks noGrp="1"/>
          </p:cNvSpPr>
          <p:nvPr>
            <p:ph type="ftr" sz="quarter" idx="11"/>
          </p:nvPr>
        </p:nvSpPr>
        <p:spPr/>
        <p:txBody>
          <a:bodyPr/>
          <a:lstStyle/>
          <a:p>
            <a:pPr>
              <a:defRPr/>
            </a:pPr>
            <a:r>
              <a:rPr lang="es-ES_tradnl">
                <a:solidFill>
                  <a:prstClr val="black"/>
                </a:solidFill>
              </a:rPr>
              <a:t>Aaron Chou, PAC mtg 1/10/2024</a:t>
            </a:r>
            <a:endParaRPr lang="en-US" dirty="0">
              <a:solidFill>
                <a:prstClr val="black"/>
              </a:solidFill>
            </a:endParaRPr>
          </a:p>
        </p:txBody>
      </p:sp>
      <p:sp>
        <p:nvSpPr>
          <p:cNvPr id="5" name="Slide Number Placeholder 4">
            <a:extLst>
              <a:ext uri="{FF2B5EF4-FFF2-40B4-BE49-F238E27FC236}">
                <a16:creationId xmlns:a16="http://schemas.microsoft.com/office/drawing/2014/main" id="{7FD5B7D4-9AD2-11F5-748A-23623362220E}"/>
              </a:ext>
            </a:extLst>
          </p:cNvPr>
          <p:cNvSpPr>
            <a:spLocks noGrp="1"/>
          </p:cNvSpPr>
          <p:nvPr>
            <p:ph type="sldNum" sz="quarter" idx="12"/>
          </p:nvPr>
        </p:nvSpPr>
        <p:spPr/>
        <p:txBody>
          <a:bodyPr/>
          <a:lstStyle/>
          <a:p>
            <a:fld id="{C6F987D3-C84C-1B43-ACDC-64E0C8D0B1E8}" type="slidenum">
              <a:rPr lang="en-US" smtClean="0"/>
              <a:pPr/>
              <a:t>30</a:t>
            </a:fld>
            <a:endParaRPr lang="en-US"/>
          </a:p>
        </p:txBody>
      </p:sp>
    </p:spTree>
    <p:extLst>
      <p:ext uri="{BB962C8B-B14F-4D97-AF65-F5344CB8AC3E}">
        <p14:creationId xmlns:p14="http://schemas.microsoft.com/office/powerpoint/2010/main" val="2743005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118C3-A965-F094-FAD0-75A005D319E3}"/>
              </a:ext>
            </a:extLst>
          </p:cNvPr>
          <p:cNvSpPr>
            <a:spLocks noGrp="1"/>
          </p:cNvSpPr>
          <p:nvPr>
            <p:ph idx="1"/>
          </p:nvPr>
        </p:nvSpPr>
        <p:spPr/>
        <p:txBody>
          <a:bodyPr/>
          <a:lstStyle/>
          <a:p>
            <a:r>
              <a:rPr lang="en-US" sz="1600" dirty="0">
                <a:latin typeface="+mn-lt"/>
              </a:rPr>
              <a:t>Lots of quantum device/sensor technologies are being developed using quantum funds from HEP, ASCR.  Pathfinder experiments in progress.</a:t>
            </a:r>
          </a:p>
          <a:p>
            <a:r>
              <a:rPr lang="en-US" sz="1600" dirty="0">
                <a:latin typeface="+mn-lt"/>
              </a:rPr>
              <a:t>P5 recommends investment in “small-scale dark matter experiments using innovative technologies” and targeted increases in areas including “general accelerator R&amp;D, instrumentation” which are areas which “align with national initiatives in ... quantum information science.”</a:t>
            </a:r>
          </a:p>
          <a:p>
            <a:r>
              <a:rPr lang="en-US" sz="1600" dirty="0">
                <a:latin typeface="+mn-lt"/>
              </a:rPr>
              <a:t>P5 recommends small projects portfolio (ASTAE) at $35M/</a:t>
            </a:r>
            <a:r>
              <a:rPr lang="en-US" sz="1600" dirty="0" err="1">
                <a:latin typeface="+mn-lt"/>
              </a:rPr>
              <a:t>yr</a:t>
            </a:r>
            <a:endParaRPr lang="en-US" sz="1600" dirty="0">
              <a:latin typeface="+mn-lt"/>
            </a:endParaRPr>
          </a:p>
          <a:p>
            <a:r>
              <a:rPr lang="en-US" sz="1600" b="1" dirty="0">
                <a:latin typeface="+mn-lt"/>
              </a:rPr>
              <a:t>Fermilab facilities/infrastructure (accelerator, cryogenics, magnets, underground) can be used to host several ADMX-scale (or MAGIS-scale) ASTAE experiments utilizing new quantum technologies</a:t>
            </a:r>
          </a:p>
          <a:p>
            <a:r>
              <a:rPr lang="en-US" sz="1600" dirty="0">
                <a:latin typeface="+mn-lt"/>
              </a:rPr>
              <a:t>Quantum Sensors for HEP workshop included technologies funded through </a:t>
            </a:r>
            <a:r>
              <a:rPr lang="en-US" sz="1600" dirty="0" err="1">
                <a:latin typeface="+mn-lt"/>
              </a:rPr>
              <a:t>QuantISED</a:t>
            </a:r>
            <a:r>
              <a:rPr lang="en-US" sz="1600" dirty="0">
                <a:latin typeface="+mn-lt"/>
              </a:rPr>
              <a:t>, NQISRCs (QSC, SQMS, Q-NEXT), from the broader AMO/CM/quantum community, also from KA25 Generic Detector R&amp;D and KA23 cosmic frontier.</a:t>
            </a:r>
          </a:p>
          <a:p>
            <a:pPr lvl="1"/>
            <a:r>
              <a:rPr lang="en-US" dirty="0">
                <a:latin typeface="+mn-lt"/>
              </a:rPr>
              <a:t>		</a:t>
            </a:r>
          </a:p>
          <a:p>
            <a:pPr lvl="1"/>
            <a:r>
              <a:rPr lang="en-US" dirty="0"/>
              <a:t>	</a:t>
            </a:r>
          </a:p>
          <a:p>
            <a:endParaRPr lang="en-US" dirty="0"/>
          </a:p>
          <a:p>
            <a:endParaRPr lang="en-US" dirty="0"/>
          </a:p>
        </p:txBody>
      </p:sp>
      <p:sp>
        <p:nvSpPr>
          <p:cNvPr id="3" name="Title 2">
            <a:extLst>
              <a:ext uri="{FF2B5EF4-FFF2-40B4-BE49-F238E27FC236}">
                <a16:creationId xmlns:a16="http://schemas.microsoft.com/office/drawing/2014/main" id="{8A6F40AB-CA32-71EE-251F-09505F95036D}"/>
              </a:ext>
            </a:extLst>
          </p:cNvPr>
          <p:cNvSpPr>
            <a:spLocks noGrp="1"/>
          </p:cNvSpPr>
          <p:nvPr>
            <p:ph type="title"/>
          </p:nvPr>
        </p:nvSpPr>
        <p:spPr/>
        <p:txBody>
          <a:bodyPr/>
          <a:lstStyle/>
          <a:p>
            <a:r>
              <a:rPr lang="en-US" dirty="0">
                <a:latin typeface="+mj-lt"/>
              </a:rPr>
              <a:t>Where is this all going?</a:t>
            </a:r>
          </a:p>
        </p:txBody>
      </p:sp>
      <p:sp>
        <p:nvSpPr>
          <p:cNvPr id="4" name="Footer Placeholder 3">
            <a:extLst>
              <a:ext uri="{FF2B5EF4-FFF2-40B4-BE49-F238E27FC236}">
                <a16:creationId xmlns:a16="http://schemas.microsoft.com/office/drawing/2014/main" id="{A7B435FE-9C0A-2A2C-59ED-F62148FAAF6A}"/>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4A486B4E-9CB8-469B-689F-6D04DA260014}"/>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2221395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3B17E-99B8-C828-3140-06128018F00C}"/>
              </a:ext>
            </a:extLst>
          </p:cNvPr>
          <p:cNvSpPr>
            <a:spLocks noGrp="1"/>
          </p:cNvSpPr>
          <p:nvPr>
            <p:ph type="title"/>
          </p:nvPr>
        </p:nvSpPr>
        <p:spPr/>
        <p:txBody>
          <a:bodyPr/>
          <a:lstStyle/>
          <a:p>
            <a:r>
              <a:rPr lang="en-US" dirty="0">
                <a:latin typeface="+mj-lt"/>
              </a:rPr>
              <a:t>Fermilab quantum infrastructure</a:t>
            </a:r>
          </a:p>
        </p:txBody>
      </p:sp>
      <p:sp>
        <p:nvSpPr>
          <p:cNvPr id="4" name="Footer Placeholder 3">
            <a:extLst>
              <a:ext uri="{FF2B5EF4-FFF2-40B4-BE49-F238E27FC236}">
                <a16:creationId xmlns:a16="http://schemas.microsoft.com/office/drawing/2014/main" id="{07F95C53-B6C5-389C-67FB-63C51CB86721}"/>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8562D669-AEC6-0339-257B-A270198810C9}"/>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6" name="Picture 5" descr="A picture containing machine, cylinder, engineering, steel&#10;&#10;Description automatically generated">
            <a:extLst>
              <a:ext uri="{FF2B5EF4-FFF2-40B4-BE49-F238E27FC236}">
                <a16:creationId xmlns:a16="http://schemas.microsoft.com/office/drawing/2014/main" id="{D5F18FA6-142E-C089-8F89-BD06138DDC21}"/>
              </a:ext>
            </a:extLst>
          </p:cNvPr>
          <p:cNvPicPr>
            <a:picLocks noChangeAspect="1"/>
          </p:cNvPicPr>
          <p:nvPr/>
        </p:nvPicPr>
        <p:blipFill>
          <a:blip r:embed="rId2"/>
          <a:stretch>
            <a:fillRect/>
          </a:stretch>
        </p:blipFill>
        <p:spPr>
          <a:xfrm>
            <a:off x="6342844" y="721364"/>
            <a:ext cx="2615305" cy="3487073"/>
          </a:xfrm>
          <a:prstGeom prst="rect">
            <a:avLst/>
          </a:prstGeom>
        </p:spPr>
      </p:pic>
      <p:pic>
        <p:nvPicPr>
          <p:cNvPr id="7" name="Picture 6">
            <a:extLst>
              <a:ext uri="{FF2B5EF4-FFF2-40B4-BE49-F238E27FC236}">
                <a16:creationId xmlns:a16="http://schemas.microsoft.com/office/drawing/2014/main" id="{554E7CC8-24C6-046D-2708-1A1E52EFE286}"/>
              </a:ext>
            </a:extLst>
          </p:cNvPr>
          <p:cNvPicPr>
            <a:picLocks noChangeAspect="1"/>
          </p:cNvPicPr>
          <p:nvPr/>
        </p:nvPicPr>
        <p:blipFill rotWithShape="1">
          <a:blip r:embed="rId3"/>
          <a:srcRect l="17427" r="16993"/>
          <a:stretch/>
        </p:blipFill>
        <p:spPr>
          <a:xfrm>
            <a:off x="226736" y="741316"/>
            <a:ext cx="2471730" cy="2837913"/>
          </a:xfrm>
          <a:prstGeom prst="rect">
            <a:avLst/>
          </a:prstGeom>
          <a:ln w="28575">
            <a:solidFill>
              <a:schemeClr val="tx1"/>
            </a:solidFill>
          </a:ln>
        </p:spPr>
      </p:pic>
      <p:pic>
        <p:nvPicPr>
          <p:cNvPr id="8" name="Picture 7">
            <a:extLst>
              <a:ext uri="{FF2B5EF4-FFF2-40B4-BE49-F238E27FC236}">
                <a16:creationId xmlns:a16="http://schemas.microsoft.com/office/drawing/2014/main" id="{89E363FC-7E5E-7CFF-6A97-5C480C627379}"/>
              </a:ext>
            </a:extLst>
          </p:cNvPr>
          <p:cNvPicPr>
            <a:picLocks noChangeAspect="1"/>
          </p:cNvPicPr>
          <p:nvPr/>
        </p:nvPicPr>
        <p:blipFill rotWithShape="1">
          <a:blip r:embed="rId4"/>
          <a:srcRect l="13027" r="23317"/>
          <a:stretch/>
        </p:blipFill>
        <p:spPr>
          <a:xfrm>
            <a:off x="2767325" y="741316"/>
            <a:ext cx="1359262" cy="2835988"/>
          </a:xfrm>
          <a:prstGeom prst="rect">
            <a:avLst/>
          </a:prstGeom>
          <a:ln w="28575">
            <a:solidFill>
              <a:schemeClr val="tx1"/>
            </a:solidFill>
          </a:ln>
        </p:spPr>
      </p:pic>
      <p:sp>
        <p:nvSpPr>
          <p:cNvPr id="9" name="TextBox 8">
            <a:extLst>
              <a:ext uri="{FF2B5EF4-FFF2-40B4-BE49-F238E27FC236}">
                <a16:creationId xmlns:a16="http://schemas.microsoft.com/office/drawing/2014/main" id="{0CD91E98-01B1-6A87-4EC4-6C8C21EFD8F8}"/>
              </a:ext>
            </a:extLst>
          </p:cNvPr>
          <p:cNvSpPr txBox="1"/>
          <p:nvPr/>
        </p:nvSpPr>
        <p:spPr>
          <a:xfrm>
            <a:off x="836682" y="3577304"/>
            <a:ext cx="2826415" cy="1015663"/>
          </a:xfrm>
          <a:prstGeom prst="rect">
            <a:avLst/>
          </a:prstGeom>
          <a:noFill/>
        </p:spPr>
        <p:txBody>
          <a:bodyPr wrap="none" rtlCol="0">
            <a:spAutoFit/>
          </a:bodyPr>
          <a:lstStyle/>
          <a:p>
            <a:r>
              <a:rPr lang="en-US" sz="2000" dirty="0">
                <a:latin typeface="+mn-lt"/>
              </a:rPr>
              <a:t>+ above-ground fridges</a:t>
            </a:r>
          </a:p>
          <a:p>
            <a:r>
              <a:rPr lang="en-US" sz="2000" dirty="0">
                <a:latin typeface="+mn-lt"/>
              </a:rPr>
              <a:t>+ SQMS facilities</a:t>
            </a:r>
          </a:p>
          <a:p>
            <a:r>
              <a:rPr lang="en-US" sz="2000" dirty="0">
                <a:latin typeface="+mn-lt"/>
              </a:rPr>
              <a:t>+ ...</a:t>
            </a:r>
          </a:p>
        </p:txBody>
      </p:sp>
      <p:pic>
        <p:nvPicPr>
          <p:cNvPr id="10" name="Picture 9">
            <a:extLst>
              <a:ext uri="{FF2B5EF4-FFF2-40B4-BE49-F238E27FC236}">
                <a16:creationId xmlns:a16="http://schemas.microsoft.com/office/drawing/2014/main" id="{58ABA377-CBE3-7B22-0D03-AE0B0707E198}"/>
              </a:ext>
            </a:extLst>
          </p:cNvPr>
          <p:cNvPicPr>
            <a:picLocks noChangeAspect="1"/>
          </p:cNvPicPr>
          <p:nvPr/>
        </p:nvPicPr>
        <p:blipFill rotWithShape="1">
          <a:blip r:embed="rId5">
            <a:extLst>
              <a:ext uri="{28A0092B-C50C-407E-A947-70E740481C1C}">
                <a14:useLocalDpi xmlns:a14="http://schemas.microsoft.com/office/drawing/2010/main" val="0"/>
              </a:ext>
            </a:extLst>
          </a:blip>
          <a:srcRect l="18840" b="11589"/>
          <a:stretch/>
        </p:blipFill>
        <p:spPr>
          <a:xfrm>
            <a:off x="4196792" y="747998"/>
            <a:ext cx="2101448" cy="3433803"/>
          </a:xfrm>
          <a:prstGeom prst="rect">
            <a:avLst/>
          </a:prstGeom>
          <a:ln w="38100">
            <a:solidFill>
              <a:srgbClr val="0070C0"/>
            </a:solidFill>
          </a:ln>
        </p:spPr>
      </p:pic>
      <p:sp>
        <p:nvSpPr>
          <p:cNvPr id="12" name="TextBox 11">
            <a:extLst>
              <a:ext uri="{FF2B5EF4-FFF2-40B4-BE49-F238E27FC236}">
                <a16:creationId xmlns:a16="http://schemas.microsoft.com/office/drawing/2014/main" id="{0066A813-EB3D-19EE-4635-A49C5FBAEBF1}"/>
              </a:ext>
            </a:extLst>
          </p:cNvPr>
          <p:cNvSpPr txBox="1"/>
          <p:nvPr/>
        </p:nvSpPr>
        <p:spPr>
          <a:xfrm>
            <a:off x="6342844" y="4208437"/>
            <a:ext cx="2920671" cy="369332"/>
          </a:xfrm>
          <a:prstGeom prst="rect">
            <a:avLst/>
          </a:prstGeom>
          <a:noFill/>
        </p:spPr>
        <p:txBody>
          <a:bodyPr wrap="none" rtlCol="0">
            <a:spAutoFit/>
          </a:bodyPr>
          <a:lstStyle/>
          <a:p>
            <a:r>
              <a:rPr lang="en-US" sz="1800" dirty="0">
                <a:latin typeface="+mn-lt"/>
              </a:rPr>
              <a:t>14 T cryogen-free solenoid</a:t>
            </a:r>
          </a:p>
        </p:txBody>
      </p:sp>
    </p:spTree>
    <p:extLst>
      <p:ext uri="{BB962C8B-B14F-4D97-AF65-F5344CB8AC3E}">
        <p14:creationId xmlns:p14="http://schemas.microsoft.com/office/powerpoint/2010/main" val="4041985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3B17E-99B8-C828-3140-06128018F00C}"/>
              </a:ext>
            </a:extLst>
          </p:cNvPr>
          <p:cNvSpPr>
            <a:spLocks noGrp="1"/>
          </p:cNvSpPr>
          <p:nvPr>
            <p:ph type="title"/>
          </p:nvPr>
        </p:nvSpPr>
        <p:spPr/>
        <p:txBody>
          <a:bodyPr/>
          <a:lstStyle/>
          <a:p>
            <a:r>
              <a:rPr lang="en-US" dirty="0">
                <a:latin typeface="+mj-lt"/>
              </a:rPr>
              <a:t>Envisioned Dark Wave Lab</a:t>
            </a:r>
          </a:p>
        </p:txBody>
      </p:sp>
      <p:sp>
        <p:nvSpPr>
          <p:cNvPr id="4" name="Footer Placeholder 3">
            <a:extLst>
              <a:ext uri="{FF2B5EF4-FFF2-40B4-BE49-F238E27FC236}">
                <a16:creationId xmlns:a16="http://schemas.microsoft.com/office/drawing/2014/main" id="{07F95C53-B6C5-389C-67FB-63C51CB86721}"/>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8562D669-AEC6-0339-257B-A270198810C9}"/>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pic>
        <p:nvPicPr>
          <p:cNvPr id="6" name="Picture 5">
            <a:extLst>
              <a:ext uri="{FF2B5EF4-FFF2-40B4-BE49-F238E27FC236}">
                <a16:creationId xmlns:a16="http://schemas.microsoft.com/office/drawing/2014/main" id="{ED3F9B11-0842-76B0-F771-53C5980282D8}"/>
              </a:ext>
            </a:extLst>
          </p:cNvPr>
          <p:cNvPicPr>
            <a:picLocks noChangeAspect="1"/>
          </p:cNvPicPr>
          <p:nvPr/>
        </p:nvPicPr>
        <p:blipFill>
          <a:blip r:embed="rId2"/>
          <a:stretch>
            <a:fillRect/>
          </a:stretch>
        </p:blipFill>
        <p:spPr>
          <a:xfrm>
            <a:off x="5379202" y="83185"/>
            <a:ext cx="2999081" cy="4040014"/>
          </a:xfrm>
          <a:prstGeom prst="rect">
            <a:avLst/>
          </a:prstGeom>
        </p:spPr>
      </p:pic>
      <p:pic>
        <p:nvPicPr>
          <p:cNvPr id="7" name="Picture 6">
            <a:extLst>
              <a:ext uri="{FF2B5EF4-FFF2-40B4-BE49-F238E27FC236}">
                <a16:creationId xmlns:a16="http://schemas.microsoft.com/office/drawing/2014/main" id="{674E0A29-81F9-931F-8B0C-A6C57ADDBF67}"/>
              </a:ext>
            </a:extLst>
          </p:cNvPr>
          <p:cNvPicPr>
            <a:picLocks noChangeAspect="1"/>
          </p:cNvPicPr>
          <p:nvPr/>
        </p:nvPicPr>
        <p:blipFill>
          <a:blip r:embed="rId3"/>
          <a:stretch>
            <a:fillRect/>
          </a:stretch>
        </p:blipFill>
        <p:spPr>
          <a:xfrm>
            <a:off x="1126468" y="670038"/>
            <a:ext cx="2862826" cy="2955927"/>
          </a:xfrm>
          <a:prstGeom prst="rect">
            <a:avLst/>
          </a:prstGeom>
        </p:spPr>
      </p:pic>
      <p:sp>
        <p:nvSpPr>
          <p:cNvPr id="8" name="TextBox 7">
            <a:extLst>
              <a:ext uri="{FF2B5EF4-FFF2-40B4-BE49-F238E27FC236}">
                <a16:creationId xmlns:a16="http://schemas.microsoft.com/office/drawing/2014/main" id="{A09FC366-9435-EE8B-FC31-8444B84F36A0}"/>
              </a:ext>
            </a:extLst>
          </p:cNvPr>
          <p:cNvSpPr txBox="1"/>
          <p:nvPr/>
        </p:nvSpPr>
        <p:spPr>
          <a:xfrm>
            <a:off x="129470" y="3719488"/>
            <a:ext cx="5249732" cy="1200329"/>
          </a:xfrm>
          <a:prstGeom prst="rect">
            <a:avLst/>
          </a:prstGeom>
          <a:noFill/>
        </p:spPr>
        <p:txBody>
          <a:bodyPr wrap="square" rtlCol="0">
            <a:spAutoFit/>
          </a:bodyPr>
          <a:lstStyle/>
          <a:p>
            <a:r>
              <a:rPr lang="en-US" sz="1800" dirty="0">
                <a:latin typeface="Arial"/>
                <a:cs typeface="Arial"/>
              </a:rPr>
              <a:t>First 9 T, warm bore MRI magnet ~$7M to be moved to Fermilab this year for ADMX-EFR.</a:t>
            </a:r>
          </a:p>
          <a:p>
            <a:r>
              <a:rPr lang="en-US" sz="1800" dirty="0">
                <a:latin typeface="Arial"/>
                <a:cs typeface="Arial"/>
              </a:rPr>
              <a:t>Can host other experiments.</a:t>
            </a:r>
          </a:p>
          <a:p>
            <a:endParaRPr lang="en-US" sz="1800" dirty="0">
              <a:latin typeface="Arial"/>
              <a:cs typeface="Arial"/>
            </a:endParaRPr>
          </a:p>
        </p:txBody>
      </p:sp>
      <p:sp>
        <p:nvSpPr>
          <p:cNvPr id="9" name="TextBox 8">
            <a:extLst>
              <a:ext uri="{FF2B5EF4-FFF2-40B4-BE49-F238E27FC236}">
                <a16:creationId xmlns:a16="http://schemas.microsoft.com/office/drawing/2014/main" id="{6D9598CC-738B-8868-7EC2-C4DDCF430B3F}"/>
              </a:ext>
            </a:extLst>
          </p:cNvPr>
          <p:cNvSpPr txBox="1"/>
          <p:nvPr/>
        </p:nvSpPr>
        <p:spPr>
          <a:xfrm>
            <a:off x="5317568" y="4124760"/>
            <a:ext cx="3813865" cy="369332"/>
          </a:xfrm>
          <a:prstGeom prst="rect">
            <a:avLst/>
          </a:prstGeom>
          <a:noFill/>
        </p:spPr>
        <p:txBody>
          <a:bodyPr wrap="none" rtlCol="0">
            <a:spAutoFit/>
          </a:bodyPr>
          <a:lstStyle/>
          <a:p>
            <a:r>
              <a:rPr lang="en-US" sz="1800" dirty="0">
                <a:latin typeface="+mn-lt"/>
              </a:rPr>
              <a:t>PW8 building can house 2 magnets</a:t>
            </a:r>
          </a:p>
        </p:txBody>
      </p:sp>
    </p:spTree>
    <p:extLst>
      <p:ext uri="{BB962C8B-B14F-4D97-AF65-F5344CB8AC3E}">
        <p14:creationId xmlns:p14="http://schemas.microsoft.com/office/powerpoint/2010/main" val="127596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8E0B-CFF3-5685-0D46-080D581B2359}"/>
              </a:ext>
            </a:extLst>
          </p:cNvPr>
          <p:cNvSpPr>
            <a:spLocks noGrp="1"/>
          </p:cNvSpPr>
          <p:nvPr>
            <p:ph type="title"/>
          </p:nvPr>
        </p:nvSpPr>
        <p:spPr>
          <a:xfrm>
            <a:off x="190499" y="123825"/>
            <a:ext cx="8953499" cy="324643"/>
          </a:xfrm>
        </p:spPr>
        <p:txBody>
          <a:bodyPr/>
          <a:lstStyle/>
          <a:p>
            <a:r>
              <a:rPr lang="en-US" sz="2000" dirty="0">
                <a:latin typeface="+mj-lt"/>
                <a:cs typeface="Calibri" panose="020F0502020204030204" pitchFamily="34" charset="0"/>
              </a:rPr>
              <a:t>What we really need for all axion experiments are bigger magnets</a:t>
            </a:r>
          </a:p>
        </p:txBody>
      </p:sp>
      <p:sp>
        <p:nvSpPr>
          <p:cNvPr id="4" name="Footer Placeholder 3">
            <a:extLst>
              <a:ext uri="{FF2B5EF4-FFF2-40B4-BE49-F238E27FC236}">
                <a16:creationId xmlns:a16="http://schemas.microsoft.com/office/drawing/2014/main" id="{40E8FEAE-DF6C-D42D-402B-2D77C982C687}"/>
              </a:ext>
            </a:extLst>
          </p:cNvPr>
          <p:cNvSpPr>
            <a:spLocks noGrp="1"/>
          </p:cNvSpPr>
          <p:nvPr>
            <p:ph type="ftr" sz="quarter" idx="10"/>
          </p:nvPr>
        </p:nvSpPr>
        <p:spPr>
          <a:xfrm>
            <a:off x="190501" y="4779757"/>
            <a:ext cx="1193541" cy="273844"/>
          </a:xfrm>
        </p:spPr>
        <p:txBody>
          <a:bodyPr/>
          <a:lstStyle/>
          <a:p>
            <a:pPr algn="ctr" defTabSz="685800" fontAlgn="auto">
              <a:spcBef>
                <a:spcPts val="0"/>
              </a:spcBef>
              <a:spcAft>
                <a:spcPts val="0"/>
              </a:spcAft>
              <a:defRPr/>
            </a:pPr>
            <a:r>
              <a:rPr lang="es-ES_tradnl">
                <a:solidFill>
                  <a:srgbClr val="000000">
                    <a:tint val="75000"/>
                  </a:srgbClr>
                </a:solidFill>
                <a:latin typeface="Times"/>
                <a:ea typeface="+mn-ea"/>
                <a:cs typeface="+mn-cs"/>
              </a:rPr>
              <a:t>Aaron Chou, PAC mtg 1/10/2024</a:t>
            </a:r>
            <a:endParaRPr lang="en-US" dirty="0">
              <a:solidFill>
                <a:srgbClr val="000000">
                  <a:tint val="75000"/>
                </a:srgbClr>
              </a:solidFill>
              <a:latin typeface="Times"/>
              <a:ea typeface="+mn-ea"/>
              <a:cs typeface="+mn-cs"/>
            </a:endParaRPr>
          </a:p>
        </p:txBody>
      </p:sp>
      <p:sp>
        <p:nvSpPr>
          <p:cNvPr id="5" name="Slide Number Placeholder 4">
            <a:extLst>
              <a:ext uri="{FF2B5EF4-FFF2-40B4-BE49-F238E27FC236}">
                <a16:creationId xmlns:a16="http://schemas.microsoft.com/office/drawing/2014/main" id="{FC010D3E-57D8-F24A-6985-DFBD02966A9D}"/>
              </a:ext>
            </a:extLst>
          </p:cNvPr>
          <p:cNvSpPr>
            <a:spLocks noGrp="1"/>
          </p:cNvSpPr>
          <p:nvPr>
            <p:ph type="sldNum" sz="quarter" idx="11"/>
          </p:nvPr>
        </p:nvSpPr>
        <p:spPr/>
        <p:txBody>
          <a:bodyPr/>
          <a:lstStyle/>
          <a:p>
            <a:pPr algn="r" defTabSz="685800" fontAlgn="auto">
              <a:spcBef>
                <a:spcPts val="0"/>
              </a:spcBef>
              <a:spcAft>
                <a:spcPts val="0"/>
              </a:spcAft>
              <a:defRPr/>
            </a:pPr>
            <a:fld id="{7A870316-1D41-584E-85E6-3B22E96A4CFD}" type="slidenum">
              <a:rPr lang="en-US">
                <a:solidFill>
                  <a:srgbClr val="000000">
                    <a:tint val="75000"/>
                  </a:srgbClr>
                </a:solidFill>
                <a:latin typeface="Times"/>
                <a:ea typeface="+mn-ea"/>
                <a:cs typeface="+mn-cs"/>
              </a:rPr>
              <a:pPr algn="r" defTabSz="685800" fontAlgn="auto">
                <a:spcBef>
                  <a:spcPts val="0"/>
                </a:spcBef>
                <a:spcAft>
                  <a:spcPts val="0"/>
                </a:spcAft>
                <a:defRPr/>
              </a:pPr>
              <a:t>34</a:t>
            </a:fld>
            <a:endParaRPr lang="en-US">
              <a:solidFill>
                <a:srgbClr val="000000">
                  <a:tint val="75000"/>
                </a:srgbClr>
              </a:solidFill>
              <a:latin typeface="Times"/>
              <a:ea typeface="+mn-ea"/>
              <a:cs typeface="+mn-cs"/>
            </a:endParaRPr>
          </a:p>
        </p:txBody>
      </p:sp>
      <p:sp>
        <p:nvSpPr>
          <p:cNvPr id="7" name="Right Brace 6">
            <a:extLst>
              <a:ext uri="{FF2B5EF4-FFF2-40B4-BE49-F238E27FC236}">
                <a16:creationId xmlns:a16="http://schemas.microsoft.com/office/drawing/2014/main" id="{2336FF2D-F1E7-BEE5-2D33-D68D60623C40}"/>
              </a:ext>
            </a:extLst>
          </p:cNvPr>
          <p:cNvSpPr/>
          <p:nvPr/>
        </p:nvSpPr>
        <p:spPr bwMode="auto">
          <a:xfrm>
            <a:off x="7875357" y="2348631"/>
            <a:ext cx="146956" cy="771352"/>
          </a:xfrm>
          <a:prstGeom prst="rightBrac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800">
              <a:solidFill>
                <a:srgbClr val="000000"/>
              </a:solidFill>
              <a:latin typeface="Times" charset="0"/>
              <a:ea typeface="+mn-ea"/>
              <a:cs typeface="+mn-cs"/>
            </a:endParaRPr>
          </a:p>
        </p:txBody>
      </p:sp>
      <p:sp>
        <p:nvSpPr>
          <p:cNvPr id="8" name="TextBox 7">
            <a:extLst>
              <a:ext uri="{FF2B5EF4-FFF2-40B4-BE49-F238E27FC236}">
                <a16:creationId xmlns:a16="http://schemas.microsoft.com/office/drawing/2014/main" id="{52CFA609-B922-B1E6-9C47-69D3B9CC42CF}"/>
              </a:ext>
            </a:extLst>
          </p:cNvPr>
          <p:cNvSpPr txBox="1"/>
          <p:nvPr/>
        </p:nvSpPr>
        <p:spPr>
          <a:xfrm>
            <a:off x="8059890" y="2414039"/>
            <a:ext cx="1109108" cy="577081"/>
          </a:xfrm>
          <a:prstGeom prst="rect">
            <a:avLst/>
          </a:prstGeom>
          <a:noFill/>
        </p:spPr>
        <p:txBody>
          <a:bodyPr wrap="square" rtlCol="0">
            <a:spAutoFit/>
          </a:bodyPr>
          <a:lstStyle/>
          <a:p>
            <a:pPr defTabSz="685800" fontAlgn="auto">
              <a:spcBef>
                <a:spcPts val="0"/>
              </a:spcBef>
              <a:spcAft>
                <a:spcPts val="0"/>
              </a:spcAft>
              <a:defRPr/>
            </a:pPr>
            <a:r>
              <a:rPr lang="en-US" sz="1050" dirty="0">
                <a:solidFill>
                  <a:srgbClr val="000000"/>
                </a:solidFill>
                <a:latin typeface="Arial"/>
                <a:ea typeface="+mn-ea"/>
                <a:cs typeface="Arial"/>
              </a:rPr>
              <a:t>Barely reach </a:t>
            </a:r>
            <a:r>
              <a:rPr lang="en-US" sz="1050" dirty="0">
                <a:solidFill>
                  <a:srgbClr val="000000"/>
                </a:solidFill>
                <a:latin typeface="Arial"/>
                <a:cs typeface="Arial"/>
              </a:rPr>
              <a:t>axion</a:t>
            </a:r>
            <a:r>
              <a:rPr lang="en-US" sz="1050" dirty="0">
                <a:solidFill>
                  <a:srgbClr val="000000"/>
                </a:solidFill>
                <a:latin typeface="Arial"/>
                <a:ea typeface="+mn-ea"/>
                <a:cs typeface="Arial"/>
              </a:rPr>
              <a:t> with a lot of hand-waving</a:t>
            </a:r>
          </a:p>
        </p:txBody>
      </p:sp>
      <p:sp>
        <p:nvSpPr>
          <p:cNvPr id="9" name="Right Brace 8">
            <a:extLst>
              <a:ext uri="{FF2B5EF4-FFF2-40B4-BE49-F238E27FC236}">
                <a16:creationId xmlns:a16="http://schemas.microsoft.com/office/drawing/2014/main" id="{D3DA7DFC-26FF-3FD0-9DF1-725258533B91}"/>
              </a:ext>
            </a:extLst>
          </p:cNvPr>
          <p:cNvSpPr/>
          <p:nvPr/>
        </p:nvSpPr>
        <p:spPr bwMode="auto">
          <a:xfrm>
            <a:off x="7962530" y="3155817"/>
            <a:ext cx="146956" cy="550831"/>
          </a:xfrm>
          <a:prstGeom prst="rightBrac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800">
              <a:solidFill>
                <a:srgbClr val="000000"/>
              </a:solidFill>
              <a:latin typeface="Times" charset="0"/>
              <a:ea typeface="+mn-ea"/>
              <a:cs typeface="+mn-cs"/>
            </a:endParaRPr>
          </a:p>
        </p:txBody>
      </p:sp>
      <p:sp>
        <p:nvSpPr>
          <p:cNvPr id="10" name="TextBox 9">
            <a:extLst>
              <a:ext uri="{FF2B5EF4-FFF2-40B4-BE49-F238E27FC236}">
                <a16:creationId xmlns:a16="http://schemas.microsoft.com/office/drawing/2014/main" id="{FEA00BFB-A55A-BC5B-6D13-E0420AF4A1F6}"/>
              </a:ext>
            </a:extLst>
          </p:cNvPr>
          <p:cNvSpPr txBox="1"/>
          <p:nvPr/>
        </p:nvSpPr>
        <p:spPr>
          <a:xfrm>
            <a:off x="8126898" y="3098053"/>
            <a:ext cx="1017101" cy="646331"/>
          </a:xfrm>
          <a:prstGeom prst="rect">
            <a:avLst/>
          </a:prstGeom>
          <a:solidFill>
            <a:srgbClr val="FFFF00"/>
          </a:solidFill>
        </p:spPr>
        <p:txBody>
          <a:bodyPr wrap="square" rtlCol="0">
            <a:spAutoFit/>
          </a:bodyPr>
          <a:lstStyle/>
          <a:p>
            <a:pPr defTabSz="685800" fontAlgn="auto">
              <a:spcBef>
                <a:spcPts val="0"/>
              </a:spcBef>
              <a:spcAft>
                <a:spcPts val="0"/>
              </a:spcAft>
              <a:defRPr/>
            </a:pPr>
            <a:r>
              <a:rPr lang="en-US" sz="1200" dirty="0">
                <a:solidFill>
                  <a:srgbClr val="000000"/>
                </a:solidFill>
                <a:latin typeface="Arial"/>
                <a:ea typeface="+mn-ea"/>
                <a:cs typeface="Arial"/>
              </a:rPr>
              <a:t>Decisively reach </a:t>
            </a:r>
            <a:r>
              <a:rPr lang="en-US" sz="1200" dirty="0">
                <a:solidFill>
                  <a:srgbClr val="000000"/>
                </a:solidFill>
                <a:latin typeface="Arial"/>
                <a:cs typeface="Arial"/>
              </a:rPr>
              <a:t>axion</a:t>
            </a:r>
            <a:endParaRPr lang="en-US" sz="1200" dirty="0">
              <a:solidFill>
                <a:srgbClr val="000000"/>
              </a:solidFill>
              <a:latin typeface="Arial"/>
              <a:ea typeface="+mn-ea"/>
              <a:cs typeface="Arial"/>
            </a:endParaRPr>
          </a:p>
          <a:p>
            <a:pPr defTabSz="685800" fontAlgn="auto">
              <a:spcBef>
                <a:spcPts val="0"/>
              </a:spcBef>
              <a:spcAft>
                <a:spcPts val="0"/>
              </a:spcAft>
              <a:defRPr/>
            </a:pPr>
            <a:r>
              <a:rPr lang="en-US" sz="1200" dirty="0">
                <a:solidFill>
                  <a:srgbClr val="000000"/>
                </a:solidFill>
                <a:latin typeface="Arial"/>
                <a:ea typeface="+mn-ea"/>
                <a:cs typeface="Arial"/>
              </a:rPr>
              <a:t>(g=0.3)</a:t>
            </a:r>
          </a:p>
        </p:txBody>
      </p:sp>
      <p:sp>
        <p:nvSpPr>
          <p:cNvPr id="11" name="Right Brace 10">
            <a:extLst>
              <a:ext uri="{FF2B5EF4-FFF2-40B4-BE49-F238E27FC236}">
                <a16:creationId xmlns:a16="http://schemas.microsoft.com/office/drawing/2014/main" id="{4D7A1274-6371-9B19-4FED-7811C21DD54F}"/>
              </a:ext>
            </a:extLst>
          </p:cNvPr>
          <p:cNvSpPr/>
          <p:nvPr/>
        </p:nvSpPr>
        <p:spPr bwMode="auto">
          <a:xfrm>
            <a:off x="8036007" y="3774799"/>
            <a:ext cx="146956" cy="310547"/>
          </a:xfrm>
          <a:prstGeom prst="rightBrac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defRPr/>
            </a:pPr>
            <a:endParaRPr lang="en-US" sz="1800">
              <a:solidFill>
                <a:srgbClr val="000000"/>
              </a:solidFill>
              <a:latin typeface="Times" charset="0"/>
              <a:ea typeface="+mn-ea"/>
              <a:cs typeface="+mn-cs"/>
            </a:endParaRPr>
          </a:p>
        </p:txBody>
      </p:sp>
      <p:sp>
        <p:nvSpPr>
          <p:cNvPr id="12" name="TextBox 11">
            <a:extLst>
              <a:ext uri="{FF2B5EF4-FFF2-40B4-BE49-F238E27FC236}">
                <a16:creationId xmlns:a16="http://schemas.microsoft.com/office/drawing/2014/main" id="{D4A2E94A-A521-8E35-10A8-4D1860B9F07C}"/>
              </a:ext>
            </a:extLst>
          </p:cNvPr>
          <p:cNvSpPr txBox="1"/>
          <p:nvPr/>
        </p:nvSpPr>
        <p:spPr>
          <a:xfrm>
            <a:off x="8209771" y="3728947"/>
            <a:ext cx="699797" cy="461665"/>
          </a:xfrm>
          <a:prstGeom prst="rect">
            <a:avLst/>
          </a:prstGeom>
          <a:noFill/>
        </p:spPr>
        <p:txBody>
          <a:bodyPr wrap="square" rtlCol="0">
            <a:spAutoFit/>
          </a:bodyPr>
          <a:lstStyle/>
          <a:p>
            <a:pPr defTabSz="685800" fontAlgn="auto">
              <a:spcBef>
                <a:spcPts val="0"/>
              </a:spcBef>
              <a:spcAft>
                <a:spcPts val="0"/>
              </a:spcAft>
              <a:defRPr/>
            </a:pPr>
            <a:r>
              <a:rPr lang="en-US" sz="1200" dirty="0">
                <a:solidFill>
                  <a:srgbClr val="000000"/>
                </a:solidFill>
                <a:latin typeface="Arial"/>
                <a:ea typeface="+mn-ea"/>
                <a:cs typeface="Arial"/>
              </a:rPr>
              <a:t>Push to g=0.1 !</a:t>
            </a:r>
          </a:p>
        </p:txBody>
      </p:sp>
      <p:sp>
        <p:nvSpPr>
          <p:cNvPr id="6" name="TextBox 5">
            <a:extLst>
              <a:ext uri="{FF2B5EF4-FFF2-40B4-BE49-F238E27FC236}">
                <a16:creationId xmlns:a16="http://schemas.microsoft.com/office/drawing/2014/main" id="{BD27E055-8AE6-9114-2742-3A25DDCE36E8}"/>
              </a:ext>
            </a:extLst>
          </p:cNvPr>
          <p:cNvSpPr txBox="1"/>
          <p:nvPr/>
        </p:nvSpPr>
        <p:spPr>
          <a:xfrm>
            <a:off x="1583713" y="4174573"/>
            <a:ext cx="6305036" cy="507831"/>
          </a:xfrm>
          <a:prstGeom prst="rect">
            <a:avLst/>
          </a:prstGeom>
          <a:noFill/>
        </p:spPr>
        <p:txBody>
          <a:bodyPr wrap="square">
            <a:spAutoFit/>
          </a:bodyPr>
          <a:lstStyle/>
          <a:p>
            <a:pPr defTabSz="685800" fontAlgn="auto">
              <a:spcBef>
                <a:spcPts val="0"/>
              </a:spcBef>
              <a:spcAft>
                <a:spcPts val="0"/>
              </a:spcAft>
              <a:defRPr/>
            </a:pPr>
            <a:r>
              <a:rPr lang="en-US" sz="1350" b="1" dirty="0">
                <a:solidFill>
                  <a:srgbClr val="000000"/>
                </a:solidFill>
                <a:latin typeface="Arial" panose="020B0604020202020204" pitchFamily="34" charset="0"/>
                <a:ea typeface="+mn-ea"/>
                <a:cs typeface="Arial" panose="020B0604020202020204" pitchFamily="34" charset="0"/>
              </a:rPr>
              <a:t>Dish antenna:  g </a:t>
            </a:r>
            <a:r>
              <a:rPr lang="en-US" sz="1350" dirty="0">
                <a:solidFill>
                  <a:srgbClr val="000000"/>
                </a:solidFill>
                <a:latin typeface="Arial" panose="020B0604020202020204" pitchFamily="34" charset="0"/>
                <a:ea typeface="+mn-ea"/>
                <a:cs typeface="Arial" panose="020B0604020202020204" pitchFamily="34" charset="0"/>
              </a:rPr>
              <a:t>~</a:t>
            </a:r>
            <a:r>
              <a:rPr lang="en-US" sz="1350" b="1" dirty="0">
                <a:solidFill>
                  <a:srgbClr val="000000"/>
                </a:solidFill>
                <a:latin typeface="Arial" panose="020B0604020202020204" pitchFamily="34" charset="0"/>
                <a:ea typeface="+mn-ea"/>
                <a:cs typeface="Arial" panose="020B0604020202020204" pitchFamily="34" charset="0"/>
              </a:rPr>
              <a:t> 5 (R</a:t>
            </a:r>
            <a:r>
              <a:rPr lang="en-US" sz="1350" b="1" baseline="-25000" dirty="0">
                <a:solidFill>
                  <a:srgbClr val="000000"/>
                </a:solidFill>
                <a:latin typeface="Arial" panose="020B0604020202020204" pitchFamily="34" charset="0"/>
                <a:ea typeface="+mn-ea"/>
                <a:cs typeface="Arial" panose="020B0604020202020204" pitchFamily="34" charset="0"/>
              </a:rPr>
              <a:t>b</a:t>
            </a:r>
            <a:r>
              <a:rPr lang="en-US" sz="1350" b="1" dirty="0">
                <a:solidFill>
                  <a:srgbClr val="000000"/>
                </a:solidFill>
                <a:latin typeface="Arial" panose="020B0604020202020204" pitchFamily="34" charset="0"/>
                <a:ea typeface="+mn-ea"/>
                <a:cs typeface="Arial" panose="020B0604020202020204" pitchFamily="34" charset="0"/>
              </a:rPr>
              <a:t>/t)</a:t>
            </a:r>
            <a:r>
              <a:rPr lang="en-US" sz="1350" b="1" baseline="30000" dirty="0">
                <a:solidFill>
                  <a:srgbClr val="000000"/>
                </a:solidFill>
                <a:latin typeface="Arial" panose="020B0604020202020204" pitchFamily="34" charset="0"/>
                <a:ea typeface="+mn-ea"/>
                <a:cs typeface="Arial" panose="020B0604020202020204" pitchFamily="34" charset="0"/>
              </a:rPr>
              <a:t>1/4</a:t>
            </a:r>
            <a:r>
              <a:rPr lang="en-US" sz="1350" b="1" dirty="0">
                <a:solidFill>
                  <a:srgbClr val="000000"/>
                </a:solidFill>
                <a:latin typeface="Arial" panose="020B0604020202020204" pitchFamily="34" charset="0"/>
                <a:ea typeface="+mn-ea"/>
                <a:cs typeface="Arial" panose="020B0604020202020204" pitchFamily="34" charset="0"/>
              </a:rPr>
              <a:t> B</a:t>
            </a:r>
            <a:r>
              <a:rPr lang="en-US" sz="1350" b="1" baseline="30000" dirty="0">
                <a:solidFill>
                  <a:srgbClr val="000000"/>
                </a:solidFill>
                <a:latin typeface="Arial" panose="020B0604020202020204" pitchFamily="34" charset="0"/>
                <a:ea typeface="+mn-ea"/>
                <a:cs typeface="Arial" panose="020B0604020202020204" pitchFamily="34" charset="0"/>
              </a:rPr>
              <a:t>-1</a:t>
            </a:r>
            <a:r>
              <a:rPr lang="en-US" sz="1350" b="1" dirty="0">
                <a:solidFill>
                  <a:srgbClr val="000000"/>
                </a:solidFill>
                <a:latin typeface="Arial" panose="020B0604020202020204" pitchFamily="34" charset="0"/>
                <a:ea typeface="+mn-ea"/>
                <a:cs typeface="Arial" panose="020B0604020202020204" pitchFamily="34" charset="0"/>
              </a:rPr>
              <a:t> L</a:t>
            </a:r>
            <a:r>
              <a:rPr lang="en-US" sz="1350" b="1" baseline="30000" dirty="0">
                <a:solidFill>
                  <a:srgbClr val="000000"/>
                </a:solidFill>
                <a:latin typeface="Arial" panose="020B0604020202020204" pitchFamily="34" charset="0"/>
                <a:ea typeface="+mn-ea"/>
                <a:cs typeface="Arial" panose="020B0604020202020204" pitchFamily="34" charset="0"/>
              </a:rPr>
              <a:t>-1 </a:t>
            </a:r>
            <a:endParaRPr lang="en-US" sz="1350" b="1" dirty="0">
              <a:solidFill>
                <a:srgbClr val="000000"/>
              </a:solidFill>
              <a:latin typeface="Arial" panose="020B0604020202020204" pitchFamily="34" charset="0"/>
              <a:ea typeface="+mn-ea"/>
              <a:cs typeface="Arial" panose="020B0604020202020204" pitchFamily="34" charset="0"/>
            </a:endParaRPr>
          </a:p>
          <a:p>
            <a:pPr defTabSz="685800" fontAlgn="auto">
              <a:spcBef>
                <a:spcPts val="0"/>
              </a:spcBef>
              <a:spcAft>
                <a:spcPts val="0"/>
              </a:spcAft>
              <a:defRPr/>
            </a:pPr>
            <a:r>
              <a:rPr lang="en-US" sz="1350" b="1" dirty="0">
                <a:solidFill>
                  <a:srgbClr val="000000"/>
                </a:solidFill>
                <a:latin typeface="Arial" panose="020B0604020202020204" pitchFamily="34" charset="0"/>
                <a:ea typeface="+mn-ea"/>
                <a:cs typeface="Arial" panose="020B0604020202020204" pitchFamily="34" charset="0"/>
              </a:rPr>
              <a:t>Even better scaling with magnet size L for multi-cavity or LC experiments.</a:t>
            </a:r>
            <a:endParaRPr lang="en-US" sz="1350" dirty="0">
              <a:solidFill>
                <a:srgbClr val="000000"/>
              </a:solidFill>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70B25B7-3149-BA7B-F40B-F33651453326}"/>
              </a:ext>
            </a:extLst>
          </p:cNvPr>
          <p:cNvPicPr>
            <a:picLocks noChangeAspect="1"/>
          </p:cNvPicPr>
          <p:nvPr/>
        </p:nvPicPr>
        <p:blipFill>
          <a:blip r:embed="rId2"/>
          <a:stretch>
            <a:fillRect/>
          </a:stretch>
        </p:blipFill>
        <p:spPr>
          <a:xfrm>
            <a:off x="59553" y="763561"/>
            <a:ext cx="7829196" cy="3366335"/>
          </a:xfrm>
          <a:prstGeom prst="rect">
            <a:avLst/>
          </a:prstGeom>
        </p:spPr>
      </p:pic>
    </p:spTree>
    <p:extLst>
      <p:ext uri="{BB962C8B-B14F-4D97-AF65-F5344CB8AC3E}">
        <p14:creationId xmlns:p14="http://schemas.microsoft.com/office/powerpoint/2010/main" val="282645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D9BDF6-E0D0-8EFF-D18E-3AEBB600F3A4}"/>
              </a:ext>
            </a:extLst>
          </p:cNvPr>
          <p:cNvSpPr>
            <a:spLocks noGrp="1"/>
          </p:cNvSpPr>
          <p:nvPr>
            <p:ph type="ftr" sz="quarter" idx="10"/>
          </p:nvPr>
        </p:nvSpPr>
        <p:spPr>
          <a:xfrm>
            <a:off x="3124200" y="4767264"/>
            <a:ext cx="2895600" cy="273844"/>
          </a:xfrm>
          <a:prstGeom prst="rect">
            <a:avLst/>
          </a:prstGeom>
        </p:spPr>
        <p:txBody>
          <a:bodyPr vert="horz" wrap="square" lIns="68580" tIns="34290" rIns="68580" bIns="34290" numCol="1" rtlCol="0" anchor="ctr" anchorCtr="0" compatLnSpc="1">
            <a:prstTxWarp prst="textNoShape">
              <a:avLst/>
            </a:prstTxWarp>
          </a:bodyP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s-ES_tradnl">
                <a:solidFill>
                  <a:srgbClr val="000000">
                    <a:tint val="75000"/>
                  </a:srgbClr>
                </a:solidFill>
              </a:rPr>
              <a:t>Aaron Chou, PAC mtg 1/10/2024</a:t>
            </a:r>
            <a:endParaRPr lang="en-US" dirty="0">
              <a:solidFill>
                <a:srgbClr val="000000">
                  <a:tint val="75000"/>
                </a:srgbClr>
              </a:solidFill>
            </a:endParaRPr>
          </a:p>
        </p:txBody>
      </p:sp>
      <p:sp>
        <p:nvSpPr>
          <p:cNvPr id="5" name="Slide Number Placeholder 4">
            <a:extLst>
              <a:ext uri="{FF2B5EF4-FFF2-40B4-BE49-F238E27FC236}">
                <a16:creationId xmlns:a16="http://schemas.microsoft.com/office/drawing/2014/main" id="{D38C34D3-81F4-929F-6CC5-BF3958B3542C}"/>
              </a:ext>
            </a:extLst>
          </p:cNvPr>
          <p:cNvSpPr>
            <a:spLocks noGrp="1"/>
          </p:cNvSpPr>
          <p:nvPr>
            <p:ph type="sldNum" sz="quarter" idx="11"/>
          </p:nvPr>
        </p:nvSpPr>
        <p:spPr>
          <a:xfrm>
            <a:off x="6553200" y="4767264"/>
            <a:ext cx="2133600" cy="273844"/>
          </a:xfrm>
          <a:prstGeom prst="rect">
            <a:avLst/>
          </a:prstGeom>
        </p:spPr>
        <p:txBody>
          <a:bodyPr vert="horz" lIns="68580" tIns="34290" rIns="68580" bIns="34290" rtlCol="0" anchor="ctr" anchorCtr="0"/>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A870316-1D41-584E-85E6-3B22E96A4CFD}" type="slidenum">
              <a:rPr lang="en-US" smtClean="0">
                <a:solidFill>
                  <a:srgbClr val="000000">
                    <a:tint val="75000"/>
                  </a:srgbClr>
                </a:solidFill>
              </a:rPr>
              <a:pPr/>
              <a:t>35</a:t>
            </a:fld>
            <a:endParaRPr lang="en-US">
              <a:solidFill>
                <a:srgbClr val="000000">
                  <a:tint val="75000"/>
                </a:srgbClr>
              </a:solidFill>
            </a:endParaRPr>
          </a:p>
        </p:txBody>
      </p:sp>
      <p:sp>
        <p:nvSpPr>
          <p:cNvPr id="7" name="TextBox 6">
            <a:extLst>
              <a:ext uri="{FF2B5EF4-FFF2-40B4-BE49-F238E27FC236}">
                <a16:creationId xmlns:a16="http://schemas.microsoft.com/office/drawing/2014/main" id="{4CFD21B9-A1F3-C653-1E51-F62F0E673C43}"/>
              </a:ext>
            </a:extLst>
          </p:cNvPr>
          <p:cNvSpPr txBox="1"/>
          <p:nvPr/>
        </p:nvSpPr>
        <p:spPr>
          <a:xfrm>
            <a:off x="387276" y="233979"/>
            <a:ext cx="2658404" cy="415498"/>
          </a:xfrm>
          <a:prstGeom prst="rect">
            <a:avLst/>
          </a:prstGeom>
          <a:solidFill>
            <a:srgbClr val="FFFF00"/>
          </a:solidFill>
        </p:spPr>
        <p:txBody>
          <a:bodyPr wrap="square" rtlCol="0">
            <a:spAutoFit/>
          </a:bodyPr>
          <a:lstStyle/>
          <a:p>
            <a:r>
              <a:rPr lang="en-US" sz="2100" dirty="0">
                <a:latin typeface="Arial"/>
                <a:cs typeface="Arial"/>
              </a:rPr>
              <a:t>Make </a:t>
            </a:r>
            <a:r>
              <a:rPr lang="en-US" sz="2100" dirty="0" err="1">
                <a:latin typeface="Arial"/>
                <a:cs typeface="Arial"/>
              </a:rPr>
              <a:t>TurDucken</a:t>
            </a:r>
            <a:r>
              <a:rPr lang="en-US" sz="2100" dirty="0">
                <a:latin typeface="Arial"/>
                <a:cs typeface="Arial"/>
              </a:rPr>
              <a:t>!</a:t>
            </a:r>
          </a:p>
        </p:txBody>
      </p:sp>
      <p:pic>
        <p:nvPicPr>
          <p:cNvPr id="3" name="Picture 2">
            <a:extLst>
              <a:ext uri="{FF2B5EF4-FFF2-40B4-BE49-F238E27FC236}">
                <a16:creationId xmlns:a16="http://schemas.microsoft.com/office/drawing/2014/main" id="{974FD024-BB99-359C-91C5-BCA7F8C9A20C}"/>
              </a:ext>
            </a:extLst>
          </p:cNvPr>
          <p:cNvPicPr>
            <a:picLocks noChangeAspect="1"/>
          </p:cNvPicPr>
          <p:nvPr/>
        </p:nvPicPr>
        <p:blipFill>
          <a:blip r:embed="rId2"/>
          <a:stretch>
            <a:fillRect/>
          </a:stretch>
        </p:blipFill>
        <p:spPr>
          <a:xfrm rot="-5400000">
            <a:off x="1882430" y="-128954"/>
            <a:ext cx="3398253" cy="5643157"/>
          </a:xfrm>
          <a:prstGeom prst="rect">
            <a:avLst/>
          </a:prstGeom>
        </p:spPr>
      </p:pic>
      <p:pic>
        <p:nvPicPr>
          <p:cNvPr id="6" name="Picture 5">
            <a:extLst>
              <a:ext uri="{FF2B5EF4-FFF2-40B4-BE49-F238E27FC236}">
                <a16:creationId xmlns:a16="http://schemas.microsoft.com/office/drawing/2014/main" id="{43F4441A-CCFA-2298-2205-68A720E7C8A1}"/>
              </a:ext>
            </a:extLst>
          </p:cNvPr>
          <p:cNvPicPr>
            <a:picLocks noChangeAspect="1"/>
          </p:cNvPicPr>
          <p:nvPr/>
        </p:nvPicPr>
        <p:blipFill rotWithShape="1">
          <a:blip r:embed="rId3"/>
          <a:srcRect l="3540" t="41000" r="70284" b="37418"/>
          <a:stretch/>
        </p:blipFill>
        <p:spPr>
          <a:xfrm rot="-120000">
            <a:off x="2510210" y="1956398"/>
            <a:ext cx="3203163" cy="1490470"/>
          </a:xfrm>
          <a:prstGeom prst="rect">
            <a:avLst/>
          </a:prstGeom>
        </p:spPr>
      </p:pic>
      <p:pic>
        <p:nvPicPr>
          <p:cNvPr id="8" name="Picture 7">
            <a:extLst>
              <a:ext uri="{FF2B5EF4-FFF2-40B4-BE49-F238E27FC236}">
                <a16:creationId xmlns:a16="http://schemas.microsoft.com/office/drawing/2014/main" id="{0AC5A2BA-A1EE-C79C-0D6E-FF99F0D33CFB}"/>
              </a:ext>
            </a:extLst>
          </p:cNvPr>
          <p:cNvPicPr>
            <a:picLocks noChangeAspect="1"/>
          </p:cNvPicPr>
          <p:nvPr/>
        </p:nvPicPr>
        <p:blipFill>
          <a:blip r:embed="rId4"/>
          <a:stretch>
            <a:fillRect/>
          </a:stretch>
        </p:blipFill>
        <p:spPr>
          <a:xfrm>
            <a:off x="6445125" y="102394"/>
            <a:ext cx="2658404" cy="1775213"/>
          </a:xfrm>
          <a:prstGeom prst="rect">
            <a:avLst/>
          </a:prstGeom>
        </p:spPr>
      </p:pic>
      <p:pic>
        <p:nvPicPr>
          <p:cNvPr id="9" name="Picture 8">
            <a:extLst>
              <a:ext uri="{FF2B5EF4-FFF2-40B4-BE49-F238E27FC236}">
                <a16:creationId xmlns:a16="http://schemas.microsoft.com/office/drawing/2014/main" id="{697D46EA-1DA1-A433-67CE-F445DD2E8966}"/>
              </a:ext>
            </a:extLst>
          </p:cNvPr>
          <p:cNvPicPr>
            <a:picLocks noChangeAspect="1"/>
          </p:cNvPicPr>
          <p:nvPr/>
        </p:nvPicPr>
        <p:blipFill rotWithShape="1">
          <a:blip r:embed="rId5"/>
          <a:srcRect l="1208" t="20608" r="28770" b="19258"/>
          <a:stretch/>
        </p:blipFill>
        <p:spPr>
          <a:xfrm>
            <a:off x="4807373" y="2444743"/>
            <a:ext cx="2133601" cy="584357"/>
          </a:xfrm>
          <a:prstGeom prst="rect">
            <a:avLst/>
          </a:prstGeom>
        </p:spPr>
      </p:pic>
      <p:sp>
        <p:nvSpPr>
          <p:cNvPr id="10" name="Right Arrow 9">
            <a:extLst>
              <a:ext uri="{FF2B5EF4-FFF2-40B4-BE49-F238E27FC236}">
                <a16:creationId xmlns:a16="http://schemas.microsoft.com/office/drawing/2014/main" id="{DAF51AE0-FACB-C69E-8AAA-70D554DEBA98}"/>
              </a:ext>
            </a:extLst>
          </p:cNvPr>
          <p:cNvSpPr/>
          <p:nvPr/>
        </p:nvSpPr>
        <p:spPr bwMode="auto">
          <a:xfrm rot="10800000">
            <a:off x="7065383" y="2642809"/>
            <a:ext cx="538843" cy="18822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Times" charset="0"/>
            </a:endParaRPr>
          </a:p>
        </p:txBody>
      </p:sp>
      <p:sp>
        <p:nvSpPr>
          <p:cNvPr id="11" name="TextBox 10">
            <a:extLst>
              <a:ext uri="{FF2B5EF4-FFF2-40B4-BE49-F238E27FC236}">
                <a16:creationId xmlns:a16="http://schemas.microsoft.com/office/drawing/2014/main" id="{E9A8FD1B-D320-E6F3-E7BA-994767A2BE95}"/>
              </a:ext>
            </a:extLst>
          </p:cNvPr>
          <p:cNvSpPr txBox="1"/>
          <p:nvPr/>
        </p:nvSpPr>
        <p:spPr>
          <a:xfrm>
            <a:off x="7728635" y="2598422"/>
            <a:ext cx="1088760" cy="300082"/>
          </a:xfrm>
          <a:prstGeom prst="rect">
            <a:avLst/>
          </a:prstGeom>
          <a:noFill/>
        </p:spPr>
        <p:txBody>
          <a:bodyPr wrap="none" rtlCol="0">
            <a:spAutoFit/>
          </a:bodyPr>
          <a:lstStyle/>
          <a:p>
            <a:r>
              <a:rPr lang="en-US" sz="1350" dirty="0">
                <a:latin typeface="Arial"/>
                <a:cs typeface="Arial"/>
              </a:rPr>
              <a:t>Cavity expt.</a:t>
            </a:r>
          </a:p>
        </p:txBody>
      </p:sp>
      <p:sp>
        <p:nvSpPr>
          <p:cNvPr id="2" name="Right Arrow 1">
            <a:extLst>
              <a:ext uri="{FF2B5EF4-FFF2-40B4-BE49-F238E27FC236}">
                <a16:creationId xmlns:a16="http://schemas.microsoft.com/office/drawing/2014/main" id="{B1CD82B3-136E-00F5-CCEF-2DBE3F63D43E}"/>
              </a:ext>
            </a:extLst>
          </p:cNvPr>
          <p:cNvSpPr/>
          <p:nvPr/>
        </p:nvSpPr>
        <p:spPr bwMode="auto">
          <a:xfrm rot="10800000">
            <a:off x="6671552" y="4023202"/>
            <a:ext cx="538843" cy="18822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Times" charset="0"/>
            </a:endParaRPr>
          </a:p>
        </p:txBody>
      </p:sp>
      <p:sp>
        <p:nvSpPr>
          <p:cNvPr id="12" name="TextBox 11">
            <a:extLst>
              <a:ext uri="{FF2B5EF4-FFF2-40B4-BE49-F238E27FC236}">
                <a16:creationId xmlns:a16="http://schemas.microsoft.com/office/drawing/2014/main" id="{971002CF-3F77-E0D6-DC2B-0F1EC87A48EE}"/>
              </a:ext>
            </a:extLst>
          </p:cNvPr>
          <p:cNvSpPr txBox="1"/>
          <p:nvPr/>
        </p:nvSpPr>
        <p:spPr>
          <a:xfrm>
            <a:off x="7334804" y="4023201"/>
            <a:ext cx="923073" cy="369332"/>
          </a:xfrm>
          <a:prstGeom prst="rect">
            <a:avLst/>
          </a:prstGeom>
          <a:noFill/>
        </p:spPr>
        <p:txBody>
          <a:bodyPr wrap="none" rtlCol="0">
            <a:spAutoFit/>
          </a:bodyPr>
          <a:lstStyle/>
          <a:p>
            <a:r>
              <a:rPr lang="en-US" sz="1800" dirty="0"/>
              <a:t>LC expt.</a:t>
            </a:r>
          </a:p>
        </p:txBody>
      </p:sp>
      <p:sp>
        <p:nvSpPr>
          <p:cNvPr id="13" name="TextBox 12">
            <a:extLst>
              <a:ext uri="{FF2B5EF4-FFF2-40B4-BE49-F238E27FC236}">
                <a16:creationId xmlns:a16="http://schemas.microsoft.com/office/drawing/2014/main" id="{5BB74CF8-DA00-38EF-6923-0A0567F4607F}"/>
              </a:ext>
            </a:extLst>
          </p:cNvPr>
          <p:cNvSpPr txBox="1"/>
          <p:nvPr/>
        </p:nvSpPr>
        <p:spPr>
          <a:xfrm>
            <a:off x="1271954" y="655658"/>
            <a:ext cx="4262705" cy="369332"/>
          </a:xfrm>
          <a:prstGeom prst="rect">
            <a:avLst/>
          </a:prstGeom>
          <a:noFill/>
        </p:spPr>
        <p:txBody>
          <a:bodyPr wrap="none" rtlCol="0">
            <a:spAutoFit/>
          </a:bodyPr>
          <a:lstStyle/>
          <a:p>
            <a:r>
              <a:rPr lang="en-US" sz="1800" b="1" dirty="0">
                <a:latin typeface="+mn-lt"/>
              </a:rPr>
              <a:t>Multi-experiment magnet user facility</a:t>
            </a:r>
          </a:p>
        </p:txBody>
      </p:sp>
      <p:sp>
        <p:nvSpPr>
          <p:cNvPr id="14" name="Right Arrow 13">
            <a:extLst>
              <a:ext uri="{FF2B5EF4-FFF2-40B4-BE49-F238E27FC236}">
                <a16:creationId xmlns:a16="http://schemas.microsoft.com/office/drawing/2014/main" id="{D9FF0FE9-6D30-F720-4643-C70126E1D95C}"/>
              </a:ext>
            </a:extLst>
          </p:cNvPr>
          <p:cNvSpPr/>
          <p:nvPr/>
        </p:nvSpPr>
        <p:spPr bwMode="auto">
          <a:xfrm rot="10800000">
            <a:off x="4461095" y="2067061"/>
            <a:ext cx="2604287" cy="18822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Times" charset="0"/>
            </a:endParaRPr>
          </a:p>
        </p:txBody>
      </p:sp>
      <p:sp>
        <p:nvSpPr>
          <p:cNvPr id="15" name="TextBox 14">
            <a:extLst>
              <a:ext uri="{FF2B5EF4-FFF2-40B4-BE49-F238E27FC236}">
                <a16:creationId xmlns:a16="http://schemas.microsoft.com/office/drawing/2014/main" id="{D98B1AA7-AB5A-F97E-42E5-A8D70D48853C}"/>
              </a:ext>
            </a:extLst>
          </p:cNvPr>
          <p:cNvSpPr txBox="1"/>
          <p:nvPr/>
        </p:nvSpPr>
        <p:spPr>
          <a:xfrm>
            <a:off x="7113674" y="2007258"/>
            <a:ext cx="1938864" cy="369332"/>
          </a:xfrm>
          <a:prstGeom prst="rect">
            <a:avLst/>
          </a:prstGeom>
          <a:noFill/>
        </p:spPr>
        <p:txBody>
          <a:bodyPr wrap="none" rtlCol="0">
            <a:spAutoFit/>
          </a:bodyPr>
          <a:lstStyle/>
          <a:p>
            <a:r>
              <a:rPr lang="en-US" sz="1800" dirty="0"/>
              <a:t>Dish antenna expt.</a:t>
            </a:r>
          </a:p>
        </p:txBody>
      </p:sp>
    </p:spTree>
    <p:extLst>
      <p:ext uri="{BB962C8B-B14F-4D97-AF65-F5344CB8AC3E}">
        <p14:creationId xmlns:p14="http://schemas.microsoft.com/office/powerpoint/2010/main" val="454938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4B1C-3F3A-CCEE-3E29-FD96AB7CEC87}"/>
              </a:ext>
            </a:extLst>
          </p:cNvPr>
          <p:cNvSpPr>
            <a:spLocks noGrp="1"/>
          </p:cNvSpPr>
          <p:nvPr>
            <p:ph type="title"/>
          </p:nvPr>
        </p:nvSpPr>
        <p:spPr>
          <a:xfrm>
            <a:off x="190501" y="123825"/>
            <a:ext cx="8168846" cy="514350"/>
          </a:xfrm>
        </p:spPr>
        <p:txBody>
          <a:bodyPr/>
          <a:lstStyle/>
          <a:p>
            <a:r>
              <a:rPr lang="en-US" sz="1800" dirty="0">
                <a:solidFill>
                  <a:srgbClr val="000000"/>
                </a:solidFill>
                <a:latin typeface="Arial"/>
                <a:ea typeface="+mn-ea"/>
                <a:cs typeface="Arial"/>
              </a:rPr>
              <a:t>A future large solenoid facility would provide a broad science program beyond just dark matter</a:t>
            </a:r>
            <a:br>
              <a:rPr lang="en-US" sz="1800" dirty="0">
                <a:solidFill>
                  <a:srgbClr val="000000"/>
                </a:solidFill>
                <a:latin typeface="Arial"/>
                <a:ea typeface="+mn-ea"/>
                <a:cs typeface="Arial"/>
              </a:rPr>
            </a:br>
            <a:endParaRPr lang="en-US" dirty="0"/>
          </a:p>
        </p:txBody>
      </p:sp>
      <p:sp>
        <p:nvSpPr>
          <p:cNvPr id="5" name="Slide Number Placeholder 4">
            <a:extLst>
              <a:ext uri="{FF2B5EF4-FFF2-40B4-BE49-F238E27FC236}">
                <a16:creationId xmlns:a16="http://schemas.microsoft.com/office/drawing/2014/main" id="{66ABF3E5-FE4D-C192-060B-DA6110C91602}"/>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latin typeface="Times"/>
              </a:rPr>
              <a:pPr/>
              <a:t>36</a:t>
            </a:fld>
            <a:endParaRPr lang="en-US" dirty="0">
              <a:solidFill>
                <a:srgbClr val="000000">
                  <a:tint val="75000"/>
                </a:srgbClr>
              </a:solidFill>
              <a:latin typeface="Times"/>
            </a:endParaRPr>
          </a:p>
        </p:txBody>
      </p:sp>
      <p:pic>
        <p:nvPicPr>
          <p:cNvPr id="7" name="Picture 6">
            <a:extLst>
              <a:ext uri="{FF2B5EF4-FFF2-40B4-BE49-F238E27FC236}">
                <a16:creationId xmlns:a16="http://schemas.microsoft.com/office/drawing/2014/main" id="{4EC4FB42-FED1-EF60-76BA-F995DD9BB91B}"/>
              </a:ext>
            </a:extLst>
          </p:cNvPr>
          <p:cNvPicPr>
            <a:picLocks noChangeAspect="1"/>
          </p:cNvPicPr>
          <p:nvPr/>
        </p:nvPicPr>
        <p:blipFill>
          <a:blip r:embed="rId2"/>
          <a:stretch>
            <a:fillRect/>
          </a:stretch>
        </p:blipFill>
        <p:spPr>
          <a:xfrm>
            <a:off x="218304" y="736343"/>
            <a:ext cx="8555702" cy="3949883"/>
          </a:xfrm>
          <a:prstGeom prst="rect">
            <a:avLst/>
          </a:prstGeom>
        </p:spPr>
      </p:pic>
      <p:sp>
        <p:nvSpPr>
          <p:cNvPr id="8" name="TextBox 7">
            <a:extLst>
              <a:ext uri="{FF2B5EF4-FFF2-40B4-BE49-F238E27FC236}">
                <a16:creationId xmlns:a16="http://schemas.microsoft.com/office/drawing/2014/main" id="{91470C80-C3DE-526D-032D-C547463DA85E}"/>
              </a:ext>
            </a:extLst>
          </p:cNvPr>
          <p:cNvSpPr txBox="1"/>
          <p:nvPr/>
        </p:nvSpPr>
        <p:spPr>
          <a:xfrm>
            <a:off x="843493" y="1458232"/>
            <a:ext cx="1503938" cy="923330"/>
          </a:xfrm>
          <a:prstGeom prst="rect">
            <a:avLst/>
          </a:prstGeom>
          <a:noFill/>
        </p:spPr>
        <p:txBody>
          <a:bodyPr wrap="none" rtlCol="0">
            <a:spAutoFit/>
          </a:bodyPr>
          <a:lstStyle/>
          <a:p>
            <a:pPr defTabSz="685800" eaLnBrk="0" hangingPunct="0">
              <a:defRPr/>
            </a:pPr>
            <a:r>
              <a:rPr lang="en-US" sz="1350" b="1" dirty="0">
                <a:solidFill>
                  <a:srgbClr val="000000"/>
                </a:solidFill>
                <a:latin typeface="Times" charset="0"/>
                <a:ea typeface="+mn-ea"/>
                <a:cs typeface="+mn-cs"/>
              </a:rPr>
              <a:t>Energy Frontier:</a:t>
            </a:r>
          </a:p>
          <a:p>
            <a:pPr defTabSz="685800" eaLnBrk="0" hangingPunct="0">
              <a:defRPr/>
            </a:pPr>
            <a:r>
              <a:rPr lang="en-US" sz="1350" b="1" dirty="0">
                <a:solidFill>
                  <a:srgbClr val="000000"/>
                </a:solidFill>
                <a:latin typeface="Times" charset="0"/>
                <a:ea typeface="+mn-ea"/>
                <a:cs typeface="+mn-cs"/>
              </a:rPr>
              <a:t>Muon Collider,</a:t>
            </a:r>
          </a:p>
          <a:p>
            <a:pPr defTabSz="685800" eaLnBrk="0" hangingPunct="0">
              <a:defRPr/>
            </a:pPr>
            <a:r>
              <a:rPr lang="en-US" sz="1350" b="1" dirty="0">
                <a:solidFill>
                  <a:srgbClr val="000000"/>
                </a:solidFill>
                <a:latin typeface="Times" charset="0"/>
                <a:ea typeface="+mn-ea"/>
                <a:cs typeface="+mn-cs"/>
              </a:rPr>
              <a:t>Tracking detector</a:t>
            </a:r>
          </a:p>
          <a:p>
            <a:pPr defTabSz="685800" eaLnBrk="0" hangingPunct="0">
              <a:defRPr/>
            </a:pPr>
            <a:r>
              <a:rPr lang="en-US" sz="1350" b="1" dirty="0">
                <a:solidFill>
                  <a:srgbClr val="000000"/>
                </a:solidFill>
                <a:latin typeface="Times" charset="0"/>
                <a:ea typeface="+mn-ea"/>
                <a:cs typeface="+mn-cs"/>
              </a:rPr>
              <a:t> magnets</a:t>
            </a:r>
            <a:endParaRPr lang="en-US" sz="1350" dirty="0">
              <a:latin typeface="Arial"/>
              <a:cs typeface="Arial"/>
            </a:endParaRPr>
          </a:p>
        </p:txBody>
      </p:sp>
      <p:sp>
        <p:nvSpPr>
          <p:cNvPr id="9" name="TextBox 8">
            <a:extLst>
              <a:ext uri="{FF2B5EF4-FFF2-40B4-BE49-F238E27FC236}">
                <a16:creationId xmlns:a16="http://schemas.microsoft.com/office/drawing/2014/main" id="{7C5F3586-D674-C569-7021-943BB5106D55}"/>
              </a:ext>
            </a:extLst>
          </p:cNvPr>
          <p:cNvSpPr txBox="1"/>
          <p:nvPr/>
        </p:nvSpPr>
        <p:spPr>
          <a:xfrm>
            <a:off x="3775912" y="1455057"/>
            <a:ext cx="1657890" cy="715581"/>
          </a:xfrm>
          <a:prstGeom prst="rect">
            <a:avLst/>
          </a:prstGeom>
          <a:noFill/>
        </p:spPr>
        <p:txBody>
          <a:bodyPr wrap="none" rtlCol="0">
            <a:spAutoFit/>
          </a:bodyPr>
          <a:lstStyle/>
          <a:p>
            <a:pPr defTabSz="685800" eaLnBrk="0" hangingPunct="0">
              <a:defRPr/>
            </a:pPr>
            <a:r>
              <a:rPr lang="en-US" sz="1350" b="1" dirty="0">
                <a:solidFill>
                  <a:srgbClr val="000000"/>
                </a:solidFill>
                <a:latin typeface="Times" charset="0"/>
                <a:ea typeface="+mn-ea"/>
                <a:cs typeface="+mn-cs"/>
              </a:rPr>
              <a:t>Cosmic Frontier:</a:t>
            </a:r>
          </a:p>
          <a:p>
            <a:pPr defTabSz="685800" eaLnBrk="0" hangingPunct="0">
              <a:defRPr/>
            </a:pPr>
            <a:r>
              <a:rPr lang="en-US" sz="1350" b="1" dirty="0">
                <a:solidFill>
                  <a:srgbClr val="000000"/>
                </a:solidFill>
                <a:latin typeface="Times" charset="0"/>
                <a:ea typeface="+mn-ea"/>
                <a:cs typeface="+mn-cs"/>
              </a:rPr>
              <a:t>Axion Dark Matter </a:t>
            </a:r>
          </a:p>
          <a:p>
            <a:endParaRPr lang="en-US" sz="1350" dirty="0">
              <a:latin typeface="Arial"/>
              <a:cs typeface="Arial"/>
            </a:endParaRPr>
          </a:p>
        </p:txBody>
      </p:sp>
      <p:sp>
        <p:nvSpPr>
          <p:cNvPr id="10" name="TextBox 9">
            <a:extLst>
              <a:ext uri="{FF2B5EF4-FFF2-40B4-BE49-F238E27FC236}">
                <a16:creationId xmlns:a16="http://schemas.microsoft.com/office/drawing/2014/main" id="{CB55A55C-6FE9-A9B6-8B38-7F595A39C765}"/>
              </a:ext>
            </a:extLst>
          </p:cNvPr>
          <p:cNvSpPr txBox="1"/>
          <p:nvPr/>
        </p:nvSpPr>
        <p:spPr>
          <a:xfrm>
            <a:off x="7040407" y="1158082"/>
            <a:ext cx="1400144" cy="1577355"/>
          </a:xfrm>
          <a:prstGeom prst="rect">
            <a:avLst/>
          </a:prstGeom>
          <a:noFill/>
        </p:spPr>
        <p:txBody>
          <a:bodyPr wrap="square" rtlCol="0">
            <a:spAutoFit/>
          </a:bodyPr>
          <a:lstStyle/>
          <a:p>
            <a:pPr defTabSz="685800" eaLnBrk="0" hangingPunct="0">
              <a:defRPr/>
            </a:pPr>
            <a:r>
              <a:rPr lang="en-US" sz="1350" b="1" dirty="0">
                <a:solidFill>
                  <a:srgbClr val="000000"/>
                </a:solidFill>
                <a:latin typeface="Times" charset="0"/>
                <a:ea typeface="+mn-ea"/>
                <a:cs typeface="+mn-cs"/>
              </a:rPr>
              <a:t>Accelerator Frontier:</a:t>
            </a:r>
          </a:p>
          <a:p>
            <a:pPr defTabSz="685800" eaLnBrk="0" hangingPunct="0">
              <a:defRPr/>
            </a:pPr>
            <a:r>
              <a:rPr lang="en-US" sz="1350" b="1" dirty="0">
                <a:solidFill>
                  <a:srgbClr val="000000"/>
                </a:solidFill>
                <a:latin typeface="Times" charset="0"/>
                <a:ea typeface="+mn-ea"/>
                <a:cs typeface="+mn-cs"/>
              </a:rPr>
              <a:t>Magnet R&amp;D,</a:t>
            </a:r>
          </a:p>
          <a:p>
            <a:pPr defTabSz="685800" eaLnBrk="0" hangingPunct="0">
              <a:defRPr/>
            </a:pPr>
            <a:r>
              <a:rPr lang="en-US" sz="1400" b="1" dirty="0">
                <a:solidFill>
                  <a:srgbClr val="000000"/>
                </a:solidFill>
                <a:latin typeface="Times" charset="0"/>
              </a:rPr>
              <a:t>Muon Collider, Accelerator Complex Evolution </a:t>
            </a:r>
          </a:p>
        </p:txBody>
      </p:sp>
      <p:sp>
        <p:nvSpPr>
          <p:cNvPr id="11" name="TextBox 10">
            <a:extLst>
              <a:ext uri="{FF2B5EF4-FFF2-40B4-BE49-F238E27FC236}">
                <a16:creationId xmlns:a16="http://schemas.microsoft.com/office/drawing/2014/main" id="{FE13AA9F-56B7-9C10-B8FC-B198DABAA43A}"/>
              </a:ext>
            </a:extLst>
          </p:cNvPr>
          <p:cNvSpPr txBox="1"/>
          <p:nvPr/>
        </p:nvSpPr>
        <p:spPr>
          <a:xfrm>
            <a:off x="2114035" y="3325130"/>
            <a:ext cx="2020330" cy="923330"/>
          </a:xfrm>
          <a:prstGeom prst="rect">
            <a:avLst/>
          </a:prstGeom>
          <a:noFill/>
        </p:spPr>
        <p:txBody>
          <a:bodyPr wrap="square" rtlCol="0">
            <a:spAutoFit/>
          </a:bodyPr>
          <a:lstStyle/>
          <a:p>
            <a:pPr defTabSz="685800" eaLnBrk="0" hangingPunct="0">
              <a:defRPr/>
            </a:pPr>
            <a:r>
              <a:rPr lang="en-US" sz="1350" b="1" dirty="0">
                <a:solidFill>
                  <a:srgbClr val="000000"/>
                </a:solidFill>
                <a:latin typeface="Times" charset="0"/>
                <a:ea typeface="+mn-ea"/>
                <a:cs typeface="+mn-cs"/>
              </a:rPr>
              <a:t>Rare/Precision Frontier:</a:t>
            </a:r>
          </a:p>
          <a:p>
            <a:pPr defTabSz="685800" eaLnBrk="0" hangingPunct="0">
              <a:defRPr/>
            </a:pPr>
            <a:r>
              <a:rPr lang="en-US" sz="1350" b="1" dirty="0">
                <a:solidFill>
                  <a:srgbClr val="000000"/>
                </a:solidFill>
                <a:latin typeface="Times" charset="0"/>
                <a:ea typeface="+mn-ea"/>
                <a:cs typeface="+mn-cs"/>
              </a:rPr>
              <a:t>Charged Lepton Flavor Violation</a:t>
            </a:r>
          </a:p>
          <a:p>
            <a:endParaRPr lang="en-US" sz="1350" dirty="0">
              <a:latin typeface="Arial"/>
              <a:cs typeface="Arial"/>
            </a:endParaRPr>
          </a:p>
        </p:txBody>
      </p:sp>
      <p:sp>
        <p:nvSpPr>
          <p:cNvPr id="12" name="TextBox 11">
            <a:extLst>
              <a:ext uri="{FF2B5EF4-FFF2-40B4-BE49-F238E27FC236}">
                <a16:creationId xmlns:a16="http://schemas.microsoft.com/office/drawing/2014/main" id="{27FDC642-852D-43F3-0E8F-93CD77968723}"/>
              </a:ext>
            </a:extLst>
          </p:cNvPr>
          <p:cNvSpPr txBox="1"/>
          <p:nvPr/>
        </p:nvSpPr>
        <p:spPr>
          <a:xfrm>
            <a:off x="5359849" y="3013505"/>
            <a:ext cx="2020331" cy="1615827"/>
          </a:xfrm>
          <a:prstGeom prst="rect">
            <a:avLst/>
          </a:prstGeom>
          <a:noFill/>
        </p:spPr>
        <p:txBody>
          <a:bodyPr wrap="square" rtlCol="0">
            <a:spAutoFit/>
          </a:bodyPr>
          <a:lstStyle/>
          <a:p>
            <a:pPr defTabSz="685800" eaLnBrk="0" hangingPunct="0">
              <a:defRPr/>
            </a:pPr>
            <a:r>
              <a:rPr lang="en-US" sz="1350" b="1" dirty="0">
                <a:solidFill>
                  <a:srgbClr val="000000"/>
                </a:solidFill>
                <a:latin typeface="Times" charset="0"/>
                <a:ea typeface="+mn-ea"/>
                <a:cs typeface="+mn-cs"/>
              </a:rPr>
              <a:t>Non-HEP:</a:t>
            </a:r>
          </a:p>
          <a:p>
            <a:pPr defTabSz="685800" eaLnBrk="0" hangingPunct="0">
              <a:defRPr/>
            </a:pPr>
            <a:r>
              <a:rPr lang="en-US" sz="1400" b="1" dirty="0">
                <a:solidFill>
                  <a:srgbClr val="000000"/>
                </a:solidFill>
                <a:latin typeface="Times" charset="0"/>
              </a:rPr>
              <a:t>Plasma fusion,</a:t>
            </a:r>
            <a:endParaRPr lang="en-US" sz="1400" b="1" dirty="0">
              <a:solidFill>
                <a:srgbClr val="000000"/>
              </a:solidFill>
              <a:latin typeface="Times" charset="0"/>
              <a:ea typeface="+mn-ea"/>
              <a:cs typeface="+mn-cs"/>
            </a:endParaRPr>
          </a:p>
          <a:p>
            <a:pPr defTabSz="685800" eaLnBrk="0" hangingPunct="0">
              <a:defRPr/>
            </a:pPr>
            <a:r>
              <a:rPr lang="en-US" sz="1400" b="1" dirty="0">
                <a:solidFill>
                  <a:srgbClr val="000000"/>
                </a:solidFill>
                <a:latin typeface="Times" charset="0"/>
                <a:ea typeface="+mn-ea"/>
                <a:cs typeface="+mn-cs"/>
              </a:rPr>
              <a:t>High field MRI,</a:t>
            </a:r>
          </a:p>
          <a:p>
            <a:pPr defTabSz="685800" eaLnBrk="0" hangingPunct="0">
              <a:defRPr/>
            </a:pPr>
            <a:r>
              <a:rPr lang="en-US" sz="1400" b="1" dirty="0">
                <a:solidFill>
                  <a:srgbClr val="000000"/>
                </a:solidFill>
                <a:latin typeface="Times" charset="0"/>
                <a:ea typeface="+mn-ea"/>
                <a:cs typeface="+mn-cs"/>
              </a:rPr>
              <a:t>Crystal growth,</a:t>
            </a:r>
          </a:p>
          <a:p>
            <a:pPr defTabSz="685800" eaLnBrk="0" hangingPunct="0">
              <a:defRPr/>
            </a:pPr>
            <a:r>
              <a:rPr lang="en-US" sz="1400" b="1" dirty="0">
                <a:solidFill>
                  <a:srgbClr val="000000"/>
                </a:solidFill>
                <a:latin typeface="Times" charset="0"/>
                <a:ea typeface="+mn-ea"/>
                <a:cs typeface="+mn-cs"/>
              </a:rPr>
              <a:t>Quantum magnetic materials</a:t>
            </a:r>
          </a:p>
          <a:p>
            <a:endParaRPr lang="en-US" sz="1350" dirty="0">
              <a:latin typeface="Arial"/>
              <a:cs typeface="Arial"/>
            </a:endParaRPr>
          </a:p>
        </p:txBody>
      </p:sp>
      <p:pic>
        <p:nvPicPr>
          <p:cNvPr id="15" name="Picture 14">
            <a:extLst>
              <a:ext uri="{FF2B5EF4-FFF2-40B4-BE49-F238E27FC236}">
                <a16:creationId xmlns:a16="http://schemas.microsoft.com/office/drawing/2014/main" id="{56152397-561E-4949-45B3-BC34B227F68B}"/>
              </a:ext>
            </a:extLst>
          </p:cNvPr>
          <p:cNvPicPr>
            <a:picLocks noChangeAspect="1"/>
          </p:cNvPicPr>
          <p:nvPr/>
        </p:nvPicPr>
        <p:blipFill rotWithShape="1">
          <a:blip r:embed="rId3"/>
          <a:srcRect l="23190" r="17297"/>
          <a:stretch/>
        </p:blipFill>
        <p:spPr>
          <a:xfrm>
            <a:off x="7414924" y="3493873"/>
            <a:ext cx="1729076" cy="1614091"/>
          </a:xfrm>
          <a:prstGeom prst="rect">
            <a:avLst/>
          </a:prstGeom>
        </p:spPr>
      </p:pic>
      <p:sp>
        <p:nvSpPr>
          <p:cNvPr id="3" name="Footer Placeholder 2">
            <a:extLst>
              <a:ext uri="{FF2B5EF4-FFF2-40B4-BE49-F238E27FC236}">
                <a16:creationId xmlns:a16="http://schemas.microsoft.com/office/drawing/2014/main" id="{FB15ECAC-854D-9D92-C834-8D7B52DC7A0F}"/>
              </a:ext>
            </a:extLst>
          </p:cNvPr>
          <p:cNvSpPr>
            <a:spLocks noGrp="1"/>
          </p:cNvSpPr>
          <p:nvPr>
            <p:ph type="ftr" sz="quarter" idx="10"/>
          </p:nvPr>
        </p:nvSpPr>
        <p:spPr>
          <a:xfrm>
            <a:off x="736827" y="4878161"/>
            <a:ext cx="1610604" cy="182155"/>
          </a:xfrm>
        </p:spPr>
        <p:txBody>
          <a:bodyPr/>
          <a:lstStyle/>
          <a:p>
            <a:r>
              <a:rPr lang="es-ES_tradnl">
                <a:solidFill>
                  <a:srgbClr val="000000">
                    <a:tint val="75000"/>
                  </a:srgbClr>
                </a:solidFill>
                <a:latin typeface="Times"/>
              </a:rPr>
              <a:t>Aaron Chou, PAC mtg 1/10/2024</a:t>
            </a:r>
            <a:endParaRPr lang="en-US" dirty="0">
              <a:solidFill>
                <a:srgbClr val="000000">
                  <a:tint val="75000"/>
                </a:srgbClr>
              </a:solidFill>
              <a:latin typeface="Times"/>
            </a:endParaRPr>
          </a:p>
        </p:txBody>
      </p:sp>
      <p:sp>
        <p:nvSpPr>
          <p:cNvPr id="4" name="TextBox 3">
            <a:extLst>
              <a:ext uri="{FF2B5EF4-FFF2-40B4-BE49-F238E27FC236}">
                <a16:creationId xmlns:a16="http://schemas.microsoft.com/office/drawing/2014/main" id="{E70DAA69-3DA1-F70D-A2CF-29244238DA25}"/>
              </a:ext>
            </a:extLst>
          </p:cNvPr>
          <p:cNvSpPr txBox="1"/>
          <p:nvPr/>
        </p:nvSpPr>
        <p:spPr>
          <a:xfrm>
            <a:off x="3124200" y="4758737"/>
            <a:ext cx="4013406" cy="400110"/>
          </a:xfrm>
          <a:prstGeom prst="rect">
            <a:avLst/>
          </a:prstGeom>
          <a:noFill/>
        </p:spPr>
        <p:txBody>
          <a:bodyPr wrap="none" rtlCol="0">
            <a:spAutoFit/>
          </a:bodyPr>
          <a:lstStyle/>
          <a:p>
            <a:r>
              <a:rPr lang="en-US" sz="2000" dirty="0"/>
              <a:t>Motivates development of HTS cable</a:t>
            </a:r>
          </a:p>
        </p:txBody>
      </p:sp>
    </p:spTree>
    <p:extLst>
      <p:ext uri="{BB962C8B-B14F-4D97-AF65-F5344CB8AC3E}">
        <p14:creationId xmlns:p14="http://schemas.microsoft.com/office/powerpoint/2010/main" val="905115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0272-6BC7-B241-8C70-9F391CCDDD30}"/>
              </a:ext>
            </a:extLst>
          </p:cNvPr>
          <p:cNvSpPr>
            <a:spLocks noGrp="1"/>
          </p:cNvSpPr>
          <p:nvPr>
            <p:ph type="title"/>
          </p:nvPr>
        </p:nvSpPr>
        <p:spPr/>
        <p:txBody>
          <a:bodyPr/>
          <a:lstStyle/>
          <a:p>
            <a:r>
              <a:rPr lang="en-US" dirty="0">
                <a:latin typeface="+mj-lt"/>
              </a:rPr>
              <a:t>Highlights from </a:t>
            </a:r>
            <a:r>
              <a:rPr lang="en-US" dirty="0" err="1">
                <a:latin typeface="+mj-lt"/>
              </a:rPr>
              <a:t>QuantISED</a:t>
            </a:r>
            <a:r>
              <a:rPr lang="en-US" dirty="0">
                <a:latin typeface="+mj-lt"/>
              </a:rPr>
              <a:t> DM sensors consortium</a:t>
            </a:r>
          </a:p>
        </p:txBody>
      </p:sp>
      <p:sp>
        <p:nvSpPr>
          <p:cNvPr id="4" name="Footer Placeholder 3">
            <a:extLst>
              <a:ext uri="{FF2B5EF4-FFF2-40B4-BE49-F238E27FC236}">
                <a16:creationId xmlns:a16="http://schemas.microsoft.com/office/drawing/2014/main" id="{6A9BAEC7-711D-F486-E113-DCB554CE3228}"/>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7ED97D6A-39AE-C468-855C-5B56B360F70F}"/>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6" name="Picture 5">
            <a:extLst>
              <a:ext uri="{FF2B5EF4-FFF2-40B4-BE49-F238E27FC236}">
                <a16:creationId xmlns:a16="http://schemas.microsoft.com/office/drawing/2014/main" id="{545E5B02-1837-3FC1-80B1-790CB5DDAFD8}"/>
              </a:ext>
            </a:extLst>
          </p:cNvPr>
          <p:cNvPicPr>
            <a:picLocks noChangeAspect="1"/>
          </p:cNvPicPr>
          <p:nvPr/>
        </p:nvPicPr>
        <p:blipFill>
          <a:blip r:embed="rId2"/>
          <a:stretch>
            <a:fillRect/>
          </a:stretch>
        </p:blipFill>
        <p:spPr>
          <a:xfrm>
            <a:off x="166500" y="715672"/>
            <a:ext cx="5352753" cy="1093904"/>
          </a:xfrm>
          <a:prstGeom prst="rect">
            <a:avLst/>
          </a:prstGeom>
        </p:spPr>
      </p:pic>
      <p:pic>
        <p:nvPicPr>
          <p:cNvPr id="10" name="Picture 9">
            <a:extLst>
              <a:ext uri="{FF2B5EF4-FFF2-40B4-BE49-F238E27FC236}">
                <a16:creationId xmlns:a16="http://schemas.microsoft.com/office/drawing/2014/main" id="{B0FC961B-553D-5213-2D61-A7DFF585D4EB}"/>
              </a:ext>
            </a:extLst>
          </p:cNvPr>
          <p:cNvPicPr>
            <a:picLocks noChangeAspect="1"/>
          </p:cNvPicPr>
          <p:nvPr/>
        </p:nvPicPr>
        <p:blipFill rotWithShape="1">
          <a:blip r:embed="rId3"/>
          <a:srcRect l="20607"/>
          <a:stretch/>
        </p:blipFill>
        <p:spPr>
          <a:xfrm>
            <a:off x="4572000" y="2118964"/>
            <a:ext cx="4442842" cy="2481728"/>
          </a:xfrm>
          <a:prstGeom prst="rect">
            <a:avLst/>
          </a:prstGeom>
        </p:spPr>
      </p:pic>
      <p:sp>
        <p:nvSpPr>
          <p:cNvPr id="11" name="TextBox 10">
            <a:extLst>
              <a:ext uri="{FF2B5EF4-FFF2-40B4-BE49-F238E27FC236}">
                <a16:creationId xmlns:a16="http://schemas.microsoft.com/office/drawing/2014/main" id="{236AE163-C5A9-8AB0-D982-C071B506871C}"/>
              </a:ext>
            </a:extLst>
          </p:cNvPr>
          <p:cNvSpPr txBox="1"/>
          <p:nvPr/>
        </p:nvSpPr>
        <p:spPr>
          <a:xfrm>
            <a:off x="5239392" y="2025765"/>
            <a:ext cx="3615092" cy="307777"/>
          </a:xfrm>
          <a:prstGeom prst="rect">
            <a:avLst/>
          </a:prstGeom>
          <a:noFill/>
        </p:spPr>
        <p:txBody>
          <a:bodyPr wrap="none" rtlCol="0">
            <a:spAutoFit/>
          </a:bodyPr>
          <a:lstStyle/>
          <a:p>
            <a:r>
              <a:rPr lang="en-US" sz="1400" dirty="0">
                <a:latin typeface="+mn-lt"/>
              </a:rPr>
              <a:t>Qubits transmit and receive rf photon beam</a:t>
            </a:r>
          </a:p>
        </p:txBody>
      </p:sp>
      <p:sp>
        <p:nvSpPr>
          <p:cNvPr id="13" name="TextBox 12">
            <a:extLst>
              <a:ext uri="{FF2B5EF4-FFF2-40B4-BE49-F238E27FC236}">
                <a16:creationId xmlns:a16="http://schemas.microsoft.com/office/drawing/2014/main" id="{BF027621-DDC8-9491-9082-EC518DD0B99D}"/>
              </a:ext>
            </a:extLst>
          </p:cNvPr>
          <p:cNvSpPr txBox="1"/>
          <p:nvPr/>
        </p:nvSpPr>
        <p:spPr>
          <a:xfrm>
            <a:off x="5559665" y="640025"/>
            <a:ext cx="3455177" cy="1169551"/>
          </a:xfrm>
          <a:prstGeom prst="rect">
            <a:avLst/>
          </a:prstGeom>
          <a:noFill/>
        </p:spPr>
        <p:txBody>
          <a:bodyPr wrap="square" rtlCol="0">
            <a:spAutoFit/>
          </a:bodyPr>
          <a:lstStyle/>
          <a:p>
            <a:r>
              <a:rPr lang="en-US" sz="1400" dirty="0">
                <a:latin typeface="+mn-lt"/>
              </a:rPr>
              <a:t>Oops, contemporary SC qubit designs are accidentally impedance-matched to free space radiation and easily absorb pair-breaking photons.</a:t>
            </a:r>
          </a:p>
          <a:p>
            <a:r>
              <a:rPr lang="en-US" sz="1400" dirty="0">
                <a:latin typeface="+mn-lt"/>
                <a:sym typeface="Wingdings" pitchFamily="2" charset="2"/>
              </a:rPr>
              <a:t></a:t>
            </a:r>
            <a:r>
              <a:rPr lang="en-US" sz="1400" dirty="0">
                <a:latin typeface="+mn-lt"/>
              </a:rPr>
              <a:t>Further optimize to get high-QE SPDs.</a:t>
            </a:r>
          </a:p>
        </p:txBody>
      </p:sp>
      <p:pic>
        <p:nvPicPr>
          <p:cNvPr id="2" name="Picture 1">
            <a:extLst>
              <a:ext uri="{FF2B5EF4-FFF2-40B4-BE49-F238E27FC236}">
                <a16:creationId xmlns:a16="http://schemas.microsoft.com/office/drawing/2014/main" id="{163F5F80-F31D-A786-B352-00D6C0C082D2}"/>
              </a:ext>
            </a:extLst>
          </p:cNvPr>
          <p:cNvPicPr>
            <a:picLocks noChangeAspect="1"/>
          </p:cNvPicPr>
          <p:nvPr/>
        </p:nvPicPr>
        <p:blipFill rotWithShape="1">
          <a:blip r:embed="rId4"/>
          <a:srcRect l="63897" t="-3455" r="-633" b="3455"/>
          <a:stretch/>
        </p:blipFill>
        <p:spPr>
          <a:xfrm>
            <a:off x="2188106" y="2088488"/>
            <a:ext cx="1828365" cy="2264664"/>
          </a:xfrm>
          <a:prstGeom prst="rect">
            <a:avLst/>
          </a:prstGeom>
        </p:spPr>
      </p:pic>
      <p:sp>
        <p:nvSpPr>
          <p:cNvPr id="8" name="TextBox 7">
            <a:extLst>
              <a:ext uri="{FF2B5EF4-FFF2-40B4-BE49-F238E27FC236}">
                <a16:creationId xmlns:a16="http://schemas.microsoft.com/office/drawing/2014/main" id="{15A19959-B534-5EBE-0C26-C3290BBC9E99}"/>
              </a:ext>
            </a:extLst>
          </p:cNvPr>
          <p:cNvSpPr txBox="1"/>
          <p:nvPr/>
        </p:nvSpPr>
        <p:spPr>
          <a:xfrm>
            <a:off x="394613" y="2554556"/>
            <a:ext cx="1828365" cy="1169551"/>
          </a:xfrm>
          <a:prstGeom prst="rect">
            <a:avLst/>
          </a:prstGeom>
          <a:noFill/>
        </p:spPr>
        <p:txBody>
          <a:bodyPr wrap="square" rtlCol="0">
            <a:spAutoFit/>
          </a:bodyPr>
          <a:lstStyle/>
          <a:p>
            <a:r>
              <a:rPr lang="en-US" sz="1400" dirty="0">
                <a:latin typeface="+mn-lt"/>
              </a:rPr>
              <a:t>Calibrate SPD response using photons generated via the AC Josephson effect</a:t>
            </a:r>
          </a:p>
        </p:txBody>
      </p:sp>
      <p:sp>
        <p:nvSpPr>
          <p:cNvPr id="9" name="TextBox 8">
            <a:extLst>
              <a:ext uri="{FF2B5EF4-FFF2-40B4-BE49-F238E27FC236}">
                <a16:creationId xmlns:a16="http://schemas.microsoft.com/office/drawing/2014/main" id="{610A0ACB-BE28-7C3D-2A4C-CA62E37B37B3}"/>
              </a:ext>
            </a:extLst>
          </p:cNvPr>
          <p:cNvSpPr txBox="1"/>
          <p:nvPr/>
        </p:nvSpPr>
        <p:spPr>
          <a:xfrm rot="-5400000">
            <a:off x="3904901" y="3528951"/>
            <a:ext cx="1055528" cy="584775"/>
          </a:xfrm>
          <a:prstGeom prst="rect">
            <a:avLst/>
          </a:prstGeom>
          <a:noFill/>
        </p:spPr>
        <p:txBody>
          <a:bodyPr wrap="square" rtlCol="0">
            <a:spAutoFit/>
          </a:bodyPr>
          <a:lstStyle/>
          <a:p>
            <a:r>
              <a:rPr lang="en-US" sz="1600" dirty="0"/>
              <a:t>Measured QP rate</a:t>
            </a:r>
          </a:p>
        </p:txBody>
      </p:sp>
      <p:sp>
        <p:nvSpPr>
          <p:cNvPr id="14" name="TextBox 13">
            <a:extLst>
              <a:ext uri="{FF2B5EF4-FFF2-40B4-BE49-F238E27FC236}">
                <a16:creationId xmlns:a16="http://schemas.microsoft.com/office/drawing/2014/main" id="{0FAEDA40-E063-5907-3F07-08B9AFADCFA4}"/>
              </a:ext>
            </a:extLst>
          </p:cNvPr>
          <p:cNvSpPr txBox="1"/>
          <p:nvPr/>
        </p:nvSpPr>
        <p:spPr>
          <a:xfrm rot="-5400000">
            <a:off x="3889673" y="2287036"/>
            <a:ext cx="978403" cy="584775"/>
          </a:xfrm>
          <a:prstGeom prst="rect">
            <a:avLst/>
          </a:prstGeom>
          <a:noFill/>
        </p:spPr>
        <p:txBody>
          <a:bodyPr wrap="square" rtlCol="0">
            <a:spAutoFit/>
          </a:bodyPr>
          <a:lstStyle/>
          <a:p>
            <a:r>
              <a:rPr lang="en-US" sz="1600" dirty="0"/>
              <a:t>Antenna coupling</a:t>
            </a:r>
          </a:p>
        </p:txBody>
      </p:sp>
    </p:spTree>
    <p:extLst>
      <p:ext uri="{BB962C8B-B14F-4D97-AF65-F5344CB8AC3E}">
        <p14:creationId xmlns:p14="http://schemas.microsoft.com/office/powerpoint/2010/main" val="440484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Design with filters and emitter"/>
          <p:cNvSpPr txBox="1"/>
          <p:nvPr/>
        </p:nvSpPr>
        <p:spPr>
          <a:xfrm>
            <a:off x="838202" y="4128414"/>
            <a:ext cx="2242089"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3000" i="1"/>
            </a:lvl1pPr>
          </a:lstStyle>
          <a:p>
            <a:r>
              <a:rPr sz="1400" dirty="0"/>
              <a:t>Design with filters and emitter</a:t>
            </a:r>
          </a:p>
        </p:txBody>
      </p:sp>
      <p:pic>
        <p:nvPicPr>
          <p:cNvPr id="540" name="IMG_8892.jpeg" descr="IMG_8892.jpeg"/>
          <p:cNvPicPr>
            <a:picLocks noChangeAspect="1"/>
          </p:cNvPicPr>
          <p:nvPr/>
        </p:nvPicPr>
        <p:blipFill>
          <a:blip r:embed="rId2"/>
          <a:srcRect l="25546" t="33896" r="16687" b="6276"/>
          <a:stretch>
            <a:fillRect/>
          </a:stretch>
        </p:blipFill>
        <p:spPr>
          <a:xfrm>
            <a:off x="4913835" y="741793"/>
            <a:ext cx="3815003" cy="2963352"/>
          </a:xfrm>
          <a:prstGeom prst="rect">
            <a:avLst/>
          </a:prstGeom>
          <a:ln w="12700">
            <a:miter lim="400000"/>
          </a:ln>
        </p:spPr>
      </p:pic>
      <p:sp>
        <p:nvSpPr>
          <p:cNvPr id="541" name="Filters"/>
          <p:cNvSpPr txBox="1"/>
          <p:nvPr/>
        </p:nvSpPr>
        <p:spPr>
          <a:xfrm>
            <a:off x="6068655" y="2150736"/>
            <a:ext cx="384722"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2800" b="1">
                <a:solidFill>
                  <a:srgbClr val="FFFFFF"/>
                </a:solidFill>
              </a:defRPr>
            </a:lvl1pPr>
          </a:lstStyle>
          <a:p>
            <a:r>
              <a:rPr sz="1050"/>
              <a:t>Filters</a:t>
            </a:r>
          </a:p>
        </p:txBody>
      </p:sp>
      <p:sp>
        <p:nvSpPr>
          <p:cNvPr id="542" name="JJ emitter"/>
          <p:cNvSpPr txBox="1"/>
          <p:nvPr/>
        </p:nvSpPr>
        <p:spPr>
          <a:xfrm>
            <a:off x="5972476" y="1415823"/>
            <a:ext cx="577081"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2800" b="1">
                <a:solidFill>
                  <a:srgbClr val="FFFFFF"/>
                </a:solidFill>
              </a:defRPr>
            </a:lvl1pPr>
          </a:lstStyle>
          <a:p>
            <a:r>
              <a:rPr sz="1050"/>
              <a:t>JJ emitter</a:t>
            </a:r>
          </a:p>
        </p:txBody>
      </p:sp>
      <p:sp>
        <p:nvSpPr>
          <p:cNvPr id="543" name="QCD chip"/>
          <p:cNvSpPr txBox="1"/>
          <p:nvPr/>
        </p:nvSpPr>
        <p:spPr>
          <a:xfrm>
            <a:off x="5970070" y="2934721"/>
            <a:ext cx="581891"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2800" b="1">
                <a:solidFill>
                  <a:srgbClr val="FFFFFF"/>
                </a:solidFill>
              </a:defRPr>
            </a:lvl1pPr>
          </a:lstStyle>
          <a:p>
            <a:r>
              <a:rPr sz="1050"/>
              <a:t>QCD chip </a:t>
            </a:r>
          </a:p>
        </p:txBody>
      </p:sp>
      <p:sp>
        <p:nvSpPr>
          <p:cNvPr id="544" name="Bias T"/>
          <p:cNvSpPr txBox="1"/>
          <p:nvPr/>
        </p:nvSpPr>
        <p:spPr>
          <a:xfrm>
            <a:off x="7308437" y="2777096"/>
            <a:ext cx="365486"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2800" b="1">
                <a:solidFill>
                  <a:srgbClr val="FFFFFF"/>
                </a:solidFill>
              </a:defRPr>
            </a:lvl1pPr>
          </a:lstStyle>
          <a:p>
            <a:r>
              <a:rPr sz="1050"/>
              <a:t>Bias T</a:t>
            </a:r>
          </a:p>
        </p:txBody>
      </p:sp>
      <p:sp>
        <p:nvSpPr>
          <p:cNvPr id="546" name="Assembly inside QuantiSED fridge"/>
          <p:cNvSpPr txBox="1"/>
          <p:nvPr/>
        </p:nvSpPr>
        <p:spPr>
          <a:xfrm>
            <a:off x="5599290" y="3768538"/>
            <a:ext cx="2775312"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3000" i="1"/>
            </a:lvl1pPr>
          </a:lstStyle>
          <a:p>
            <a:r>
              <a:rPr sz="1400" dirty="0"/>
              <a:t>Assembly inside </a:t>
            </a:r>
            <a:r>
              <a:rPr lang="en-US" sz="1400" dirty="0"/>
              <a:t>Fermilab Lab B</a:t>
            </a:r>
            <a:r>
              <a:rPr sz="1400" dirty="0"/>
              <a:t> fridge</a:t>
            </a:r>
          </a:p>
        </p:txBody>
      </p:sp>
      <p:pic>
        <p:nvPicPr>
          <p:cNvPr id="548" name="Screenshot 2023-03-06 at 1.42.14 PM.png" descr="Screenshot 2023-03-06 at 1.42.14 PM.png"/>
          <p:cNvPicPr>
            <a:picLocks noChangeAspect="1"/>
          </p:cNvPicPr>
          <p:nvPr/>
        </p:nvPicPr>
        <p:blipFill>
          <a:blip r:embed="rId3"/>
          <a:stretch>
            <a:fillRect/>
          </a:stretch>
        </p:blipFill>
        <p:spPr>
          <a:xfrm>
            <a:off x="1036960" y="870081"/>
            <a:ext cx="2907378" cy="3270800"/>
          </a:xfrm>
          <a:prstGeom prst="rect">
            <a:avLst/>
          </a:prstGeom>
          <a:ln w="12700">
            <a:miter lim="400000"/>
          </a:ln>
        </p:spPr>
      </p:pic>
      <p:sp>
        <p:nvSpPr>
          <p:cNvPr id="549" name="Designed and fabricated at Fermilab"/>
          <p:cNvSpPr txBox="1"/>
          <p:nvPr/>
        </p:nvSpPr>
        <p:spPr>
          <a:xfrm>
            <a:off x="700148" y="41522"/>
            <a:ext cx="7403946" cy="350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145" rIns="17145">
            <a:noAutofit/>
          </a:bodyPr>
          <a:lstStyle>
            <a:lvl1pPr defTabSz="825500">
              <a:lnSpc>
                <a:spcPct val="100000"/>
              </a:lnSpc>
              <a:spcBef>
                <a:spcPts val="0"/>
              </a:spcBef>
              <a:defRPr sz="5200" b="1"/>
            </a:lvl1pPr>
          </a:lstStyle>
          <a:p>
            <a:r>
              <a:rPr lang="en-US" sz="2000" dirty="0">
                <a:latin typeface="+mj-lt"/>
              </a:rPr>
              <a:t>Wisconsin’s Josephson photon emitter installed at Fermilab to calibrate single photon detectors</a:t>
            </a:r>
            <a:endParaRPr sz="2000" dirty="0">
              <a:latin typeface="+mj-lt"/>
            </a:endParaRPr>
          </a:p>
        </p:txBody>
      </p:sp>
      <p:sp>
        <p:nvSpPr>
          <p:cNvPr id="550" name="mk plate"/>
          <p:cNvSpPr txBox="1"/>
          <p:nvPr/>
        </p:nvSpPr>
        <p:spPr>
          <a:xfrm>
            <a:off x="7120568" y="876214"/>
            <a:ext cx="527388" cy="200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ctr">
              <a:lnSpc>
                <a:spcPct val="100000"/>
              </a:lnSpc>
              <a:spcBef>
                <a:spcPts val="0"/>
              </a:spcBef>
              <a:defRPr sz="2800" b="1">
                <a:solidFill>
                  <a:srgbClr val="FFFFFF"/>
                </a:solidFill>
              </a:defRPr>
            </a:lvl1pPr>
          </a:lstStyle>
          <a:p>
            <a:r>
              <a:rPr sz="1050"/>
              <a:t>mk plate</a:t>
            </a:r>
          </a:p>
        </p:txBody>
      </p:sp>
      <p:sp>
        <p:nvSpPr>
          <p:cNvPr id="2" name="Slide Number Placeholder 1">
            <a:extLst>
              <a:ext uri="{FF2B5EF4-FFF2-40B4-BE49-F238E27FC236}">
                <a16:creationId xmlns:a16="http://schemas.microsoft.com/office/drawing/2014/main" id="{3DA96C43-A1FE-A306-A215-91A1A17F2974}"/>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3" name="TextBox 2">
            <a:extLst>
              <a:ext uri="{FF2B5EF4-FFF2-40B4-BE49-F238E27FC236}">
                <a16:creationId xmlns:a16="http://schemas.microsoft.com/office/drawing/2014/main" id="{CC5258D1-032F-EC3A-8100-AF8238B5CD1D}"/>
              </a:ext>
            </a:extLst>
          </p:cNvPr>
          <p:cNvSpPr txBox="1"/>
          <p:nvPr/>
        </p:nvSpPr>
        <p:spPr>
          <a:xfrm>
            <a:off x="4642055" y="4109319"/>
            <a:ext cx="3815003" cy="584775"/>
          </a:xfrm>
          <a:prstGeom prst="rect">
            <a:avLst/>
          </a:prstGeom>
          <a:noFill/>
        </p:spPr>
        <p:txBody>
          <a:bodyPr wrap="square" rtlCol="0">
            <a:spAutoFit/>
          </a:bodyPr>
          <a:lstStyle/>
          <a:p>
            <a:r>
              <a:rPr lang="en-US" sz="1600" dirty="0"/>
              <a:t>Single frequency cryogenic photon source, no heating required.</a:t>
            </a:r>
          </a:p>
        </p:txBody>
      </p:sp>
    </p:spTree>
    <p:extLst>
      <p:ext uri="{BB962C8B-B14F-4D97-AF65-F5344CB8AC3E}">
        <p14:creationId xmlns:p14="http://schemas.microsoft.com/office/powerpoint/2010/main" val="9001881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0272-6BC7-B241-8C70-9F391CCDDD30}"/>
              </a:ext>
            </a:extLst>
          </p:cNvPr>
          <p:cNvSpPr>
            <a:spLocks noGrp="1"/>
          </p:cNvSpPr>
          <p:nvPr>
            <p:ph type="title"/>
          </p:nvPr>
        </p:nvSpPr>
        <p:spPr>
          <a:xfrm>
            <a:off x="228599" y="188814"/>
            <a:ext cx="8852647" cy="320908"/>
          </a:xfrm>
        </p:spPr>
        <p:txBody>
          <a:bodyPr/>
          <a:lstStyle/>
          <a:p>
            <a:r>
              <a:rPr lang="en-US" dirty="0">
                <a:latin typeface="+mj-lt"/>
              </a:rPr>
              <a:t>Remote SC qubit readout for axion experiments with high B field</a:t>
            </a:r>
          </a:p>
        </p:txBody>
      </p:sp>
      <p:sp>
        <p:nvSpPr>
          <p:cNvPr id="4" name="Footer Placeholder 3">
            <a:extLst>
              <a:ext uri="{FF2B5EF4-FFF2-40B4-BE49-F238E27FC236}">
                <a16:creationId xmlns:a16="http://schemas.microsoft.com/office/drawing/2014/main" id="{6A9BAEC7-711D-F486-E113-DCB554CE3228}"/>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7ED97D6A-39AE-C468-855C-5B56B360F70F}"/>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8" name="Picture 7">
            <a:extLst>
              <a:ext uri="{FF2B5EF4-FFF2-40B4-BE49-F238E27FC236}">
                <a16:creationId xmlns:a16="http://schemas.microsoft.com/office/drawing/2014/main" id="{5E3EF975-FD0B-6288-3988-018CE3643334}"/>
              </a:ext>
            </a:extLst>
          </p:cNvPr>
          <p:cNvPicPr>
            <a:picLocks noChangeAspect="1"/>
          </p:cNvPicPr>
          <p:nvPr/>
        </p:nvPicPr>
        <p:blipFill>
          <a:blip r:embed="rId2"/>
          <a:stretch>
            <a:fillRect/>
          </a:stretch>
        </p:blipFill>
        <p:spPr>
          <a:xfrm>
            <a:off x="261665" y="532719"/>
            <a:ext cx="4781175" cy="821851"/>
          </a:xfrm>
          <a:prstGeom prst="rect">
            <a:avLst/>
          </a:prstGeom>
        </p:spPr>
      </p:pic>
      <p:pic>
        <p:nvPicPr>
          <p:cNvPr id="12" name="Picture 11">
            <a:extLst>
              <a:ext uri="{FF2B5EF4-FFF2-40B4-BE49-F238E27FC236}">
                <a16:creationId xmlns:a16="http://schemas.microsoft.com/office/drawing/2014/main" id="{783D230C-E09B-F876-3698-A42284F5F902}"/>
              </a:ext>
            </a:extLst>
          </p:cNvPr>
          <p:cNvPicPr>
            <a:picLocks noChangeAspect="1"/>
          </p:cNvPicPr>
          <p:nvPr/>
        </p:nvPicPr>
        <p:blipFill>
          <a:blip r:embed="rId3"/>
          <a:stretch>
            <a:fillRect/>
          </a:stretch>
        </p:blipFill>
        <p:spPr>
          <a:xfrm>
            <a:off x="4400172" y="1354570"/>
            <a:ext cx="4743828" cy="3122115"/>
          </a:xfrm>
          <a:prstGeom prst="rect">
            <a:avLst/>
          </a:prstGeom>
        </p:spPr>
      </p:pic>
      <p:pic>
        <p:nvPicPr>
          <p:cNvPr id="2" name="Picture 1">
            <a:extLst>
              <a:ext uri="{FF2B5EF4-FFF2-40B4-BE49-F238E27FC236}">
                <a16:creationId xmlns:a16="http://schemas.microsoft.com/office/drawing/2014/main" id="{FB934FE2-894B-FED8-1400-76A33B930D54}"/>
              </a:ext>
            </a:extLst>
          </p:cNvPr>
          <p:cNvPicPr>
            <a:picLocks noChangeAspect="1"/>
          </p:cNvPicPr>
          <p:nvPr/>
        </p:nvPicPr>
        <p:blipFill>
          <a:blip r:embed="rId4"/>
          <a:stretch>
            <a:fillRect/>
          </a:stretch>
        </p:blipFill>
        <p:spPr>
          <a:xfrm>
            <a:off x="1367108" y="2931063"/>
            <a:ext cx="5561516" cy="1630412"/>
          </a:xfrm>
          <a:prstGeom prst="rect">
            <a:avLst/>
          </a:prstGeom>
        </p:spPr>
      </p:pic>
      <p:sp>
        <p:nvSpPr>
          <p:cNvPr id="7" name="TextBox 6">
            <a:extLst>
              <a:ext uri="{FF2B5EF4-FFF2-40B4-BE49-F238E27FC236}">
                <a16:creationId xmlns:a16="http://schemas.microsoft.com/office/drawing/2014/main" id="{83F57D66-62CF-16CF-7EA6-11A95C79C106}"/>
              </a:ext>
            </a:extLst>
          </p:cNvPr>
          <p:cNvSpPr txBox="1"/>
          <p:nvPr/>
        </p:nvSpPr>
        <p:spPr>
          <a:xfrm>
            <a:off x="85261" y="1402676"/>
            <a:ext cx="4314911" cy="1877437"/>
          </a:xfrm>
          <a:prstGeom prst="rect">
            <a:avLst/>
          </a:prstGeom>
          <a:solidFill>
            <a:schemeClr val="bg1"/>
          </a:solidFill>
        </p:spPr>
        <p:txBody>
          <a:bodyPr wrap="square" rtlCol="0">
            <a:spAutoFit/>
          </a:bodyPr>
          <a:lstStyle/>
          <a:p>
            <a:r>
              <a:rPr lang="en-US" sz="1400" dirty="0">
                <a:latin typeface="+mn-lt"/>
              </a:rPr>
              <a:t>Simultaneously pump </a:t>
            </a:r>
            <a:r>
              <a:rPr lang="en-US" sz="1400" b="1" dirty="0">
                <a:latin typeface="+mn-lt"/>
              </a:rPr>
              <a:t>Josephson parametric converter</a:t>
            </a:r>
            <a:r>
              <a:rPr lang="en-US" sz="1400" dirty="0">
                <a:latin typeface="+mn-lt"/>
              </a:rPr>
              <a:t> at sum and difference frequencies between axion cavity and remote, field-free readout cavity to provide:</a:t>
            </a:r>
          </a:p>
          <a:p>
            <a:pPr marL="342900" indent="-342900">
              <a:buAutoNum type="arabicParenR"/>
            </a:pPr>
            <a:r>
              <a:rPr lang="en-US" sz="1400" dirty="0">
                <a:latin typeface="+mn-lt"/>
              </a:rPr>
              <a:t>State swapping between cavities</a:t>
            </a:r>
          </a:p>
          <a:p>
            <a:pPr marL="342900" indent="-342900">
              <a:buAutoNum type="arabicParenR"/>
            </a:pPr>
            <a:r>
              <a:rPr lang="en-US" sz="1400" dirty="0">
                <a:latin typeface="+mn-lt"/>
              </a:rPr>
              <a:t>Single quadrature amplification with backaction noise bounced to the original cavity</a:t>
            </a:r>
          </a:p>
          <a:p>
            <a:pPr marL="342900" indent="-342900">
              <a:buAutoNum type="arabicParenR"/>
            </a:pPr>
            <a:endParaRPr lang="en-US" sz="1400" dirty="0"/>
          </a:p>
        </p:txBody>
      </p:sp>
      <p:sp>
        <p:nvSpPr>
          <p:cNvPr id="9" name="TextBox 8">
            <a:extLst>
              <a:ext uri="{FF2B5EF4-FFF2-40B4-BE49-F238E27FC236}">
                <a16:creationId xmlns:a16="http://schemas.microsoft.com/office/drawing/2014/main" id="{D2748021-3B64-15B8-B83F-3F205FF9855B}"/>
              </a:ext>
            </a:extLst>
          </p:cNvPr>
          <p:cNvSpPr txBox="1"/>
          <p:nvPr/>
        </p:nvSpPr>
        <p:spPr>
          <a:xfrm>
            <a:off x="7384248" y="653185"/>
            <a:ext cx="1358064" cy="646331"/>
          </a:xfrm>
          <a:prstGeom prst="rect">
            <a:avLst/>
          </a:prstGeom>
          <a:noFill/>
        </p:spPr>
        <p:txBody>
          <a:bodyPr wrap="none" rtlCol="0">
            <a:spAutoFit/>
          </a:bodyPr>
          <a:lstStyle/>
          <a:p>
            <a:r>
              <a:rPr lang="en-US" sz="1800" dirty="0"/>
              <a:t>Blue = signal</a:t>
            </a:r>
          </a:p>
          <a:p>
            <a:r>
              <a:rPr lang="en-US" sz="1800" dirty="0"/>
              <a:t>Red = noise</a:t>
            </a:r>
          </a:p>
        </p:txBody>
      </p:sp>
      <p:sp>
        <p:nvSpPr>
          <p:cNvPr id="13" name="TextBox 12">
            <a:extLst>
              <a:ext uri="{FF2B5EF4-FFF2-40B4-BE49-F238E27FC236}">
                <a16:creationId xmlns:a16="http://schemas.microsoft.com/office/drawing/2014/main" id="{746EDB3E-D7F2-0BE7-EF23-95C79B422F92}"/>
              </a:ext>
            </a:extLst>
          </p:cNvPr>
          <p:cNvSpPr txBox="1"/>
          <p:nvPr/>
        </p:nvSpPr>
        <p:spPr>
          <a:xfrm>
            <a:off x="7384248" y="3850322"/>
            <a:ext cx="953210" cy="307777"/>
          </a:xfrm>
          <a:prstGeom prst="rect">
            <a:avLst/>
          </a:prstGeom>
          <a:noFill/>
        </p:spPr>
        <p:txBody>
          <a:bodyPr wrap="none" rtlCol="0">
            <a:spAutoFit/>
          </a:bodyPr>
          <a:lstStyle/>
          <a:p>
            <a:r>
              <a:rPr lang="en-US" sz="1400" dirty="0"/>
              <a:t>Pumps ON</a:t>
            </a:r>
          </a:p>
        </p:txBody>
      </p:sp>
      <p:sp>
        <p:nvSpPr>
          <p:cNvPr id="14" name="TextBox 13">
            <a:extLst>
              <a:ext uri="{FF2B5EF4-FFF2-40B4-BE49-F238E27FC236}">
                <a16:creationId xmlns:a16="http://schemas.microsoft.com/office/drawing/2014/main" id="{78D7836A-C4E5-3712-6FB4-33ACDB93DD34}"/>
              </a:ext>
            </a:extLst>
          </p:cNvPr>
          <p:cNvSpPr txBox="1"/>
          <p:nvPr/>
        </p:nvSpPr>
        <p:spPr>
          <a:xfrm>
            <a:off x="7336158" y="2350304"/>
            <a:ext cx="1001300" cy="307777"/>
          </a:xfrm>
          <a:prstGeom prst="rect">
            <a:avLst/>
          </a:prstGeom>
          <a:noFill/>
        </p:spPr>
        <p:txBody>
          <a:bodyPr wrap="none" rtlCol="0">
            <a:spAutoFit/>
          </a:bodyPr>
          <a:lstStyle/>
          <a:p>
            <a:r>
              <a:rPr lang="en-US" sz="1400" dirty="0"/>
              <a:t>Pumps OFF</a:t>
            </a:r>
          </a:p>
        </p:txBody>
      </p:sp>
      <p:sp>
        <p:nvSpPr>
          <p:cNvPr id="6" name="TextBox 5">
            <a:extLst>
              <a:ext uri="{FF2B5EF4-FFF2-40B4-BE49-F238E27FC236}">
                <a16:creationId xmlns:a16="http://schemas.microsoft.com/office/drawing/2014/main" id="{1B5107E1-F4F1-64D8-1F3A-69139393B7A8}"/>
              </a:ext>
            </a:extLst>
          </p:cNvPr>
          <p:cNvSpPr txBox="1"/>
          <p:nvPr/>
        </p:nvSpPr>
        <p:spPr>
          <a:xfrm>
            <a:off x="4147866" y="4826789"/>
            <a:ext cx="3130601" cy="307777"/>
          </a:xfrm>
          <a:prstGeom prst="rect">
            <a:avLst/>
          </a:prstGeom>
          <a:solidFill>
            <a:srgbClr val="FFFF00"/>
          </a:solidFill>
        </p:spPr>
        <p:txBody>
          <a:bodyPr wrap="none" rtlCol="0">
            <a:spAutoFit/>
          </a:bodyPr>
          <a:lstStyle/>
          <a:p>
            <a:r>
              <a:rPr lang="en-US" sz="1400" dirty="0"/>
              <a:t>Now adapting scheme to Fermilab setup</a:t>
            </a:r>
          </a:p>
        </p:txBody>
      </p:sp>
      <p:cxnSp>
        <p:nvCxnSpPr>
          <p:cNvPr id="11" name="Straight Arrow Connector 10">
            <a:extLst>
              <a:ext uri="{FF2B5EF4-FFF2-40B4-BE49-F238E27FC236}">
                <a16:creationId xmlns:a16="http://schemas.microsoft.com/office/drawing/2014/main" id="{DAA2A65A-8C14-A3E4-DEB4-D49E9DC120B5}"/>
              </a:ext>
            </a:extLst>
          </p:cNvPr>
          <p:cNvCxnSpPr/>
          <p:nvPr/>
        </p:nvCxnSpPr>
        <p:spPr>
          <a:xfrm flipH="1">
            <a:off x="4007224" y="2658081"/>
            <a:ext cx="564776" cy="82022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83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A14B69-0BA9-414F-BD92-121A9CB24B0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3" name="Title 2">
            <a:extLst>
              <a:ext uri="{FF2B5EF4-FFF2-40B4-BE49-F238E27FC236}">
                <a16:creationId xmlns:a16="http://schemas.microsoft.com/office/drawing/2014/main" id="{58B2DF1B-6A4D-404D-BF5D-CEAE834A2EFA}"/>
              </a:ext>
            </a:extLst>
          </p:cNvPr>
          <p:cNvSpPr>
            <a:spLocks noGrp="1"/>
          </p:cNvSpPr>
          <p:nvPr>
            <p:ph type="title"/>
          </p:nvPr>
        </p:nvSpPr>
        <p:spPr>
          <a:xfrm>
            <a:off x="459584" y="258957"/>
            <a:ext cx="7109934" cy="320908"/>
          </a:xfrm>
          <a:solidFill>
            <a:schemeClr val="bg1"/>
          </a:solidFill>
        </p:spPr>
        <p:txBody>
          <a:bodyPr>
            <a:noAutofit/>
          </a:bodyPr>
          <a:lstStyle/>
          <a:p>
            <a:r>
              <a:rPr lang="en-US" dirty="0">
                <a:latin typeface="+mj-lt"/>
              </a:rPr>
              <a:t>Quantum Computing and Background Radiation</a:t>
            </a:r>
          </a:p>
        </p:txBody>
      </p:sp>
      <p:sp>
        <p:nvSpPr>
          <p:cNvPr id="9" name="Several studies have shown that background radiation is very disruptive to superconducting qubits (quasiparticle poisoning causing coherent errors)">
            <a:extLst>
              <a:ext uri="{FF2B5EF4-FFF2-40B4-BE49-F238E27FC236}">
                <a16:creationId xmlns:a16="http://schemas.microsoft.com/office/drawing/2014/main" id="{AA1A8DAC-33D5-C841-BBDF-41564F4CA915}"/>
              </a:ext>
            </a:extLst>
          </p:cNvPr>
          <p:cNvSpPr txBox="1">
            <a:spLocks/>
          </p:cNvSpPr>
          <p:nvPr/>
        </p:nvSpPr>
        <p:spPr>
          <a:xfrm>
            <a:off x="536894" y="873888"/>
            <a:ext cx="3240139" cy="1591958"/>
          </a:xfrm>
          <a:prstGeom prst="rect">
            <a:avLst/>
          </a:prstGeom>
        </p:spPr>
        <p:txBody>
          <a:bodyPr vert="horz" lIns="0" tIns="0" rIns="0" bIns="0" rtlCol="0">
            <a:normAutofit/>
          </a:bodyPr>
          <a:lstStyle>
            <a:lvl1pPr marL="0" indent="0" algn="l" defTabSz="914400" rtl="0" eaLnBrk="1" latinLnBrk="0" hangingPunct="1">
              <a:lnSpc>
                <a:spcPct val="90000"/>
              </a:lnSpc>
              <a:spcBef>
                <a:spcPts val="1312"/>
              </a:spcBef>
              <a:buFont typeface="Arial" panose="020B0604020202020204" pitchFamily="34" charset="0"/>
              <a:buNone/>
              <a:defRPr sz="2133" kern="1200">
                <a:solidFill>
                  <a:srgbClr val="505050"/>
                </a:solidFill>
                <a:latin typeface="+mn-lt"/>
                <a:ea typeface="+mn-ea"/>
                <a:cs typeface="+mn-cs"/>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1867" kern="1200">
                <a:solidFill>
                  <a:srgbClr val="505050"/>
                </a:solidFill>
                <a:latin typeface="+mn-lt"/>
                <a:ea typeface="+mn-ea"/>
                <a:cs typeface="+mn-cs"/>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1867" kern="1200">
                <a:solidFill>
                  <a:srgbClr val="505050"/>
                </a:solidFill>
                <a:latin typeface="+mn-lt"/>
                <a:ea typeface="+mn-ea"/>
                <a:cs typeface="+mn-cs"/>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600" kern="1200">
                <a:solidFill>
                  <a:srgbClr val="505050"/>
                </a:solidFill>
                <a:latin typeface="+mn-lt"/>
                <a:ea typeface="+mn-ea"/>
                <a:cs typeface="+mn-cs"/>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600"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Several studies have shown that background radiation is very disruptive to superconducting qubits (quasiparticle poisoning causing correlated errors)</a:t>
            </a:r>
          </a:p>
        </p:txBody>
      </p:sp>
      <p:pic>
        <p:nvPicPr>
          <p:cNvPr id="14" name="Screen Shot 2021-10-06 at 11.13.06 AM.png" descr="Screen Shot 2021-10-06 at 11.13.06 AM.png">
            <a:extLst>
              <a:ext uri="{FF2B5EF4-FFF2-40B4-BE49-F238E27FC236}">
                <a16:creationId xmlns:a16="http://schemas.microsoft.com/office/drawing/2014/main" id="{5B2CDCAA-1017-B244-9722-ED565F602D7F}"/>
              </a:ext>
            </a:extLst>
          </p:cNvPr>
          <p:cNvPicPr>
            <a:picLocks noChangeAspect="1"/>
          </p:cNvPicPr>
          <p:nvPr/>
        </p:nvPicPr>
        <p:blipFill rotWithShape="1">
          <a:blip r:embed="rId2"/>
          <a:srcRect r="32052"/>
          <a:stretch/>
        </p:blipFill>
        <p:spPr>
          <a:xfrm>
            <a:off x="866446" y="2378271"/>
            <a:ext cx="4184512" cy="2019994"/>
          </a:xfrm>
          <a:prstGeom prst="rect">
            <a:avLst/>
          </a:prstGeom>
          <a:ln w="12700">
            <a:miter lim="400000"/>
          </a:ln>
        </p:spPr>
      </p:pic>
      <p:sp>
        <p:nvSpPr>
          <p:cNvPr id="15" name="Google Sycamore team: arXiv:2104.05219">
            <a:extLst>
              <a:ext uri="{FF2B5EF4-FFF2-40B4-BE49-F238E27FC236}">
                <a16:creationId xmlns:a16="http://schemas.microsoft.com/office/drawing/2014/main" id="{CA6E5080-A5D6-1845-857E-3F2C7E120364}"/>
              </a:ext>
            </a:extLst>
          </p:cNvPr>
          <p:cNvSpPr txBox="1"/>
          <p:nvPr/>
        </p:nvSpPr>
        <p:spPr>
          <a:xfrm>
            <a:off x="969713" y="4394859"/>
            <a:ext cx="4081245"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defTabSz="309563">
              <a:defRPr sz="3000" b="1">
                <a:solidFill>
                  <a:srgbClr val="000000"/>
                </a:solidFill>
              </a:defRPr>
            </a:pPr>
            <a:r>
              <a:rPr sz="1125" dirty="0"/>
              <a:t>Google Sycamore team:</a:t>
            </a:r>
            <a:r>
              <a:rPr lang="en-US" sz="1125" dirty="0"/>
              <a:t> M. McEwen et al., Nature Physics 18 (2022)</a:t>
            </a:r>
            <a:endParaRPr sz="1125" u="sng" dirty="0">
              <a:hlinkClick r:id="rId3"/>
            </a:endParaRPr>
          </a:p>
        </p:txBody>
      </p:sp>
      <p:pic>
        <p:nvPicPr>
          <p:cNvPr id="17" name="Screenshot 2019-10-22 at 3.48.59 PM.png" descr="Screenshot 2019-10-22 at 3.48.59 PM.png">
            <a:extLst>
              <a:ext uri="{FF2B5EF4-FFF2-40B4-BE49-F238E27FC236}">
                <a16:creationId xmlns:a16="http://schemas.microsoft.com/office/drawing/2014/main" id="{6E27B386-EF50-4448-AD55-575FCB26F9CB}"/>
              </a:ext>
            </a:extLst>
          </p:cNvPr>
          <p:cNvPicPr>
            <a:picLocks noChangeAspect="1"/>
          </p:cNvPicPr>
          <p:nvPr/>
        </p:nvPicPr>
        <p:blipFill>
          <a:blip r:embed="rId4"/>
          <a:srcRect l="33376"/>
          <a:stretch>
            <a:fillRect/>
          </a:stretch>
        </p:blipFill>
        <p:spPr>
          <a:xfrm>
            <a:off x="4052773" y="685737"/>
            <a:ext cx="2504143" cy="1670257"/>
          </a:xfrm>
          <a:prstGeom prst="rect">
            <a:avLst/>
          </a:prstGeom>
          <a:ln w="12700">
            <a:miter lim="400000"/>
          </a:ln>
        </p:spPr>
      </p:pic>
      <p:pic>
        <p:nvPicPr>
          <p:cNvPr id="18" name="googlelogo_color_272x92dp.png" descr="googlelogo_color_272x92dp.png">
            <a:extLst>
              <a:ext uri="{FF2B5EF4-FFF2-40B4-BE49-F238E27FC236}">
                <a16:creationId xmlns:a16="http://schemas.microsoft.com/office/drawing/2014/main" id="{76685608-242D-5D4E-AE74-5B1BA1FA5D28}"/>
              </a:ext>
            </a:extLst>
          </p:cNvPr>
          <p:cNvPicPr>
            <a:picLocks noChangeAspect="1"/>
          </p:cNvPicPr>
          <p:nvPr/>
        </p:nvPicPr>
        <p:blipFill>
          <a:blip r:embed="rId5"/>
          <a:stretch>
            <a:fillRect/>
          </a:stretch>
        </p:blipFill>
        <p:spPr>
          <a:xfrm>
            <a:off x="7710050" y="157427"/>
            <a:ext cx="1266959" cy="428531"/>
          </a:xfrm>
          <a:prstGeom prst="rect">
            <a:avLst/>
          </a:prstGeom>
          <a:solidFill>
            <a:schemeClr val="bg1"/>
          </a:solidFill>
          <a:ln w="12700">
            <a:miter lim="400000"/>
          </a:ln>
        </p:spPr>
      </p:pic>
      <p:sp>
        <p:nvSpPr>
          <p:cNvPr id="20" name="Footer Placeholder 4">
            <a:extLst>
              <a:ext uri="{FF2B5EF4-FFF2-40B4-BE49-F238E27FC236}">
                <a16:creationId xmlns:a16="http://schemas.microsoft.com/office/drawing/2014/main" id="{FCF8F275-7416-2344-BA75-C6A21342D330}"/>
              </a:ext>
            </a:extLst>
          </p:cNvPr>
          <p:cNvSpPr>
            <a:spLocks noGrp="1"/>
          </p:cNvSpPr>
          <p:nvPr>
            <p:ph type="ftr" sz="quarter" idx="3"/>
          </p:nvPr>
        </p:nvSpPr>
        <p:spPr>
          <a:xfrm>
            <a:off x="1530603" y="4878161"/>
            <a:ext cx="6262118" cy="182155"/>
          </a:xfrm>
        </p:spPr>
        <p:txBody>
          <a:bodyPr/>
          <a:lstStyle/>
          <a:p>
            <a:pPr>
              <a:defRPr/>
            </a:pPr>
            <a:r>
              <a:rPr lang="en-US"/>
              <a:t>Aaron Chou, PAC mtg 1/10/2024</a:t>
            </a:r>
            <a:endParaRPr lang="en-US" dirty="0"/>
          </a:p>
        </p:txBody>
      </p:sp>
      <p:sp>
        <p:nvSpPr>
          <p:cNvPr id="2" name="TextBox 1">
            <a:extLst>
              <a:ext uri="{FF2B5EF4-FFF2-40B4-BE49-F238E27FC236}">
                <a16:creationId xmlns:a16="http://schemas.microsoft.com/office/drawing/2014/main" id="{F41F8C15-38F6-03ED-A5D0-C05EA2E51952}"/>
              </a:ext>
            </a:extLst>
          </p:cNvPr>
          <p:cNvSpPr txBox="1"/>
          <p:nvPr/>
        </p:nvSpPr>
        <p:spPr>
          <a:xfrm>
            <a:off x="5326698" y="2525906"/>
            <a:ext cx="3357718" cy="2062103"/>
          </a:xfrm>
          <a:prstGeom prst="rect">
            <a:avLst/>
          </a:prstGeom>
          <a:noFill/>
        </p:spPr>
        <p:txBody>
          <a:bodyPr wrap="square" rtlCol="0">
            <a:spAutoFit/>
          </a:bodyPr>
          <a:lstStyle/>
          <a:p>
            <a:r>
              <a:rPr lang="en-US" sz="1600" dirty="0">
                <a:latin typeface="+mn-lt"/>
              </a:rPr>
              <a:t>Not coincidentally, Matt McEwen’s PhD advisor John Martinis was an OG member of CDMS.</a:t>
            </a:r>
          </a:p>
          <a:p>
            <a:endParaRPr lang="en-US" sz="1600" dirty="0">
              <a:latin typeface="+mn-lt"/>
            </a:endParaRPr>
          </a:p>
          <a:p>
            <a:r>
              <a:rPr lang="en-US" sz="1600" b="1" dirty="0">
                <a:latin typeface="+mn-lt"/>
              </a:rPr>
              <a:t>Okay, let’s use SC qubits as low energy threshold DM detectors!</a:t>
            </a:r>
          </a:p>
          <a:p>
            <a:r>
              <a:rPr lang="en-US" sz="1600" b="1" dirty="0">
                <a:latin typeface="+mn-lt"/>
              </a:rPr>
              <a:t>Detected event = error in quantum computation.</a:t>
            </a:r>
          </a:p>
        </p:txBody>
      </p:sp>
    </p:spTree>
    <p:extLst>
      <p:ext uri="{BB962C8B-B14F-4D97-AF65-F5344CB8AC3E}">
        <p14:creationId xmlns:p14="http://schemas.microsoft.com/office/powerpoint/2010/main" val="3523977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AD5D5-7328-2379-49DD-29F0E193D5DF}"/>
              </a:ext>
            </a:extLst>
          </p:cNvPr>
          <p:cNvSpPr>
            <a:spLocks noGrp="1"/>
          </p:cNvSpPr>
          <p:nvPr>
            <p:ph type="title"/>
          </p:nvPr>
        </p:nvSpPr>
        <p:spPr/>
        <p:txBody>
          <a:bodyPr/>
          <a:lstStyle/>
          <a:p>
            <a:r>
              <a:rPr lang="en-US" dirty="0">
                <a:latin typeface="+mj-lt"/>
              </a:rPr>
              <a:t>Using real atoms instead of artificial atoms as SPDs</a:t>
            </a:r>
          </a:p>
        </p:txBody>
      </p:sp>
      <p:sp>
        <p:nvSpPr>
          <p:cNvPr id="4" name="Footer Placeholder 3">
            <a:extLst>
              <a:ext uri="{FF2B5EF4-FFF2-40B4-BE49-F238E27FC236}">
                <a16:creationId xmlns:a16="http://schemas.microsoft.com/office/drawing/2014/main" id="{EFFD9563-850A-3802-9347-7AA564ECB4EB}"/>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2DD9D214-A923-C588-5AB6-13940EDB8914}"/>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6" name="Picture 5">
            <a:extLst>
              <a:ext uri="{FF2B5EF4-FFF2-40B4-BE49-F238E27FC236}">
                <a16:creationId xmlns:a16="http://schemas.microsoft.com/office/drawing/2014/main" id="{271E07A4-179A-362C-98FA-2A3B9FC87D3E}"/>
              </a:ext>
            </a:extLst>
          </p:cNvPr>
          <p:cNvPicPr>
            <a:picLocks noChangeAspect="1"/>
          </p:cNvPicPr>
          <p:nvPr/>
        </p:nvPicPr>
        <p:blipFill>
          <a:blip r:embed="rId2"/>
          <a:stretch>
            <a:fillRect/>
          </a:stretch>
        </p:blipFill>
        <p:spPr>
          <a:xfrm>
            <a:off x="228599" y="618565"/>
            <a:ext cx="6266556" cy="1443317"/>
          </a:xfrm>
          <a:prstGeom prst="rect">
            <a:avLst/>
          </a:prstGeom>
        </p:spPr>
      </p:pic>
      <p:pic>
        <p:nvPicPr>
          <p:cNvPr id="7" name="Picture 6">
            <a:extLst>
              <a:ext uri="{FF2B5EF4-FFF2-40B4-BE49-F238E27FC236}">
                <a16:creationId xmlns:a16="http://schemas.microsoft.com/office/drawing/2014/main" id="{B0749FE5-9EDC-4E35-425D-9E9E4D5AE1AF}"/>
              </a:ext>
            </a:extLst>
          </p:cNvPr>
          <p:cNvPicPr>
            <a:picLocks noChangeAspect="1"/>
          </p:cNvPicPr>
          <p:nvPr/>
        </p:nvPicPr>
        <p:blipFill>
          <a:blip r:embed="rId3"/>
          <a:stretch>
            <a:fillRect/>
          </a:stretch>
        </p:blipFill>
        <p:spPr>
          <a:xfrm>
            <a:off x="5066602" y="1809472"/>
            <a:ext cx="3848798" cy="2571750"/>
          </a:xfrm>
          <a:prstGeom prst="rect">
            <a:avLst/>
          </a:prstGeom>
        </p:spPr>
      </p:pic>
      <p:pic>
        <p:nvPicPr>
          <p:cNvPr id="8" name="Picture 7">
            <a:extLst>
              <a:ext uri="{FF2B5EF4-FFF2-40B4-BE49-F238E27FC236}">
                <a16:creationId xmlns:a16="http://schemas.microsoft.com/office/drawing/2014/main" id="{6BFC9B4B-9ECF-FA34-8BF1-3E53FD2F57C2}"/>
              </a:ext>
            </a:extLst>
          </p:cNvPr>
          <p:cNvPicPr>
            <a:picLocks noChangeAspect="1"/>
          </p:cNvPicPr>
          <p:nvPr/>
        </p:nvPicPr>
        <p:blipFill>
          <a:blip r:embed="rId4"/>
          <a:stretch>
            <a:fillRect/>
          </a:stretch>
        </p:blipFill>
        <p:spPr>
          <a:xfrm>
            <a:off x="1321377" y="2061743"/>
            <a:ext cx="3069393" cy="2319618"/>
          </a:xfrm>
          <a:prstGeom prst="rect">
            <a:avLst/>
          </a:prstGeom>
        </p:spPr>
      </p:pic>
      <p:sp>
        <p:nvSpPr>
          <p:cNvPr id="2" name="TextBox 1">
            <a:extLst>
              <a:ext uri="{FF2B5EF4-FFF2-40B4-BE49-F238E27FC236}">
                <a16:creationId xmlns:a16="http://schemas.microsoft.com/office/drawing/2014/main" id="{139D4CC4-B559-B0E4-F0C3-E154B388D3FE}"/>
              </a:ext>
            </a:extLst>
          </p:cNvPr>
          <p:cNvSpPr txBox="1"/>
          <p:nvPr/>
        </p:nvSpPr>
        <p:spPr>
          <a:xfrm>
            <a:off x="672353" y="4437529"/>
            <a:ext cx="4809330" cy="307777"/>
          </a:xfrm>
          <a:prstGeom prst="rect">
            <a:avLst/>
          </a:prstGeom>
          <a:noFill/>
        </p:spPr>
        <p:txBody>
          <a:bodyPr wrap="none" rtlCol="0">
            <a:spAutoFit/>
          </a:bodyPr>
          <a:lstStyle/>
          <a:p>
            <a:r>
              <a:rPr lang="en-US" sz="1400" dirty="0">
                <a:latin typeface="+mn-lt"/>
              </a:rPr>
              <a:t>Can reach higher frequencies than those of artificial atoms</a:t>
            </a:r>
          </a:p>
        </p:txBody>
      </p:sp>
    </p:spTree>
    <p:extLst>
      <p:ext uri="{BB962C8B-B14F-4D97-AF65-F5344CB8AC3E}">
        <p14:creationId xmlns:p14="http://schemas.microsoft.com/office/powerpoint/2010/main" val="315171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2B58-539D-ABD2-FD17-1053C7AB6D7C}"/>
              </a:ext>
            </a:extLst>
          </p:cNvPr>
          <p:cNvSpPr>
            <a:spLocks noGrp="1"/>
          </p:cNvSpPr>
          <p:nvPr>
            <p:ph type="title"/>
          </p:nvPr>
        </p:nvSpPr>
        <p:spPr>
          <a:xfrm>
            <a:off x="190501" y="123825"/>
            <a:ext cx="8882555" cy="514350"/>
          </a:xfrm>
        </p:spPr>
        <p:txBody>
          <a:bodyPr/>
          <a:lstStyle/>
          <a:p>
            <a:r>
              <a:rPr lang="en-US" dirty="0" err="1">
                <a:latin typeface="+mj-lt"/>
              </a:rPr>
              <a:t>GQuEST</a:t>
            </a:r>
            <a:r>
              <a:rPr lang="en-US" dirty="0">
                <a:latin typeface="+mj-lt"/>
              </a:rPr>
              <a:t>:  Single photon counting readout for gravitational wave interferometers</a:t>
            </a:r>
          </a:p>
        </p:txBody>
      </p:sp>
      <p:sp>
        <p:nvSpPr>
          <p:cNvPr id="3" name="Footer Placeholder 2">
            <a:extLst>
              <a:ext uri="{FF2B5EF4-FFF2-40B4-BE49-F238E27FC236}">
                <a16:creationId xmlns:a16="http://schemas.microsoft.com/office/drawing/2014/main" id="{AFCE5DD0-024E-E26A-DBAE-0ADC2F3F0837}"/>
              </a:ext>
            </a:extLst>
          </p:cNvPr>
          <p:cNvSpPr>
            <a:spLocks noGrp="1"/>
          </p:cNvSpPr>
          <p:nvPr>
            <p:ph type="ftr" sz="quarter" idx="10"/>
          </p:nvPr>
        </p:nvSpPr>
        <p:spPr>
          <a:xfrm>
            <a:off x="203130" y="4852018"/>
            <a:ext cx="2158809" cy="180975"/>
          </a:xfrm>
        </p:spPr>
        <p:txBody>
          <a:bodyPr/>
          <a:lstStyle/>
          <a:p>
            <a:r>
              <a:rPr lang="es-ES_tradnl" dirty="0">
                <a:solidFill>
                  <a:srgbClr val="000000">
                    <a:tint val="75000"/>
                  </a:srgbClr>
                </a:solidFill>
              </a:rPr>
              <a:t>Aaron Chou, PAC </a:t>
            </a:r>
            <a:r>
              <a:rPr lang="es-ES_tradnl" dirty="0" err="1">
                <a:solidFill>
                  <a:srgbClr val="000000">
                    <a:tint val="75000"/>
                  </a:srgbClr>
                </a:solidFill>
              </a:rPr>
              <a:t>mtg</a:t>
            </a:r>
            <a:r>
              <a:rPr lang="es-ES_tradnl" dirty="0">
                <a:solidFill>
                  <a:srgbClr val="000000">
                    <a:tint val="75000"/>
                  </a:srgbClr>
                </a:solidFill>
              </a:rPr>
              <a:t> 1/10/2024</a:t>
            </a:r>
            <a:endParaRPr lang="en-US" dirty="0">
              <a:solidFill>
                <a:srgbClr val="000000">
                  <a:tint val="75000"/>
                </a:srgbClr>
              </a:solidFill>
            </a:endParaRPr>
          </a:p>
        </p:txBody>
      </p:sp>
      <p:sp>
        <p:nvSpPr>
          <p:cNvPr id="4" name="Slide Number Placeholder 3">
            <a:extLst>
              <a:ext uri="{FF2B5EF4-FFF2-40B4-BE49-F238E27FC236}">
                <a16:creationId xmlns:a16="http://schemas.microsoft.com/office/drawing/2014/main" id="{6D50CAD9-9016-075F-6CD7-BEA895A4DC9C}"/>
              </a:ext>
            </a:extLst>
          </p:cNvPr>
          <p:cNvSpPr>
            <a:spLocks noGrp="1"/>
          </p:cNvSpPr>
          <p:nvPr>
            <p:ph type="sldNum" sz="quarter" idx="11"/>
          </p:nvPr>
        </p:nvSpPr>
        <p:spPr>
          <a:xfrm>
            <a:off x="2288679" y="4852704"/>
            <a:ext cx="4284818" cy="182155"/>
          </a:xfrm>
        </p:spPr>
        <p:txBody>
          <a:bodyPr/>
          <a:lstStyle/>
          <a:p>
            <a:fld id="{7A870316-1D41-584E-85E6-3B22E96A4CFD}" type="slidenum">
              <a:rPr lang="en-US" smtClean="0">
                <a:solidFill>
                  <a:srgbClr val="000000">
                    <a:tint val="75000"/>
                  </a:srgbClr>
                </a:solidFill>
              </a:rPr>
              <a:pPr/>
              <a:t>41</a:t>
            </a:fld>
            <a:endParaRPr lang="en-US" dirty="0">
              <a:solidFill>
                <a:srgbClr val="000000">
                  <a:tint val="75000"/>
                </a:srgbClr>
              </a:solidFill>
            </a:endParaRPr>
          </a:p>
        </p:txBody>
      </p:sp>
      <p:pic>
        <p:nvPicPr>
          <p:cNvPr id="5" name="Picture 4">
            <a:extLst>
              <a:ext uri="{FF2B5EF4-FFF2-40B4-BE49-F238E27FC236}">
                <a16:creationId xmlns:a16="http://schemas.microsoft.com/office/drawing/2014/main" id="{B741DD00-B6C4-CEED-59CB-16CB392049F2}"/>
              </a:ext>
            </a:extLst>
          </p:cNvPr>
          <p:cNvPicPr>
            <a:picLocks noChangeAspect="1"/>
          </p:cNvPicPr>
          <p:nvPr/>
        </p:nvPicPr>
        <p:blipFill>
          <a:blip r:embed="rId2"/>
          <a:stretch>
            <a:fillRect/>
          </a:stretch>
        </p:blipFill>
        <p:spPr>
          <a:xfrm>
            <a:off x="413024" y="761671"/>
            <a:ext cx="4497935" cy="2907928"/>
          </a:xfrm>
          <a:prstGeom prst="rect">
            <a:avLst/>
          </a:prstGeom>
        </p:spPr>
      </p:pic>
      <p:pic>
        <p:nvPicPr>
          <p:cNvPr id="6" name="Picture 5">
            <a:extLst>
              <a:ext uri="{FF2B5EF4-FFF2-40B4-BE49-F238E27FC236}">
                <a16:creationId xmlns:a16="http://schemas.microsoft.com/office/drawing/2014/main" id="{9B15412A-EB5F-4BE0-207F-C35BA40E888B}"/>
              </a:ext>
            </a:extLst>
          </p:cNvPr>
          <p:cNvPicPr>
            <a:picLocks noChangeAspect="1"/>
          </p:cNvPicPr>
          <p:nvPr/>
        </p:nvPicPr>
        <p:blipFill>
          <a:blip r:embed="rId3"/>
          <a:stretch>
            <a:fillRect/>
          </a:stretch>
        </p:blipFill>
        <p:spPr>
          <a:xfrm>
            <a:off x="3511826" y="3732699"/>
            <a:ext cx="3219450" cy="1419225"/>
          </a:xfrm>
          <a:prstGeom prst="rect">
            <a:avLst/>
          </a:prstGeom>
        </p:spPr>
      </p:pic>
      <p:pic>
        <p:nvPicPr>
          <p:cNvPr id="7" name="Picture 6">
            <a:extLst>
              <a:ext uri="{FF2B5EF4-FFF2-40B4-BE49-F238E27FC236}">
                <a16:creationId xmlns:a16="http://schemas.microsoft.com/office/drawing/2014/main" id="{64277B3F-0886-69D8-F534-5849203A2363}"/>
              </a:ext>
            </a:extLst>
          </p:cNvPr>
          <p:cNvPicPr>
            <a:picLocks noChangeAspect="1"/>
          </p:cNvPicPr>
          <p:nvPr/>
        </p:nvPicPr>
        <p:blipFill rotWithShape="1">
          <a:blip r:embed="rId4"/>
          <a:srcRect t="48472"/>
          <a:stretch/>
        </p:blipFill>
        <p:spPr>
          <a:xfrm>
            <a:off x="6855322" y="3389586"/>
            <a:ext cx="2063606" cy="1513109"/>
          </a:xfrm>
          <a:prstGeom prst="rect">
            <a:avLst/>
          </a:prstGeom>
        </p:spPr>
      </p:pic>
      <p:sp>
        <p:nvSpPr>
          <p:cNvPr id="8" name="Bent-Up Arrow 7">
            <a:extLst>
              <a:ext uri="{FF2B5EF4-FFF2-40B4-BE49-F238E27FC236}">
                <a16:creationId xmlns:a16="http://schemas.microsoft.com/office/drawing/2014/main" id="{44EA0F60-58B0-42A0-E35C-6605DAE7DC07}"/>
              </a:ext>
            </a:extLst>
          </p:cNvPr>
          <p:cNvSpPr/>
          <p:nvPr/>
        </p:nvSpPr>
        <p:spPr bwMode="auto">
          <a:xfrm rot="5400000">
            <a:off x="2822028" y="3807373"/>
            <a:ext cx="551793" cy="520262"/>
          </a:xfrm>
          <a:prstGeom prst="bentUpArrow">
            <a:avLst>
              <a:gd name="adj1" fmla="val 11363"/>
              <a:gd name="adj2" fmla="val 25000"/>
              <a:gd name="adj3" fmla="val 2348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sz="1800">
              <a:latin typeface="Times" charset="0"/>
            </a:endParaRPr>
          </a:p>
        </p:txBody>
      </p:sp>
      <p:sp>
        <p:nvSpPr>
          <p:cNvPr id="9" name="TextBox 8">
            <a:extLst>
              <a:ext uri="{FF2B5EF4-FFF2-40B4-BE49-F238E27FC236}">
                <a16:creationId xmlns:a16="http://schemas.microsoft.com/office/drawing/2014/main" id="{AB117B4B-FC85-9384-B976-8FDCF54AEA2C}"/>
              </a:ext>
            </a:extLst>
          </p:cNvPr>
          <p:cNvSpPr txBox="1"/>
          <p:nvPr/>
        </p:nvSpPr>
        <p:spPr>
          <a:xfrm>
            <a:off x="5016734" y="654956"/>
            <a:ext cx="4001321" cy="2031325"/>
          </a:xfrm>
          <a:prstGeom prst="rect">
            <a:avLst/>
          </a:prstGeom>
          <a:solidFill>
            <a:srgbClr val="FFFF00"/>
          </a:solidFill>
        </p:spPr>
        <p:txBody>
          <a:bodyPr wrap="square" rtlCol="0">
            <a:spAutoFit/>
          </a:bodyPr>
          <a:lstStyle/>
          <a:p>
            <a:r>
              <a:rPr lang="en-US" sz="1400" dirty="0">
                <a:latin typeface="Arial"/>
                <a:cs typeface="Arial"/>
              </a:rPr>
              <a:t>Pathway towards 50 dB below SQL?</a:t>
            </a:r>
          </a:p>
          <a:p>
            <a:r>
              <a:rPr lang="en-US" sz="1400" dirty="0">
                <a:latin typeface="Arial"/>
                <a:cs typeface="Arial"/>
              </a:rPr>
              <a:t>Enables search for stochastic GW backgrounds.</a:t>
            </a:r>
          </a:p>
          <a:p>
            <a:endParaRPr lang="en-US" sz="1400" dirty="0">
              <a:latin typeface="Arial"/>
              <a:cs typeface="Arial"/>
            </a:endParaRPr>
          </a:p>
          <a:p>
            <a:r>
              <a:rPr lang="en-US" sz="1400" dirty="0">
                <a:latin typeface="Arial"/>
                <a:cs typeface="Arial"/>
              </a:rPr>
              <a:t>Exotic sources include early universe phase transitions, cosmic string decays,</a:t>
            </a:r>
          </a:p>
          <a:p>
            <a:r>
              <a:rPr lang="en-US" sz="1400" dirty="0">
                <a:latin typeface="Arial"/>
                <a:cs typeface="Arial"/>
              </a:rPr>
              <a:t>space-time noise from quantum gravity.</a:t>
            </a:r>
          </a:p>
          <a:p>
            <a:endParaRPr lang="en-US" sz="1400" dirty="0">
              <a:latin typeface="Arial"/>
              <a:cs typeface="Arial"/>
            </a:endParaRPr>
          </a:p>
          <a:p>
            <a:r>
              <a:rPr lang="en-US" sz="1400" b="1" dirty="0">
                <a:latin typeface="Arial"/>
                <a:cs typeface="Arial"/>
              </a:rPr>
              <a:t>Fermilab provides cryogenic engineering for fiber-coupled SNSPD, QICK IFO controls.</a:t>
            </a:r>
          </a:p>
        </p:txBody>
      </p:sp>
      <p:sp>
        <p:nvSpPr>
          <p:cNvPr id="10" name="TextBox 9">
            <a:extLst>
              <a:ext uri="{FF2B5EF4-FFF2-40B4-BE49-F238E27FC236}">
                <a16:creationId xmlns:a16="http://schemas.microsoft.com/office/drawing/2014/main" id="{AF8CFEB1-CBF0-085B-E9AD-5A1237F0A0C4}"/>
              </a:ext>
            </a:extLst>
          </p:cNvPr>
          <p:cNvSpPr txBox="1"/>
          <p:nvPr/>
        </p:nvSpPr>
        <p:spPr>
          <a:xfrm>
            <a:off x="4217276" y="3302705"/>
            <a:ext cx="2514000" cy="507831"/>
          </a:xfrm>
          <a:prstGeom prst="rect">
            <a:avLst/>
          </a:prstGeom>
          <a:noFill/>
        </p:spPr>
        <p:txBody>
          <a:bodyPr wrap="square" rtlCol="0">
            <a:spAutoFit/>
          </a:bodyPr>
          <a:lstStyle/>
          <a:p>
            <a:r>
              <a:rPr lang="en-US" sz="1350" dirty="0">
                <a:latin typeface="Arial"/>
                <a:cs typeface="Arial"/>
              </a:rPr>
              <a:t>Narrowband filter cavity defines the mode linewidth</a:t>
            </a:r>
          </a:p>
        </p:txBody>
      </p:sp>
      <p:sp>
        <p:nvSpPr>
          <p:cNvPr id="11" name="TextBox 10">
            <a:extLst>
              <a:ext uri="{FF2B5EF4-FFF2-40B4-BE49-F238E27FC236}">
                <a16:creationId xmlns:a16="http://schemas.microsoft.com/office/drawing/2014/main" id="{1EEA79FE-C628-708C-DECA-67D65A78104D}"/>
              </a:ext>
            </a:extLst>
          </p:cNvPr>
          <p:cNvSpPr txBox="1"/>
          <p:nvPr/>
        </p:nvSpPr>
        <p:spPr>
          <a:xfrm>
            <a:off x="6924490" y="2888774"/>
            <a:ext cx="1931276" cy="523220"/>
          </a:xfrm>
          <a:prstGeom prst="rect">
            <a:avLst/>
          </a:prstGeom>
          <a:noFill/>
        </p:spPr>
        <p:txBody>
          <a:bodyPr wrap="square" rtlCol="0">
            <a:spAutoFit/>
          </a:bodyPr>
          <a:lstStyle/>
          <a:p>
            <a:r>
              <a:rPr lang="en-US" sz="1400" dirty="0">
                <a:latin typeface="Arial"/>
                <a:cs typeface="Arial"/>
              </a:rPr>
              <a:t>Low dark rate single photon detector</a:t>
            </a:r>
          </a:p>
        </p:txBody>
      </p:sp>
      <p:sp>
        <p:nvSpPr>
          <p:cNvPr id="12" name="TextBox 11">
            <a:extLst>
              <a:ext uri="{FF2B5EF4-FFF2-40B4-BE49-F238E27FC236}">
                <a16:creationId xmlns:a16="http://schemas.microsoft.com/office/drawing/2014/main" id="{A09231B8-6349-E3F8-C54B-D94856EA8E5D}"/>
              </a:ext>
            </a:extLst>
          </p:cNvPr>
          <p:cNvSpPr txBox="1"/>
          <p:nvPr/>
        </p:nvSpPr>
        <p:spPr>
          <a:xfrm>
            <a:off x="252249" y="4420879"/>
            <a:ext cx="2634119" cy="300082"/>
          </a:xfrm>
          <a:prstGeom prst="rect">
            <a:avLst/>
          </a:prstGeom>
          <a:noFill/>
        </p:spPr>
        <p:txBody>
          <a:bodyPr wrap="none" rtlCol="0">
            <a:spAutoFit/>
          </a:bodyPr>
          <a:lstStyle/>
          <a:p>
            <a:r>
              <a:rPr lang="en-US" sz="1350" dirty="0">
                <a:latin typeface="Arial"/>
                <a:cs typeface="Arial"/>
              </a:rPr>
              <a:t>Lee </a:t>
            </a:r>
            <a:r>
              <a:rPr lang="en-US" sz="1350" dirty="0" err="1">
                <a:latin typeface="Arial"/>
                <a:cs typeface="Arial"/>
              </a:rPr>
              <a:t>McCuller</a:t>
            </a:r>
            <a:r>
              <a:rPr lang="en-US" sz="1350" dirty="0">
                <a:latin typeface="Arial"/>
                <a:cs typeface="Arial"/>
              </a:rPr>
              <a:t>, arXiv:2211.0401</a:t>
            </a:r>
            <a:r>
              <a:rPr lang="en-US" sz="1350" u="sng" dirty="0">
                <a:latin typeface="Arial"/>
                <a:cs typeface="Arial"/>
              </a:rPr>
              <a:t>6</a:t>
            </a:r>
          </a:p>
        </p:txBody>
      </p:sp>
      <p:sp>
        <p:nvSpPr>
          <p:cNvPr id="13" name="TextBox 12">
            <a:extLst>
              <a:ext uri="{FF2B5EF4-FFF2-40B4-BE49-F238E27FC236}">
                <a16:creationId xmlns:a16="http://schemas.microsoft.com/office/drawing/2014/main" id="{8FECAA9C-2B67-3819-F9EB-6F06357935E1}"/>
              </a:ext>
            </a:extLst>
          </p:cNvPr>
          <p:cNvSpPr txBox="1"/>
          <p:nvPr/>
        </p:nvSpPr>
        <p:spPr>
          <a:xfrm>
            <a:off x="252249" y="485943"/>
            <a:ext cx="2518638" cy="369332"/>
          </a:xfrm>
          <a:prstGeom prst="rect">
            <a:avLst/>
          </a:prstGeom>
          <a:noFill/>
        </p:spPr>
        <p:txBody>
          <a:bodyPr wrap="none" rtlCol="0">
            <a:spAutoFit/>
          </a:bodyPr>
          <a:lstStyle/>
          <a:p>
            <a:r>
              <a:rPr lang="en-US" sz="1800" dirty="0">
                <a:latin typeface="+mn-lt"/>
              </a:rPr>
              <a:t>Fermilab, Caltech, JPL</a:t>
            </a:r>
          </a:p>
        </p:txBody>
      </p:sp>
    </p:spTree>
    <p:extLst>
      <p:ext uri="{BB962C8B-B14F-4D97-AF65-F5344CB8AC3E}">
        <p14:creationId xmlns:p14="http://schemas.microsoft.com/office/powerpoint/2010/main" val="343791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AD5D5-7328-2379-49DD-29F0E193D5DF}"/>
              </a:ext>
            </a:extLst>
          </p:cNvPr>
          <p:cNvSpPr>
            <a:spLocks noGrp="1"/>
          </p:cNvSpPr>
          <p:nvPr>
            <p:ph type="title"/>
          </p:nvPr>
        </p:nvSpPr>
        <p:spPr/>
        <p:txBody>
          <a:bodyPr/>
          <a:lstStyle/>
          <a:p>
            <a:r>
              <a:rPr lang="en-US" dirty="0">
                <a:latin typeface="+mj-lt"/>
              </a:rPr>
              <a:t>Charge questions:</a:t>
            </a:r>
          </a:p>
        </p:txBody>
      </p:sp>
      <p:sp>
        <p:nvSpPr>
          <p:cNvPr id="4" name="Footer Placeholder 3">
            <a:extLst>
              <a:ext uri="{FF2B5EF4-FFF2-40B4-BE49-F238E27FC236}">
                <a16:creationId xmlns:a16="http://schemas.microsoft.com/office/drawing/2014/main" id="{EFFD9563-850A-3802-9347-7AA564ECB4EB}"/>
              </a:ext>
            </a:extLst>
          </p:cNvPr>
          <p:cNvSpPr>
            <a:spLocks noGrp="1"/>
          </p:cNvSpPr>
          <p:nvPr>
            <p:ph type="ftr" sz="quarter" idx="3"/>
          </p:nvPr>
        </p:nvSpPr>
        <p:spPr/>
        <p:txBody>
          <a:bodyPr/>
          <a:lstStyle/>
          <a:p>
            <a:pPr>
              <a:defRPr/>
            </a:pPr>
            <a:r>
              <a:rPr lang="en-US"/>
              <a:t>Aaron Chou, PAC mtg 1/10/2024</a:t>
            </a:r>
            <a:endParaRPr lang="en-US" b="1" dirty="0"/>
          </a:p>
        </p:txBody>
      </p:sp>
      <p:sp>
        <p:nvSpPr>
          <p:cNvPr id="5" name="Slide Number Placeholder 4">
            <a:extLst>
              <a:ext uri="{FF2B5EF4-FFF2-40B4-BE49-F238E27FC236}">
                <a16:creationId xmlns:a16="http://schemas.microsoft.com/office/drawing/2014/main" id="{2DD9D214-A923-C588-5AB6-13940EDB8914}"/>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9" name="TextBox 8">
            <a:extLst>
              <a:ext uri="{FF2B5EF4-FFF2-40B4-BE49-F238E27FC236}">
                <a16:creationId xmlns:a16="http://schemas.microsoft.com/office/drawing/2014/main" id="{E2D6A43D-187C-3C63-5475-EA62E31DE8C6}"/>
              </a:ext>
            </a:extLst>
          </p:cNvPr>
          <p:cNvSpPr txBox="1"/>
          <p:nvPr/>
        </p:nvSpPr>
        <p:spPr>
          <a:xfrm>
            <a:off x="228600" y="758283"/>
            <a:ext cx="8475701" cy="3785652"/>
          </a:xfrm>
          <a:prstGeom prst="rect">
            <a:avLst/>
          </a:prstGeom>
          <a:noFill/>
        </p:spPr>
        <p:txBody>
          <a:bodyPr wrap="square" rtlCol="0">
            <a:spAutoFit/>
          </a:bodyPr>
          <a:lstStyle/>
          <a:p>
            <a:pPr marL="342900" indent="-342900">
              <a:buAutoNum type="arabicPeriod"/>
            </a:pPr>
            <a:r>
              <a:rPr lang="en-US" sz="1600" dirty="0">
                <a:solidFill>
                  <a:srgbClr val="404040"/>
                </a:solidFill>
                <a:latin typeface="+mn-lt"/>
              </a:rPr>
              <a:t>Coordinates with DOE to have FQI projects reviewed and possibly extended to match timing of upcoming funding opportunities.</a:t>
            </a:r>
          </a:p>
          <a:p>
            <a:pPr marL="800100" lvl="1" indent="-342900">
              <a:buFont typeface="Arial" panose="020B0604020202020204" pitchFamily="34" charset="0"/>
              <a:buChar char="•"/>
            </a:pPr>
            <a:r>
              <a:rPr lang="en-US" sz="1600" dirty="0">
                <a:latin typeface="+mn-lt"/>
              </a:rPr>
              <a:t>MAGIS-100 has been baselined, achieved PD 2/3.  </a:t>
            </a:r>
          </a:p>
          <a:p>
            <a:pPr marL="800100" lvl="1" indent="-342900">
              <a:buFont typeface="Arial" panose="020B0604020202020204" pitchFamily="34" charset="0"/>
              <a:buChar char="•"/>
            </a:pPr>
            <a:r>
              <a:rPr lang="en-US" sz="1600" dirty="0">
                <a:latin typeface="+mn-lt"/>
              </a:rPr>
              <a:t>ASTAE will likely start with the existing DMNI portfolio on the time scale of FY27.  Quantum sensor R&amp;D will target new opportunities for quantum sensing-based experiments for the second round.  </a:t>
            </a:r>
          </a:p>
          <a:p>
            <a:pPr lvl="1"/>
            <a:endParaRPr lang="en-US" sz="1600" dirty="0">
              <a:latin typeface="+mn-lt"/>
            </a:endParaRPr>
          </a:p>
          <a:p>
            <a:pPr marL="342900" indent="-342900">
              <a:buFont typeface="+mj-lt"/>
              <a:buAutoNum type="arabicPeriod"/>
            </a:pPr>
            <a:r>
              <a:rPr lang="en-US" sz="1600" dirty="0">
                <a:solidFill>
                  <a:srgbClr val="404040"/>
                </a:solidFill>
                <a:latin typeface="+mn-lt"/>
              </a:rPr>
              <a:t>Develops a long-term strategy towards quantum science and how it integrates with HEP goals.</a:t>
            </a:r>
          </a:p>
          <a:p>
            <a:pPr marL="800100" lvl="1" indent="-342900">
              <a:buFont typeface="Arial" panose="020B0604020202020204" pitchFamily="34" charset="0"/>
              <a:buChar char="•"/>
            </a:pPr>
            <a:r>
              <a:rPr lang="en-US" sz="1600" dirty="0">
                <a:latin typeface="+mn-lt"/>
              </a:rPr>
              <a:t>Continue to engage the non-HEP QIS community to access new technologies.  “Quantum Sensors for HEP” workshop identified most promising directions.</a:t>
            </a:r>
          </a:p>
          <a:p>
            <a:pPr marL="800100" lvl="1" indent="-342900">
              <a:buFont typeface="Arial" panose="020B0604020202020204" pitchFamily="34" charset="0"/>
              <a:buChar char="•"/>
            </a:pPr>
            <a:r>
              <a:rPr lang="en-US" sz="1600" dirty="0">
                <a:latin typeface="+mn-lt"/>
              </a:rPr>
              <a:t>Leverage non-HEP quantum funding through NQISRCs, direct cross-disciplinary collaboration with DOE-BES and DOE-ASCR.</a:t>
            </a:r>
          </a:p>
          <a:p>
            <a:pPr marL="800100" lvl="1" indent="-342900">
              <a:buFont typeface="Arial" panose="020B0604020202020204" pitchFamily="34" charset="0"/>
              <a:buChar char="•"/>
            </a:pPr>
            <a:r>
              <a:rPr lang="en-US" sz="1600" dirty="0">
                <a:latin typeface="+mn-lt"/>
              </a:rPr>
              <a:t>Host future ASTAE experiments at Fermilab, using unique laboratory infrastructure and capabilities.</a:t>
            </a:r>
          </a:p>
        </p:txBody>
      </p:sp>
    </p:spTree>
    <p:extLst>
      <p:ext uri="{BB962C8B-B14F-4D97-AF65-F5344CB8AC3E}">
        <p14:creationId xmlns:p14="http://schemas.microsoft.com/office/powerpoint/2010/main" val="376116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D36C-999B-B74E-B437-5BD78C999E31}"/>
              </a:ext>
            </a:extLst>
          </p:cNvPr>
          <p:cNvSpPr>
            <a:spLocks noGrp="1"/>
          </p:cNvSpPr>
          <p:nvPr>
            <p:ph type="title"/>
          </p:nvPr>
        </p:nvSpPr>
        <p:spPr>
          <a:xfrm>
            <a:off x="101835" y="170815"/>
            <a:ext cx="8798102" cy="856596"/>
          </a:xfrm>
        </p:spPr>
        <p:txBody>
          <a:bodyPr/>
          <a:lstStyle/>
          <a:p>
            <a:r>
              <a:rPr lang="en-US" dirty="0">
                <a:latin typeface="+mj-lt"/>
              </a:rPr>
              <a:t>Quantum Science Center</a:t>
            </a:r>
          </a:p>
        </p:txBody>
      </p:sp>
      <p:pic>
        <p:nvPicPr>
          <p:cNvPr id="5" name="Picture 4">
            <a:extLst>
              <a:ext uri="{FF2B5EF4-FFF2-40B4-BE49-F238E27FC236}">
                <a16:creationId xmlns:a16="http://schemas.microsoft.com/office/drawing/2014/main" id="{C7AD08A5-1503-2646-BEAB-19BD7BC74BE0}"/>
              </a:ext>
            </a:extLst>
          </p:cNvPr>
          <p:cNvPicPr>
            <a:picLocks noChangeAspect="1"/>
          </p:cNvPicPr>
          <p:nvPr/>
        </p:nvPicPr>
        <p:blipFill>
          <a:blip r:embed="rId3"/>
          <a:stretch>
            <a:fillRect/>
          </a:stretch>
        </p:blipFill>
        <p:spPr>
          <a:xfrm>
            <a:off x="3997492" y="2279967"/>
            <a:ext cx="4240898" cy="2277670"/>
          </a:xfrm>
          <a:prstGeom prst="rect">
            <a:avLst/>
          </a:prstGeom>
        </p:spPr>
      </p:pic>
      <p:sp>
        <p:nvSpPr>
          <p:cNvPr id="6" name="Rectangle 5">
            <a:extLst>
              <a:ext uri="{FF2B5EF4-FFF2-40B4-BE49-F238E27FC236}">
                <a16:creationId xmlns:a16="http://schemas.microsoft.com/office/drawing/2014/main" id="{A8F89179-A2C7-424F-8F75-8B666F76EBEE}"/>
              </a:ext>
            </a:extLst>
          </p:cNvPr>
          <p:cNvSpPr/>
          <p:nvPr/>
        </p:nvSpPr>
        <p:spPr>
          <a:xfrm>
            <a:off x="656338" y="2778074"/>
            <a:ext cx="3234752" cy="1408078"/>
          </a:xfrm>
          <a:prstGeom prst="rect">
            <a:avLst/>
          </a:prstGeom>
        </p:spPr>
        <p:txBody>
          <a:bodyPr wrap="square">
            <a:spAutoFit/>
          </a:bodyPr>
          <a:lstStyle/>
          <a:p>
            <a:pPr defTabSz="685800" fontAlgn="auto">
              <a:spcBef>
                <a:spcPts val="0"/>
              </a:spcBef>
              <a:spcAft>
                <a:spcPts val="0"/>
              </a:spcAft>
              <a:defRPr/>
            </a:pPr>
            <a:r>
              <a:rPr lang="en-US" sz="1350" dirty="0">
                <a:solidFill>
                  <a:prstClr val="black"/>
                </a:solidFill>
                <a:latin typeface="Century Gothic" panose="020F0302020204030204"/>
                <a:ea typeface="+mn-ea"/>
                <a:cs typeface="+mn-cs"/>
              </a:rPr>
              <a:t>QSC comprises ~100 researchers across 16 institutions.</a:t>
            </a:r>
          </a:p>
          <a:p>
            <a:pPr defTabSz="685800" fontAlgn="auto">
              <a:spcBef>
                <a:spcPts val="0"/>
              </a:spcBef>
              <a:spcAft>
                <a:spcPts val="0"/>
              </a:spcAft>
              <a:defRPr/>
            </a:pPr>
            <a:endParaRPr lang="en-US" sz="1800" dirty="0">
              <a:solidFill>
                <a:prstClr val="black"/>
              </a:solidFill>
              <a:latin typeface="Century Gothic" panose="020F0302020204030204"/>
            </a:endParaRPr>
          </a:p>
          <a:p>
            <a:pPr defTabSz="685800" fontAlgn="auto">
              <a:spcBef>
                <a:spcPts val="0"/>
              </a:spcBef>
              <a:spcAft>
                <a:spcPts val="0"/>
              </a:spcAft>
              <a:defRPr/>
            </a:pPr>
            <a:r>
              <a:rPr lang="en-US" sz="1350" dirty="0">
                <a:solidFill>
                  <a:prstClr val="black"/>
                </a:solidFill>
                <a:latin typeface="Century Gothic" panose="020F0302020204030204"/>
                <a:ea typeface="+mn-ea"/>
                <a:cs typeface="+mn-cs"/>
              </a:rPr>
              <a:t>Fermilab headcount: </a:t>
            </a:r>
          </a:p>
          <a:p>
            <a:pPr defTabSz="685800" fontAlgn="auto">
              <a:spcBef>
                <a:spcPts val="0"/>
              </a:spcBef>
              <a:spcAft>
                <a:spcPts val="0"/>
              </a:spcAft>
              <a:defRPr/>
            </a:pPr>
            <a:r>
              <a:rPr lang="en-US" sz="1350" dirty="0">
                <a:solidFill>
                  <a:prstClr val="black"/>
                </a:solidFill>
                <a:latin typeface="Century Gothic" panose="020F0302020204030204"/>
                <a:ea typeface="+mn-ea"/>
                <a:cs typeface="+mn-cs"/>
              </a:rPr>
              <a:t>9 scientists (~2.5 FTE), 3 PD,</a:t>
            </a:r>
          </a:p>
          <a:p>
            <a:pPr defTabSz="685800" fontAlgn="auto">
              <a:spcBef>
                <a:spcPts val="0"/>
              </a:spcBef>
              <a:spcAft>
                <a:spcPts val="0"/>
              </a:spcAft>
              <a:defRPr/>
            </a:pPr>
            <a:r>
              <a:rPr lang="en-US" sz="1350" dirty="0">
                <a:solidFill>
                  <a:prstClr val="black"/>
                </a:solidFill>
                <a:latin typeface="Century Gothic" panose="020F0302020204030204"/>
                <a:ea typeface="+mn-ea"/>
                <a:cs typeface="+mn-cs"/>
              </a:rPr>
              <a:t>5 engineers </a:t>
            </a:r>
          </a:p>
        </p:txBody>
      </p:sp>
      <p:sp>
        <p:nvSpPr>
          <p:cNvPr id="11" name="Rectangle 10">
            <a:extLst>
              <a:ext uri="{FF2B5EF4-FFF2-40B4-BE49-F238E27FC236}">
                <a16:creationId xmlns:a16="http://schemas.microsoft.com/office/drawing/2014/main" id="{5275CAD3-B97E-E648-AACA-647173CAE30C}"/>
              </a:ext>
            </a:extLst>
          </p:cNvPr>
          <p:cNvSpPr/>
          <p:nvPr/>
        </p:nvSpPr>
        <p:spPr>
          <a:xfrm>
            <a:off x="315830" y="674456"/>
            <a:ext cx="8445579" cy="1754326"/>
          </a:xfrm>
          <a:prstGeom prst="rect">
            <a:avLst/>
          </a:prstGeom>
        </p:spPr>
        <p:txBody>
          <a:bodyPr wrap="square">
            <a:spAutoFit/>
          </a:bodyPr>
          <a:lstStyle/>
          <a:p>
            <a:pPr defTabSz="685800" fontAlgn="auto">
              <a:spcBef>
                <a:spcPts val="0"/>
              </a:spcBef>
              <a:spcAft>
                <a:spcPts val="0"/>
              </a:spcAft>
              <a:defRPr/>
            </a:pPr>
            <a:r>
              <a:rPr lang="en-US" sz="1350" dirty="0">
                <a:solidFill>
                  <a:prstClr val="black"/>
                </a:solidFill>
                <a:latin typeface="Century Gothic" panose="020F0302020204030204"/>
                <a:ea typeface="+mn-ea"/>
                <a:cs typeface="+mn-cs"/>
              </a:rPr>
              <a:t>QSC overarching goal: </a:t>
            </a:r>
            <a:br>
              <a:rPr lang="en-US" sz="1350" dirty="0">
                <a:solidFill>
                  <a:prstClr val="black"/>
                </a:solidFill>
                <a:latin typeface="Century Gothic" panose="020F0302020204030204"/>
                <a:ea typeface="+mn-ea"/>
                <a:cs typeface="+mn-cs"/>
              </a:rPr>
            </a:br>
            <a:r>
              <a:rPr lang="en-US" sz="1350" i="1" dirty="0">
                <a:solidFill>
                  <a:prstClr val="black"/>
                </a:solidFill>
                <a:latin typeface="Century Gothic" panose="020F0302020204030204"/>
                <a:ea typeface="+mn-ea"/>
                <a:cs typeface="+mn-cs"/>
              </a:rPr>
              <a:t>Overcoming key roadblocks in quantum state resilience, controllability,  and ultimately scalability of quantum technologies</a:t>
            </a:r>
          </a:p>
          <a:p>
            <a:pPr defTabSz="685800" fontAlgn="auto">
              <a:spcBef>
                <a:spcPts val="0"/>
              </a:spcBef>
              <a:spcAft>
                <a:spcPts val="0"/>
              </a:spcAft>
              <a:defRPr/>
            </a:pPr>
            <a:endParaRPr lang="en-US" sz="1350" dirty="0">
              <a:solidFill>
                <a:prstClr val="black"/>
              </a:solidFill>
              <a:latin typeface="Century Gothic" panose="020F0302020204030204"/>
              <a:ea typeface="+mn-ea"/>
              <a:cs typeface="+mn-cs"/>
            </a:endParaRPr>
          </a:p>
          <a:p>
            <a:pPr marL="214313" indent="-214313" defTabSz="685800" fontAlgn="auto">
              <a:spcBef>
                <a:spcPts val="0"/>
              </a:spcBef>
              <a:spcAft>
                <a:spcPts val="0"/>
              </a:spcAft>
              <a:buFont typeface="Arial" panose="020B0604020202020204" pitchFamily="34" charset="0"/>
              <a:buChar char="•"/>
              <a:defRPr/>
            </a:pPr>
            <a:r>
              <a:rPr lang="en-US" sz="1350" dirty="0">
                <a:solidFill>
                  <a:prstClr val="black"/>
                </a:solidFill>
                <a:latin typeface="Century Gothic" panose="020F0302020204030204"/>
                <a:ea typeface="+mn-ea"/>
                <a:cs typeface="+mn-cs"/>
              </a:rPr>
              <a:t>Address the fragility of quantum states through the design of new topological materials for QIS</a:t>
            </a:r>
          </a:p>
          <a:p>
            <a:pPr marL="214313" indent="-214313" defTabSz="685800" fontAlgn="auto">
              <a:spcBef>
                <a:spcPts val="0"/>
              </a:spcBef>
              <a:spcAft>
                <a:spcPts val="0"/>
              </a:spcAft>
              <a:buFont typeface="Arial" panose="020B0604020202020204" pitchFamily="34" charset="0"/>
              <a:buChar char="•"/>
              <a:defRPr/>
            </a:pPr>
            <a:r>
              <a:rPr lang="en-US" sz="1350" dirty="0">
                <a:solidFill>
                  <a:prstClr val="black"/>
                </a:solidFill>
                <a:latin typeface="Century Gothic" panose="020F0302020204030204"/>
                <a:ea typeface="+mn-ea"/>
                <a:cs typeface="+mn-cs"/>
              </a:rPr>
              <a:t>Develop algorithms and software for computation and sensing with current/future QIS hardware</a:t>
            </a:r>
          </a:p>
          <a:p>
            <a:pPr marL="214313" indent="-214313" defTabSz="685800" fontAlgn="auto">
              <a:spcBef>
                <a:spcPts val="0"/>
              </a:spcBef>
              <a:spcAft>
                <a:spcPts val="0"/>
              </a:spcAft>
              <a:buFont typeface="Arial" panose="020B0604020202020204" pitchFamily="34" charset="0"/>
              <a:buChar char="•"/>
              <a:defRPr/>
            </a:pPr>
            <a:r>
              <a:rPr lang="en-US" sz="1350" dirty="0">
                <a:solidFill>
                  <a:prstClr val="black"/>
                </a:solidFill>
                <a:latin typeface="Century Gothic" panose="020F0302020204030204"/>
                <a:ea typeface="+mn-ea"/>
                <a:cs typeface="+mn-cs"/>
              </a:rPr>
              <a:t>Design new </a:t>
            </a:r>
            <a:r>
              <a:rPr lang="en-US" sz="1350" b="1" dirty="0">
                <a:solidFill>
                  <a:prstClr val="black"/>
                </a:solidFill>
                <a:latin typeface="Century Gothic" panose="020F0302020204030204"/>
                <a:ea typeface="+mn-ea"/>
                <a:cs typeface="+mn-cs"/>
              </a:rPr>
              <a:t>quantum devices and sensors to detect dark matter </a:t>
            </a:r>
            <a:r>
              <a:rPr lang="en-US" sz="1350" dirty="0">
                <a:solidFill>
                  <a:prstClr val="black"/>
                </a:solidFill>
                <a:latin typeface="Century Gothic" panose="020F0302020204030204"/>
                <a:ea typeface="+mn-ea"/>
                <a:cs typeface="+mn-cs"/>
              </a:rPr>
              <a:t>and topological quasiparticles</a:t>
            </a:r>
          </a:p>
          <a:p>
            <a:pPr marL="214313" indent="-214313" defTabSz="685800" fontAlgn="auto">
              <a:spcBef>
                <a:spcPts val="0"/>
              </a:spcBef>
              <a:spcAft>
                <a:spcPts val="0"/>
              </a:spcAft>
              <a:buFont typeface="Arial" panose="020B0604020202020204" pitchFamily="34" charset="0"/>
              <a:buChar char="•"/>
              <a:defRPr/>
            </a:pPr>
            <a:endParaRPr lang="en-US" sz="1350" dirty="0">
              <a:solidFill>
                <a:prstClr val="black"/>
              </a:solidFill>
              <a:latin typeface="Century Gothic" panose="020F0302020204030204"/>
              <a:ea typeface="+mn-ea"/>
              <a:cs typeface="+mn-cs"/>
            </a:endParaRPr>
          </a:p>
        </p:txBody>
      </p:sp>
      <p:pic>
        <p:nvPicPr>
          <p:cNvPr id="1028" name="Picture 4" descr="Photo">
            <a:extLst>
              <a:ext uri="{FF2B5EF4-FFF2-40B4-BE49-F238E27FC236}">
                <a16:creationId xmlns:a16="http://schemas.microsoft.com/office/drawing/2014/main" id="{6EE7C736-E1C8-EC44-850B-1E54CBF14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4486" y="6946113"/>
            <a:ext cx="102419" cy="1365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Photo">
            <a:extLst>
              <a:ext uri="{FF2B5EF4-FFF2-40B4-BE49-F238E27FC236}">
                <a16:creationId xmlns:a16="http://schemas.microsoft.com/office/drawing/2014/main" id="{3E594486-D2CF-614E-BC64-F59024C64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1101" y="6343481"/>
            <a:ext cx="87718" cy="1169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hoto">
            <a:extLst>
              <a:ext uri="{FF2B5EF4-FFF2-40B4-BE49-F238E27FC236}">
                <a16:creationId xmlns:a16="http://schemas.microsoft.com/office/drawing/2014/main" id="{8E312311-8F75-EA49-A4B7-585D0CD5F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49922" y="6341322"/>
            <a:ext cx="87699" cy="11693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BC50F33-9E36-ABF3-ED03-7ED996D725B3}"/>
              </a:ext>
            </a:extLst>
          </p:cNvPr>
          <p:cNvSpPr>
            <a:spLocks noGrp="1"/>
          </p:cNvSpPr>
          <p:nvPr>
            <p:ph type="ftr" sz="quarter" idx="11"/>
          </p:nvPr>
        </p:nvSpPr>
        <p:spPr/>
        <p:txBody>
          <a:bodyPr/>
          <a:lstStyle/>
          <a:p>
            <a:r>
              <a:rPr lang="en-US"/>
              <a:t>Aaron Chou, PAC mtg 1/10/2024</a:t>
            </a:r>
          </a:p>
        </p:txBody>
      </p:sp>
      <p:sp>
        <p:nvSpPr>
          <p:cNvPr id="4" name="Slide Number Placeholder 3">
            <a:extLst>
              <a:ext uri="{FF2B5EF4-FFF2-40B4-BE49-F238E27FC236}">
                <a16:creationId xmlns:a16="http://schemas.microsoft.com/office/drawing/2014/main" id="{27BAFD3D-0694-A9FD-053B-5EBA430AABE0}"/>
              </a:ext>
            </a:extLst>
          </p:cNvPr>
          <p:cNvSpPr>
            <a:spLocks noGrp="1"/>
          </p:cNvSpPr>
          <p:nvPr>
            <p:ph type="sldNum" sz="quarter" idx="12"/>
          </p:nvPr>
        </p:nvSpPr>
        <p:spPr/>
        <p:txBody>
          <a:bodyPr/>
          <a:lstStyle/>
          <a:p>
            <a:fld id="{6DCCA03A-56BD-D04B-A106-95B4A6AF49B0}" type="slidenum">
              <a:rPr lang="en-US" smtClean="0"/>
              <a:t>5</a:t>
            </a:fld>
            <a:endParaRPr lang="en-US"/>
          </a:p>
        </p:txBody>
      </p:sp>
      <p:pic>
        <p:nvPicPr>
          <p:cNvPr id="8" name="Picture 7">
            <a:extLst>
              <a:ext uri="{FF2B5EF4-FFF2-40B4-BE49-F238E27FC236}">
                <a16:creationId xmlns:a16="http://schemas.microsoft.com/office/drawing/2014/main" id="{8F86BDD1-AF14-AB2D-280C-BE920EC0FFC7}"/>
              </a:ext>
            </a:extLst>
          </p:cNvPr>
          <p:cNvPicPr>
            <a:picLocks noChangeAspect="1"/>
          </p:cNvPicPr>
          <p:nvPr/>
        </p:nvPicPr>
        <p:blipFill rotWithShape="1">
          <a:blip r:embed="rId7"/>
          <a:srcRect l="15728" t="23800" r="15863" b="23907"/>
          <a:stretch/>
        </p:blipFill>
        <p:spPr>
          <a:xfrm>
            <a:off x="5064966" y="3934486"/>
            <a:ext cx="1038469" cy="556860"/>
          </a:xfrm>
          <a:prstGeom prst="rect">
            <a:avLst/>
          </a:prstGeom>
        </p:spPr>
      </p:pic>
    </p:spTree>
    <p:extLst>
      <p:ext uri="{BB962C8B-B14F-4D97-AF65-F5344CB8AC3E}">
        <p14:creationId xmlns:p14="http://schemas.microsoft.com/office/powerpoint/2010/main" val="121399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819BD41-6265-654B-AA26-2DD3463A6E36}"/>
              </a:ext>
            </a:extLst>
          </p:cNvPr>
          <p:cNvSpPr txBox="1"/>
          <p:nvPr/>
        </p:nvSpPr>
        <p:spPr>
          <a:xfrm>
            <a:off x="2216753" y="1405867"/>
            <a:ext cx="6819465" cy="553998"/>
          </a:xfrm>
          <a:prstGeom prst="rect">
            <a:avLst/>
          </a:prstGeom>
          <a:noFill/>
        </p:spPr>
        <p:txBody>
          <a:bodyPr wrap="square" rtlCol="0">
            <a:spAutoFit/>
          </a:bodyPr>
          <a:lstStyle/>
          <a:p>
            <a:pPr fontAlgn="base">
              <a:spcAft>
                <a:spcPct val="0"/>
              </a:spcAft>
            </a:pPr>
            <a:endParaRPr lang="en-US" sz="1200" u="sng" dirty="0">
              <a:solidFill>
                <a:srgbClr val="106636"/>
              </a:solidFill>
              <a:latin typeface="Arial" pitchFamily="34" charset="0"/>
              <a:cs typeface="Arial" pitchFamily="34" charset="0"/>
            </a:endParaRPr>
          </a:p>
          <a:p>
            <a:pPr fontAlgn="base">
              <a:spcAft>
                <a:spcPct val="0"/>
              </a:spcAft>
            </a:pPr>
            <a:endParaRPr lang="en-US" sz="1800" dirty="0">
              <a:solidFill>
                <a:srgbClr val="106636"/>
              </a:solidFill>
              <a:latin typeface="Arial" pitchFamily="34" charset="0"/>
              <a:cs typeface="Arial" pitchFamily="34" charset="0"/>
            </a:endParaRPr>
          </a:p>
        </p:txBody>
      </p:sp>
      <p:sp>
        <p:nvSpPr>
          <p:cNvPr id="3" name="Title 2"/>
          <p:cNvSpPr>
            <a:spLocks noGrp="1"/>
          </p:cNvSpPr>
          <p:nvPr>
            <p:ph type="title"/>
          </p:nvPr>
        </p:nvSpPr>
        <p:spPr>
          <a:xfrm>
            <a:off x="528918" y="0"/>
            <a:ext cx="8285137" cy="546100"/>
          </a:xfrm>
        </p:spPr>
        <p:txBody>
          <a:bodyPr/>
          <a:lstStyle/>
          <a:p>
            <a:r>
              <a:rPr lang="en-US" sz="2000" dirty="0">
                <a:latin typeface="+mj-lt"/>
              </a:rPr>
              <a:t>Use QSC cryogenic test stands to develop quantum sensor arrays:</a:t>
            </a:r>
            <a:br>
              <a:rPr lang="en-US" sz="2000" dirty="0">
                <a:latin typeface="+mj-lt"/>
              </a:rPr>
            </a:br>
            <a:r>
              <a:rPr lang="en-US" sz="1500" dirty="0">
                <a:latin typeface="+mj-lt"/>
              </a:rPr>
              <a:t> </a:t>
            </a:r>
            <a:r>
              <a:rPr lang="en-US" sz="1500" b="0" dirty="0">
                <a:latin typeface="+mj-lt"/>
              </a:rPr>
              <a:t>Study qubit and materials response to ionizing radiation and dark matter</a:t>
            </a:r>
          </a:p>
        </p:txBody>
      </p:sp>
      <p:pic>
        <p:nvPicPr>
          <p:cNvPr id="14" name="Picture 13">
            <a:extLst>
              <a:ext uri="{FF2B5EF4-FFF2-40B4-BE49-F238E27FC236}">
                <a16:creationId xmlns:a16="http://schemas.microsoft.com/office/drawing/2014/main" id="{20E219AC-91E4-4D31-1939-F274AB4A0791}"/>
              </a:ext>
            </a:extLst>
          </p:cNvPr>
          <p:cNvPicPr>
            <a:picLocks noChangeAspect="1"/>
          </p:cNvPicPr>
          <p:nvPr/>
        </p:nvPicPr>
        <p:blipFill>
          <a:blip r:embed="rId3"/>
          <a:stretch>
            <a:fillRect/>
          </a:stretch>
        </p:blipFill>
        <p:spPr>
          <a:xfrm>
            <a:off x="2134213" y="976468"/>
            <a:ext cx="5040444" cy="3477344"/>
          </a:xfrm>
          <a:prstGeom prst="rect">
            <a:avLst/>
          </a:prstGeom>
        </p:spPr>
      </p:pic>
      <p:pic>
        <p:nvPicPr>
          <p:cNvPr id="5" name="Picture 4">
            <a:extLst>
              <a:ext uri="{FF2B5EF4-FFF2-40B4-BE49-F238E27FC236}">
                <a16:creationId xmlns:a16="http://schemas.microsoft.com/office/drawing/2014/main" id="{FA22ECAB-EBDE-C541-353E-E2BE0608A8BB}"/>
              </a:ext>
            </a:extLst>
          </p:cNvPr>
          <p:cNvPicPr>
            <a:picLocks noChangeAspect="1"/>
          </p:cNvPicPr>
          <p:nvPr/>
        </p:nvPicPr>
        <p:blipFill rotWithShape="1">
          <a:blip r:embed="rId4">
            <a:extLst>
              <a:ext uri="{28A0092B-C50C-407E-A947-70E740481C1C}">
                <a14:useLocalDpi xmlns:a14="http://schemas.microsoft.com/office/drawing/2010/main" val="0"/>
              </a:ext>
            </a:extLst>
          </a:blip>
          <a:srcRect l="18840" b="11589"/>
          <a:stretch/>
        </p:blipFill>
        <p:spPr>
          <a:xfrm>
            <a:off x="7011215" y="1001720"/>
            <a:ext cx="2101448" cy="3433803"/>
          </a:xfrm>
          <a:prstGeom prst="rect">
            <a:avLst/>
          </a:prstGeom>
          <a:ln w="38100">
            <a:solidFill>
              <a:srgbClr val="0070C0"/>
            </a:solidFill>
          </a:ln>
        </p:spPr>
      </p:pic>
      <p:pic>
        <p:nvPicPr>
          <p:cNvPr id="4" name="Picture 3">
            <a:extLst>
              <a:ext uri="{FF2B5EF4-FFF2-40B4-BE49-F238E27FC236}">
                <a16:creationId xmlns:a16="http://schemas.microsoft.com/office/drawing/2014/main" id="{0ED0A750-355E-86F6-2916-8360BBA5226C}"/>
              </a:ext>
            </a:extLst>
          </p:cNvPr>
          <p:cNvPicPr>
            <a:picLocks noChangeAspect="1"/>
          </p:cNvPicPr>
          <p:nvPr/>
        </p:nvPicPr>
        <p:blipFill rotWithShape="1">
          <a:blip r:embed="rId5"/>
          <a:srcRect l="8247" r="1506"/>
          <a:stretch/>
        </p:blipFill>
        <p:spPr>
          <a:xfrm>
            <a:off x="21489" y="976468"/>
            <a:ext cx="2368296" cy="348734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TextBox 5">
            <a:extLst>
              <a:ext uri="{FF2B5EF4-FFF2-40B4-BE49-F238E27FC236}">
                <a16:creationId xmlns:a16="http://schemas.microsoft.com/office/drawing/2014/main" id="{CE6D9D66-3AD4-5172-D772-90D6EC18B397}"/>
              </a:ext>
            </a:extLst>
          </p:cNvPr>
          <p:cNvSpPr txBox="1"/>
          <p:nvPr/>
        </p:nvSpPr>
        <p:spPr>
          <a:xfrm>
            <a:off x="311652" y="573779"/>
            <a:ext cx="1441420" cy="369332"/>
          </a:xfrm>
          <a:prstGeom prst="rect">
            <a:avLst/>
          </a:prstGeom>
          <a:noFill/>
        </p:spPr>
        <p:txBody>
          <a:bodyPr wrap="none" rtlCol="0">
            <a:spAutoFit/>
          </a:bodyPr>
          <a:lstStyle/>
          <a:p>
            <a:r>
              <a:rPr lang="en-US" sz="1800" dirty="0" err="1">
                <a:latin typeface="+mn-lt"/>
              </a:rPr>
              <a:t>SiDet</a:t>
            </a:r>
            <a:r>
              <a:rPr lang="en-US" sz="1800" dirty="0">
                <a:latin typeface="+mn-lt"/>
              </a:rPr>
              <a:t> Lab G</a:t>
            </a:r>
          </a:p>
        </p:txBody>
      </p:sp>
      <p:sp>
        <p:nvSpPr>
          <p:cNvPr id="7" name="TextBox 6">
            <a:extLst>
              <a:ext uri="{FF2B5EF4-FFF2-40B4-BE49-F238E27FC236}">
                <a16:creationId xmlns:a16="http://schemas.microsoft.com/office/drawing/2014/main" id="{8ADEBCB6-B8FA-3B6C-A686-8238B19FFC5E}"/>
              </a:ext>
            </a:extLst>
          </p:cNvPr>
          <p:cNvSpPr txBox="1"/>
          <p:nvPr/>
        </p:nvSpPr>
        <p:spPr>
          <a:xfrm>
            <a:off x="6928860" y="573778"/>
            <a:ext cx="2108269" cy="369332"/>
          </a:xfrm>
          <a:prstGeom prst="rect">
            <a:avLst/>
          </a:prstGeom>
          <a:noFill/>
        </p:spPr>
        <p:txBody>
          <a:bodyPr wrap="none" rtlCol="0">
            <a:spAutoFit/>
          </a:bodyPr>
          <a:lstStyle/>
          <a:p>
            <a:r>
              <a:rPr lang="en-US" sz="1800" dirty="0" err="1">
                <a:latin typeface="+mn-lt"/>
              </a:rPr>
              <a:t>NuMI</a:t>
            </a:r>
            <a:r>
              <a:rPr lang="en-US" sz="1800" dirty="0">
                <a:latin typeface="+mn-lt"/>
              </a:rPr>
              <a:t> underground</a:t>
            </a:r>
          </a:p>
        </p:txBody>
      </p:sp>
      <p:sp>
        <p:nvSpPr>
          <p:cNvPr id="10" name="TextBox 9">
            <a:extLst>
              <a:ext uri="{FF2B5EF4-FFF2-40B4-BE49-F238E27FC236}">
                <a16:creationId xmlns:a16="http://schemas.microsoft.com/office/drawing/2014/main" id="{72759C5E-9288-DD61-F307-D831504CC1F2}"/>
              </a:ext>
            </a:extLst>
          </p:cNvPr>
          <p:cNvSpPr txBox="1"/>
          <p:nvPr/>
        </p:nvSpPr>
        <p:spPr>
          <a:xfrm>
            <a:off x="3279054" y="676979"/>
            <a:ext cx="2779928" cy="307777"/>
          </a:xfrm>
          <a:prstGeom prst="rect">
            <a:avLst/>
          </a:prstGeom>
          <a:noFill/>
        </p:spPr>
        <p:txBody>
          <a:bodyPr wrap="none" rtlCol="0">
            <a:spAutoFit/>
          </a:bodyPr>
          <a:lstStyle/>
          <a:p>
            <a:r>
              <a:rPr lang="en-US" sz="1400" dirty="0">
                <a:latin typeface="+mn-lt"/>
              </a:rPr>
              <a:t>Fermilab QSC dark matter group</a:t>
            </a:r>
          </a:p>
        </p:txBody>
      </p:sp>
      <p:sp>
        <p:nvSpPr>
          <p:cNvPr id="11" name="Footer Placeholder 10">
            <a:extLst>
              <a:ext uri="{FF2B5EF4-FFF2-40B4-BE49-F238E27FC236}">
                <a16:creationId xmlns:a16="http://schemas.microsoft.com/office/drawing/2014/main" id="{F4435D94-000B-3AE1-3E85-D12C3FA932D4}"/>
              </a:ext>
            </a:extLst>
          </p:cNvPr>
          <p:cNvSpPr>
            <a:spLocks noGrp="1"/>
          </p:cNvSpPr>
          <p:nvPr>
            <p:ph type="ftr" sz="quarter" idx="11"/>
          </p:nvPr>
        </p:nvSpPr>
        <p:spPr/>
        <p:txBody>
          <a:bodyPr/>
          <a:lstStyle/>
          <a:p>
            <a:r>
              <a:rPr lang="en-US"/>
              <a:t>Aaron Chou, PAC mtg 1/10/2024</a:t>
            </a:r>
            <a:endParaRPr lang="en-US" dirty="0"/>
          </a:p>
        </p:txBody>
      </p:sp>
      <p:sp>
        <p:nvSpPr>
          <p:cNvPr id="13" name="Slide Number Placeholder 12">
            <a:extLst>
              <a:ext uri="{FF2B5EF4-FFF2-40B4-BE49-F238E27FC236}">
                <a16:creationId xmlns:a16="http://schemas.microsoft.com/office/drawing/2014/main" id="{9C1B0A51-2FE7-DDB9-0E81-55CDAAC47A76}"/>
              </a:ext>
            </a:extLst>
          </p:cNvPr>
          <p:cNvSpPr>
            <a:spLocks noGrp="1"/>
          </p:cNvSpPr>
          <p:nvPr>
            <p:ph type="sldNum" sz="quarter" idx="12"/>
          </p:nvPr>
        </p:nvSpPr>
        <p:spPr/>
        <p:txBody>
          <a:bodyPr/>
          <a:lstStyle/>
          <a:p>
            <a:fld id="{7450E5D5-DC16-BA48-878C-CBE712E45237}" type="slidenum">
              <a:rPr lang="en-US" smtClean="0"/>
              <a:t>6</a:t>
            </a:fld>
            <a:endParaRPr lang="en-US"/>
          </a:p>
        </p:txBody>
      </p:sp>
    </p:spTree>
    <p:extLst>
      <p:ext uri="{BB962C8B-B14F-4D97-AF65-F5344CB8AC3E}">
        <p14:creationId xmlns:p14="http://schemas.microsoft.com/office/powerpoint/2010/main" val="131496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FC0C78-7184-E646-B82C-23AE5BEE8B80}"/>
              </a:ext>
            </a:extLst>
          </p:cNvPr>
          <p:cNvSpPr>
            <a:spLocks noGrp="1"/>
          </p:cNvSpPr>
          <p:nvPr>
            <p:ph type="title"/>
          </p:nvPr>
        </p:nvSpPr>
        <p:spPr>
          <a:xfrm>
            <a:off x="459583" y="282809"/>
            <a:ext cx="8441533" cy="823736"/>
          </a:xfrm>
        </p:spPr>
        <p:txBody>
          <a:bodyPr anchor="t"/>
          <a:lstStyle/>
          <a:p>
            <a:r>
              <a:rPr lang="en-US" sz="2000" b="0" dirty="0">
                <a:latin typeface="+mj-lt"/>
              </a:rPr>
              <a:t>Newly commissioned</a:t>
            </a:r>
            <a:br>
              <a:rPr lang="en-US" dirty="0">
                <a:latin typeface="+mj-lt"/>
              </a:rPr>
            </a:br>
            <a:r>
              <a:rPr lang="en-US" sz="2400" u="sng" dirty="0">
                <a:solidFill>
                  <a:schemeClr val="tx1"/>
                </a:solidFill>
                <a:latin typeface="+mj-lt"/>
              </a:rPr>
              <a:t>Q</a:t>
            </a:r>
            <a:r>
              <a:rPr lang="en-US" sz="2400" b="0" dirty="0">
                <a:solidFill>
                  <a:schemeClr val="tx1"/>
                </a:solidFill>
                <a:latin typeface="+mj-lt"/>
              </a:rPr>
              <a:t>uantum</a:t>
            </a:r>
            <a:r>
              <a:rPr lang="en-US" sz="2400" dirty="0">
                <a:solidFill>
                  <a:schemeClr val="tx1"/>
                </a:solidFill>
                <a:latin typeface="+mj-lt"/>
              </a:rPr>
              <a:t> </a:t>
            </a:r>
            <a:r>
              <a:rPr lang="en-US" sz="2400" u="sng" dirty="0">
                <a:solidFill>
                  <a:schemeClr val="tx1"/>
                </a:solidFill>
                <a:latin typeface="+mj-lt"/>
              </a:rPr>
              <a:t>U</a:t>
            </a:r>
            <a:r>
              <a:rPr lang="en-US" sz="2400" b="0" dirty="0">
                <a:solidFill>
                  <a:schemeClr val="tx1"/>
                </a:solidFill>
                <a:latin typeface="+mj-lt"/>
              </a:rPr>
              <a:t>nderground</a:t>
            </a:r>
            <a:r>
              <a:rPr lang="en-US" sz="2400" dirty="0">
                <a:solidFill>
                  <a:schemeClr val="tx1"/>
                </a:solidFill>
                <a:latin typeface="+mj-lt"/>
              </a:rPr>
              <a:t> </a:t>
            </a:r>
            <a:r>
              <a:rPr lang="en-US" sz="2400" u="sng" dirty="0">
                <a:solidFill>
                  <a:schemeClr val="tx1"/>
                </a:solidFill>
                <a:latin typeface="+mj-lt"/>
              </a:rPr>
              <a:t>I</a:t>
            </a:r>
            <a:r>
              <a:rPr lang="en-US" sz="2400" b="0" dirty="0">
                <a:solidFill>
                  <a:schemeClr val="tx1"/>
                </a:solidFill>
                <a:latin typeface="+mj-lt"/>
              </a:rPr>
              <a:t>nstrumentation</a:t>
            </a:r>
            <a:r>
              <a:rPr lang="en-US" sz="2400" dirty="0">
                <a:solidFill>
                  <a:schemeClr val="tx1"/>
                </a:solidFill>
                <a:latin typeface="+mj-lt"/>
              </a:rPr>
              <a:t> </a:t>
            </a:r>
            <a:r>
              <a:rPr lang="en-US" sz="2400" u="sng" dirty="0">
                <a:solidFill>
                  <a:schemeClr val="tx1"/>
                </a:solidFill>
                <a:latin typeface="+mj-lt"/>
              </a:rPr>
              <a:t>E</a:t>
            </a:r>
            <a:r>
              <a:rPr lang="en-US" sz="2400" b="0" dirty="0">
                <a:solidFill>
                  <a:schemeClr val="tx1"/>
                </a:solidFill>
                <a:latin typeface="+mj-lt"/>
              </a:rPr>
              <a:t>xperimental</a:t>
            </a:r>
            <a:r>
              <a:rPr lang="en-US" sz="2400" dirty="0">
                <a:solidFill>
                  <a:schemeClr val="tx1"/>
                </a:solidFill>
                <a:latin typeface="+mj-lt"/>
              </a:rPr>
              <a:t> </a:t>
            </a:r>
            <a:r>
              <a:rPr lang="en-US" sz="2400" u="sng" dirty="0">
                <a:solidFill>
                  <a:schemeClr val="tx1"/>
                </a:solidFill>
                <a:latin typeface="+mj-lt"/>
              </a:rPr>
              <a:t>T</a:t>
            </a:r>
            <a:r>
              <a:rPr lang="en-US" sz="2400" b="0" dirty="0">
                <a:solidFill>
                  <a:schemeClr val="tx1"/>
                </a:solidFill>
                <a:latin typeface="+mj-lt"/>
              </a:rPr>
              <a:t>estbed</a:t>
            </a:r>
            <a:r>
              <a:rPr lang="en-US" sz="2400" dirty="0">
                <a:latin typeface="+mj-lt"/>
              </a:rPr>
              <a:t> </a:t>
            </a:r>
          </a:p>
        </p:txBody>
      </p:sp>
      <p:sp>
        <p:nvSpPr>
          <p:cNvPr id="6" name="Slide Number Placeholder 5">
            <a:extLst>
              <a:ext uri="{FF2B5EF4-FFF2-40B4-BE49-F238E27FC236}">
                <a16:creationId xmlns:a16="http://schemas.microsoft.com/office/drawing/2014/main" id="{E77265A8-49C5-574C-8EA3-C60137519D42}"/>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20" name="TextBox 19">
            <a:extLst>
              <a:ext uri="{FF2B5EF4-FFF2-40B4-BE49-F238E27FC236}">
                <a16:creationId xmlns:a16="http://schemas.microsoft.com/office/drawing/2014/main" id="{3A48710C-638C-1142-82BB-26E504540892}"/>
              </a:ext>
            </a:extLst>
          </p:cNvPr>
          <p:cNvSpPr txBox="1"/>
          <p:nvPr/>
        </p:nvSpPr>
        <p:spPr>
          <a:xfrm>
            <a:off x="661669" y="4143798"/>
            <a:ext cx="750526" cy="338554"/>
          </a:xfrm>
          <a:prstGeom prst="rect">
            <a:avLst/>
          </a:prstGeom>
          <a:noFill/>
        </p:spPr>
        <p:txBody>
          <a:bodyPr wrap="none" rtlCol="0">
            <a:spAutoFit/>
          </a:bodyPr>
          <a:lstStyle/>
          <a:p>
            <a:r>
              <a:rPr lang="en-US" sz="1600" dirty="0">
                <a:solidFill>
                  <a:schemeClr val="bg1"/>
                </a:solidFill>
              </a:rPr>
              <a:t>NEXUS</a:t>
            </a:r>
          </a:p>
        </p:txBody>
      </p:sp>
      <p:sp>
        <p:nvSpPr>
          <p:cNvPr id="14" name="Footer Placeholder 4">
            <a:extLst>
              <a:ext uri="{FF2B5EF4-FFF2-40B4-BE49-F238E27FC236}">
                <a16:creationId xmlns:a16="http://schemas.microsoft.com/office/drawing/2014/main" id="{E52052FD-C318-1442-AB2D-1C6890CABD41}"/>
              </a:ext>
            </a:extLst>
          </p:cNvPr>
          <p:cNvSpPr>
            <a:spLocks noGrp="1"/>
          </p:cNvSpPr>
          <p:nvPr>
            <p:ph type="ftr" sz="quarter" idx="3"/>
          </p:nvPr>
        </p:nvSpPr>
        <p:spPr>
          <a:xfrm>
            <a:off x="1530603" y="4878161"/>
            <a:ext cx="6262118" cy="182155"/>
          </a:xfrm>
        </p:spPr>
        <p:txBody>
          <a:bodyPr/>
          <a:lstStyle/>
          <a:p>
            <a:pPr>
              <a:defRPr/>
            </a:pPr>
            <a:r>
              <a:rPr lang="en-US"/>
              <a:t>Aaron Chou, PAC mtg 1/10/2024</a:t>
            </a:r>
            <a:endParaRPr lang="en-US" dirty="0"/>
          </a:p>
        </p:txBody>
      </p:sp>
      <p:sp>
        <p:nvSpPr>
          <p:cNvPr id="39" name="Content Placeholder 1">
            <a:extLst>
              <a:ext uri="{FF2B5EF4-FFF2-40B4-BE49-F238E27FC236}">
                <a16:creationId xmlns:a16="http://schemas.microsoft.com/office/drawing/2014/main" id="{B6756C00-F1F1-2541-A0A1-BF9473FDBE62}"/>
              </a:ext>
            </a:extLst>
          </p:cNvPr>
          <p:cNvSpPr txBox="1">
            <a:spLocks/>
          </p:cNvSpPr>
          <p:nvPr/>
        </p:nvSpPr>
        <p:spPr>
          <a:xfrm>
            <a:off x="316526" y="1147313"/>
            <a:ext cx="4790535" cy="3335040"/>
          </a:xfrm>
        </p:spPr>
        <p:txBody>
          <a:bodyPr/>
          <a:lstStyle>
            <a:lvl1pPr marL="0" indent="0" algn="l" defTabSz="457200" rtl="0" eaLnBrk="1" fontAlgn="base" hangingPunct="1">
              <a:spcBef>
                <a:spcPct val="20000"/>
              </a:spcBef>
              <a:spcAft>
                <a:spcPct val="0"/>
              </a:spcAft>
              <a:buFont typeface="Arial" charset="0"/>
              <a:buNone/>
              <a:defRPr kern="1200">
                <a:solidFill>
                  <a:srgbClr val="7F7F7F"/>
                </a:solidFill>
                <a:latin typeface="Times" pitchFamily="2" charset="0"/>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Times" pitchFamily="2" charset="0"/>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Times" pitchFamily="2" charset="0"/>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Times" pitchFamily="2" charset="0"/>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Times"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25" lvl="1" indent="0">
              <a:spcBef>
                <a:spcPts val="0"/>
              </a:spcBef>
              <a:buNone/>
            </a:pPr>
            <a:r>
              <a:rPr lang="en-US" b="1" dirty="0">
                <a:solidFill>
                  <a:schemeClr val="accent6">
                    <a:lumMod val="50000"/>
                  </a:schemeClr>
                </a:solidFill>
                <a:latin typeface="+mn-lt"/>
              </a:rPr>
              <a:t>This QSC facility is the first underground QIS-dedicated facility in the United States</a:t>
            </a:r>
          </a:p>
          <a:p>
            <a:pPr marL="238125" lvl="1" indent="0">
              <a:spcBef>
                <a:spcPts val="0"/>
              </a:spcBef>
              <a:buFont typeface="Arial" charset="0"/>
              <a:buNone/>
            </a:pPr>
            <a:endParaRPr lang="en-US" dirty="0">
              <a:solidFill>
                <a:schemeClr val="accent6"/>
              </a:solidFill>
              <a:latin typeface="+mn-lt"/>
            </a:endParaRPr>
          </a:p>
          <a:p>
            <a:pPr marL="406400" lvl="1" indent="-180975">
              <a:spcBef>
                <a:spcPts val="0"/>
              </a:spcBef>
              <a:spcAft>
                <a:spcPts val="300"/>
              </a:spcAft>
            </a:pPr>
            <a:r>
              <a:rPr lang="en-US" dirty="0">
                <a:solidFill>
                  <a:schemeClr val="accent6">
                    <a:lumMod val="50000"/>
                  </a:schemeClr>
                </a:solidFill>
                <a:latin typeface="+mn-lt"/>
              </a:rPr>
              <a:t>250 ft</a:t>
            </a:r>
            <a:r>
              <a:rPr lang="en-US" baseline="30000" dirty="0">
                <a:solidFill>
                  <a:schemeClr val="accent6">
                    <a:lumMod val="50000"/>
                  </a:schemeClr>
                </a:solidFill>
                <a:latin typeface="+mn-lt"/>
              </a:rPr>
              <a:t>2</a:t>
            </a:r>
            <a:r>
              <a:rPr lang="en-US" dirty="0">
                <a:solidFill>
                  <a:schemeClr val="accent6">
                    <a:lumMod val="50000"/>
                  </a:schemeClr>
                </a:solidFill>
                <a:latin typeface="+mn-lt"/>
              </a:rPr>
              <a:t> Clean room designed to Class 10,000 specification</a:t>
            </a:r>
          </a:p>
          <a:p>
            <a:pPr marL="406400" lvl="1" indent="-180975">
              <a:spcBef>
                <a:spcPts val="0"/>
              </a:spcBef>
              <a:spcAft>
                <a:spcPts val="300"/>
              </a:spcAft>
            </a:pPr>
            <a:r>
              <a:rPr lang="en-US" dirty="0">
                <a:solidFill>
                  <a:schemeClr val="accent6">
                    <a:lumMod val="50000"/>
                  </a:schemeClr>
                </a:solidFill>
                <a:latin typeface="+mn-lt"/>
              </a:rPr>
              <a:t>50 ft</a:t>
            </a:r>
            <a:r>
              <a:rPr lang="en-US" baseline="30000" dirty="0">
                <a:solidFill>
                  <a:schemeClr val="accent6">
                    <a:lumMod val="50000"/>
                  </a:schemeClr>
                </a:solidFill>
                <a:latin typeface="+mn-lt"/>
              </a:rPr>
              <a:t>2</a:t>
            </a:r>
            <a:r>
              <a:rPr lang="en-US" dirty="0">
                <a:solidFill>
                  <a:schemeClr val="accent6">
                    <a:lumMod val="50000"/>
                  </a:schemeClr>
                </a:solidFill>
                <a:latin typeface="+mn-lt"/>
              </a:rPr>
              <a:t> antechamber for gowning and material cleaning</a:t>
            </a:r>
          </a:p>
          <a:p>
            <a:pPr marL="406400" lvl="1" indent="-180975">
              <a:spcBef>
                <a:spcPts val="0"/>
              </a:spcBef>
              <a:spcAft>
                <a:spcPts val="300"/>
              </a:spcAft>
            </a:pPr>
            <a:r>
              <a:rPr lang="en-US" dirty="0">
                <a:solidFill>
                  <a:schemeClr val="accent6">
                    <a:lumMod val="50000"/>
                  </a:schemeClr>
                </a:solidFill>
                <a:latin typeface="+mn-lt"/>
              </a:rPr>
              <a:t>Oxford </a:t>
            </a:r>
            <a:r>
              <a:rPr lang="en-US" dirty="0" err="1">
                <a:solidFill>
                  <a:schemeClr val="accent6">
                    <a:lumMod val="50000"/>
                  </a:schemeClr>
                </a:solidFill>
                <a:latin typeface="+mn-lt"/>
              </a:rPr>
              <a:t>Proteox</a:t>
            </a:r>
            <a:r>
              <a:rPr lang="en-US" dirty="0">
                <a:solidFill>
                  <a:schemeClr val="accent6">
                    <a:lumMod val="50000"/>
                  </a:schemeClr>
                </a:solidFill>
                <a:latin typeface="+mn-lt"/>
              </a:rPr>
              <a:t> dil. fridge reached 8.9 </a:t>
            </a:r>
            <a:r>
              <a:rPr lang="en-US" dirty="0" err="1">
                <a:solidFill>
                  <a:schemeClr val="accent6">
                    <a:lumMod val="50000"/>
                  </a:schemeClr>
                </a:solidFill>
                <a:latin typeface="+mn-lt"/>
              </a:rPr>
              <a:t>mK</a:t>
            </a:r>
            <a:r>
              <a:rPr lang="en-US" dirty="0">
                <a:solidFill>
                  <a:schemeClr val="accent6">
                    <a:lumMod val="50000"/>
                  </a:schemeClr>
                </a:solidFill>
                <a:latin typeface="+mn-lt"/>
              </a:rPr>
              <a:t> base temperature in acceptance cooldown</a:t>
            </a:r>
          </a:p>
          <a:p>
            <a:pPr marL="406400" lvl="1" indent="-180975">
              <a:spcBef>
                <a:spcPts val="0"/>
              </a:spcBef>
              <a:spcAft>
                <a:spcPts val="300"/>
              </a:spcAft>
            </a:pPr>
            <a:r>
              <a:rPr lang="en-US" dirty="0">
                <a:solidFill>
                  <a:schemeClr val="accent6">
                    <a:lumMod val="50000"/>
                  </a:schemeClr>
                </a:solidFill>
                <a:latin typeface="+mn-lt"/>
              </a:rPr>
              <a:t>225 </a:t>
            </a:r>
            <a:r>
              <a:rPr lang="en-US" dirty="0" err="1">
                <a:solidFill>
                  <a:schemeClr val="accent6">
                    <a:lumMod val="50000"/>
                  </a:schemeClr>
                </a:solidFill>
                <a:latin typeface="+mn-lt"/>
              </a:rPr>
              <a:t>m.w.e</a:t>
            </a:r>
            <a:r>
              <a:rPr lang="en-US" dirty="0">
                <a:solidFill>
                  <a:schemeClr val="accent6">
                    <a:lumMod val="50000"/>
                  </a:schemeClr>
                </a:solidFill>
                <a:latin typeface="+mn-lt"/>
              </a:rPr>
              <a:t>. overburden shields from muons and cosmic radiation</a:t>
            </a:r>
          </a:p>
        </p:txBody>
      </p:sp>
      <p:pic>
        <p:nvPicPr>
          <p:cNvPr id="15" name="Picture 14">
            <a:extLst>
              <a:ext uri="{FF2B5EF4-FFF2-40B4-BE49-F238E27FC236}">
                <a16:creationId xmlns:a16="http://schemas.microsoft.com/office/drawing/2014/main" id="{E99C18B3-D9E9-B74C-981C-3741822A2F43}"/>
              </a:ext>
            </a:extLst>
          </p:cNvPr>
          <p:cNvPicPr>
            <a:picLocks noChangeAspect="1"/>
          </p:cNvPicPr>
          <p:nvPr/>
        </p:nvPicPr>
        <p:blipFill rotWithShape="1">
          <a:blip r:embed="rId2"/>
          <a:srcRect l="17427" r="16993"/>
          <a:stretch/>
        </p:blipFill>
        <p:spPr>
          <a:xfrm>
            <a:off x="5107061" y="1218424"/>
            <a:ext cx="2471730" cy="2837913"/>
          </a:xfrm>
          <a:prstGeom prst="rect">
            <a:avLst/>
          </a:prstGeom>
          <a:ln w="28575">
            <a:solidFill>
              <a:schemeClr val="tx1"/>
            </a:solidFill>
          </a:ln>
        </p:spPr>
      </p:pic>
      <p:pic>
        <p:nvPicPr>
          <p:cNvPr id="16" name="Picture 15">
            <a:extLst>
              <a:ext uri="{FF2B5EF4-FFF2-40B4-BE49-F238E27FC236}">
                <a16:creationId xmlns:a16="http://schemas.microsoft.com/office/drawing/2014/main" id="{0BF1B535-3908-984E-B8EA-61B1CC0DCF50}"/>
              </a:ext>
            </a:extLst>
          </p:cNvPr>
          <p:cNvPicPr>
            <a:picLocks noChangeAspect="1"/>
          </p:cNvPicPr>
          <p:nvPr/>
        </p:nvPicPr>
        <p:blipFill rotWithShape="1">
          <a:blip r:embed="rId3"/>
          <a:srcRect l="13027" r="23317"/>
          <a:stretch/>
        </p:blipFill>
        <p:spPr>
          <a:xfrm>
            <a:off x="7541854" y="1220349"/>
            <a:ext cx="1359262" cy="2835988"/>
          </a:xfrm>
          <a:prstGeom prst="rect">
            <a:avLst/>
          </a:prstGeom>
          <a:ln w="28575">
            <a:solidFill>
              <a:schemeClr val="tx1"/>
            </a:solidFill>
          </a:ln>
        </p:spPr>
      </p:pic>
    </p:spTree>
    <p:extLst>
      <p:ext uri="{BB962C8B-B14F-4D97-AF65-F5344CB8AC3E}">
        <p14:creationId xmlns:p14="http://schemas.microsoft.com/office/powerpoint/2010/main" val="79826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1FE3-9A00-8A45-4DC4-FB79D487D07C}"/>
              </a:ext>
            </a:extLst>
          </p:cNvPr>
          <p:cNvSpPr>
            <a:spLocks noGrp="1"/>
          </p:cNvSpPr>
          <p:nvPr>
            <p:ph type="title"/>
          </p:nvPr>
        </p:nvSpPr>
        <p:spPr>
          <a:xfrm>
            <a:off x="866276" y="122623"/>
            <a:ext cx="7411448" cy="900247"/>
          </a:xfrm>
        </p:spPr>
        <p:txBody>
          <a:bodyPr/>
          <a:lstStyle/>
          <a:p>
            <a:r>
              <a:rPr lang="en-US" sz="2000" dirty="0">
                <a:latin typeface="Arial" panose="020B0604020202020204" pitchFamily="34" charset="0"/>
                <a:cs typeface="Arial" panose="020B0604020202020204" pitchFamily="34" charset="0"/>
              </a:rPr>
              <a:t>Backgrounds for single photon / phonon detectors</a:t>
            </a:r>
            <a:br>
              <a:rPr lang="en-US" dirty="0">
                <a:latin typeface="Arial" panose="020B0604020202020204" pitchFamily="34" charset="0"/>
                <a:cs typeface="Arial" panose="020B0604020202020204" pitchFamily="34" charset="0"/>
              </a:rPr>
            </a:br>
            <a:r>
              <a:rPr lang="en-US" sz="1350" b="0" dirty="0">
                <a:latin typeface="Arial" panose="020B0604020202020204" pitchFamily="34" charset="0"/>
                <a:cs typeface="Arial" panose="020B0604020202020204" pitchFamily="34" charset="0"/>
              </a:rPr>
              <a:t>Unwanted electron-like quasiparticles from broken Cooper pairs are a direct background for qubit-based photon/phonon detectors.  They scramble the information stored these single quantum Cooper pair oscillators.</a:t>
            </a:r>
          </a:p>
        </p:txBody>
      </p:sp>
      <p:sp>
        <p:nvSpPr>
          <p:cNvPr id="4" name="Footer Placeholder 3">
            <a:extLst>
              <a:ext uri="{FF2B5EF4-FFF2-40B4-BE49-F238E27FC236}">
                <a16:creationId xmlns:a16="http://schemas.microsoft.com/office/drawing/2014/main" id="{27E27595-2A3A-752B-BDF7-A57BCE35704C}"/>
              </a:ext>
            </a:extLst>
          </p:cNvPr>
          <p:cNvSpPr>
            <a:spLocks noGrp="1"/>
          </p:cNvSpPr>
          <p:nvPr>
            <p:ph type="ftr" sz="quarter" idx="11"/>
          </p:nvPr>
        </p:nvSpPr>
        <p:spPr>
          <a:xfrm>
            <a:off x="1959429" y="4864707"/>
            <a:ext cx="3117501" cy="273844"/>
          </a:xfrm>
        </p:spPr>
        <p:txBody>
          <a:bodyPr/>
          <a:lstStyle/>
          <a:p>
            <a:pPr>
              <a:defRPr/>
            </a:pPr>
            <a:r>
              <a:rPr lang="es-ES_tradnl">
                <a:solidFill>
                  <a:prstClr val="black"/>
                </a:solidFill>
              </a:rPr>
              <a:t>Aaron Chou, PAC mtg 1/10/2024</a:t>
            </a:r>
            <a:endParaRPr lang="en-US" dirty="0">
              <a:solidFill>
                <a:prstClr val="black"/>
              </a:solidFill>
            </a:endParaRPr>
          </a:p>
        </p:txBody>
      </p:sp>
      <p:sp>
        <p:nvSpPr>
          <p:cNvPr id="5" name="Slide Number Placeholder 4">
            <a:extLst>
              <a:ext uri="{FF2B5EF4-FFF2-40B4-BE49-F238E27FC236}">
                <a16:creationId xmlns:a16="http://schemas.microsoft.com/office/drawing/2014/main" id="{21F90873-6031-655E-8DC2-A10661B205AD}"/>
              </a:ext>
            </a:extLst>
          </p:cNvPr>
          <p:cNvSpPr>
            <a:spLocks noGrp="1"/>
          </p:cNvSpPr>
          <p:nvPr>
            <p:ph type="sldNum" sz="quarter" idx="12"/>
          </p:nvPr>
        </p:nvSpPr>
        <p:spPr>
          <a:xfrm>
            <a:off x="4914900" y="4767264"/>
            <a:ext cx="1600200" cy="273844"/>
          </a:xfrm>
          <a:prstGeom prst="rect">
            <a:avLst/>
          </a:prstGeom>
        </p:spPr>
        <p:txBody>
          <a:bodyPr vert="horz" wrap="square" lIns="68568" tIns="34285" rIns="68568" bIns="34285" numCol="1" anchor="ctr" anchorCtr="0" compatLnSpc="1">
            <a:prstTxWarp prst="textNoShape">
              <a:avLst/>
            </a:prstTxWarp>
          </a:bodyPr>
          <a:lstStyle>
            <a:defPPr>
              <a:defRPr lang="en-US"/>
            </a:defPPr>
            <a:lvl1pPr marL="0" algn="r" defTabSz="342900" rtl="0" eaLnBrk="1" latinLnBrk="0" hangingPunct="1">
              <a:defRPr sz="900" kern="1200">
                <a:solidFill>
                  <a:srgbClr val="898989"/>
                </a:solidFill>
                <a:latin typeface="Calibri" charset="0"/>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C6F987D3-C84C-1B43-ACDC-64E0C8D0B1E8}" type="slidenum">
              <a:rPr lang="en-US" smtClean="0"/>
              <a:pPr/>
              <a:t>8</a:t>
            </a:fld>
            <a:endParaRPr lang="en-US"/>
          </a:p>
        </p:txBody>
      </p:sp>
      <p:sp>
        <p:nvSpPr>
          <p:cNvPr id="6" name="TextBox 5">
            <a:extLst>
              <a:ext uri="{FF2B5EF4-FFF2-40B4-BE49-F238E27FC236}">
                <a16:creationId xmlns:a16="http://schemas.microsoft.com/office/drawing/2014/main" id="{FD4DF81F-1E02-541E-C1B2-69A1D8CE5F5A}"/>
              </a:ext>
            </a:extLst>
          </p:cNvPr>
          <p:cNvSpPr txBox="1"/>
          <p:nvPr/>
        </p:nvSpPr>
        <p:spPr>
          <a:xfrm>
            <a:off x="706041" y="4053536"/>
            <a:ext cx="7840083" cy="80021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 quasiparticle tunneling through the Josephson junction transfers energy/momentum from/to the qubit oscillator.  This changes the qubit’s state and scrambles the quantum information! </a:t>
            </a:r>
          </a:p>
          <a:p>
            <a:endParaRPr lang="en-US" sz="1800" dirty="0"/>
          </a:p>
        </p:txBody>
      </p:sp>
      <p:pic>
        <p:nvPicPr>
          <p:cNvPr id="7" name="Picture 6">
            <a:extLst>
              <a:ext uri="{FF2B5EF4-FFF2-40B4-BE49-F238E27FC236}">
                <a16:creationId xmlns:a16="http://schemas.microsoft.com/office/drawing/2014/main" id="{241EF9E4-B824-E20F-95E7-96E1E56992A7}"/>
              </a:ext>
            </a:extLst>
          </p:cNvPr>
          <p:cNvPicPr>
            <a:picLocks noChangeAspect="1"/>
          </p:cNvPicPr>
          <p:nvPr/>
        </p:nvPicPr>
        <p:blipFill>
          <a:blip r:embed="rId2"/>
          <a:stretch>
            <a:fillRect/>
          </a:stretch>
        </p:blipFill>
        <p:spPr>
          <a:xfrm>
            <a:off x="1395155" y="1211909"/>
            <a:ext cx="4739439" cy="2197446"/>
          </a:xfrm>
          <a:prstGeom prst="rect">
            <a:avLst/>
          </a:prstGeom>
        </p:spPr>
      </p:pic>
      <p:sp>
        <p:nvSpPr>
          <p:cNvPr id="9" name="TextBox 8">
            <a:extLst>
              <a:ext uri="{FF2B5EF4-FFF2-40B4-BE49-F238E27FC236}">
                <a16:creationId xmlns:a16="http://schemas.microsoft.com/office/drawing/2014/main" id="{4EB03BD9-7191-385C-72F2-0851CC340893}"/>
              </a:ext>
            </a:extLst>
          </p:cNvPr>
          <p:cNvSpPr txBox="1"/>
          <p:nvPr/>
        </p:nvSpPr>
        <p:spPr>
          <a:xfrm>
            <a:off x="842223" y="3308643"/>
            <a:ext cx="2609385" cy="253916"/>
          </a:xfrm>
          <a:prstGeom prst="rect">
            <a:avLst/>
          </a:prstGeom>
          <a:noFill/>
        </p:spPr>
        <p:txBody>
          <a:bodyPr wrap="square">
            <a:spAutoFit/>
          </a:bodyPr>
          <a:lstStyle/>
          <a:p>
            <a:r>
              <a:rPr lang="en-US" sz="1050" u="sng" dirty="0">
                <a:solidFill>
                  <a:srgbClr val="800080"/>
                </a:solidFill>
                <a:latin typeface="Calibri" panose="020F0502020204030204" pitchFamily="34" charset="0"/>
              </a:rPr>
              <a:t>J. </a:t>
            </a:r>
            <a:r>
              <a:rPr lang="en-US" sz="1050" u="sng" dirty="0" err="1">
                <a:solidFill>
                  <a:srgbClr val="800080"/>
                </a:solidFill>
                <a:latin typeface="Calibri" panose="020F0502020204030204" pitchFamily="34" charset="0"/>
              </a:rPr>
              <a:t>Wenner</a:t>
            </a:r>
            <a:r>
              <a:rPr lang="en-US" sz="1050" u="sng" dirty="0">
                <a:solidFill>
                  <a:srgbClr val="800080"/>
                </a:solidFill>
                <a:latin typeface="Calibri" panose="020F0502020204030204" pitchFamily="34" charset="0"/>
              </a:rPr>
              <a:t>, et al., PRL 110, 150502 (2013)</a:t>
            </a:r>
            <a:endParaRPr lang="en-US" sz="1050" dirty="0"/>
          </a:p>
        </p:txBody>
      </p:sp>
      <p:pic>
        <p:nvPicPr>
          <p:cNvPr id="3" name="Picture 2">
            <a:extLst>
              <a:ext uri="{FF2B5EF4-FFF2-40B4-BE49-F238E27FC236}">
                <a16:creationId xmlns:a16="http://schemas.microsoft.com/office/drawing/2014/main" id="{1A0ECB19-9AA9-D1C7-CA6C-282709BD86AD}"/>
              </a:ext>
            </a:extLst>
          </p:cNvPr>
          <p:cNvPicPr>
            <a:picLocks noChangeAspect="1"/>
          </p:cNvPicPr>
          <p:nvPr/>
        </p:nvPicPr>
        <p:blipFill>
          <a:blip r:embed="rId3"/>
          <a:stretch>
            <a:fillRect/>
          </a:stretch>
        </p:blipFill>
        <p:spPr>
          <a:xfrm>
            <a:off x="3284745" y="1235941"/>
            <a:ext cx="4367567" cy="2681558"/>
          </a:xfrm>
          <a:prstGeom prst="rect">
            <a:avLst/>
          </a:prstGeom>
        </p:spPr>
      </p:pic>
      <p:sp>
        <p:nvSpPr>
          <p:cNvPr id="8" name="TextBox 7">
            <a:extLst>
              <a:ext uri="{FF2B5EF4-FFF2-40B4-BE49-F238E27FC236}">
                <a16:creationId xmlns:a16="http://schemas.microsoft.com/office/drawing/2014/main" id="{D7752597-34D9-F249-FA9C-C6991766A794}"/>
              </a:ext>
            </a:extLst>
          </p:cNvPr>
          <p:cNvSpPr txBox="1"/>
          <p:nvPr/>
        </p:nvSpPr>
        <p:spPr>
          <a:xfrm>
            <a:off x="706041" y="1850050"/>
            <a:ext cx="927464" cy="954107"/>
          </a:xfrm>
          <a:prstGeom prst="rect">
            <a:avLst/>
          </a:prstGeom>
          <a:noFill/>
        </p:spPr>
        <p:txBody>
          <a:bodyPr wrap="square" rtlCol="0">
            <a:spAutoFit/>
          </a:bodyPr>
          <a:lstStyle/>
          <a:p>
            <a:r>
              <a:rPr lang="en-US" sz="1400" dirty="0">
                <a:latin typeface="Arial"/>
                <a:cs typeface="Arial"/>
              </a:rPr>
              <a:t>Potential energy</a:t>
            </a:r>
          </a:p>
          <a:p>
            <a:r>
              <a:rPr lang="en-US" sz="1400" dirty="0">
                <a:latin typeface="Arial"/>
                <a:cs typeface="Arial"/>
              </a:rPr>
              <a:t>diagram for qubit</a:t>
            </a:r>
          </a:p>
        </p:txBody>
      </p:sp>
      <p:sp>
        <p:nvSpPr>
          <p:cNvPr id="10" name="TextBox 9">
            <a:extLst>
              <a:ext uri="{FF2B5EF4-FFF2-40B4-BE49-F238E27FC236}">
                <a16:creationId xmlns:a16="http://schemas.microsoft.com/office/drawing/2014/main" id="{2CE5DE5A-61E9-24D1-C95F-8D21DECDE3E5}"/>
              </a:ext>
            </a:extLst>
          </p:cNvPr>
          <p:cNvSpPr txBox="1"/>
          <p:nvPr/>
        </p:nvSpPr>
        <p:spPr>
          <a:xfrm>
            <a:off x="7704141" y="1850050"/>
            <a:ext cx="1520681" cy="1777410"/>
          </a:xfrm>
          <a:prstGeom prst="rect">
            <a:avLst/>
          </a:prstGeom>
          <a:noFill/>
        </p:spPr>
        <p:txBody>
          <a:bodyPr wrap="square" rtlCol="0">
            <a:spAutoFit/>
          </a:bodyPr>
          <a:lstStyle/>
          <a:p>
            <a:r>
              <a:rPr lang="en-US" sz="1600" b="1" dirty="0">
                <a:latin typeface="+mn-lt"/>
              </a:rPr>
              <a:t>No fair playing Dodgeball when kid is stuck in the swing!</a:t>
            </a:r>
          </a:p>
          <a:p>
            <a:endParaRPr lang="en-US" sz="1350" dirty="0">
              <a:latin typeface="Arial"/>
              <a:cs typeface="Arial"/>
            </a:endParaRPr>
          </a:p>
        </p:txBody>
      </p:sp>
      <p:sp>
        <p:nvSpPr>
          <p:cNvPr id="11" name="TextBox 10">
            <a:extLst>
              <a:ext uri="{FF2B5EF4-FFF2-40B4-BE49-F238E27FC236}">
                <a16:creationId xmlns:a16="http://schemas.microsoft.com/office/drawing/2014/main" id="{AC881BD4-0DCA-A70E-C310-BF2FB6126D7F}"/>
              </a:ext>
            </a:extLst>
          </p:cNvPr>
          <p:cNvSpPr txBox="1"/>
          <p:nvPr/>
        </p:nvSpPr>
        <p:spPr>
          <a:xfrm>
            <a:off x="4019926" y="3004471"/>
            <a:ext cx="598241" cy="300082"/>
          </a:xfrm>
          <a:prstGeom prst="rect">
            <a:avLst/>
          </a:prstGeom>
          <a:noFill/>
        </p:spPr>
        <p:txBody>
          <a:bodyPr wrap="none" rtlCol="0">
            <a:spAutoFit/>
          </a:bodyPr>
          <a:lstStyle/>
          <a:p>
            <a:r>
              <a:rPr lang="en-US" sz="1350" dirty="0">
                <a:solidFill>
                  <a:srgbClr val="FFFF00"/>
                </a:solidFill>
                <a:latin typeface="Arial"/>
                <a:cs typeface="Arial"/>
              </a:rPr>
              <a:t>Qubit</a:t>
            </a:r>
          </a:p>
        </p:txBody>
      </p:sp>
    </p:spTree>
    <p:extLst>
      <p:ext uri="{BB962C8B-B14F-4D97-AF65-F5344CB8AC3E}">
        <p14:creationId xmlns:p14="http://schemas.microsoft.com/office/powerpoint/2010/main" val="2544536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9A4266-CC5C-C9E3-A0F3-4806AB1B2EEA}"/>
              </a:ext>
            </a:extLst>
          </p:cNvPr>
          <p:cNvSpPr>
            <a:spLocks noGrp="1"/>
          </p:cNvSpPr>
          <p:nvPr>
            <p:ph type="ftr" sz="quarter" idx="10"/>
          </p:nvPr>
        </p:nvSpPr>
        <p:spPr>
          <a:xfrm>
            <a:off x="736827" y="4878161"/>
            <a:ext cx="1737432" cy="223777"/>
          </a:xfrm>
        </p:spPr>
        <p:txBody>
          <a:bodyPr/>
          <a:lstStyle/>
          <a:p>
            <a:r>
              <a:rPr lang="es-ES_tradnl" dirty="0">
                <a:solidFill>
                  <a:srgbClr val="000000">
                    <a:tint val="75000"/>
                  </a:srgbClr>
                </a:solidFill>
                <a:latin typeface="Times"/>
              </a:rPr>
              <a:t>Aaron Chou, PAC </a:t>
            </a:r>
            <a:r>
              <a:rPr lang="es-ES_tradnl" dirty="0" err="1">
                <a:solidFill>
                  <a:srgbClr val="000000">
                    <a:tint val="75000"/>
                  </a:srgbClr>
                </a:solidFill>
                <a:latin typeface="Times"/>
              </a:rPr>
              <a:t>mtg</a:t>
            </a:r>
            <a:r>
              <a:rPr lang="es-ES_tradnl" dirty="0">
                <a:solidFill>
                  <a:srgbClr val="000000">
                    <a:tint val="75000"/>
                  </a:srgbClr>
                </a:solidFill>
                <a:latin typeface="Times"/>
              </a:rPr>
              <a:t> 1/10/2024</a:t>
            </a:r>
            <a:endParaRPr lang="en-US" dirty="0">
              <a:solidFill>
                <a:srgbClr val="000000">
                  <a:tint val="75000"/>
                </a:srgbClr>
              </a:solidFill>
              <a:latin typeface="Times"/>
            </a:endParaRPr>
          </a:p>
        </p:txBody>
      </p:sp>
      <p:sp>
        <p:nvSpPr>
          <p:cNvPr id="5" name="Slide Number Placeholder 4">
            <a:extLst>
              <a:ext uri="{FF2B5EF4-FFF2-40B4-BE49-F238E27FC236}">
                <a16:creationId xmlns:a16="http://schemas.microsoft.com/office/drawing/2014/main" id="{733AC50B-277E-BF90-56B3-E477092A3E58}"/>
              </a:ext>
            </a:extLst>
          </p:cNvPr>
          <p:cNvSpPr>
            <a:spLocks noGrp="1"/>
          </p:cNvSpPr>
          <p:nvPr>
            <p:ph type="sldNum" sz="quarter" idx="11"/>
          </p:nvPr>
        </p:nvSpPr>
        <p:spPr/>
        <p:txBody>
          <a:bodyPr/>
          <a:lstStyle/>
          <a:p>
            <a:fld id="{7A870316-1D41-584E-85E6-3B22E96A4CFD}" type="slidenum">
              <a:rPr lang="en-US" smtClean="0">
                <a:solidFill>
                  <a:srgbClr val="000000">
                    <a:tint val="75000"/>
                  </a:srgbClr>
                </a:solidFill>
                <a:latin typeface="Times"/>
              </a:rPr>
              <a:pPr/>
              <a:t>9</a:t>
            </a:fld>
            <a:endParaRPr lang="en-US" dirty="0">
              <a:solidFill>
                <a:srgbClr val="000000">
                  <a:tint val="75000"/>
                </a:srgbClr>
              </a:solidFill>
              <a:latin typeface="Times"/>
            </a:endParaRPr>
          </a:p>
        </p:txBody>
      </p:sp>
      <p:pic>
        <p:nvPicPr>
          <p:cNvPr id="6" name="Picture 5">
            <a:extLst>
              <a:ext uri="{FF2B5EF4-FFF2-40B4-BE49-F238E27FC236}">
                <a16:creationId xmlns:a16="http://schemas.microsoft.com/office/drawing/2014/main" id="{A7095E73-C2BC-C3A8-8D94-87C4035FC880}"/>
              </a:ext>
            </a:extLst>
          </p:cNvPr>
          <p:cNvPicPr>
            <a:picLocks noChangeAspect="1"/>
          </p:cNvPicPr>
          <p:nvPr/>
        </p:nvPicPr>
        <p:blipFill rotWithShape="1">
          <a:blip r:embed="rId2"/>
          <a:srcRect l="50116"/>
          <a:stretch/>
        </p:blipFill>
        <p:spPr>
          <a:xfrm>
            <a:off x="1706831" y="596181"/>
            <a:ext cx="4811246" cy="4050525"/>
          </a:xfrm>
          <a:prstGeom prst="rect">
            <a:avLst/>
          </a:prstGeom>
        </p:spPr>
      </p:pic>
      <p:sp>
        <p:nvSpPr>
          <p:cNvPr id="7" name="TextBox 6">
            <a:extLst>
              <a:ext uri="{FF2B5EF4-FFF2-40B4-BE49-F238E27FC236}">
                <a16:creationId xmlns:a16="http://schemas.microsoft.com/office/drawing/2014/main" id="{D002E417-C9F3-EDE6-FBD5-59D795A1EC0E}"/>
              </a:ext>
            </a:extLst>
          </p:cNvPr>
          <p:cNvSpPr txBox="1"/>
          <p:nvPr/>
        </p:nvSpPr>
        <p:spPr>
          <a:xfrm>
            <a:off x="7039987" y="1637484"/>
            <a:ext cx="1826141" cy="523220"/>
          </a:xfrm>
          <a:prstGeom prst="rect">
            <a:avLst/>
          </a:prstGeom>
          <a:noFill/>
        </p:spPr>
        <p:txBody>
          <a:bodyPr wrap="none" rtlCol="0">
            <a:spAutoFit/>
          </a:bodyPr>
          <a:lstStyle/>
          <a:p>
            <a:r>
              <a:rPr lang="en-US" sz="1400" dirty="0">
                <a:latin typeface="Arial"/>
                <a:cs typeface="Arial"/>
              </a:rPr>
              <a:t>DCR=1 Hz</a:t>
            </a:r>
          </a:p>
          <a:p>
            <a:r>
              <a:rPr lang="en-US" sz="1400" dirty="0">
                <a:latin typeface="Arial"/>
                <a:cs typeface="Arial"/>
              </a:rPr>
              <a:t>10</a:t>
            </a:r>
            <a:r>
              <a:rPr lang="en-US" sz="1400" baseline="30000" dirty="0">
                <a:latin typeface="Arial"/>
                <a:cs typeface="Arial"/>
              </a:rPr>
              <a:t>8</a:t>
            </a:r>
            <a:r>
              <a:rPr lang="en-US" sz="1400" dirty="0">
                <a:latin typeface="Arial"/>
                <a:cs typeface="Arial"/>
              </a:rPr>
              <a:t> counts in t=10</a:t>
            </a:r>
            <a:r>
              <a:rPr lang="en-US" sz="1400" baseline="30000" dirty="0">
                <a:latin typeface="Arial"/>
                <a:cs typeface="Arial"/>
              </a:rPr>
              <a:t>8</a:t>
            </a:r>
            <a:r>
              <a:rPr lang="en-US" sz="1400" dirty="0">
                <a:latin typeface="Arial"/>
                <a:cs typeface="Arial"/>
              </a:rPr>
              <a:t> s</a:t>
            </a:r>
          </a:p>
        </p:txBody>
      </p:sp>
      <p:sp>
        <p:nvSpPr>
          <p:cNvPr id="12" name="TextBox 11">
            <a:extLst>
              <a:ext uri="{FF2B5EF4-FFF2-40B4-BE49-F238E27FC236}">
                <a16:creationId xmlns:a16="http://schemas.microsoft.com/office/drawing/2014/main" id="{1464F705-5FF7-6088-BCB1-2E5E1025874C}"/>
              </a:ext>
            </a:extLst>
          </p:cNvPr>
          <p:cNvSpPr txBox="1"/>
          <p:nvPr/>
        </p:nvSpPr>
        <p:spPr>
          <a:xfrm>
            <a:off x="7039987" y="3401153"/>
            <a:ext cx="1937402" cy="954107"/>
          </a:xfrm>
          <a:prstGeom prst="rect">
            <a:avLst/>
          </a:prstGeom>
          <a:noFill/>
        </p:spPr>
        <p:txBody>
          <a:bodyPr wrap="square" rtlCol="0">
            <a:spAutoFit/>
          </a:bodyPr>
          <a:lstStyle/>
          <a:p>
            <a:r>
              <a:rPr lang="en-US" sz="1400" dirty="0">
                <a:solidFill>
                  <a:srgbClr val="212121"/>
                </a:solidFill>
                <a:latin typeface="Calibri" panose="020F0502020204030204" pitchFamily="34" charset="0"/>
              </a:rPr>
              <a:t>Signal rate</a:t>
            </a:r>
          </a:p>
          <a:p>
            <a:r>
              <a:rPr lang="en-US" sz="1400" dirty="0">
                <a:solidFill>
                  <a:srgbClr val="212121"/>
                </a:solidFill>
                <a:latin typeface="Calibri" panose="020F0502020204030204" pitchFamily="34" charset="0"/>
              </a:rPr>
              <a:t>R</a:t>
            </a:r>
            <a:r>
              <a:rPr lang="en-US" sz="1400" baseline="-25000" dirty="0">
                <a:solidFill>
                  <a:srgbClr val="212121"/>
                </a:solidFill>
                <a:latin typeface="Calibri" panose="020F0502020204030204" pitchFamily="34" charset="0"/>
              </a:rPr>
              <a:t>s</a:t>
            </a:r>
            <a:r>
              <a:rPr lang="en-US" sz="1400" dirty="0">
                <a:latin typeface="Arial"/>
                <a:cs typeface="Arial"/>
              </a:rPr>
              <a:t> ~ 10</a:t>
            </a:r>
            <a:r>
              <a:rPr lang="en-US" sz="1400" baseline="30000" dirty="0">
                <a:latin typeface="Arial"/>
                <a:cs typeface="Arial"/>
              </a:rPr>
              <a:t>-6</a:t>
            </a:r>
            <a:r>
              <a:rPr lang="en-US" sz="1400" dirty="0">
                <a:latin typeface="Arial"/>
                <a:cs typeface="Arial"/>
              </a:rPr>
              <a:t> Hz</a:t>
            </a:r>
          </a:p>
          <a:p>
            <a:r>
              <a:rPr lang="en-US" sz="1400" dirty="0">
                <a:latin typeface="Arial"/>
                <a:cs typeface="Arial"/>
              </a:rPr>
              <a:t>100 counts in t=10</a:t>
            </a:r>
            <a:r>
              <a:rPr lang="en-US" sz="1400" baseline="30000" dirty="0">
                <a:latin typeface="Arial"/>
                <a:cs typeface="Arial"/>
              </a:rPr>
              <a:t>8</a:t>
            </a:r>
            <a:r>
              <a:rPr lang="en-US" sz="1400" dirty="0">
                <a:latin typeface="Arial"/>
                <a:cs typeface="Arial"/>
              </a:rPr>
              <a:t> s</a:t>
            </a:r>
          </a:p>
          <a:p>
            <a:r>
              <a:rPr lang="en-US" sz="1400" b="1" dirty="0">
                <a:solidFill>
                  <a:srgbClr val="212121"/>
                </a:solidFill>
                <a:latin typeface="Calibri" panose="020F0502020204030204" pitchFamily="34" charset="0"/>
              </a:rPr>
              <a:t>R</a:t>
            </a:r>
            <a:r>
              <a:rPr lang="en-US" sz="1400" b="1" baseline="-25000" dirty="0">
                <a:solidFill>
                  <a:srgbClr val="212121"/>
                </a:solidFill>
                <a:latin typeface="Calibri" panose="020F0502020204030204" pitchFamily="34" charset="0"/>
              </a:rPr>
              <a:t>s </a:t>
            </a:r>
            <a:r>
              <a:rPr lang="en-US" sz="1400" b="1" dirty="0">
                <a:solidFill>
                  <a:srgbClr val="212121"/>
                </a:solidFill>
                <a:latin typeface="Calibri" panose="020F0502020204030204" pitchFamily="34" charset="0"/>
              </a:rPr>
              <a:t>limit</a:t>
            </a:r>
            <a:r>
              <a:rPr lang="en-US" sz="1400" b="1" baseline="-25000" dirty="0">
                <a:solidFill>
                  <a:srgbClr val="212121"/>
                </a:solidFill>
                <a:latin typeface="Calibri" panose="020F0502020204030204" pitchFamily="34" charset="0"/>
              </a:rPr>
              <a:t> </a:t>
            </a:r>
            <a:r>
              <a:rPr lang="en-US" sz="1400" b="1" dirty="0">
                <a:latin typeface="Arial"/>
                <a:cs typeface="Arial"/>
              </a:rPr>
              <a:t>~</a:t>
            </a:r>
            <a:r>
              <a:rPr lang="en-US" sz="1400" b="1" dirty="0">
                <a:solidFill>
                  <a:srgbClr val="212121"/>
                </a:solidFill>
                <a:latin typeface="Calibri" panose="020F0502020204030204" pitchFamily="34" charset="0"/>
              </a:rPr>
              <a:t> sqrt(R</a:t>
            </a:r>
            <a:r>
              <a:rPr lang="en-US" sz="1400" b="1" baseline="-25000" dirty="0">
                <a:solidFill>
                  <a:srgbClr val="212121"/>
                </a:solidFill>
                <a:latin typeface="Calibri" panose="020F0502020204030204" pitchFamily="34" charset="0"/>
              </a:rPr>
              <a:t>b</a:t>
            </a:r>
            <a:r>
              <a:rPr lang="en-US" sz="1400" b="1" dirty="0">
                <a:solidFill>
                  <a:srgbClr val="212121"/>
                </a:solidFill>
                <a:latin typeface="Calibri" panose="020F0502020204030204" pitchFamily="34" charset="0"/>
              </a:rPr>
              <a:t> / t)</a:t>
            </a:r>
            <a:endParaRPr lang="en-US" sz="1400" b="1" dirty="0">
              <a:latin typeface="Arial"/>
              <a:cs typeface="Arial"/>
            </a:endParaRPr>
          </a:p>
        </p:txBody>
      </p:sp>
      <p:cxnSp>
        <p:nvCxnSpPr>
          <p:cNvPr id="15" name="Straight Arrow Connector 14">
            <a:extLst>
              <a:ext uri="{FF2B5EF4-FFF2-40B4-BE49-F238E27FC236}">
                <a16:creationId xmlns:a16="http://schemas.microsoft.com/office/drawing/2014/main" id="{47BFE272-4ACD-38A9-C691-ECAC38F412E0}"/>
              </a:ext>
            </a:extLst>
          </p:cNvPr>
          <p:cNvCxnSpPr>
            <a:cxnSpLocks/>
          </p:cNvCxnSpPr>
          <p:nvPr/>
        </p:nvCxnSpPr>
        <p:spPr bwMode="auto">
          <a:xfrm flipH="1">
            <a:off x="4768924" y="1899094"/>
            <a:ext cx="2164347" cy="2616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9618AD1D-7240-0EF8-888D-EC92054779AC}"/>
              </a:ext>
            </a:extLst>
          </p:cNvPr>
          <p:cNvCxnSpPr>
            <a:cxnSpLocks/>
          </p:cNvCxnSpPr>
          <p:nvPr/>
        </p:nvCxnSpPr>
        <p:spPr bwMode="auto">
          <a:xfrm flipH="1" flipV="1">
            <a:off x="4621759" y="2647111"/>
            <a:ext cx="2322464" cy="842177"/>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1A6696B2-645F-3129-AF8A-8D9FB20B1940}"/>
              </a:ext>
            </a:extLst>
          </p:cNvPr>
          <p:cNvCxnSpPr>
            <a:cxnSpLocks/>
          </p:cNvCxnSpPr>
          <p:nvPr/>
        </p:nvCxnSpPr>
        <p:spPr bwMode="auto">
          <a:xfrm flipH="1">
            <a:off x="4695092" y="2537158"/>
            <a:ext cx="2344895" cy="3459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DE86A98E-2899-53B2-89C8-550AF00F2B94}"/>
              </a:ext>
            </a:extLst>
          </p:cNvPr>
          <p:cNvSpPr txBox="1"/>
          <p:nvPr/>
        </p:nvSpPr>
        <p:spPr>
          <a:xfrm>
            <a:off x="7080751" y="2325898"/>
            <a:ext cx="1826141" cy="523220"/>
          </a:xfrm>
          <a:prstGeom prst="rect">
            <a:avLst/>
          </a:prstGeom>
          <a:noFill/>
        </p:spPr>
        <p:txBody>
          <a:bodyPr wrap="none" rtlCol="0">
            <a:spAutoFit/>
          </a:bodyPr>
          <a:lstStyle/>
          <a:p>
            <a:r>
              <a:rPr lang="en-US" sz="1400" dirty="0">
                <a:latin typeface="Arial"/>
                <a:cs typeface="Arial"/>
              </a:rPr>
              <a:t>DCR=10</a:t>
            </a:r>
            <a:r>
              <a:rPr lang="en-US" sz="1400" baseline="30000" dirty="0">
                <a:latin typeface="Arial"/>
                <a:cs typeface="Arial"/>
              </a:rPr>
              <a:t>-4</a:t>
            </a:r>
            <a:r>
              <a:rPr lang="en-US" sz="1400" dirty="0">
                <a:latin typeface="Arial"/>
                <a:cs typeface="Arial"/>
              </a:rPr>
              <a:t> Hz </a:t>
            </a:r>
            <a:r>
              <a:rPr lang="en-US" sz="1400" b="1" dirty="0">
                <a:latin typeface="Arial"/>
                <a:cs typeface="Arial"/>
              </a:rPr>
              <a:t>(!)</a:t>
            </a:r>
          </a:p>
          <a:p>
            <a:r>
              <a:rPr lang="en-US" sz="1400" dirty="0">
                <a:latin typeface="Arial"/>
                <a:cs typeface="Arial"/>
              </a:rPr>
              <a:t>10</a:t>
            </a:r>
            <a:r>
              <a:rPr lang="en-US" sz="1400" baseline="30000" dirty="0">
                <a:latin typeface="Arial"/>
                <a:cs typeface="Arial"/>
              </a:rPr>
              <a:t>4</a:t>
            </a:r>
            <a:r>
              <a:rPr lang="en-US" sz="1400" dirty="0">
                <a:latin typeface="Arial"/>
                <a:cs typeface="Arial"/>
              </a:rPr>
              <a:t> counts in t=10</a:t>
            </a:r>
            <a:r>
              <a:rPr lang="en-US" sz="1400" baseline="30000" dirty="0">
                <a:latin typeface="Arial"/>
                <a:cs typeface="Arial"/>
              </a:rPr>
              <a:t>8</a:t>
            </a:r>
            <a:r>
              <a:rPr lang="en-US" sz="1400" dirty="0">
                <a:latin typeface="Arial"/>
                <a:cs typeface="Arial"/>
              </a:rPr>
              <a:t> s</a:t>
            </a:r>
          </a:p>
        </p:txBody>
      </p:sp>
      <p:sp>
        <p:nvSpPr>
          <p:cNvPr id="23" name="TextBox 22">
            <a:extLst>
              <a:ext uri="{FF2B5EF4-FFF2-40B4-BE49-F238E27FC236}">
                <a16:creationId xmlns:a16="http://schemas.microsoft.com/office/drawing/2014/main" id="{0C26E2A3-A84C-BAC0-5CEF-CB0F556AC51B}"/>
              </a:ext>
            </a:extLst>
          </p:cNvPr>
          <p:cNvSpPr txBox="1"/>
          <p:nvPr/>
        </p:nvSpPr>
        <p:spPr>
          <a:xfrm>
            <a:off x="356951" y="41562"/>
            <a:ext cx="8165890" cy="338554"/>
          </a:xfrm>
          <a:prstGeom prst="rect">
            <a:avLst/>
          </a:prstGeom>
          <a:noFill/>
        </p:spPr>
        <p:txBody>
          <a:bodyPr wrap="none" rtlCol="0">
            <a:spAutoFit/>
          </a:bodyPr>
          <a:lstStyle/>
          <a:p>
            <a:r>
              <a:rPr lang="en-US" sz="1600" b="1" dirty="0">
                <a:latin typeface="Arial"/>
                <a:cs typeface="Arial"/>
              </a:rPr>
              <a:t>Charge qubit = single photon detector, counts single electrons from pair-breaking</a:t>
            </a:r>
          </a:p>
        </p:txBody>
      </p:sp>
      <p:pic>
        <p:nvPicPr>
          <p:cNvPr id="2" name="Picture 1">
            <a:extLst>
              <a:ext uri="{FF2B5EF4-FFF2-40B4-BE49-F238E27FC236}">
                <a16:creationId xmlns:a16="http://schemas.microsoft.com/office/drawing/2014/main" id="{1F56345B-6C10-4F4A-A578-17CA5042AA6F}"/>
              </a:ext>
            </a:extLst>
          </p:cNvPr>
          <p:cNvPicPr>
            <a:picLocks noChangeAspect="1"/>
          </p:cNvPicPr>
          <p:nvPr/>
        </p:nvPicPr>
        <p:blipFill>
          <a:blip r:embed="rId3"/>
          <a:stretch>
            <a:fillRect/>
          </a:stretch>
        </p:blipFill>
        <p:spPr>
          <a:xfrm>
            <a:off x="0" y="480990"/>
            <a:ext cx="1414463" cy="1062038"/>
          </a:xfrm>
          <a:prstGeom prst="rect">
            <a:avLst/>
          </a:prstGeom>
        </p:spPr>
      </p:pic>
      <p:sp>
        <p:nvSpPr>
          <p:cNvPr id="9" name="TextBox 8">
            <a:extLst>
              <a:ext uri="{FF2B5EF4-FFF2-40B4-BE49-F238E27FC236}">
                <a16:creationId xmlns:a16="http://schemas.microsoft.com/office/drawing/2014/main" id="{B135E94C-44AB-7422-B5F5-4CC520EB27F1}"/>
              </a:ext>
            </a:extLst>
          </p:cNvPr>
          <p:cNvSpPr txBox="1"/>
          <p:nvPr/>
        </p:nvSpPr>
        <p:spPr>
          <a:xfrm>
            <a:off x="6933271" y="1329783"/>
            <a:ext cx="1694695" cy="300082"/>
          </a:xfrm>
          <a:prstGeom prst="rect">
            <a:avLst/>
          </a:prstGeom>
          <a:noFill/>
        </p:spPr>
        <p:txBody>
          <a:bodyPr wrap="none" rtlCol="0">
            <a:spAutoFit/>
          </a:bodyPr>
          <a:lstStyle/>
          <a:p>
            <a:r>
              <a:rPr lang="en-US" sz="1350" b="1" dirty="0">
                <a:latin typeface="Arial"/>
                <a:cs typeface="Arial"/>
              </a:rPr>
              <a:t>Dark Count Rates:</a:t>
            </a:r>
          </a:p>
        </p:txBody>
      </p:sp>
      <p:sp>
        <p:nvSpPr>
          <p:cNvPr id="10" name="TextBox 9">
            <a:extLst>
              <a:ext uri="{FF2B5EF4-FFF2-40B4-BE49-F238E27FC236}">
                <a16:creationId xmlns:a16="http://schemas.microsoft.com/office/drawing/2014/main" id="{19FC928D-0D46-2509-92F2-8E51DD7DD02A}"/>
              </a:ext>
            </a:extLst>
          </p:cNvPr>
          <p:cNvSpPr txBox="1"/>
          <p:nvPr/>
        </p:nvSpPr>
        <p:spPr>
          <a:xfrm rot="-5400000">
            <a:off x="155008" y="2621798"/>
            <a:ext cx="2294346" cy="369332"/>
          </a:xfrm>
          <a:prstGeom prst="rect">
            <a:avLst/>
          </a:prstGeom>
          <a:noFill/>
        </p:spPr>
        <p:txBody>
          <a:bodyPr wrap="none" rtlCol="0">
            <a:spAutoFit/>
          </a:bodyPr>
          <a:lstStyle/>
          <a:p>
            <a:r>
              <a:rPr lang="en-US" sz="1800" dirty="0"/>
              <a:t>photon-axion coupling</a:t>
            </a:r>
          </a:p>
        </p:txBody>
      </p:sp>
      <p:sp>
        <p:nvSpPr>
          <p:cNvPr id="3" name="TextBox 2">
            <a:extLst>
              <a:ext uri="{FF2B5EF4-FFF2-40B4-BE49-F238E27FC236}">
                <a16:creationId xmlns:a16="http://schemas.microsoft.com/office/drawing/2014/main" id="{E54D8CBD-0C74-5325-D21F-E0CA3AB14ECF}"/>
              </a:ext>
            </a:extLst>
          </p:cNvPr>
          <p:cNvSpPr txBox="1"/>
          <p:nvPr/>
        </p:nvSpPr>
        <p:spPr>
          <a:xfrm>
            <a:off x="1706831" y="403122"/>
            <a:ext cx="6957354" cy="677108"/>
          </a:xfrm>
          <a:prstGeom prst="rect">
            <a:avLst/>
          </a:prstGeom>
          <a:noFill/>
        </p:spPr>
        <p:txBody>
          <a:bodyPr wrap="none" rtlCol="0">
            <a:spAutoFit/>
          </a:bodyPr>
          <a:lstStyle/>
          <a:p>
            <a:r>
              <a:rPr lang="en-US" sz="1400" dirty="0">
                <a:latin typeface="Arial"/>
                <a:cs typeface="Arial"/>
              </a:rPr>
              <a:t>BREAD experiment:  Need to reduce best qubit SPD dark count rates by factor 10</a:t>
            </a:r>
            <a:r>
              <a:rPr lang="en-US" sz="1400" baseline="30000" dirty="0">
                <a:latin typeface="Arial"/>
                <a:cs typeface="Arial"/>
              </a:rPr>
              <a:t>4  </a:t>
            </a:r>
            <a:r>
              <a:rPr lang="en-US" sz="1400" dirty="0">
                <a:latin typeface="Arial"/>
                <a:cs typeface="Arial"/>
              </a:rPr>
              <a:t>!!!</a:t>
            </a:r>
          </a:p>
          <a:p>
            <a:endParaRPr lang="en-US" dirty="0"/>
          </a:p>
        </p:txBody>
      </p:sp>
    </p:spTree>
    <p:extLst>
      <p:ext uri="{BB962C8B-B14F-4D97-AF65-F5344CB8AC3E}">
        <p14:creationId xmlns:p14="http://schemas.microsoft.com/office/powerpoint/2010/main" val="336930280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10700</TotalTime>
  <Words>3877</Words>
  <Application>Microsoft Macintosh PowerPoint</Application>
  <PresentationFormat>On-screen Show (16:9)</PresentationFormat>
  <Paragraphs>473</Paragraphs>
  <Slides>42</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Arial</vt:lpstr>
      <vt:lpstr>Calibri</vt:lpstr>
      <vt:lpstr>Calibri Light</vt:lpstr>
      <vt:lpstr>Cambria Math</vt:lpstr>
      <vt:lpstr>Century Gothic</vt:lpstr>
      <vt:lpstr>Helvetica</vt:lpstr>
      <vt:lpstr>Helvetica Light</vt:lpstr>
      <vt:lpstr>Slack-Lato</vt:lpstr>
      <vt:lpstr>Swis721 Lt BT</vt:lpstr>
      <vt:lpstr>Times</vt:lpstr>
      <vt:lpstr>Wingdings</vt:lpstr>
      <vt:lpstr>Fermilab_PPT_090915</vt:lpstr>
      <vt:lpstr>1_Fermilab_PPT_090915</vt:lpstr>
      <vt:lpstr>PowerPoint Presentation</vt:lpstr>
      <vt:lpstr>Fermilab quantum sensors target sub-MeV mass dark matter </vt:lpstr>
      <vt:lpstr>Hmmm… quantum computing platforms look just like dark matter searches:</vt:lpstr>
      <vt:lpstr>Quantum Computing and Background Radiation</vt:lpstr>
      <vt:lpstr>Quantum Science Center</vt:lpstr>
      <vt:lpstr>Use QSC cryogenic test stands to develop quantum sensor arrays:  Study qubit and materials response to ionizing radiation and dark matter</vt:lpstr>
      <vt:lpstr>Newly commissioned Quantum Underground Instrumentation Experimental Testbed </vt:lpstr>
      <vt:lpstr>Backgrounds for single photon / phonon detectors Unwanted electron-like quasiparticles from broken Cooper pairs are a direct background for qubit-based photon/phonon detectors.  They scramble the information stored these single quantum Cooper pair oscillators.</vt:lpstr>
      <vt:lpstr>PowerPoint Presentation</vt:lpstr>
      <vt:lpstr>Qubit Errors due to Background Radiation = Quantum sensor noise, dark counts</vt:lpstr>
      <vt:lpstr>Simulating and measuring energy deposit in substrate</vt:lpstr>
      <vt:lpstr>For lower energy threshold, substrate should have low phonon bandgap &lt; 1 eV</vt:lpstr>
      <vt:lpstr>Quantum Instrumentation Control Kit: Scalable control of quantum hardware including quantum sensor arrays</vt:lpstr>
      <vt:lpstr>PowerPoint Presentation</vt:lpstr>
      <vt:lpstr>Quantum Instrumentation Control Kit (QICK) for scalable readout of multi-qubit and sensor arrays</vt:lpstr>
      <vt:lpstr>Workshop to reboot QuantISED program</vt:lpstr>
      <vt:lpstr>Workshop report: QIS technology vs HEP science application</vt:lpstr>
      <vt:lpstr>MAGIS-100 at Fermilab</vt:lpstr>
      <vt:lpstr>First step to an exciting science program</vt:lpstr>
      <vt:lpstr>MAGIS-100 – Accomplishments, Goals, Challenges</vt:lpstr>
      <vt:lpstr>Fermilab-led QuantISED consortium:   Quantum Sensors for Dark Matter</vt:lpstr>
      <vt:lpstr>Recent results from Fermilab QuantISED DM consortium</vt:lpstr>
      <vt:lpstr>SC qubits as single photon detectors.  No quantum noise!</vt:lpstr>
      <vt:lpstr>More stupid qubit tricks: Increase signal rate by stimulated emission of photons from DM waves</vt:lpstr>
      <vt:lpstr>For signal amplitudes 𝜶, the transfer of quanta from DM to photons is enhanced by a factor (N+1)</vt:lpstr>
      <vt:lpstr>Creating Fock states in a (non)linear system</vt:lpstr>
      <vt:lpstr>Verifying the state preparation</vt:lpstr>
      <vt:lpstr>Signature of enhancement</vt:lpstr>
      <vt:lpstr>Quantum Capacitance Detector based on charge-parity switching in charge qubit. Single THz photon detector, DCR = 1 Hz</vt:lpstr>
      <vt:lpstr>Late Dark Energy Radiation (LADERA) Experiment prototype at JPL    Measure cosmological dark blackbody appearing inside dark box.   Like CMB Expts, needs large array of single mode detectors to get large area detector.</vt:lpstr>
      <vt:lpstr>Where is this all going?</vt:lpstr>
      <vt:lpstr>Fermilab quantum infrastructure</vt:lpstr>
      <vt:lpstr>Envisioned Dark Wave Lab</vt:lpstr>
      <vt:lpstr>What we really need for all axion experiments are bigger magnets</vt:lpstr>
      <vt:lpstr>PowerPoint Presentation</vt:lpstr>
      <vt:lpstr>A future large solenoid facility would provide a broad science program beyond just dark matter </vt:lpstr>
      <vt:lpstr>Highlights from QuantISED DM sensors consortium</vt:lpstr>
      <vt:lpstr>PowerPoint Presentation</vt:lpstr>
      <vt:lpstr>Remote SC qubit readout for axion experiments with high B field</vt:lpstr>
      <vt:lpstr>Using real atoms instead of artificial atoms as SPDs</vt:lpstr>
      <vt:lpstr>GQuEST:  Single photon counting readout for gravitational wave interferometers</vt:lpstr>
      <vt:lpstr>Charge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Chou</dc:creator>
  <cp:lastModifiedBy>Aaron S Chou</cp:lastModifiedBy>
  <cp:revision>177</cp:revision>
  <cp:lastPrinted>2014-01-20T19:40:21Z</cp:lastPrinted>
  <dcterms:created xsi:type="dcterms:W3CDTF">2022-09-20T17:46:21Z</dcterms:created>
  <dcterms:modified xsi:type="dcterms:W3CDTF">2024-01-10T16:58:06Z</dcterms:modified>
</cp:coreProperties>
</file>