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14C_FF1DF2EE.xml" ContentType="application/vnd.ms-powerpoint.comments+xml"/>
  <Override PartName="/ppt/comments/modernComment_12B_D84E3865.xml" ContentType="application/vnd.ms-powerpoint.comments+xml"/>
  <Override PartName="/ppt/notesSlides/notesSlide1.xml" ContentType="application/vnd.openxmlformats-officedocument.presentationml.notesSlide+xml"/>
  <Override PartName="/ppt/comments/modernComment_12E_34A8E834.xml" ContentType="application/vnd.ms-powerpoint.comment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5"/>
  </p:sldMasterIdLst>
  <p:notesMasterIdLst>
    <p:notesMasterId r:id="rId38"/>
  </p:notesMasterIdLst>
  <p:handoutMasterIdLst>
    <p:handoutMasterId r:id="rId39"/>
  </p:handoutMasterIdLst>
  <p:sldIdLst>
    <p:sldId id="298" r:id="rId6"/>
    <p:sldId id="332" r:id="rId7"/>
    <p:sldId id="331" r:id="rId8"/>
    <p:sldId id="299" r:id="rId9"/>
    <p:sldId id="333" r:id="rId10"/>
    <p:sldId id="334" r:id="rId11"/>
    <p:sldId id="316" r:id="rId12"/>
    <p:sldId id="312" r:id="rId13"/>
    <p:sldId id="317" r:id="rId14"/>
    <p:sldId id="318" r:id="rId15"/>
    <p:sldId id="302" r:id="rId16"/>
    <p:sldId id="260" r:id="rId17"/>
    <p:sldId id="303" r:id="rId18"/>
    <p:sldId id="305" r:id="rId19"/>
    <p:sldId id="319" r:id="rId20"/>
    <p:sldId id="322" r:id="rId21"/>
    <p:sldId id="324" r:id="rId22"/>
    <p:sldId id="325" r:id="rId23"/>
    <p:sldId id="326" r:id="rId24"/>
    <p:sldId id="327" r:id="rId25"/>
    <p:sldId id="328" r:id="rId26"/>
    <p:sldId id="329" r:id="rId27"/>
    <p:sldId id="330" r:id="rId28"/>
    <p:sldId id="311" r:id="rId29"/>
    <p:sldId id="306" r:id="rId30"/>
    <p:sldId id="308" r:id="rId31"/>
    <p:sldId id="309" r:id="rId32"/>
    <p:sldId id="310" r:id="rId33"/>
    <p:sldId id="321" r:id="rId34"/>
    <p:sldId id="307" r:id="rId35"/>
    <p:sldId id="301" r:id="rId36"/>
    <p:sldId id="315" r:id="rId37"/>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5DE8C-F1EE-7992-80F5-9222EFA2DB9C}" name="Jessica Malo" initials="JM" userId="S::jmalo@services.fnal.gov::7502db98-b414-462d-bc8a-d5fbe473fb86" providerId="AD"/>
  <p188:author id="{293777DF-B1ED-2B0E-FFBC-5BACB646ED1B}" name="Jessica Malo" initials="JM" userId="9668e5a9d11c834c" providerId="Windows Live"/>
  <p188:author id="{58B980EF-094E-B038-D0D7-4B53A00CECBD}" name="Madelyn Schoell" initials="MS" userId="S::maddiew@services.fnal.gov::c910991d-6c94-4e05-a020-c698ebee31c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004C97"/>
    <a:srgbClr val="404040"/>
    <a:srgbClr val="4E4E4E"/>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41" autoAdjust="0"/>
    <p:restoredTop sz="96327"/>
  </p:normalViewPr>
  <p:slideViewPr>
    <p:cSldViewPr snapToGrid="0" snapToObjects="1" showGuides="1">
      <p:cViewPr varScale="1">
        <p:scale>
          <a:sx n="123" d="100"/>
          <a:sy n="123" d="100"/>
        </p:scale>
        <p:origin x="848" y="19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24"/>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omments/modernComment_12B_D84E3865.xml><?xml version="1.0" encoding="utf-8"?>
<p188:cmLst xmlns:a="http://schemas.openxmlformats.org/drawingml/2006/main" xmlns:r="http://schemas.openxmlformats.org/officeDocument/2006/relationships" xmlns:p188="http://schemas.microsoft.com/office/powerpoint/2018/8/main">
  <p188:cm id="{B76DDA34-5701-4B03-90E5-521C2A046D83}" authorId="{9EB5DE8C-F1EE-7992-80F5-9222EFA2DB9C}" status="resolved" created="2024-01-03T17:12:48.583" complete="100000">
    <ac:txMkLst xmlns:ac="http://schemas.microsoft.com/office/drawing/2013/main/command">
      <pc:docMk xmlns:pc="http://schemas.microsoft.com/office/powerpoint/2013/main/command"/>
      <pc:sldMk xmlns:pc="http://schemas.microsoft.com/office/powerpoint/2013/main/command" cId="3629004901" sldId="299"/>
      <ac:spMk id="2" creationId="{12668228-A780-4547-D5B0-713AF60DF99B}"/>
      <ac:txMk cp="269" len="34">
        <ac:context len="334" hash="1018109917"/>
      </ac:txMk>
    </ac:txMkLst>
    <p188:pos x="4100803" y="3917691"/>
    <p188:txBody>
      <a:bodyPr/>
      <a:lstStyle/>
      <a:p>
        <a:r>
          <a:rPr lang="en-US"/>
          <a:t>Include note about how accidental violations may occur due to acts of nature, this is a risk deemed acceptable to the lab and we still must follow required notification actions upon discovery.</a:t>
        </a:r>
      </a:p>
    </p188:txBody>
  </p188:cm>
</p188:cmLst>
</file>

<file path=ppt/comments/modernComment_12E_34A8E834.xml><?xml version="1.0" encoding="utf-8"?>
<p188:cmLst xmlns:a="http://schemas.openxmlformats.org/drawingml/2006/main" xmlns:r="http://schemas.openxmlformats.org/officeDocument/2006/relationships" xmlns:p188="http://schemas.microsoft.com/office/powerpoint/2018/8/main">
  <p188:cm id="{A391A576-40B6-412F-8315-92BA2B318632}" authorId="{9EB5DE8C-F1EE-7992-80F5-9222EFA2DB9C}" created="2024-01-04T18:55:10.728">
    <pc:sldMkLst xmlns:pc="http://schemas.microsoft.com/office/powerpoint/2013/main/command">
      <pc:docMk/>
      <pc:sldMk cId="883484724" sldId="302"/>
    </pc:sldMkLst>
    <p188:replyLst>
      <p188:reply id="{39C0D606-3DDF-43B2-B940-9B0A3CFC0E9E}" authorId="{58B980EF-094E-B038-D0D7-4B53A00CECBD}" created="2024-01-05T15:06:49.145">
        <p188:txBody>
          <a:bodyPr/>
          <a:lstStyle/>
          <a:p>
            <a:r>
              <a:rPr lang="en-US"/>
              <a:t>Wondering if this is even needed for USI Screener training….
Maybe just that "this is what the RSO does following a USI to ensure accelerator/segment remains off if Credited Control is moved/modified during work"?</a:t>
            </a:r>
          </a:p>
        </p188:txBody>
      </p188:reply>
    </p188:replyLst>
    <p188:txBody>
      <a:bodyPr/>
      <a:lstStyle/>
      <a:p>
        <a:r>
          <a:rPr lang="en-US"/>
          <a:t>I need help with the messaging of this slide - what is the key idea? </a:t>
        </a:r>
      </a:p>
    </p188:txBody>
    <p188:extLst>
      <p:ext xmlns:p="http://schemas.openxmlformats.org/presentationml/2006/main" uri="{57CB4572-C831-44C2-8A1C-0ADB6CCDFE69}">
        <p223:reactions xmlns:p223="http://schemas.microsoft.com/office/powerpoint/2022/03/main">
          <p223:rxn type="👍">
            <p223:instance time="2024-01-05T16:34:36.496" authorId="{293777DF-B1ED-2B0E-FFBC-5BACB646ED1B}"/>
          </p223:rxn>
        </p223:reactions>
      </p:ext>
    </p188:extLst>
  </p188:cm>
</p188:cmLst>
</file>

<file path=ppt/comments/modernComment_14C_FF1DF2EE.xml><?xml version="1.0" encoding="utf-8"?>
<p188:cmLst xmlns:a="http://schemas.openxmlformats.org/drawingml/2006/main" xmlns:r="http://schemas.openxmlformats.org/officeDocument/2006/relationships" xmlns:p188="http://schemas.microsoft.com/office/powerpoint/2018/8/main">
  <p188:cm id="{47CBFEAC-48B0-4D02-8679-AFE148814BCE}" authorId="{9EB5DE8C-F1EE-7992-80F5-9222EFA2DB9C}" status="resolved" created="2024-01-04T18:56:55.226" complete="100000">
    <pc:sldMkLst xmlns:pc="http://schemas.microsoft.com/office/powerpoint/2013/main/command">
      <pc:docMk/>
      <pc:sldMk cId="4280152814" sldId="332"/>
    </pc:sldMkLst>
    <p188:txBody>
      <a:bodyPr/>
      <a:lstStyle/>
      <a:p>
        <a:r>
          <a:rPr lang="en-US"/>
          <a:t>Could we link to a list of Fermi Accelerators? I fear I am still not able to rattle off a list.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FFFFFF"/>
                </a:solidFill>
                <a:effectLst/>
                <a:latin typeface="Helvetica" pitchFamily="2" charset="0"/>
              </a:rPr>
              <a:t>This is what the RSO does following a USI to ensure accelerator/segment remains off if Credited Control is moved/modified during work</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2196611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b4ff8062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b4ff8062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1342F55E-5880-DFDC-1269-28EDE5F7EF9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60" y="808129"/>
            <a:ext cx="9189720" cy="296610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p:nvPr/>
        </p:nvSpPr>
        <p:spPr>
          <a:xfrm>
            <a:off x="0" y="6727600"/>
            <a:ext cx="9144000" cy="13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txBox="1">
            <a:spLocks noGrp="1"/>
          </p:cNvSpPr>
          <p:nvPr>
            <p:ph type="title"/>
          </p:nvPr>
        </p:nvSpPr>
        <p:spPr>
          <a:xfrm>
            <a:off x="311700" y="421233"/>
            <a:ext cx="8520600" cy="1108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633633"/>
            <a:ext cx="8520600" cy="4472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35858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1DED135D-5C29-B729-A5F1-BCAB25D9513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817011"/>
            <a:ext cx="9189720" cy="2966102"/>
          </a:xfrm>
          <a:prstGeom prst="rect">
            <a:avLst/>
          </a:prstGeom>
        </p:spPr>
      </p:pic>
    </p:spTree>
    <p:extLst>
      <p:ext uri="{BB962C8B-B14F-4D97-AF65-F5344CB8AC3E}">
        <p14:creationId xmlns:p14="http://schemas.microsoft.com/office/powerpoint/2010/main" val="412203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3" name="Picture 2">
            <a:extLst>
              <a:ext uri="{FF2B5EF4-FFF2-40B4-BE49-F238E27FC236}">
                <a16:creationId xmlns:a16="http://schemas.microsoft.com/office/drawing/2014/main" id="{D07C3AF8-3A11-7294-17A4-8CA21B169DE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9705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4" name="Picture 13" descr="FermiLogoBar_DOE_KO_horiz.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pic>
        <p:nvPicPr>
          <p:cNvPr id="2" name="Picture 1">
            <a:extLst>
              <a:ext uri="{FF2B5EF4-FFF2-40B4-BE49-F238E27FC236}">
                <a16:creationId xmlns:a16="http://schemas.microsoft.com/office/drawing/2014/main" id="{476D4CD9-E6FD-C338-F1B5-149A3CE7FFC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spTree>
    <p:extLst>
      <p:ext uri="{BB962C8B-B14F-4D97-AF65-F5344CB8AC3E}">
        <p14:creationId xmlns:p14="http://schemas.microsoft.com/office/powerpoint/2010/main" val="2531103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767123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9" r:id="rId3"/>
    <p:sldLayoutId id="2147484130" r:id="rId4"/>
    <p:sldLayoutId id="2147484132" r:id="rId5"/>
    <p:sldLayoutId id="2147484131" r:id="rId6"/>
    <p:sldLayoutId id="2147484104" r:id="rId7"/>
    <p:sldLayoutId id="2147484105" r:id="rId8"/>
    <p:sldLayoutId id="2147484120" r:id="rId9"/>
    <p:sldLayoutId id="2147484103" r:id="rId10"/>
    <p:sldLayoutId id="2147484122" r:id="rId11"/>
    <p:sldLayoutId id="2147484116" r:id="rId12"/>
    <p:sldLayoutId id="2147484133" r:id="rId13"/>
  </p:sldLayoutIdLst>
  <p:hf hdr="0" ft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2E_34A8E834.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4C_FF1DF2EE.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12B_D84E386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B61B6-2DB6-C388-D746-817701DDD20B}"/>
              </a:ext>
            </a:extLst>
          </p:cNvPr>
          <p:cNvSpPr>
            <a:spLocks noGrp="1"/>
          </p:cNvSpPr>
          <p:nvPr>
            <p:ph type="body" sz="quarter" idx="10"/>
          </p:nvPr>
        </p:nvSpPr>
        <p:spPr/>
        <p:txBody>
          <a:bodyPr/>
          <a:lstStyle/>
          <a:p>
            <a:r>
              <a:rPr lang="en-US" dirty="0"/>
              <a:t>Jessica Malo, </a:t>
            </a:r>
            <a:r>
              <a:rPr lang="en-US" i="1" dirty="0"/>
              <a:t>Accelerator Safety Specialist</a:t>
            </a:r>
          </a:p>
          <a:p>
            <a:r>
              <a:rPr lang="en-US" i="1" dirty="0"/>
              <a:t>Rev. 0 </a:t>
            </a:r>
          </a:p>
          <a:p>
            <a:r>
              <a:rPr lang="en-US" i="1" dirty="0"/>
              <a:t>January 2024</a:t>
            </a:r>
            <a:endParaRPr lang="en-US" dirty="0"/>
          </a:p>
        </p:txBody>
      </p:sp>
      <p:sp>
        <p:nvSpPr>
          <p:cNvPr id="3" name="Text Placeholder 2">
            <a:extLst>
              <a:ext uri="{FF2B5EF4-FFF2-40B4-BE49-F238E27FC236}">
                <a16:creationId xmlns:a16="http://schemas.microsoft.com/office/drawing/2014/main" id="{30EA0A81-B23F-223A-276D-A89D887FED3B}"/>
              </a:ext>
            </a:extLst>
          </p:cNvPr>
          <p:cNvSpPr>
            <a:spLocks noGrp="1"/>
          </p:cNvSpPr>
          <p:nvPr>
            <p:ph type="body" sz="quarter" idx="11"/>
          </p:nvPr>
        </p:nvSpPr>
        <p:spPr/>
        <p:txBody>
          <a:bodyPr>
            <a:normAutofit lnSpcReduction="10000"/>
          </a:bodyPr>
          <a:lstStyle/>
          <a:p>
            <a:r>
              <a:rPr lang="en-US" dirty="0"/>
              <a:t>Unreviewed Safety Issue (USI) Screener Training</a:t>
            </a:r>
          </a:p>
        </p:txBody>
      </p:sp>
    </p:spTree>
    <p:extLst>
      <p:ext uri="{BB962C8B-B14F-4D97-AF65-F5344CB8AC3E}">
        <p14:creationId xmlns:p14="http://schemas.microsoft.com/office/powerpoint/2010/main" val="267989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662264-8EC6-C9AE-F9AA-8BC0DEFD57B4}"/>
              </a:ext>
            </a:extLst>
          </p:cNvPr>
          <p:cNvSpPr>
            <a:spLocks noGrp="1"/>
          </p:cNvSpPr>
          <p:nvPr>
            <p:ph type="title"/>
          </p:nvPr>
        </p:nvSpPr>
        <p:spPr/>
        <p:txBody>
          <a:bodyPr/>
          <a:lstStyle/>
          <a:p>
            <a:r>
              <a:rPr lang="en-US" dirty="0"/>
              <a:t>Credited Control Label Examples</a:t>
            </a:r>
          </a:p>
        </p:txBody>
      </p:sp>
      <p:pic>
        <p:nvPicPr>
          <p:cNvPr id="10" name="Picture 9" descr="A picture containing indoor, metal, dirty&#10;&#10;Description automatically generated">
            <a:extLst>
              <a:ext uri="{FF2B5EF4-FFF2-40B4-BE49-F238E27FC236}">
                <a16:creationId xmlns:a16="http://schemas.microsoft.com/office/drawing/2014/main" id="{2EB6B7AC-B7F3-A813-B6F3-5B65C9AAE555}"/>
              </a:ext>
            </a:extLst>
          </p:cNvPr>
          <p:cNvPicPr>
            <a:picLocks noChangeAspect="1"/>
          </p:cNvPicPr>
          <p:nvPr/>
        </p:nvPicPr>
        <p:blipFill>
          <a:blip r:embed="rId2"/>
          <a:stretch>
            <a:fillRect/>
          </a:stretch>
        </p:blipFill>
        <p:spPr>
          <a:xfrm rot="5400000">
            <a:off x="3153747" y="765737"/>
            <a:ext cx="5185714" cy="5521616"/>
          </a:xfrm>
          <a:prstGeom prst="rect">
            <a:avLst/>
          </a:prstGeom>
        </p:spPr>
      </p:pic>
      <p:sp>
        <p:nvSpPr>
          <p:cNvPr id="7" name="TextBox 6">
            <a:extLst>
              <a:ext uri="{FF2B5EF4-FFF2-40B4-BE49-F238E27FC236}">
                <a16:creationId xmlns:a16="http://schemas.microsoft.com/office/drawing/2014/main" id="{7E43030B-DC88-93E7-65A3-E290AD1C1B84}"/>
              </a:ext>
            </a:extLst>
          </p:cNvPr>
          <p:cNvSpPr txBox="1"/>
          <p:nvPr/>
        </p:nvSpPr>
        <p:spPr>
          <a:xfrm>
            <a:off x="397987" y="1249808"/>
            <a:ext cx="2265232" cy="1600438"/>
          </a:xfrm>
          <a:prstGeom prst="rect">
            <a:avLst/>
          </a:prstGeom>
          <a:noFill/>
        </p:spPr>
        <p:txBody>
          <a:bodyPr wrap="square" rtlCol="0">
            <a:spAutoFit/>
          </a:bodyPr>
          <a:lstStyle/>
          <a:p>
            <a:r>
              <a:rPr lang="en-US" sz="1400" i="1" dirty="0"/>
              <a:t>Figure 4.  Example of labels and configuration method (lock and chain) installed on Credited Control shielding for a penetration in the Linac segment of the Fermilab Main Accelerator.</a:t>
            </a:r>
          </a:p>
        </p:txBody>
      </p:sp>
      <p:sp>
        <p:nvSpPr>
          <p:cNvPr id="9" name="Slide Number Placeholder 8">
            <a:extLst>
              <a:ext uri="{FF2B5EF4-FFF2-40B4-BE49-F238E27FC236}">
                <a16:creationId xmlns:a16="http://schemas.microsoft.com/office/drawing/2014/main" id="{0BD0D2A5-D7C6-7238-1897-C9D2BB2C4B0A}"/>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2" name="Footer Placeholder 4">
            <a:extLst>
              <a:ext uri="{FF2B5EF4-FFF2-40B4-BE49-F238E27FC236}">
                <a16:creationId xmlns:a16="http://schemas.microsoft.com/office/drawing/2014/main" id="{3D89A497-C3D9-64CA-139F-5D6F4887E361}"/>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6" name="Date Placeholder 3">
            <a:extLst>
              <a:ext uri="{FF2B5EF4-FFF2-40B4-BE49-F238E27FC236}">
                <a16:creationId xmlns:a16="http://schemas.microsoft.com/office/drawing/2014/main" id="{BD245672-C57D-EFC8-EA4D-15B044A16BFF}"/>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556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6D1-4675-FC98-F906-89073CCFA371}"/>
              </a:ext>
            </a:extLst>
          </p:cNvPr>
          <p:cNvSpPr>
            <a:spLocks noGrp="1"/>
          </p:cNvSpPr>
          <p:nvPr>
            <p:ph idx="1"/>
          </p:nvPr>
        </p:nvSpPr>
        <p:spPr/>
        <p:txBody>
          <a:bodyPr/>
          <a:lstStyle/>
          <a:p>
            <a:pPr marL="0" indent="0">
              <a:buNone/>
            </a:pPr>
            <a:r>
              <a:rPr lang="en-US" dirty="0"/>
              <a:t>Following a USI: </a:t>
            </a:r>
          </a:p>
          <a:p>
            <a:r>
              <a:rPr lang="en-US" dirty="0"/>
              <a:t>The assigned RSO responsible for ensuring affected accelerator, or segment, locked off in a safe state using RSO Configuration Control locks</a:t>
            </a:r>
          </a:p>
          <a:p>
            <a:pPr lvl="1"/>
            <a:r>
              <a:rPr lang="en-US" dirty="0"/>
              <a:t>Accelerator, or segment, ensured locked-off prior to removal of Credited Control.</a:t>
            </a:r>
          </a:p>
          <a:p>
            <a:pPr lvl="1"/>
            <a:r>
              <a:rPr lang="en-US" dirty="0"/>
              <a:t>RSO confirms Credited Control is back in place prior to removing RSO Configuration Control lock.</a:t>
            </a:r>
          </a:p>
          <a:p>
            <a:r>
              <a:rPr lang="en-US" dirty="0"/>
              <a:t>ESH Radiation Physics Operations Department and Accelerator Safety Department utilize Configuration Control Log to track placing affected accelerator, or segment, in a Configuration Controlled off state</a:t>
            </a:r>
          </a:p>
          <a:p>
            <a:pPr lvl="1"/>
            <a:r>
              <a:rPr lang="en-US" dirty="0"/>
              <a:t>Dictates what must be done prior to removing RSO locks</a:t>
            </a:r>
          </a:p>
        </p:txBody>
      </p:sp>
      <p:sp>
        <p:nvSpPr>
          <p:cNvPr id="3" name="Title 2">
            <a:extLst>
              <a:ext uri="{FF2B5EF4-FFF2-40B4-BE49-F238E27FC236}">
                <a16:creationId xmlns:a16="http://schemas.microsoft.com/office/drawing/2014/main" id="{EE8C04B2-E599-D9C6-B36A-DF4DDAD685A2}"/>
              </a:ext>
            </a:extLst>
          </p:cNvPr>
          <p:cNvSpPr>
            <a:spLocks noGrp="1"/>
          </p:cNvSpPr>
          <p:nvPr>
            <p:ph type="title"/>
          </p:nvPr>
        </p:nvSpPr>
        <p:spPr/>
        <p:txBody>
          <a:bodyPr/>
          <a:lstStyle/>
          <a:p>
            <a:r>
              <a:rPr lang="en-US" dirty="0"/>
              <a:t>Configuration Management</a:t>
            </a:r>
          </a:p>
        </p:txBody>
      </p:sp>
      <p:sp>
        <p:nvSpPr>
          <p:cNvPr id="7" name="Slide Number Placeholder 6">
            <a:extLst>
              <a:ext uri="{FF2B5EF4-FFF2-40B4-BE49-F238E27FC236}">
                <a16:creationId xmlns:a16="http://schemas.microsoft.com/office/drawing/2014/main" id="{4E8E1950-34A4-133D-3893-6A7295308A4E}"/>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6" name="Footer Placeholder 4">
            <a:extLst>
              <a:ext uri="{FF2B5EF4-FFF2-40B4-BE49-F238E27FC236}">
                <a16:creationId xmlns:a16="http://schemas.microsoft.com/office/drawing/2014/main" id="{E11BBFD8-3838-779F-5D4B-501CEED6A3D0}"/>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58FDF0EC-F47C-344F-BBAC-0D16EFCA06B2}"/>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88348472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273276"/>
            <a:ext cx="8520600" cy="727621"/>
          </a:xfrm>
          <a:prstGeom prst="rect">
            <a:avLst/>
          </a:prstGeom>
        </p:spPr>
        <p:txBody>
          <a:bodyPr spcFirstLastPara="1" wrap="square" lIns="91425" tIns="91425" rIns="91425" bIns="91425" anchor="b" anchorCtr="0">
            <a:noAutofit/>
          </a:bodyPr>
          <a:lstStyle/>
          <a:p>
            <a:r>
              <a:rPr lang="en" sz="3100" dirty="0">
                <a:solidFill>
                  <a:schemeClr val="tx2">
                    <a:lumMod val="75000"/>
                  </a:schemeClr>
                </a:solidFill>
                <a:latin typeface="Helvetica" panose="020B0604020202020204" pitchFamily="34" charset="0"/>
                <a:ea typeface="Cambria"/>
                <a:cs typeface="Helvetica" panose="020B0604020202020204" pitchFamily="34" charset="0"/>
                <a:sym typeface="Cambria"/>
              </a:rPr>
              <a:t>USI Screener Training Requirements</a:t>
            </a:r>
            <a:endParaRPr sz="3100" dirty="0">
              <a:solidFill>
                <a:schemeClr val="tx2">
                  <a:lumMod val="75000"/>
                </a:schemeClr>
              </a:solidFill>
              <a:latin typeface="Helvetica" panose="020B0604020202020204" pitchFamily="34" charset="0"/>
              <a:ea typeface="Cambria"/>
              <a:cs typeface="Helvetica" panose="020B0604020202020204" pitchFamily="34" charset="0"/>
              <a:sym typeface="Cambria"/>
            </a:endParaRPr>
          </a:p>
        </p:txBody>
      </p:sp>
      <p:graphicFrame>
        <p:nvGraphicFramePr>
          <p:cNvPr id="92" name="Google Shape;92;p17"/>
          <p:cNvGraphicFramePr/>
          <p:nvPr>
            <p:extLst>
              <p:ext uri="{D42A27DB-BD31-4B8C-83A1-F6EECF244321}">
                <p14:modId xmlns:p14="http://schemas.microsoft.com/office/powerpoint/2010/main" val="3334313347"/>
              </p:ext>
            </p:extLst>
          </p:nvPr>
        </p:nvGraphicFramePr>
        <p:xfrm>
          <a:off x="952500" y="4218855"/>
          <a:ext cx="7239000" cy="1676340"/>
        </p:xfrm>
        <a:graphic>
          <a:graphicData uri="http://schemas.openxmlformats.org/drawingml/2006/table">
            <a:tbl>
              <a:tblPr>
                <a:noFill/>
              </a:tblPr>
              <a:tblGrid>
                <a:gridCol w="2407950">
                  <a:extLst>
                    <a:ext uri="{9D8B030D-6E8A-4147-A177-3AD203B41FA5}">
                      <a16:colId xmlns:a16="http://schemas.microsoft.com/office/drawing/2014/main" val="20000"/>
                    </a:ext>
                  </a:extLst>
                </a:gridCol>
                <a:gridCol w="4831050">
                  <a:extLst>
                    <a:ext uri="{9D8B030D-6E8A-4147-A177-3AD203B41FA5}">
                      <a16:colId xmlns:a16="http://schemas.microsoft.com/office/drawing/2014/main" val="20001"/>
                    </a:ext>
                  </a:extLst>
                </a:gridCol>
              </a:tblGrid>
              <a:tr h="301221">
                <a:tc gridSpan="2">
                  <a:txBody>
                    <a:bodyPr/>
                    <a:lstStyle/>
                    <a:p>
                      <a:pPr marL="0" lvl="0" indent="0" algn="ctr" rtl="0">
                        <a:spcBef>
                          <a:spcPts val="0"/>
                        </a:spcBef>
                        <a:spcAft>
                          <a:spcPts val="0"/>
                        </a:spcAft>
                        <a:buNone/>
                      </a:pPr>
                      <a:r>
                        <a:rPr lang="en" sz="1200" b="1" i="1" dirty="0">
                          <a:latin typeface="Open Sans"/>
                          <a:ea typeface="Open Sans"/>
                          <a:cs typeface="Open Sans"/>
                          <a:sym typeface="Open Sans"/>
                        </a:rPr>
                        <a:t>USI Screener Approval Process</a:t>
                      </a:r>
                      <a:endParaRPr sz="1200" b="1" i="1" dirty="0">
                        <a:latin typeface="Open Sans"/>
                        <a:ea typeface="Open Sans"/>
                        <a:cs typeface="Open Sans"/>
                        <a:sym typeface="Open Sans"/>
                      </a:endParaRPr>
                    </a:p>
                  </a:txBody>
                  <a:tcPr marL="91425" marR="91425" marT="91425" marB="91425">
                    <a:solidFill>
                      <a:schemeClr val="accent1"/>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dirty="0">
                          <a:latin typeface="Open Sans"/>
                          <a:ea typeface="Open Sans"/>
                          <a:cs typeface="Open Sans"/>
                          <a:sym typeface="Open Sans"/>
                        </a:rPr>
                        <a:t>USI Screener Candidate</a:t>
                      </a:r>
                      <a:endParaRPr sz="1200" dirty="0">
                        <a:latin typeface="Open Sans"/>
                        <a:ea typeface="Open Sans"/>
                        <a:cs typeface="Open Sans"/>
                        <a:sym typeface="Open Sans"/>
                      </a:endParaRPr>
                    </a:p>
                  </a:txBody>
                  <a:tcPr marL="91425" marR="91425" marT="91425" marB="91425">
                    <a:solidFill>
                      <a:srgbClr val="FFF2CC"/>
                    </a:solidFill>
                  </a:tcPr>
                </a:tc>
                <a:tc>
                  <a:txBody>
                    <a:bodyPr/>
                    <a:lstStyle/>
                    <a:p>
                      <a:pPr marL="0" lvl="0" indent="0" algn="l" rtl="0">
                        <a:lnSpc>
                          <a:spcPct val="100000"/>
                        </a:lnSpc>
                        <a:spcBef>
                          <a:spcPts val="0"/>
                        </a:spcBef>
                        <a:spcAft>
                          <a:spcPts val="0"/>
                        </a:spcAft>
                        <a:buNone/>
                      </a:pPr>
                      <a:r>
                        <a:rPr lang="en" sz="1200" dirty="0">
                          <a:latin typeface="Open Sans"/>
                          <a:ea typeface="Open Sans"/>
                          <a:cs typeface="Open Sans"/>
                          <a:sym typeface="Open Sans"/>
                        </a:rPr>
                        <a:t>completes required training</a:t>
                      </a:r>
                      <a:endParaRPr sz="1200" dirty="0">
                        <a:latin typeface="Open Sans"/>
                        <a:ea typeface="Open Sans"/>
                        <a:cs typeface="Open Sans"/>
                        <a:sym typeface="Open Sans"/>
                      </a:endParaRPr>
                    </a:p>
                  </a:txBody>
                  <a:tcPr marL="91425" marR="91425" marT="91425" marB="91425">
                    <a:solidFill>
                      <a:srgbClr val="FFF2CC"/>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dirty="0">
                          <a:latin typeface="Open Sans"/>
                          <a:ea typeface="Open Sans"/>
                          <a:cs typeface="Open Sans"/>
                          <a:sym typeface="Open Sans"/>
                        </a:rPr>
                        <a:t>USI Screener Instructor</a:t>
                      </a:r>
                      <a:endParaRPr sz="1200" dirty="0">
                        <a:latin typeface="Open Sans"/>
                        <a:ea typeface="Open Sans"/>
                        <a:cs typeface="Open Sans"/>
                        <a:sym typeface="Open Sans"/>
                      </a:endParaRPr>
                    </a:p>
                  </a:txBody>
                  <a:tcPr marL="91425" marR="91425" marT="91425" marB="91425">
                    <a:solidFill>
                      <a:srgbClr val="FFF2CC"/>
                    </a:solidFill>
                  </a:tcPr>
                </a:tc>
                <a:tc>
                  <a:txBody>
                    <a:bodyPr/>
                    <a:lstStyle/>
                    <a:p>
                      <a:pPr marL="0" lvl="0" indent="0" algn="l" rtl="0">
                        <a:lnSpc>
                          <a:spcPct val="100000"/>
                        </a:lnSpc>
                        <a:spcBef>
                          <a:spcPts val="0"/>
                        </a:spcBef>
                        <a:spcAft>
                          <a:spcPts val="0"/>
                        </a:spcAft>
                        <a:buNone/>
                      </a:pPr>
                      <a:r>
                        <a:rPr lang="en" sz="1200" dirty="0">
                          <a:latin typeface="Open Sans"/>
                          <a:ea typeface="Open Sans"/>
                          <a:cs typeface="Open Sans"/>
                          <a:sym typeface="Open Sans"/>
                        </a:rPr>
                        <a:t>recommends candidate be approved</a:t>
                      </a:r>
                      <a:endParaRPr sz="1200" dirty="0">
                        <a:latin typeface="Open Sans"/>
                        <a:ea typeface="Open Sans"/>
                        <a:cs typeface="Open Sans"/>
                        <a:sym typeface="Open Sans"/>
                      </a:endParaRPr>
                    </a:p>
                  </a:txBody>
                  <a:tcPr marL="91425" marR="91425" marT="91425" marB="91425">
                    <a:solidFill>
                      <a:srgbClr val="FFF2CC"/>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dirty="0">
                          <a:latin typeface="Open Sans"/>
                          <a:ea typeface="Open Sans"/>
                          <a:cs typeface="Open Sans"/>
                          <a:sym typeface="Open Sans"/>
                        </a:rPr>
                        <a:t>Accelerator Safety Department Head </a:t>
                      </a:r>
                      <a:endParaRPr sz="1200" dirty="0">
                        <a:latin typeface="Open Sans"/>
                        <a:ea typeface="Open Sans"/>
                        <a:cs typeface="Open Sans"/>
                        <a:sym typeface="Open Sans"/>
                      </a:endParaRPr>
                    </a:p>
                  </a:txBody>
                  <a:tcPr marL="91425" marR="91425" marT="91425" marB="91425">
                    <a:solidFill>
                      <a:srgbClr val="FFF2CC"/>
                    </a:solidFill>
                  </a:tcPr>
                </a:tc>
                <a:tc>
                  <a:txBody>
                    <a:bodyPr/>
                    <a:lstStyle/>
                    <a:p>
                      <a:pPr marL="0" lvl="0" indent="0" algn="l" rtl="0">
                        <a:lnSpc>
                          <a:spcPct val="100000"/>
                        </a:lnSpc>
                        <a:spcBef>
                          <a:spcPts val="0"/>
                        </a:spcBef>
                        <a:spcAft>
                          <a:spcPts val="0"/>
                        </a:spcAft>
                        <a:buNone/>
                      </a:pPr>
                      <a:r>
                        <a:rPr lang="en" sz="1200" dirty="0">
                          <a:solidFill>
                            <a:schemeClr val="dk1"/>
                          </a:solidFill>
                          <a:latin typeface="Open Sans"/>
                          <a:ea typeface="Open Sans"/>
                          <a:cs typeface="Open Sans"/>
                          <a:sym typeface="Open Sans"/>
                        </a:rPr>
                        <a:t>approves USI Screener candidate</a:t>
                      </a:r>
                      <a:endParaRPr sz="1200" dirty="0">
                        <a:latin typeface="Open Sans"/>
                        <a:ea typeface="Open Sans"/>
                        <a:cs typeface="Open Sans"/>
                        <a:sym typeface="Open Sans"/>
                      </a:endParaRPr>
                    </a:p>
                  </a:txBody>
                  <a:tcPr marL="91425" marR="91425" marT="91425" marB="91425">
                    <a:solidFill>
                      <a:srgbClr val="FFF2CC"/>
                    </a:solidFill>
                  </a:tcPr>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2CF36638-AFE8-3804-EBB4-2C2A0B8FEF36}"/>
              </a:ext>
            </a:extLst>
          </p:cNvPr>
          <p:cNvSpPr>
            <a:spLocks noGrp="1"/>
          </p:cNvSpPr>
          <p:nvPr>
            <p:ph type="sldNum" idx="12"/>
          </p:nvPr>
        </p:nvSpPr>
        <p:spPr/>
        <p:txBody>
          <a:bodyPr/>
          <a:lstStyle/>
          <a:p>
            <a:pPr algn="r">
              <a:spcBef>
                <a:spcPts val="0"/>
              </a:spcBef>
              <a:spcAft>
                <a:spcPts val="0"/>
              </a:spcAft>
            </a:pPr>
            <a:fld id="{00000000-1234-1234-1234-123412341234}" type="slidenum">
              <a:rPr lang="en" smtClean="0"/>
              <a:pPr algn="r">
                <a:spcBef>
                  <a:spcPts val="0"/>
                </a:spcBef>
                <a:spcAft>
                  <a:spcPts val="0"/>
                </a:spcAft>
              </a:pPr>
              <a:t>12</a:t>
            </a:fld>
            <a:endParaRPr lang="en"/>
          </a:p>
        </p:txBody>
      </p:sp>
      <p:sp>
        <p:nvSpPr>
          <p:cNvPr id="4" name="Date Placeholder 3">
            <a:extLst>
              <a:ext uri="{FF2B5EF4-FFF2-40B4-BE49-F238E27FC236}">
                <a16:creationId xmlns:a16="http://schemas.microsoft.com/office/drawing/2014/main" id="{31BADF4E-6CC8-B269-03EF-DC8CE496BC12}"/>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
        <p:nvSpPr>
          <p:cNvPr id="5" name="Footer Placeholder 4">
            <a:extLst>
              <a:ext uri="{FF2B5EF4-FFF2-40B4-BE49-F238E27FC236}">
                <a16:creationId xmlns:a16="http://schemas.microsoft.com/office/drawing/2014/main" id="{8D11882B-CA30-E730-45DD-52CEB0C54048}"/>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p>
        </p:txBody>
      </p:sp>
      <p:graphicFrame>
        <p:nvGraphicFramePr>
          <p:cNvPr id="6" name="Table 6">
            <a:extLst>
              <a:ext uri="{FF2B5EF4-FFF2-40B4-BE49-F238E27FC236}">
                <a16:creationId xmlns:a16="http://schemas.microsoft.com/office/drawing/2014/main" id="{3BF34D6C-3F54-D3C5-9F83-5BE778B37BF3}"/>
              </a:ext>
            </a:extLst>
          </p:cNvPr>
          <p:cNvGraphicFramePr>
            <a:graphicFrameLocks noGrp="1"/>
          </p:cNvGraphicFramePr>
          <p:nvPr>
            <p:extLst>
              <p:ext uri="{D42A27DB-BD31-4B8C-83A1-F6EECF244321}">
                <p14:modId xmlns:p14="http://schemas.microsoft.com/office/powerpoint/2010/main" val="4284596325"/>
              </p:ext>
            </p:extLst>
          </p:nvPr>
        </p:nvGraphicFramePr>
        <p:xfrm>
          <a:off x="1524000" y="1268655"/>
          <a:ext cx="6096000" cy="2540429"/>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222071177"/>
                    </a:ext>
                  </a:extLst>
                </a:gridCol>
              </a:tblGrid>
              <a:tr h="370840">
                <a:tc>
                  <a:txBody>
                    <a:bodyPr/>
                    <a:lstStyle/>
                    <a:p>
                      <a:pPr marL="0" lvl="0" indent="0" algn="ctr" rtl="0">
                        <a:spcBef>
                          <a:spcPts val="0"/>
                        </a:spcBef>
                        <a:spcAft>
                          <a:spcPts val="0"/>
                        </a:spcAft>
                        <a:buNone/>
                      </a:pPr>
                      <a:r>
                        <a:rPr lang="en" sz="1800" b="1" i="1" dirty="0">
                          <a:solidFill>
                            <a:schemeClr val="tx2">
                              <a:lumMod val="75000"/>
                            </a:schemeClr>
                          </a:solidFill>
                          <a:latin typeface="Open Sans"/>
                          <a:ea typeface="Open Sans"/>
                          <a:cs typeface="Open Sans"/>
                          <a:sym typeface="Open Sans"/>
                        </a:rPr>
                        <a:t>USI Screener Requirements</a:t>
                      </a:r>
                      <a:endParaRPr sz="1800" b="1" i="1" dirty="0">
                        <a:solidFill>
                          <a:schemeClr val="tx2">
                            <a:lumMod val="75000"/>
                          </a:schemeClr>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1983993794"/>
                  </a:ext>
                </a:extLst>
              </a:tr>
              <a:tr h="370840">
                <a:tc>
                  <a:txBody>
                    <a:bodyPr/>
                    <a:lstStyle/>
                    <a:p>
                      <a:pPr marL="0" lvl="0" indent="0" algn="l" rtl="0">
                        <a:lnSpc>
                          <a:spcPct val="100000"/>
                        </a:lnSpc>
                        <a:spcBef>
                          <a:spcPts val="0"/>
                        </a:spcBef>
                        <a:spcAft>
                          <a:spcPts val="0"/>
                        </a:spcAft>
                        <a:buNone/>
                      </a:pPr>
                      <a:r>
                        <a:rPr lang="en-US" sz="1600" b="1" dirty="0">
                          <a:latin typeface="Open Sans"/>
                          <a:ea typeface="Open Sans"/>
                          <a:cs typeface="Open Sans"/>
                          <a:sym typeface="Open Sans"/>
                        </a:rPr>
                        <a:t>Pre-requisite: Radiological Worker Training </a:t>
                      </a:r>
                      <a:endParaRPr sz="1600" b="1"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3976295657"/>
                  </a:ext>
                </a:extLst>
              </a:tr>
              <a:tr h="384174">
                <a:tc>
                  <a:txBody>
                    <a:bodyPr/>
                    <a:lstStyle/>
                    <a:p>
                      <a:pPr marL="0" lvl="0" indent="0" algn="l" rtl="0">
                        <a:lnSpc>
                          <a:spcPct val="100000"/>
                        </a:lnSpc>
                        <a:spcBef>
                          <a:spcPts val="0"/>
                        </a:spcBef>
                        <a:spcAft>
                          <a:spcPts val="0"/>
                        </a:spcAft>
                        <a:buNone/>
                      </a:pPr>
                      <a:r>
                        <a:rPr lang="en" sz="1600" dirty="0">
                          <a:solidFill>
                            <a:schemeClr val="dk1"/>
                          </a:solidFill>
                          <a:latin typeface="Open Sans"/>
                          <a:ea typeface="Open Sans"/>
                          <a:cs typeface="Open Sans"/>
                          <a:sym typeface="Open Sans"/>
                        </a:rPr>
                        <a:t>FESHM 2010</a:t>
                      </a:r>
                      <a:endParaRPr sz="16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4095345397"/>
                  </a:ext>
                </a:extLst>
              </a:tr>
              <a:tr h="370840">
                <a:tc>
                  <a:txBody>
                    <a:bodyPr/>
                    <a:lstStyle/>
                    <a:p>
                      <a:pPr marL="0" lvl="0" indent="0" algn="l" rtl="0">
                        <a:lnSpc>
                          <a:spcPct val="100000"/>
                        </a:lnSpc>
                        <a:spcBef>
                          <a:spcPts val="0"/>
                        </a:spcBef>
                        <a:spcAft>
                          <a:spcPts val="0"/>
                        </a:spcAft>
                        <a:buNone/>
                      </a:pPr>
                      <a:r>
                        <a:rPr lang="en" sz="1600" dirty="0">
                          <a:solidFill>
                            <a:schemeClr val="dk1"/>
                          </a:solidFill>
                          <a:latin typeface="Open Sans"/>
                          <a:ea typeface="Open Sans"/>
                          <a:cs typeface="Open Sans"/>
                          <a:sym typeface="Open Sans"/>
                        </a:rPr>
                        <a:t>Accelerator Safety Envelope (ASE) for applicable accelerator(s)</a:t>
                      </a:r>
                      <a:endParaRPr sz="1600" dirty="0">
                        <a:solidFill>
                          <a:schemeClr val="dk1"/>
                        </a:solidFill>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4092045646"/>
                  </a:ext>
                </a:extLst>
              </a:tr>
              <a:tr h="4323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dk1"/>
                          </a:solidFill>
                          <a:latin typeface="Open Sans"/>
                          <a:ea typeface="Open Sans"/>
                          <a:cs typeface="Open Sans"/>
                          <a:sym typeface="Open Sans"/>
                        </a:rPr>
                        <a:t>Unreviewed Safety Issue Program </a:t>
                      </a:r>
                      <a:endParaRPr lang="en-US" sz="1600" dirty="0">
                        <a:latin typeface="Open Sans"/>
                        <a:ea typeface="Open Sans"/>
                        <a:cs typeface="Open Sans"/>
                        <a:sym typeface="Open Sans"/>
                      </a:endParaRPr>
                    </a:p>
                  </a:txBody>
                  <a:tcPr marL="91425" marR="91425" marT="91425" marB="91425"/>
                </a:tc>
                <a:extLst>
                  <a:ext uri="{0D108BD9-81ED-4DB2-BD59-A6C34878D82A}">
                    <a16:rowId xmlns:a16="http://schemas.microsoft.com/office/drawing/2014/main" val="379838240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u="none" dirty="0">
                          <a:solidFill>
                            <a:srgbClr val="004C97"/>
                          </a:solidFill>
                          <a:latin typeface="Open Sans"/>
                          <a:ea typeface="Open Sans"/>
                          <a:cs typeface="Open Sans"/>
                          <a:sym typeface="Open Sans"/>
                        </a:rPr>
                        <a:t>USI Screening and Evaluation Forms </a:t>
                      </a:r>
                    </a:p>
                  </a:txBody>
                  <a:tcPr/>
                </a:tc>
                <a:extLst>
                  <a:ext uri="{0D108BD9-81ED-4DB2-BD59-A6C34878D82A}">
                    <a16:rowId xmlns:a16="http://schemas.microsoft.com/office/drawing/2014/main" val="215340037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p:txBody>
          <a:bodyPr/>
          <a:lstStyle/>
          <a:p>
            <a:r>
              <a:rPr lang="en-US" dirty="0"/>
              <a:t>USI Program implemented for all Fermilab accelerators</a:t>
            </a:r>
          </a:p>
          <a:p>
            <a:r>
              <a:rPr lang="en-US" dirty="0"/>
              <a:t>Provides standard approach for reviewing USIs</a:t>
            </a:r>
          </a:p>
          <a:p>
            <a:r>
              <a:rPr lang="en-US" dirty="0"/>
              <a:t>USI Program required to “evaluate if accelerator specific hazards associated with a proposed activity or discovered condition are adequately addressed by the current SAD and approved ASE.”</a:t>
            </a:r>
          </a:p>
          <a:p>
            <a:pPr lvl="1"/>
            <a:r>
              <a:rPr lang="en-US" sz="2000" dirty="0"/>
              <a:t>Fermilab SAD evaluates accelerator specific hazards to ensure they are maintained at an acceptable level of risk (category III or IV).</a:t>
            </a:r>
          </a:p>
          <a:p>
            <a:pPr lvl="1"/>
            <a:r>
              <a:rPr lang="en-US" sz="2000" dirty="0"/>
              <a:t>If a proposed activity or discovered condition changes level of risk to an unacceptable level of risk (category I or II), that would constitute a condition not previously evaluated and/or addressed in the SAD. </a:t>
            </a:r>
          </a:p>
          <a:p>
            <a:pPr lvl="1"/>
            <a:r>
              <a:rPr lang="en-US" sz="2000" dirty="0"/>
              <a:t>Therefore, USI Process utilized when there is a reasonable chance that an issue could affect the risk of an accident from that evaluated in the SAD</a:t>
            </a:r>
          </a:p>
          <a:p>
            <a:pPr lvl="2"/>
            <a:endParaRPr lang="en-US"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Overview</a:t>
            </a:r>
          </a:p>
        </p:txBody>
      </p:sp>
      <p:sp>
        <p:nvSpPr>
          <p:cNvPr id="7" name="Slide Number Placeholder 6">
            <a:extLst>
              <a:ext uri="{FF2B5EF4-FFF2-40B4-BE49-F238E27FC236}">
                <a16:creationId xmlns:a16="http://schemas.microsoft.com/office/drawing/2014/main" id="{50DF679E-BA13-D103-5B23-CE450A5939A0}"/>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6" name="Footer Placeholder 4">
            <a:extLst>
              <a:ext uri="{FF2B5EF4-FFF2-40B4-BE49-F238E27FC236}">
                <a16:creationId xmlns:a16="http://schemas.microsoft.com/office/drawing/2014/main" id="{80560585-E35D-8C99-B34C-D7E5285D3F99}"/>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51A457C2-46C4-AEC5-E434-138911D31508}"/>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40677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1485900"/>
            <a:ext cx="8672513" cy="4545013"/>
          </a:xfrm>
        </p:spPr>
        <p:txBody>
          <a:bodyPr numCol="2"/>
          <a:lstStyle/>
          <a:p>
            <a:pPr marL="0" indent="0" algn="ctr">
              <a:buNone/>
            </a:pPr>
            <a:r>
              <a:rPr lang="en-US" dirty="0"/>
              <a:t>Proposed Activities</a:t>
            </a:r>
          </a:p>
          <a:p>
            <a:r>
              <a:rPr lang="en-US" sz="1800" dirty="0"/>
              <a:t>New accelerators, segments, experimental areas</a:t>
            </a:r>
          </a:p>
          <a:p>
            <a:r>
              <a:rPr lang="en-US" sz="1800" dirty="0"/>
              <a:t>Modifications to existing accelerators, segments, experimental areas</a:t>
            </a:r>
          </a:p>
          <a:p>
            <a:r>
              <a:rPr lang="en-US" sz="1800" dirty="0"/>
              <a:t>Modifications to existing modes or parameters</a:t>
            </a:r>
          </a:p>
          <a:p>
            <a:r>
              <a:rPr lang="en-US" sz="1800" dirty="0"/>
              <a:t>Planned excavation near accelerator enclosure</a:t>
            </a:r>
          </a:p>
          <a:p>
            <a:r>
              <a:rPr lang="en-US" sz="1800" dirty="0"/>
              <a:t>Non-editorial modifications to a procedure whose implementation is associated with a Credited Control</a:t>
            </a:r>
          </a:p>
          <a:p>
            <a:r>
              <a:rPr lang="en-US" sz="1800" dirty="0"/>
              <a:t>Decommissioning activities</a:t>
            </a:r>
          </a:p>
          <a:p>
            <a:pPr marL="0" indent="0">
              <a:buNone/>
            </a:pPr>
            <a:endParaRPr lang="en-US" sz="1800" dirty="0"/>
          </a:p>
          <a:p>
            <a:pPr marL="0" indent="0" algn="ctr">
              <a:buNone/>
            </a:pPr>
            <a:r>
              <a:rPr lang="en-US" dirty="0"/>
              <a:t>Discovered Conditions</a:t>
            </a:r>
          </a:p>
          <a:p>
            <a:r>
              <a:rPr lang="en-US" sz="1800" dirty="0"/>
              <a:t>Discovery of modification to accelerator, segment, experimental area with hazards beyond those evaluated in SAD or ASE</a:t>
            </a:r>
          </a:p>
          <a:p>
            <a:r>
              <a:rPr lang="en-US" sz="1800" dirty="0"/>
              <a:t>Discovery of modification to mode and/or parameter that have potential to introduce new accelerator specific hazard or increase consequence of previously evaluated hazard</a:t>
            </a:r>
          </a:p>
          <a:p>
            <a:r>
              <a:rPr lang="en-US" sz="1800" dirty="0"/>
              <a:t>Discovery of failed or missing Credited Control</a:t>
            </a:r>
          </a:p>
          <a:p>
            <a:r>
              <a:rPr lang="en-US" sz="1800" dirty="0"/>
              <a:t>Discovery of non-editorial modification to procedure whose implementation is associated with a Credited Control</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Overview</a:t>
            </a:r>
          </a:p>
        </p:txBody>
      </p:sp>
      <p:sp>
        <p:nvSpPr>
          <p:cNvPr id="9" name="Content Placeholder 1">
            <a:extLst>
              <a:ext uri="{FF2B5EF4-FFF2-40B4-BE49-F238E27FC236}">
                <a16:creationId xmlns:a16="http://schemas.microsoft.com/office/drawing/2014/main" id="{CF51BCB8-7C44-E0A4-A647-672948B0C033}"/>
              </a:ext>
            </a:extLst>
          </p:cNvPr>
          <p:cNvSpPr txBox="1">
            <a:spLocks/>
          </p:cNvSpPr>
          <p:nvPr/>
        </p:nvSpPr>
        <p:spPr>
          <a:xfrm>
            <a:off x="228600" y="971550"/>
            <a:ext cx="8672513" cy="5059363"/>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Two types of categories, with examples:</a:t>
            </a:r>
          </a:p>
        </p:txBody>
      </p:sp>
      <p:sp>
        <p:nvSpPr>
          <p:cNvPr id="7" name="Slide Number Placeholder 6">
            <a:extLst>
              <a:ext uri="{FF2B5EF4-FFF2-40B4-BE49-F238E27FC236}">
                <a16:creationId xmlns:a16="http://schemas.microsoft.com/office/drawing/2014/main" id="{1468908E-6FA6-09E0-2C90-47CAAFCA5C6E}"/>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6" name="Footer Placeholder 4">
            <a:extLst>
              <a:ext uri="{FF2B5EF4-FFF2-40B4-BE49-F238E27FC236}">
                <a16:creationId xmlns:a16="http://schemas.microsoft.com/office/drawing/2014/main" id="{B22B37AF-08F7-DDAF-2A21-CD85E4B69AD0}"/>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5ACB78E4-7BCA-17D4-EB5A-243657900DB7}"/>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201649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r>
              <a:rPr lang="en-US" sz="2000" dirty="0"/>
              <a:t>The following individuals have roles and responsibilities pertinent to the USI process.</a:t>
            </a:r>
          </a:p>
          <a:p>
            <a:pPr marL="800100" lvl="1" indent="-342900">
              <a:buFont typeface="+mj-lt"/>
              <a:buAutoNum type="alphaUcPeriod"/>
            </a:pPr>
            <a:r>
              <a:rPr lang="en-US" sz="1800" dirty="0"/>
              <a:t>Screener</a:t>
            </a:r>
          </a:p>
          <a:p>
            <a:pPr marL="800100" lvl="1" indent="-342900">
              <a:buFont typeface="+mj-lt"/>
              <a:buAutoNum type="alphaUcPeriod"/>
            </a:pPr>
            <a:r>
              <a:rPr lang="en-US" sz="1800" dirty="0"/>
              <a:t>Machine Owner</a:t>
            </a:r>
          </a:p>
          <a:p>
            <a:pPr marL="800100" lvl="1" indent="-342900">
              <a:buFont typeface="+mj-lt"/>
              <a:buAutoNum type="alphaUcPeriod"/>
            </a:pPr>
            <a:r>
              <a:rPr lang="en-US" sz="1800" dirty="0"/>
              <a:t>ESH Division Accelerator Safety Department</a:t>
            </a:r>
          </a:p>
          <a:p>
            <a:pPr marL="800100" lvl="1" indent="-342900">
              <a:buFont typeface="+mj-lt"/>
              <a:buAutoNum type="alphaUcPeriod"/>
            </a:pPr>
            <a:r>
              <a:rPr lang="en-US" sz="1800" dirty="0"/>
              <a:t>ESH Division Accelerator Safety Department Head</a:t>
            </a:r>
          </a:p>
          <a:p>
            <a:pPr marL="800100" lvl="1" indent="-342900">
              <a:buFont typeface="+mj-lt"/>
              <a:buAutoNum type="alphaUcPeriod"/>
            </a:pPr>
            <a:r>
              <a:rPr lang="en-US" sz="1800" dirty="0"/>
              <a:t>Senior Radiation Safety Officer</a:t>
            </a:r>
          </a:p>
          <a:p>
            <a:pPr marL="800100" lvl="1" indent="-342900">
              <a:buFont typeface="+mj-lt"/>
              <a:buAutoNum type="alphaUcPeriod"/>
            </a:pPr>
            <a:r>
              <a:rPr lang="en-US" sz="1800" dirty="0"/>
              <a:t>Chief Safety Officer (CSO)</a:t>
            </a:r>
          </a:p>
          <a:p>
            <a:pPr marL="800100" lvl="1" indent="-342900">
              <a:buFont typeface="+mj-lt"/>
              <a:buAutoNum type="alphaUcPeriod"/>
            </a:pPr>
            <a:r>
              <a:rPr lang="en-US" sz="1800" dirty="0"/>
              <a:t>Directorate/Division Leadership</a:t>
            </a:r>
          </a:p>
          <a:p>
            <a:pPr marL="800100" lvl="1" indent="-342900">
              <a:buFont typeface="+mj-lt"/>
              <a:buAutoNum type="alphaUcPeriod"/>
            </a:pPr>
            <a:r>
              <a:rPr lang="en-US" sz="1800" dirty="0"/>
              <a:t>Fermilab Director </a:t>
            </a:r>
          </a:p>
          <a:p>
            <a:pPr marL="800100" lvl="1" indent="-342900">
              <a:buFont typeface="+mj-lt"/>
              <a:buAutoNum type="alphaUcPeriod"/>
            </a:pPr>
            <a:r>
              <a:rPr lang="en-US" sz="1800" dirty="0"/>
              <a:t>Fermilab DOE Site Office Manager</a:t>
            </a:r>
          </a:p>
          <a:p>
            <a:r>
              <a:rPr lang="en-US" sz="2000" dirty="0"/>
              <a:t>These roles and responsibilities will be defined in the following slides, and are described in detail in ESH-ASD-0001.</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6" name="Footer Placeholder 4">
            <a:extLst>
              <a:ext uri="{FF2B5EF4-FFF2-40B4-BE49-F238E27FC236}">
                <a16:creationId xmlns:a16="http://schemas.microsoft.com/office/drawing/2014/main" id="{B7D798EC-F13B-1B41-706E-9D335177CAE7}"/>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24C8077B-6990-B107-F537-92B074E21EF6}"/>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980658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indent="-457200">
              <a:buFont typeface="+mj-lt"/>
              <a:buAutoNum type="alphaUcPeriod"/>
            </a:pPr>
            <a:r>
              <a:rPr lang="en-US" sz="2000" dirty="0"/>
              <a:t>Screener</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screener is an identified Fermilab employee who has received USI Screening training. These individuals are typically members of the ESH Division, accelerator operators, accelerator Machine Owners and their line management. The ESH Accelerator Safety Department Head is responsible for identifying and providing training to USI Screeners, and maintaining a list of qualified Screeners. The Screener is responsible for:</a:t>
            </a:r>
          </a:p>
          <a:p>
            <a:pPr lvl="1" indent="-342900">
              <a:lnSpc>
                <a:spcPct val="107000"/>
              </a:lnSpc>
              <a:spcBef>
                <a:spcPts val="0"/>
              </a:spcBef>
              <a:spcAft>
                <a:spcPts val="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completing the USI Screening Form; </a:t>
            </a:r>
          </a:p>
          <a:p>
            <a:pPr lvl="1"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reviewing/signing the USI Screening Form with the Machine Owner.</a:t>
            </a:r>
          </a:p>
          <a:p>
            <a:pPr marL="0" indent="0">
              <a:buNone/>
            </a:pPr>
            <a:r>
              <a:rPr lang="en-US" sz="2000" dirty="0"/>
              <a:t> </a:t>
            </a: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6" name="Footer Placeholder 4">
            <a:extLst>
              <a:ext uri="{FF2B5EF4-FFF2-40B4-BE49-F238E27FC236}">
                <a16:creationId xmlns:a16="http://schemas.microsoft.com/office/drawing/2014/main" id="{C9F88182-11B2-44E0-1587-EE276A6DE39D}"/>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23810EF3-C5C9-A53A-CA89-CF622148DA43}"/>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627804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2"/>
            </a:pPr>
            <a:r>
              <a:rPr lang="en-US" sz="2000" dirty="0">
                <a:effectLst/>
                <a:latin typeface="Helvetica" panose="020B0604020202020204" pitchFamily="34" charset="0"/>
                <a:ea typeface="Calibri" panose="020F0502020204030204" pitchFamily="34" charset="0"/>
                <a:cs typeface="Helvetica" panose="020B0604020202020204" pitchFamily="34" charset="0"/>
              </a:rPr>
              <a:t>Machine Owner </a:t>
            </a:r>
          </a:p>
          <a:p>
            <a:pPr marL="0" marR="0" indent="0">
              <a:lnSpc>
                <a:spcPct val="107000"/>
              </a:lnSpc>
              <a:spcBef>
                <a:spcPts val="0"/>
              </a:spcBef>
              <a:spcAft>
                <a:spcPts val="800"/>
              </a:spcAft>
              <a:buNone/>
            </a:pPr>
            <a:r>
              <a:rPr lang="en-US" sz="1500" dirty="0">
                <a:effectLst/>
                <a:latin typeface="Helvetica" panose="020B0604020202020204" pitchFamily="34" charset="0"/>
                <a:ea typeface="Calibri" panose="020F0502020204030204" pitchFamily="34" charset="0"/>
                <a:cs typeface="Helvetica" panose="020B0604020202020204" pitchFamily="34" charset="0"/>
              </a:rPr>
              <a:t>The Machine Owner is the Fermilab employee identified as the primary point of contact for an accelerator or segment of an accelerator. This individual has knowledge of the accelerator (or segment of the accelerator) and its associated SAD Chapter(s) and ASE. These individuals are identified either by being appointed by their respective Associate Lab Director (ALD) as a Machine Department Head or the author of the SAD Chapter.</a:t>
            </a:r>
          </a:p>
          <a:p>
            <a:pPr marL="0" marR="0" indent="0">
              <a:lnSpc>
                <a:spcPct val="107000"/>
              </a:lnSpc>
              <a:spcBef>
                <a:spcPts val="0"/>
              </a:spcBef>
              <a:spcAft>
                <a:spcPts val="800"/>
              </a:spcAft>
              <a:buNone/>
            </a:pPr>
            <a:r>
              <a:rPr lang="en-US" sz="1500" dirty="0">
                <a:effectLst/>
                <a:latin typeface="Helvetica" panose="020B0604020202020204" pitchFamily="34" charset="0"/>
                <a:ea typeface="Calibri" panose="020F0502020204030204" pitchFamily="34" charset="0"/>
                <a:cs typeface="Helvetica" panose="020B0604020202020204" pitchFamily="34" charset="0"/>
              </a:rPr>
              <a:t> The Machine Owner is responsible for: </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reviewing and concurring with the determination of the USI Screening Form; </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signing the USI Screening Form with the Screener;</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notifying accelerator operators of proposed activities or discovered conditions that warrant USI Evaluation, requesting that accelerator operations to the affected accelerator, or accelerator segment, be suspended immediately and put in a safe and stable condition; </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submitting completed USI Screening Forms to the ESH Division Accelerator Safety Department;</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completing the USI Evaluation Form, when determined by the USI Screening Form, with the ESH Division Accelerator Safety Department; </a:t>
            </a:r>
          </a:p>
          <a:p>
            <a:pPr marL="342900" marR="0" lvl="0" indent="-342900">
              <a:lnSpc>
                <a:spcPct val="107000"/>
              </a:lnSpc>
              <a:spcBef>
                <a:spcPts val="0"/>
              </a:spcBef>
              <a:spcAft>
                <a:spcPts val="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notifying accelerator operations of an ASE violation, requesting that accelerator operations to the affected accelerator, or accelerator segment, be suspended immediately and put in a safe and stable condition; and </a:t>
            </a:r>
          </a:p>
          <a:p>
            <a:pPr marL="342900" marR="0" lvl="0" indent="-342900">
              <a:lnSpc>
                <a:spcPct val="107000"/>
              </a:lnSpc>
              <a:spcBef>
                <a:spcPts val="0"/>
              </a:spcBef>
              <a:spcAft>
                <a:spcPts val="800"/>
              </a:spcAft>
              <a:buFont typeface="Symbol" panose="05050102010706020507" pitchFamily="18" charset="2"/>
              <a:buChar char=""/>
            </a:pPr>
            <a:r>
              <a:rPr lang="en-US" sz="1500" dirty="0">
                <a:effectLst/>
                <a:latin typeface="Helvetica" panose="020B0604020202020204" pitchFamily="34" charset="0"/>
                <a:ea typeface="Calibri" panose="020F0502020204030204" pitchFamily="34" charset="0"/>
                <a:cs typeface="Helvetica" panose="020B0604020202020204" pitchFamily="34" charset="0"/>
              </a:rPr>
              <a:t>signing the USI Evaluation Form with the ESH Division Accelerator Safety Department Head.</a:t>
            </a:r>
          </a:p>
          <a:p>
            <a:pPr marL="0" indent="0">
              <a:buNone/>
            </a:pPr>
            <a:r>
              <a:rPr lang="en-US" sz="1500" dirty="0">
                <a:latin typeface="Helvetica" panose="020B0604020202020204" pitchFamily="34" charset="0"/>
                <a:cs typeface="Helvetica" panose="020B0604020202020204" pitchFamily="34" charset="0"/>
              </a:rPr>
              <a:t> </a:t>
            </a: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6" name="Footer Placeholder 4">
            <a:extLst>
              <a:ext uri="{FF2B5EF4-FFF2-40B4-BE49-F238E27FC236}">
                <a16:creationId xmlns:a16="http://schemas.microsoft.com/office/drawing/2014/main" id="{E274B7A9-3BA0-6017-B61C-B083301FAE8F}"/>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92FD53DF-B151-3238-BBB7-F7E36F40A62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1071250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3"/>
            </a:pPr>
            <a:r>
              <a:rPr lang="en-US" sz="2000" dirty="0">
                <a:effectLst/>
                <a:latin typeface="Helvetica" panose="020B0604020202020204" pitchFamily="34" charset="0"/>
                <a:ea typeface="Calibri" panose="020F0502020204030204" pitchFamily="34" charset="0"/>
                <a:cs typeface="Helvetica" panose="020B0604020202020204" pitchFamily="34" charset="0"/>
              </a:rPr>
              <a:t>ESH Division Accelerator Safety Department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Environment, Safety and Health (ESH) Division Accelerator Safety Department is made up of accelerator safety specialists who have demonstrated familiarity with and ability to interpret DOE O 420.2D, Safety of Accelerators, including the USI Process. The ESH Division Accelerator Safety Department is responsible for: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collecting completed USI Screening Forms;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completing the USI Evaluation Form with the Machine Owner;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processing the USI Evaluation Forms, ensuring all required signatures/approvals are received • providing notification when a USI is identified;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providing notifications when an ASE violation is identified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maintains records of USI Screenings and USI Evaluations, including assigning USI Report Numbers; and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ensuring identified personnel are adequately trained in the USI Program. </a:t>
            </a: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6" name="Footer Placeholder 4">
            <a:extLst>
              <a:ext uri="{FF2B5EF4-FFF2-40B4-BE49-F238E27FC236}">
                <a16:creationId xmlns:a16="http://schemas.microsoft.com/office/drawing/2014/main" id="{F1CF89BC-FD40-1C3D-46ED-19A321658FE8}"/>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842782B6-8E94-70BB-071D-7B14B3C67288}"/>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4047143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4"/>
            </a:pPr>
            <a:r>
              <a:rPr lang="en-US" sz="2000" dirty="0">
                <a:effectLst/>
                <a:latin typeface="Helvetica" panose="020B0604020202020204" pitchFamily="34" charset="0"/>
                <a:ea typeface="Calibri" panose="020F0502020204030204" pitchFamily="34" charset="0"/>
                <a:cs typeface="Helvetica" panose="020B0604020202020204" pitchFamily="34" charset="0"/>
              </a:rPr>
              <a:t>ESH Division Accelerator Safety Department Head</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ESH Division Accelerator Safety Department Head is responsible for: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maintaining the USI Program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identifying and providing training to USI Screeners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maintaining a list of qualified Screeners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reviewing the USI Program and recommending approval of the USI Program to the Fermilab Director;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promptly (within one business day) notifying DOE upon discovery of conditions with the credible potential to introduce accelerator specific hazards that are not adequately addressed by the current SAD and approved ASE; and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reviewing and signing the USI Evaluation Form with the Machine Owner. </a:t>
            </a: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457200" marR="0" indent="-457200">
              <a:lnSpc>
                <a:spcPct val="107000"/>
              </a:lnSpc>
              <a:spcBef>
                <a:spcPts val="0"/>
              </a:spcBef>
              <a:spcAft>
                <a:spcPts val="800"/>
              </a:spcAft>
              <a:buFont typeface="+mj-lt"/>
              <a:buAutoNum type="alphaUcPeriod" startAt="4"/>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6" name="Footer Placeholder 4">
            <a:extLst>
              <a:ext uri="{FF2B5EF4-FFF2-40B4-BE49-F238E27FC236}">
                <a16:creationId xmlns:a16="http://schemas.microsoft.com/office/drawing/2014/main" id="{D6082523-13CE-C2E8-4565-0078C258628A}"/>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2F1BAA04-2E6C-6D3D-FD7F-B3FE9DC66837}"/>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239381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DD42B-A22D-347C-6673-D1F4D011C972}"/>
              </a:ext>
            </a:extLst>
          </p:cNvPr>
          <p:cNvSpPr>
            <a:spLocks noGrp="1"/>
          </p:cNvSpPr>
          <p:nvPr>
            <p:ph type="title"/>
          </p:nvPr>
        </p:nvSpPr>
        <p:spPr/>
        <p:txBody>
          <a:bodyPr/>
          <a:lstStyle/>
          <a:p>
            <a:r>
              <a:rPr lang="en" sz="2800" dirty="0">
                <a:solidFill>
                  <a:schemeClr val="tx1"/>
                </a:solidFill>
                <a:latin typeface="Helvetica" panose="020B0604020202020204" pitchFamily="34" charset="0"/>
                <a:ea typeface="Cambria"/>
                <a:cs typeface="Helvetica" panose="020B0604020202020204" pitchFamily="34" charset="0"/>
                <a:sym typeface="Cambria"/>
              </a:rPr>
              <a:t>The Accelerator Safety Order (ASO)</a:t>
            </a:r>
            <a:r>
              <a:rPr lang="en" sz="2800" strike="sngStrike" dirty="0">
                <a:solidFill>
                  <a:schemeClr val="tx1"/>
                </a:solidFill>
                <a:latin typeface="Helvetica" panose="020B0604020202020204" pitchFamily="34" charset="0"/>
                <a:ea typeface="Cambria"/>
                <a:cs typeface="Helvetica" panose="020B0604020202020204" pitchFamily="34" charset="0"/>
                <a:sym typeface="Cambria"/>
              </a:rPr>
              <a:t> </a:t>
            </a:r>
            <a:endParaRPr lang="en-US" dirty="0"/>
          </a:p>
        </p:txBody>
      </p:sp>
      <p:sp>
        <p:nvSpPr>
          <p:cNvPr id="4" name="Slide Number Placeholder 3">
            <a:extLst>
              <a:ext uri="{FF2B5EF4-FFF2-40B4-BE49-F238E27FC236}">
                <a16:creationId xmlns:a16="http://schemas.microsoft.com/office/drawing/2014/main" id="{9169CB5B-B881-DAAC-EB51-EE062CF696BF}"/>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6" name="Google Shape;69;p14">
            <a:extLst>
              <a:ext uri="{FF2B5EF4-FFF2-40B4-BE49-F238E27FC236}">
                <a16:creationId xmlns:a16="http://schemas.microsoft.com/office/drawing/2014/main" id="{1E6A829B-292C-4324-E304-1FA42CD90FA9}"/>
              </a:ext>
            </a:extLst>
          </p:cNvPr>
          <p:cNvSpPr txBox="1">
            <a:spLocks/>
          </p:cNvSpPr>
          <p:nvPr/>
        </p:nvSpPr>
        <p:spPr>
          <a:xfrm>
            <a:off x="311700" y="815546"/>
            <a:ext cx="8686800" cy="5031374"/>
          </a:xfrm>
          <a:prstGeom prst="rect">
            <a:avLst/>
          </a:prstGeom>
        </p:spPr>
        <p:txBody>
          <a:bodyPr spcFirstLastPara="1" wrap="square" lIns="91425" tIns="91425" rIns="91425" bIns="91425" anchor="t" anchorCtr="0">
            <a:noAutofit/>
          </a:bodyPr>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0000"/>
              </a:buClr>
              <a:buSzPts val="1100"/>
              <a:buFont typeface="Arial" charset="0"/>
              <a:buNone/>
            </a:pPr>
            <a:r>
              <a:rPr lang="en-US" sz="1600" dirty="0">
                <a:solidFill>
                  <a:srgbClr val="000000"/>
                </a:solidFill>
                <a:latin typeface="Helvetica" panose="020B0604020202020204" pitchFamily="34" charset="0"/>
                <a:ea typeface="Arial"/>
                <a:cs typeface="Helvetica" panose="020B0604020202020204" pitchFamily="34" charset="0"/>
                <a:sym typeface="Arial"/>
              </a:rPr>
              <a:t>Per our contract, Fermi is required to follow</a:t>
            </a:r>
            <a:r>
              <a:rPr lang="en-US" sz="1600" dirty="0">
                <a:solidFill>
                  <a:srgbClr val="FF00FF"/>
                </a:solidFill>
                <a:latin typeface="Helvetica" panose="020B0604020202020204" pitchFamily="34" charset="0"/>
                <a:ea typeface="Arial"/>
                <a:cs typeface="Helvetica" panose="020B0604020202020204" pitchFamily="34" charset="0"/>
                <a:sym typeface="Arial"/>
              </a:rPr>
              <a:t> </a:t>
            </a:r>
            <a:r>
              <a:rPr lang="en-US" sz="1600" b="1" u="sng" dirty="0">
                <a:solidFill>
                  <a:schemeClr val="hlink"/>
                </a:solidFill>
                <a:latin typeface="Helvetica" panose="020B0604020202020204" pitchFamily="34" charset="0"/>
                <a:ea typeface="Arial"/>
                <a:cs typeface="Helvetica" panose="020B0604020202020204" pitchFamily="34" charset="0"/>
                <a:sym typeface="Arial"/>
              </a:rPr>
              <a:t>DOE Order 420.2D</a:t>
            </a:r>
            <a:r>
              <a:rPr lang="en-US" sz="1600" dirty="0">
                <a:solidFill>
                  <a:srgbClr val="000000"/>
                </a:solidFill>
                <a:latin typeface="Helvetica" panose="020B0604020202020204" pitchFamily="34" charset="0"/>
                <a:ea typeface="Arial"/>
                <a:cs typeface="Helvetica" panose="020B0604020202020204" pitchFamily="34" charset="0"/>
                <a:sym typeface="Arial"/>
              </a:rPr>
              <a:t>, </a:t>
            </a:r>
            <a:r>
              <a:rPr lang="en-US" sz="1600" b="1" dirty="0">
                <a:solidFill>
                  <a:srgbClr val="000000"/>
                </a:solidFill>
                <a:latin typeface="Helvetica" panose="020B0604020202020204" pitchFamily="34" charset="0"/>
                <a:ea typeface="Arial"/>
                <a:cs typeface="Helvetica" panose="020B0604020202020204" pitchFamily="34" charset="0"/>
                <a:sym typeface="Arial"/>
              </a:rPr>
              <a:t>“</a:t>
            </a:r>
            <a:r>
              <a:rPr lang="en-US" sz="1600" b="1" i="1" dirty="0">
                <a:solidFill>
                  <a:srgbClr val="000000"/>
                </a:solidFill>
                <a:latin typeface="Helvetica" panose="020B0604020202020204" pitchFamily="34" charset="0"/>
                <a:ea typeface="Arial"/>
                <a:cs typeface="Helvetica" panose="020B0604020202020204" pitchFamily="34" charset="0"/>
                <a:sym typeface="Arial"/>
              </a:rPr>
              <a:t>SAFETY OF ACCELERATORS”</a:t>
            </a:r>
            <a:r>
              <a:rPr lang="en-US" sz="1600" i="1" dirty="0">
                <a:solidFill>
                  <a:srgbClr val="000000"/>
                </a:solidFill>
                <a:latin typeface="Helvetica" panose="020B0604020202020204" pitchFamily="34" charset="0"/>
                <a:ea typeface="Arial"/>
                <a:cs typeface="Helvetica" panose="020B0604020202020204" pitchFamily="34" charset="0"/>
                <a:sym typeface="Arial"/>
              </a:rPr>
              <a:t>. </a:t>
            </a:r>
            <a:endParaRPr lang="en-US" sz="1600" dirty="0">
              <a:solidFill>
                <a:srgbClr val="FF00FF"/>
              </a:solidFill>
              <a:latin typeface="Helvetica" panose="020B0604020202020204" pitchFamily="34" charset="0"/>
              <a:ea typeface="Arial"/>
              <a:cs typeface="Helvetica" panose="020B0604020202020204" pitchFamily="34" charset="0"/>
              <a:sym typeface="Arial"/>
            </a:endParaRPr>
          </a:p>
          <a:p>
            <a:pPr marL="0" indent="0">
              <a:buFont typeface="Arial" charset="0"/>
              <a:buNone/>
            </a:pPr>
            <a:r>
              <a:rPr lang="en-US" sz="1600" b="1" i="1" dirty="0">
                <a:solidFill>
                  <a:srgbClr val="000000"/>
                </a:solidFill>
                <a:latin typeface="Helvetica" panose="020B0604020202020204" pitchFamily="34" charset="0"/>
                <a:ea typeface="Arial"/>
                <a:cs typeface="Helvetica" panose="020B0604020202020204" pitchFamily="34" charset="0"/>
                <a:sym typeface="Arial"/>
              </a:rPr>
              <a:t>The purpose of the order is:</a:t>
            </a:r>
            <a:endParaRPr lang="en-US" sz="1600" dirty="0">
              <a:solidFill>
                <a:srgbClr val="000000"/>
              </a:solidFill>
              <a:latin typeface="Helvetica" panose="020B0604020202020204" pitchFamily="34" charset="0"/>
              <a:ea typeface="Arial"/>
              <a:cs typeface="Helvetica" panose="020B0604020202020204" pitchFamily="34" charset="0"/>
              <a:sym typeface="Arial"/>
            </a:endParaRPr>
          </a:p>
          <a:p>
            <a:pPr indent="0">
              <a:buFont typeface="Arial" charset="0"/>
              <a:buNone/>
            </a:pPr>
            <a:r>
              <a:rPr lang="en-US" sz="1600" i="1" dirty="0">
                <a:solidFill>
                  <a:schemeClr val="tx1"/>
                </a:solidFill>
                <a:latin typeface="Helvetica" panose="020B0604020202020204" pitchFamily="34" charset="0"/>
                <a:ea typeface="Arial"/>
                <a:cs typeface="Helvetica" panose="020B0604020202020204" pitchFamily="34" charset="0"/>
                <a:sym typeface="Arial"/>
              </a:rPr>
              <a:t>“To establish accelerator-specific safety requirements for Department of Energy (DOE), including National Nuclear Security Administration (NNSA), accelerators and their operations that, when supplemented by other applicable safety and health requirements, promote safe operations to ensure adequate protection of workers, the public, and the environment.”</a:t>
            </a:r>
            <a:endParaRPr lang="en-US" sz="1600" dirty="0">
              <a:solidFill>
                <a:srgbClr val="FF00FF"/>
              </a:solidFill>
              <a:latin typeface="Helvetica" panose="020B0604020202020204" pitchFamily="34" charset="0"/>
              <a:ea typeface="Arial"/>
              <a:cs typeface="Helvetica" panose="020B0604020202020204" pitchFamily="34" charset="0"/>
              <a:sym typeface="Arial"/>
            </a:endParaRPr>
          </a:p>
          <a:p>
            <a:pPr marL="0" indent="0">
              <a:buClr>
                <a:srgbClr val="000000"/>
              </a:buClr>
              <a:buSzPts val="1100"/>
              <a:buFont typeface="Arial" charset="0"/>
              <a:buNone/>
            </a:pPr>
            <a:r>
              <a:rPr lang="en-US" sz="1600" b="1" i="1" dirty="0">
                <a:solidFill>
                  <a:srgbClr val="000000"/>
                </a:solidFill>
                <a:latin typeface="Helvetica" panose="020B0604020202020204" pitchFamily="34" charset="0"/>
                <a:ea typeface="Arial"/>
                <a:cs typeface="Helvetica" panose="020B0604020202020204" pitchFamily="34" charset="0"/>
                <a:sym typeface="Arial"/>
              </a:rPr>
              <a:t>Accelerator definition:</a:t>
            </a:r>
            <a:endParaRPr lang="en-US" sz="1600" dirty="0">
              <a:solidFill>
                <a:schemeClr val="tx1"/>
              </a:solidFill>
              <a:latin typeface="Helvetica" panose="020B0604020202020204" pitchFamily="34" charset="0"/>
              <a:ea typeface="Arial"/>
              <a:cs typeface="Helvetica" panose="020B0604020202020204" pitchFamily="34" charset="0"/>
              <a:sym typeface="Arial"/>
            </a:endParaRPr>
          </a:p>
          <a:p>
            <a:pPr marL="0" indent="457200">
              <a:buClr>
                <a:schemeClr val="dk1"/>
              </a:buClr>
              <a:buSzPts val="1100"/>
              <a:buFont typeface="Arial" charset="0"/>
              <a:buNone/>
            </a:pPr>
            <a:r>
              <a:rPr lang="en-US" sz="1600" i="1" dirty="0">
                <a:solidFill>
                  <a:schemeClr val="tx1"/>
                </a:solidFill>
                <a:latin typeface="Helvetica" panose="020B0604020202020204" pitchFamily="34" charset="0"/>
                <a:ea typeface="Arial"/>
                <a:cs typeface="Helvetica" panose="020B0604020202020204" pitchFamily="34" charset="0"/>
                <a:sym typeface="Arial"/>
              </a:rPr>
              <a:t>“A device and its components employing electrostatic or electromagnetic fields to impart kinetic energy to molecular, atomic, or sub-atomic particles and capable of creating a radiological area as defined by 10 CFR Part 835, Occupational Radiation Protection. Accelerator components include injectors, targets, beam dumps, detectors, experimental enclosures, accelerator enclosures, experimental areas, and experimental apparatus utilizing the accelerator. The accelerator also includes associated support and test facilities, equipment, systems, and utilities necessary to operate the accelerator or utilize the accelerated beam.”</a:t>
            </a:r>
          </a:p>
          <a:p>
            <a:pPr marL="0" indent="457200">
              <a:buClr>
                <a:schemeClr val="dk1"/>
              </a:buClr>
              <a:buSzPts val="1100"/>
              <a:buFont typeface="Arial" charset="0"/>
              <a:buNone/>
            </a:pPr>
            <a:endParaRPr lang="en-US" sz="1200" dirty="0">
              <a:solidFill>
                <a:srgbClr val="000000"/>
              </a:solidFill>
            </a:endParaRPr>
          </a:p>
        </p:txBody>
      </p:sp>
      <p:sp>
        <p:nvSpPr>
          <p:cNvPr id="7" name="Footer Placeholder 4">
            <a:extLst>
              <a:ext uri="{FF2B5EF4-FFF2-40B4-BE49-F238E27FC236}">
                <a16:creationId xmlns:a16="http://schemas.microsoft.com/office/drawing/2014/main" id="{77A27480-3A76-3293-31B6-04DC2B7A526A}"/>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06CBE173-2771-43BE-E69B-588D27779EBF}"/>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
        <p:nvSpPr>
          <p:cNvPr id="2" name="TextBox 1">
            <a:extLst>
              <a:ext uri="{FF2B5EF4-FFF2-40B4-BE49-F238E27FC236}">
                <a16:creationId xmlns:a16="http://schemas.microsoft.com/office/drawing/2014/main" id="{66E3A5FB-716D-86C9-E29A-BCA5F208A986}"/>
              </a:ext>
            </a:extLst>
          </p:cNvPr>
          <p:cNvSpPr txBox="1"/>
          <p:nvPr/>
        </p:nvSpPr>
        <p:spPr>
          <a:xfrm>
            <a:off x="311700" y="5740591"/>
            <a:ext cx="8319119" cy="646331"/>
          </a:xfrm>
          <a:prstGeom prst="rect">
            <a:avLst/>
          </a:prstGeom>
          <a:noFill/>
        </p:spPr>
        <p:txBody>
          <a:bodyPr wrap="square" rtlCol="0">
            <a:spAutoFit/>
          </a:bodyPr>
          <a:lstStyle/>
          <a:p>
            <a:pPr algn="ctr"/>
            <a:r>
              <a:rPr lang="en-US" sz="1800" i="1" dirty="0">
                <a:solidFill>
                  <a:schemeClr val="accent6"/>
                </a:solidFill>
                <a:effectLst/>
                <a:latin typeface="Segoe UI" panose="020B0502040204020203" pitchFamily="34" charset="0"/>
              </a:rPr>
              <a:t>Fermilab has five (5) accelerators that meet the definition of accelerator per the Order: The Fermilab Main Accelerator, FAST, PIP2IT, CMTS1 and VTS.</a:t>
            </a:r>
            <a:endParaRPr lang="en-US" sz="1800" i="1" dirty="0">
              <a:solidFill>
                <a:schemeClr val="accent6"/>
              </a:solidFill>
            </a:endParaRPr>
          </a:p>
        </p:txBody>
      </p:sp>
    </p:spTree>
    <p:extLst>
      <p:ext uri="{BB962C8B-B14F-4D97-AF65-F5344CB8AC3E}">
        <p14:creationId xmlns:p14="http://schemas.microsoft.com/office/powerpoint/2010/main" val="4280152814"/>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5"/>
            </a:pPr>
            <a:r>
              <a:rPr lang="en-US" sz="2000" dirty="0">
                <a:effectLst/>
                <a:latin typeface="Helvetica" panose="020B0604020202020204" pitchFamily="34" charset="0"/>
                <a:ea typeface="Calibri" panose="020F0502020204030204" pitchFamily="34" charset="0"/>
                <a:cs typeface="Helvetica" panose="020B0604020202020204" pitchFamily="34" charset="0"/>
              </a:rPr>
              <a:t>Senior Radiation Safety Officer (SRSO)</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Fermilab Senior Radiation Safety Officer (SRSO) is responsible for: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reviewing the USI Program and recommending approval of the USI Program to the Fermilab Director;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approving USI Evaluation Forms with radiological accelerator-specific findings when a USI is identified; and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determining whether a USI with radiological accelerator-specific findings warrants further reporting, including possible Occurrence Reporting and Processing System (ORPS) and Noncompliance Tracking System (NTS) reporting. </a:t>
            </a:r>
          </a:p>
          <a:p>
            <a:pPr marL="0" marR="0" indent="0">
              <a:lnSpc>
                <a:spcPct val="107000"/>
              </a:lnSpc>
              <a:spcBef>
                <a:spcPts val="0"/>
              </a:spcBef>
              <a:spcAft>
                <a:spcPts val="800"/>
              </a:spcAft>
              <a:buNone/>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6" name="Footer Placeholder 4">
            <a:extLst>
              <a:ext uri="{FF2B5EF4-FFF2-40B4-BE49-F238E27FC236}">
                <a16:creationId xmlns:a16="http://schemas.microsoft.com/office/drawing/2014/main" id="{071973AE-1AFB-B966-2FBD-44EE42C5926F}"/>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B11A51BD-1CE4-65C6-64A9-253A24A1891A}"/>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2109547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6"/>
            </a:pPr>
            <a:r>
              <a:rPr lang="en-US" sz="2000" dirty="0">
                <a:effectLst/>
                <a:latin typeface="Helvetica" panose="020B0604020202020204" pitchFamily="34" charset="0"/>
                <a:ea typeface="Calibri" panose="020F0502020204030204" pitchFamily="34" charset="0"/>
                <a:cs typeface="Helvetica" panose="020B0604020202020204" pitchFamily="34" charset="0"/>
              </a:rPr>
              <a:t>Chief Safety Officer (</a:t>
            </a:r>
            <a:r>
              <a:rPr lang="en-US" sz="2000" dirty="0">
                <a:latin typeface="Helvetica" panose="020B0604020202020204" pitchFamily="34" charset="0"/>
                <a:ea typeface="Calibri" panose="020F0502020204030204" pitchFamily="34" charset="0"/>
                <a:cs typeface="Helvetica" panose="020B0604020202020204" pitchFamily="34" charset="0"/>
              </a:rPr>
              <a:t>C</a:t>
            </a:r>
            <a:r>
              <a:rPr lang="en-US" sz="2000" dirty="0">
                <a:effectLst/>
                <a:latin typeface="Helvetica" panose="020B0604020202020204" pitchFamily="34" charset="0"/>
                <a:ea typeface="Calibri" panose="020F0502020204030204" pitchFamily="34" charset="0"/>
                <a:cs typeface="Helvetica" panose="020B0604020202020204" pitchFamily="34" charset="0"/>
              </a:rPr>
              <a:t>SO)</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Fermilab Chief Safety Officer (CSO) is responsible for:</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reviewing the USI Program and recommending approval of the USI Program to the Fermilab Director;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approving USI Evaluation Forms with oxygen deficiency hazard (ODH) accelerator-specific findings and/or non-accelerator specific (NASH) findings when a USI is identified; and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determining whether a USI with ODH findings and/or NASH findings warrants further reporting, including possible Occurrence Reporting and Processing System (ORPS) and Noncompliance Tracking System (NTS) reporting.</a:t>
            </a:r>
          </a:p>
          <a:p>
            <a:pPr marL="342900" marR="0" lvl="0" indent="-342900">
              <a:lnSpc>
                <a:spcPct val="107000"/>
              </a:lnSpc>
              <a:spcBef>
                <a:spcPts val="0"/>
              </a:spcBef>
              <a:spcAft>
                <a:spcPts val="800"/>
              </a:spcAft>
              <a:buFont typeface="+mj-lt"/>
              <a:buAutoNum type="alphaUcPeriod" startAt="7"/>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6" name="Footer Placeholder 4">
            <a:extLst>
              <a:ext uri="{FF2B5EF4-FFF2-40B4-BE49-F238E27FC236}">
                <a16:creationId xmlns:a16="http://schemas.microsoft.com/office/drawing/2014/main" id="{558CEAB4-004D-71AC-8DBA-2307F9677E39}"/>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ADC35449-2CCB-AD4D-BB3A-405901B4ED66}"/>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75613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971550"/>
            <a:ext cx="8517194" cy="5059363"/>
          </a:xfrm>
        </p:spPr>
        <p:txBody>
          <a:bodyPr/>
          <a:lstStyle/>
          <a:p>
            <a:pPr marL="457200" marR="0" indent="-457200">
              <a:lnSpc>
                <a:spcPct val="107000"/>
              </a:lnSpc>
              <a:spcBef>
                <a:spcPts val="0"/>
              </a:spcBef>
              <a:spcAft>
                <a:spcPts val="800"/>
              </a:spcAft>
              <a:buFont typeface="+mj-lt"/>
              <a:buAutoNum type="alphaUcPeriod" startAt="7"/>
            </a:pPr>
            <a:r>
              <a:rPr lang="en-US" dirty="0">
                <a:effectLst/>
                <a:latin typeface="Helvetica" panose="020B0604020202020204" pitchFamily="34" charset="0"/>
                <a:ea typeface="Calibri" panose="020F0502020204030204" pitchFamily="34" charset="0"/>
                <a:cs typeface="Helvetica" panose="020B0604020202020204" pitchFamily="34" charset="0"/>
              </a:rPr>
              <a:t>Directorate/Division Leadership</a:t>
            </a: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Directorate Associate Lab Directors and Division Senior Directors who operate accelerators are responsible for: </a:t>
            </a:r>
          </a:p>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reviewing the USI Program and recommending approval of the USI Program to the Fermilab Director. </a:t>
            </a:r>
          </a:p>
          <a:p>
            <a:pPr marL="0" marR="0" lvl="0" indent="0">
              <a:lnSpc>
                <a:spcPct val="107000"/>
              </a:lnSpc>
              <a:spcBef>
                <a:spcPts val="0"/>
              </a:spcBef>
              <a:spcAft>
                <a:spcPts val="800"/>
              </a:spcAft>
              <a:buNone/>
            </a:pPr>
            <a:endParaRPr lang="en-US" sz="200" dirty="0">
              <a:effectLst/>
              <a:latin typeface="Helvetica" panose="020B0604020202020204" pitchFamily="34" charset="0"/>
              <a:ea typeface="Calibri" panose="020F0502020204030204" pitchFamily="34" charset="0"/>
              <a:cs typeface="Helvetica" panose="020B0604020202020204" pitchFamily="34" charset="0"/>
            </a:endParaRPr>
          </a:p>
          <a:p>
            <a:pPr marL="457200" marR="0" indent="-457200">
              <a:lnSpc>
                <a:spcPct val="107000"/>
              </a:lnSpc>
              <a:spcBef>
                <a:spcPts val="0"/>
              </a:spcBef>
              <a:spcAft>
                <a:spcPts val="800"/>
              </a:spcAft>
              <a:buFont typeface="+mj-lt"/>
              <a:buAutoNum type="alphaUcPeriod" startAt="8"/>
            </a:pPr>
            <a:r>
              <a:rPr lang="en-US" dirty="0">
                <a:latin typeface="Helvetica" panose="020B0604020202020204" pitchFamily="34" charset="0"/>
                <a:ea typeface="Calibri" panose="020F0502020204030204" pitchFamily="34" charset="0"/>
                <a:cs typeface="Helvetica" panose="020B0604020202020204" pitchFamily="34" charset="0"/>
              </a:rPr>
              <a:t>Fermilab Director </a:t>
            </a: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Fermilab Director is responsible for: </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Approving the USI Program; </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Approving commencing/resuming operations following a USI that affects the SAD; </a:t>
            </a:r>
          </a:p>
          <a:p>
            <a:pPr marL="342900" marR="0" lvl="0" indent="-342900">
              <a:lnSpc>
                <a:spcPct val="107000"/>
              </a:lnSpc>
              <a:spcBef>
                <a:spcPts val="0"/>
              </a:spcBef>
              <a:spcAft>
                <a:spcPts val="80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Approving commencing/resuming operations following a USI that affects an ASE; and approving resuming operations following an ASE violation.</a:t>
            </a:r>
          </a:p>
          <a:p>
            <a:pPr marL="457200" marR="0" indent="-457200">
              <a:lnSpc>
                <a:spcPct val="107000"/>
              </a:lnSpc>
              <a:spcBef>
                <a:spcPts val="0"/>
              </a:spcBef>
              <a:spcAft>
                <a:spcPts val="800"/>
              </a:spcAft>
              <a:buFont typeface="+mj-lt"/>
              <a:buAutoNum type="alphaUcPeriod" startAt="8"/>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6" name="Footer Placeholder 4">
            <a:extLst>
              <a:ext uri="{FF2B5EF4-FFF2-40B4-BE49-F238E27FC236}">
                <a16:creationId xmlns:a16="http://schemas.microsoft.com/office/drawing/2014/main" id="{33C9DC7F-C78C-8AE9-E03B-CDD248A1AC3E}"/>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474B5D35-B4C9-9D67-AAEE-46AADC953C94}"/>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88307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429419" y="966916"/>
            <a:ext cx="7840362" cy="5059363"/>
          </a:xfrm>
        </p:spPr>
        <p:txBody>
          <a:bodyPr/>
          <a:lstStyle/>
          <a:p>
            <a:pPr marL="457200" marR="0" indent="-457200">
              <a:lnSpc>
                <a:spcPct val="107000"/>
              </a:lnSpc>
              <a:spcBef>
                <a:spcPts val="0"/>
              </a:spcBef>
              <a:spcAft>
                <a:spcPts val="800"/>
              </a:spcAft>
              <a:buFont typeface="+mj-lt"/>
              <a:buAutoNum type="alphaUcPeriod" startAt="9"/>
            </a:pPr>
            <a:r>
              <a:rPr lang="en-US" dirty="0">
                <a:effectLst/>
                <a:latin typeface="Helvetica" panose="020B0604020202020204" pitchFamily="34" charset="0"/>
                <a:ea typeface="Calibri" panose="020F0502020204030204" pitchFamily="34" charset="0"/>
                <a:cs typeface="Helvetica" panose="020B0604020202020204" pitchFamily="34" charset="0"/>
              </a:rPr>
              <a:t>Fermilab DOE Site Office Manager</a:t>
            </a:r>
          </a:p>
          <a:p>
            <a:pPr marL="0" marR="0" indent="0">
              <a:lnSpc>
                <a:spcPct val="107000"/>
              </a:lnSpc>
              <a:spcBef>
                <a:spcPts val="0"/>
              </a:spcBef>
              <a:spcAft>
                <a:spcPts val="80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Fermilab DOE Site Office Manager (i.e., the DOE Field Element Manager) is responsible for: </a:t>
            </a:r>
          </a:p>
          <a:p>
            <a:pPr lvl="1"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Approving the USI Program; </a:t>
            </a:r>
          </a:p>
          <a:p>
            <a:pPr lvl="1"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Approving commencing/resuming operations following a USI that affects an ASE; and</a:t>
            </a:r>
          </a:p>
          <a:p>
            <a:pPr lvl="1"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Approving resuming operations following an ASE violation</a:t>
            </a: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457200" marR="0" indent="-457200">
              <a:lnSpc>
                <a:spcPct val="107000"/>
              </a:lnSpc>
              <a:spcBef>
                <a:spcPts val="0"/>
              </a:spcBef>
              <a:spcAft>
                <a:spcPts val="800"/>
              </a:spcAft>
              <a:buFont typeface="+mj-lt"/>
              <a:buAutoNum type="alphaUcPeriod" startAt="8"/>
            </a:pPr>
            <a:endParaRPr lang="en-US" sz="2000" dirty="0">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2000" dirty="0">
              <a:effectLst/>
              <a:latin typeface="Helvetica" panose="020B0604020202020204" pitchFamily="34" charset="0"/>
              <a:ea typeface="Calibri" panose="020F0502020204030204" pitchFamily="34" charset="0"/>
              <a:cs typeface="Helvetica" panose="020B0604020202020204" pitchFamily="34" charset="0"/>
            </a:endParaRPr>
          </a:p>
          <a:p>
            <a:pPr marL="0" marR="0" indent="0">
              <a:lnSpc>
                <a:spcPct val="107000"/>
              </a:lnSpc>
              <a:spcBef>
                <a:spcPts val="0"/>
              </a:spcBef>
              <a:spcAft>
                <a:spcPts val="800"/>
              </a:spcAft>
              <a:buNone/>
            </a:pPr>
            <a:endParaRPr lang="en-US" sz="1500" dirty="0">
              <a:latin typeface="Helvetica" panose="020B0604020202020204" pitchFamily="34" charset="0"/>
              <a:cs typeface="Helvetica" panose="020B0604020202020204" pitchFamily="34" charset="0"/>
            </a:endParaRPr>
          </a:p>
          <a:p>
            <a:pPr marL="0" indent="0">
              <a:buNone/>
            </a:pPr>
            <a:endParaRPr lang="en-US" sz="20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Roles and Responsibilities</a:t>
            </a:r>
          </a:p>
        </p:txBody>
      </p:sp>
      <p:sp>
        <p:nvSpPr>
          <p:cNvPr id="7" name="Slide Number Placeholder 6">
            <a:extLst>
              <a:ext uri="{FF2B5EF4-FFF2-40B4-BE49-F238E27FC236}">
                <a16:creationId xmlns:a16="http://schemas.microsoft.com/office/drawing/2014/main" id="{3D63E495-FDA2-6935-7958-839462F94C6E}"/>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6" name="Footer Placeholder 4">
            <a:extLst>
              <a:ext uri="{FF2B5EF4-FFF2-40B4-BE49-F238E27FC236}">
                <a16:creationId xmlns:a16="http://schemas.microsoft.com/office/drawing/2014/main" id="{41E6D3F5-B09B-9886-2E9A-73E7B0C2236F}"/>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479CF907-521D-B155-550F-EA453AC6BC0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4063649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0" y="1062239"/>
            <a:ext cx="3543029" cy="5059363"/>
          </a:xfrm>
        </p:spPr>
        <p:txBody>
          <a:bodyPr/>
          <a:lstStyle/>
          <a:p>
            <a:pPr lvl="1"/>
            <a:r>
              <a:rPr lang="en-US" dirty="0"/>
              <a:t>Various notifications are required throughout the Screening, Evaluation &amp; Determination Steps.</a:t>
            </a:r>
          </a:p>
          <a:p>
            <a:pPr lvl="1"/>
            <a:r>
              <a:rPr lang="en-US" dirty="0"/>
              <a:t>These are to be performed as dictated by ESH-ASD-0001, USI Process Implementation Procedure</a:t>
            </a:r>
            <a:r>
              <a:rPr lang="en-US" sz="2400" dirty="0"/>
              <a:t>.</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Notifications</a:t>
            </a:r>
            <a:endParaRPr lang="en-US" sz="2000" dirty="0"/>
          </a:p>
        </p:txBody>
      </p:sp>
      <p:sp>
        <p:nvSpPr>
          <p:cNvPr id="7" name="Slide Number Placeholder 6">
            <a:extLst>
              <a:ext uri="{FF2B5EF4-FFF2-40B4-BE49-F238E27FC236}">
                <a16:creationId xmlns:a16="http://schemas.microsoft.com/office/drawing/2014/main" id="{B62DE2BB-20AD-53A2-3417-F636D3975FB3}"/>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pic>
        <p:nvPicPr>
          <p:cNvPr id="8" name="Picture 7" descr="Table&#10;&#10;Description automatically generated">
            <a:extLst>
              <a:ext uri="{FF2B5EF4-FFF2-40B4-BE49-F238E27FC236}">
                <a16:creationId xmlns:a16="http://schemas.microsoft.com/office/drawing/2014/main" id="{E195ECE3-6ADF-6DC9-20BD-DF66AC5E6C7F}"/>
              </a:ext>
            </a:extLst>
          </p:cNvPr>
          <p:cNvPicPr>
            <a:picLocks noChangeAspect="1"/>
          </p:cNvPicPr>
          <p:nvPr/>
        </p:nvPicPr>
        <p:blipFill>
          <a:blip r:embed="rId2"/>
          <a:stretch>
            <a:fillRect/>
          </a:stretch>
        </p:blipFill>
        <p:spPr>
          <a:xfrm>
            <a:off x="3917558" y="679628"/>
            <a:ext cx="4851913" cy="4250717"/>
          </a:xfrm>
          <a:prstGeom prst="rect">
            <a:avLst/>
          </a:prstGeom>
          <a:ln>
            <a:solidFill>
              <a:srgbClr val="50504E"/>
            </a:solidFill>
          </a:ln>
        </p:spPr>
      </p:pic>
      <p:sp>
        <p:nvSpPr>
          <p:cNvPr id="9" name="TextBox 8">
            <a:extLst>
              <a:ext uri="{FF2B5EF4-FFF2-40B4-BE49-F238E27FC236}">
                <a16:creationId xmlns:a16="http://schemas.microsoft.com/office/drawing/2014/main" id="{23D853CF-8EF9-AEC8-4187-758D7AD03059}"/>
              </a:ext>
            </a:extLst>
          </p:cNvPr>
          <p:cNvSpPr txBox="1"/>
          <p:nvPr/>
        </p:nvSpPr>
        <p:spPr>
          <a:xfrm>
            <a:off x="3917557" y="5152768"/>
            <a:ext cx="4851913"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Example of notifications and required actions from ESH-ASD-0001.</a:t>
            </a:r>
          </a:p>
        </p:txBody>
      </p:sp>
      <p:sp>
        <p:nvSpPr>
          <p:cNvPr id="6" name="Footer Placeholder 4">
            <a:extLst>
              <a:ext uri="{FF2B5EF4-FFF2-40B4-BE49-F238E27FC236}">
                <a16:creationId xmlns:a16="http://schemas.microsoft.com/office/drawing/2014/main" id="{D266B2AE-9DBB-5CEC-18DE-A923F2B5EC34}"/>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10" name="Date Placeholder 3">
            <a:extLst>
              <a:ext uri="{FF2B5EF4-FFF2-40B4-BE49-F238E27FC236}">
                <a16:creationId xmlns:a16="http://schemas.microsoft.com/office/drawing/2014/main" id="{60EAC9E4-CF95-EE56-14C2-6AE0D386C707}"/>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46630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177539" y="815833"/>
            <a:ext cx="4864100" cy="5059363"/>
          </a:xfrm>
        </p:spPr>
        <p:txBody>
          <a:bodyPr/>
          <a:lstStyle/>
          <a:p>
            <a:r>
              <a:rPr lang="en-US" dirty="0"/>
              <a:t>1. Screening</a:t>
            </a:r>
          </a:p>
          <a:p>
            <a:pPr lvl="1"/>
            <a:r>
              <a:rPr lang="en-US" sz="2000" dirty="0"/>
              <a:t>Performed by a Screener</a:t>
            </a:r>
          </a:p>
          <a:p>
            <a:pPr lvl="2"/>
            <a:r>
              <a:rPr lang="en-US" sz="1600" dirty="0"/>
              <a:t>Screeners – members of ESH Division, accelerator operations, accelerator Machine Owners and line management who has received USI Screening training</a:t>
            </a:r>
          </a:p>
          <a:p>
            <a:pPr lvl="1"/>
            <a:r>
              <a:rPr lang="en-US" sz="2000" dirty="0"/>
              <a:t>Uses USI Screening Form</a:t>
            </a:r>
          </a:p>
          <a:p>
            <a:pPr lvl="2"/>
            <a:r>
              <a:rPr lang="en-US" sz="1600" dirty="0"/>
              <a:t>Answer series of questions to determine if proposed activity or discovered condition should be formally evaluated using USI Evaluation Process</a:t>
            </a:r>
            <a:endParaRPr lang="en-US" sz="1800"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Steps</a:t>
            </a:r>
          </a:p>
        </p:txBody>
      </p:sp>
      <p:pic>
        <p:nvPicPr>
          <p:cNvPr id="8" name="Picture 7">
            <a:extLst>
              <a:ext uri="{FF2B5EF4-FFF2-40B4-BE49-F238E27FC236}">
                <a16:creationId xmlns:a16="http://schemas.microsoft.com/office/drawing/2014/main" id="{597A86DA-EBEA-544F-DFA2-8D9CFD52294C}"/>
              </a:ext>
            </a:extLst>
          </p:cNvPr>
          <p:cNvPicPr>
            <a:picLocks noChangeAspect="1"/>
          </p:cNvPicPr>
          <p:nvPr/>
        </p:nvPicPr>
        <p:blipFill>
          <a:blip r:embed="rId2"/>
          <a:stretch>
            <a:fillRect/>
          </a:stretch>
        </p:blipFill>
        <p:spPr>
          <a:xfrm>
            <a:off x="5334568" y="110914"/>
            <a:ext cx="3580830" cy="4295774"/>
          </a:xfrm>
          <a:prstGeom prst="rect">
            <a:avLst/>
          </a:prstGeom>
          <a:ln>
            <a:solidFill>
              <a:schemeClr val="accent6"/>
            </a:solidFill>
          </a:ln>
        </p:spPr>
      </p:pic>
      <p:sp>
        <p:nvSpPr>
          <p:cNvPr id="9" name="Content Placeholder 1">
            <a:extLst>
              <a:ext uri="{FF2B5EF4-FFF2-40B4-BE49-F238E27FC236}">
                <a16:creationId xmlns:a16="http://schemas.microsoft.com/office/drawing/2014/main" id="{E9D2B060-645A-2425-6F37-FF81E6F5414D}"/>
              </a:ext>
            </a:extLst>
          </p:cNvPr>
          <p:cNvSpPr txBox="1">
            <a:spLocks/>
          </p:cNvSpPr>
          <p:nvPr/>
        </p:nvSpPr>
        <p:spPr>
          <a:xfrm>
            <a:off x="177539" y="4542892"/>
            <a:ext cx="8686799" cy="5059363"/>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a:t>Possible Outcomes: is not a USI, or shall be evaluated for a USI</a:t>
            </a:r>
          </a:p>
          <a:p>
            <a:pPr lvl="2"/>
            <a:r>
              <a:rPr lang="en-US" sz="1800" dirty="0"/>
              <a:t>If discovered condition determined to need USI Evaluation, affected accelerator operations is terminated</a:t>
            </a:r>
          </a:p>
          <a:p>
            <a:pPr lvl="1"/>
            <a:r>
              <a:rPr lang="en-US" sz="2000" dirty="0"/>
              <a:t>USI Screening Form signed by Screener and Machine Owner, submitted to ESH Accelerator Safety Dept for records retention.</a:t>
            </a:r>
          </a:p>
        </p:txBody>
      </p:sp>
      <p:sp>
        <p:nvSpPr>
          <p:cNvPr id="7" name="Slide Number Placeholder 6">
            <a:extLst>
              <a:ext uri="{FF2B5EF4-FFF2-40B4-BE49-F238E27FC236}">
                <a16:creationId xmlns:a16="http://schemas.microsoft.com/office/drawing/2014/main" id="{770A425D-6FA4-FFCF-5643-8D2049F75E63}"/>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6" name="Footer Placeholder 4">
            <a:extLst>
              <a:ext uri="{FF2B5EF4-FFF2-40B4-BE49-F238E27FC236}">
                <a16:creationId xmlns:a16="http://schemas.microsoft.com/office/drawing/2014/main" id="{D8FF8711-6EFC-CDE0-FA9F-7D38256C4D07}"/>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10" name="Date Placeholder 3">
            <a:extLst>
              <a:ext uri="{FF2B5EF4-FFF2-40B4-BE49-F238E27FC236}">
                <a16:creationId xmlns:a16="http://schemas.microsoft.com/office/drawing/2014/main" id="{C7C36B00-4D91-0877-0D20-8DE1DF887065}"/>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024757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1" y="971550"/>
            <a:ext cx="4864100" cy="5059363"/>
          </a:xfrm>
        </p:spPr>
        <p:txBody>
          <a:bodyPr/>
          <a:lstStyle/>
          <a:p>
            <a:r>
              <a:rPr lang="en-US" dirty="0"/>
              <a:t>2. Evaluation &amp; Determination</a:t>
            </a:r>
          </a:p>
          <a:p>
            <a:pPr lvl="1"/>
            <a:r>
              <a:rPr lang="en-US" dirty="0"/>
              <a:t>Completed by the Machine Owner and the ESH Accelerator Safety Department</a:t>
            </a:r>
          </a:p>
          <a:p>
            <a:pPr lvl="1"/>
            <a:r>
              <a:rPr lang="en-US" dirty="0"/>
              <a:t>USI Evaluation Form used as deemed necessary by USI Screening Form</a:t>
            </a:r>
          </a:p>
          <a:p>
            <a:pPr lvl="2"/>
            <a:r>
              <a:rPr lang="en-US" dirty="0"/>
              <a:t>Asks a series of more detailed questions related to question in the USI Screening Form</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Steps</a:t>
            </a:r>
          </a:p>
        </p:txBody>
      </p:sp>
      <p:pic>
        <p:nvPicPr>
          <p:cNvPr id="8" name="Picture 7">
            <a:extLst>
              <a:ext uri="{FF2B5EF4-FFF2-40B4-BE49-F238E27FC236}">
                <a16:creationId xmlns:a16="http://schemas.microsoft.com/office/drawing/2014/main" id="{597A86DA-EBEA-544F-DFA2-8D9CFD52294C}"/>
              </a:ext>
            </a:extLst>
          </p:cNvPr>
          <p:cNvPicPr>
            <a:picLocks noChangeAspect="1"/>
          </p:cNvPicPr>
          <p:nvPr/>
        </p:nvPicPr>
        <p:blipFill>
          <a:blip r:embed="rId2"/>
          <a:srcRect/>
          <a:stretch/>
        </p:blipFill>
        <p:spPr>
          <a:xfrm>
            <a:off x="5462152" y="110914"/>
            <a:ext cx="3453247" cy="4295774"/>
          </a:xfrm>
          <a:prstGeom prst="rect">
            <a:avLst/>
          </a:prstGeom>
          <a:ln>
            <a:solidFill>
              <a:schemeClr val="accent6"/>
            </a:solidFill>
          </a:ln>
        </p:spPr>
      </p:pic>
      <p:sp>
        <p:nvSpPr>
          <p:cNvPr id="9" name="Content Placeholder 1">
            <a:extLst>
              <a:ext uri="{FF2B5EF4-FFF2-40B4-BE49-F238E27FC236}">
                <a16:creationId xmlns:a16="http://schemas.microsoft.com/office/drawing/2014/main" id="{E9D2B060-645A-2425-6F37-FF81E6F5414D}"/>
              </a:ext>
            </a:extLst>
          </p:cNvPr>
          <p:cNvSpPr txBox="1">
            <a:spLocks/>
          </p:cNvSpPr>
          <p:nvPr/>
        </p:nvSpPr>
        <p:spPr>
          <a:xfrm>
            <a:off x="241299" y="4758531"/>
            <a:ext cx="8686799" cy="5059363"/>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r>
              <a:rPr lang="en-US" dirty="0"/>
              <a:t>Determines if proposed activity is or is not a USI, and what levels of approvals are necessary for USIs</a:t>
            </a:r>
          </a:p>
          <a:p>
            <a:pPr lvl="2"/>
            <a:r>
              <a:rPr lang="en-US" dirty="0"/>
              <a:t>Color coded for ease of determination</a:t>
            </a:r>
          </a:p>
        </p:txBody>
      </p:sp>
      <p:sp>
        <p:nvSpPr>
          <p:cNvPr id="7" name="Slide Number Placeholder 6">
            <a:extLst>
              <a:ext uri="{FF2B5EF4-FFF2-40B4-BE49-F238E27FC236}">
                <a16:creationId xmlns:a16="http://schemas.microsoft.com/office/drawing/2014/main" id="{CD824B59-5B08-8698-2D69-1B7DF33FA134}"/>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6" name="Footer Placeholder 4">
            <a:extLst>
              <a:ext uri="{FF2B5EF4-FFF2-40B4-BE49-F238E27FC236}">
                <a16:creationId xmlns:a16="http://schemas.microsoft.com/office/drawing/2014/main" id="{2A7D0907-436B-CD65-92AD-1CF8B5D28664}"/>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10" name="Date Placeholder 3">
            <a:extLst>
              <a:ext uri="{FF2B5EF4-FFF2-40B4-BE49-F238E27FC236}">
                <a16:creationId xmlns:a16="http://schemas.microsoft.com/office/drawing/2014/main" id="{3E7C5B9D-440B-DD6B-CBC6-2FCDC2D587C6}"/>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25723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1" y="971550"/>
            <a:ext cx="4864100" cy="5059363"/>
          </a:xfrm>
        </p:spPr>
        <p:txBody>
          <a:bodyPr/>
          <a:lstStyle/>
          <a:p>
            <a:r>
              <a:rPr lang="en-US" dirty="0"/>
              <a:t>3. Evaluation &amp; Determination</a:t>
            </a:r>
          </a:p>
          <a:p>
            <a:pPr lvl="1"/>
            <a:r>
              <a:rPr lang="en-US" dirty="0"/>
              <a:t>Possible outcomes:</a:t>
            </a:r>
          </a:p>
          <a:p>
            <a:pPr lvl="2"/>
            <a:r>
              <a:rPr lang="en-US" dirty="0"/>
              <a:t>Not a USI</a:t>
            </a:r>
          </a:p>
          <a:p>
            <a:pPr lvl="2"/>
            <a:r>
              <a:rPr lang="en-US" dirty="0"/>
              <a:t>Is a USI </a:t>
            </a:r>
          </a:p>
          <a:p>
            <a:pPr lvl="2"/>
            <a:r>
              <a:rPr lang="en-US" dirty="0"/>
              <a:t>Is a USI that affects the SAD or ASE</a:t>
            </a:r>
          </a:p>
          <a:p>
            <a:pPr lvl="2"/>
            <a:r>
              <a:rPr lang="en-US" dirty="0"/>
              <a:t>Is a USI and ASE violation</a:t>
            </a:r>
          </a:p>
          <a:p>
            <a:pPr lvl="1"/>
            <a:r>
              <a:rPr lang="en-US" dirty="0"/>
              <a:t>Form includes space to identify actions for USIs</a:t>
            </a:r>
          </a:p>
          <a:p>
            <a:pPr lvl="2"/>
            <a:r>
              <a:rPr lang="en-US" dirty="0"/>
              <a:t>Actions are determined by Machine Owner in consultation with ESH ASD in the Evaluation phase here.</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Steps</a:t>
            </a:r>
          </a:p>
        </p:txBody>
      </p:sp>
      <p:pic>
        <p:nvPicPr>
          <p:cNvPr id="8" name="Picture 7">
            <a:extLst>
              <a:ext uri="{FF2B5EF4-FFF2-40B4-BE49-F238E27FC236}">
                <a16:creationId xmlns:a16="http://schemas.microsoft.com/office/drawing/2014/main" id="{597A86DA-EBEA-544F-DFA2-8D9CFD52294C}"/>
              </a:ext>
            </a:extLst>
          </p:cNvPr>
          <p:cNvPicPr>
            <a:picLocks noChangeAspect="1"/>
          </p:cNvPicPr>
          <p:nvPr/>
        </p:nvPicPr>
        <p:blipFill>
          <a:blip r:embed="rId2"/>
          <a:srcRect/>
          <a:stretch/>
        </p:blipFill>
        <p:spPr>
          <a:xfrm>
            <a:off x="5398359" y="166009"/>
            <a:ext cx="3453247" cy="4185583"/>
          </a:xfrm>
          <a:prstGeom prst="rect">
            <a:avLst/>
          </a:prstGeom>
          <a:ln>
            <a:solidFill>
              <a:schemeClr val="accent6"/>
            </a:solidFill>
          </a:ln>
        </p:spPr>
      </p:pic>
      <p:sp>
        <p:nvSpPr>
          <p:cNvPr id="7" name="Slide Number Placeholder 6">
            <a:extLst>
              <a:ext uri="{FF2B5EF4-FFF2-40B4-BE49-F238E27FC236}">
                <a16:creationId xmlns:a16="http://schemas.microsoft.com/office/drawing/2014/main" id="{92EB1DEA-DDAB-D4F4-C749-2EAA76795518}"/>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6" name="Footer Placeholder 4">
            <a:extLst>
              <a:ext uri="{FF2B5EF4-FFF2-40B4-BE49-F238E27FC236}">
                <a16:creationId xmlns:a16="http://schemas.microsoft.com/office/drawing/2014/main" id="{EA52C9F0-2CBA-42B6-7E1D-D50A1242BA20}"/>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9" name="Date Placeholder 3">
            <a:extLst>
              <a:ext uri="{FF2B5EF4-FFF2-40B4-BE49-F238E27FC236}">
                <a16:creationId xmlns:a16="http://schemas.microsoft.com/office/drawing/2014/main" id="{BEC7FF33-ED46-BABD-2866-B8DCC22BA311}"/>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1282211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a:xfrm>
            <a:off x="228601" y="971551"/>
            <a:ext cx="4641979" cy="4813430"/>
          </a:xfrm>
        </p:spPr>
        <p:txBody>
          <a:bodyPr/>
          <a:lstStyle/>
          <a:p>
            <a:r>
              <a:rPr lang="en-US" sz="2000" dirty="0"/>
              <a:t>4. Evaluation &amp; Determination</a:t>
            </a:r>
          </a:p>
          <a:p>
            <a:pPr lvl="1"/>
            <a:r>
              <a:rPr lang="en-US" sz="2000" dirty="0"/>
              <a:t>Approvals to implement proposed activity or resume operations following a discovered condition:</a:t>
            </a:r>
          </a:p>
          <a:p>
            <a:pPr lvl="2"/>
            <a:r>
              <a:rPr lang="en-US" sz="1600" dirty="0"/>
              <a:t>All issues: Machine Owner and ESH Accelerator Safety Dept Head</a:t>
            </a:r>
          </a:p>
          <a:p>
            <a:pPr lvl="2"/>
            <a:r>
              <a:rPr lang="en-US" sz="1600" dirty="0"/>
              <a:t>All Issues Determined to be USIs: SRSO or CSO</a:t>
            </a:r>
          </a:p>
          <a:p>
            <a:pPr lvl="2"/>
            <a:r>
              <a:rPr lang="en-US" sz="1600" dirty="0"/>
              <a:t>All Issues that affect SAD: Director</a:t>
            </a:r>
          </a:p>
          <a:p>
            <a:pPr lvl="2"/>
            <a:r>
              <a:rPr lang="en-US" sz="1600" dirty="0"/>
              <a:t>All Issues that affect the ASE: Director and FSO Manager</a:t>
            </a:r>
          </a:p>
          <a:p>
            <a:pPr lvl="2"/>
            <a:r>
              <a:rPr lang="en-US" sz="1600" dirty="0"/>
              <a:t>All Issues found to have violated the ASE: requires FSO Manager </a:t>
            </a:r>
          </a:p>
          <a:p>
            <a:pPr lvl="2"/>
            <a:endParaRPr lang="en-US" sz="1600" dirty="0"/>
          </a:p>
          <a:p>
            <a:pPr lvl="2"/>
            <a:endParaRPr lang="en-US" dirty="0"/>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sz="1800" dirty="0"/>
              <a:t>USI Program Steps  per ESH-ASD-0001, USI Process Implementation Procedure</a:t>
            </a:r>
          </a:p>
        </p:txBody>
      </p:sp>
      <p:pic>
        <p:nvPicPr>
          <p:cNvPr id="8" name="Picture 7">
            <a:extLst>
              <a:ext uri="{FF2B5EF4-FFF2-40B4-BE49-F238E27FC236}">
                <a16:creationId xmlns:a16="http://schemas.microsoft.com/office/drawing/2014/main" id="{597A86DA-EBEA-544F-DFA2-8D9CFD52294C}"/>
              </a:ext>
            </a:extLst>
          </p:cNvPr>
          <p:cNvPicPr>
            <a:picLocks noChangeAspect="1"/>
          </p:cNvPicPr>
          <p:nvPr/>
        </p:nvPicPr>
        <p:blipFill>
          <a:blip r:embed="rId2"/>
          <a:srcRect/>
          <a:stretch/>
        </p:blipFill>
        <p:spPr>
          <a:xfrm>
            <a:off x="5577105" y="806073"/>
            <a:ext cx="2790388" cy="4185583"/>
          </a:xfrm>
          <a:prstGeom prst="rect">
            <a:avLst/>
          </a:prstGeom>
          <a:ln>
            <a:solidFill>
              <a:schemeClr val="accent6"/>
            </a:solidFill>
          </a:ln>
        </p:spPr>
      </p:pic>
      <p:sp>
        <p:nvSpPr>
          <p:cNvPr id="9" name="Content Placeholder 1">
            <a:extLst>
              <a:ext uri="{FF2B5EF4-FFF2-40B4-BE49-F238E27FC236}">
                <a16:creationId xmlns:a16="http://schemas.microsoft.com/office/drawing/2014/main" id="{E9D2B060-645A-2425-6F37-FF81E6F5414D}"/>
              </a:ext>
            </a:extLst>
          </p:cNvPr>
          <p:cNvSpPr txBox="1">
            <a:spLocks/>
          </p:cNvSpPr>
          <p:nvPr/>
        </p:nvSpPr>
        <p:spPr>
          <a:xfrm>
            <a:off x="0" y="5243667"/>
            <a:ext cx="6262118" cy="795430"/>
          </a:xfrm>
          <a:prstGeom prst="rect">
            <a:avLst/>
          </a:prstGeom>
        </p:spPr>
        <p:txBody>
          <a:bodyPr lIns="0" tIns="0" rIns="0" bIns="0"/>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000" dirty="0"/>
              <a:t>Submitted to ESH Accelerator Safety Department for records retention</a:t>
            </a:r>
          </a:p>
        </p:txBody>
      </p:sp>
      <p:sp>
        <p:nvSpPr>
          <p:cNvPr id="11" name="Slide Number Placeholder 10">
            <a:extLst>
              <a:ext uri="{FF2B5EF4-FFF2-40B4-BE49-F238E27FC236}">
                <a16:creationId xmlns:a16="http://schemas.microsoft.com/office/drawing/2014/main" id="{0E9CA481-CDFC-2E67-A212-63AAFCBB0D90}"/>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6" name="Footer Placeholder 4">
            <a:extLst>
              <a:ext uri="{FF2B5EF4-FFF2-40B4-BE49-F238E27FC236}">
                <a16:creationId xmlns:a16="http://schemas.microsoft.com/office/drawing/2014/main" id="{8C7D1A3B-42F6-6832-6534-520FE7437481}"/>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7" name="Date Placeholder 3">
            <a:extLst>
              <a:ext uri="{FF2B5EF4-FFF2-40B4-BE49-F238E27FC236}">
                <a16:creationId xmlns:a16="http://schemas.microsoft.com/office/drawing/2014/main" id="{6AF30751-CEA0-0385-FDA8-01646DE25D57}"/>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816582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0A61E-71ED-926E-F99D-68593C8E4FB3}"/>
              </a:ext>
            </a:extLst>
          </p:cNvPr>
          <p:cNvSpPr>
            <a:spLocks noGrp="1"/>
          </p:cNvSpPr>
          <p:nvPr>
            <p:ph idx="1"/>
          </p:nvPr>
        </p:nvSpPr>
        <p:spPr/>
        <p:txBody>
          <a:bodyPr/>
          <a:lstStyle/>
          <a:p>
            <a:endParaRPr lang="en-US" dirty="0"/>
          </a:p>
          <a:p>
            <a:r>
              <a:rPr lang="en-US" dirty="0"/>
              <a:t>All USIs found to have violated the ASE must follow the ASE Violation response action items specified in the ASE.</a:t>
            </a:r>
          </a:p>
          <a:p>
            <a:r>
              <a:rPr lang="en-US" dirty="0"/>
              <a:t>Fermilab DOE Site Office Manager approval is required prior to resuming operations following an ASE violation.</a:t>
            </a:r>
          </a:p>
          <a:p>
            <a:r>
              <a:rPr lang="en-US" dirty="0"/>
              <a:t>Note: </a:t>
            </a:r>
            <a:r>
              <a:rPr lang="en-US" sz="1800" dirty="0">
                <a:latin typeface="Segoe UI" panose="020B0502040204020203" pitchFamily="34" charset="0"/>
              </a:rPr>
              <a:t>A</a:t>
            </a:r>
            <a:r>
              <a:rPr lang="en-US" sz="1800" dirty="0">
                <a:effectLst/>
                <a:latin typeface="Segoe UI" panose="020B0502040204020203" pitchFamily="34" charset="0"/>
              </a:rPr>
              <a:t>ccidental violations may occur due to acts of nature (e.g. sinkholes). This is a risk deemed acceptable by the laboratory. ASE violations due to acts of nature do not reflect non-compliant </a:t>
            </a:r>
            <a:r>
              <a:rPr lang="en-US" sz="1800" dirty="0" err="1">
                <a:effectLst/>
                <a:latin typeface="Segoe UI" panose="020B0502040204020203" pitchFamily="34" charset="0"/>
              </a:rPr>
              <a:t>operatoional</a:t>
            </a:r>
            <a:r>
              <a:rPr lang="en-US" sz="1800" dirty="0">
                <a:effectLst/>
                <a:latin typeface="Segoe UI" panose="020B0502040204020203" pitchFamily="34" charset="0"/>
              </a:rPr>
              <a:t> practices, but the Discoverer must follow required notification actions per ESH-ASD-0001 upon discovery.</a:t>
            </a:r>
            <a:endParaRPr lang="en-US" sz="1800" dirty="0">
              <a:effectLst/>
              <a:latin typeface="Arial" panose="020B0604020202020204" pitchFamily="34" charset="0"/>
            </a:endParaRPr>
          </a:p>
          <a:p>
            <a:r>
              <a:rPr lang="en-US" dirty="0"/>
              <a:t> </a:t>
            </a:r>
          </a:p>
        </p:txBody>
      </p:sp>
      <p:sp>
        <p:nvSpPr>
          <p:cNvPr id="3" name="Title 2">
            <a:extLst>
              <a:ext uri="{FF2B5EF4-FFF2-40B4-BE49-F238E27FC236}">
                <a16:creationId xmlns:a16="http://schemas.microsoft.com/office/drawing/2014/main" id="{9D7613D5-CBEE-33BC-4675-56E3C5C7164B}"/>
              </a:ext>
            </a:extLst>
          </p:cNvPr>
          <p:cNvSpPr>
            <a:spLocks noGrp="1"/>
          </p:cNvSpPr>
          <p:nvPr>
            <p:ph type="title"/>
          </p:nvPr>
        </p:nvSpPr>
        <p:spPr/>
        <p:txBody>
          <a:bodyPr/>
          <a:lstStyle/>
          <a:p>
            <a:pPr lvl="3"/>
            <a:r>
              <a:rPr lang="en-US" sz="2800" dirty="0"/>
              <a:t>ASE violation and required actions</a:t>
            </a:r>
          </a:p>
        </p:txBody>
      </p:sp>
      <p:sp>
        <p:nvSpPr>
          <p:cNvPr id="6" name="Slide Number Placeholder 5">
            <a:extLst>
              <a:ext uri="{FF2B5EF4-FFF2-40B4-BE49-F238E27FC236}">
                <a16:creationId xmlns:a16="http://schemas.microsoft.com/office/drawing/2014/main" id="{C58D7E85-C488-83BA-6DB4-670E0486D49E}"/>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7" name="Footer Placeholder 4">
            <a:extLst>
              <a:ext uri="{FF2B5EF4-FFF2-40B4-BE49-F238E27FC236}">
                <a16:creationId xmlns:a16="http://schemas.microsoft.com/office/drawing/2014/main" id="{944F565F-E684-8A45-2C4D-E2D4D4889EAD}"/>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F1ECF7C4-37C7-06C5-1FB6-6C06CAA4D5B5}"/>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026797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C1559C-F02F-9DB3-EA2E-7D57987156AB}"/>
              </a:ext>
            </a:extLst>
          </p:cNvPr>
          <p:cNvSpPr>
            <a:spLocks noGrp="1"/>
          </p:cNvSpPr>
          <p:nvPr>
            <p:ph type="title"/>
          </p:nvPr>
        </p:nvSpPr>
        <p:spPr/>
        <p:txBody>
          <a:bodyPr/>
          <a:lstStyle/>
          <a:p>
            <a:r>
              <a:rPr lang="en-US" dirty="0"/>
              <a:t>Required Elements of DOE O 420.2D</a:t>
            </a:r>
          </a:p>
        </p:txBody>
      </p:sp>
      <p:sp>
        <p:nvSpPr>
          <p:cNvPr id="4" name="Slide Number Placeholder 3">
            <a:extLst>
              <a:ext uri="{FF2B5EF4-FFF2-40B4-BE49-F238E27FC236}">
                <a16:creationId xmlns:a16="http://schemas.microsoft.com/office/drawing/2014/main" id="{2F119365-FFB6-1432-CAE8-CF8CB3CF67D9}"/>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5" name="Google Shape;76;p15">
            <a:extLst>
              <a:ext uri="{FF2B5EF4-FFF2-40B4-BE49-F238E27FC236}">
                <a16:creationId xmlns:a16="http://schemas.microsoft.com/office/drawing/2014/main" id="{E2727C6E-91DA-9E00-89A2-C92D85971B28}"/>
              </a:ext>
            </a:extLst>
          </p:cNvPr>
          <p:cNvSpPr txBox="1">
            <a:spLocks/>
          </p:cNvSpPr>
          <p:nvPr/>
        </p:nvSpPr>
        <p:spPr>
          <a:xfrm>
            <a:off x="222250" y="816264"/>
            <a:ext cx="4904877" cy="4485999"/>
          </a:xfrm>
          <a:prstGeom prst="rect">
            <a:avLst/>
          </a:prstGeom>
        </p:spPr>
        <p:txBody>
          <a:bodyPr spcFirstLastPara="1" wrap="square" lIns="91425" tIns="91425" rIns="91425" bIns="91425" anchor="t" anchorCtr="0">
            <a:noAutofit/>
          </a:bodyPr>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04800">
              <a:buClr>
                <a:srgbClr val="000000"/>
              </a:buClr>
              <a:buSzPts val="1200"/>
            </a:pPr>
            <a:r>
              <a:rPr lang="en-US" sz="1300" dirty="0">
                <a:solidFill>
                  <a:srgbClr val="000000"/>
                </a:solidFill>
                <a:latin typeface="Helvetica" pitchFamily="2" charset="0"/>
                <a:ea typeface="Arial"/>
                <a:cs typeface="Arial"/>
                <a:sym typeface="Arial"/>
              </a:rPr>
              <a:t>An approved Safety Assessment Document (SAD), which represents the technical basis for the ASE.</a:t>
            </a:r>
          </a:p>
          <a:p>
            <a:pPr indent="-304800">
              <a:buClr>
                <a:srgbClr val="000000"/>
              </a:buClr>
              <a:buSzPts val="1200"/>
            </a:pPr>
            <a:r>
              <a:rPr lang="en-US" sz="1300" dirty="0">
                <a:solidFill>
                  <a:srgbClr val="000000"/>
                </a:solidFill>
                <a:latin typeface="Helvetica" pitchFamily="2" charset="0"/>
                <a:ea typeface="Arial"/>
                <a:cs typeface="Arial"/>
                <a:sym typeface="Arial"/>
              </a:rPr>
              <a:t>An approved Accelerator Safety Envelope (ASE), defining the physical and administrative bounding conditions and controls for safe operations, based on the safety analysis documented in the Safety Assessment Document.</a:t>
            </a:r>
          </a:p>
          <a:p>
            <a:pPr indent="-304800">
              <a:buClr>
                <a:srgbClr val="000000"/>
              </a:buClr>
              <a:buSzPts val="1200"/>
            </a:pPr>
            <a:r>
              <a:rPr lang="en-US" sz="1300" dirty="0">
                <a:solidFill>
                  <a:srgbClr val="000000"/>
                </a:solidFill>
                <a:latin typeface="Helvetica" pitchFamily="2" charset="0"/>
                <a:ea typeface="Arial"/>
                <a:cs typeface="Arial"/>
                <a:sym typeface="Arial"/>
              </a:rPr>
              <a:t>Clearly defined roles and responsibilities for accelerator activities including those for training and procedures.</a:t>
            </a:r>
          </a:p>
          <a:p>
            <a:pPr indent="-304800">
              <a:buClr>
                <a:srgbClr val="000000"/>
              </a:buClr>
              <a:buSzPts val="1200"/>
            </a:pPr>
            <a:r>
              <a:rPr lang="en-US" sz="1300" b="1" dirty="0">
                <a:solidFill>
                  <a:srgbClr val="000000"/>
                </a:solidFill>
                <a:latin typeface="Helvetica" pitchFamily="2" charset="0"/>
                <a:ea typeface="Arial"/>
                <a:cs typeface="Arial"/>
                <a:sym typeface="Arial"/>
              </a:rPr>
              <a:t>An unreviewed safety issue (USI) process. A USI process supports configuration management efforts that help ensure the facility and safety documentation are maintained current and periodically updated.</a:t>
            </a:r>
            <a:endParaRPr lang="en-US" sz="1300" dirty="0">
              <a:solidFill>
                <a:srgbClr val="000000"/>
              </a:solidFill>
              <a:latin typeface="Helvetica" pitchFamily="2" charset="0"/>
              <a:ea typeface="Arial"/>
              <a:cs typeface="Arial"/>
              <a:sym typeface="Arial"/>
            </a:endParaRPr>
          </a:p>
          <a:p>
            <a:pPr indent="-304800">
              <a:buClr>
                <a:srgbClr val="000000"/>
              </a:buClr>
              <a:buSzPts val="1200"/>
            </a:pPr>
            <a:r>
              <a:rPr lang="en-US" sz="1300" dirty="0">
                <a:solidFill>
                  <a:srgbClr val="000000"/>
                </a:solidFill>
                <a:latin typeface="Helvetica" pitchFamily="2" charset="0"/>
                <a:ea typeface="Arial"/>
                <a:cs typeface="Arial"/>
                <a:sym typeface="Arial"/>
              </a:rPr>
              <a:t>An accelerator readiness review program that ensures facilities are adequately prepared for safe commissioning and/or operations.</a:t>
            </a:r>
          </a:p>
          <a:p>
            <a:pPr indent="-304800">
              <a:buClr>
                <a:srgbClr val="000000"/>
              </a:buClr>
              <a:buSzPts val="1200"/>
            </a:pPr>
            <a:r>
              <a:rPr lang="en-US" sz="1300" dirty="0">
                <a:solidFill>
                  <a:srgbClr val="000000"/>
                </a:solidFill>
                <a:latin typeface="Helvetica" pitchFamily="2" charset="0"/>
                <a:ea typeface="Arial"/>
                <a:cs typeface="Arial"/>
                <a:sym typeface="Arial"/>
              </a:rPr>
              <a:t>A current listing/inventory of accelerators under the Order and exemptions or equivalencies granted in accordance with the Order. (ESH-ASD maintains the inventory)</a:t>
            </a:r>
          </a:p>
          <a:p>
            <a:pPr marL="285750" marR="224666" indent="0">
              <a:buClr>
                <a:srgbClr val="000000"/>
              </a:buClr>
              <a:buSzPts val="1100"/>
              <a:buFont typeface="Arial" charset="0"/>
              <a:buNone/>
            </a:pPr>
            <a:endParaRPr lang="en-US" sz="1200" dirty="0">
              <a:solidFill>
                <a:srgbClr val="000000"/>
              </a:solidFill>
              <a:latin typeface="Arial"/>
              <a:ea typeface="Arial"/>
              <a:cs typeface="Arial"/>
              <a:sym typeface="Arial"/>
            </a:endParaRPr>
          </a:p>
        </p:txBody>
      </p:sp>
      <p:pic>
        <p:nvPicPr>
          <p:cNvPr id="6" name="Picture 5">
            <a:extLst>
              <a:ext uri="{FF2B5EF4-FFF2-40B4-BE49-F238E27FC236}">
                <a16:creationId xmlns:a16="http://schemas.microsoft.com/office/drawing/2014/main" id="{F4E7F2D9-072F-9512-4936-BB014AB4BAB0}"/>
              </a:ext>
            </a:extLst>
          </p:cNvPr>
          <p:cNvPicPr>
            <a:picLocks noChangeAspect="1"/>
          </p:cNvPicPr>
          <p:nvPr/>
        </p:nvPicPr>
        <p:blipFill>
          <a:blip r:embed="rId2"/>
          <a:stretch>
            <a:fillRect/>
          </a:stretch>
        </p:blipFill>
        <p:spPr>
          <a:xfrm>
            <a:off x="5302775" y="1105667"/>
            <a:ext cx="3169683" cy="4196596"/>
          </a:xfrm>
          <a:prstGeom prst="rect">
            <a:avLst/>
          </a:prstGeom>
          <a:effectLst>
            <a:outerShdw blurRad="50800" dist="38100" dir="2700000" algn="tl" rotWithShape="0">
              <a:prstClr val="black">
                <a:alpha val="40000"/>
              </a:prstClr>
            </a:outerShdw>
          </a:effectLst>
        </p:spPr>
      </p:pic>
      <p:sp>
        <p:nvSpPr>
          <p:cNvPr id="7" name="Footer Placeholder 4">
            <a:extLst>
              <a:ext uri="{FF2B5EF4-FFF2-40B4-BE49-F238E27FC236}">
                <a16:creationId xmlns:a16="http://schemas.microsoft.com/office/drawing/2014/main" id="{F1011EEA-13D9-4D20-E8ED-0CAB538A9E4D}"/>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6145D22A-B493-3454-13CB-6CEB65F9F728}"/>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665082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2BE354-37E1-C88A-B993-4205B5C50BAE}"/>
              </a:ext>
            </a:extLst>
          </p:cNvPr>
          <p:cNvSpPr>
            <a:spLocks noGrp="1"/>
          </p:cNvSpPr>
          <p:nvPr>
            <p:ph idx="1"/>
          </p:nvPr>
        </p:nvSpPr>
        <p:spPr/>
        <p:txBody>
          <a:bodyPr/>
          <a:lstStyle/>
          <a:p>
            <a:r>
              <a:rPr lang="en-US" dirty="0"/>
              <a:t>5. Records</a:t>
            </a:r>
          </a:p>
          <a:p>
            <a:pPr lvl="1"/>
            <a:r>
              <a:rPr lang="en-US" dirty="0"/>
              <a:t>All completed USI Screening and USI Evaluation Forms are submitted to the ESH Division Accelerator Safety Department for records retention</a:t>
            </a:r>
          </a:p>
          <a:p>
            <a:pPr lvl="2"/>
            <a:r>
              <a:rPr lang="en-US" dirty="0"/>
              <a:t>Assigns USI report numbers</a:t>
            </a:r>
          </a:p>
          <a:p>
            <a:pPr lvl="1"/>
            <a:r>
              <a:rPr lang="en-US" dirty="0"/>
              <a:t>ESH Accelerator Safety Department submits electronic copies of all USI Evaluation Forms to the FSO Facility Representative</a:t>
            </a:r>
          </a:p>
        </p:txBody>
      </p:sp>
      <p:sp>
        <p:nvSpPr>
          <p:cNvPr id="3" name="Title 2">
            <a:extLst>
              <a:ext uri="{FF2B5EF4-FFF2-40B4-BE49-F238E27FC236}">
                <a16:creationId xmlns:a16="http://schemas.microsoft.com/office/drawing/2014/main" id="{D3B6C7DE-BC2F-0BA7-6543-094A0CB77F04}"/>
              </a:ext>
            </a:extLst>
          </p:cNvPr>
          <p:cNvSpPr>
            <a:spLocks noGrp="1"/>
          </p:cNvSpPr>
          <p:nvPr>
            <p:ph type="title"/>
          </p:nvPr>
        </p:nvSpPr>
        <p:spPr/>
        <p:txBody>
          <a:bodyPr/>
          <a:lstStyle/>
          <a:p>
            <a:r>
              <a:rPr lang="en-US" dirty="0"/>
              <a:t>USI Program Steps</a:t>
            </a:r>
          </a:p>
        </p:txBody>
      </p:sp>
      <p:sp>
        <p:nvSpPr>
          <p:cNvPr id="7" name="Slide Number Placeholder 6">
            <a:extLst>
              <a:ext uri="{FF2B5EF4-FFF2-40B4-BE49-F238E27FC236}">
                <a16:creationId xmlns:a16="http://schemas.microsoft.com/office/drawing/2014/main" id="{C9A70347-55CA-8B7D-D1B6-3BE7788C5205}"/>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6" name="Footer Placeholder 4">
            <a:extLst>
              <a:ext uri="{FF2B5EF4-FFF2-40B4-BE49-F238E27FC236}">
                <a16:creationId xmlns:a16="http://schemas.microsoft.com/office/drawing/2014/main" id="{FEE63860-93C0-7C4D-29B9-57D1FBECA788}"/>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2B9D8858-54CF-FF0A-7421-435591BF5D7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1303717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90D56E-9BA4-71AB-CAC6-1E76A6EEAFD7}"/>
              </a:ext>
            </a:extLst>
          </p:cNvPr>
          <p:cNvSpPr>
            <a:spLocks noGrp="1"/>
          </p:cNvSpPr>
          <p:nvPr>
            <p:ph type="title"/>
          </p:nvPr>
        </p:nvSpPr>
        <p:spPr/>
        <p:txBody>
          <a:bodyPr/>
          <a:lstStyle/>
          <a:p>
            <a:r>
              <a:rPr lang="en-US" dirty="0"/>
              <a:t>USI Program Flowchart</a:t>
            </a:r>
          </a:p>
        </p:txBody>
      </p:sp>
      <p:pic>
        <p:nvPicPr>
          <p:cNvPr id="8" name="Content Placeholder 7" descr="Diagram&#10;&#10;Description automatically generated">
            <a:extLst>
              <a:ext uri="{FF2B5EF4-FFF2-40B4-BE49-F238E27FC236}">
                <a16:creationId xmlns:a16="http://schemas.microsoft.com/office/drawing/2014/main" id="{394EE81E-54DA-1C64-3F1C-08F9F96201BD}"/>
              </a:ext>
            </a:extLst>
          </p:cNvPr>
          <p:cNvPicPr>
            <a:picLocks noGrp="1" noChangeAspect="1"/>
          </p:cNvPicPr>
          <p:nvPr>
            <p:ph idx="1"/>
          </p:nvPr>
        </p:nvPicPr>
        <p:blipFill>
          <a:blip r:embed="rId2"/>
          <a:stretch>
            <a:fillRect/>
          </a:stretch>
        </p:blipFill>
        <p:spPr>
          <a:xfrm>
            <a:off x="1412195" y="615868"/>
            <a:ext cx="6262118" cy="5411612"/>
          </a:xfrm>
        </p:spPr>
      </p:pic>
      <p:sp>
        <p:nvSpPr>
          <p:cNvPr id="2" name="Slide Number Placeholder 1">
            <a:extLst>
              <a:ext uri="{FF2B5EF4-FFF2-40B4-BE49-F238E27FC236}">
                <a16:creationId xmlns:a16="http://schemas.microsoft.com/office/drawing/2014/main" id="{6DC6747F-DAFC-040A-C0E5-8CAFB7D4D563}"/>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6" name="Footer Placeholder 4">
            <a:extLst>
              <a:ext uri="{FF2B5EF4-FFF2-40B4-BE49-F238E27FC236}">
                <a16:creationId xmlns:a16="http://schemas.microsoft.com/office/drawing/2014/main" id="{522FF751-9E43-8BDD-15A6-C6F6B0F104B6}"/>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7" name="Date Placeholder 3">
            <a:extLst>
              <a:ext uri="{FF2B5EF4-FFF2-40B4-BE49-F238E27FC236}">
                <a16:creationId xmlns:a16="http://schemas.microsoft.com/office/drawing/2014/main" id="{E327DF53-6696-1889-2AC9-BAC666C3CC36}"/>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619348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B38648-4813-4527-B54A-6C1DB3BE4F13}"/>
              </a:ext>
            </a:extLst>
          </p:cNvPr>
          <p:cNvSpPr>
            <a:spLocks noGrp="1"/>
          </p:cNvSpPr>
          <p:nvPr>
            <p:ph idx="1"/>
          </p:nvPr>
        </p:nvSpPr>
        <p:spPr/>
        <p:txBody>
          <a:bodyPr/>
          <a:lstStyle/>
          <a:p>
            <a:pPr marL="0" indent="0">
              <a:buNone/>
            </a:pPr>
            <a:r>
              <a:rPr lang="en-US" dirty="0"/>
              <a:t>DOE O 420.2D, </a:t>
            </a:r>
            <a:r>
              <a:rPr lang="en-US" i="1" dirty="0"/>
              <a:t>Safety Of Accelerators</a:t>
            </a:r>
          </a:p>
          <a:p>
            <a:pPr marL="0" lvl="0" indent="0" algn="l" rtl="0">
              <a:spcBef>
                <a:spcPts val="0"/>
              </a:spcBef>
              <a:spcAft>
                <a:spcPts val="0"/>
              </a:spcAft>
              <a:buClr>
                <a:schemeClr val="dk1"/>
              </a:buClr>
              <a:buSzPts val="1100"/>
              <a:buFont typeface="Arial"/>
              <a:buNone/>
            </a:pPr>
            <a:r>
              <a:rPr lang="en-US" i="1" dirty="0"/>
              <a:t>Fermilab Safety Assessment Document</a:t>
            </a:r>
          </a:p>
          <a:p>
            <a:pPr marL="0" lvl="0" indent="0" algn="l" rtl="0">
              <a:spcBef>
                <a:spcPts val="0"/>
              </a:spcBef>
              <a:spcAft>
                <a:spcPts val="0"/>
              </a:spcAft>
              <a:buClr>
                <a:schemeClr val="dk1"/>
              </a:buClr>
              <a:buSzPts val="1100"/>
              <a:buFont typeface="Arial"/>
              <a:buNone/>
            </a:pPr>
            <a:r>
              <a:rPr lang="en-US" i="1" dirty="0"/>
              <a:t>Fermilab Unreviewed Safety Issue (USI) Program </a:t>
            </a:r>
          </a:p>
          <a:p>
            <a:pPr marL="0" lvl="0" indent="0" algn="l" rtl="0">
              <a:spcBef>
                <a:spcPts val="0"/>
              </a:spcBef>
              <a:spcAft>
                <a:spcPts val="0"/>
              </a:spcAft>
              <a:buClr>
                <a:schemeClr val="dk1"/>
              </a:buClr>
              <a:buSzPts val="1100"/>
              <a:buFont typeface="Arial"/>
              <a:buNone/>
            </a:pPr>
            <a:r>
              <a:rPr lang="en-US" i="1" dirty="0"/>
              <a:t>ESH-ASD-0001, USI Process Implementation Procedure</a:t>
            </a:r>
          </a:p>
          <a:p>
            <a:pPr marL="0" lvl="0" indent="0" algn="l" rtl="0">
              <a:spcBef>
                <a:spcPts val="0"/>
              </a:spcBef>
              <a:spcAft>
                <a:spcPts val="0"/>
              </a:spcAft>
              <a:buClr>
                <a:schemeClr val="dk1"/>
              </a:buClr>
              <a:buSzPts val="1100"/>
              <a:buFont typeface="Arial"/>
              <a:buNone/>
            </a:pPr>
            <a:r>
              <a:rPr lang="en-US" i="1" dirty="0"/>
              <a:t>FESHM </a:t>
            </a:r>
          </a:p>
          <a:p>
            <a:pPr marL="0" lvl="0" indent="0" algn="l" rtl="0">
              <a:spcBef>
                <a:spcPts val="0"/>
              </a:spcBef>
              <a:spcAft>
                <a:spcPts val="0"/>
              </a:spcAft>
              <a:buClr>
                <a:schemeClr val="dk1"/>
              </a:buClr>
              <a:buSzPts val="1100"/>
              <a:buFont typeface="Arial"/>
              <a:buNone/>
            </a:pPr>
            <a:endParaRPr lang="en-US" sz="2400" i="1" dirty="0"/>
          </a:p>
        </p:txBody>
      </p:sp>
      <p:sp>
        <p:nvSpPr>
          <p:cNvPr id="3" name="Title 2">
            <a:extLst>
              <a:ext uri="{FF2B5EF4-FFF2-40B4-BE49-F238E27FC236}">
                <a16:creationId xmlns:a16="http://schemas.microsoft.com/office/drawing/2014/main" id="{833CA4F4-2447-C423-CB21-7EDA5621A248}"/>
              </a:ext>
            </a:extLst>
          </p:cNvPr>
          <p:cNvSpPr>
            <a:spLocks noGrp="1"/>
          </p:cNvSpPr>
          <p:nvPr>
            <p:ph type="title"/>
          </p:nvPr>
        </p:nvSpPr>
        <p:spPr/>
        <p:txBody>
          <a:bodyPr/>
          <a:lstStyle/>
          <a:p>
            <a:r>
              <a:rPr lang="en-US" dirty="0"/>
              <a:t>References</a:t>
            </a:r>
          </a:p>
        </p:txBody>
      </p:sp>
      <p:sp>
        <p:nvSpPr>
          <p:cNvPr id="7" name="Slide Number Placeholder 6">
            <a:extLst>
              <a:ext uri="{FF2B5EF4-FFF2-40B4-BE49-F238E27FC236}">
                <a16:creationId xmlns:a16="http://schemas.microsoft.com/office/drawing/2014/main" id="{7AABB5F5-3070-2F5D-89A6-018BA387C303}"/>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6" name="Footer Placeholder 4">
            <a:extLst>
              <a:ext uri="{FF2B5EF4-FFF2-40B4-BE49-F238E27FC236}">
                <a16:creationId xmlns:a16="http://schemas.microsoft.com/office/drawing/2014/main" id="{381737CD-E4AA-E4D6-6D37-DCE310B190E7}"/>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99A33785-366B-9EC0-EB29-1423729157F8}"/>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140243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668228-A780-4547-D5B0-713AF60DF99B}"/>
              </a:ext>
            </a:extLst>
          </p:cNvPr>
          <p:cNvSpPr>
            <a:spLocks noGrp="1"/>
          </p:cNvSpPr>
          <p:nvPr>
            <p:ph idx="1"/>
          </p:nvPr>
        </p:nvSpPr>
        <p:spPr>
          <a:xfrm>
            <a:off x="429419" y="794269"/>
            <a:ext cx="6262118" cy="5059363"/>
          </a:xfrm>
        </p:spPr>
        <p:txBody>
          <a:bodyPr numCol="1"/>
          <a:lstStyle/>
          <a:p>
            <a:pPr marL="400050" indent="-400050">
              <a:buFont typeface="+mj-lt"/>
              <a:buAutoNum type="romanUcPeriod"/>
            </a:pPr>
            <a:r>
              <a:rPr lang="en-US" sz="1800" dirty="0"/>
              <a:t>USI Program Overview</a:t>
            </a:r>
          </a:p>
          <a:p>
            <a:pPr marL="400050" indent="-400050">
              <a:buFont typeface="+mj-lt"/>
              <a:buAutoNum type="romanUcPeriod"/>
            </a:pPr>
            <a:r>
              <a:rPr lang="en-US" sz="1800" dirty="0"/>
              <a:t>Configuration Management </a:t>
            </a:r>
          </a:p>
          <a:p>
            <a:pPr lvl="2"/>
            <a:r>
              <a:rPr lang="en-US" sz="1600" dirty="0"/>
              <a:t>Installed examples</a:t>
            </a:r>
          </a:p>
          <a:p>
            <a:pPr marL="514350" indent="-514350">
              <a:buFont typeface="+mj-lt"/>
              <a:buAutoNum type="romanUcPeriod"/>
            </a:pPr>
            <a:r>
              <a:rPr lang="en-US" sz="1800" dirty="0"/>
              <a:t>USI Program Steps</a:t>
            </a:r>
          </a:p>
          <a:p>
            <a:pPr lvl="2"/>
            <a:r>
              <a:rPr lang="en-US" sz="1600" dirty="0"/>
              <a:t>Roles and Responsibilities</a:t>
            </a:r>
          </a:p>
          <a:p>
            <a:pPr lvl="2"/>
            <a:r>
              <a:rPr lang="en-US" sz="1600" dirty="0"/>
              <a:t>Notifications Required</a:t>
            </a:r>
          </a:p>
          <a:p>
            <a:pPr lvl="2"/>
            <a:r>
              <a:rPr lang="en-US" sz="1600" dirty="0"/>
              <a:t>Screening</a:t>
            </a:r>
          </a:p>
          <a:p>
            <a:pPr lvl="3"/>
            <a:r>
              <a:rPr lang="en-US" sz="1400" dirty="0"/>
              <a:t>Purpose of USI Screening </a:t>
            </a:r>
          </a:p>
          <a:p>
            <a:pPr lvl="3"/>
            <a:r>
              <a:rPr lang="en-US" sz="1400" dirty="0"/>
              <a:t>Screener training requirements </a:t>
            </a:r>
          </a:p>
          <a:p>
            <a:pPr lvl="3"/>
            <a:r>
              <a:rPr lang="en-US" sz="1400" dirty="0"/>
              <a:t>Screener actions</a:t>
            </a:r>
          </a:p>
          <a:p>
            <a:pPr lvl="3"/>
            <a:r>
              <a:rPr lang="en-US" sz="1400" dirty="0"/>
              <a:t>Required notifications</a:t>
            </a:r>
          </a:p>
          <a:p>
            <a:pPr lvl="2"/>
            <a:r>
              <a:rPr lang="en-US" sz="1600" dirty="0"/>
              <a:t>Evaluation &amp; Determination</a:t>
            </a:r>
          </a:p>
          <a:p>
            <a:pPr lvl="3"/>
            <a:r>
              <a:rPr lang="en-US" sz="1400" dirty="0"/>
              <a:t>ASE violation and required actions</a:t>
            </a:r>
          </a:p>
          <a:p>
            <a:pPr lvl="2"/>
            <a:r>
              <a:rPr lang="en-US" sz="1600" dirty="0"/>
              <a:t>Records</a:t>
            </a:r>
          </a:p>
          <a:p>
            <a:pPr marL="400050" indent="-400050">
              <a:buFont typeface="+mj-lt"/>
              <a:buAutoNum type="romanUcPeriod"/>
            </a:pPr>
            <a:r>
              <a:rPr lang="en-US" sz="1800" dirty="0"/>
              <a:t>USI Program Flowchart</a:t>
            </a:r>
          </a:p>
        </p:txBody>
      </p:sp>
      <p:sp>
        <p:nvSpPr>
          <p:cNvPr id="3" name="Title 2">
            <a:extLst>
              <a:ext uri="{FF2B5EF4-FFF2-40B4-BE49-F238E27FC236}">
                <a16:creationId xmlns:a16="http://schemas.microsoft.com/office/drawing/2014/main" id="{9FB332C9-EA52-DF65-2E09-3CC2C48A69CB}"/>
              </a:ext>
            </a:extLst>
          </p:cNvPr>
          <p:cNvSpPr>
            <a:spLocks noGrp="1"/>
          </p:cNvSpPr>
          <p:nvPr>
            <p:ph type="title"/>
          </p:nvPr>
        </p:nvSpPr>
        <p:spPr/>
        <p:txBody>
          <a:bodyPr/>
          <a:lstStyle/>
          <a:p>
            <a:r>
              <a:rPr lang="en-US" dirty="0"/>
              <a:t>Outline</a:t>
            </a:r>
          </a:p>
        </p:txBody>
      </p:sp>
      <p:sp>
        <p:nvSpPr>
          <p:cNvPr id="8" name="Slide Number Placeholder 7">
            <a:extLst>
              <a:ext uri="{FF2B5EF4-FFF2-40B4-BE49-F238E27FC236}">
                <a16:creationId xmlns:a16="http://schemas.microsoft.com/office/drawing/2014/main" id="{965F2C53-5344-2F8F-0469-D6C454E46C8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026" name="Picture 2">
            <a:extLst>
              <a:ext uri="{FF2B5EF4-FFF2-40B4-BE49-F238E27FC236}">
                <a16:creationId xmlns:a16="http://schemas.microsoft.com/office/drawing/2014/main" id="{E5033A36-22B6-1BFD-49D3-42E45EF60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519" y="1004368"/>
            <a:ext cx="3810000" cy="2476500"/>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ABA19BD-82A3-7491-41F6-D6F31A8675DD}"/>
              </a:ext>
            </a:extLst>
          </p:cNvPr>
          <p:cNvSpPr txBox="1"/>
          <p:nvPr/>
        </p:nvSpPr>
        <p:spPr>
          <a:xfrm>
            <a:off x="4942703" y="3537078"/>
            <a:ext cx="3214816" cy="307777"/>
          </a:xfrm>
          <a:prstGeom prst="rect">
            <a:avLst/>
          </a:prstGeom>
          <a:noFill/>
        </p:spPr>
        <p:txBody>
          <a:bodyPr wrap="square" rtlCol="0">
            <a:spAutoFit/>
          </a:bodyPr>
          <a:lstStyle/>
          <a:p>
            <a:pPr algn="r"/>
            <a:r>
              <a:rPr lang="en-US" sz="1400" dirty="0"/>
              <a:t>FAST electron injector</a:t>
            </a:r>
          </a:p>
        </p:txBody>
      </p:sp>
      <p:sp>
        <p:nvSpPr>
          <p:cNvPr id="7" name="Footer Placeholder 4">
            <a:extLst>
              <a:ext uri="{FF2B5EF4-FFF2-40B4-BE49-F238E27FC236}">
                <a16:creationId xmlns:a16="http://schemas.microsoft.com/office/drawing/2014/main" id="{FC6BBE1B-CE7E-A230-E8AD-8754030FE422}"/>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9" name="Date Placeholder 3">
            <a:extLst>
              <a:ext uri="{FF2B5EF4-FFF2-40B4-BE49-F238E27FC236}">
                <a16:creationId xmlns:a16="http://schemas.microsoft.com/office/drawing/2014/main" id="{94E882B3-C1FA-4BAA-B08F-02E0C907F87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629004901"/>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332C9-EA52-DF65-2E09-3CC2C48A69CB}"/>
              </a:ext>
            </a:extLst>
          </p:cNvPr>
          <p:cNvSpPr>
            <a:spLocks noGrp="1"/>
          </p:cNvSpPr>
          <p:nvPr>
            <p:ph type="title"/>
          </p:nvPr>
        </p:nvSpPr>
        <p:spPr>
          <a:xfrm>
            <a:off x="228600" y="251752"/>
            <a:ext cx="8686800" cy="847999"/>
          </a:xfrm>
        </p:spPr>
        <p:txBody>
          <a:bodyPr/>
          <a:lstStyle/>
          <a:p>
            <a:r>
              <a:rPr lang="en" sz="2800" dirty="0"/>
              <a:t>USI Process Is Key to Configuration Management under the ASO </a:t>
            </a:r>
            <a:endParaRPr lang="en-US" dirty="0"/>
          </a:p>
        </p:txBody>
      </p:sp>
      <p:sp>
        <p:nvSpPr>
          <p:cNvPr id="8" name="Slide Number Placeholder 7">
            <a:extLst>
              <a:ext uri="{FF2B5EF4-FFF2-40B4-BE49-F238E27FC236}">
                <a16:creationId xmlns:a16="http://schemas.microsoft.com/office/drawing/2014/main" id="{965F2C53-5344-2F8F-0469-D6C454E46C8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Footer Placeholder 4">
            <a:extLst>
              <a:ext uri="{FF2B5EF4-FFF2-40B4-BE49-F238E27FC236}">
                <a16:creationId xmlns:a16="http://schemas.microsoft.com/office/drawing/2014/main" id="{FC6BBE1B-CE7E-A230-E8AD-8754030FE422}"/>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9" name="Date Placeholder 3">
            <a:extLst>
              <a:ext uri="{FF2B5EF4-FFF2-40B4-BE49-F238E27FC236}">
                <a16:creationId xmlns:a16="http://schemas.microsoft.com/office/drawing/2014/main" id="{94E882B3-C1FA-4BAA-B08F-02E0C907F87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
        <p:nvSpPr>
          <p:cNvPr id="10" name="Google Shape;238;p12">
            <a:extLst>
              <a:ext uri="{FF2B5EF4-FFF2-40B4-BE49-F238E27FC236}">
                <a16:creationId xmlns:a16="http://schemas.microsoft.com/office/drawing/2014/main" id="{E4FF5625-C71A-5039-5A48-9F1C3A0AFB3E}"/>
              </a:ext>
            </a:extLst>
          </p:cNvPr>
          <p:cNvSpPr txBox="1">
            <a:spLocks/>
          </p:cNvSpPr>
          <p:nvPr/>
        </p:nvSpPr>
        <p:spPr>
          <a:xfrm>
            <a:off x="469557" y="1457399"/>
            <a:ext cx="4213654" cy="4374233"/>
          </a:xfrm>
          <a:prstGeom prst="rect">
            <a:avLst/>
          </a:prstGeom>
          <a:noFill/>
          <a:ln>
            <a:noFill/>
          </a:ln>
        </p:spPr>
        <p:txBody>
          <a:bodyPr spcFirstLastPara="1" wrap="square" lIns="91425" tIns="45700" rIns="91425" bIns="45700" anchor="t" anchorCtr="0">
            <a:noAutofit/>
          </a:bodyPr>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000" b="1" dirty="0">
                <a:solidFill>
                  <a:schemeClr val="tx1"/>
                </a:solidFill>
              </a:rPr>
              <a:t>Fundamental Purpose</a:t>
            </a:r>
            <a:r>
              <a:rPr lang="en-US" sz="2000" dirty="0">
                <a:solidFill>
                  <a:schemeClr val="tx1"/>
                </a:solidFill>
              </a:rPr>
              <a:t>:</a:t>
            </a:r>
            <a:endParaRPr lang="en-US" sz="2000" dirty="0">
              <a:solidFill>
                <a:schemeClr val="accent6"/>
              </a:solidFill>
            </a:endParaRPr>
          </a:p>
          <a:p>
            <a:pPr marL="0" indent="0">
              <a:buFont typeface="Arial" charset="0"/>
              <a:buNone/>
            </a:pPr>
            <a:r>
              <a:rPr lang="en-US" sz="2000" dirty="0">
                <a:solidFill>
                  <a:schemeClr val="accent6"/>
                </a:solidFill>
              </a:rPr>
              <a:t>Evaluate </a:t>
            </a:r>
            <a:r>
              <a:rPr lang="en-US" sz="2000" u="sng" dirty="0">
                <a:solidFill>
                  <a:schemeClr val="accent6"/>
                </a:solidFill>
              </a:rPr>
              <a:t>proposed changes</a:t>
            </a:r>
            <a:r>
              <a:rPr lang="en-US" sz="2000" dirty="0">
                <a:solidFill>
                  <a:schemeClr val="accent6"/>
                </a:solidFill>
              </a:rPr>
              <a:t> and </a:t>
            </a:r>
            <a:r>
              <a:rPr lang="en-US" sz="2000" u="sng" dirty="0">
                <a:solidFill>
                  <a:schemeClr val="accent6"/>
                </a:solidFill>
              </a:rPr>
              <a:t>as-found conditions</a:t>
            </a:r>
            <a:r>
              <a:rPr lang="en-US" sz="2000" dirty="0">
                <a:solidFill>
                  <a:schemeClr val="accent6"/>
                </a:solidFill>
              </a:rPr>
              <a:t> to determine if they will impact or require a change to the </a:t>
            </a:r>
            <a:r>
              <a:rPr lang="en-US" sz="2000" u="sng" dirty="0">
                <a:solidFill>
                  <a:schemeClr val="accent6"/>
                </a:solidFill>
              </a:rPr>
              <a:t>safety analysis</a:t>
            </a:r>
            <a:r>
              <a:rPr lang="en-US" sz="2000" dirty="0">
                <a:solidFill>
                  <a:schemeClr val="accent6"/>
                </a:solidFill>
              </a:rPr>
              <a:t> or </a:t>
            </a:r>
            <a:r>
              <a:rPr lang="en-US" sz="2000" u="sng" dirty="0">
                <a:solidFill>
                  <a:schemeClr val="accent6"/>
                </a:solidFill>
              </a:rPr>
              <a:t>credited controls </a:t>
            </a:r>
            <a:r>
              <a:rPr lang="en-US" sz="2000" dirty="0">
                <a:solidFill>
                  <a:schemeClr val="accent6"/>
                </a:solidFill>
              </a:rPr>
              <a:t>or </a:t>
            </a:r>
            <a:r>
              <a:rPr lang="en-US" sz="2000" u="sng" dirty="0">
                <a:solidFill>
                  <a:schemeClr val="accent6"/>
                </a:solidFill>
              </a:rPr>
              <a:t>a change to the current configuration of an existing accelerator</a:t>
            </a:r>
            <a:r>
              <a:rPr lang="en-US" sz="1700" u="sng" dirty="0">
                <a:solidFill>
                  <a:schemeClr val="accent6"/>
                </a:solidFill>
              </a:rPr>
              <a:t>. </a:t>
            </a:r>
          </a:p>
          <a:p>
            <a:pPr marL="0" indent="0">
              <a:buFont typeface="Arial" charset="0"/>
              <a:buNone/>
            </a:pPr>
            <a:endParaRPr lang="en-US" sz="1700" u="sng" dirty="0">
              <a:solidFill>
                <a:schemeClr val="accent6"/>
              </a:solidFill>
            </a:endParaRPr>
          </a:p>
          <a:p>
            <a:pPr marL="0" indent="0">
              <a:buFont typeface="Arial" charset="0"/>
              <a:buNone/>
            </a:pPr>
            <a:r>
              <a:rPr lang="en-US" sz="2000" dirty="0">
                <a:solidFill>
                  <a:schemeClr val="accent6"/>
                </a:solidFill>
              </a:rPr>
              <a:t>This ensures continuous compliance with existing approved safety basis for operations.</a:t>
            </a:r>
          </a:p>
        </p:txBody>
      </p:sp>
      <p:pic>
        <p:nvPicPr>
          <p:cNvPr id="11" name="Picture 2">
            <a:extLst>
              <a:ext uri="{FF2B5EF4-FFF2-40B4-BE49-F238E27FC236}">
                <a16:creationId xmlns:a16="http://schemas.microsoft.com/office/drawing/2014/main" id="{E5317B22-4CD5-25B3-3E22-B068DA3BD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2259" y="1506494"/>
            <a:ext cx="3376484" cy="22509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6DAAD4-CF0E-A0D4-B1DB-7856E34BD1F0}"/>
              </a:ext>
            </a:extLst>
          </p:cNvPr>
          <p:cNvSpPr txBox="1"/>
          <p:nvPr/>
        </p:nvSpPr>
        <p:spPr>
          <a:xfrm>
            <a:off x="5955957" y="3803305"/>
            <a:ext cx="2832786" cy="276999"/>
          </a:xfrm>
          <a:prstGeom prst="rect">
            <a:avLst/>
          </a:prstGeom>
          <a:noFill/>
        </p:spPr>
        <p:txBody>
          <a:bodyPr wrap="square" rtlCol="0">
            <a:spAutoFit/>
          </a:bodyPr>
          <a:lstStyle/>
          <a:p>
            <a:pPr lvl="1"/>
            <a:r>
              <a:rPr lang="en-US" sz="1200" b="0" i="0" dirty="0" err="1">
                <a:solidFill>
                  <a:srgbClr val="444444"/>
                </a:solidFill>
                <a:effectLst/>
                <a:latin typeface="Helvetica Neue"/>
              </a:rPr>
              <a:t>NuMI</a:t>
            </a:r>
            <a:r>
              <a:rPr lang="en-US" sz="1200" b="0" i="0" dirty="0">
                <a:solidFill>
                  <a:srgbClr val="444444"/>
                </a:solidFill>
                <a:effectLst/>
                <a:latin typeface="Helvetica Neue"/>
              </a:rPr>
              <a:t> megawatt-capable target</a:t>
            </a:r>
            <a:endParaRPr lang="en-US" sz="1200" dirty="0"/>
          </a:p>
        </p:txBody>
      </p:sp>
    </p:spTree>
    <p:extLst>
      <p:ext uri="{BB962C8B-B14F-4D97-AF65-F5344CB8AC3E}">
        <p14:creationId xmlns:p14="http://schemas.microsoft.com/office/powerpoint/2010/main" val="308742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B332C9-EA52-DF65-2E09-3CC2C48A69CB}"/>
              </a:ext>
            </a:extLst>
          </p:cNvPr>
          <p:cNvSpPr>
            <a:spLocks noGrp="1"/>
          </p:cNvSpPr>
          <p:nvPr>
            <p:ph type="title"/>
          </p:nvPr>
        </p:nvSpPr>
        <p:spPr>
          <a:xfrm>
            <a:off x="228600" y="251752"/>
            <a:ext cx="8686800" cy="847999"/>
          </a:xfrm>
        </p:spPr>
        <p:txBody>
          <a:bodyPr/>
          <a:lstStyle/>
          <a:p>
            <a:r>
              <a:rPr lang="en" sz="2800" dirty="0"/>
              <a:t>USI Process Is Key to Configuration Management under the ASO </a:t>
            </a:r>
            <a:endParaRPr lang="en-US" dirty="0"/>
          </a:p>
        </p:txBody>
      </p:sp>
      <p:sp>
        <p:nvSpPr>
          <p:cNvPr id="8" name="Slide Number Placeholder 7">
            <a:extLst>
              <a:ext uri="{FF2B5EF4-FFF2-40B4-BE49-F238E27FC236}">
                <a16:creationId xmlns:a16="http://schemas.microsoft.com/office/drawing/2014/main" id="{965F2C53-5344-2F8F-0469-D6C454E46C8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Footer Placeholder 4">
            <a:extLst>
              <a:ext uri="{FF2B5EF4-FFF2-40B4-BE49-F238E27FC236}">
                <a16:creationId xmlns:a16="http://schemas.microsoft.com/office/drawing/2014/main" id="{FC6BBE1B-CE7E-A230-E8AD-8754030FE422}"/>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9" name="Date Placeholder 3">
            <a:extLst>
              <a:ext uri="{FF2B5EF4-FFF2-40B4-BE49-F238E27FC236}">
                <a16:creationId xmlns:a16="http://schemas.microsoft.com/office/drawing/2014/main" id="{94E882B3-C1FA-4BAA-B08F-02E0C907F879}"/>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
        <p:nvSpPr>
          <p:cNvPr id="2" name="Google Shape;238;p12">
            <a:extLst>
              <a:ext uri="{FF2B5EF4-FFF2-40B4-BE49-F238E27FC236}">
                <a16:creationId xmlns:a16="http://schemas.microsoft.com/office/drawing/2014/main" id="{25014C71-CC5C-DB61-BC67-08D575946F18}"/>
              </a:ext>
            </a:extLst>
          </p:cNvPr>
          <p:cNvSpPr txBox="1">
            <a:spLocks/>
          </p:cNvSpPr>
          <p:nvPr/>
        </p:nvSpPr>
        <p:spPr>
          <a:xfrm>
            <a:off x="152400" y="1099751"/>
            <a:ext cx="8839200" cy="5041557"/>
          </a:xfrm>
          <a:prstGeom prst="rect">
            <a:avLst/>
          </a:prstGeom>
          <a:noFill/>
          <a:ln>
            <a:noFill/>
          </a:ln>
        </p:spPr>
        <p:txBody>
          <a:bodyPr spcFirstLastPara="1" wrap="square" lIns="91425" tIns="45700" rIns="91425" bIns="45700" anchor="t" anchorCtr="0">
            <a:noAutofit/>
          </a:bodyPr>
          <a:lstStyle>
            <a:lvl1pPr marL="342900" indent="-342900" algn="l" defTabSz="457200" rtl="0" eaLnBrk="1" fontAlgn="base" hangingPunct="1">
              <a:spcBef>
                <a:spcPts val="984"/>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ts val="984"/>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ts val="984"/>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ts val="984"/>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ts val="984"/>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700" b="1" dirty="0">
                <a:solidFill>
                  <a:schemeClr val="tx1">
                    <a:lumMod val="50000"/>
                  </a:schemeClr>
                </a:solidFill>
              </a:rPr>
              <a:t>Screening</a:t>
            </a:r>
            <a:r>
              <a:rPr lang="en-US" sz="1700" dirty="0">
                <a:solidFill>
                  <a:schemeClr val="tx1">
                    <a:lumMod val="50000"/>
                  </a:schemeClr>
                </a:solidFill>
              </a:rPr>
              <a:t>: </a:t>
            </a:r>
            <a:r>
              <a:rPr lang="en-US" sz="1300" dirty="0">
                <a:solidFill>
                  <a:schemeClr val="tx1">
                    <a:lumMod val="50000"/>
                  </a:schemeClr>
                </a:solidFill>
              </a:rPr>
              <a:t>Rapid evaluation of the proposed change or as-found condition to determine if it </a:t>
            </a:r>
            <a:r>
              <a:rPr lang="en-US" sz="1300" i="1" dirty="0">
                <a:solidFill>
                  <a:schemeClr val="tx1">
                    <a:lumMod val="50000"/>
                  </a:schemeClr>
                </a:solidFill>
              </a:rPr>
              <a:t>might </a:t>
            </a:r>
            <a:r>
              <a:rPr lang="en-US" sz="1300" dirty="0">
                <a:solidFill>
                  <a:schemeClr val="tx1">
                    <a:lumMod val="50000"/>
                  </a:schemeClr>
                </a:solidFill>
              </a:rPr>
              <a:t>impact the safety analysis or credited controls or a change to the current configuration of an existing accelerator.</a:t>
            </a:r>
          </a:p>
          <a:p>
            <a:pPr marL="0" indent="0">
              <a:buFont typeface="Arial" charset="0"/>
              <a:buNone/>
            </a:pPr>
            <a:r>
              <a:rPr lang="en-US" sz="1300" dirty="0">
                <a:solidFill>
                  <a:schemeClr val="tx1">
                    <a:lumMod val="50000"/>
                  </a:schemeClr>
                </a:solidFill>
              </a:rPr>
              <a:t>If “yes”, then…</a:t>
            </a:r>
            <a:endParaRPr lang="en-US" sz="1300" b="1" dirty="0">
              <a:solidFill>
                <a:schemeClr val="tx1">
                  <a:lumMod val="50000"/>
                </a:schemeClr>
              </a:solidFill>
            </a:endParaRPr>
          </a:p>
          <a:p>
            <a:pPr marL="800100" lvl="1" indent="0">
              <a:buFont typeface="Arial" charset="0"/>
              <a:buNone/>
            </a:pPr>
            <a:r>
              <a:rPr lang="en-US" sz="1300" b="1" dirty="0">
                <a:solidFill>
                  <a:schemeClr val="tx1">
                    <a:lumMod val="50000"/>
                  </a:schemeClr>
                </a:solidFill>
              </a:rPr>
              <a:t>Unreviewed Safety Issue Evaluation and Determination</a:t>
            </a:r>
            <a:r>
              <a:rPr lang="en-US" sz="1300" dirty="0">
                <a:solidFill>
                  <a:schemeClr val="tx1">
                    <a:lumMod val="50000"/>
                  </a:schemeClr>
                </a:solidFill>
              </a:rPr>
              <a:t>: Formal, reviewed, and documented evaluation of whether the change or as-found condition modifies a credited control or documented hazard analysis. If “yes”, then…  </a:t>
            </a:r>
          </a:p>
          <a:p>
            <a:pPr marL="1200150" lvl="1" indent="0">
              <a:buFont typeface="Arial" charset="0"/>
              <a:buNone/>
            </a:pPr>
            <a:endParaRPr lang="en-US" sz="1300" dirty="0">
              <a:solidFill>
                <a:schemeClr val="tx1">
                  <a:lumMod val="50000"/>
                </a:schemeClr>
              </a:solidFill>
            </a:endParaRPr>
          </a:p>
          <a:p>
            <a:pPr marL="742950" indent="0">
              <a:buFont typeface="Arial" charset="0"/>
              <a:buNone/>
            </a:pPr>
            <a:r>
              <a:rPr lang="en-US" sz="1300" b="1" dirty="0">
                <a:solidFill>
                  <a:schemeClr val="tx1">
                    <a:lumMod val="50000"/>
                  </a:schemeClr>
                </a:solidFill>
              </a:rPr>
              <a:t>Unreviewed Safety Issue (USI): </a:t>
            </a:r>
            <a:r>
              <a:rPr lang="en-US" sz="1300" dirty="0">
                <a:solidFill>
                  <a:schemeClr val="tx1">
                    <a:lumMod val="50000"/>
                  </a:schemeClr>
                </a:solidFill>
              </a:rPr>
              <a:t>Actions taken to address the issue including halting operations, corrective actions, updates to the safety analysis. Requires DOE approval to implement the proposed activity (i.e., approval required before work begins) or resume operations.</a:t>
            </a:r>
          </a:p>
          <a:p>
            <a:pPr marL="1200150" lvl="1" indent="0">
              <a:buFont typeface="Arial" charset="0"/>
              <a:buNone/>
            </a:pPr>
            <a:endParaRPr lang="en-US" sz="1300" dirty="0">
              <a:solidFill>
                <a:schemeClr val="tx1">
                  <a:lumMod val="50000"/>
                </a:schemeClr>
              </a:solidFill>
            </a:endParaRPr>
          </a:p>
          <a:p>
            <a:pPr marL="1200150" lvl="1" indent="0">
              <a:buFont typeface="Arial" charset="0"/>
              <a:buNone/>
            </a:pPr>
            <a:endParaRPr lang="en-US" sz="1300" dirty="0">
              <a:solidFill>
                <a:schemeClr val="tx1">
                  <a:lumMod val="50000"/>
                </a:schemeClr>
              </a:solidFill>
            </a:endParaRPr>
          </a:p>
          <a:p>
            <a:pPr marL="742950" indent="0">
              <a:buFont typeface="Arial" charset="0"/>
              <a:buNone/>
            </a:pPr>
            <a:r>
              <a:rPr lang="en-US" sz="1300" b="1" dirty="0">
                <a:solidFill>
                  <a:schemeClr val="tx1">
                    <a:lumMod val="50000"/>
                  </a:schemeClr>
                </a:solidFill>
              </a:rPr>
              <a:t>Reviewed Safety Issue (RSI): </a:t>
            </a:r>
            <a:r>
              <a:rPr lang="en-US" sz="1300" dirty="0">
                <a:solidFill>
                  <a:schemeClr val="tx1">
                    <a:lumMod val="50000"/>
                  </a:schemeClr>
                </a:solidFill>
              </a:rPr>
              <a:t>Once an USI has been appropriately reviewed, the issue becomes a Reviewed Safety Issue (RSI) and may be considered as an addendum to the SAD. </a:t>
            </a:r>
          </a:p>
          <a:p>
            <a:pPr marL="742950" indent="0">
              <a:buFont typeface="Arial" charset="0"/>
              <a:buNone/>
            </a:pPr>
            <a:r>
              <a:rPr lang="en-US" sz="1300" dirty="0">
                <a:solidFill>
                  <a:schemeClr val="tx1">
                    <a:lumMod val="50000"/>
                  </a:schemeClr>
                </a:solidFill>
              </a:rPr>
              <a:t>DOE approval is required if the USI Process determines that an RSI introduces accelerator specific hazards that are not adequately addressed by the current SAD and approved ASE prior to implementation of the proposed activity.</a:t>
            </a:r>
          </a:p>
          <a:p>
            <a:pPr marL="1200150" lvl="1" indent="0">
              <a:buFont typeface="Arial" charset="0"/>
              <a:buNone/>
            </a:pPr>
            <a:r>
              <a:rPr lang="en-US" sz="1300" b="1" dirty="0">
                <a:solidFill>
                  <a:schemeClr val="tx1">
                    <a:lumMod val="50000"/>
                  </a:schemeClr>
                </a:solidFill>
                <a:latin typeface="Helvetica" panose="020B0604020202020204" pitchFamily="34" charset="0"/>
                <a:cs typeface="Helvetica" panose="020B0604020202020204" pitchFamily="34" charset="0"/>
              </a:rPr>
              <a:t>Once approval is obtained, proposed activity may begin or operations may resume.</a:t>
            </a:r>
          </a:p>
        </p:txBody>
      </p:sp>
      <p:sp>
        <p:nvSpPr>
          <p:cNvPr id="4" name="Arrow: Bent 3">
            <a:extLst>
              <a:ext uri="{FF2B5EF4-FFF2-40B4-BE49-F238E27FC236}">
                <a16:creationId xmlns:a16="http://schemas.microsoft.com/office/drawing/2014/main" id="{E2763B91-DD05-F58D-61A8-30F1D32A438C}"/>
              </a:ext>
            </a:extLst>
          </p:cNvPr>
          <p:cNvSpPr/>
          <p:nvPr/>
        </p:nvSpPr>
        <p:spPr>
          <a:xfrm rot="5400000">
            <a:off x="2667936" y="735742"/>
            <a:ext cx="314073" cy="258874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wn Arrow 7">
            <a:extLst>
              <a:ext uri="{FF2B5EF4-FFF2-40B4-BE49-F238E27FC236}">
                <a16:creationId xmlns:a16="http://schemas.microsoft.com/office/drawing/2014/main" id="{8CDFCDF9-BAA0-41C9-3BD4-2E0EA19A11A7}"/>
              </a:ext>
            </a:extLst>
          </p:cNvPr>
          <p:cNvSpPr/>
          <p:nvPr/>
        </p:nvSpPr>
        <p:spPr>
          <a:xfrm>
            <a:off x="4059194" y="3957106"/>
            <a:ext cx="185351" cy="4115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7">
            <a:extLst>
              <a:ext uri="{FF2B5EF4-FFF2-40B4-BE49-F238E27FC236}">
                <a16:creationId xmlns:a16="http://schemas.microsoft.com/office/drawing/2014/main" id="{3490CA94-2C51-78A7-9467-77012FE7FF61}"/>
              </a:ext>
            </a:extLst>
          </p:cNvPr>
          <p:cNvSpPr/>
          <p:nvPr/>
        </p:nvSpPr>
        <p:spPr>
          <a:xfrm>
            <a:off x="3999894" y="2697553"/>
            <a:ext cx="185351" cy="4115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73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A6D1-4675-FC98-F906-89073CCFA371}"/>
              </a:ext>
            </a:extLst>
          </p:cNvPr>
          <p:cNvSpPr>
            <a:spLocks noGrp="1"/>
          </p:cNvSpPr>
          <p:nvPr>
            <p:ph idx="1"/>
          </p:nvPr>
        </p:nvSpPr>
        <p:spPr>
          <a:xfrm>
            <a:off x="222250" y="1837963"/>
            <a:ext cx="4253738" cy="3831410"/>
          </a:xfrm>
        </p:spPr>
        <p:txBody>
          <a:bodyPr/>
          <a:lstStyle/>
          <a:p>
            <a:pPr marL="0" indent="0">
              <a:buNone/>
            </a:pPr>
            <a:r>
              <a:rPr lang="en-US" sz="1800" dirty="0"/>
              <a:t>Several methods of Configuration Management are in place:</a:t>
            </a:r>
          </a:p>
          <a:p>
            <a:pPr lvl="1"/>
            <a:r>
              <a:rPr lang="en-US" sz="1800" dirty="0"/>
              <a:t>ESH Radiation Safety personnel review of JULIEs within “Excavation Waiver Prohibited Zone” around accelerators</a:t>
            </a:r>
          </a:p>
          <a:p>
            <a:pPr lvl="1"/>
            <a:r>
              <a:rPr lang="en-US" sz="1800" dirty="0"/>
              <a:t>Movable and penetration shielding Credited Controls posted with updated Credited Control label</a:t>
            </a:r>
          </a:p>
          <a:p>
            <a:pPr lvl="1"/>
            <a:r>
              <a:rPr lang="en-US" sz="1800" dirty="0"/>
              <a:t>Radiation monitors that are Credited Controls are posted with updated Credited Control labels, shown here..</a:t>
            </a:r>
          </a:p>
        </p:txBody>
      </p:sp>
      <p:sp>
        <p:nvSpPr>
          <p:cNvPr id="3" name="Title 2">
            <a:extLst>
              <a:ext uri="{FF2B5EF4-FFF2-40B4-BE49-F238E27FC236}">
                <a16:creationId xmlns:a16="http://schemas.microsoft.com/office/drawing/2014/main" id="{EE8C04B2-E599-D9C6-B36A-DF4DDAD685A2}"/>
              </a:ext>
            </a:extLst>
          </p:cNvPr>
          <p:cNvSpPr>
            <a:spLocks noGrp="1"/>
          </p:cNvSpPr>
          <p:nvPr>
            <p:ph type="title"/>
          </p:nvPr>
        </p:nvSpPr>
        <p:spPr/>
        <p:txBody>
          <a:bodyPr/>
          <a:lstStyle/>
          <a:p>
            <a:r>
              <a:rPr lang="en-US" dirty="0"/>
              <a:t>Configuration Management</a:t>
            </a:r>
          </a:p>
        </p:txBody>
      </p:sp>
      <p:sp>
        <p:nvSpPr>
          <p:cNvPr id="7" name="Slide Number Placeholder 6">
            <a:extLst>
              <a:ext uri="{FF2B5EF4-FFF2-40B4-BE49-F238E27FC236}">
                <a16:creationId xmlns:a16="http://schemas.microsoft.com/office/drawing/2014/main" id="{DCE92273-A0A7-F9FB-0EFF-12052FBF3CC5}"/>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pic>
        <p:nvPicPr>
          <p:cNvPr id="8" name="Picture 7" descr="Text&#10;&#10;Description automatically generated">
            <a:extLst>
              <a:ext uri="{FF2B5EF4-FFF2-40B4-BE49-F238E27FC236}">
                <a16:creationId xmlns:a16="http://schemas.microsoft.com/office/drawing/2014/main" id="{1AD1D52D-8FF9-34BA-FD04-79D99CBADCE8}"/>
              </a:ext>
            </a:extLst>
          </p:cNvPr>
          <p:cNvPicPr>
            <a:picLocks noChangeAspect="1"/>
          </p:cNvPicPr>
          <p:nvPr/>
        </p:nvPicPr>
        <p:blipFill>
          <a:blip r:embed="rId2"/>
          <a:stretch>
            <a:fillRect/>
          </a:stretch>
        </p:blipFill>
        <p:spPr>
          <a:xfrm>
            <a:off x="4661662" y="1818617"/>
            <a:ext cx="3870104" cy="1935051"/>
          </a:xfrm>
          <a:prstGeom prst="rect">
            <a:avLst/>
          </a:prstGeom>
          <a:ln>
            <a:solidFill>
              <a:schemeClr val="tx1"/>
            </a:solidFill>
          </a:ln>
          <a:effectLst>
            <a:outerShdw blurRad="50800" dist="38100" dir="13500000" algn="br" rotWithShape="0">
              <a:prstClr val="black">
                <a:alpha val="40000"/>
              </a:prstClr>
            </a:outerShdw>
          </a:effectLst>
        </p:spPr>
      </p:pic>
      <p:sp>
        <p:nvSpPr>
          <p:cNvPr id="10" name="TextBox 9">
            <a:extLst>
              <a:ext uri="{FF2B5EF4-FFF2-40B4-BE49-F238E27FC236}">
                <a16:creationId xmlns:a16="http://schemas.microsoft.com/office/drawing/2014/main" id="{F488B7D6-007C-68B0-C333-01901EAE72B1}"/>
              </a:ext>
            </a:extLst>
          </p:cNvPr>
          <p:cNvSpPr txBox="1"/>
          <p:nvPr/>
        </p:nvSpPr>
        <p:spPr>
          <a:xfrm>
            <a:off x="222250" y="1042577"/>
            <a:ext cx="7686074" cy="646331"/>
          </a:xfrm>
          <a:prstGeom prst="rect">
            <a:avLst/>
          </a:prstGeom>
          <a:noFill/>
        </p:spPr>
        <p:txBody>
          <a:bodyPr wrap="square" rtlCol="0">
            <a:spAutoFit/>
          </a:bodyPr>
          <a:lstStyle/>
          <a:p>
            <a:r>
              <a:rPr lang="en-US" sz="1800" dirty="0">
                <a:solidFill>
                  <a:schemeClr val="tx1">
                    <a:lumMod val="50000"/>
                  </a:schemeClr>
                </a:solidFill>
                <a:latin typeface="Helvetica" panose="020B0604020202020204" pitchFamily="34" charset="0"/>
                <a:cs typeface="Helvetica" panose="020B0604020202020204" pitchFamily="34" charset="0"/>
              </a:rPr>
              <a:t>The ASE describes methods for assuring configuration management for credited controls.</a:t>
            </a:r>
          </a:p>
        </p:txBody>
      </p:sp>
      <p:sp>
        <p:nvSpPr>
          <p:cNvPr id="12" name="TextBox 11">
            <a:extLst>
              <a:ext uri="{FF2B5EF4-FFF2-40B4-BE49-F238E27FC236}">
                <a16:creationId xmlns:a16="http://schemas.microsoft.com/office/drawing/2014/main" id="{86416C93-9883-0A21-639B-90F445E08A72}"/>
              </a:ext>
            </a:extLst>
          </p:cNvPr>
          <p:cNvSpPr txBox="1"/>
          <p:nvPr/>
        </p:nvSpPr>
        <p:spPr>
          <a:xfrm>
            <a:off x="5294697" y="3819561"/>
            <a:ext cx="3237069" cy="276999"/>
          </a:xfrm>
          <a:prstGeom prst="rect">
            <a:avLst/>
          </a:prstGeom>
          <a:noFill/>
        </p:spPr>
        <p:txBody>
          <a:bodyPr wrap="square" rtlCol="0">
            <a:spAutoFit/>
          </a:bodyPr>
          <a:lstStyle/>
          <a:p>
            <a:pPr algn="r"/>
            <a:r>
              <a:rPr lang="en-US" sz="1200" dirty="0">
                <a:latin typeface="Helvetica" panose="020B0604020202020204" pitchFamily="34" charset="0"/>
                <a:cs typeface="Helvetica" panose="020B0604020202020204" pitchFamily="34" charset="0"/>
              </a:rPr>
              <a:t>Credited Control Label</a:t>
            </a:r>
          </a:p>
        </p:txBody>
      </p:sp>
      <p:sp>
        <p:nvSpPr>
          <p:cNvPr id="6" name="Footer Placeholder 4">
            <a:extLst>
              <a:ext uri="{FF2B5EF4-FFF2-40B4-BE49-F238E27FC236}">
                <a16:creationId xmlns:a16="http://schemas.microsoft.com/office/drawing/2014/main" id="{761F5643-F91B-0719-8857-47E5F2AEBB4E}"/>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9" name="Date Placeholder 3">
            <a:extLst>
              <a:ext uri="{FF2B5EF4-FFF2-40B4-BE49-F238E27FC236}">
                <a16:creationId xmlns:a16="http://schemas.microsoft.com/office/drawing/2014/main" id="{3EEE454D-BF14-4F87-6979-380DDFB9E466}"/>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912221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7C990B-0BCD-8D6D-5893-3ADB45DE4A6F}"/>
              </a:ext>
            </a:extLst>
          </p:cNvPr>
          <p:cNvSpPr>
            <a:spLocks noGrp="1"/>
          </p:cNvSpPr>
          <p:nvPr>
            <p:ph type="title"/>
          </p:nvPr>
        </p:nvSpPr>
        <p:spPr>
          <a:xfrm>
            <a:off x="736827" y="398126"/>
            <a:ext cx="7390177" cy="546729"/>
          </a:xfrm>
        </p:spPr>
        <p:txBody>
          <a:bodyPr/>
          <a:lstStyle/>
          <a:p>
            <a:r>
              <a:rPr lang="en-US" dirty="0"/>
              <a:t>Credited Control Label Examples</a:t>
            </a:r>
            <a:endParaRPr lang="en-US" dirty="0">
              <a:solidFill>
                <a:schemeClr val="tx2"/>
              </a:solidFill>
              <a:latin typeface="Helvetica" panose="020B0604020202020204" pitchFamily="34" charset="0"/>
              <a:cs typeface="Helvetica" panose="020B0604020202020204" pitchFamily="34" charset="0"/>
            </a:endParaRPr>
          </a:p>
        </p:txBody>
      </p:sp>
      <p:pic>
        <p:nvPicPr>
          <p:cNvPr id="7" name="Picture 6" descr="A picture containing accessory, case&#10;&#10;Description automatically generated">
            <a:extLst>
              <a:ext uri="{FF2B5EF4-FFF2-40B4-BE49-F238E27FC236}">
                <a16:creationId xmlns:a16="http://schemas.microsoft.com/office/drawing/2014/main" id="{8F867BBB-7C19-BFF9-B345-FA2A45736DA5}"/>
              </a:ext>
            </a:extLst>
          </p:cNvPr>
          <p:cNvPicPr>
            <a:picLocks noChangeAspect="1"/>
          </p:cNvPicPr>
          <p:nvPr/>
        </p:nvPicPr>
        <p:blipFill>
          <a:blip r:embed="rId2"/>
          <a:stretch>
            <a:fillRect/>
          </a:stretch>
        </p:blipFill>
        <p:spPr>
          <a:xfrm rot="5400000">
            <a:off x="4383285" y="1412134"/>
            <a:ext cx="3670694" cy="3670694"/>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15F81B71-7171-D804-70B6-7868836797CE}"/>
              </a:ext>
            </a:extLst>
          </p:cNvPr>
          <p:cNvPicPr>
            <a:picLocks noChangeAspect="1"/>
          </p:cNvPicPr>
          <p:nvPr/>
        </p:nvPicPr>
        <p:blipFill>
          <a:blip r:embed="rId3"/>
          <a:stretch>
            <a:fillRect/>
          </a:stretch>
        </p:blipFill>
        <p:spPr>
          <a:xfrm rot="5400000">
            <a:off x="692858" y="1735753"/>
            <a:ext cx="3264974" cy="3377514"/>
          </a:xfrm>
          <a:prstGeom prst="rect">
            <a:avLst/>
          </a:prstGeom>
        </p:spPr>
      </p:pic>
      <p:sp>
        <p:nvSpPr>
          <p:cNvPr id="2" name="TextBox 1">
            <a:extLst>
              <a:ext uri="{FF2B5EF4-FFF2-40B4-BE49-F238E27FC236}">
                <a16:creationId xmlns:a16="http://schemas.microsoft.com/office/drawing/2014/main" id="{5BA7FEFE-F3C8-D715-F1B3-A97B13D5D37A}"/>
              </a:ext>
            </a:extLst>
          </p:cNvPr>
          <p:cNvSpPr txBox="1"/>
          <p:nvPr/>
        </p:nvSpPr>
        <p:spPr>
          <a:xfrm>
            <a:off x="343409" y="5082827"/>
            <a:ext cx="3670694" cy="954107"/>
          </a:xfrm>
          <a:prstGeom prst="rect">
            <a:avLst/>
          </a:prstGeom>
          <a:noFill/>
        </p:spPr>
        <p:txBody>
          <a:bodyPr wrap="square" rtlCol="0">
            <a:spAutoFit/>
          </a:bodyPr>
          <a:lstStyle/>
          <a:p>
            <a:r>
              <a:rPr lang="en-US" sz="1400" i="1" dirty="0"/>
              <a:t>Figure 1. Example of labels installed on Credited Control shielding and Credited Control radiation monitor for a penetration in the Linac segment of the Fermilab Main Accelerator.</a:t>
            </a:r>
          </a:p>
        </p:txBody>
      </p:sp>
      <p:sp>
        <p:nvSpPr>
          <p:cNvPr id="8" name="TextBox 7">
            <a:extLst>
              <a:ext uri="{FF2B5EF4-FFF2-40B4-BE49-F238E27FC236}">
                <a16:creationId xmlns:a16="http://schemas.microsoft.com/office/drawing/2014/main" id="{DE62AF6F-B5C5-26A5-6B61-4E26E61BA5A1}"/>
              </a:ext>
            </a:extLst>
          </p:cNvPr>
          <p:cNvSpPr txBox="1"/>
          <p:nvPr/>
        </p:nvSpPr>
        <p:spPr>
          <a:xfrm>
            <a:off x="4334463" y="5082828"/>
            <a:ext cx="3768337" cy="954107"/>
          </a:xfrm>
          <a:prstGeom prst="rect">
            <a:avLst/>
          </a:prstGeom>
          <a:noFill/>
        </p:spPr>
        <p:txBody>
          <a:bodyPr wrap="square" rtlCol="0">
            <a:spAutoFit/>
          </a:bodyPr>
          <a:lstStyle/>
          <a:p>
            <a:r>
              <a:rPr lang="en-US" sz="1400" i="1" dirty="0"/>
              <a:t>Figure 2. Example of labels and configuration method (cover plate, lock and chain) installed on Credited Control shielding for a penetration in the Linac segment of the Fermilab Main Accelerator.</a:t>
            </a:r>
          </a:p>
        </p:txBody>
      </p:sp>
      <p:sp>
        <p:nvSpPr>
          <p:cNvPr id="10" name="Slide Number Placeholder 9">
            <a:extLst>
              <a:ext uri="{FF2B5EF4-FFF2-40B4-BE49-F238E27FC236}">
                <a16:creationId xmlns:a16="http://schemas.microsoft.com/office/drawing/2014/main" id="{CA330C85-97E1-8349-A081-E2EC65774533}"/>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6" name="Footer Placeholder 4">
            <a:extLst>
              <a:ext uri="{FF2B5EF4-FFF2-40B4-BE49-F238E27FC236}">
                <a16:creationId xmlns:a16="http://schemas.microsoft.com/office/drawing/2014/main" id="{A63BCD15-3666-E305-0E69-12D71F443968}"/>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11" name="Date Placeholder 3">
            <a:extLst>
              <a:ext uri="{FF2B5EF4-FFF2-40B4-BE49-F238E27FC236}">
                <a16:creationId xmlns:a16="http://schemas.microsoft.com/office/drawing/2014/main" id="{0E5676A2-8863-15F0-8CE6-C6B56FB2DF68}"/>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751609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683E6-68B6-8784-7341-26067A4534A3}"/>
              </a:ext>
            </a:extLst>
          </p:cNvPr>
          <p:cNvSpPr>
            <a:spLocks noGrp="1"/>
          </p:cNvSpPr>
          <p:nvPr>
            <p:ph type="title"/>
          </p:nvPr>
        </p:nvSpPr>
        <p:spPr/>
        <p:txBody>
          <a:bodyPr/>
          <a:lstStyle/>
          <a:p>
            <a:r>
              <a:rPr lang="en-US" dirty="0"/>
              <a:t>Credited Control Label Examples</a:t>
            </a:r>
          </a:p>
        </p:txBody>
      </p:sp>
      <p:pic>
        <p:nvPicPr>
          <p:cNvPr id="10" name="Picture 9" descr="A picture containing text, indoor, yellow&#10;&#10;Description automatically generated">
            <a:extLst>
              <a:ext uri="{FF2B5EF4-FFF2-40B4-BE49-F238E27FC236}">
                <a16:creationId xmlns:a16="http://schemas.microsoft.com/office/drawing/2014/main" id="{10839C5A-D017-56FE-C0B6-BC774A2B6E84}"/>
              </a:ext>
            </a:extLst>
          </p:cNvPr>
          <p:cNvPicPr>
            <a:picLocks noChangeAspect="1"/>
          </p:cNvPicPr>
          <p:nvPr/>
        </p:nvPicPr>
        <p:blipFill>
          <a:blip r:embed="rId2"/>
          <a:stretch>
            <a:fillRect/>
          </a:stretch>
        </p:blipFill>
        <p:spPr>
          <a:xfrm rot="5400000">
            <a:off x="452533" y="956147"/>
            <a:ext cx="5075854" cy="5290459"/>
          </a:xfrm>
          <a:prstGeom prst="rect">
            <a:avLst/>
          </a:prstGeom>
        </p:spPr>
      </p:pic>
      <p:sp>
        <p:nvSpPr>
          <p:cNvPr id="7" name="TextBox 6">
            <a:extLst>
              <a:ext uri="{FF2B5EF4-FFF2-40B4-BE49-F238E27FC236}">
                <a16:creationId xmlns:a16="http://schemas.microsoft.com/office/drawing/2014/main" id="{8F43A878-A035-A233-465B-C1CB33DD42B7}"/>
              </a:ext>
            </a:extLst>
          </p:cNvPr>
          <p:cNvSpPr txBox="1"/>
          <p:nvPr/>
        </p:nvSpPr>
        <p:spPr>
          <a:xfrm>
            <a:off x="5803640" y="1102125"/>
            <a:ext cx="2837637" cy="954107"/>
          </a:xfrm>
          <a:prstGeom prst="rect">
            <a:avLst/>
          </a:prstGeom>
          <a:noFill/>
        </p:spPr>
        <p:txBody>
          <a:bodyPr wrap="square" rtlCol="0">
            <a:spAutoFit/>
          </a:bodyPr>
          <a:lstStyle/>
          <a:p>
            <a:r>
              <a:rPr lang="en-US" sz="1400" i="1" dirty="0"/>
              <a:t>Figure 3. Example of label installed on a Credited Control radiation monitor for the Linac segment of the Fermilab Main Accelerator.</a:t>
            </a:r>
          </a:p>
        </p:txBody>
      </p:sp>
      <p:sp>
        <p:nvSpPr>
          <p:cNvPr id="2" name="Slide Number Placeholder 1">
            <a:extLst>
              <a:ext uri="{FF2B5EF4-FFF2-40B4-BE49-F238E27FC236}">
                <a16:creationId xmlns:a16="http://schemas.microsoft.com/office/drawing/2014/main" id="{1CEEF0A9-C3F7-2E3A-15AE-37EA19E08096}"/>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6" name="Footer Placeholder 4">
            <a:extLst>
              <a:ext uri="{FF2B5EF4-FFF2-40B4-BE49-F238E27FC236}">
                <a16:creationId xmlns:a16="http://schemas.microsoft.com/office/drawing/2014/main" id="{8E5FBF38-1D2D-2944-6CAF-10854B5EBD1E}"/>
              </a:ext>
            </a:extLst>
          </p:cNvPr>
          <p:cNvSpPr txBox="1">
            <a:spLocks/>
          </p:cNvSpPr>
          <p:nvPr/>
        </p:nvSpPr>
        <p:spPr>
          <a:xfrm>
            <a:off x="1530603" y="6504213"/>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Malo | Unreviewed Safety Issue (USI) Screener Training</a:t>
            </a:r>
            <a:endParaRPr lang="en-US" sz="1200" b="1" dirty="0">
              <a:latin typeface="Helvetica" panose="020B0604020202020204" pitchFamily="34" charset="0"/>
              <a:cs typeface="Helvetica" panose="020B0604020202020204" pitchFamily="34" charset="0"/>
            </a:endParaRPr>
          </a:p>
        </p:txBody>
      </p:sp>
      <p:sp>
        <p:nvSpPr>
          <p:cNvPr id="8" name="Date Placeholder 3">
            <a:extLst>
              <a:ext uri="{FF2B5EF4-FFF2-40B4-BE49-F238E27FC236}">
                <a16:creationId xmlns:a16="http://schemas.microsoft.com/office/drawing/2014/main" id="{2748A00F-56A8-58DE-45C0-F8D2AA6CAC4B}"/>
              </a:ext>
            </a:extLst>
          </p:cNvPr>
          <p:cNvSpPr txBox="1">
            <a:spLocks/>
          </p:cNvSpPr>
          <p:nvPr/>
        </p:nvSpPr>
        <p:spPr>
          <a:xfrm>
            <a:off x="513181" y="6505786"/>
            <a:ext cx="838097" cy="236637"/>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200" dirty="0">
                <a:latin typeface="Helvetica" panose="020B0604020202020204" pitchFamily="34" charset="0"/>
                <a:cs typeface="Helvetica" panose="020B0604020202020204" pitchFamily="34" charset="0"/>
              </a:rPr>
              <a:t>01/2024</a:t>
            </a:r>
          </a:p>
        </p:txBody>
      </p:sp>
    </p:spTree>
    <p:extLst>
      <p:ext uri="{BB962C8B-B14F-4D97-AF65-F5344CB8AC3E}">
        <p14:creationId xmlns:p14="http://schemas.microsoft.com/office/powerpoint/2010/main" val="3872679695"/>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4x3_103023" id="{56412806-8E28-ED4B-B82F-EBF5DB226CE3}" vid="{FC0900A3-B597-DE43-A841-C86C130EBA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5E6438C41BFD47ACE8933FA0781970" ma:contentTypeVersion="2" ma:contentTypeDescription="Create a new document." ma:contentTypeScope="" ma:versionID="40731602f34b2e145fe69f86e6a35b1b">
  <xsd:schema xmlns:xsd="http://www.w3.org/2001/XMLSchema" xmlns:xs="http://www.w3.org/2001/XMLSchema" xmlns:p="http://schemas.microsoft.com/office/2006/metadata/properties" xmlns:ns2="c8a0c449-bc3f-4023-b6f3-9ae146c0e873" targetNamespace="http://schemas.microsoft.com/office/2006/metadata/properties" ma:root="true" ma:fieldsID="e613c1cf9b7acee2742733a09b7ffdd1" ns2:_="">
    <xsd:import namespace="c8a0c449-bc3f-4023-b6f3-9ae146c0e873"/>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0c449-bc3f-4023-b6f3-9ae146c0e8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c8a0c449-bc3f-4023-b6f3-9ae146c0e873">MKRZARSQM56R-1466480915-397</_dlc_DocId>
    <_dlc_DocIdUrl xmlns="c8a0c449-bc3f-4023-b6f3-9ae146c0e873">
      <Url>https://fermipoint.fnal.gov/org/eshq/ASD/_layouts/15/DocIdRedir.aspx?ID=MKRZARSQM56R-1466480915-397</Url>
      <Description>MKRZARSQM56R-1466480915-397</Description>
    </_dlc_DocIdUrl>
  </documentManagement>
</p:properties>
</file>

<file path=customXml/itemProps1.xml><?xml version="1.0" encoding="utf-8"?>
<ds:datastoreItem xmlns:ds="http://schemas.openxmlformats.org/officeDocument/2006/customXml" ds:itemID="{F8B64A1A-06DB-4BAE-A6FE-09D50F5BD8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0c449-bc3f-4023-b6f3-9ae146c0e8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A8D543-3F58-4AB3-9391-85C02DC46457}">
  <ds:schemaRefs>
    <ds:schemaRef ds:uri="http://schemas.microsoft.com/sharepoint/v3/contenttype/forms"/>
  </ds:schemaRefs>
</ds:datastoreItem>
</file>

<file path=customXml/itemProps3.xml><?xml version="1.0" encoding="utf-8"?>
<ds:datastoreItem xmlns:ds="http://schemas.openxmlformats.org/officeDocument/2006/customXml" ds:itemID="{5386B530-780D-4ADC-ABBD-1BD3EBC1D579}">
  <ds:schemaRefs>
    <ds:schemaRef ds:uri="http://schemas.microsoft.com/sharepoint/events"/>
  </ds:schemaRefs>
</ds:datastoreItem>
</file>

<file path=customXml/itemProps4.xml><?xml version="1.0" encoding="utf-8"?>
<ds:datastoreItem xmlns:ds="http://schemas.openxmlformats.org/officeDocument/2006/customXml" ds:itemID="{8ED7C1FA-8225-4313-B578-D0070E2B25CB}">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dcmitype/"/>
    <ds:schemaRef ds:uri="c8a0c449-bc3f-4023-b6f3-9ae146c0e87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4973</TotalTime>
  <Words>3216</Words>
  <Application>Microsoft Macintosh PowerPoint</Application>
  <PresentationFormat>On-screen Show (4:3)</PresentationFormat>
  <Paragraphs>360</Paragraphs>
  <Slides>32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Helvetica</vt:lpstr>
      <vt:lpstr>Helvetica Neue</vt:lpstr>
      <vt:lpstr>Open Sans</vt:lpstr>
      <vt:lpstr>Segoe UI</vt:lpstr>
      <vt:lpstr>Symbol</vt:lpstr>
      <vt:lpstr>Fermilab_PPT_090815</vt:lpstr>
      <vt:lpstr>PowerPoint Presentation</vt:lpstr>
      <vt:lpstr>The Accelerator Safety Order (ASO) </vt:lpstr>
      <vt:lpstr>Required Elements of DOE O 420.2D</vt:lpstr>
      <vt:lpstr>Outline</vt:lpstr>
      <vt:lpstr>USI Process Is Key to Configuration Management under the ASO </vt:lpstr>
      <vt:lpstr>USI Process Is Key to Configuration Management under the ASO </vt:lpstr>
      <vt:lpstr>Configuration Management</vt:lpstr>
      <vt:lpstr>Credited Control Label Examples</vt:lpstr>
      <vt:lpstr>Credited Control Label Examples</vt:lpstr>
      <vt:lpstr>Credited Control Label Examples</vt:lpstr>
      <vt:lpstr>Configuration Management</vt:lpstr>
      <vt:lpstr>USI Screener Training Requirements</vt:lpstr>
      <vt:lpstr>USI Program Overview</vt:lpstr>
      <vt:lpstr>USI Program Overview</vt:lpstr>
      <vt:lpstr>Roles and Responsibilities</vt:lpstr>
      <vt:lpstr>Roles and Responsibilities</vt:lpstr>
      <vt:lpstr>Roles and Responsibilities</vt:lpstr>
      <vt:lpstr>Roles and Responsibilities</vt:lpstr>
      <vt:lpstr>Roles and Responsibilities</vt:lpstr>
      <vt:lpstr>Roles and Responsibilities</vt:lpstr>
      <vt:lpstr>Roles and Responsibilities</vt:lpstr>
      <vt:lpstr>Roles and Responsibilities</vt:lpstr>
      <vt:lpstr>Roles and Responsibilities</vt:lpstr>
      <vt:lpstr>Notifications</vt:lpstr>
      <vt:lpstr>USI Program Steps</vt:lpstr>
      <vt:lpstr>USI Program Steps</vt:lpstr>
      <vt:lpstr>USI Program Steps</vt:lpstr>
      <vt:lpstr>USI Program Steps  per ESH-ASD-0001, USI Process Implementation Procedure</vt:lpstr>
      <vt:lpstr>ASE violation and required actions</vt:lpstr>
      <vt:lpstr>USI Program Steps</vt:lpstr>
      <vt:lpstr>USI Program Flowchart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A. Koch</dc:creator>
  <cp:lastModifiedBy>Jessica Malo</cp:lastModifiedBy>
  <cp:revision>22</cp:revision>
  <cp:lastPrinted>2014-01-20T19:40:21Z</cp:lastPrinted>
  <dcterms:created xsi:type="dcterms:W3CDTF">2023-10-30T19:14:36Z</dcterms:created>
  <dcterms:modified xsi:type="dcterms:W3CDTF">2024-01-05T16:34:39Z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0x0101005E5E6438C41BFD47ACE8933FA0781970</vt:lpwstr>
  </property>
  <property fmtid="{D5CDD505-2E9C-101B-9397-08002B2CF9AE}" pid="3" name="_dlc_DocIdItemGuid">
    <vt:lpwstr>886ded67-946a-4f0e-b5dc-a2988034323c</vt:lpwstr>
  </property>
</Properties>
</file>