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82" r:id="rId5"/>
    <p:sldMasterId id="2147484123" r:id="rId6"/>
  </p:sldMasterIdLst>
  <p:notesMasterIdLst>
    <p:notesMasterId r:id="rId47"/>
  </p:notesMasterIdLst>
  <p:handoutMasterIdLst>
    <p:handoutMasterId r:id="rId48"/>
  </p:handoutMasterIdLst>
  <p:sldIdLst>
    <p:sldId id="340" r:id="rId7"/>
    <p:sldId id="275" r:id="rId8"/>
    <p:sldId id="356" r:id="rId9"/>
    <p:sldId id="375" r:id="rId10"/>
    <p:sldId id="376" r:id="rId11"/>
    <p:sldId id="377" r:id="rId12"/>
    <p:sldId id="346" r:id="rId13"/>
    <p:sldId id="374" r:id="rId14"/>
    <p:sldId id="357" r:id="rId15"/>
    <p:sldId id="322" r:id="rId16"/>
    <p:sldId id="358" r:id="rId17"/>
    <p:sldId id="348" r:id="rId18"/>
    <p:sldId id="347" r:id="rId19"/>
    <p:sldId id="349" r:id="rId20"/>
    <p:sldId id="382" r:id="rId21"/>
    <p:sldId id="384" r:id="rId22"/>
    <p:sldId id="350" r:id="rId23"/>
    <p:sldId id="351" r:id="rId24"/>
    <p:sldId id="352" r:id="rId25"/>
    <p:sldId id="354" r:id="rId26"/>
    <p:sldId id="355" r:id="rId27"/>
    <p:sldId id="385" r:id="rId28"/>
    <p:sldId id="359" r:id="rId29"/>
    <p:sldId id="360" r:id="rId30"/>
    <p:sldId id="362" r:id="rId31"/>
    <p:sldId id="326" r:id="rId32"/>
    <p:sldId id="383" r:id="rId33"/>
    <p:sldId id="325" r:id="rId34"/>
    <p:sldId id="363" r:id="rId35"/>
    <p:sldId id="364" r:id="rId36"/>
    <p:sldId id="366" r:id="rId37"/>
    <p:sldId id="329" r:id="rId38"/>
    <p:sldId id="369" r:id="rId39"/>
    <p:sldId id="331" r:id="rId40"/>
    <p:sldId id="370" r:id="rId41"/>
    <p:sldId id="372" r:id="rId42"/>
    <p:sldId id="373" r:id="rId43"/>
    <p:sldId id="381" r:id="rId44"/>
    <p:sldId id="378" r:id="rId45"/>
    <p:sldId id="380" r:id="rId46"/>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E. AndersonJr. x4973 04659N" initials="JEA" lastIdx="10" clrIdx="0">
    <p:extLst>
      <p:ext uri="{19B8F6BF-5375-455C-9EA6-DF929625EA0E}">
        <p15:presenceInfo xmlns:p15="http://schemas.microsoft.com/office/powerpoint/2012/main" userId="John E. AndersonJr. x4973 04659N" providerId="None"/>
      </p:ext>
    </p:extLst>
  </p:cmAuthor>
  <p:cmAuthor id="2" name="Madelyn R. Wolter x4807 16344N" initials="MRWx1" lastIdx="3" clrIdx="1">
    <p:extLst>
      <p:ext uri="{19B8F6BF-5375-455C-9EA6-DF929625EA0E}">
        <p15:presenceInfo xmlns:p15="http://schemas.microsoft.com/office/powerpoint/2012/main" userId="Madelyn R. Wolter x4807 16344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C075E"/>
    <a:srgbClr val="505050"/>
    <a:srgbClr val="004C97"/>
    <a:srgbClr val="0D3B8E"/>
    <a:srgbClr val="020202"/>
    <a:srgbClr val="003087"/>
    <a:srgbClr val="03005F"/>
    <a:srgbClr val="50504E"/>
    <a:srgbClr val="4E4E4E"/>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C15258-45E3-48E9-A736-41E083A62E28}" v="51" dt="2024-01-10T19:52:16.94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88" autoAdjust="0"/>
    <p:restoredTop sz="93419" autoAdjust="0"/>
  </p:normalViewPr>
  <p:slideViewPr>
    <p:cSldViewPr snapToGrid="0" snapToObjects="1" showGuides="1">
      <p:cViewPr varScale="1">
        <p:scale>
          <a:sx n="112" d="100"/>
          <a:sy n="112" d="100"/>
        </p:scale>
        <p:origin x="1836" y="96"/>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ah J Chaurize" userId="504726f5-3bcd-4af7-98e0-7bb64213944b" providerId="ADAL" clId="{3BC15258-45E3-48E9-A736-41E083A62E28}"/>
    <pc:docChg chg="undo redo custSel addSld delSld modSld sldOrd">
      <pc:chgData name="Salah J Chaurize" userId="504726f5-3bcd-4af7-98e0-7bb64213944b" providerId="ADAL" clId="{3BC15258-45E3-48E9-A736-41E083A62E28}" dt="2024-01-10T20:02:50.415" v="2821" actId="20577"/>
      <pc:docMkLst>
        <pc:docMk/>
      </pc:docMkLst>
      <pc:sldChg chg="modSp mod">
        <pc:chgData name="Salah J Chaurize" userId="504726f5-3bcd-4af7-98e0-7bb64213944b" providerId="ADAL" clId="{3BC15258-45E3-48E9-A736-41E083A62E28}" dt="2024-01-08T21:39:27.786" v="1117" actId="20577"/>
        <pc:sldMkLst>
          <pc:docMk/>
          <pc:sldMk cId="85475881" sldId="325"/>
        </pc:sldMkLst>
        <pc:spChg chg="mod">
          <ac:chgData name="Salah J Chaurize" userId="504726f5-3bcd-4af7-98e0-7bb64213944b" providerId="ADAL" clId="{3BC15258-45E3-48E9-A736-41E083A62E28}" dt="2024-01-08T21:39:27.786" v="1117" actId="20577"/>
          <ac:spMkLst>
            <pc:docMk/>
            <pc:sldMk cId="85475881" sldId="325"/>
            <ac:spMk id="2" creationId="{B6B0DCF7-B7F8-8104-89C5-B2F17DAE8C6A}"/>
          </ac:spMkLst>
        </pc:spChg>
      </pc:sldChg>
      <pc:sldChg chg="addSp delSp mod">
        <pc:chgData name="Salah J Chaurize" userId="504726f5-3bcd-4af7-98e0-7bb64213944b" providerId="ADAL" clId="{3BC15258-45E3-48E9-A736-41E083A62E28}" dt="2024-01-08T21:34:09.155" v="1068" actId="22"/>
        <pc:sldMkLst>
          <pc:docMk/>
          <pc:sldMk cId="3873790382" sldId="326"/>
        </pc:sldMkLst>
        <pc:spChg chg="add del">
          <ac:chgData name="Salah J Chaurize" userId="504726f5-3bcd-4af7-98e0-7bb64213944b" providerId="ADAL" clId="{3BC15258-45E3-48E9-A736-41E083A62E28}" dt="2024-01-08T21:34:09.155" v="1068" actId="22"/>
          <ac:spMkLst>
            <pc:docMk/>
            <pc:sldMk cId="3873790382" sldId="326"/>
            <ac:spMk id="8" creationId="{65901D6D-D3A2-184E-8E56-0BFCA2B4F194}"/>
          </ac:spMkLst>
        </pc:spChg>
      </pc:sldChg>
      <pc:sldChg chg="modSp mod">
        <pc:chgData name="Salah J Chaurize" userId="504726f5-3bcd-4af7-98e0-7bb64213944b" providerId="ADAL" clId="{3BC15258-45E3-48E9-A736-41E083A62E28}" dt="2024-01-08T21:23:06.261" v="947" actId="20577"/>
        <pc:sldMkLst>
          <pc:docMk/>
          <pc:sldMk cId="1444781780" sldId="346"/>
        </pc:sldMkLst>
        <pc:spChg chg="mod">
          <ac:chgData name="Salah J Chaurize" userId="504726f5-3bcd-4af7-98e0-7bb64213944b" providerId="ADAL" clId="{3BC15258-45E3-48E9-A736-41E083A62E28}" dt="2024-01-08T21:23:06.261" v="947" actId="20577"/>
          <ac:spMkLst>
            <pc:docMk/>
            <pc:sldMk cId="1444781780" sldId="346"/>
            <ac:spMk id="8" creationId="{F6119AED-434B-12A8-DABB-58B958AE8735}"/>
          </ac:spMkLst>
        </pc:spChg>
      </pc:sldChg>
      <pc:sldChg chg="modSp mod">
        <pc:chgData name="Salah J Chaurize" userId="504726f5-3bcd-4af7-98e0-7bb64213944b" providerId="ADAL" clId="{3BC15258-45E3-48E9-A736-41E083A62E28}" dt="2024-01-08T21:28:08.180" v="1019" actId="1076"/>
        <pc:sldMkLst>
          <pc:docMk/>
          <pc:sldMk cId="3821227400" sldId="349"/>
        </pc:sldMkLst>
        <pc:spChg chg="mod">
          <ac:chgData name="Salah J Chaurize" userId="504726f5-3bcd-4af7-98e0-7bb64213944b" providerId="ADAL" clId="{3BC15258-45E3-48E9-A736-41E083A62E28}" dt="2024-01-08T21:27:57.024" v="1017" actId="15"/>
          <ac:spMkLst>
            <pc:docMk/>
            <pc:sldMk cId="3821227400" sldId="349"/>
            <ac:spMk id="2" creationId="{CCFE3661-15DA-4F16-66AC-D45860FE4F59}"/>
          </ac:spMkLst>
        </pc:spChg>
        <pc:graphicFrameChg chg="mod modGraphic">
          <ac:chgData name="Salah J Chaurize" userId="504726f5-3bcd-4af7-98e0-7bb64213944b" providerId="ADAL" clId="{3BC15258-45E3-48E9-A736-41E083A62E28}" dt="2024-01-08T21:28:08.180" v="1019" actId="1076"/>
          <ac:graphicFrameMkLst>
            <pc:docMk/>
            <pc:sldMk cId="3821227400" sldId="349"/>
            <ac:graphicFrameMk id="10" creationId="{58A230E1-1998-017A-D497-F61F9181D7F6}"/>
          </ac:graphicFrameMkLst>
        </pc:graphicFrameChg>
      </pc:sldChg>
      <pc:sldChg chg="modSp mod">
        <pc:chgData name="Salah J Chaurize" userId="504726f5-3bcd-4af7-98e0-7bb64213944b" providerId="ADAL" clId="{3BC15258-45E3-48E9-A736-41E083A62E28}" dt="2024-01-08T19:23:58.577" v="124" actId="20577"/>
        <pc:sldMkLst>
          <pc:docMk/>
          <pc:sldMk cId="3185240888" sldId="350"/>
        </pc:sldMkLst>
        <pc:spChg chg="mod">
          <ac:chgData name="Salah J Chaurize" userId="504726f5-3bcd-4af7-98e0-7bb64213944b" providerId="ADAL" clId="{3BC15258-45E3-48E9-A736-41E083A62E28}" dt="2024-01-08T19:23:58.577" v="124" actId="20577"/>
          <ac:spMkLst>
            <pc:docMk/>
            <pc:sldMk cId="3185240888" sldId="350"/>
            <ac:spMk id="2" creationId="{CCFE3661-15DA-4F16-66AC-D45860FE4F59}"/>
          </ac:spMkLst>
        </pc:spChg>
      </pc:sldChg>
      <pc:sldChg chg="modSp mod">
        <pc:chgData name="Salah J Chaurize" userId="504726f5-3bcd-4af7-98e0-7bb64213944b" providerId="ADAL" clId="{3BC15258-45E3-48E9-A736-41E083A62E28}" dt="2024-01-08T21:29:05.209" v="1023" actId="1076"/>
        <pc:sldMkLst>
          <pc:docMk/>
          <pc:sldMk cId="2975030697" sldId="351"/>
        </pc:sldMkLst>
        <pc:spChg chg="mod">
          <ac:chgData name="Salah J Chaurize" userId="504726f5-3bcd-4af7-98e0-7bb64213944b" providerId="ADAL" clId="{3BC15258-45E3-48E9-A736-41E083A62E28}" dt="2024-01-08T21:28:52.691" v="1021" actId="15"/>
          <ac:spMkLst>
            <pc:docMk/>
            <pc:sldMk cId="2975030697" sldId="351"/>
            <ac:spMk id="2" creationId="{CCFE3661-15DA-4F16-66AC-D45860FE4F59}"/>
          </ac:spMkLst>
        </pc:spChg>
        <pc:graphicFrameChg chg="mod">
          <ac:chgData name="Salah J Chaurize" userId="504726f5-3bcd-4af7-98e0-7bb64213944b" providerId="ADAL" clId="{3BC15258-45E3-48E9-A736-41E083A62E28}" dt="2024-01-08T21:29:05.209" v="1023" actId="1076"/>
          <ac:graphicFrameMkLst>
            <pc:docMk/>
            <pc:sldMk cId="2975030697" sldId="351"/>
            <ac:graphicFrameMk id="10" creationId="{58A230E1-1998-017A-D497-F61F9181D7F6}"/>
          </ac:graphicFrameMkLst>
        </pc:graphicFrameChg>
      </pc:sldChg>
      <pc:sldChg chg="modSp mod">
        <pc:chgData name="Salah J Chaurize" userId="504726f5-3bcd-4af7-98e0-7bb64213944b" providerId="ADAL" clId="{3BC15258-45E3-48E9-A736-41E083A62E28}" dt="2024-01-08T21:30:27.113" v="1045" actId="20577"/>
        <pc:sldMkLst>
          <pc:docMk/>
          <pc:sldMk cId="1200841673" sldId="352"/>
        </pc:sldMkLst>
        <pc:spChg chg="mod">
          <ac:chgData name="Salah J Chaurize" userId="504726f5-3bcd-4af7-98e0-7bb64213944b" providerId="ADAL" clId="{3BC15258-45E3-48E9-A736-41E083A62E28}" dt="2024-01-08T21:30:27.113" v="1045" actId="20577"/>
          <ac:spMkLst>
            <pc:docMk/>
            <pc:sldMk cId="1200841673" sldId="352"/>
            <ac:spMk id="2" creationId="{CCFE3661-15DA-4F16-66AC-D45860FE4F59}"/>
          </ac:spMkLst>
        </pc:spChg>
        <pc:graphicFrameChg chg="modGraphic">
          <ac:chgData name="Salah J Chaurize" userId="504726f5-3bcd-4af7-98e0-7bb64213944b" providerId="ADAL" clId="{3BC15258-45E3-48E9-A736-41E083A62E28}" dt="2024-01-08T21:29:44.344" v="1029" actId="20577"/>
          <ac:graphicFrameMkLst>
            <pc:docMk/>
            <pc:sldMk cId="1200841673" sldId="352"/>
            <ac:graphicFrameMk id="10" creationId="{58A230E1-1998-017A-D497-F61F9181D7F6}"/>
          </ac:graphicFrameMkLst>
        </pc:graphicFrameChg>
      </pc:sldChg>
      <pc:sldChg chg="modSp mod">
        <pc:chgData name="Salah J Chaurize" userId="504726f5-3bcd-4af7-98e0-7bb64213944b" providerId="ADAL" clId="{3BC15258-45E3-48E9-A736-41E083A62E28}" dt="2024-01-08T21:31:05.202" v="1048" actId="20577"/>
        <pc:sldMkLst>
          <pc:docMk/>
          <pc:sldMk cId="3514903600" sldId="354"/>
        </pc:sldMkLst>
        <pc:graphicFrameChg chg="modGraphic">
          <ac:chgData name="Salah J Chaurize" userId="504726f5-3bcd-4af7-98e0-7bb64213944b" providerId="ADAL" clId="{3BC15258-45E3-48E9-A736-41E083A62E28}" dt="2024-01-08T21:31:05.202" v="1048" actId="20577"/>
          <ac:graphicFrameMkLst>
            <pc:docMk/>
            <pc:sldMk cId="3514903600" sldId="354"/>
            <ac:graphicFrameMk id="10" creationId="{58A230E1-1998-017A-D497-F61F9181D7F6}"/>
          </ac:graphicFrameMkLst>
        </pc:graphicFrameChg>
      </pc:sldChg>
      <pc:sldChg chg="modSp mod">
        <pc:chgData name="Salah J Chaurize" userId="504726f5-3bcd-4af7-98e0-7bb64213944b" providerId="ADAL" clId="{3BC15258-45E3-48E9-A736-41E083A62E28}" dt="2024-01-08T21:34:06.596" v="1066" actId="20577"/>
        <pc:sldMkLst>
          <pc:docMk/>
          <pc:sldMk cId="807789488" sldId="360"/>
        </pc:sldMkLst>
        <pc:spChg chg="mod">
          <ac:chgData name="Salah J Chaurize" userId="504726f5-3bcd-4af7-98e0-7bb64213944b" providerId="ADAL" clId="{3BC15258-45E3-48E9-A736-41E083A62E28}" dt="2024-01-08T21:34:06.596" v="1066" actId="20577"/>
          <ac:spMkLst>
            <pc:docMk/>
            <pc:sldMk cId="807789488" sldId="360"/>
            <ac:spMk id="2" creationId="{CCFE3661-15DA-4F16-66AC-D45860FE4F59}"/>
          </ac:spMkLst>
        </pc:spChg>
      </pc:sldChg>
      <pc:sldChg chg="modSp mod">
        <pc:chgData name="Salah J Chaurize" userId="504726f5-3bcd-4af7-98e0-7bb64213944b" providerId="ADAL" clId="{3BC15258-45E3-48E9-A736-41E083A62E28}" dt="2024-01-08T21:48:17.334" v="1173" actId="20577"/>
        <pc:sldMkLst>
          <pc:docMk/>
          <pc:sldMk cId="2693846094" sldId="364"/>
        </pc:sldMkLst>
        <pc:spChg chg="mod">
          <ac:chgData name="Salah J Chaurize" userId="504726f5-3bcd-4af7-98e0-7bb64213944b" providerId="ADAL" clId="{3BC15258-45E3-48E9-A736-41E083A62E28}" dt="2024-01-08T21:48:17.334" v="1173" actId="20577"/>
          <ac:spMkLst>
            <pc:docMk/>
            <pc:sldMk cId="2693846094" sldId="364"/>
            <ac:spMk id="2" creationId="{CCFE3661-15DA-4F16-66AC-D45860FE4F59}"/>
          </ac:spMkLst>
        </pc:spChg>
      </pc:sldChg>
      <pc:sldChg chg="modSp mod">
        <pc:chgData name="Salah J Chaurize" userId="504726f5-3bcd-4af7-98e0-7bb64213944b" providerId="ADAL" clId="{3BC15258-45E3-48E9-A736-41E083A62E28}" dt="2024-01-08T21:50:27.983" v="1184" actId="20577"/>
        <pc:sldMkLst>
          <pc:docMk/>
          <pc:sldMk cId="1481948201" sldId="369"/>
        </pc:sldMkLst>
        <pc:spChg chg="mod">
          <ac:chgData name="Salah J Chaurize" userId="504726f5-3bcd-4af7-98e0-7bb64213944b" providerId="ADAL" clId="{3BC15258-45E3-48E9-A736-41E083A62E28}" dt="2024-01-08T21:50:27.983" v="1184" actId="20577"/>
          <ac:spMkLst>
            <pc:docMk/>
            <pc:sldMk cId="1481948201" sldId="369"/>
            <ac:spMk id="2" creationId="{BF7B3D7B-D0D9-6253-9115-7D41EF55BC24}"/>
          </ac:spMkLst>
        </pc:spChg>
        <pc:picChg chg="mod">
          <ac:chgData name="Salah J Chaurize" userId="504726f5-3bcd-4af7-98e0-7bb64213944b" providerId="ADAL" clId="{3BC15258-45E3-48E9-A736-41E083A62E28}" dt="2024-01-08T19:25:15.626" v="125" actId="14100"/>
          <ac:picMkLst>
            <pc:docMk/>
            <pc:sldMk cId="1481948201" sldId="369"/>
            <ac:picMk id="10" creationId="{02AD4DCE-C5A4-61D5-74E1-7B7D02F7F89A}"/>
          </ac:picMkLst>
        </pc:picChg>
      </pc:sldChg>
      <pc:sldChg chg="modSp mod">
        <pc:chgData name="Salah J Chaurize" userId="504726f5-3bcd-4af7-98e0-7bb64213944b" providerId="ADAL" clId="{3BC15258-45E3-48E9-A736-41E083A62E28}" dt="2024-01-08T21:51:19.131" v="1188" actId="255"/>
        <pc:sldMkLst>
          <pc:docMk/>
          <pc:sldMk cId="2941576968" sldId="372"/>
        </pc:sldMkLst>
        <pc:spChg chg="mod">
          <ac:chgData name="Salah J Chaurize" userId="504726f5-3bcd-4af7-98e0-7bb64213944b" providerId="ADAL" clId="{3BC15258-45E3-48E9-A736-41E083A62E28}" dt="2024-01-08T21:51:19.131" v="1188" actId="255"/>
          <ac:spMkLst>
            <pc:docMk/>
            <pc:sldMk cId="2941576968" sldId="372"/>
            <ac:spMk id="2" creationId="{CCFE3661-15DA-4F16-66AC-D45860FE4F59}"/>
          </ac:spMkLst>
        </pc:spChg>
      </pc:sldChg>
      <pc:sldChg chg="addSp modSp mod">
        <pc:chgData name="Salah J Chaurize" userId="504726f5-3bcd-4af7-98e0-7bb64213944b" providerId="ADAL" clId="{3BC15258-45E3-48E9-A736-41E083A62E28}" dt="2024-01-09T15:31:55.754" v="1199" actId="20577"/>
        <pc:sldMkLst>
          <pc:docMk/>
          <pc:sldMk cId="3211711579" sldId="374"/>
        </pc:sldMkLst>
        <pc:spChg chg="mod">
          <ac:chgData name="Salah J Chaurize" userId="504726f5-3bcd-4af7-98e0-7bb64213944b" providerId="ADAL" clId="{3BC15258-45E3-48E9-A736-41E083A62E28}" dt="2024-01-08T19:39:33.025" v="183" actId="1076"/>
          <ac:spMkLst>
            <pc:docMk/>
            <pc:sldMk cId="3211711579" sldId="374"/>
            <ac:spMk id="7" creationId="{56055CA7-9882-3C72-68DD-DA428543A27E}"/>
          </ac:spMkLst>
        </pc:spChg>
        <pc:spChg chg="add mod">
          <ac:chgData name="Salah J Chaurize" userId="504726f5-3bcd-4af7-98e0-7bb64213944b" providerId="ADAL" clId="{3BC15258-45E3-48E9-A736-41E083A62E28}" dt="2024-01-08T19:41:29.576" v="218" actId="1076"/>
          <ac:spMkLst>
            <pc:docMk/>
            <pc:sldMk cId="3211711579" sldId="374"/>
            <ac:spMk id="13" creationId="{B333A4BB-2E06-96EF-9A77-303385DB1E27}"/>
          </ac:spMkLst>
        </pc:spChg>
        <pc:spChg chg="mod">
          <ac:chgData name="Salah J Chaurize" userId="504726f5-3bcd-4af7-98e0-7bb64213944b" providerId="ADAL" clId="{3BC15258-45E3-48E9-A736-41E083A62E28}" dt="2024-01-09T15:31:55.754" v="1199" actId="20577"/>
          <ac:spMkLst>
            <pc:docMk/>
            <pc:sldMk cId="3211711579" sldId="374"/>
            <ac:spMk id="14" creationId="{DEE29A6B-CECE-6DE6-C54B-E2AFB2A7FA64}"/>
          </ac:spMkLst>
        </pc:spChg>
        <pc:spChg chg="add mod">
          <ac:chgData name="Salah J Chaurize" userId="504726f5-3bcd-4af7-98e0-7bb64213944b" providerId="ADAL" clId="{3BC15258-45E3-48E9-A736-41E083A62E28}" dt="2024-01-08T19:41:25.953" v="217" actId="1076"/>
          <ac:spMkLst>
            <pc:docMk/>
            <pc:sldMk cId="3211711579" sldId="374"/>
            <ac:spMk id="15" creationId="{16CE28DF-9268-3CA9-4B1F-30340FBC5729}"/>
          </ac:spMkLst>
        </pc:spChg>
        <pc:picChg chg="add mod modCrop">
          <ac:chgData name="Salah J Chaurize" userId="504726f5-3bcd-4af7-98e0-7bb64213944b" providerId="ADAL" clId="{3BC15258-45E3-48E9-A736-41E083A62E28}" dt="2024-01-08T19:40:36.104" v="198" actId="1076"/>
          <ac:picMkLst>
            <pc:docMk/>
            <pc:sldMk cId="3211711579" sldId="374"/>
            <ac:picMk id="12" creationId="{3A2AEB3C-1428-B5A9-E216-3A625E7F4261}"/>
          </ac:picMkLst>
        </pc:picChg>
        <pc:picChg chg="mod">
          <ac:chgData name="Salah J Chaurize" userId="504726f5-3bcd-4af7-98e0-7bb64213944b" providerId="ADAL" clId="{3BC15258-45E3-48E9-A736-41E083A62E28}" dt="2024-01-08T19:39:25.061" v="180" actId="1076"/>
          <ac:picMkLst>
            <pc:docMk/>
            <pc:sldMk cId="3211711579" sldId="374"/>
            <ac:picMk id="16" creationId="{05299058-5D17-0FE4-7DF3-514BC3B08F45}"/>
          </ac:picMkLst>
        </pc:picChg>
        <pc:cxnChg chg="mod">
          <ac:chgData name="Salah J Chaurize" userId="504726f5-3bcd-4af7-98e0-7bb64213944b" providerId="ADAL" clId="{3BC15258-45E3-48E9-A736-41E083A62E28}" dt="2024-01-08T19:31:48.517" v="152" actId="1076"/>
          <ac:cxnSpMkLst>
            <pc:docMk/>
            <pc:sldMk cId="3211711579" sldId="374"/>
            <ac:cxnSpMk id="10" creationId="{57B66DA7-56E3-2D3E-A723-621DB1FEE6A6}"/>
          </ac:cxnSpMkLst>
        </pc:cxnChg>
        <pc:cxnChg chg="add mod">
          <ac:chgData name="Salah J Chaurize" userId="504726f5-3bcd-4af7-98e0-7bb64213944b" providerId="ADAL" clId="{3BC15258-45E3-48E9-A736-41E083A62E28}" dt="2024-01-08T19:41:52.278" v="220" actId="1076"/>
          <ac:cxnSpMkLst>
            <pc:docMk/>
            <pc:sldMk cId="3211711579" sldId="374"/>
            <ac:cxnSpMk id="18" creationId="{C51B88D9-BB1F-D862-D2E3-C6867D351100}"/>
          </ac:cxnSpMkLst>
        </pc:cxnChg>
        <pc:cxnChg chg="add mod">
          <ac:chgData name="Salah J Chaurize" userId="504726f5-3bcd-4af7-98e0-7bb64213944b" providerId="ADAL" clId="{3BC15258-45E3-48E9-A736-41E083A62E28}" dt="2024-01-08T19:42:03.922" v="223" actId="14100"/>
          <ac:cxnSpMkLst>
            <pc:docMk/>
            <pc:sldMk cId="3211711579" sldId="374"/>
            <ac:cxnSpMk id="19" creationId="{85631C15-0E70-EB76-BDD6-1956D153B108}"/>
          </ac:cxnSpMkLst>
        </pc:cxnChg>
      </pc:sldChg>
      <pc:sldChg chg="modSp mod">
        <pc:chgData name="Salah J Chaurize" userId="504726f5-3bcd-4af7-98e0-7bb64213944b" providerId="ADAL" clId="{3BC15258-45E3-48E9-A736-41E083A62E28}" dt="2024-01-08T21:20:07.834" v="937" actId="255"/>
        <pc:sldMkLst>
          <pc:docMk/>
          <pc:sldMk cId="1989729552" sldId="375"/>
        </pc:sldMkLst>
        <pc:spChg chg="mod">
          <ac:chgData name="Salah J Chaurize" userId="504726f5-3bcd-4af7-98e0-7bb64213944b" providerId="ADAL" clId="{3BC15258-45E3-48E9-A736-41E083A62E28}" dt="2024-01-08T21:20:07.834" v="937" actId="255"/>
          <ac:spMkLst>
            <pc:docMk/>
            <pc:sldMk cId="1989729552" sldId="375"/>
            <ac:spMk id="10" creationId="{1DD56A07-FCAE-8AC9-CFB3-E8BBC6F44C93}"/>
          </ac:spMkLst>
        </pc:spChg>
      </pc:sldChg>
      <pc:sldChg chg="addSp delSp modSp mod">
        <pc:chgData name="Salah J Chaurize" userId="504726f5-3bcd-4af7-98e0-7bb64213944b" providerId="ADAL" clId="{3BC15258-45E3-48E9-A736-41E083A62E28}" dt="2024-01-09T13:50:57.826" v="1194" actId="20577"/>
        <pc:sldMkLst>
          <pc:docMk/>
          <pc:sldMk cId="667862222" sldId="376"/>
        </pc:sldMkLst>
        <pc:spChg chg="del mod">
          <ac:chgData name="Salah J Chaurize" userId="504726f5-3bcd-4af7-98e0-7bb64213944b" providerId="ADAL" clId="{3BC15258-45E3-48E9-A736-41E083A62E28}" dt="2024-01-08T21:44:19.964" v="1169" actId="478"/>
          <ac:spMkLst>
            <pc:docMk/>
            <pc:sldMk cId="667862222" sldId="376"/>
            <ac:spMk id="10" creationId="{32C15578-69E5-C9BC-3E2E-0A2A622C5E65}"/>
          </ac:spMkLst>
        </pc:spChg>
        <pc:spChg chg="mod">
          <ac:chgData name="Salah J Chaurize" userId="504726f5-3bcd-4af7-98e0-7bb64213944b" providerId="ADAL" clId="{3BC15258-45E3-48E9-A736-41E083A62E28}" dt="2024-01-09T13:50:57.826" v="1194" actId="20577"/>
          <ac:spMkLst>
            <pc:docMk/>
            <pc:sldMk cId="667862222" sldId="376"/>
            <ac:spMk id="14" creationId="{DEE29A6B-CECE-6DE6-C54B-E2AFB2A7FA64}"/>
          </ac:spMkLst>
        </pc:spChg>
        <pc:spChg chg="add mod">
          <ac:chgData name="Salah J Chaurize" userId="504726f5-3bcd-4af7-98e0-7bb64213944b" providerId="ADAL" clId="{3BC15258-45E3-48E9-A736-41E083A62E28}" dt="2024-01-08T21:45:34.896" v="1171" actId="1076"/>
          <ac:spMkLst>
            <pc:docMk/>
            <pc:sldMk cId="667862222" sldId="376"/>
            <ac:spMk id="20" creationId="{635BE2DC-53C6-C844-85FE-1D4CECBD9BA9}"/>
          </ac:spMkLst>
        </pc:spChg>
        <pc:cxnChg chg="add mod">
          <ac:chgData name="Salah J Chaurize" userId="504726f5-3bcd-4af7-98e0-7bb64213944b" providerId="ADAL" clId="{3BC15258-45E3-48E9-A736-41E083A62E28}" dt="2024-01-08T19:28:28.232" v="133" actId="1076"/>
          <ac:cxnSpMkLst>
            <pc:docMk/>
            <pc:sldMk cId="667862222" sldId="376"/>
            <ac:cxnSpMk id="11" creationId="{FFAE19C3-3140-43B6-FA4D-3BDEBC42C959}"/>
          </ac:cxnSpMkLst>
        </pc:cxnChg>
        <pc:cxnChg chg="add mod">
          <ac:chgData name="Salah J Chaurize" userId="504726f5-3bcd-4af7-98e0-7bb64213944b" providerId="ADAL" clId="{3BC15258-45E3-48E9-A736-41E083A62E28}" dt="2024-01-08T21:41:45.439" v="1133" actId="1076"/>
          <ac:cxnSpMkLst>
            <pc:docMk/>
            <pc:sldMk cId="667862222" sldId="376"/>
            <ac:cxnSpMk id="13" creationId="{430581A9-C340-ED75-A0BF-9EF21AD1CDA8}"/>
          </ac:cxnSpMkLst>
        </pc:cxnChg>
        <pc:cxnChg chg="add mod">
          <ac:chgData name="Salah J Chaurize" userId="504726f5-3bcd-4af7-98e0-7bb64213944b" providerId="ADAL" clId="{3BC15258-45E3-48E9-A736-41E083A62E28}" dt="2024-01-08T21:42:03.744" v="1149" actId="1038"/>
          <ac:cxnSpMkLst>
            <pc:docMk/>
            <pc:sldMk cId="667862222" sldId="376"/>
            <ac:cxnSpMk id="15" creationId="{0DFFF923-D463-638C-8744-A7BD5C6C762B}"/>
          </ac:cxnSpMkLst>
        </pc:cxnChg>
        <pc:cxnChg chg="add del mod">
          <ac:chgData name="Salah J Chaurize" userId="504726f5-3bcd-4af7-98e0-7bb64213944b" providerId="ADAL" clId="{3BC15258-45E3-48E9-A736-41E083A62E28}" dt="2024-01-08T19:28:29.379" v="134"/>
          <ac:cxnSpMkLst>
            <pc:docMk/>
            <pc:sldMk cId="667862222" sldId="376"/>
            <ac:cxnSpMk id="15" creationId="{30A1FCFC-1DC5-7B45-E546-C105D934DB95}"/>
          </ac:cxnSpMkLst>
        </pc:cxnChg>
        <pc:cxnChg chg="add mod">
          <ac:chgData name="Salah J Chaurize" userId="504726f5-3bcd-4af7-98e0-7bb64213944b" providerId="ADAL" clId="{3BC15258-45E3-48E9-A736-41E083A62E28}" dt="2024-01-08T19:29:25.755" v="145" actId="1038"/>
          <ac:cxnSpMkLst>
            <pc:docMk/>
            <pc:sldMk cId="667862222" sldId="376"/>
            <ac:cxnSpMk id="16" creationId="{14A5B8CF-F724-24B7-5E26-BAFA3C452ACB}"/>
          </ac:cxnSpMkLst>
        </pc:cxnChg>
        <pc:cxnChg chg="add mod">
          <ac:chgData name="Salah J Chaurize" userId="504726f5-3bcd-4af7-98e0-7bb64213944b" providerId="ADAL" clId="{3BC15258-45E3-48E9-A736-41E083A62E28}" dt="2024-01-08T21:41:33.307" v="1131" actId="208"/>
          <ac:cxnSpMkLst>
            <pc:docMk/>
            <pc:sldMk cId="667862222" sldId="376"/>
            <ac:cxnSpMk id="17" creationId="{6D6BC4A5-6CBF-86DB-4EF8-3F581F286B62}"/>
          </ac:cxnSpMkLst>
        </pc:cxnChg>
        <pc:cxnChg chg="add del">
          <ac:chgData name="Salah J Chaurize" userId="504726f5-3bcd-4af7-98e0-7bb64213944b" providerId="ADAL" clId="{3BC15258-45E3-48E9-A736-41E083A62E28}" dt="2024-01-08T21:43:12.078" v="1167" actId="11529"/>
          <ac:cxnSpMkLst>
            <pc:docMk/>
            <pc:sldMk cId="667862222" sldId="376"/>
            <ac:cxnSpMk id="22" creationId="{A29D63D3-D32D-44A3-979B-2B648E4F5075}"/>
          </ac:cxnSpMkLst>
        </pc:cxnChg>
      </pc:sldChg>
      <pc:sldChg chg="modSp mod">
        <pc:chgData name="Salah J Chaurize" userId="504726f5-3bcd-4af7-98e0-7bb64213944b" providerId="ADAL" clId="{3BC15258-45E3-48E9-A736-41E083A62E28}" dt="2024-01-08T20:18:09.171" v="887" actId="20577"/>
        <pc:sldMkLst>
          <pc:docMk/>
          <pc:sldMk cId="685545830" sldId="377"/>
        </pc:sldMkLst>
        <pc:spChg chg="mod">
          <ac:chgData name="Salah J Chaurize" userId="504726f5-3bcd-4af7-98e0-7bb64213944b" providerId="ADAL" clId="{3BC15258-45E3-48E9-A736-41E083A62E28}" dt="2024-01-08T20:18:09.171" v="887" actId="20577"/>
          <ac:spMkLst>
            <pc:docMk/>
            <pc:sldMk cId="685545830" sldId="377"/>
            <ac:spMk id="38" creationId="{D8C2C473-A40A-A580-BECF-44D806A8A035}"/>
          </ac:spMkLst>
        </pc:spChg>
      </pc:sldChg>
      <pc:sldChg chg="modSp mod">
        <pc:chgData name="Salah J Chaurize" userId="504726f5-3bcd-4af7-98e0-7bb64213944b" providerId="ADAL" clId="{3BC15258-45E3-48E9-A736-41E083A62E28}" dt="2024-01-08T21:52:23.244" v="1191" actId="1076"/>
        <pc:sldMkLst>
          <pc:docMk/>
          <pc:sldMk cId="313668292" sldId="381"/>
        </pc:sldMkLst>
        <pc:spChg chg="mod">
          <ac:chgData name="Salah J Chaurize" userId="504726f5-3bcd-4af7-98e0-7bb64213944b" providerId="ADAL" clId="{3BC15258-45E3-48E9-A736-41E083A62E28}" dt="2024-01-08T21:52:14.469" v="1190" actId="14100"/>
          <ac:spMkLst>
            <pc:docMk/>
            <pc:sldMk cId="313668292" sldId="381"/>
            <ac:spMk id="4" creationId="{1E1F080B-46CD-739E-F46B-16125B1D6624}"/>
          </ac:spMkLst>
        </pc:spChg>
        <pc:spChg chg="mod">
          <ac:chgData name="Salah J Chaurize" userId="504726f5-3bcd-4af7-98e0-7bb64213944b" providerId="ADAL" clId="{3BC15258-45E3-48E9-A736-41E083A62E28}" dt="2024-01-08T21:52:23.244" v="1191" actId="1076"/>
          <ac:spMkLst>
            <pc:docMk/>
            <pc:sldMk cId="313668292" sldId="381"/>
            <ac:spMk id="5" creationId="{30692709-DFD4-D363-A5FB-BEB0EE474313}"/>
          </ac:spMkLst>
        </pc:spChg>
      </pc:sldChg>
      <pc:sldChg chg="addSp delSp modSp add mod ord">
        <pc:chgData name="Salah J Chaurize" userId="504726f5-3bcd-4af7-98e0-7bb64213944b" providerId="ADAL" clId="{3BC15258-45E3-48E9-A736-41E083A62E28}" dt="2024-01-10T19:47:33.285" v="2460" actId="20577"/>
        <pc:sldMkLst>
          <pc:docMk/>
          <pc:sldMk cId="498722641" sldId="382"/>
        </pc:sldMkLst>
        <pc:spChg chg="mod">
          <ac:chgData name="Salah J Chaurize" userId="504726f5-3bcd-4af7-98e0-7bb64213944b" providerId="ADAL" clId="{3BC15258-45E3-48E9-A736-41E083A62E28}" dt="2024-01-10T19:47:33.285" v="2460" actId="20577"/>
          <ac:spMkLst>
            <pc:docMk/>
            <pc:sldMk cId="498722641" sldId="382"/>
            <ac:spMk id="2" creationId="{CCFE3661-15DA-4F16-66AC-D45860FE4F59}"/>
          </ac:spMkLst>
        </pc:spChg>
        <pc:spChg chg="mod">
          <ac:chgData name="Salah J Chaurize" userId="504726f5-3bcd-4af7-98e0-7bb64213944b" providerId="ADAL" clId="{3BC15258-45E3-48E9-A736-41E083A62E28}" dt="2024-01-09T23:16:51.893" v="1232" actId="6549"/>
          <ac:spMkLst>
            <pc:docMk/>
            <pc:sldMk cId="498722641" sldId="382"/>
            <ac:spMk id="3" creationId="{1B214EE9-CFE1-E69B-B662-2FADF3434081}"/>
          </ac:spMkLst>
        </pc:spChg>
        <pc:graphicFrameChg chg="mod modGraphic">
          <ac:chgData name="Salah J Chaurize" userId="504726f5-3bcd-4af7-98e0-7bb64213944b" providerId="ADAL" clId="{3BC15258-45E3-48E9-A736-41E083A62E28}" dt="2024-01-10T15:57:39.474" v="2414" actId="20577"/>
          <ac:graphicFrameMkLst>
            <pc:docMk/>
            <pc:sldMk cId="498722641" sldId="382"/>
            <ac:graphicFrameMk id="10" creationId="{58A230E1-1998-017A-D497-F61F9181D7F6}"/>
          </ac:graphicFrameMkLst>
        </pc:graphicFrameChg>
        <pc:picChg chg="add del mod">
          <ac:chgData name="Salah J Chaurize" userId="504726f5-3bcd-4af7-98e0-7bb64213944b" providerId="ADAL" clId="{3BC15258-45E3-48E9-A736-41E083A62E28}" dt="2024-01-10T15:56:38.404" v="2364" actId="22"/>
          <ac:picMkLst>
            <pc:docMk/>
            <pc:sldMk cId="498722641" sldId="382"/>
            <ac:picMk id="8" creationId="{8BAF6980-00FF-F136-6910-221793A1A5F4}"/>
          </ac:picMkLst>
        </pc:picChg>
      </pc:sldChg>
      <pc:sldChg chg="modSp add mod">
        <pc:chgData name="Salah J Chaurize" userId="504726f5-3bcd-4af7-98e0-7bb64213944b" providerId="ADAL" clId="{3BC15258-45E3-48E9-A736-41E083A62E28}" dt="2024-01-08T21:34:34.732" v="1070" actId="400"/>
        <pc:sldMkLst>
          <pc:docMk/>
          <pc:sldMk cId="2799678323" sldId="383"/>
        </pc:sldMkLst>
        <pc:spChg chg="mod">
          <ac:chgData name="Salah J Chaurize" userId="504726f5-3bcd-4af7-98e0-7bb64213944b" providerId="ADAL" clId="{3BC15258-45E3-48E9-A736-41E083A62E28}" dt="2024-01-08T21:34:34.732" v="1070" actId="400"/>
          <ac:spMkLst>
            <pc:docMk/>
            <pc:sldMk cId="2799678323" sldId="383"/>
            <ac:spMk id="2" creationId="{B4D1C53B-4E88-FC65-7E9D-2141F7E75E00}"/>
          </ac:spMkLst>
        </pc:spChg>
      </pc:sldChg>
      <pc:sldChg chg="modSp add mod">
        <pc:chgData name="Salah J Chaurize" userId="504726f5-3bcd-4af7-98e0-7bb64213944b" providerId="ADAL" clId="{3BC15258-45E3-48E9-A736-41E083A62E28}" dt="2024-01-10T20:02:50.415" v="2821" actId="20577"/>
        <pc:sldMkLst>
          <pc:docMk/>
          <pc:sldMk cId="19398078" sldId="384"/>
        </pc:sldMkLst>
        <pc:spChg chg="mod">
          <ac:chgData name="Salah J Chaurize" userId="504726f5-3bcd-4af7-98e0-7bb64213944b" providerId="ADAL" clId="{3BC15258-45E3-48E9-A736-41E083A62E28}" dt="2024-01-10T20:02:50.415" v="2821" actId="20577"/>
          <ac:spMkLst>
            <pc:docMk/>
            <pc:sldMk cId="19398078" sldId="384"/>
            <ac:spMk id="2" creationId="{CCFE3661-15DA-4F16-66AC-D45860FE4F59}"/>
          </ac:spMkLst>
        </pc:spChg>
      </pc:sldChg>
      <pc:sldChg chg="modSp add del mod">
        <pc:chgData name="Salah J Chaurize" userId="504726f5-3bcd-4af7-98e0-7bb64213944b" providerId="ADAL" clId="{3BC15258-45E3-48E9-A736-41E083A62E28}" dt="2024-01-09T23:16:31.352" v="1218" actId="2890"/>
        <pc:sldMkLst>
          <pc:docMk/>
          <pc:sldMk cId="1566037031" sldId="384"/>
        </pc:sldMkLst>
        <pc:spChg chg="mod">
          <ac:chgData name="Salah J Chaurize" userId="504726f5-3bcd-4af7-98e0-7bb64213944b" providerId="ADAL" clId="{3BC15258-45E3-48E9-A736-41E083A62E28}" dt="2024-01-09T23:16:30.776" v="1217" actId="20577"/>
          <ac:spMkLst>
            <pc:docMk/>
            <pc:sldMk cId="1566037031" sldId="384"/>
            <ac:spMk id="3" creationId="{1B214EE9-CFE1-E69B-B662-2FADF3434081}"/>
          </ac:spMkLst>
        </pc:spChg>
      </pc:sldChg>
      <pc:sldChg chg="modSp del mod">
        <pc:chgData name="Salah J Chaurize" userId="504726f5-3bcd-4af7-98e0-7bb64213944b" providerId="ADAL" clId="{3BC15258-45E3-48E9-A736-41E083A62E28}" dt="2024-01-10T00:05:08.475" v="2216" actId="47"/>
        <pc:sldMkLst>
          <pc:docMk/>
          <pc:sldMk cId="1393421433" sldId="386"/>
        </pc:sldMkLst>
        <pc:spChg chg="mod">
          <ac:chgData name="Salah J Chaurize" userId="504726f5-3bcd-4af7-98e0-7bb64213944b" providerId="ADAL" clId="{3BC15258-45E3-48E9-A736-41E083A62E28}" dt="2024-01-10T00:04:34.127" v="2215" actId="20577"/>
          <ac:spMkLst>
            <pc:docMk/>
            <pc:sldMk cId="1393421433" sldId="386"/>
            <ac:spMk id="3" creationId="{1B214EE9-CFE1-E69B-B662-2FADF3434081}"/>
          </ac:spMkLst>
        </pc:spChg>
      </pc:sldChg>
      <pc:sldChg chg="modSp del mod ord">
        <pc:chgData name="Salah J Chaurize" userId="504726f5-3bcd-4af7-98e0-7bb64213944b" providerId="ADAL" clId="{3BC15258-45E3-48E9-A736-41E083A62E28}" dt="2024-01-10T20:01:32.970" v="2801" actId="47"/>
        <pc:sldMkLst>
          <pc:docMk/>
          <pc:sldMk cId="4288844862" sldId="386"/>
        </pc:sldMkLst>
        <pc:spChg chg="mod">
          <ac:chgData name="Salah J Chaurize" userId="504726f5-3bcd-4af7-98e0-7bb64213944b" providerId="ADAL" clId="{3BC15258-45E3-48E9-A736-41E083A62E28}" dt="2024-01-10T00:07:15.100" v="2358" actId="20577"/>
          <ac:spMkLst>
            <pc:docMk/>
            <pc:sldMk cId="4288844862" sldId="386"/>
            <ac:spMk id="2" creationId="{CCFE3661-15DA-4F16-66AC-D45860FE4F5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1/10/2024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dirty="0"/>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1/10/2024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dirty="0"/>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1DED135D-5C29-B729-A5F1-BCAB25D9513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817011"/>
            <a:ext cx="9189720" cy="2966102"/>
          </a:xfrm>
          <a:prstGeom prst="rect">
            <a:avLst/>
          </a:prstGeom>
        </p:spPr>
      </p:pic>
    </p:spTree>
    <p:extLst>
      <p:ext uri="{BB962C8B-B14F-4D97-AF65-F5344CB8AC3E}">
        <p14:creationId xmlns:p14="http://schemas.microsoft.com/office/powerpoint/2010/main" val="90279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D07C3AF8-3A11-7294-17A4-8CA21B169DE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1025112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476D4CD9-E6FD-C338-F1B5-149A3CE7FFC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4115163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2386740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Jan 9, 2024  </a:t>
            </a:r>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Salah Chaurize | Booster Internal Readiness Review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6449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Jan 9, 2024  </a:t>
            </a:r>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Salah Chaurize | Booster Internal Readiness Review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8877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dirty="0"/>
              <a:t>Jan 9, 2024  </a:t>
            </a:r>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dirty="0"/>
              <a:t>Salah Chaurize | Booster Internal Readiness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2465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Jan 9, 2024  </a:t>
            </a:r>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Salah Chaurize | Booster Internal Readiness Review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4212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dirty="0"/>
              <a:t>Jan 9, 2024  </a:t>
            </a:r>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dirty="0"/>
              <a:t>Salah Chaurize | Booster Internal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3154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dirty="0"/>
              <a:t>Jan 9, 2024  </a:t>
            </a:r>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dirty="0"/>
              <a:t>Salah Chaurize | Booster Internal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622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Jan 9, 2024  </a:t>
            </a:r>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Salah Chaurize | Booster Internal Readiness Review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Jan 9, 2024  </a:t>
            </a:r>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Salah Chaurize | Booster Internal Readiness Review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dirty="0"/>
              <a:t>Jan 9, 2024  </a:t>
            </a:r>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dirty="0"/>
              <a:t>Salah Chaurize | Booster Internal Readiness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Jan 9, 2024  </a:t>
            </a:r>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Salah Chaurize | Booster Internal Readiness Review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dirty="0"/>
              <a:t>Jan 9, 2024  </a:t>
            </a:r>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dirty="0"/>
              <a:t>Salah Chaurize | Booster Internal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dirty="0"/>
              <a:t>Jan 9, 2024  </a:t>
            </a:r>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dirty="0"/>
              <a:t>Salah Chaurize | Booster Internal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1342F55E-5880-DFDC-1269-28EDE5F7EF9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2860" y="808129"/>
            <a:ext cx="9189720" cy="2966102"/>
          </a:xfrm>
          <a:prstGeom prst="rect">
            <a:avLst/>
          </a:prstGeom>
        </p:spPr>
      </p:pic>
    </p:spTree>
    <p:extLst>
      <p:ext uri="{BB962C8B-B14F-4D97-AF65-F5344CB8AC3E}">
        <p14:creationId xmlns:p14="http://schemas.microsoft.com/office/powerpoint/2010/main" val="4268161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6693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Jan 9, 2024  </a:t>
            </a:r>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Salah Chaurize | Booster Internal Readiness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Jan 9, 2024  </a:t>
            </a:r>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Salah Chaurize | Booster Internal Readiness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140478500"/>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sz="1600" dirty="0"/>
              <a:t>Salah Chaurize</a:t>
            </a:r>
          </a:p>
          <a:p>
            <a:r>
              <a:rPr lang="en-US" sz="1600" dirty="0"/>
              <a:t>Booster Internal Readiness Review </a:t>
            </a:r>
          </a:p>
          <a:p>
            <a:r>
              <a:rPr lang="en-US" sz="1600" dirty="0"/>
              <a:t>9 January 2024</a:t>
            </a:r>
          </a:p>
          <a:p>
            <a:endParaRPr lang="en-US" dirty="0"/>
          </a:p>
        </p:txBody>
      </p:sp>
      <p:sp>
        <p:nvSpPr>
          <p:cNvPr id="3" name="Text Placeholder 2"/>
          <p:cNvSpPr>
            <a:spLocks noGrp="1"/>
          </p:cNvSpPr>
          <p:nvPr>
            <p:ph type="body" sz="quarter" idx="11"/>
          </p:nvPr>
        </p:nvSpPr>
        <p:spPr/>
        <p:txBody>
          <a:bodyPr>
            <a:noAutofit/>
          </a:bodyPr>
          <a:lstStyle/>
          <a:p>
            <a:r>
              <a:rPr lang="en-US" sz="1800" dirty="0"/>
              <a:t>Safety Assessment Document Updates for DOE O 420.2D</a:t>
            </a:r>
          </a:p>
          <a:p>
            <a:r>
              <a:rPr lang="en-US" sz="1800" dirty="0"/>
              <a:t>SAD Section III Chapter 04 - Booster</a:t>
            </a:r>
          </a:p>
          <a:p>
            <a:endParaRPr lang="en-US" sz="1800" dirty="0"/>
          </a:p>
        </p:txBody>
      </p:sp>
    </p:spTree>
    <p:extLst>
      <p:ext uri="{BB962C8B-B14F-4D97-AF65-F5344CB8AC3E}">
        <p14:creationId xmlns:p14="http://schemas.microsoft.com/office/powerpoint/2010/main" val="438571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285B2-A0CF-F693-EC1A-C21C514793E1}"/>
              </a:ext>
            </a:extLst>
          </p:cNvPr>
          <p:cNvSpPr>
            <a:spLocks noGrp="1"/>
          </p:cNvSpPr>
          <p:nvPr>
            <p:ph type="title"/>
          </p:nvPr>
        </p:nvSpPr>
        <p:spPr/>
        <p:txBody>
          <a:bodyPr/>
          <a:lstStyle/>
          <a:p>
            <a:r>
              <a:rPr lang="en-US" dirty="0"/>
              <a:t>Hazard Inventory for Booster</a:t>
            </a:r>
          </a:p>
        </p:txBody>
      </p:sp>
      <p:sp>
        <p:nvSpPr>
          <p:cNvPr id="4" name="Date Placeholder 3">
            <a:extLst>
              <a:ext uri="{FF2B5EF4-FFF2-40B4-BE49-F238E27FC236}">
                <a16:creationId xmlns:a16="http://schemas.microsoft.com/office/drawing/2014/main" id="{3BB9A965-68AB-5043-64C5-691463E088F1}"/>
              </a:ext>
            </a:extLst>
          </p:cNvPr>
          <p:cNvSpPr>
            <a:spLocks noGrp="1"/>
          </p:cNvSpPr>
          <p:nvPr>
            <p:ph type="dt" sz="half" idx="2"/>
          </p:nvPr>
        </p:nvSpPr>
        <p:spPr>
          <a:xfrm>
            <a:off x="736827" y="6504213"/>
            <a:ext cx="914400" cy="241300"/>
          </a:xfrm>
        </p:spPr>
        <p:txBody>
          <a:bodyPr/>
          <a:lstStyle/>
          <a:p>
            <a:pPr>
              <a:defRPr/>
            </a:pPr>
            <a:r>
              <a:rPr lang="en-US" dirty="0"/>
              <a:t>Jan 9, 2024  </a:t>
            </a:r>
          </a:p>
        </p:txBody>
      </p:sp>
      <p:sp>
        <p:nvSpPr>
          <p:cNvPr id="5" name="Footer Placeholder 4">
            <a:extLst>
              <a:ext uri="{FF2B5EF4-FFF2-40B4-BE49-F238E27FC236}">
                <a16:creationId xmlns:a16="http://schemas.microsoft.com/office/drawing/2014/main" id="{7735F416-1019-3232-1708-012FA940CDF7}"/>
              </a:ext>
            </a:extLst>
          </p:cNvPr>
          <p:cNvSpPr>
            <a:spLocks noGrp="1"/>
          </p:cNvSpPr>
          <p:nvPr>
            <p:ph type="ftr" sz="quarter" idx="3"/>
          </p:nvPr>
        </p:nvSpPr>
        <p:spPr/>
        <p:txBody>
          <a:bodyPr/>
          <a:lstStyle/>
          <a:p>
            <a:pPr>
              <a:defRPr/>
            </a:pPr>
            <a:r>
              <a:rPr lang="en-US" dirty="0"/>
              <a:t>	Salah Chaurize | Booster Internal Readiness Review</a:t>
            </a:r>
            <a:endParaRPr lang="en-US" b="1" dirty="0"/>
          </a:p>
        </p:txBody>
      </p:sp>
      <p:sp>
        <p:nvSpPr>
          <p:cNvPr id="6" name="Slide Number Placeholder 5">
            <a:extLst>
              <a:ext uri="{FF2B5EF4-FFF2-40B4-BE49-F238E27FC236}">
                <a16:creationId xmlns:a16="http://schemas.microsoft.com/office/drawing/2014/main" id="{543340A0-B5CA-8991-806F-B81077B85702}"/>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
        <p:nvSpPr>
          <p:cNvPr id="2" name="Content Placeholder 1">
            <a:extLst>
              <a:ext uri="{FF2B5EF4-FFF2-40B4-BE49-F238E27FC236}">
                <a16:creationId xmlns:a16="http://schemas.microsoft.com/office/drawing/2014/main" id="{FA5BF9F4-F0C1-2919-D098-507AE4633343}"/>
              </a:ext>
            </a:extLst>
          </p:cNvPr>
          <p:cNvSpPr>
            <a:spLocks noGrp="1"/>
          </p:cNvSpPr>
          <p:nvPr>
            <p:ph idx="1"/>
          </p:nvPr>
        </p:nvSpPr>
        <p:spPr>
          <a:xfrm>
            <a:off x="6157913" y="705835"/>
            <a:ext cx="2849195" cy="4949405"/>
          </a:xfrm>
        </p:spPr>
        <p:txBody>
          <a:bodyPr/>
          <a:lstStyle/>
          <a:p>
            <a:r>
              <a:rPr lang="en-US" sz="1600" dirty="0"/>
              <a:t>Accelerator specific hazards are purple</a:t>
            </a:r>
          </a:p>
          <a:p>
            <a:r>
              <a:rPr lang="en-US" sz="1600" dirty="0"/>
              <a:t>Hazards not discussed today are evaluated via the common Risk Matrix tables</a:t>
            </a:r>
          </a:p>
          <a:p>
            <a:pPr lvl="1"/>
            <a:r>
              <a:rPr lang="en-US" sz="1400" dirty="0"/>
              <a:t>Covered in SAD Section I, Chapter 4</a:t>
            </a:r>
          </a:p>
          <a:p>
            <a:r>
              <a:rPr lang="en-US" sz="1600" dirty="0"/>
              <a:t>Hazards evaluated via risk assessment methodology per DOE-HDBK-1163-2020</a:t>
            </a:r>
          </a:p>
          <a:p>
            <a:pPr lvl="1"/>
            <a:r>
              <a:rPr lang="en-US" sz="1400" dirty="0"/>
              <a:t>Likelihood (L): </a:t>
            </a:r>
          </a:p>
          <a:p>
            <a:pPr lvl="2"/>
            <a:r>
              <a:rPr lang="en-US" sz="1200" dirty="0"/>
              <a:t>Anticipated (A), Unlikely (U), Extremely Unlikely (EU), Beyond Extremely Unlikely (BEU)</a:t>
            </a:r>
          </a:p>
          <a:p>
            <a:pPr lvl="1"/>
            <a:r>
              <a:rPr lang="en-US" sz="1400" dirty="0"/>
              <a:t>Consequence (C):</a:t>
            </a:r>
          </a:p>
          <a:p>
            <a:pPr lvl="2"/>
            <a:r>
              <a:rPr lang="en-US" sz="1200" dirty="0"/>
              <a:t>High (H), Moderate (M), Low (L), Negligible (N)</a:t>
            </a:r>
          </a:p>
          <a:p>
            <a:pPr lvl="1"/>
            <a:r>
              <a:rPr lang="en-US" sz="1400" dirty="0"/>
              <a:t>Risk (R):</a:t>
            </a:r>
          </a:p>
          <a:p>
            <a:pPr lvl="2"/>
            <a:r>
              <a:rPr lang="en-US" sz="1200" dirty="0"/>
              <a:t>I , II, III, IV (descending order of concern)</a:t>
            </a:r>
          </a:p>
        </p:txBody>
      </p:sp>
      <p:graphicFrame>
        <p:nvGraphicFramePr>
          <p:cNvPr id="14" name="Object 13">
            <a:extLst>
              <a:ext uri="{FF2B5EF4-FFF2-40B4-BE49-F238E27FC236}">
                <a16:creationId xmlns:a16="http://schemas.microsoft.com/office/drawing/2014/main" id="{45D3559C-BB67-F9BB-B20E-A71FA4BCFF71}"/>
              </a:ext>
            </a:extLst>
          </p:cNvPr>
          <p:cNvGraphicFramePr>
            <a:graphicFrameLocks noChangeAspect="1"/>
          </p:cNvGraphicFramePr>
          <p:nvPr>
            <p:extLst>
              <p:ext uri="{D42A27DB-BD31-4B8C-83A1-F6EECF244321}">
                <p14:modId xmlns:p14="http://schemas.microsoft.com/office/powerpoint/2010/main" val="2897769237"/>
              </p:ext>
            </p:extLst>
          </p:nvPr>
        </p:nvGraphicFramePr>
        <p:xfrm>
          <a:off x="220663" y="885825"/>
          <a:ext cx="5937250" cy="4930775"/>
        </p:xfrm>
        <a:graphic>
          <a:graphicData uri="http://schemas.openxmlformats.org/presentationml/2006/ole">
            <mc:AlternateContent xmlns:mc="http://schemas.openxmlformats.org/markup-compatibility/2006">
              <mc:Choice xmlns:v="urn:schemas-microsoft-com:vml" Requires="v">
                <p:oleObj name="Document" r:id="rId2" imgW="5936843" imgH="4930427" progId="Word.Document.12">
                  <p:embed/>
                </p:oleObj>
              </mc:Choice>
              <mc:Fallback>
                <p:oleObj name="Document" r:id="rId2" imgW="5936843" imgH="4930427" progId="Word.Document.12">
                  <p:embed/>
                  <p:pic>
                    <p:nvPicPr>
                      <p:cNvPr id="14" name="Object 13">
                        <a:extLst>
                          <a:ext uri="{FF2B5EF4-FFF2-40B4-BE49-F238E27FC236}">
                            <a16:creationId xmlns:a16="http://schemas.microsoft.com/office/drawing/2014/main" id="{45D3559C-BB67-F9BB-B20E-A71FA4BCFF71}"/>
                          </a:ext>
                        </a:extLst>
                      </p:cNvPr>
                      <p:cNvPicPr/>
                      <p:nvPr/>
                    </p:nvPicPr>
                    <p:blipFill>
                      <a:blip r:embed="rId3"/>
                      <a:stretch>
                        <a:fillRect/>
                      </a:stretch>
                    </p:blipFill>
                    <p:spPr>
                      <a:xfrm>
                        <a:off x="220663" y="885825"/>
                        <a:ext cx="5937250" cy="4930775"/>
                      </a:xfrm>
                      <a:prstGeom prst="rect">
                        <a:avLst/>
                      </a:prstGeom>
                    </p:spPr>
                  </p:pic>
                </p:oleObj>
              </mc:Fallback>
            </mc:AlternateContent>
          </a:graphicData>
        </a:graphic>
      </p:graphicFrame>
    </p:spTree>
    <p:extLst>
      <p:ext uri="{BB962C8B-B14F-4D97-AF65-F5344CB8AC3E}">
        <p14:creationId xmlns:p14="http://schemas.microsoft.com/office/powerpoint/2010/main" val="2679238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Booster Overview</a:t>
            </a:r>
          </a:p>
          <a:p>
            <a:r>
              <a:rPr lang="en-US" sz="2800" dirty="0">
                <a:solidFill>
                  <a:schemeClr val="bg1">
                    <a:lumMod val="75000"/>
                  </a:schemeClr>
                </a:solidFill>
              </a:rPr>
              <a:t>Hazard Inventory </a:t>
            </a:r>
          </a:p>
          <a:p>
            <a:r>
              <a:rPr lang="en-US" sz="2800" dirty="0"/>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 </a:t>
            </a:r>
          </a:p>
          <a:p>
            <a:r>
              <a:rPr lang="en-US" sz="2800" dirty="0">
                <a:solidFill>
                  <a:schemeClr val="bg1">
                    <a:lumMod val="75000"/>
                  </a:schemeClr>
                </a:solidFill>
              </a:rPr>
              <a:t>Summary of Defense in Depth Controls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dirty="0"/>
              <a:t>Jan 9, 2024  </a:t>
            </a:r>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dirty="0"/>
              <a:t>Salah Chaurize | Booster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Tree>
    <p:extLst>
      <p:ext uri="{BB962C8B-B14F-4D97-AF65-F5344CB8AC3E}">
        <p14:creationId xmlns:p14="http://schemas.microsoft.com/office/powerpoint/2010/main" val="4210264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3029999"/>
          </a:xfrm>
        </p:spPr>
        <p:txBody>
          <a:bodyPr/>
          <a:lstStyle/>
          <a:p>
            <a:r>
              <a:rPr lang="en-US" sz="2000" dirty="0"/>
              <a:t>Residual Activation</a:t>
            </a:r>
          </a:p>
          <a:p>
            <a:pPr lvl="1"/>
            <a:r>
              <a:rPr lang="en-US" sz="1800" dirty="0"/>
              <a:t>High intensity beam delivery will produce activated materials inside the Booster enclosure. </a:t>
            </a:r>
          </a:p>
          <a:p>
            <a:pPr lvl="1"/>
            <a:r>
              <a:rPr lang="en-US" sz="1800" dirty="0"/>
              <a:t>The residual dose rate found in the Booster from initial entry surveys is historically less than 50 mrem/hr, exceptions include:</a:t>
            </a:r>
          </a:p>
          <a:p>
            <a:pPr lvl="2"/>
            <a:r>
              <a:rPr lang="en-US" sz="1800" dirty="0"/>
              <a:t>&lt; 100 mrem at Injection, Collimation and Extraction HRA areas</a:t>
            </a:r>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dirty="0"/>
              <a:t>Jan 9, 2024  </a:t>
            </a:r>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dirty="0"/>
              <a:t>	Salah Chaurize | Booster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2694404965"/>
              </p:ext>
            </p:extLst>
          </p:nvPr>
        </p:nvGraphicFramePr>
        <p:xfrm>
          <a:off x="327171" y="3913857"/>
          <a:ext cx="8573940" cy="1761049"/>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D3B8E"/>
                          </a:solidFill>
                        </a:rPr>
                        <a:t>Baseline Qualitative Risk (without controls)</a:t>
                      </a:r>
                    </a:p>
                  </a:txBody>
                  <a:tcPr/>
                </a:tc>
                <a:tc>
                  <a:txBody>
                    <a:bodyPr/>
                    <a:lstStyle/>
                    <a:p>
                      <a:r>
                        <a:rPr lang="en-US" sz="1600" b="0" dirty="0">
                          <a:solidFill>
                            <a:srgbClr val="0D3B8E"/>
                          </a:solidFill>
                        </a:rPr>
                        <a:t>Controls</a:t>
                      </a:r>
                    </a:p>
                    <a:p>
                      <a:r>
                        <a:rPr lang="en-US" sz="1600" b="0" dirty="0">
                          <a:solidFill>
                            <a:srgbClr val="0D3B8E"/>
                          </a:solidFill>
                        </a:rPr>
                        <a:t>Preventive (P)/Mitigative (M)</a:t>
                      </a:r>
                    </a:p>
                  </a:txBody>
                  <a:tcPr/>
                </a:tc>
                <a:tc>
                  <a:txBody>
                    <a:bodyPr/>
                    <a:lstStyle/>
                    <a:p>
                      <a:r>
                        <a:rPr lang="en-US" sz="1600" b="0" dirty="0">
                          <a:solidFill>
                            <a:srgbClr val="0D3B8E"/>
                          </a:solidFill>
                        </a:rPr>
                        <a:t>Residual Qualitative Risk </a:t>
                      </a:r>
                    </a:p>
                    <a:p>
                      <a:r>
                        <a:rPr lang="en-US" sz="1600" b="0" dirty="0">
                          <a:solidFill>
                            <a:srgbClr val="0D3B8E"/>
                          </a:solidFill>
                        </a:rPr>
                        <a:t>(with controls)</a:t>
                      </a:r>
                    </a:p>
                  </a:txBody>
                  <a:tcPr/>
                </a:tc>
                <a:extLst>
                  <a:ext uri="{0D108BD9-81ED-4DB2-BD59-A6C34878D82A}">
                    <a16:rowId xmlns:a16="http://schemas.microsoft.com/office/drawing/2014/main" val="1680873031"/>
                  </a:ext>
                </a:extLst>
              </a:tr>
              <a:tr h="1128073">
                <a:tc>
                  <a:txBody>
                    <a:bodyPr/>
                    <a:lstStyle/>
                    <a:p>
                      <a:r>
                        <a:rPr lang="en-US" sz="1600" dirty="0"/>
                        <a:t>L: A</a:t>
                      </a:r>
                    </a:p>
                    <a:p>
                      <a:r>
                        <a:rPr lang="en-US" sz="1600" dirty="0"/>
                        <a:t>C: H</a:t>
                      </a:r>
                    </a:p>
                    <a:p>
                      <a:r>
                        <a:rPr lang="en-US" sz="1600" dirty="0"/>
                        <a:t>R: I</a:t>
                      </a:r>
                    </a:p>
                  </a:txBody>
                  <a:tcPr/>
                </a:tc>
                <a:tc>
                  <a:txBody>
                    <a:bodyPr/>
                    <a:lstStyle/>
                    <a:p>
                      <a:r>
                        <a:rPr lang="en-US" sz="1600" dirty="0"/>
                        <a:t>P – Employee Rad Worker training</a:t>
                      </a:r>
                    </a:p>
                    <a:p>
                      <a:r>
                        <a:rPr lang="en-US" sz="1600" dirty="0"/>
                        <a:t>P – ALARA plan</a:t>
                      </a:r>
                    </a:p>
                    <a:p>
                      <a:r>
                        <a:rPr lang="en-US" sz="1600" dirty="0"/>
                        <a:t>M – Shielding to reduce activation</a:t>
                      </a:r>
                    </a:p>
                    <a:p>
                      <a:r>
                        <a:rPr lang="en-US" sz="1600" dirty="0"/>
                        <a:t>M – Proper dosimetry</a:t>
                      </a:r>
                    </a:p>
                  </a:txBody>
                  <a:tcPr/>
                </a:tc>
                <a:tc>
                  <a:txBody>
                    <a:bodyPr/>
                    <a:lstStyle/>
                    <a:p>
                      <a:r>
                        <a:rPr lang="en-US" sz="1600" dirty="0"/>
                        <a:t>L: EU</a:t>
                      </a:r>
                    </a:p>
                    <a:p>
                      <a:r>
                        <a:rPr lang="en-US" sz="1600" dirty="0"/>
                        <a:t>C: L</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1309608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3029999"/>
          </a:xfrm>
        </p:spPr>
        <p:txBody>
          <a:bodyPr/>
          <a:lstStyle/>
          <a:p>
            <a:r>
              <a:rPr lang="en-US" sz="2000" dirty="0"/>
              <a:t>Radioactive Waste</a:t>
            </a:r>
          </a:p>
          <a:p>
            <a:pPr lvl="1"/>
            <a:r>
              <a:rPr lang="en-US" sz="1800" dirty="0"/>
              <a:t>Radioactive waste produced during Booster operations will be managed within the established Radiological Protection Program (RPP) as prescribed in the </a:t>
            </a:r>
            <a:r>
              <a:rPr lang="en-US" sz="1800" dirty="0">
                <a:effectLst/>
                <a:latin typeface="Helvetica" panose="020B0604020202020204" pitchFamily="34" charset="0"/>
                <a:ea typeface="MS Mincho" panose="02020609040205080304" pitchFamily="49" charset="-128"/>
              </a:rPr>
              <a:t>Fermilab Radiological Control Manual (</a:t>
            </a:r>
            <a:r>
              <a:rPr lang="en-US" sz="1800" dirty="0"/>
              <a:t>FRCM)</a:t>
            </a:r>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dirty="0"/>
              <a:t>Jan 9, 2024  </a:t>
            </a:r>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dirty="0"/>
              <a:t>	Salah Chaurize | Booster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199319408"/>
              </p:ext>
            </p:extLst>
          </p:nvPr>
        </p:nvGraphicFramePr>
        <p:xfrm>
          <a:off x="285030" y="2816381"/>
          <a:ext cx="8573940" cy="1761049"/>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en-US" sz="1600" dirty="0"/>
                        <a:t>L: A</a:t>
                      </a:r>
                    </a:p>
                    <a:p>
                      <a:r>
                        <a:rPr lang="en-US" sz="1600" dirty="0"/>
                        <a:t>C: H</a:t>
                      </a:r>
                    </a:p>
                    <a:p>
                      <a:r>
                        <a:rPr lang="en-US" sz="1600" dirty="0"/>
                        <a:t>R: I</a:t>
                      </a:r>
                    </a:p>
                  </a:txBody>
                  <a:tcPr/>
                </a:tc>
                <a:tc>
                  <a:txBody>
                    <a:bodyPr/>
                    <a:lstStyle/>
                    <a:p>
                      <a:r>
                        <a:rPr lang="en-US" sz="1600" dirty="0"/>
                        <a:t>P – Postings</a:t>
                      </a:r>
                    </a:p>
                    <a:p>
                      <a:r>
                        <a:rPr lang="en-US" sz="1600" dirty="0"/>
                        <a:t>P – Beam tuned to reduce beam loss</a:t>
                      </a:r>
                    </a:p>
                    <a:p>
                      <a:r>
                        <a:rPr lang="en-US" sz="1600" dirty="0"/>
                        <a:t>M – Shielding to reduce generation of waste</a:t>
                      </a:r>
                    </a:p>
                    <a:p>
                      <a:r>
                        <a:rPr lang="en-US" sz="1600" dirty="0"/>
                        <a:t>M – Material survey and release process</a:t>
                      </a:r>
                    </a:p>
                  </a:txBody>
                  <a:tcPr/>
                </a:tc>
                <a:tc>
                  <a:txBody>
                    <a:bodyPr/>
                    <a:lstStyle/>
                    <a:p>
                      <a:r>
                        <a:rPr lang="en-US" sz="1600" dirty="0"/>
                        <a:t>L: EU</a:t>
                      </a:r>
                    </a:p>
                    <a:p>
                      <a:r>
                        <a:rPr lang="en-US" sz="1600" dirty="0"/>
                        <a:t>C: L</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502648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3029999"/>
          </a:xfrm>
        </p:spPr>
        <p:txBody>
          <a:bodyPr/>
          <a:lstStyle/>
          <a:p>
            <a:r>
              <a:rPr lang="en-US" sz="2000" dirty="0"/>
              <a:t>Contamination</a:t>
            </a:r>
          </a:p>
          <a:p>
            <a:pPr lvl="1"/>
            <a:r>
              <a:rPr lang="en-US" sz="1800" dirty="0"/>
              <a:t>Areas of contamination likelihood are marked and typically limited to HRA areas of the enclosure. </a:t>
            </a:r>
          </a:p>
          <a:p>
            <a:pPr lvl="2"/>
            <a:r>
              <a:rPr lang="en-US" sz="1600" dirty="0"/>
              <a:t>Low levels of Beryllium 7 have been detected.</a:t>
            </a:r>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dirty="0"/>
              <a:t>Jan 9, 2024  </a:t>
            </a:r>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dirty="0"/>
              <a:t>	Salah Chaurize | Booster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3977086899"/>
              </p:ext>
            </p:extLst>
          </p:nvPr>
        </p:nvGraphicFramePr>
        <p:xfrm>
          <a:off x="277886" y="3182293"/>
          <a:ext cx="8573940" cy="2133600"/>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239592">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en-US" sz="1600" dirty="0"/>
                        <a:t>L: A</a:t>
                      </a:r>
                    </a:p>
                    <a:p>
                      <a:r>
                        <a:rPr lang="en-US" sz="1600" dirty="0"/>
                        <a:t>C: H</a:t>
                      </a:r>
                    </a:p>
                    <a:p>
                      <a:r>
                        <a:rPr lang="en-US" sz="1600" dirty="0"/>
                        <a:t>R: I</a:t>
                      </a:r>
                    </a:p>
                  </a:txBody>
                  <a:tcPr/>
                </a:tc>
                <a:tc>
                  <a:txBody>
                    <a:bodyPr/>
                    <a:lstStyle/>
                    <a:p>
                      <a:r>
                        <a:rPr lang="en-US" sz="1600" dirty="0"/>
                        <a:t>P – Radiological controls personnel survey and decontamination</a:t>
                      </a:r>
                    </a:p>
                    <a:p>
                      <a:r>
                        <a:rPr lang="en-US" sz="1600" dirty="0"/>
                        <a:t>P – Postings placed in the event contamination is identified</a:t>
                      </a:r>
                    </a:p>
                    <a:p>
                      <a:r>
                        <a:rPr lang="en-US" sz="1600" dirty="0"/>
                        <a:t>M – Shielding to reduce generation of waste</a:t>
                      </a:r>
                    </a:p>
                    <a:p>
                      <a:r>
                        <a:rPr lang="en-US" sz="1600" dirty="0"/>
                        <a:t>M – Material survey and release process</a:t>
                      </a:r>
                    </a:p>
                  </a:txBody>
                  <a:tcPr/>
                </a:tc>
                <a:tc>
                  <a:txBody>
                    <a:bodyPr/>
                    <a:lstStyle/>
                    <a:p>
                      <a:r>
                        <a:rPr lang="en-US" sz="1600" dirty="0"/>
                        <a:t>L: EU</a:t>
                      </a:r>
                    </a:p>
                    <a:p>
                      <a:r>
                        <a:rPr lang="en-US" sz="1600" dirty="0"/>
                        <a:t>C: L</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821227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35743" y="1027514"/>
            <a:ext cx="8672513" cy="5253401"/>
          </a:xfrm>
        </p:spPr>
        <p:txBody>
          <a:bodyPr/>
          <a:lstStyle/>
          <a:p>
            <a:r>
              <a:rPr lang="en-US" sz="2000" dirty="0"/>
              <a:t>Ground/Surface Water Activation</a:t>
            </a:r>
          </a:p>
          <a:p>
            <a:pPr lvl="1"/>
            <a:r>
              <a:rPr lang="en-US" sz="1800" dirty="0"/>
              <a:t>Booster tunnel sump system discharges water into the CUB pond to contain possible traces of tritium or other accelerator generated isotopes. ESH performs period sampling.</a:t>
            </a:r>
          </a:p>
          <a:p>
            <a:pPr lvl="1"/>
            <a:r>
              <a:rPr lang="en-US" sz="1800" dirty="0"/>
              <a:t>MARS calculations show that the water activation caused by Booster are low and can be managed by monitoring and sump discharge to the CUB retention pond. </a:t>
            </a:r>
          </a:p>
          <a:p>
            <a:pPr lvl="1"/>
            <a:r>
              <a:rPr lang="en-US" sz="1800" dirty="0"/>
              <a:t>Hazard applies to onsite facility workers and onsite co-located workers</a:t>
            </a:r>
          </a:p>
          <a:p>
            <a:pPr lvl="1"/>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0" lvl="1" indent="0">
              <a:buNone/>
            </a:pPr>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28600" y="679645"/>
            <a:ext cx="8686800" cy="427877"/>
          </a:xfrm>
        </p:spPr>
        <p:txBody>
          <a:bodyPr/>
          <a:lstStyle/>
          <a:p>
            <a:r>
              <a:rPr lang="en-US" dirty="0"/>
              <a:t>Non-Accelerator Specific Hazards – Radiological </a:t>
            </a:r>
            <a:br>
              <a:rPr lang="en-US" dirty="0"/>
            </a:br>
            <a:endParaRPr lang="en-US" dirty="0"/>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dirty="0"/>
              <a:t>Jan 9, 2024  </a:t>
            </a:r>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dirty="0"/>
              <a:t>	Salah Chaurize | Booster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4137542547"/>
              </p:ext>
            </p:extLst>
          </p:nvPr>
        </p:nvGraphicFramePr>
        <p:xfrm>
          <a:off x="285029" y="3477863"/>
          <a:ext cx="8573940" cy="2187456"/>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pt-BR" sz="1600" dirty="0"/>
                        <a:t>L: A</a:t>
                      </a:r>
                    </a:p>
                    <a:p>
                      <a:r>
                        <a:rPr lang="pt-BR" sz="1600" dirty="0"/>
                        <a:t>C: H</a:t>
                      </a:r>
                    </a:p>
                    <a:p>
                      <a:r>
                        <a:rPr lang="pt-BR" sz="1600" dirty="0"/>
                        <a:t>R: I</a:t>
                      </a:r>
                    </a:p>
                  </a:txBody>
                  <a:tcPr/>
                </a:tc>
                <a:tc>
                  <a:txBody>
                    <a:bodyPr/>
                    <a:lstStyle/>
                    <a:p>
                      <a:r>
                        <a:rPr lang="en-US" sz="1600" b="0" kern="1200" dirty="0">
                          <a:solidFill>
                            <a:schemeClr val="dk1"/>
                          </a:solidFill>
                          <a:effectLst/>
                          <a:latin typeface="+mn-lt"/>
                          <a:ea typeface="+mn-ea"/>
                          <a:cs typeface="+mn-cs"/>
                        </a:rPr>
                        <a:t>P – Beam loss monitoring.</a:t>
                      </a:r>
                    </a:p>
                    <a:p>
                      <a:r>
                        <a:rPr lang="en-US" sz="1600" b="0" kern="1200" dirty="0">
                          <a:solidFill>
                            <a:schemeClr val="dk1"/>
                          </a:solidFill>
                          <a:effectLst/>
                          <a:latin typeface="+mn-lt"/>
                          <a:ea typeface="+mn-ea"/>
                          <a:cs typeface="+mn-cs"/>
                        </a:rPr>
                        <a:t>P –  ESH periodic sump well water sampling</a:t>
                      </a:r>
                    </a:p>
                    <a:p>
                      <a:r>
                        <a:rPr lang="en-US" sz="1600" b="0" kern="1200" dirty="0">
                          <a:solidFill>
                            <a:schemeClr val="dk1"/>
                          </a:solidFill>
                          <a:effectLst/>
                          <a:latin typeface="+mn-lt"/>
                          <a:ea typeface="+mn-ea"/>
                          <a:cs typeface="+mn-cs"/>
                        </a:rPr>
                        <a:t>M – Sumps discharge into CUB pond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effectLst/>
                          <a:latin typeface="+mn-lt"/>
                          <a:ea typeface="+mn-ea"/>
                          <a:cs typeface="+mn-cs"/>
                        </a:rPr>
                        <a:t>M – Shielding in High Loss areas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effectLst/>
                          <a:latin typeface="+mn-lt"/>
                          <a:ea typeface="+mn-ea"/>
                          <a:cs typeface="+mn-cs"/>
                        </a:rPr>
                        <a:t>M – Machine Design</a:t>
                      </a:r>
                    </a:p>
                    <a:p>
                      <a:endParaRPr lang="en-US" sz="1600" b="0" kern="1200" dirty="0">
                        <a:solidFill>
                          <a:schemeClr val="dk1"/>
                        </a:solidFill>
                        <a:effectLst/>
                        <a:latin typeface="+mn-lt"/>
                        <a:ea typeface="+mn-ea"/>
                        <a:cs typeface="+mn-cs"/>
                      </a:endParaRPr>
                    </a:p>
                  </a:txBody>
                  <a:tcPr/>
                </a:tc>
                <a:tc>
                  <a:txBody>
                    <a:bodyPr/>
                    <a:lstStyle/>
                    <a:p>
                      <a:r>
                        <a:rPr lang="pt-BR" sz="1600" dirty="0"/>
                        <a:t>L: BEU</a:t>
                      </a:r>
                    </a:p>
                    <a:p>
                      <a:r>
                        <a:rPr lang="pt-BR" sz="1600" dirty="0"/>
                        <a:t>C: H</a:t>
                      </a:r>
                    </a:p>
                    <a:p>
                      <a:r>
                        <a:rPr lang="pt-BR"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498722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35743" y="1027514"/>
            <a:ext cx="8672513" cy="5253401"/>
          </a:xfrm>
        </p:spPr>
        <p:txBody>
          <a:bodyPr/>
          <a:lstStyle/>
          <a:p>
            <a:r>
              <a:rPr lang="en-US" sz="2000" dirty="0"/>
              <a:t>Soil Interaction</a:t>
            </a:r>
          </a:p>
          <a:p>
            <a:pPr lvl="1"/>
            <a:r>
              <a:rPr lang="en-US" sz="1800" dirty="0"/>
              <a:t>Booster </a:t>
            </a:r>
            <a:r>
              <a:rPr lang="en-US" sz="1800"/>
              <a:t>soil study samples </a:t>
            </a:r>
            <a:r>
              <a:rPr lang="en-US" sz="1800" dirty="0"/>
              <a:t>contain traces of </a:t>
            </a:r>
            <a:r>
              <a:rPr lang="en-US" sz="2000" baseline="30000" dirty="0"/>
              <a:t>3</a:t>
            </a:r>
            <a:r>
              <a:rPr lang="en-US" sz="2000" dirty="0"/>
              <a:t>H</a:t>
            </a:r>
            <a:r>
              <a:rPr lang="en-US" dirty="0"/>
              <a:t> </a:t>
            </a:r>
            <a:r>
              <a:rPr lang="en-US" sz="1800" dirty="0"/>
              <a:t>and </a:t>
            </a:r>
            <a:r>
              <a:rPr lang="en-US" sz="1800" baseline="30000" dirty="0"/>
              <a:t>22</a:t>
            </a:r>
            <a:r>
              <a:rPr lang="en-US" sz="1800" dirty="0"/>
              <a:t>Na</a:t>
            </a:r>
          </a:p>
          <a:p>
            <a:pPr lvl="2"/>
            <a:r>
              <a:rPr lang="en-US" sz="1600" dirty="0">
                <a:effectLst/>
              </a:rPr>
              <a:t>MARS Simulations and sump water monitoring indicate levels are negligible.</a:t>
            </a:r>
            <a:br>
              <a:rPr lang="en-US" sz="900" dirty="0">
                <a:effectLst/>
              </a:rPr>
            </a:br>
            <a:endParaRPr lang="en-US" sz="900" dirty="0"/>
          </a:p>
          <a:p>
            <a:pPr lvl="1"/>
            <a:r>
              <a:rPr lang="en-US" sz="1800" dirty="0"/>
              <a:t>Hazard applies to onsite facility workers and onsite co-located workers</a:t>
            </a:r>
          </a:p>
          <a:p>
            <a:pPr lvl="1"/>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0" lvl="1" indent="0">
              <a:buNone/>
            </a:pPr>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28600" y="679645"/>
            <a:ext cx="8686800" cy="427877"/>
          </a:xfrm>
        </p:spPr>
        <p:txBody>
          <a:bodyPr/>
          <a:lstStyle/>
          <a:p>
            <a:r>
              <a:rPr lang="en-US" dirty="0"/>
              <a:t>Non-Accelerator Specific Hazards – Radiological </a:t>
            </a:r>
            <a:br>
              <a:rPr lang="en-US" dirty="0"/>
            </a:br>
            <a:endParaRPr lang="en-US" dirty="0"/>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dirty="0"/>
              <a:t>Jan 9, 2024  </a:t>
            </a:r>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dirty="0"/>
              <a:t>	Salah Chaurize | Booster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nvGraphicFramePr>
        <p:xfrm>
          <a:off x="285030" y="2950957"/>
          <a:ext cx="8573940" cy="1943616"/>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pt-BR" sz="1600" dirty="0"/>
                        <a:t>L: A</a:t>
                      </a:r>
                    </a:p>
                    <a:p>
                      <a:r>
                        <a:rPr lang="pt-BR" sz="1600" dirty="0"/>
                        <a:t>C: H</a:t>
                      </a:r>
                    </a:p>
                    <a:p>
                      <a:r>
                        <a:rPr lang="pt-BR" sz="1600" dirty="0"/>
                        <a:t>R: I</a:t>
                      </a:r>
                    </a:p>
                  </a:txBody>
                  <a:tcPr/>
                </a:tc>
                <a:tc>
                  <a:txBody>
                    <a:bodyPr/>
                    <a:lstStyle/>
                    <a:p>
                      <a:r>
                        <a:rPr lang="en-US" sz="1600" b="0" kern="1200" dirty="0">
                          <a:solidFill>
                            <a:schemeClr val="dk1"/>
                          </a:solidFill>
                          <a:effectLst/>
                          <a:latin typeface="+mn-lt"/>
                          <a:ea typeface="+mn-ea"/>
                          <a:cs typeface="+mn-cs"/>
                        </a:rPr>
                        <a:t>P – Beam loss monitoring.</a:t>
                      </a:r>
                    </a:p>
                    <a:p>
                      <a:r>
                        <a:rPr lang="en-US" sz="1600" b="0" kern="1200" dirty="0">
                          <a:solidFill>
                            <a:schemeClr val="dk1"/>
                          </a:solidFill>
                          <a:effectLst/>
                          <a:latin typeface="+mn-lt"/>
                          <a:ea typeface="+mn-ea"/>
                          <a:cs typeface="+mn-cs"/>
                        </a:rPr>
                        <a:t>P –  ESH periodic sump well water sampling</a:t>
                      </a:r>
                    </a:p>
                    <a:p>
                      <a:r>
                        <a:rPr lang="en-US" sz="1600" b="0" kern="1200" dirty="0">
                          <a:solidFill>
                            <a:schemeClr val="dk1"/>
                          </a:solidFill>
                          <a:effectLst/>
                          <a:latin typeface="+mn-lt"/>
                          <a:ea typeface="+mn-ea"/>
                          <a:cs typeface="+mn-cs"/>
                        </a:rPr>
                        <a:t>M – Sumps discharge into CUB pond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effectLst/>
                          <a:latin typeface="+mn-lt"/>
                          <a:ea typeface="+mn-ea"/>
                          <a:cs typeface="+mn-cs"/>
                        </a:rPr>
                        <a:t>M – Shielding in High Loss areas</a:t>
                      </a:r>
                    </a:p>
                    <a:p>
                      <a:endParaRPr lang="en-US" sz="1600" b="0" kern="1200" dirty="0">
                        <a:solidFill>
                          <a:schemeClr val="dk1"/>
                        </a:solidFill>
                        <a:effectLst/>
                        <a:latin typeface="+mn-lt"/>
                        <a:ea typeface="+mn-ea"/>
                        <a:cs typeface="+mn-cs"/>
                      </a:endParaRPr>
                    </a:p>
                  </a:txBody>
                  <a:tcPr/>
                </a:tc>
                <a:tc>
                  <a:txBody>
                    <a:bodyPr/>
                    <a:lstStyle/>
                    <a:p>
                      <a:r>
                        <a:rPr lang="pt-BR" sz="1600" dirty="0"/>
                        <a:t>L: BEU</a:t>
                      </a:r>
                    </a:p>
                    <a:p>
                      <a:r>
                        <a:rPr lang="pt-BR" sz="1600" dirty="0"/>
                        <a:t>C: H</a:t>
                      </a:r>
                    </a:p>
                    <a:p>
                      <a:r>
                        <a:rPr lang="pt-BR"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19398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42887" y="1015042"/>
            <a:ext cx="8672513" cy="5153758"/>
          </a:xfrm>
        </p:spPr>
        <p:txBody>
          <a:bodyPr/>
          <a:lstStyle/>
          <a:p>
            <a:r>
              <a:rPr lang="en-US" sz="2000" dirty="0"/>
              <a:t>Non-Ionizing Radiation – Radio-Frequency (RF)</a:t>
            </a:r>
          </a:p>
          <a:p>
            <a:pPr lvl="1"/>
            <a:r>
              <a:rPr lang="en-US" sz="1800" dirty="0">
                <a:effectLst/>
                <a:latin typeface="Helvetica" panose="020B0604020202020204" pitchFamily="34" charset="0"/>
                <a:ea typeface="Calibri" panose="020F0502020204030204" pitchFamily="34" charset="0"/>
                <a:cs typeface="Helvetica" panose="020B0604020202020204" pitchFamily="34" charset="0"/>
              </a:rPr>
              <a:t>Potential Hazardous levels of RF electromagnetic energy are generated by the RF power source in the Booster 400 MeV Line 805 MHz RF Cavity.</a:t>
            </a:r>
          </a:p>
          <a:p>
            <a:pPr lvl="1"/>
            <a:r>
              <a:rPr lang="en-US" sz="1800" dirty="0"/>
              <a:t>Hazard applies to onsite facility workers, onsite co-located workers.</a:t>
            </a:r>
          </a:p>
          <a:p>
            <a:pPr marL="457200" lvl="1" indent="0">
              <a:buNone/>
            </a:pPr>
            <a:endParaRPr lang="en-US" sz="1800" dirty="0">
              <a:solidFill>
                <a:srgbClr val="003087"/>
              </a:solidFill>
            </a:endParaRPr>
          </a:p>
          <a:p>
            <a:pPr marL="457200" lvl="1" indent="0">
              <a:buNone/>
            </a:pPr>
            <a:endParaRPr lang="en-US" sz="1800" dirty="0">
              <a:solidFill>
                <a:srgbClr val="003087"/>
              </a:solidFill>
            </a:endParaRPr>
          </a:p>
          <a:p>
            <a:pPr marL="457200" lvl="1" indent="0">
              <a:buNone/>
            </a:pPr>
            <a:endParaRPr lang="en-US" sz="1800" dirty="0">
              <a:solidFill>
                <a:srgbClr val="003087"/>
              </a:solidFill>
            </a:endParaRPr>
          </a:p>
          <a:p>
            <a:pPr marL="457200" lvl="1" indent="0">
              <a:buNone/>
            </a:pPr>
            <a:endParaRPr lang="en-US" sz="1800" dirty="0">
              <a:solidFill>
                <a:srgbClr val="003087"/>
              </a:solidFill>
            </a:endParaRPr>
          </a:p>
          <a:p>
            <a:pPr marL="457200" lvl="1" indent="0">
              <a:buNone/>
            </a:pPr>
            <a:endParaRPr lang="en-US" sz="1800" dirty="0">
              <a:solidFill>
                <a:srgbClr val="003087"/>
              </a:solidFill>
            </a:endParaRPr>
          </a:p>
          <a:p>
            <a:pPr marL="457200" lvl="1" indent="0">
              <a:buNone/>
            </a:pPr>
            <a:endParaRPr lang="en-US" sz="1800" dirty="0">
              <a:solidFill>
                <a:srgbClr val="003087"/>
              </a:solidFill>
            </a:endParaRPr>
          </a:p>
          <a:p>
            <a:pPr marL="57150" indent="0">
              <a:buNone/>
            </a:pPr>
            <a:endParaRPr lang="en-US" sz="1400" dirty="0">
              <a:solidFill>
                <a:srgbClr val="003087"/>
              </a:solidFill>
            </a:endParaRPr>
          </a:p>
          <a:p>
            <a:pPr marL="57150" indent="0">
              <a:buNone/>
            </a:pPr>
            <a:endParaRPr lang="en-US" sz="1800" dirty="0"/>
          </a:p>
          <a:p>
            <a:pPr lvl="1"/>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dirty="0"/>
              <a:t>Jan 9, 2024  </a:t>
            </a:r>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dirty="0"/>
              <a:t>	Salah Chaurize | Booster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1609625187"/>
              </p:ext>
            </p:extLst>
          </p:nvPr>
        </p:nvGraphicFramePr>
        <p:xfrm>
          <a:off x="285030" y="2805443"/>
          <a:ext cx="8573940" cy="1761049"/>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pt-BR" sz="1600" dirty="0"/>
                        <a:t>L: A</a:t>
                      </a:r>
                    </a:p>
                    <a:p>
                      <a:r>
                        <a:rPr lang="pt-BR" sz="1600" dirty="0"/>
                        <a:t>C: M</a:t>
                      </a:r>
                    </a:p>
                    <a:p>
                      <a:r>
                        <a:rPr lang="pt-BR" sz="1600" dirty="0"/>
                        <a:t>R: II</a:t>
                      </a:r>
                    </a:p>
                  </a:txBody>
                  <a:tcPr/>
                </a:tc>
                <a:tc>
                  <a:txBody>
                    <a:bodyPr/>
                    <a:lstStyle/>
                    <a:p>
                      <a:r>
                        <a:rPr lang="en-US" sz="1600" b="0" kern="1200" dirty="0">
                          <a:solidFill>
                            <a:schemeClr val="dk1"/>
                          </a:solidFill>
                          <a:effectLst/>
                          <a:latin typeface="+mn-lt"/>
                          <a:ea typeface="+mn-ea"/>
                          <a:cs typeface="+mn-cs"/>
                        </a:rPr>
                        <a:t>P – RF Shielding</a:t>
                      </a:r>
                    </a:p>
                    <a:p>
                      <a:r>
                        <a:rPr lang="en-US" sz="1600" b="0" kern="1200" dirty="0">
                          <a:solidFill>
                            <a:schemeClr val="dk1"/>
                          </a:solidFill>
                          <a:effectLst/>
                          <a:latin typeface="+mn-lt"/>
                          <a:ea typeface="+mn-ea"/>
                          <a:cs typeface="+mn-cs"/>
                        </a:rPr>
                        <a:t>P – ES&amp;H periodic monitoring</a:t>
                      </a:r>
                    </a:p>
                    <a:p>
                      <a:r>
                        <a:rPr lang="en-US" sz="1600" b="0" kern="1200" dirty="0">
                          <a:solidFill>
                            <a:schemeClr val="dk1"/>
                          </a:solidFill>
                          <a:effectLst/>
                          <a:latin typeface="+mn-lt"/>
                          <a:ea typeface="+mn-ea"/>
                          <a:cs typeface="+mn-cs"/>
                        </a:rPr>
                        <a:t>P – LOTO procedure</a:t>
                      </a:r>
                    </a:p>
                    <a:p>
                      <a:r>
                        <a:rPr lang="en-US" sz="1600" b="0" kern="1200" dirty="0">
                          <a:solidFill>
                            <a:schemeClr val="dk1"/>
                          </a:solidFill>
                          <a:effectLst/>
                          <a:latin typeface="+mn-lt"/>
                          <a:ea typeface="+mn-ea"/>
                          <a:cs typeface="+mn-cs"/>
                        </a:rPr>
                        <a:t>P – Affected area postings</a:t>
                      </a:r>
                    </a:p>
                  </a:txBody>
                  <a:tcPr/>
                </a:tc>
                <a:tc>
                  <a:txBody>
                    <a:bodyPr/>
                    <a:lstStyle/>
                    <a:p>
                      <a:r>
                        <a:rPr lang="pt-BR" sz="1600" dirty="0"/>
                        <a:t>L: BEU</a:t>
                      </a:r>
                    </a:p>
                    <a:p>
                      <a:r>
                        <a:rPr lang="pt-BR" sz="1600" dirty="0"/>
                        <a:t>C: M</a:t>
                      </a:r>
                    </a:p>
                    <a:p>
                      <a:r>
                        <a:rPr lang="pt-BR"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185240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3029999"/>
          </a:xfrm>
        </p:spPr>
        <p:txBody>
          <a:bodyPr/>
          <a:lstStyle/>
          <a:p>
            <a:r>
              <a:rPr lang="en-US" sz="2000" dirty="0"/>
              <a:t>Non-Ionizing Radiation - Laser</a:t>
            </a:r>
          </a:p>
          <a:p>
            <a:pPr lvl="1"/>
            <a:r>
              <a:rPr lang="en-US" sz="1800" dirty="0"/>
              <a:t>There is a Class IV </a:t>
            </a:r>
            <a:r>
              <a:rPr lang="en-US" sz="1800" dirty="0" err="1"/>
              <a:t>Nd:YAG</a:t>
            </a:r>
            <a:r>
              <a:rPr lang="en-US" sz="1800" dirty="0"/>
              <a:t> (neodymium-doped yttrium aluminum garnet) laser in the downstream end of the 400 MeV line. The laser is part of the Laser Profile Monitor (LPM). </a:t>
            </a:r>
          </a:p>
          <a:p>
            <a:pPr lvl="2"/>
            <a:r>
              <a:rPr lang="en-US" sz="1600" dirty="0"/>
              <a:t>This system is currently not in use.</a:t>
            </a:r>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dirty="0"/>
              <a:t>Jan 9, 2024  </a:t>
            </a:r>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dirty="0"/>
              <a:t>	Salah Chaurize | Booster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302843811"/>
              </p:ext>
            </p:extLst>
          </p:nvPr>
        </p:nvGraphicFramePr>
        <p:xfrm>
          <a:off x="242887" y="3099356"/>
          <a:ext cx="8573940" cy="2431296"/>
        </p:xfrm>
        <a:graphic>
          <a:graphicData uri="http://schemas.openxmlformats.org/drawingml/2006/table">
            <a:tbl>
              <a:tblPr firstRow="1" bandRow="1">
                <a:tableStyleId>{5C22544A-7EE6-4342-B048-85BDC9FD1C3A}</a:tableStyleId>
              </a:tblPr>
              <a:tblGrid>
                <a:gridCol w="2213268">
                  <a:extLst>
                    <a:ext uri="{9D8B030D-6E8A-4147-A177-3AD203B41FA5}">
                      <a16:colId xmlns:a16="http://schemas.microsoft.com/office/drawing/2014/main" val="1119936655"/>
                    </a:ext>
                  </a:extLst>
                </a:gridCol>
                <a:gridCol w="4036530">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pt-BR" sz="1600" dirty="0"/>
                        <a:t>L: A</a:t>
                      </a:r>
                    </a:p>
                    <a:p>
                      <a:r>
                        <a:rPr lang="pt-BR" sz="1600" dirty="0"/>
                        <a:t>C: H</a:t>
                      </a:r>
                    </a:p>
                    <a:p>
                      <a:r>
                        <a:rPr lang="pt-BR" sz="1600" dirty="0"/>
                        <a:t>R: I</a:t>
                      </a:r>
                    </a:p>
                  </a:txBody>
                  <a:tcPr/>
                </a:tc>
                <a:tc>
                  <a:txBody>
                    <a:bodyPr/>
                    <a:lstStyle/>
                    <a:p>
                      <a:r>
                        <a:rPr lang="en-US" sz="1600" b="0" kern="1200" dirty="0">
                          <a:solidFill>
                            <a:schemeClr val="dk1"/>
                          </a:solidFill>
                          <a:effectLst/>
                          <a:latin typeface="+mn-lt"/>
                          <a:ea typeface="+mn-ea"/>
                          <a:cs typeface="+mn-cs"/>
                        </a:rPr>
                        <a:t>P</a:t>
                      </a:r>
                      <a:r>
                        <a:rPr lang="en-US" sz="1600" b="1" i="1" kern="1200" dirty="0">
                          <a:solidFill>
                            <a:schemeClr val="dk1"/>
                          </a:solidFill>
                          <a:effectLst/>
                          <a:latin typeface="+mn-lt"/>
                          <a:ea typeface="+mn-ea"/>
                          <a:cs typeface="+mn-cs"/>
                        </a:rPr>
                        <a:t> –</a:t>
                      </a:r>
                      <a:r>
                        <a:rPr lang="en-US" sz="1600" b="0" kern="1200" dirty="0">
                          <a:solidFill>
                            <a:schemeClr val="dk1"/>
                          </a:solidFill>
                          <a:effectLst/>
                          <a:latin typeface="+mn-lt"/>
                          <a:ea typeface="+mn-ea"/>
                          <a:cs typeface="+mn-cs"/>
                        </a:rPr>
                        <a:t> Class 1 (light tight) enclosures </a:t>
                      </a:r>
                      <a:endParaRPr lang="en-US" sz="1600" b="1" kern="1200" dirty="0">
                        <a:solidFill>
                          <a:schemeClr val="dk1"/>
                        </a:solidFill>
                        <a:effectLst/>
                        <a:latin typeface="+mn-lt"/>
                        <a:ea typeface="+mn-ea"/>
                        <a:cs typeface="+mn-cs"/>
                      </a:endParaRPr>
                    </a:p>
                    <a:p>
                      <a:r>
                        <a:rPr lang="en-US" sz="1600" b="0" kern="1200" dirty="0">
                          <a:solidFill>
                            <a:schemeClr val="dk1"/>
                          </a:solidFill>
                          <a:effectLst/>
                          <a:latin typeface="+mn-lt"/>
                          <a:ea typeface="+mn-ea"/>
                          <a:cs typeface="+mn-cs"/>
                        </a:rPr>
                        <a:t>P</a:t>
                      </a:r>
                      <a:r>
                        <a:rPr lang="en-US" sz="1600" b="1" i="1" kern="1200" dirty="0">
                          <a:solidFill>
                            <a:schemeClr val="dk1"/>
                          </a:solidFill>
                          <a:effectLst/>
                          <a:latin typeface="+mn-lt"/>
                          <a:ea typeface="+mn-ea"/>
                          <a:cs typeface="+mn-cs"/>
                        </a:rPr>
                        <a:t> –</a:t>
                      </a:r>
                      <a:r>
                        <a:rPr lang="en-US" sz="1600" b="0" kern="1200" dirty="0">
                          <a:solidFill>
                            <a:schemeClr val="dk1"/>
                          </a:solidFill>
                          <a:effectLst/>
                          <a:latin typeface="+mn-lt"/>
                          <a:ea typeface="+mn-ea"/>
                          <a:cs typeface="+mn-cs"/>
                        </a:rPr>
                        <a:t> ORC and work planning processes </a:t>
                      </a:r>
                      <a:endParaRPr lang="en-US" sz="1600" b="1" kern="1200" dirty="0">
                        <a:solidFill>
                          <a:schemeClr val="dk1"/>
                        </a:solidFill>
                        <a:effectLst/>
                        <a:latin typeface="+mn-lt"/>
                        <a:ea typeface="+mn-ea"/>
                        <a:cs typeface="+mn-cs"/>
                      </a:endParaRPr>
                    </a:p>
                    <a:p>
                      <a:r>
                        <a:rPr lang="en-US" sz="1600" b="0" kern="1200" dirty="0">
                          <a:solidFill>
                            <a:schemeClr val="dk1"/>
                          </a:solidFill>
                          <a:effectLst/>
                          <a:latin typeface="+mn-lt"/>
                          <a:ea typeface="+mn-ea"/>
                          <a:cs typeface="+mn-cs"/>
                        </a:rPr>
                        <a:t>P</a:t>
                      </a:r>
                      <a:r>
                        <a:rPr lang="en-US" sz="1600" b="1" i="1" kern="1200" dirty="0">
                          <a:solidFill>
                            <a:schemeClr val="dk1"/>
                          </a:solidFill>
                          <a:effectLst/>
                          <a:latin typeface="+mn-lt"/>
                          <a:ea typeface="+mn-ea"/>
                          <a:cs typeface="+mn-cs"/>
                        </a:rPr>
                        <a:t> –</a:t>
                      </a:r>
                      <a:r>
                        <a:rPr lang="en-US" sz="1600" b="0" kern="1200" dirty="0">
                          <a:solidFill>
                            <a:schemeClr val="dk1"/>
                          </a:solidFill>
                          <a:effectLst/>
                          <a:latin typeface="+mn-lt"/>
                          <a:ea typeface="+mn-ea"/>
                          <a:cs typeface="+mn-cs"/>
                        </a:rPr>
                        <a:t> Locked/Interlocked system</a:t>
                      </a:r>
                      <a:endParaRPr lang="en-US" sz="1600" b="1" kern="1200" dirty="0">
                        <a:solidFill>
                          <a:schemeClr val="dk1"/>
                        </a:solidFill>
                        <a:effectLst/>
                        <a:latin typeface="+mn-lt"/>
                        <a:ea typeface="+mn-ea"/>
                        <a:cs typeface="+mn-cs"/>
                      </a:endParaRPr>
                    </a:p>
                    <a:p>
                      <a:r>
                        <a:rPr lang="en-US" sz="1600" b="0" kern="1200" dirty="0">
                          <a:solidFill>
                            <a:schemeClr val="dk1"/>
                          </a:solidFill>
                          <a:effectLst/>
                          <a:latin typeface="+mn-lt"/>
                          <a:ea typeface="+mn-ea"/>
                          <a:cs typeface="+mn-cs"/>
                        </a:rPr>
                        <a:t>P – LOTO procedure or other procedure approved by the laser safety officer (LSO)</a:t>
                      </a:r>
                      <a:endParaRPr lang="en-US" sz="1600" b="1" kern="1200" dirty="0">
                        <a:solidFill>
                          <a:schemeClr val="dk1"/>
                        </a:solidFill>
                        <a:effectLst/>
                        <a:latin typeface="+mn-lt"/>
                        <a:ea typeface="+mn-ea"/>
                        <a:cs typeface="+mn-cs"/>
                      </a:endParaRPr>
                    </a:p>
                    <a:p>
                      <a:r>
                        <a:rPr lang="en-US" sz="1600" b="0" kern="1200" dirty="0">
                          <a:solidFill>
                            <a:schemeClr val="dk1"/>
                          </a:solidFill>
                          <a:effectLst/>
                          <a:latin typeface="+mn-lt"/>
                          <a:ea typeface="+mn-ea"/>
                          <a:cs typeface="+mn-cs"/>
                        </a:rPr>
                        <a:t>P</a:t>
                      </a:r>
                      <a:r>
                        <a:rPr lang="en-US" sz="1600" b="1" i="1" kern="1200" dirty="0">
                          <a:solidFill>
                            <a:schemeClr val="dk1"/>
                          </a:solidFill>
                          <a:effectLst/>
                          <a:latin typeface="+mn-lt"/>
                          <a:ea typeface="+mn-ea"/>
                          <a:cs typeface="+mn-cs"/>
                        </a:rPr>
                        <a:t> –</a:t>
                      </a:r>
                      <a:r>
                        <a:rPr lang="en-US" sz="1600" b="0" kern="1200" dirty="0">
                          <a:solidFill>
                            <a:schemeClr val="dk1"/>
                          </a:solidFill>
                          <a:effectLst/>
                          <a:latin typeface="+mn-lt"/>
                          <a:ea typeface="+mn-ea"/>
                          <a:cs typeface="+mn-cs"/>
                        </a:rPr>
                        <a:t> Affected areas are posted</a:t>
                      </a:r>
                      <a:endParaRPr lang="en-US" sz="1600" b="1" kern="1200" dirty="0">
                        <a:solidFill>
                          <a:schemeClr val="dk1"/>
                        </a:solidFill>
                        <a:effectLst/>
                        <a:latin typeface="+mn-lt"/>
                        <a:ea typeface="+mn-ea"/>
                        <a:cs typeface="+mn-cs"/>
                      </a:endParaRPr>
                    </a:p>
                    <a:p>
                      <a:r>
                        <a:rPr lang="en-US" sz="1600" b="0" kern="1200" dirty="0">
                          <a:solidFill>
                            <a:schemeClr val="dk1"/>
                          </a:solidFill>
                          <a:effectLst/>
                          <a:latin typeface="+mn-lt"/>
                          <a:ea typeface="+mn-ea"/>
                          <a:cs typeface="+mn-cs"/>
                        </a:rPr>
                        <a:t>M</a:t>
                      </a:r>
                      <a:r>
                        <a:rPr lang="en-US" sz="1600" b="1" i="1" kern="1200" dirty="0">
                          <a:solidFill>
                            <a:schemeClr val="dk1"/>
                          </a:solidFill>
                          <a:effectLst/>
                          <a:latin typeface="+mn-lt"/>
                          <a:ea typeface="+mn-ea"/>
                          <a:cs typeface="+mn-cs"/>
                        </a:rPr>
                        <a:t> –</a:t>
                      </a:r>
                      <a:r>
                        <a:rPr lang="en-US" sz="1600" b="0" kern="1200" dirty="0">
                          <a:solidFill>
                            <a:schemeClr val="dk1"/>
                          </a:solidFill>
                          <a:effectLst/>
                          <a:latin typeface="+mn-lt"/>
                          <a:ea typeface="+mn-ea"/>
                          <a:cs typeface="+mn-cs"/>
                        </a:rPr>
                        <a:t> Use of PPE</a:t>
                      </a:r>
                      <a:endParaRPr lang="en-US" sz="1600" b="1" kern="1200" dirty="0">
                        <a:solidFill>
                          <a:schemeClr val="dk1"/>
                        </a:solidFill>
                        <a:effectLst/>
                        <a:latin typeface="+mn-lt"/>
                        <a:ea typeface="+mn-ea"/>
                        <a:cs typeface="+mn-cs"/>
                      </a:endParaRPr>
                    </a:p>
                  </a:txBody>
                  <a:tcPr/>
                </a:tc>
                <a:tc>
                  <a:txBody>
                    <a:bodyPr/>
                    <a:lstStyle/>
                    <a:p>
                      <a:r>
                        <a:rPr lang="pt-BR" sz="1600" dirty="0"/>
                        <a:t>L: BEU</a:t>
                      </a:r>
                    </a:p>
                    <a:p>
                      <a:r>
                        <a:rPr lang="pt-BR" sz="1600" dirty="0"/>
                        <a:t>C: M</a:t>
                      </a:r>
                    </a:p>
                    <a:p>
                      <a:r>
                        <a:rPr lang="pt-BR"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2975030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3029999"/>
          </a:xfrm>
        </p:spPr>
        <p:txBody>
          <a:bodyPr/>
          <a:lstStyle/>
          <a:p>
            <a:r>
              <a:rPr lang="en-US" sz="2000" dirty="0"/>
              <a:t>Stored Energy Exposure</a:t>
            </a:r>
          </a:p>
          <a:p>
            <a:pPr lvl="1"/>
            <a:r>
              <a:rPr lang="en-US" sz="1800" dirty="0"/>
              <a:t>Pulsed Magnet systems could have stored energy in the capacitors and PFN.</a:t>
            </a:r>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Electrical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dirty="0"/>
              <a:t>Jan 9, 2024  </a:t>
            </a:r>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dirty="0"/>
              <a:t>	Salah Chaurize | Booster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2427422587"/>
              </p:ext>
            </p:extLst>
          </p:nvPr>
        </p:nvGraphicFramePr>
        <p:xfrm>
          <a:off x="285030" y="3182293"/>
          <a:ext cx="8573940" cy="1761049"/>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pt-BR" sz="1600" dirty="0"/>
                        <a:t>L: A</a:t>
                      </a:r>
                    </a:p>
                    <a:p>
                      <a:r>
                        <a:rPr lang="pt-BR" sz="1600" dirty="0"/>
                        <a:t>C: M</a:t>
                      </a:r>
                    </a:p>
                    <a:p>
                      <a:r>
                        <a:rPr lang="pt-BR" sz="1600" dirty="0"/>
                        <a:t>R: II</a:t>
                      </a:r>
                    </a:p>
                  </a:txBody>
                  <a:tcPr/>
                </a:tc>
                <a:tc>
                  <a:txBody>
                    <a:bodyPr/>
                    <a:lstStyle/>
                    <a:p>
                      <a:r>
                        <a:rPr lang="en-US" sz="1600" b="0" kern="1200" dirty="0">
                          <a:solidFill>
                            <a:schemeClr val="dk1"/>
                          </a:solidFill>
                          <a:effectLst/>
                          <a:latin typeface="+mn-lt"/>
                          <a:ea typeface="+mn-ea"/>
                          <a:cs typeface="+mn-cs"/>
                        </a:rPr>
                        <a:t>P – Stored capacitors with terminals grounded</a:t>
                      </a:r>
                    </a:p>
                    <a:p>
                      <a:r>
                        <a:rPr lang="en-US" sz="1600" b="0" kern="1200" dirty="0">
                          <a:solidFill>
                            <a:schemeClr val="dk1"/>
                          </a:solidFill>
                          <a:effectLst/>
                          <a:latin typeface="+mn-lt"/>
                          <a:ea typeface="+mn-ea"/>
                          <a:cs typeface="+mn-cs"/>
                        </a:rPr>
                        <a:t>P – Procedures to for LOTO of equipment.</a:t>
                      </a:r>
                    </a:p>
                    <a:p>
                      <a:r>
                        <a:rPr lang="en-US" sz="1600" b="0" kern="1200" dirty="0">
                          <a:solidFill>
                            <a:schemeClr val="dk1"/>
                          </a:solidFill>
                          <a:effectLst/>
                          <a:latin typeface="+mn-lt"/>
                          <a:ea typeface="+mn-ea"/>
                          <a:cs typeface="+mn-cs"/>
                        </a:rPr>
                        <a:t>P – Electrical worker training</a:t>
                      </a:r>
                    </a:p>
                  </a:txBody>
                  <a:tcPr/>
                </a:tc>
                <a:tc>
                  <a:txBody>
                    <a:bodyPr/>
                    <a:lstStyle/>
                    <a:p>
                      <a:r>
                        <a:rPr lang="pt-BR" sz="1600" dirty="0"/>
                        <a:t>L: BEU</a:t>
                      </a:r>
                    </a:p>
                    <a:p>
                      <a:r>
                        <a:rPr lang="pt-BR" sz="1600" dirty="0"/>
                        <a:t>C: M</a:t>
                      </a:r>
                    </a:p>
                    <a:p>
                      <a:r>
                        <a:rPr lang="pt-BR"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1200841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t>Booster Overview</a:t>
            </a:r>
          </a:p>
          <a:p>
            <a:r>
              <a:rPr lang="en-US" sz="2800" dirty="0"/>
              <a:t>Hazard Inventory </a:t>
            </a:r>
          </a:p>
          <a:p>
            <a:r>
              <a:rPr lang="en-US" sz="2800" dirty="0"/>
              <a:t>Non-Accelerator Specific Hazards </a:t>
            </a:r>
          </a:p>
          <a:p>
            <a:r>
              <a:rPr lang="en-US" sz="2800" dirty="0"/>
              <a:t>Accelerator Specific Hazards </a:t>
            </a:r>
          </a:p>
          <a:p>
            <a:r>
              <a:rPr lang="en-US" sz="2800" dirty="0"/>
              <a:t>Maximum Credible Incident (MCI) Discussion</a:t>
            </a:r>
          </a:p>
          <a:p>
            <a:r>
              <a:rPr lang="en-US" sz="2800" dirty="0"/>
              <a:t>Summary of Credited Controls </a:t>
            </a:r>
          </a:p>
          <a:p>
            <a:r>
              <a:rPr lang="en-US" sz="2800" dirty="0"/>
              <a:t>Summary of Defense in Depth Controls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dirty="0"/>
              <a:t>Jan 9, 2024  </a:t>
            </a:r>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dirty="0"/>
              <a:t>Salah Chaurize | Booster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3784689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3029999"/>
          </a:xfrm>
        </p:spPr>
        <p:txBody>
          <a:bodyPr/>
          <a:lstStyle/>
          <a:p>
            <a:r>
              <a:rPr lang="en-US" sz="2000" dirty="0"/>
              <a:t>Low Voltage, High Current Exposure</a:t>
            </a:r>
          </a:p>
          <a:p>
            <a:pPr lvl="1"/>
            <a:r>
              <a:rPr lang="en-US" sz="1800" dirty="0"/>
              <a:t>Booster Pulsed systems and RF Bias Supplies operate with high current.</a:t>
            </a:r>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Electrical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dirty="0"/>
              <a:t>Jan 9, 2024  </a:t>
            </a:r>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dirty="0"/>
              <a:t>	Salah Chaurize | Booster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567857256"/>
              </p:ext>
            </p:extLst>
          </p:nvPr>
        </p:nvGraphicFramePr>
        <p:xfrm>
          <a:off x="285030" y="2872159"/>
          <a:ext cx="8573940" cy="1761049"/>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pt-BR" sz="1600" dirty="0"/>
                        <a:t>L: U</a:t>
                      </a:r>
                    </a:p>
                    <a:p>
                      <a:r>
                        <a:rPr lang="pt-BR" sz="1600" dirty="0"/>
                        <a:t>C: H</a:t>
                      </a:r>
                    </a:p>
                    <a:p>
                      <a:r>
                        <a:rPr lang="pt-BR" sz="1600" dirty="0"/>
                        <a:t>R</a:t>
                      </a:r>
                      <a:r>
                        <a:rPr lang="pt-BR" sz="1600"/>
                        <a:t>: I</a:t>
                      </a:r>
                      <a:endParaRPr lang="pt-BR" sz="1600" dirty="0"/>
                    </a:p>
                  </a:txBody>
                  <a:tcPr/>
                </a:tc>
                <a:tc>
                  <a:txBody>
                    <a:bodyPr/>
                    <a:lstStyle/>
                    <a:p>
                      <a:r>
                        <a:rPr lang="en-US" sz="1600" b="0" kern="1200" dirty="0">
                          <a:solidFill>
                            <a:schemeClr val="dk1"/>
                          </a:solidFill>
                          <a:effectLst/>
                          <a:latin typeface="+mn-lt"/>
                          <a:ea typeface="+mn-ea"/>
                          <a:cs typeface="+mn-cs"/>
                        </a:rPr>
                        <a:t>P – Insulating guards/closed cabinets prevent incidental contact</a:t>
                      </a:r>
                    </a:p>
                    <a:p>
                      <a:r>
                        <a:rPr lang="en-US" sz="1600" b="0" kern="1200" dirty="0">
                          <a:solidFill>
                            <a:schemeClr val="dk1"/>
                          </a:solidFill>
                          <a:effectLst/>
                          <a:latin typeface="+mn-lt"/>
                          <a:ea typeface="+mn-ea"/>
                          <a:cs typeface="+mn-cs"/>
                        </a:rPr>
                        <a:t>P – Electrical worker training</a:t>
                      </a:r>
                    </a:p>
                    <a:p>
                      <a:r>
                        <a:rPr lang="en-US" sz="1600" b="0" kern="1200" dirty="0">
                          <a:solidFill>
                            <a:schemeClr val="dk1"/>
                          </a:solidFill>
                          <a:effectLst/>
                          <a:latin typeface="+mn-lt"/>
                          <a:ea typeface="+mn-ea"/>
                          <a:cs typeface="+mn-cs"/>
                        </a:rPr>
                        <a:t>M – Overcurrent protection </a:t>
                      </a:r>
                    </a:p>
                  </a:txBody>
                  <a:tcPr/>
                </a:tc>
                <a:tc>
                  <a:txBody>
                    <a:bodyPr/>
                    <a:lstStyle/>
                    <a:p>
                      <a:r>
                        <a:rPr lang="pt-BR" sz="1600" dirty="0"/>
                        <a:t>L: BEU</a:t>
                      </a:r>
                    </a:p>
                    <a:p>
                      <a:r>
                        <a:rPr lang="pt-BR" sz="1600" dirty="0"/>
                        <a:t>C: M</a:t>
                      </a:r>
                    </a:p>
                    <a:p>
                      <a:r>
                        <a:rPr lang="pt-BR"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514903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1346691"/>
            <a:ext cx="8672513" cy="5253401"/>
          </a:xfrm>
        </p:spPr>
        <p:txBody>
          <a:bodyPr/>
          <a:lstStyle/>
          <a:p>
            <a:r>
              <a:rPr lang="en-US" sz="2000" dirty="0"/>
              <a:t>Fringe Fields</a:t>
            </a:r>
          </a:p>
          <a:p>
            <a:pPr lvl="1"/>
            <a:r>
              <a:rPr lang="en-US" sz="1800" dirty="0"/>
              <a:t>Powered and permanent magnets produce fringe fields that can be hazardous to people who have medical implants.</a:t>
            </a:r>
          </a:p>
          <a:p>
            <a:pPr lvl="1"/>
            <a:r>
              <a:rPr lang="en-US" sz="1800" dirty="0"/>
              <a:t>Hazard applies to onsite facility workers and onsite co-located workers</a:t>
            </a:r>
          </a:p>
          <a:p>
            <a:pPr lvl="1"/>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0" lvl="1" indent="0">
              <a:buNone/>
            </a:pPr>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28600" y="679645"/>
            <a:ext cx="8686800" cy="427877"/>
          </a:xfrm>
        </p:spPr>
        <p:txBody>
          <a:bodyPr/>
          <a:lstStyle/>
          <a:p>
            <a:r>
              <a:rPr lang="en-US" dirty="0"/>
              <a:t>Non-Accelerator Specific Hazards – </a:t>
            </a:r>
            <a:br>
              <a:rPr lang="en-US" dirty="0"/>
            </a:br>
            <a:r>
              <a:rPr lang="en-US" dirty="0"/>
              <a:t>Magnetic Fields</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dirty="0"/>
              <a:t>Jan 9, 2024  </a:t>
            </a:r>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dirty="0"/>
              <a:t>	Salah Chaurize | Booster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908878802"/>
              </p:ext>
            </p:extLst>
          </p:nvPr>
        </p:nvGraphicFramePr>
        <p:xfrm>
          <a:off x="285030" y="2950957"/>
          <a:ext cx="8573940" cy="2187456"/>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pt-BR" sz="1600" dirty="0"/>
                        <a:t>L: A</a:t>
                      </a:r>
                    </a:p>
                    <a:p>
                      <a:r>
                        <a:rPr lang="pt-BR" sz="1600" dirty="0"/>
                        <a:t>C: H</a:t>
                      </a:r>
                    </a:p>
                    <a:p>
                      <a:r>
                        <a:rPr lang="pt-BR" sz="1600" dirty="0"/>
                        <a:t>R: I</a:t>
                      </a:r>
                    </a:p>
                  </a:txBody>
                  <a:tcPr/>
                </a:tc>
                <a:tc>
                  <a:txBody>
                    <a:bodyPr/>
                    <a:lstStyle/>
                    <a:p>
                      <a:r>
                        <a:rPr lang="en-US" sz="1600" b="0" kern="1200" dirty="0">
                          <a:solidFill>
                            <a:schemeClr val="dk1"/>
                          </a:solidFill>
                          <a:effectLst/>
                          <a:latin typeface="+mn-lt"/>
                          <a:ea typeface="+mn-ea"/>
                          <a:cs typeface="+mn-cs"/>
                        </a:rPr>
                        <a:t>P – Work planning that warns about magnetic hazard</a:t>
                      </a:r>
                    </a:p>
                    <a:p>
                      <a:r>
                        <a:rPr lang="en-US" sz="1600" b="0" kern="1200" dirty="0">
                          <a:solidFill>
                            <a:schemeClr val="dk1"/>
                          </a:solidFill>
                          <a:effectLst/>
                          <a:latin typeface="+mn-lt"/>
                          <a:ea typeface="+mn-ea"/>
                          <a:cs typeface="+mn-cs"/>
                        </a:rPr>
                        <a:t>P – Magnetic hazard warning part of hazard specification sheet</a:t>
                      </a:r>
                    </a:p>
                    <a:p>
                      <a:r>
                        <a:rPr lang="en-US" sz="1600" b="0" kern="1200" dirty="0">
                          <a:solidFill>
                            <a:schemeClr val="dk1"/>
                          </a:solidFill>
                          <a:effectLst/>
                          <a:latin typeface="+mn-lt"/>
                          <a:ea typeface="+mn-ea"/>
                          <a:cs typeface="+mn-cs"/>
                        </a:rPr>
                        <a:t>P – Postings of magnetic field hazard at entry points</a:t>
                      </a:r>
                    </a:p>
                  </a:txBody>
                  <a:tcPr/>
                </a:tc>
                <a:tc>
                  <a:txBody>
                    <a:bodyPr/>
                    <a:lstStyle/>
                    <a:p>
                      <a:r>
                        <a:rPr lang="pt-BR" sz="1600" dirty="0"/>
                        <a:t>L: BEU</a:t>
                      </a:r>
                    </a:p>
                    <a:p>
                      <a:r>
                        <a:rPr lang="pt-BR" sz="1600" dirty="0"/>
                        <a:t>C: H</a:t>
                      </a:r>
                    </a:p>
                    <a:p>
                      <a:r>
                        <a:rPr lang="pt-BR" sz="1600" dirty="0"/>
                        <a:t>R: III</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73423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1346691"/>
            <a:ext cx="8672513" cy="5253401"/>
          </a:xfrm>
        </p:spPr>
        <p:txBody>
          <a:bodyPr/>
          <a:lstStyle/>
          <a:p>
            <a:r>
              <a:rPr lang="en-US" sz="2000" dirty="0"/>
              <a:t>Confined Space</a:t>
            </a:r>
          </a:p>
          <a:p>
            <a:pPr lvl="1"/>
            <a:r>
              <a:rPr lang="en-US" sz="1800" dirty="0"/>
              <a:t>The 400 MeV Chute between Linac and Booster is designated as a confined space. This requires specific training, procedures and work support planning if access is required.</a:t>
            </a:r>
          </a:p>
          <a:p>
            <a:pPr lvl="1"/>
            <a:r>
              <a:rPr lang="en-US" sz="1800" dirty="0"/>
              <a:t>Hazard applies to onsite facility workers and onsite co-located workers</a:t>
            </a:r>
          </a:p>
          <a:p>
            <a:pPr lvl="1"/>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0" lvl="1" indent="0">
              <a:buNone/>
            </a:pPr>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28600" y="679645"/>
            <a:ext cx="8686800" cy="427877"/>
          </a:xfrm>
        </p:spPr>
        <p:txBody>
          <a:bodyPr/>
          <a:lstStyle/>
          <a:p>
            <a:r>
              <a:rPr lang="en-US" dirty="0"/>
              <a:t>Non-Accelerator Specific Hazards – </a:t>
            </a:r>
            <a:br>
              <a:rPr lang="en-US" dirty="0"/>
            </a:br>
            <a:r>
              <a:rPr lang="en-US" dirty="0"/>
              <a:t>Confined Space</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dirty="0"/>
              <a:t>Jan 9, 2024  </a:t>
            </a:r>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dirty="0"/>
              <a:t>	Salah Chaurize | Booster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nvGraphicFramePr>
        <p:xfrm>
          <a:off x="285030" y="2950957"/>
          <a:ext cx="8573940" cy="2431296"/>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pt-BR" sz="1600" dirty="0"/>
                        <a:t>L: A</a:t>
                      </a:r>
                    </a:p>
                    <a:p>
                      <a:r>
                        <a:rPr lang="pt-BR" sz="1600" dirty="0"/>
                        <a:t>C: H</a:t>
                      </a:r>
                    </a:p>
                    <a:p>
                      <a:r>
                        <a:rPr lang="pt-BR" sz="1600" dirty="0"/>
                        <a:t>R: I</a:t>
                      </a:r>
                    </a:p>
                  </a:txBody>
                  <a:tcPr/>
                </a:tc>
                <a:tc>
                  <a:txBody>
                    <a:bodyPr/>
                    <a:lstStyle/>
                    <a:p>
                      <a:r>
                        <a:rPr lang="en-US" sz="1600" b="0" kern="1200" dirty="0">
                          <a:solidFill>
                            <a:schemeClr val="dk1"/>
                          </a:solidFill>
                          <a:effectLst/>
                          <a:latin typeface="+mn-lt"/>
                          <a:ea typeface="+mn-ea"/>
                          <a:cs typeface="+mn-cs"/>
                        </a:rPr>
                        <a:t>P – Work planning that for Confined space access and work activity.</a:t>
                      </a:r>
                    </a:p>
                    <a:p>
                      <a:r>
                        <a:rPr lang="en-US" sz="1600" b="0" kern="1200" dirty="0">
                          <a:solidFill>
                            <a:schemeClr val="dk1"/>
                          </a:solidFill>
                          <a:effectLst/>
                          <a:latin typeface="+mn-lt"/>
                          <a:ea typeface="+mn-ea"/>
                          <a:cs typeface="+mn-cs"/>
                        </a:rPr>
                        <a:t>P – Postings of Confined space. </a:t>
                      </a:r>
                    </a:p>
                    <a:p>
                      <a:r>
                        <a:rPr lang="en-US" sz="1600" b="0" kern="1200" dirty="0">
                          <a:solidFill>
                            <a:schemeClr val="dk1"/>
                          </a:solidFill>
                          <a:effectLst/>
                          <a:latin typeface="+mn-lt"/>
                          <a:ea typeface="+mn-ea"/>
                          <a:cs typeface="+mn-cs"/>
                        </a:rPr>
                        <a:t>P -   ESH coordination for Access to Chute</a:t>
                      </a:r>
                    </a:p>
                    <a:p>
                      <a:r>
                        <a:rPr lang="en-US" sz="1600" b="0" kern="1200" dirty="0">
                          <a:solidFill>
                            <a:schemeClr val="dk1"/>
                          </a:solidFill>
                          <a:effectLst/>
                          <a:latin typeface="+mn-lt"/>
                          <a:ea typeface="+mn-ea"/>
                          <a:cs typeface="+mn-cs"/>
                        </a:rPr>
                        <a:t>M – Coordination/notification for Fire Dept</a:t>
                      </a:r>
                    </a:p>
                    <a:p>
                      <a:r>
                        <a:rPr lang="en-US" sz="1600" b="0" kern="1200" dirty="0">
                          <a:solidFill>
                            <a:schemeClr val="dk1"/>
                          </a:solidFill>
                          <a:effectLst/>
                          <a:latin typeface="+mn-lt"/>
                          <a:ea typeface="+mn-ea"/>
                          <a:cs typeface="+mn-cs"/>
                        </a:rPr>
                        <a:t>M – Training and Air monitoring equipment     and documentation.</a:t>
                      </a:r>
                    </a:p>
                  </a:txBody>
                  <a:tcPr/>
                </a:tc>
                <a:tc>
                  <a:txBody>
                    <a:bodyPr/>
                    <a:lstStyle/>
                    <a:p>
                      <a:r>
                        <a:rPr lang="pt-BR" sz="1600" dirty="0"/>
                        <a:t>L: BEU</a:t>
                      </a:r>
                    </a:p>
                    <a:p>
                      <a:r>
                        <a:rPr lang="pt-BR" sz="1600" dirty="0"/>
                        <a:t>C: H</a:t>
                      </a:r>
                    </a:p>
                    <a:p>
                      <a:r>
                        <a:rPr lang="pt-BR" sz="1600" dirty="0"/>
                        <a:t>R: III</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075273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Booster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 </a:t>
            </a:r>
          </a:p>
          <a:p>
            <a:r>
              <a:rPr lang="en-US" sz="2800" dirty="0">
                <a:solidFill>
                  <a:schemeClr val="bg1">
                    <a:lumMod val="75000"/>
                  </a:schemeClr>
                </a:solidFill>
              </a:rPr>
              <a:t>Summary of Defense in Depth Controls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dirty="0"/>
              <a:t>Jan 9, 2024  </a:t>
            </a:r>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dirty="0"/>
              <a:t>Salah Chaurize | Booster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spTree>
    <p:extLst>
      <p:ext uri="{BB962C8B-B14F-4D97-AF65-F5344CB8AC3E}">
        <p14:creationId xmlns:p14="http://schemas.microsoft.com/office/powerpoint/2010/main" val="1393105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3029999"/>
          </a:xfrm>
        </p:spPr>
        <p:txBody>
          <a:bodyPr/>
          <a:lstStyle/>
          <a:p>
            <a:r>
              <a:rPr lang="en-US" sz="2000" dirty="0"/>
              <a:t>Prompt Ionizing Radiation – RF</a:t>
            </a:r>
          </a:p>
          <a:p>
            <a:pPr lvl="1"/>
            <a:r>
              <a:rPr lang="en-US" sz="1800" dirty="0"/>
              <a:t>805 MHz RF power sources for the accelerating cavity can be an X-ray producing source.</a:t>
            </a:r>
          </a:p>
          <a:p>
            <a:pPr lvl="1"/>
            <a:r>
              <a:rPr lang="en-US" sz="1800" dirty="0"/>
              <a:t>Hazard applies to onsite facility workers, onsite co-located workers</a:t>
            </a:r>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dirty="0"/>
              <a:t>Jan 9, 2024  </a:t>
            </a:r>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dirty="0"/>
              <a:t>	Salah Chaurize | Booster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24</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1986170170"/>
              </p:ext>
            </p:extLst>
          </p:nvPr>
        </p:nvGraphicFramePr>
        <p:xfrm>
          <a:off x="277886" y="2754929"/>
          <a:ext cx="8573940" cy="1761049"/>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pt-BR" sz="1600" dirty="0"/>
                        <a:t>L: A</a:t>
                      </a:r>
                    </a:p>
                    <a:p>
                      <a:r>
                        <a:rPr lang="pt-BR" sz="1600" dirty="0"/>
                        <a:t>C: M</a:t>
                      </a:r>
                    </a:p>
                    <a:p>
                      <a:r>
                        <a:rPr lang="pt-BR" sz="1600" dirty="0"/>
                        <a:t>R: II</a:t>
                      </a:r>
                    </a:p>
                  </a:txBody>
                  <a:tcPr/>
                </a:tc>
                <a:tc>
                  <a:txBody>
                    <a:bodyPr/>
                    <a:lstStyle/>
                    <a:p>
                      <a:r>
                        <a:rPr lang="en-US" sz="1600" b="0" kern="1200" dirty="0">
                          <a:solidFill>
                            <a:schemeClr val="dk1"/>
                          </a:solidFill>
                          <a:effectLst/>
                          <a:latin typeface="+mn-lt"/>
                          <a:ea typeface="+mn-ea"/>
                          <a:cs typeface="+mn-cs"/>
                        </a:rPr>
                        <a:t>P – Proper operation of equipment</a:t>
                      </a:r>
                    </a:p>
                    <a:p>
                      <a:r>
                        <a:rPr lang="en-US" sz="1600" b="0" kern="1200" dirty="0">
                          <a:solidFill>
                            <a:schemeClr val="dk1"/>
                          </a:solidFill>
                          <a:effectLst/>
                          <a:latin typeface="+mn-lt"/>
                          <a:ea typeface="+mn-ea"/>
                          <a:cs typeface="+mn-cs"/>
                        </a:rPr>
                        <a:t>P – System </a:t>
                      </a:r>
                      <a:r>
                        <a:rPr lang="en-US" sz="1600" b="0" kern="1200">
                          <a:solidFill>
                            <a:schemeClr val="dk1"/>
                          </a:solidFill>
                          <a:effectLst/>
                          <a:latin typeface="+mn-lt"/>
                          <a:ea typeface="+mn-ea"/>
                          <a:cs typeface="+mn-cs"/>
                        </a:rPr>
                        <a:t>is disabled </a:t>
                      </a:r>
                      <a:r>
                        <a:rPr lang="en-US" sz="1600" b="0" kern="1200" dirty="0">
                          <a:solidFill>
                            <a:schemeClr val="dk1"/>
                          </a:solidFill>
                          <a:effectLst/>
                          <a:latin typeface="+mn-lt"/>
                          <a:ea typeface="+mn-ea"/>
                          <a:cs typeface="+mn-cs"/>
                        </a:rPr>
                        <a:t>during </a:t>
                      </a:r>
                      <a:r>
                        <a:rPr lang="en-US" sz="1600" b="0" kern="1200">
                          <a:solidFill>
                            <a:schemeClr val="dk1"/>
                          </a:solidFill>
                          <a:effectLst/>
                          <a:latin typeface="+mn-lt"/>
                          <a:ea typeface="+mn-ea"/>
                          <a:cs typeface="+mn-cs"/>
                        </a:rPr>
                        <a:t>Booster access </a:t>
                      </a:r>
                      <a:endParaRPr lang="en-US" sz="1600" b="0" kern="1200" dirty="0">
                        <a:solidFill>
                          <a:schemeClr val="dk1"/>
                        </a:solidFill>
                        <a:effectLst/>
                        <a:latin typeface="+mn-lt"/>
                        <a:ea typeface="+mn-ea"/>
                        <a:cs typeface="+mn-cs"/>
                      </a:endParaRPr>
                    </a:p>
                    <a:p>
                      <a:r>
                        <a:rPr lang="en-US" sz="1600" b="0" kern="1200" dirty="0">
                          <a:solidFill>
                            <a:schemeClr val="dk1"/>
                          </a:solidFill>
                          <a:effectLst/>
                          <a:latin typeface="+mn-lt"/>
                          <a:ea typeface="+mn-ea"/>
                          <a:cs typeface="+mn-cs"/>
                        </a:rPr>
                        <a:t>M – Shielding</a:t>
                      </a:r>
                    </a:p>
                    <a:p>
                      <a:r>
                        <a:rPr lang="en-US" sz="1600" b="0" kern="1200" dirty="0">
                          <a:solidFill>
                            <a:schemeClr val="dk1"/>
                          </a:solidFill>
                          <a:effectLst/>
                          <a:latin typeface="+mn-lt"/>
                          <a:ea typeface="+mn-ea"/>
                          <a:cs typeface="+mn-cs"/>
                        </a:rPr>
                        <a:t>M – ESH gallery radiation surveys</a:t>
                      </a:r>
                    </a:p>
                  </a:txBody>
                  <a:tcPr/>
                </a:tc>
                <a:tc>
                  <a:txBody>
                    <a:bodyPr/>
                    <a:lstStyle/>
                    <a:p>
                      <a:r>
                        <a:rPr lang="pt-BR" sz="1600" dirty="0"/>
                        <a:t>L: A</a:t>
                      </a:r>
                    </a:p>
                    <a:p>
                      <a:r>
                        <a:rPr lang="pt-BR" sz="1600" dirty="0"/>
                        <a:t>C: N</a:t>
                      </a:r>
                    </a:p>
                    <a:p>
                      <a:r>
                        <a:rPr lang="pt-BR"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807789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Booster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t>Maximum Credible Incident (MCI) Discussion</a:t>
            </a:r>
          </a:p>
          <a:p>
            <a:r>
              <a:rPr lang="en-US" sz="2800" dirty="0">
                <a:solidFill>
                  <a:schemeClr val="bg1">
                    <a:lumMod val="75000"/>
                  </a:schemeClr>
                </a:solidFill>
              </a:rPr>
              <a:t>Summary of Credited Controls </a:t>
            </a:r>
          </a:p>
          <a:p>
            <a:r>
              <a:rPr lang="en-US" sz="2800" dirty="0">
                <a:solidFill>
                  <a:schemeClr val="bg1">
                    <a:lumMod val="75000"/>
                  </a:schemeClr>
                </a:solidFill>
              </a:rPr>
              <a:t>Summary of Defense in Depth Controls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dirty="0"/>
              <a:t>Jan 9, 2024  </a:t>
            </a:r>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dirty="0"/>
              <a:t>Salah Chaurize | Booster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25</a:t>
            </a:fld>
            <a:endParaRPr lang="en-US" dirty="0"/>
          </a:p>
        </p:txBody>
      </p:sp>
    </p:spTree>
    <p:extLst>
      <p:ext uri="{BB962C8B-B14F-4D97-AF65-F5344CB8AC3E}">
        <p14:creationId xmlns:p14="http://schemas.microsoft.com/office/powerpoint/2010/main" val="892989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D1C53B-4E88-FC65-7E9D-2141F7E75E00}"/>
              </a:ext>
            </a:extLst>
          </p:cNvPr>
          <p:cNvSpPr>
            <a:spLocks noGrp="1"/>
          </p:cNvSpPr>
          <p:nvPr>
            <p:ph idx="1"/>
          </p:nvPr>
        </p:nvSpPr>
        <p:spPr>
          <a:xfrm>
            <a:off x="228600" y="971550"/>
            <a:ext cx="8760542" cy="5059363"/>
          </a:xfrm>
        </p:spPr>
        <p:txBody>
          <a:bodyPr/>
          <a:lstStyle/>
          <a:p>
            <a:r>
              <a:rPr lang="en-US" sz="2000" dirty="0"/>
              <a:t>The MCI focuses on exposure to an onsite worker, an onsite coworker. and the maximally exposed off-site individual (MOI)</a:t>
            </a:r>
          </a:p>
          <a:p>
            <a:r>
              <a:rPr lang="en-US" sz="2000" dirty="0"/>
              <a:t>The MCI reflects theoretical accident scenarios for the Fermilab Booster requiring many unlikely conditions to be met to establish a higher than normal beam intensity and subsequent beam loss.</a:t>
            </a:r>
          </a:p>
          <a:p>
            <a:pPr marL="57150" indent="0">
              <a:buNone/>
            </a:pPr>
            <a:r>
              <a:rPr lang="en-US" dirty="0">
                <a:effectLst/>
                <a:latin typeface="Helvetica" panose="020B0604020202020204" pitchFamily="34" charset="0"/>
                <a:ea typeface="Calibri" panose="020F0502020204030204" pitchFamily="34" charset="0"/>
                <a:cs typeface="Helvetica" panose="020B0604020202020204" pitchFamily="34" charset="0"/>
              </a:rPr>
              <a:t>•</a:t>
            </a:r>
            <a:r>
              <a:rPr lang="en-US" sz="2000" dirty="0">
                <a:latin typeface="Helvetica" panose="020B0604020202020204" pitchFamily="34" charset="0"/>
                <a:ea typeface="Calibri" panose="020F0502020204030204" pitchFamily="34" charset="0"/>
                <a:cs typeface="Helvetica" panose="020B0604020202020204" pitchFamily="34" charset="0"/>
              </a:rPr>
              <a:t>	</a:t>
            </a:r>
            <a:r>
              <a:rPr lang="en-US" sz="2000" dirty="0">
                <a:effectLst/>
                <a:latin typeface="Helvetica" panose="020B0604020202020204" pitchFamily="34" charset="0"/>
                <a:ea typeface="Calibri" panose="020F0502020204030204" pitchFamily="34" charset="0"/>
                <a:cs typeface="Helvetica" panose="020B0604020202020204" pitchFamily="34" charset="0"/>
              </a:rPr>
              <a:t>Fermilab uses Credited Controls that flow down to the Accelerator Safety   	Envelope (ASE) to mitigate the consequences of an MCI to the following 	conditions:</a:t>
            </a:r>
          </a:p>
          <a:p>
            <a:pPr lvl="1"/>
            <a:r>
              <a:rPr lang="en-US" sz="1800" dirty="0">
                <a:effectLst/>
                <a:latin typeface="Helvetica" panose="020B0604020202020204" pitchFamily="34" charset="0"/>
                <a:ea typeface="Calibri" panose="020F0502020204030204" pitchFamily="34" charset="0"/>
                <a:cs typeface="Helvetica" panose="020B0604020202020204" pitchFamily="34" charset="0"/>
              </a:rPr>
              <a:t>Less than 5 rem in one hour in any area accessible by facility workers or co-located workers</a:t>
            </a:r>
          </a:p>
          <a:p>
            <a:pPr lvl="1"/>
            <a:r>
              <a:rPr lang="en-US" sz="1800" dirty="0">
                <a:effectLst/>
                <a:latin typeface="Helvetica" panose="020B0604020202020204" pitchFamily="34" charset="0"/>
                <a:ea typeface="Calibri" panose="020F0502020204030204" pitchFamily="34" charset="0"/>
                <a:cs typeface="Helvetica" panose="020B0604020202020204" pitchFamily="34" charset="0"/>
              </a:rPr>
              <a:t>Less than 500 mrem in one hour in all Laboratory areas to which the public is assumed to be excluded</a:t>
            </a:r>
          </a:p>
          <a:p>
            <a:pPr lvl="1"/>
            <a:r>
              <a:rPr lang="en-US" sz="1800" dirty="0">
                <a:effectLst/>
                <a:latin typeface="Helvetica" panose="020B0604020202020204" pitchFamily="34" charset="0"/>
                <a:ea typeface="Calibri" panose="020F0502020204030204" pitchFamily="34" charset="0"/>
                <a:cs typeface="Helvetica" panose="020B0604020202020204" pitchFamily="34" charset="0"/>
              </a:rPr>
              <a:t>Less than 100 mrem in one hour at Fermilab’s site boundary and/or in any areas onsite in which the public is authorized (which includes Batavia Road, Prairie Path, parking lots open to the public, and general access areas including Wilson Hall, Ramsey Auditorium)</a:t>
            </a:r>
          </a:p>
          <a:p>
            <a:pPr lvl="1"/>
            <a:endParaRPr lang="en-US" dirty="0">
              <a:effectLst/>
              <a:latin typeface="Helvetica" panose="020B0604020202020204" pitchFamily="34" charset="0"/>
              <a:ea typeface="Calibri" panose="020F0502020204030204" pitchFamily="34" charset="0"/>
              <a:cs typeface="Helvetica" panose="020B0604020202020204" pitchFamily="34" charset="0"/>
            </a:endParaRPr>
          </a:p>
        </p:txBody>
      </p:sp>
      <p:sp>
        <p:nvSpPr>
          <p:cNvPr id="3" name="Title 2">
            <a:extLst>
              <a:ext uri="{FF2B5EF4-FFF2-40B4-BE49-F238E27FC236}">
                <a16:creationId xmlns:a16="http://schemas.microsoft.com/office/drawing/2014/main" id="{612125F4-2B3B-6699-61A1-8805F6355241}"/>
              </a:ext>
            </a:extLst>
          </p:cNvPr>
          <p:cNvSpPr>
            <a:spLocks noGrp="1"/>
          </p:cNvSpPr>
          <p:nvPr>
            <p:ph type="title"/>
          </p:nvPr>
        </p:nvSpPr>
        <p:spPr/>
        <p:txBody>
          <a:bodyPr/>
          <a:lstStyle/>
          <a:p>
            <a:r>
              <a:rPr lang="en-US" dirty="0"/>
              <a:t>Maximum Credible Incident (MCI) – Radiological</a:t>
            </a:r>
          </a:p>
        </p:txBody>
      </p:sp>
      <p:sp>
        <p:nvSpPr>
          <p:cNvPr id="4" name="Date Placeholder 3">
            <a:extLst>
              <a:ext uri="{FF2B5EF4-FFF2-40B4-BE49-F238E27FC236}">
                <a16:creationId xmlns:a16="http://schemas.microsoft.com/office/drawing/2014/main" id="{03298D57-C7FF-AA6D-6D61-E65B6775C7EE}"/>
              </a:ext>
            </a:extLst>
          </p:cNvPr>
          <p:cNvSpPr>
            <a:spLocks noGrp="1"/>
          </p:cNvSpPr>
          <p:nvPr>
            <p:ph type="dt" sz="half" idx="2"/>
          </p:nvPr>
        </p:nvSpPr>
        <p:spPr>
          <a:xfrm>
            <a:off x="736827" y="6504213"/>
            <a:ext cx="914400" cy="241300"/>
          </a:xfrm>
        </p:spPr>
        <p:txBody>
          <a:bodyPr/>
          <a:lstStyle/>
          <a:p>
            <a:pPr>
              <a:defRPr/>
            </a:pPr>
            <a:r>
              <a:rPr lang="en-US" dirty="0"/>
              <a:t>Jan 9, 2024  </a:t>
            </a:r>
          </a:p>
        </p:txBody>
      </p:sp>
      <p:sp>
        <p:nvSpPr>
          <p:cNvPr id="5" name="Footer Placeholder 4">
            <a:extLst>
              <a:ext uri="{FF2B5EF4-FFF2-40B4-BE49-F238E27FC236}">
                <a16:creationId xmlns:a16="http://schemas.microsoft.com/office/drawing/2014/main" id="{4227176B-28A4-EA31-AB8A-0BBF7B431766}"/>
              </a:ext>
            </a:extLst>
          </p:cNvPr>
          <p:cNvSpPr>
            <a:spLocks noGrp="1"/>
          </p:cNvSpPr>
          <p:nvPr>
            <p:ph type="ftr" sz="quarter" idx="3"/>
          </p:nvPr>
        </p:nvSpPr>
        <p:spPr/>
        <p:txBody>
          <a:bodyPr/>
          <a:lstStyle/>
          <a:p>
            <a:pPr>
              <a:defRPr/>
            </a:pPr>
            <a:r>
              <a:rPr lang="en-US" dirty="0"/>
              <a:t>	Salah Chaurize | Booster Internal Readiness Review</a:t>
            </a:r>
            <a:endParaRPr lang="en-US" b="1" dirty="0"/>
          </a:p>
        </p:txBody>
      </p:sp>
      <p:sp>
        <p:nvSpPr>
          <p:cNvPr id="6" name="Slide Number Placeholder 5">
            <a:extLst>
              <a:ext uri="{FF2B5EF4-FFF2-40B4-BE49-F238E27FC236}">
                <a16:creationId xmlns:a16="http://schemas.microsoft.com/office/drawing/2014/main" id="{3B6B3181-E340-9407-BA6E-0B418F03A5DC}"/>
              </a:ext>
            </a:extLst>
          </p:cNvPr>
          <p:cNvSpPr>
            <a:spLocks noGrp="1"/>
          </p:cNvSpPr>
          <p:nvPr>
            <p:ph type="sldNum" sz="quarter" idx="4"/>
          </p:nvPr>
        </p:nvSpPr>
        <p:spPr/>
        <p:txBody>
          <a:bodyPr/>
          <a:lstStyle/>
          <a:p>
            <a:pPr>
              <a:defRPr/>
            </a:pPr>
            <a:fld id="{148C009B-CB69-E04A-B9B3-34B26D69E9CF}" type="slidenum">
              <a:rPr lang="en-US" smtClean="0"/>
              <a:pPr>
                <a:defRPr/>
              </a:pPr>
              <a:t>26</a:t>
            </a:fld>
            <a:endParaRPr lang="en-US" dirty="0"/>
          </a:p>
        </p:txBody>
      </p:sp>
    </p:spTree>
    <p:extLst>
      <p:ext uri="{BB962C8B-B14F-4D97-AF65-F5344CB8AC3E}">
        <p14:creationId xmlns:p14="http://schemas.microsoft.com/office/powerpoint/2010/main" val="3873790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D1C53B-4E88-FC65-7E9D-2141F7E75E00}"/>
              </a:ext>
            </a:extLst>
          </p:cNvPr>
          <p:cNvSpPr>
            <a:spLocks noGrp="1"/>
          </p:cNvSpPr>
          <p:nvPr>
            <p:ph idx="1"/>
          </p:nvPr>
        </p:nvSpPr>
        <p:spPr>
          <a:xfrm>
            <a:off x="228600" y="971550"/>
            <a:ext cx="8760542" cy="5059363"/>
          </a:xfrm>
        </p:spPr>
        <p:txBody>
          <a:bodyPr/>
          <a:lstStyle/>
          <a:p>
            <a:r>
              <a:rPr lang="en-US" sz="2000" dirty="0"/>
              <a:t>The MCI focuses on exposure to an onsite worker, an onsite coworker. and the maximally exposed off-site individual (MOI)</a:t>
            </a:r>
          </a:p>
          <a:p>
            <a:r>
              <a:rPr lang="en-US" sz="2000" dirty="0"/>
              <a:t>The MCI reflects theoretical accident scenarios for the Fermilab Booster requiring many unlikely conditions to be met to establish a higher than normal beam intensity and subsequent beam loss.</a:t>
            </a:r>
          </a:p>
          <a:p>
            <a:pPr marL="57150" indent="0">
              <a:buNone/>
            </a:pPr>
            <a:r>
              <a:rPr lang="en-US" dirty="0">
                <a:effectLst/>
                <a:latin typeface="Helvetica" panose="020B0604020202020204" pitchFamily="34" charset="0"/>
                <a:ea typeface="Calibri" panose="020F0502020204030204" pitchFamily="34" charset="0"/>
                <a:cs typeface="Helvetica" panose="020B0604020202020204" pitchFamily="34" charset="0"/>
              </a:rPr>
              <a:t>•</a:t>
            </a:r>
            <a:r>
              <a:rPr lang="en-US" sz="2000" dirty="0">
                <a:latin typeface="Helvetica" panose="020B0604020202020204" pitchFamily="34" charset="0"/>
                <a:ea typeface="Calibri" panose="020F0502020204030204" pitchFamily="34" charset="0"/>
                <a:cs typeface="Helvetica" panose="020B0604020202020204" pitchFamily="34" charset="0"/>
              </a:rPr>
              <a:t>	</a:t>
            </a:r>
            <a:r>
              <a:rPr lang="en-US" sz="2000" dirty="0">
                <a:effectLst/>
                <a:latin typeface="Helvetica" panose="020B0604020202020204" pitchFamily="34" charset="0"/>
                <a:ea typeface="Calibri" panose="020F0502020204030204" pitchFamily="34" charset="0"/>
                <a:cs typeface="Helvetica" panose="020B0604020202020204" pitchFamily="34" charset="0"/>
              </a:rPr>
              <a:t>Fermilab uses Credited Controls that flow down to the Accelerator Safety   	Envelope (ASE) to mitigate the consequences of an MCI to the following 	conditions:</a:t>
            </a:r>
          </a:p>
          <a:p>
            <a:pPr lvl="1"/>
            <a:r>
              <a:rPr lang="en-US" sz="1800" dirty="0">
                <a:effectLst/>
                <a:latin typeface="Helvetica" panose="020B0604020202020204" pitchFamily="34" charset="0"/>
                <a:ea typeface="Calibri" panose="020F0502020204030204" pitchFamily="34" charset="0"/>
                <a:cs typeface="Helvetica" panose="020B0604020202020204" pitchFamily="34" charset="0"/>
              </a:rPr>
              <a:t>Less than 5 rem in one hour in any area accessible by facility workers or co-located workers</a:t>
            </a:r>
          </a:p>
          <a:p>
            <a:pPr lvl="1"/>
            <a:r>
              <a:rPr lang="en-US" sz="1800" dirty="0">
                <a:effectLst/>
                <a:latin typeface="Helvetica" panose="020B0604020202020204" pitchFamily="34" charset="0"/>
                <a:ea typeface="Calibri" panose="020F0502020204030204" pitchFamily="34" charset="0"/>
                <a:cs typeface="Helvetica" panose="020B0604020202020204" pitchFamily="34" charset="0"/>
              </a:rPr>
              <a:t>Less than 500 mrem in one hour in all Laboratory areas to which the public is assumed to be excluded</a:t>
            </a:r>
          </a:p>
          <a:p>
            <a:pPr lvl="1"/>
            <a:r>
              <a:rPr lang="en-US" sz="1800" strike="sngStrike" dirty="0">
                <a:effectLst/>
                <a:latin typeface="Helvetica" panose="020B0604020202020204" pitchFamily="34" charset="0"/>
                <a:ea typeface="Calibri" panose="020F0502020204030204" pitchFamily="34" charset="0"/>
                <a:cs typeface="Helvetica" panose="020B0604020202020204" pitchFamily="34" charset="0"/>
              </a:rPr>
              <a:t>Less than 100 mrem in one hour at Fermilab’s site boundary and/or in any areas onsite in which the public is authorized (which includes Batavia Road, Prairie Path, parking lots open to the public, and general access areas including Wilson Hall, Ramsey Auditorium)</a:t>
            </a:r>
          </a:p>
          <a:p>
            <a:pPr lvl="1"/>
            <a:endParaRPr lang="en-US" dirty="0">
              <a:effectLst/>
              <a:latin typeface="Helvetica" panose="020B0604020202020204" pitchFamily="34" charset="0"/>
              <a:ea typeface="Calibri" panose="020F0502020204030204" pitchFamily="34" charset="0"/>
              <a:cs typeface="Helvetica" panose="020B0604020202020204" pitchFamily="34" charset="0"/>
            </a:endParaRPr>
          </a:p>
        </p:txBody>
      </p:sp>
      <p:sp>
        <p:nvSpPr>
          <p:cNvPr id="3" name="Title 2">
            <a:extLst>
              <a:ext uri="{FF2B5EF4-FFF2-40B4-BE49-F238E27FC236}">
                <a16:creationId xmlns:a16="http://schemas.microsoft.com/office/drawing/2014/main" id="{612125F4-2B3B-6699-61A1-8805F6355241}"/>
              </a:ext>
            </a:extLst>
          </p:cNvPr>
          <p:cNvSpPr>
            <a:spLocks noGrp="1"/>
          </p:cNvSpPr>
          <p:nvPr>
            <p:ph type="title"/>
          </p:nvPr>
        </p:nvSpPr>
        <p:spPr/>
        <p:txBody>
          <a:bodyPr/>
          <a:lstStyle/>
          <a:p>
            <a:r>
              <a:rPr lang="en-US" dirty="0"/>
              <a:t>Maximum Credible Incident (MCI) – Radiological</a:t>
            </a:r>
          </a:p>
        </p:txBody>
      </p:sp>
      <p:sp>
        <p:nvSpPr>
          <p:cNvPr id="4" name="Date Placeholder 3">
            <a:extLst>
              <a:ext uri="{FF2B5EF4-FFF2-40B4-BE49-F238E27FC236}">
                <a16:creationId xmlns:a16="http://schemas.microsoft.com/office/drawing/2014/main" id="{03298D57-C7FF-AA6D-6D61-E65B6775C7EE}"/>
              </a:ext>
            </a:extLst>
          </p:cNvPr>
          <p:cNvSpPr>
            <a:spLocks noGrp="1"/>
          </p:cNvSpPr>
          <p:nvPr>
            <p:ph type="dt" sz="half" idx="2"/>
          </p:nvPr>
        </p:nvSpPr>
        <p:spPr>
          <a:xfrm>
            <a:off x="736827" y="6504213"/>
            <a:ext cx="914400" cy="241300"/>
          </a:xfrm>
        </p:spPr>
        <p:txBody>
          <a:bodyPr/>
          <a:lstStyle/>
          <a:p>
            <a:pPr>
              <a:defRPr/>
            </a:pPr>
            <a:r>
              <a:rPr lang="en-US" dirty="0"/>
              <a:t>Jan 9, 2024  </a:t>
            </a:r>
          </a:p>
        </p:txBody>
      </p:sp>
      <p:sp>
        <p:nvSpPr>
          <p:cNvPr id="5" name="Footer Placeholder 4">
            <a:extLst>
              <a:ext uri="{FF2B5EF4-FFF2-40B4-BE49-F238E27FC236}">
                <a16:creationId xmlns:a16="http://schemas.microsoft.com/office/drawing/2014/main" id="{4227176B-28A4-EA31-AB8A-0BBF7B431766}"/>
              </a:ext>
            </a:extLst>
          </p:cNvPr>
          <p:cNvSpPr>
            <a:spLocks noGrp="1"/>
          </p:cNvSpPr>
          <p:nvPr>
            <p:ph type="ftr" sz="quarter" idx="3"/>
          </p:nvPr>
        </p:nvSpPr>
        <p:spPr/>
        <p:txBody>
          <a:bodyPr/>
          <a:lstStyle/>
          <a:p>
            <a:pPr>
              <a:defRPr/>
            </a:pPr>
            <a:r>
              <a:rPr lang="en-US" dirty="0"/>
              <a:t>	Salah Chaurize | Booster Internal Readiness Review</a:t>
            </a:r>
            <a:endParaRPr lang="en-US" b="1" dirty="0"/>
          </a:p>
        </p:txBody>
      </p:sp>
      <p:sp>
        <p:nvSpPr>
          <p:cNvPr id="6" name="Slide Number Placeholder 5">
            <a:extLst>
              <a:ext uri="{FF2B5EF4-FFF2-40B4-BE49-F238E27FC236}">
                <a16:creationId xmlns:a16="http://schemas.microsoft.com/office/drawing/2014/main" id="{3B6B3181-E340-9407-BA6E-0B418F03A5DC}"/>
              </a:ext>
            </a:extLst>
          </p:cNvPr>
          <p:cNvSpPr>
            <a:spLocks noGrp="1"/>
          </p:cNvSpPr>
          <p:nvPr>
            <p:ph type="sldNum" sz="quarter" idx="4"/>
          </p:nvPr>
        </p:nvSpPr>
        <p:spPr/>
        <p:txBody>
          <a:bodyPr/>
          <a:lstStyle/>
          <a:p>
            <a:pPr>
              <a:defRPr/>
            </a:pPr>
            <a:fld id="{148C009B-CB69-E04A-B9B3-34B26D69E9CF}" type="slidenum">
              <a:rPr lang="en-US" smtClean="0"/>
              <a:pPr>
                <a:defRPr/>
              </a:pPr>
              <a:t>27</a:t>
            </a:fld>
            <a:endParaRPr lang="en-US" dirty="0"/>
          </a:p>
        </p:txBody>
      </p:sp>
    </p:spTree>
    <p:extLst>
      <p:ext uri="{BB962C8B-B14F-4D97-AF65-F5344CB8AC3E}">
        <p14:creationId xmlns:p14="http://schemas.microsoft.com/office/powerpoint/2010/main" val="2799678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B0DCF7-B7F8-8104-89C5-B2F17DAE8C6A}"/>
              </a:ext>
            </a:extLst>
          </p:cNvPr>
          <p:cNvSpPr>
            <a:spLocks noGrp="1"/>
          </p:cNvSpPr>
          <p:nvPr>
            <p:ph idx="1"/>
          </p:nvPr>
        </p:nvSpPr>
        <p:spPr>
          <a:xfrm>
            <a:off x="228600" y="971550"/>
            <a:ext cx="8672513" cy="5411665"/>
          </a:xfrm>
        </p:spPr>
        <p:txBody>
          <a:bodyPr/>
          <a:lstStyle/>
          <a:p>
            <a:r>
              <a:rPr lang="en-US" sz="1800" dirty="0"/>
              <a:t>The MCI for the Fermilab Booster looks at beam injected and not captured at 400 MeV as well as the theoretical maximum that can be captured. We also look at the maximum that could be accelerated and extracted at 8 GeV.</a:t>
            </a:r>
          </a:p>
          <a:p>
            <a:r>
              <a:rPr lang="en-US" sz="1800" dirty="0"/>
              <a:t>MCI intensities is the theoretical maximum the machine could produce and is a product of the following parameters:</a:t>
            </a:r>
          </a:p>
          <a:p>
            <a:pPr lvl="1"/>
            <a:r>
              <a:rPr lang="en-US" sz="1400" dirty="0"/>
              <a:t>35 mA beam from Linac</a:t>
            </a:r>
          </a:p>
          <a:p>
            <a:pPr lvl="1"/>
            <a:r>
              <a:rPr lang="en-US" sz="1400" dirty="0"/>
              <a:t>15 Hz repetition rate</a:t>
            </a:r>
          </a:p>
          <a:p>
            <a:pPr lvl="2"/>
            <a:r>
              <a:rPr lang="en-US" sz="1400" dirty="0"/>
              <a:t>Design Limit of Booster</a:t>
            </a:r>
          </a:p>
          <a:p>
            <a:pPr lvl="1"/>
            <a:r>
              <a:rPr lang="en-US" sz="1400" dirty="0"/>
              <a:t>60 µs beam pulse length</a:t>
            </a:r>
          </a:p>
          <a:p>
            <a:pPr lvl="2"/>
            <a:r>
              <a:rPr lang="en-US" sz="1400" dirty="0"/>
              <a:t>Multiturn maximum based on Injection bump magnet PFN</a:t>
            </a:r>
          </a:p>
          <a:p>
            <a:pPr lvl="1"/>
            <a:r>
              <a:rPr lang="en-US" sz="1400" dirty="0"/>
              <a:t>Based on MCI parameters above, below are the beam intensities expected at 15Hz for 1 hour:</a:t>
            </a:r>
          </a:p>
          <a:p>
            <a:pPr lvl="2"/>
            <a:r>
              <a:rPr lang="en-US" sz="1400" dirty="0"/>
              <a:t>Beam intensity at 400 MeV injected but not circulating:</a:t>
            </a:r>
          </a:p>
          <a:p>
            <a:pPr lvl="3">
              <a:buFont typeface="Wingdings" panose="05000000000000000000" pitchFamily="2" charset="2"/>
              <a:buChar char="§"/>
            </a:pPr>
            <a:r>
              <a:rPr lang="en-US" sz="1400" dirty="0"/>
              <a:t>7E17 protons/</a:t>
            </a:r>
            <a:r>
              <a:rPr lang="en-US" sz="1400" dirty="0" err="1"/>
              <a:t>hr</a:t>
            </a:r>
            <a:endParaRPr lang="en-US" sz="1400" dirty="0"/>
          </a:p>
          <a:p>
            <a:pPr lvl="2">
              <a:buFont typeface="Arial" panose="020B0604020202020204" pitchFamily="34" charset="0"/>
              <a:buChar char="•"/>
            </a:pPr>
            <a:r>
              <a:rPr lang="en-US" sz="1400" dirty="0"/>
              <a:t>Beam intensity at 400 MeV injected and circulating:</a:t>
            </a:r>
          </a:p>
          <a:p>
            <a:pPr lvl="3">
              <a:buFont typeface="Wingdings" panose="05000000000000000000" pitchFamily="2" charset="2"/>
              <a:buChar char="§"/>
            </a:pPr>
            <a:r>
              <a:rPr lang="en-US" sz="1400" dirty="0"/>
              <a:t>5.4E17 protons per hour (Intensity reduced due to RF bucket size limitation)</a:t>
            </a:r>
          </a:p>
          <a:p>
            <a:pPr lvl="2">
              <a:buFont typeface="Arial" panose="020B0604020202020204" pitchFamily="34" charset="0"/>
              <a:buChar char="•"/>
            </a:pPr>
            <a:r>
              <a:rPr lang="en-US" sz="1400" dirty="0"/>
              <a:t>Beam intensity extracted or lost at 8 GeV:</a:t>
            </a:r>
          </a:p>
          <a:p>
            <a:pPr lvl="3">
              <a:buFont typeface="Wingdings" panose="05000000000000000000" pitchFamily="2" charset="2"/>
              <a:buChar char="§"/>
            </a:pPr>
            <a:r>
              <a:rPr lang="en-US" sz="1400" dirty="0"/>
              <a:t>3.8E17 protons per hour (Intensity reduced due to efficiency (5.4E17 * 0.7) limitation and RF Beam Loading caused by Robinson Instabilities)</a:t>
            </a:r>
          </a:p>
          <a:p>
            <a:pPr lvl="3">
              <a:buFont typeface="Wingdings" panose="05000000000000000000" pitchFamily="2" charset="2"/>
              <a:buChar char="§"/>
            </a:pPr>
            <a:r>
              <a:rPr lang="en-US" sz="1400" dirty="0"/>
              <a:t>Assuming no shielding or other controls are present, this incident would result in a dose to any individual higher than 8M rem.</a:t>
            </a:r>
          </a:p>
          <a:p>
            <a:pPr lvl="3">
              <a:buFont typeface="Wingdings" panose="05000000000000000000" pitchFamily="2" charset="2"/>
              <a:buChar char="§"/>
            </a:pPr>
            <a:endParaRPr lang="en-US" sz="1400" dirty="0"/>
          </a:p>
          <a:p>
            <a:pPr lvl="2">
              <a:buFont typeface="Arial" panose="020B0604020202020204" pitchFamily="34" charset="0"/>
              <a:buChar char="•"/>
            </a:pPr>
            <a:endParaRPr lang="en-US" sz="1200" dirty="0"/>
          </a:p>
          <a:p>
            <a:pPr lvl="3">
              <a:buFont typeface="Wingdings" panose="05000000000000000000" pitchFamily="2" charset="2"/>
              <a:buChar char="§"/>
            </a:pPr>
            <a:endParaRPr lang="en-US" sz="1200" dirty="0"/>
          </a:p>
          <a:p>
            <a:pPr lvl="3">
              <a:buFont typeface="Wingdings" panose="05000000000000000000" pitchFamily="2" charset="2"/>
              <a:buChar char="§"/>
            </a:pPr>
            <a:endParaRPr lang="en-US" sz="800" dirty="0"/>
          </a:p>
          <a:p>
            <a:pPr lvl="2">
              <a:buFont typeface="Wingdings" panose="05000000000000000000" pitchFamily="2" charset="2"/>
              <a:buChar char="§"/>
            </a:pPr>
            <a:endParaRPr lang="en-US" sz="1000" dirty="0"/>
          </a:p>
          <a:p>
            <a:pPr lvl="2">
              <a:buFont typeface="Wingdings" panose="05000000000000000000" pitchFamily="2" charset="2"/>
              <a:buChar char="§"/>
            </a:pPr>
            <a:endParaRPr lang="en-US" sz="1000" dirty="0"/>
          </a:p>
          <a:p>
            <a:pPr lvl="2"/>
            <a:endParaRPr lang="en-US" sz="1000" dirty="0"/>
          </a:p>
          <a:p>
            <a:pPr lvl="2"/>
            <a:endParaRPr lang="en-US" sz="1600" dirty="0"/>
          </a:p>
          <a:p>
            <a:endParaRPr lang="en-US" dirty="0"/>
          </a:p>
          <a:p>
            <a:pPr lvl="1"/>
            <a:endParaRPr lang="en-US" b="1" dirty="0"/>
          </a:p>
          <a:p>
            <a:endParaRPr lang="en-US" dirty="0"/>
          </a:p>
          <a:p>
            <a:endParaRPr lang="en-US" dirty="0"/>
          </a:p>
        </p:txBody>
      </p:sp>
      <p:sp>
        <p:nvSpPr>
          <p:cNvPr id="3" name="Title 2">
            <a:extLst>
              <a:ext uri="{FF2B5EF4-FFF2-40B4-BE49-F238E27FC236}">
                <a16:creationId xmlns:a16="http://schemas.microsoft.com/office/drawing/2014/main" id="{4E8FB5EB-543C-7607-1861-4447E7EE3BA1}"/>
              </a:ext>
            </a:extLst>
          </p:cNvPr>
          <p:cNvSpPr>
            <a:spLocks noGrp="1"/>
          </p:cNvSpPr>
          <p:nvPr>
            <p:ph type="title"/>
          </p:nvPr>
        </p:nvSpPr>
        <p:spPr/>
        <p:txBody>
          <a:bodyPr/>
          <a:lstStyle/>
          <a:p>
            <a:r>
              <a:rPr lang="en-US" dirty="0"/>
              <a:t>Maximum Credible Incident (MCI) – Radiological </a:t>
            </a:r>
          </a:p>
        </p:txBody>
      </p:sp>
      <p:sp>
        <p:nvSpPr>
          <p:cNvPr id="4" name="Date Placeholder 3">
            <a:extLst>
              <a:ext uri="{FF2B5EF4-FFF2-40B4-BE49-F238E27FC236}">
                <a16:creationId xmlns:a16="http://schemas.microsoft.com/office/drawing/2014/main" id="{C9276B08-BA39-15F2-AC23-A684BA659E9B}"/>
              </a:ext>
            </a:extLst>
          </p:cNvPr>
          <p:cNvSpPr>
            <a:spLocks noGrp="1"/>
          </p:cNvSpPr>
          <p:nvPr>
            <p:ph type="dt" sz="half" idx="2"/>
          </p:nvPr>
        </p:nvSpPr>
        <p:spPr>
          <a:xfrm>
            <a:off x="736827" y="6504213"/>
            <a:ext cx="914400" cy="241300"/>
          </a:xfrm>
        </p:spPr>
        <p:txBody>
          <a:bodyPr/>
          <a:lstStyle/>
          <a:p>
            <a:pPr>
              <a:defRPr/>
            </a:pPr>
            <a:r>
              <a:rPr lang="en-US" dirty="0"/>
              <a:t>Jan 9, 2024  </a:t>
            </a:r>
          </a:p>
        </p:txBody>
      </p:sp>
      <p:sp>
        <p:nvSpPr>
          <p:cNvPr id="5" name="Footer Placeholder 4">
            <a:extLst>
              <a:ext uri="{FF2B5EF4-FFF2-40B4-BE49-F238E27FC236}">
                <a16:creationId xmlns:a16="http://schemas.microsoft.com/office/drawing/2014/main" id="{C81C11C0-C9DF-76EC-5DA3-B247F516289B}"/>
              </a:ext>
            </a:extLst>
          </p:cNvPr>
          <p:cNvSpPr>
            <a:spLocks noGrp="1"/>
          </p:cNvSpPr>
          <p:nvPr>
            <p:ph type="ftr" sz="quarter" idx="3"/>
          </p:nvPr>
        </p:nvSpPr>
        <p:spPr/>
        <p:txBody>
          <a:bodyPr/>
          <a:lstStyle/>
          <a:p>
            <a:pPr>
              <a:defRPr/>
            </a:pPr>
            <a:r>
              <a:rPr lang="en-US" dirty="0"/>
              <a:t>	Salah Chaurize | Booster Internal Readiness Review</a:t>
            </a:r>
            <a:endParaRPr lang="en-US" b="1" dirty="0"/>
          </a:p>
        </p:txBody>
      </p:sp>
      <p:sp>
        <p:nvSpPr>
          <p:cNvPr id="6" name="Slide Number Placeholder 5">
            <a:extLst>
              <a:ext uri="{FF2B5EF4-FFF2-40B4-BE49-F238E27FC236}">
                <a16:creationId xmlns:a16="http://schemas.microsoft.com/office/drawing/2014/main" id="{EA96035F-B6F5-B294-5BE4-25AA2D380271}"/>
              </a:ext>
            </a:extLst>
          </p:cNvPr>
          <p:cNvSpPr>
            <a:spLocks noGrp="1"/>
          </p:cNvSpPr>
          <p:nvPr>
            <p:ph type="sldNum" sz="quarter" idx="4"/>
          </p:nvPr>
        </p:nvSpPr>
        <p:spPr/>
        <p:txBody>
          <a:bodyPr/>
          <a:lstStyle/>
          <a:p>
            <a:pPr>
              <a:defRPr/>
            </a:pPr>
            <a:fld id="{148C009B-CB69-E04A-B9B3-34B26D69E9CF}" type="slidenum">
              <a:rPr lang="en-US" smtClean="0"/>
              <a:pPr>
                <a:defRPr/>
              </a:pPr>
              <a:t>28</a:t>
            </a:fld>
            <a:endParaRPr lang="en-US" dirty="0"/>
          </a:p>
        </p:txBody>
      </p:sp>
    </p:spTree>
    <p:extLst>
      <p:ext uri="{BB962C8B-B14F-4D97-AF65-F5344CB8AC3E}">
        <p14:creationId xmlns:p14="http://schemas.microsoft.com/office/powerpoint/2010/main" val="85475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Booster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t>Summary of Credited Controls </a:t>
            </a:r>
          </a:p>
          <a:p>
            <a:r>
              <a:rPr lang="en-US" sz="2800" dirty="0">
                <a:solidFill>
                  <a:schemeClr val="bg1">
                    <a:lumMod val="75000"/>
                  </a:schemeClr>
                </a:solidFill>
              </a:rPr>
              <a:t>Shielding Assessment Discussion</a:t>
            </a:r>
          </a:p>
          <a:p>
            <a:r>
              <a:rPr lang="en-US" sz="2800" dirty="0">
                <a:solidFill>
                  <a:schemeClr val="bg1">
                    <a:lumMod val="75000"/>
                  </a:schemeClr>
                </a:solidFill>
              </a:rPr>
              <a:t>Summary of Defense in Depth Controls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dirty="0"/>
              <a:t>Jan 9, 2024  </a:t>
            </a:r>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dirty="0"/>
              <a:t>Salah Chaurize | Booster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29</a:t>
            </a:fld>
            <a:endParaRPr lang="en-US" dirty="0"/>
          </a:p>
        </p:txBody>
      </p:sp>
    </p:spTree>
    <p:extLst>
      <p:ext uri="{BB962C8B-B14F-4D97-AF65-F5344CB8AC3E}">
        <p14:creationId xmlns:p14="http://schemas.microsoft.com/office/powerpoint/2010/main" val="3107988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t>Booster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 </a:t>
            </a:r>
          </a:p>
          <a:p>
            <a:r>
              <a:rPr lang="en-US" sz="2800" dirty="0">
                <a:solidFill>
                  <a:schemeClr val="bg1">
                    <a:lumMod val="75000"/>
                  </a:schemeClr>
                </a:solidFill>
              </a:rPr>
              <a:t>Summary of Defense in Depth Controls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dirty="0"/>
              <a:t>Jan 9, 2024  </a:t>
            </a:r>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dirty="0"/>
              <a:t>Salah Chaurize | Booster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2014912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2250" y="775921"/>
            <a:ext cx="8672513" cy="5306158"/>
          </a:xfrm>
        </p:spPr>
        <p:txBody>
          <a:bodyPr/>
          <a:lstStyle/>
          <a:p>
            <a:r>
              <a:rPr lang="en-US" sz="2000" dirty="0"/>
              <a:t>Permanent Shielding </a:t>
            </a:r>
          </a:p>
          <a:p>
            <a:pPr lvl="1"/>
            <a:r>
              <a:rPr lang="en-US" sz="2000" dirty="0"/>
              <a:t>12.5 </a:t>
            </a:r>
            <a:r>
              <a:rPr lang="en-US" sz="2000" dirty="0" err="1"/>
              <a:t>efd</a:t>
            </a:r>
            <a:r>
              <a:rPr lang="en-US" sz="2000" dirty="0"/>
              <a:t> minimum shielding is present.</a:t>
            </a:r>
          </a:p>
          <a:p>
            <a:r>
              <a:rPr lang="en-US" sz="2000" dirty="0"/>
              <a:t>Movable Shielding</a:t>
            </a:r>
          </a:p>
          <a:p>
            <a:pPr lvl="1"/>
            <a:r>
              <a:rPr lang="en-US" sz="2000" dirty="0"/>
              <a:t>Concrete block wall between Linac and the 400 MeV chute. </a:t>
            </a:r>
          </a:p>
          <a:p>
            <a:pPr lvl="1"/>
            <a:r>
              <a:rPr lang="en-US" sz="2000" dirty="0"/>
              <a:t>Concrete block wall separating the Booster enclosure from the Transfer Hall enclosure.</a:t>
            </a:r>
          </a:p>
          <a:p>
            <a:pPr lvl="1"/>
            <a:r>
              <a:rPr lang="en-US" sz="2000" dirty="0"/>
              <a:t>Labyrinth passage concrete blocks</a:t>
            </a:r>
          </a:p>
          <a:p>
            <a:r>
              <a:rPr lang="en-US" sz="2000" dirty="0"/>
              <a:t>Penetration Shielding</a:t>
            </a:r>
          </a:p>
          <a:p>
            <a:pPr lvl="1"/>
            <a:r>
              <a:rPr lang="en-US" sz="2000" dirty="0">
                <a:effectLst/>
                <a:latin typeface="Helvetica" panose="020B0604020202020204" pitchFamily="34" charset="0"/>
                <a:ea typeface="Calibri" panose="020F0502020204030204" pitchFamily="34" charset="0"/>
                <a:cs typeface="Helvetica" panose="020B0604020202020204" pitchFamily="34" charset="0"/>
              </a:rPr>
              <a:t>The </a:t>
            </a:r>
            <a:r>
              <a:rPr lang="en-US" sz="2000" dirty="0">
                <a:latin typeface="Helvetica" panose="020B0604020202020204" pitchFamily="34" charset="0"/>
                <a:ea typeface="Calibri" panose="020F0502020204030204" pitchFamily="34" charset="0"/>
                <a:cs typeface="Helvetica" panose="020B0604020202020204" pitchFamily="34" charset="0"/>
              </a:rPr>
              <a:t>Booster</a:t>
            </a:r>
            <a:r>
              <a:rPr lang="en-US" sz="2000" dirty="0">
                <a:effectLst/>
                <a:latin typeface="Helvetica" panose="020B0604020202020204" pitchFamily="34" charset="0"/>
                <a:ea typeface="Calibri" panose="020F0502020204030204" pitchFamily="34" charset="0"/>
                <a:cs typeface="Helvetica" panose="020B0604020202020204" pitchFamily="34" charset="0"/>
              </a:rPr>
              <a:t> enclosure has 192 penetrations of which 172 are filled with a combination of accelerator components and poly-beads to complete the necessary shielding. </a:t>
            </a:r>
          </a:p>
          <a:p>
            <a:pPr lvl="1"/>
            <a:r>
              <a:rPr lang="en-US" sz="2000" dirty="0">
                <a:latin typeface="Helvetica" panose="020B0604020202020204" pitchFamily="34" charset="0"/>
                <a:ea typeface="Calibri" panose="020F0502020204030204" pitchFamily="34" charset="0"/>
                <a:cs typeface="Helvetica" panose="020B0604020202020204" pitchFamily="34" charset="0"/>
              </a:rPr>
              <a:t>Not all penetrations require shielding due to their specific geometry. </a:t>
            </a:r>
            <a:endParaRPr lang="en-US" sz="2000" dirty="0">
              <a:latin typeface="Helvetica" panose="020B0604020202020204" pitchFamily="34" charset="0"/>
              <a:cs typeface="Helvetica" panose="020B0604020202020204" pitchFamily="34" charset="0"/>
            </a:endParaRP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Credited Controls – Passive</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dirty="0"/>
              <a:t>Jan 9, 2024  </a:t>
            </a:r>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dirty="0"/>
              <a:t>	Salah Chaurize | Booster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30</a:t>
            </a:fld>
            <a:endParaRPr lang="en-US" dirty="0"/>
          </a:p>
        </p:txBody>
      </p:sp>
    </p:spTree>
    <p:extLst>
      <p:ext uri="{BB962C8B-B14F-4D97-AF65-F5344CB8AC3E}">
        <p14:creationId xmlns:p14="http://schemas.microsoft.com/office/powerpoint/2010/main" val="2693846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5306158"/>
          </a:xfrm>
        </p:spPr>
        <p:txBody>
          <a:bodyPr/>
          <a:lstStyle/>
          <a:p>
            <a:r>
              <a:rPr lang="en-US" sz="2000" b="1" dirty="0"/>
              <a:t>Credited Control: Radiation Safety Interlock System (RSIS)</a:t>
            </a:r>
          </a:p>
          <a:p>
            <a:pPr lvl="1"/>
            <a:r>
              <a:rPr lang="en-US" sz="1800" dirty="0"/>
              <a:t>Inhibits beam by controlled redundant critical devices</a:t>
            </a:r>
          </a:p>
          <a:p>
            <a:pPr lvl="1"/>
            <a:r>
              <a:rPr lang="en-US" sz="1800" dirty="0"/>
              <a:t>Enforces the search and secure process</a:t>
            </a:r>
          </a:p>
          <a:p>
            <a:pPr lvl="1"/>
            <a:r>
              <a:rPr lang="en-US" sz="1800" dirty="0"/>
              <a:t>Interlocked doors are present at all access points into the Booster enclosure</a:t>
            </a:r>
          </a:p>
          <a:p>
            <a:pPr lvl="1"/>
            <a:r>
              <a:rPr lang="en-US" sz="1800" b="1" dirty="0"/>
              <a:t>Includes interlocked radiation detectors </a:t>
            </a:r>
            <a:r>
              <a:rPr lang="en-US" sz="1800" dirty="0"/>
              <a:t>which protect individuals by disabling beam should prompt radiation from operations exceed specific dose rates</a:t>
            </a:r>
          </a:p>
          <a:p>
            <a:pPr lvl="1"/>
            <a:r>
              <a:rPr lang="en-US" sz="1800" dirty="0"/>
              <a:t>The ES&amp;H Radiation Physics Engineering Dept. (RPE) ensures that all requirements for hardware and system testing are completed semi-annually with a four-month grace period</a:t>
            </a:r>
          </a:p>
          <a:p>
            <a:pPr lvl="1"/>
            <a:r>
              <a:rPr lang="en-US" sz="1800" dirty="0"/>
              <a:t>RPE also verifies the inventory of interlock keys and updates procedures for maintenance and testing of interlock systems </a:t>
            </a:r>
          </a:p>
          <a:p>
            <a:pPr lvl="1"/>
            <a:r>
              <a:rPr lang="en-US" sz="1800" dirty="0"/>
              <a:t>All RSIS are designed, installed and configuration managed in conformance with the requirements of the Fermilab Radiological Control Manual (FRCM)</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Credited Controls – Active Engineering</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dirty="0"/>
              <a:t>Jan 9, 2024  </a:t>
            </a:r>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dirty="0"/>
              <a:t>	Salah Chaurize | Booster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31</a:t>
            </a:fld>
            <a:endParaRPr lang="en-US" dirty="0"/>
          </a:p>
        </p:txBody>
      </p:sp>
    </p:spTree>
    <p:extLst>
      <p:ext uri="{BB962C8B-B14F-4D97-AF65-F5344CB8AC3E}">
        <p14:creationId xmlns:p14="http://schemas.microsoft.com/office/powerpoint/2010/main" val="1553507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7B3D7B-D0D9-6253-9115-7D41EF55BC24}"/>
              </a:ext>
            </a:extLst>
          </p:cNvPr>
          <p:cNvSpPr>
            <a:spLocks noGrp="1"/>
          </p:cNvSpPr>
          <p:nvPr>
            <p:ph idx="1"/>
          </p:nvPr>
        </p:nvSpPr>
        <p:spPr/>
        <p:txBody>
          <a:bodyPr/>
          <a:lstStyle/>
          <a:p>
            <a:pPr>
              <a:buFont typeface="Arial" panose="020B0604020202020204" pitchFamily="34" charset="0"/>
              <a:buChar char="•"/>
            </a:pPr>
            <a:r>
              <a:rPr lang="en-US" sz="2000" dirty="0"/>
              <a:t>Interlocked</a:t>
            </a:r>
            <a:r>
              <a:rPr lang="en-US" dirty="0"/>
              <a:t> </a:t>
            </a:r>
            <a:r>
              <a:rPr lang="en-US" sz="2000" dirty="0"/>
              <a:t>Radiation Detectors</a:t>
            </a:r>
          </a:p>
          <a:p>
            <a:pPr lvl="1"/>
            <a:r>
              <a:rPr lang="en-US" sz="1800" dirty="0"/>
              <a:t>All interlocked detectors are calibrated on an annual basis</a:t>
            </a:r>
            <a:endParaRPr lang="en-US" sz="1800" b="1" dirty="0"/>
          </a:p>
          <a:p>
            <a:pPr lvl="1"/>
            <a:r>
              <a:rPr lang="en-US" sz="1800" dirty="0"/>
              <a:t>For areas that do not have adequate permanent shielding these detectors are used to protect an individual outside of the shielding</a:t>
            </a:r>
          </a:p>
          <a:p>
            <a:pPr lvl="1"/>
            <a:r>
              <a:rPr lang="en-US" sz="1800" dirty="0"/>
              <a:t>ES&amp;H RPE Interlock group also installs, tests &amp; maintains all interlocked detectors</a:t>
            </a:r>
          </a:p>
          <a:p>
            <a:endParaRPr lang="en-US" dirty="0"/>
          </a:p>
        </p:txBody>
      </p:sp>
      <p:sp>
        <p:nvSpPr>
          <p:cNvPr id="3" name="Title 2">
            <a:extLst>
              <a:ext uri="{FF2B5EF4-FFF2-40B4-BE49-F238E27FC236}">
                <a16:creationId xmlns:a16="http://schemas.microsoft.com/office/drawing/2014/main" id="{7546DEC5-5935-F65D-2E5F-9D9B370F58F9}"/>
              </a:ext>
            </a:extLst>
          </p:cNvPr>
          <p:cNvSpPr>
            <a:spLocks noGrp="1"/>
          </p:cNvSpPr>
          <p:nvPr>
            <p:ph type="title"/>
          </p:nvPr>
        </p:nvSpPr>
        <p:spPr/>
        <p:txBody>
          <a:bodyPr/>
          <a:lstStyle/>
          <a:p>
            <a:r>
              <a:rPr lang="en-US" dirty="0"/>
              <a:t>Credited Controls – Active Engineering</a:t>
            </a:r>
          </a:p>
        </p:txBody>
      </p:sp>
      <p:sp>
        <p:nvSpPr>
          <p:cNvPr id="4" name="Date Placeholder 3">
            <a:extLst>
              <a:ext uri="{FF2B5EF4-FFF2-40B4-BE49-F238E27FC236}">
                <a16:creationId xmlns:a16="http://schemas.microsoft.com/office/drawing/2014/main" id="{4611A79D-99FD-7168-3F3A-03F9F55E048F}"/>
              </a:ext>
            </a:extLst>
          </p:cNvPr>
          <p:cNvSpPr>
            <a:spLocks noGrp="1"/>
          </p:cNvSpPr>
          <p:nvPr>
            <p:ph type="dt" sz="half" idx="2"/>
          </p:nvPr>
        </p:nvSpPr>
        <p:spPr>
          <a:xfrm>
            <a:off x="736827" y="6504213"/>
            <a:ext cx="914400" cy="241300"/>
          </a:xfrm>
        </p:spPr>
        <p:txBody>
          <a:bodyPr/>
          <a:lstStyle/>
          <a:p>
            <a:pPr>
              <a:defRPr/>
            </a:pPr>
            <a:r>
              <a:rPr lang="en-US" dirty="0"/>
              <a:t>Jan 9, 2024  </a:t>
            </a:r>
          </a:p>
        </p:txBody>
      </p:sp>
      <p:sp>
        <p:nvSpPr>
          <p:cNvPr id="5" name="Footer Placeholder 4">
            <a:extLst>
              <a:ext uri="{FF2B5EF4-FFF2-40B4-BE49-F238E27FC236}">
                <a16:creationId xmlns:a16="http://schemas.microsoft.com/office/drawing/2014/main" id="{F23C9D4C-B8EC-2776-5B26-5179D83EA732}"/>
              </a:ext>
            </a:extLst>
          </p:cNvPr>
          <p:cNvSpPr>
            <a:spLocks noGrp="1"/>
          </p:cNvSpPr>
          <p:nvPr>
            <p:ph type="ftr" sz="quarter" idx="3"/>
          </p:nvPr>
        </p:nvSpPr>
        <p:spPr/>
        <p:txBody>
          <a:bodyPr/>
          <a:lstStyle/>
          <a:p>
            <a:pPr>
              <a:defRPr/>
            </a:pPr>
            <a:r>
              <a:rPr lang="en-US" dirty="0"/>
              <a:t>	Salah Chaurize | Booster Internal Readiness Review</a:t>
            </a:r>
            <a:endParaRPr lang="en-US" b="1" dirty="0"/>
          </a:p>
        </p:txBody>
      </p:sp>
      <p:sp>
        <p:nvSpPr>
          <p:cNvPr id="6" name="Slide Number Placeholder 5">
            <a:extLst>
              <a:ext uri="{FF2B5EF4-FFF2-40B4-BE49-F238E27FC236}">
                <a16:creationId xmlns:a16="http://schemas.microsoft.com/office/drawing/2014/main" id="{7863F2A5-35D6-4017-5654-032FC25874E5}"/>
              </a:ext>
            </a:extLst>
          </p:cNvPr>
          <p:cNvSpPr>
            <a:spLocks noGrp="1"/>
          </p:cNvSpPr>
          <p:nvPr>
            <p:ph type="sldNum" sz="quarter" idx="4"/>
          </p:nvPr>
        </p:nvSpPr>
        <p:spPr/>
        <p:txBody>
          <a:bodyPr/>
          <a:lstStyle/>
          <a:p>
            <a:pPr>
              <a:defRPr/>
            </a:pPr>
            <a:fld id="{148C009B-CB69-E04A-B9B3-34B26D69E9CF}" type="slidenum">
              <a:rPr lang="en-US" smtClean="0"/>
              <a:pPr>
                <a:defRPr/>
              </a:pPr>
              <a:t>32</a:t>
            </a:fld>
            <a:endParaRPr lang="en-US" dirty="0"/>
          </a:p>
        </p:txBody>
      </p:sp>
    </p:spTree>
    <p:extLst>
      <p:ext uri="{BB962C8B-B14F-4D97-AF65-F5344CB8AC3E}">
        <p14:creationId xmlns:p14="http://schemas.microsoft.com/office/powerpoint/2010/main" val="3435765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7B3D7B-D0D9-6253-9115-7D41EF55BC24}"/>
              </a:ext>
            </a:extLst>
          </p:cNvPr>
          <p:cNvSpPr>
            <a:spLocks noGrp="1"/>
          </p:cNvSpPr>
          <p:nvPr>
            <p:ph idx="1"/>
          </p:nvPr>
        </p:nvSpPr>
        <p:spPr>
          <a:xfrm>
            <a:off x="189724" y="3896510"/>
            <a:ext cx="7715411" cy="4662334"/>
          </a:xfrm>
        </p:spPr>
        <p:txBody>
          <a:bodyPr/>
          <a:lstStyle/>
          <a:p>
            <a:pPr>
              <a:buFont typeface="Arial" panose="020B0604020202020204" pitchFamily="34" charset="0"/>
              <a:buChar char="•"/>
            </a:pPr>
            <a:r>
              <a:rPr lang="en-US" sz="2000" dirty="0"/>
              <a:t>Interlocked Radiation Detectors</a:t>
            </a:r>
          </a:p>
          <a:p>
            <a:pPr lvl="1"/>
            <a:r>
              <a:rPr lang="en-US" sz="1600" dirty="0"/>
              <a:t>Booster does not have sufficient shielding for normal or MCI intensities</a:t>
            </a:r>
          </a:p>
          <a:p>
            <a:pPr lvl="2"/>
            <a:r>
              <a:rPr lang="en-US" sz="1400" dirty="0"/>
              <a:t> </a:t>
            </a:r>
            <a:r>
              <a:rPr lang="en-US" sz="1600" dirty="0"/>
              <a:t>Interlocked radiation detectors are required. </a:t>
            </a:r>
          </a:p>
          <a:p>
            <a:pPr lvl="1"/>
            <a:r>
              <a:rPr lang="en-US" sz="1600" dirty="0"/>
              <a:t>The credited control trip limits for these interlocked radiation detectors are sufficient to protect against the MCI.</a:t>
            </a:r>
          </a:p>
          <a:p>
            <a:pPr lvl="2"/>
            <a:r>
              <a:rPr lang="en-US" sz="1600" dirty="0"/>
              <a:t>These are maximum values, not the levels at which we operate</a:t>
            </a:r>
          </a:p>
          <a:p>
            <a:pPr lvl="1"/>
            <a:r>
              <a:rPr lang="en-US" sz="1600" dirty="0"/>
              <a:t>Operational trip levels are set by the Radiation Physics Operations Department (RPO). </a:t>
            </a:r>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endParaRPr lang="en-US" dirty="0"/>
          </a:p>
        </p:txBody>
      </p:sp>
      <p:sp>
        <p:nvSpPr>
          <p:cNvPr id="3" name="Title 2">
            <a:extLst>
              <a:ext uri="{FF2B5EF4-FFF2-40B4-BE49-F238E27FC236}">
                <a16:creationId xmlns:a16="http://schemas.microsoft.com/office/drawing/2014/main" id="{7546DEC5-5935-F65D-2E5F-9D9B370F58F9}"/>
              </a:ext>
            </a:extLst>
          </p:cNvPr>
          <p:cNvSpPr>
            <a:spLocks noGrp="1"/>
          </p:cNvSpPr>
          <p:nvPr>
            <p:ph type="title"/>
          </p:nvPr>
        </p:nvSpPr>
        <p:spPr/>
        <p:txBody>
          <a:bodyPr/>
          <a:lstStyle/>
          <a:p>
            <a:r>
              <a:rPr lang="en-US" dirty="0"/>
              <a:t>Credited Controls – Active Engineering</a:t>
            </a:r>
          </a:p>
        </p:txBody>
      </p:sp>
      <p:sp>
        <p:nvSpPr>
          <p:cNvPr id="4" name="Date Placeholder 3">
            <a:extLst>
              <a:ext uri="{FF2B5EF4-FFF2-40B4-BE49-F238E27FC236}">
                <a16:creationId xmlns:a16="http://schemas.microsoft.com/office/drawing/2014/main" id="{4611A79D-99FD-7168-3F3A-03F9F55E048F}"/>
              </a:ext>
            </a:extLst>
          </p:cNvPr>
          <p:cNvSpPr>
            <a:spLocks noGrp="1"/>
          </p:cNvSpPr>
          <p:nvPr>
            <p:ph type="dt" sz="half" idx="2"/>
          </p:nvPr>
        </p:nvSpPr>
        <p:spPr>
          <a:xfrm>
            <a:off x="736827" y="6504213"/>
            <a:ext cx="914400" cy="241300"/>
          </a:xfrm>
        </p:spPr>
        <p:txBody>
          <a:bodyPr/>
          <a:lstStyle/>
          <a:p>
            <a:pPr>
              <a:defRPr/>
            </a:pPr>
            <a:r>
              <a:rPr lang="en-US" dirty="0"/>
              <a:t>Jan 9, 2024  </a:t>
            </a:r>
          </a:p>
        </p:txBody>
      </p:sp>
      <p:sp>
        <p:nvSpPr>
          <p:cNvPr id="5" name="Footer Placeholder 4">
            <a:extLst>
              <a:ext uri="{FF2B5EF4-FFF2-40B4-BE49-F238E27FC236}">
                <a16:creationId xmlns:a16="http://schemas.microsoft.com/office/drawing/2014/main" id="{F23C9D4C-B8EC-2776-5B26-5179D83EA732}"/>
              </a:ext>
            </a:extLst>
          </p:cNvPr>
          <p:cNvSpPr>
            <a:spLocks noGrp="1"/>
          </p:cNvSpPr>
          <p:nvPr>
            <p:ph type="ftr" sz="quarter" idx="3"/>
          </p:nvPr>
        </p:nvSpPr>
        <p:spPr/>
        <p:txBody>
          <a:bodyPr/>
          <a:lstStyle/>
          <a:p>
            <a:pPr>
              <a:defRPr/>
            </a:pPr>
            <a:r>
              <a:rPr lang="en-US" dirty="0"/>
              <a:t>	Salah Chaurize | Booster Internal Readiness Review</a:t>
            </a:r>
            <a:endParaRPr lang="en-US" b="1" dirty="0"/>
          </a:p>
        </p:txBody>
      </p:sp>
      <p:sp>
        <p:nvSpPr>
          <p:cNvPr id="6" name="Slide Number Placeholder 5">
            <a:extLst>
              <a:ext uri="{FF2B5EF4-FFF2-40B4-BE49-F238E27FC236}">
                <a16:creationId xmlns:a16="http://schemas.microsoft.com/office/drawing/2014/main" id="{7863F2A5-35D6-4017-5654-032FC25874E5}"/>
              </a:ext>
            </a:extLst>
          </p:cNvPr>
          <p:cNvSpPr>
            <a:spLocks noGrp="1"/>
          </p:cNvSpPr>
          <p:nvPr>
            <p:ph type="sldNum" sz="quarter" idx="4"/>
          </p:nvPr>
        </p:nvSpPr>
        <p:spPr/>
        <p:txBody>
          <a:bodyPr/>
          <a:lstStyle/>
          <a:p>
            <a:pPr>
              <a:defRPr/>
            </a:pPr>
            <a:fld id="{148C009B-CB69-E04A-B9B3-34B26D69E9CF}" type="slidenum">
              <a:rPr lang="en-US" smtClean="0"/>
              <a:pPr>
                <a:defRPr/>
              </a:pPr>
              <a:t>33</a:t>
            </a:fld>
            <a:endParaRPr lang="en-US" dirty="0"/>
          </a:p>
        </p:txBody>
      </p:sp>
      <p:pic>
        <p:nvPicPr>
          <p:cNvPr id="10" name="Picture 9" descr="A diagram of a circular object">
            <a:extLst>
              <a:ext uri="{FF2B5EF4-FFF2-40B4-BE49-F238E27FC236}">
                <a16:creationId xmlns:a16="http://schemas.microsoft.com/office/drawing/2014/main" id="{02AD4DCE-C5A4-61D5-74E1-7B7D02F7F8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2250" y="736278"/>
            <a:ext cx="4081871" cy="3085224"/>
          </a:xfrm>
          <a:prstGeom prst="rect">
            <a:avLst/>
          </a:prstGeom>
        </p:spPr>
      </p:pic>
      <p:graphicFrame>
        <p:nvGraphicFramePr>
          <p:cNvPr id="17" name="Table 16">
            <a:extLst>
              <a:ext uri="{FF2B5EF4-FFF2-40B4-BE49-F238E27FC236}">
                <a16:creationId xmlns:a16="http://schemas.microsoft.com/office/drawing/2014/main" id="{705F9629-4045-1C42-07D5-2BED188F3FD4}"/>
              </a:ext>
            </a:extLst>
          </p:cNvPr>
          <p:cNvGraphicFramePr>
            <a:graphicFrameLocks noGrp="1"/>
          </p:cNvGraphicFramePr>
          <p:nvPr>
            <p:extLst>
              <p:ext uri="{D42A27DB-BD31-4B8C-83A1-F6EECF244321}">
                <p14:modId xmlns:p14="http://schemas.microsoft.com/office/powerpoint/2010/main" val="3998405601"/>
              </p:ext>
            </p:extLst>
          </p:nvPr>
        </p:nvGraphicFramePr>
        <p:xfrm>
          <a:off x="4199218" y="1175516"/>
          <a:ext cx="4654008" cy="2194532"/>
        </p:xfrm>
        <a:graphic>
          <a:graphicData uri="http://schemas.openxmlformats.org/drawingml/2006/table">
            <a:tbl>
              <a:tblPr firstRow="1" firstCol="1" bandRow="1"/>
              <a:tblGrid>
                <a:gridCol w="1319361">
                  <a:extLst>
                    <a:ext uri="{9D8B030D-6E8A-4147-A177-3AD203B41FA5}">
                      <a16:colId xmlns:a16="http://schemas.microsoft.com/office/drawing/2014/main" val="1307290259"/>
                    </a:ext>
                  </a:extLst>
                </a:gridCol>
                <a:gridCol w="2023705">
                  <a:extLst>
                    <a:ext uri="{9D8B030D-6E8A-4147-A177-3AD203B41FA5}">
                      <a16:colId xmlns:a16="http://schemas.microsoft.com/office/drawing/2014/main" val="3145212710"/>
                    </a:ext>
                  </a:extLst>
                </a:gridCol>
                <a:gridCol w="1310942">
                  <a:extLst>
                    <a:ext uri="{9D8B030D-6E8A-4147-A177-3AD203B41FA5}">
                      <a16:colId xmlns:a16="http://schemas.microsoft.com/office/drawing/2014/main" val="2142111202"/>
                    </a:ext>
                  </a:extLst>
                </a:gridCol>
              </a:tblGrid>
              <a:tr h="279957">
                <a:tc>
                  <a:txBody>
                    <a:bodyPr/>
                    <a:lstStyle/>
                    <a:p>
                      <a:pPr marL="0" marR="0" algn="ctr">
                        <a:lnSpc>
                          <a:spcPct val="107000"/>
                        </a:lnSpc>
                        <a:spcBef>
                          <a:spcPts val="0"/>
                        </a:spcBef>
                        <a:spcAft>
                          <a:spcPts val="0"/>
                        </a:spcAft>
                      </a:pPr>
                      <a:r>
                        <a:rPr lang="en-US" sz="1100" b="1" u="sng" dirty="0">
                          <a:solidFill>
                            <a:schemeClr val="bg2"/>
                          </a:solidFill>
                          <a:effectLst/>
                          <a:latin typeface="Calibri" panose="020F0502020204030204" pitchFamily="34" charset="0"/>
                          <a:ea typeface="Calibri" panose="020F0502020204030204" pitchFamily="34" charset="0"/>
                          <a:cs typeface="Arial" panose="020B0604020202020204" pitchFamily="34" charset="0"/>
                        </a:rPr>
                        <a:t>Type</a:t>
                      </a:r>
                      <a:endParaRPr lang="en-US" sz="1100" dirty="0">
                        <a:solidFill>
                          <a:schemeClr val="bg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100" b="1" u="sng" dirty="0">
                          <a:solidFill>
                            <a:schemeClr val="bg2"/>
                          </a:solidFill>
                          <a:effectLst/>
                          <a:latin typeface="Calibri" panose="020F0502020204030204" pitchFamily="34" charset="0"/>
                          <a:ea typeface="Calibri" panose="020F0502020204030204" pitchFamily="34" charset="0"/>
                          <a:cs typeface="Arial" panose="020B0604020202020204" pitchFamily="34" charset="0"/>
                        </a:rPr>
                        <a:t>Location</a:t>
                      </a:r>
                      <a:endParaRPr lang="en-US" sz="1100" dirty="0">
                        <a:solidFill>
                          <a:schemeClr val="bg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50000"/>
                        </a:lnSpc>
                        <a:spcBef>
                          <a:spcPts val="0"/>
                        </a:spcBef>
                        <a:spcAft>
                          <a:spcPts val="0"/>
                        </a:spcAft>
                      </a:pPr>
                      <a:r>
                        <a:rPr lang="en-US" sz="1100" b="1" u="sng" dirty="0">
                          <a:solidFill>
                            <a:schemeClr val="bg2"/>
                          </a:solidFill>
                          <a:effectLst/>
                          <a:latin typeface="Calibri" panose="020F0502020204030204" pitchFamily="34" charset="0"/>
                          <a:ea typeface="Calibri" panose="020F0502020204030204" pitchFamily="34" charset="0"/>
                          <a:cs typeface="Arial" panose="020B0604020202020204" pitchFamily="34" charset="0"/>
                        </a:rPr>
                        <a:t>CC Limit </a:t>
                      </a:r>
                      <a:r>
                        <a:rPr lang="en-US" sz="800" strike="sngStrike" dirty="0">
                          <a:solidFill>
                            <a:schemeClr val="bg2"/>
                          </a:solidFill>
                          <a:effectLst/>
                          <a:latin typeface="Calibri" panose="020F0502020204030204" pitchFamily="34" charset="0"/>
                          <a:ea typeface="Calibri" panose="020F0502020204030204" pitchFamily="34" charset="0"/>
                          <a:cs typeface="Arial" panose="020B0604020202020204" pitchFamily="34" charset="0"/>
                        </a:rPr>
                        <a:t> </a:t>
                      </a:r>
                      <a:r>
                        <a:rPr lang="en-US" sz="1100" b="1" u="sng" dirty="0">
                          <a:solidFill>
                            <a:schemeClr val="bg2"/>
                          </a:solidFill>
                          <a:effectLst/>
                          <a:latin typeface="Calibri" panose="020F0502020204030204" pitchFamily="34" charset="0"/>
                          <a:ea typeface="Calibri" panose="020F0502020204030204" pitchFamily="34" charset="0"/>
                          <a:cs typeface="Arial" panose="020B0604020202020204" pitchFamily="34" charset="0"/>
                        </a:rPr>
                        <a:t>mrem/</a:t>
                      </a:r>
                      <a:r>
                        <a:rPr lang="en-US" sz="1100" b="1" u="sng" dirty="0" err="1">
                          <a:solidFill>
                            <a:schemeClr val="bg2"/>
                          </a:solidFill>
                          <a:effectLst/>
                          <a:latin typeface="Calibri" panose="020F0502020204030204" pitchFamily="34" charset="0"/>
                          <a:ea typeface="Calibri" panose="020F0502020204030204" pitchFamily="34" charset="0"/>
                          <a:cs typeface="Arial" panose="020B0604020202020204" pitchFamily="34" charset="0"/>
                        </a:rPr>
                        <a:t>hr</a:t>
                      </a:r>
                      <a:r>
                        <a:rPr lang="en-US" sz="1100" b="1" u="sng" dirty="0">
                          <a:solidFill>
                            <a:schemeClr val="bg2"/>
                          </a:solidFill>
                          <a:effectLst/>
                          <a:latin typeface="Calibri" panose="020F0502020204030204" pitchFamily="34" charset="0"/>
                          <a:ea typeface="Calibri" panose="020F0502020204030204" pitchFamily="34" charset="0"/>
                          <a:cs typeface="Arial" panose="020B0604020202020204" pitchFamily="34" charset="0"/>
                        </a:rPr>
                        <a:t>)</a:t>
                      </a:r>
                      <a:r>
                        <a:rPr lang="en-US" sz="800"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 </a:t>
                      </a:r>
                      <a:endParaRPr lang="en-US" sz="1100" dirty="0">
                        <a:solidFill>
                          <a:schemeClr val="bg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3101534480"/>
                  </a:ext>
                </a:extLst>
              </a:tr>
              <a:tr h="105688">
                <a:tc>
                  <a:txBody>
                    <a:bodyPr/>
                    <a:lstStyle/>
                    <a:p>
                      <a:pPr marL="0" marR="0" algn="ctr">
                        <a:lnSpc>
                          <a:spcPct val="107000"/>
                        </a:lnSpc>
                        <a:spcBef>
                          <a:spcPts val="0"/>
                        </a:spcBef>
                        <a:spcAft>
                          <a:spcPts val="0"/>
                        </a:spcAft>
                      </a:pPr>
                      <a:r>
                        <a:rPr lang="en-US" sz="800" u="sng" dirty="0">
                          <a:solidFill>
                            <a:srgbClr val="0C075E"/>
                          </a:solidFill>
                          <a:effectLst/>
                          <a:latin typeface="Calibri" panose="020F0502020204030204" pitchFamily="34" charset="0"/>
                          <a:ea typeface="Calibri" panose="020F0502020204030204" pitchFamily="34" charset="0"/>
                          <a:cs typeface="Arial" panose="020B0604020202020204" pitchFamily="34" charset="0"/>
                        </a:rPr>
                        <a:t>Chipmunk</a:t>
                      </a:r>
                      <a:endParaRPr lang="en-US" sz="1100" dirty="0">
                        <a:solidFill>
                          <a:srgbClr val="0C075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just">
                        <a:lnSpc>
                          <a:spcPct val="107000"/>
                        </a:lnSpc>
                        <a:spcBef>
                          <a:spcPts val="0"/>
                        </a:spcBef>
                        <a:spcAft>
                          <a:spcPts val="0"/>
                        </a:spcAft>
                      </a:pPr>
                      <a:r>
                        <a:rPr lang="en-US" sz="800" u="sng">
                          <a:solidFill>
                            <a:srgbClr val="0C075E"/>
                          </a:solidFill>
                          <a:effectLst/>
                          <a:latin typeface="Calibri" panose="020F0502020204030204" pitchFamily="34" charset="0"/>
                          <a:ea typeface="Calibri" panose="020F0502020204030204" pitchFamily="34" charset="0"/>
                          <a:cs typeface="Arial" panose="020B0604020202020204" pitchFamily="34" charset="0"/>
                        </a:rPr>
                        <a:t>Booster East Fan Room (Short 12)</a:t>
                      </a:r>
                      <a:endParaRPr lang="en-US" sz="1100">
                        <a:solidFill>
                          <a:srgbClr val="0C075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just">
                        <a:lnSpc>
                          <a:spcPct val="107000"/>
                        </a:lnSpc>
                        <a:spcBef>
                          <a:spcPts val="0"/>
                        </a:spcBef>
                        <a:spcAft>
                          <a:spcPts val="0"/>
                        </a:spcAft>
                      </a:pPr>
                      <a:r>
                        <a:rPr lang="en-US" sz="800" u="sng">
                          <a:solidFill>
                            <a:srgbClr val="0C075E"/>
                          </a:solidFill>
                          <a:effectLst/>
                          <a:latin typeface="Calibri" panose="020F0502020204030204" pitchFamily="34" charset="0"/>
                          <a:ea typeface="Calibri" panose="020F0502020204030204" pitchFamily="34" charset="0"/>
                          <a:cs typeface="Arial" panose="020B0604020202020204" pitchFamily="34" charset="0"/>
                        </a:rPr>
                        <a:t>490</a:t>
                      </a:r>
                      <a:endParaRPr lang="en-US" sz="1100">
                        <a:solidFill>
                          <a:srgbClr val="0C075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60196830"/>
                  </a:ext>
                </a:extLst>
              </a:tr>
              <a:tr h="105688">
                <a:tc>
                  <a:txBody>
                    <a:bodyPr/>
                    <a:lstStyle/>
                    <a:p>
                      <a:pPr marL="0" marR="0" algn="ctr">
                        <a:lnSpc>
                          <a:spcPct val="107000"/>
                        </a:lnSpc>
                        <a:spcBef>
                          <a:spcPts val="0"/>
                        </a:spcBef>
                        <a:spcAft>
                          <a:spcPts val="0"/>
                        </a:spcAft>
                      </a:pPr>
                      <a:r>
                        <a:rPr lang="en-US" sz="800" u="sng" dirty="0">
                          <a:solidFill>
                            <a:srgbClr val="0C075E"/>
                          </a:solidFill>
                          <a:effectLst/>
                          <a:latin typeface="Calibri" panose="020F0502020204030204" pitchFamily="34" charset="0"/>
                          <a:ea typeface="Calibri" panose="020F0502020204030204" pitchFamily="34" charset="0"/>
                          <a:cs typeface="Arial" panose="020B0604020202020204" pitchFamily="34" charset="0"/>
                        </a:rPr>
                        <a:t>Chipmunk</a:t>
                      </a:r>
                      <a:endParaRPr lang="en-US" sz="1100" dirty="0">
                        <a:solidFill>
                          <a:srgbClr val="0C075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u="sng">
                          <a:solidFill>
                            <a:srgbClr val="0C075E"/>
                          </a:solidFill>
                          <a:effectLst/>
                          <a:latin typeface="Calibri" panose="020F0502020204030204" pitchFamily="34" charset="0"/>
                          <a:ea typeface="Calibri" panose="020F0502020204030204" pitchFamily="34" charset="0"/>
                          <a:cs typeface="Arial" panose="020B0604020202020204" pitchFamily="34" charset="0"/>
                        </a:rPr>
                        <a:t>Booster Crossover at CUB (Short 19)</a:t>
                      </a:r>
                      <a:endParaRPr lang="en-US" sz="1100">
                        <a:solidFill>
                          <a:srgbClr val="0C075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u="sng">
                          <a:solidFill>
                            <a:srgbClr val="0C075E"/>
                          </a:solidFill>
                          <a:effectLst/>
                          <a:latin typeface="Calibri" panose="020F0502020204030204" pitchFamily="34" charset="0"/>
                          <a:ea typeface="Calibri" panose="020F0502020204030204" pitchFamily="34" charset="0"/>
                          <a:cs typeface="Arial" panose="020B0604020202020204" pitchFamily="34" charset="0"/>
                        </a:rPr>
                        <a:t>490</a:t>
                      </a:r>
                      <a:endParaRPr lang="en-US" sz="1100">
                        <a:solidFill>
                          <a:srgbClr val="0C075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2004781249"/>
                  </a:ext>
                </a:extLst>
              </a:tr>
              <a:tr h="148427">
                <a:tc>
                  <a:txBody>
                    <a:bodyPr/>
                    <a:lstStyle/>
                    <a:p>
                      <a:pPr marL="0" marR="0" algn="ctr">
                        <a:lnSpc>
                          <a:spcPct val="100000"/>
                        </a:lnSpc>
                        <a:spcBef>
                          <a:spcPts val="0"/>
                        </a:spcBef>
                        <a:spcAft>
                          <a:spcPts val="0"/>
                        </a:spcAft>
                      </a:pPr>
                      <a:r>
                        <a:rPr lang="en-US" sz="800" u="sng" dirty="0">
                          <a:solidFill>
                            <a:srgbClr val="0C075E"/>
                          </a:solidFill>
                          <a:effectLst/>
                          <a:latin typeface="Calibri" panose="020F0502020204030204" pitchFamily="34" charset="0"/>
                          <a:ea typeface="Calibri" panose="020F0502020204030204" pitchFamily="34" charset="0"/>
                          <a:cs typeface="Arial" panose="020B0604020202020204" pitchFamily="34" charset="0"/>
                        </a:rPr>
                        <a:t>Chipmunk</a:t>
                      </a:r>
                      <a:endParaRPr lang="en-US" sz="1100" dirty="0">
                        <a:solidFill>
                          <a:srgbClr val="0C075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just">
                        <a:lnSpc>
                          <a:spcPct val="100000"/>
                        </a:lnSpc>
                        <a:spcBef>
                          <a:spcPts val="0"/>
                        </a:spcBef>
                        <a:spcAft>
                          <a:spcPts val="0"/>
                        </a:spcAft>
                      </a:pPr>
                      <a:r>
                        <a:rPr lang="en-US" sz="800" u="sng" dirty="0">
                          <a:solidFill>
                            <a:srgbClr val="0C075E"/>
                          </a:solidFill>
                          <a:effectLst/>
                          <a:latin typeface="Calibri" panose="020F0502020204030204" pitchFamily="34" charset="0"/>
                          <a:ea typeface="Calibri" panose="020F0502020204030204" pitchFamily="34" charset="0"/>
                          <a:cs typeface="Arial" panose="020B0604020202020204" pitchFamily="34" charset="0"/>
                        </a:rPr>
                        <a:t>Booster/Line W Gal Intersect (Long 22)</a:t>
                      </a:r>
                      <a:endParaRPr lang="en-US" sz="1100" dirty="0">
                        <a:solidFill>
                          <a:srgbClr val="0C075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just">
                        <a:lnSpc>
                          <a:spcPct val="100000"/>
                        </a:lnSpc>
                        <a:spcBef>
                          <a:spcPts val="0"/>
                        </a:spcBef>
                        <a:spcAft>
                          <a:spcPts val="0"/>
                        </a:spcAft>
                      </a:pPr>
                      <a:r>
                        <a:rPr lang="en-US" sz="800" u="sng" dirty="0">
                          <a:solidFill>
                            <a:srgbClr val="0C075E"/>
                          </a:solidFill>
                          <a:effectLst/>
                          <a:latin typeface="Calibri" panose="020F0502020204030204" pitchFamily="34" charset="0"/>
                          <a:ea typeface="Calibri" panose="020F0502020204030204" pitchFamily="34" charset="0"/>
                          <a:cs typeface="Arial" panose="020B0604020202020204" pitchFamily="34" charset="0"/>
                        </a:rPr>
                        <a:t>235</a:t>
                      </a:r>
                      <a:endParaRPr lang="en-US" sz="1100" dirty="0">
                        <a:solidFill>
                          <a:srgbClr val="0C075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3143018039"/>
                  </a:ext>
                </a:extLst>
              </a:tr>
              <a:tr h="105688">
                <a:tc>
                  <a:txBody>
                    <a:bodyPr/>
                    <a:lstStyle/>
                    <a:p>
                      <a:pPr marL="0" marR="0" algn="ctr">
                        <a:lnSpc>
                          <a:spcPct val="107000"/>
                        </a:lnSpc>
                        <a:spcBef>
                          <a:spcPts val="0"/>
                        </a:spcBef>
                        <a:spcAft>
                          <a:spcPts val="0"/>
                        </a:spcAft>
                      </a:pPr>
                      <a:r>
                        <a:rPr lang="en-US" sz="800" u="sng" dirty="0">
                          <a:solidFill>
                            <a:srgbClr val="0C075E"/>
                          </a:solidFill>
                          <a:effectLst/>
                          <a:latin typeface="Calibri" panose="020F0502020204030204" pitchFamily="34" charset="0"/>
                          <a:ea typeface="Calibri" panose="020F0502020204030204" pitchFamily="34" charset="0"/>
                          <a:cs typeface="Arial" panose="020B0604020202020204" pitchFamily="34" charset="0"/>
                        </a:rPr>
                        <a:t>Chipmunk</a:t>
                      </a:r>
                      <a:endParaRPr lang="en-US" sz="1100" dirty="0">
                        <a:solidFill>
                          <a:srgbClr val="0C075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u="sng">
                          <a:solidFill>
                            <a:srgbClr val="0C075E"/>
                          </a:solidFill>
                          <a:effectLst/>
                          <a:latin typeface="Calibri" panose="020F0502020204030204" pitchFamily="34" charset="0"/>
                          <a:ea typeface="Calibri" panose="020F0502020204030204" pitchFamily="34" charset="0"/>
                          <a:cs typeface="Arial" panose="020B0604020202020204" pitchFamily="34" charset="0"/>
                        </a:rPr>
                        <a:t>Booster Per 1 Exit Stairwell (Short 1)</a:t>
                      </a:r>
                      <a:endParaRPr lang="en-US" sz="1100">
                        <a:solidFill>
                          <a:srgbClr val="0C075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u="sng" dirty="0">
                          <a:solidFill>
                            <a:srgbClr val="0C075E"/>
                          </a:solidFill>
                          <a:effectLst/>
                          <a:latin typeface="Calibri" panose="020F0502020204030204" pitchFamily="34" charset="0"/>
                          <a:ea typeface="Calibri" panose="020F0502020204030204" pitchFamily="34" charset="0"/>
                          <a:cs typeface="Arial" panose="020B0604020202020204" pitchFamily="34" charset="0"/>
                        </a:rPr>
                        <a:t>490</a:t>
                      </a:r>
                      <a:endParaRPr lang="en-US" sz="1100" dirty="0">
                        <a:solidFill>
                          <a:srgbClr val="0C075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104025117"/>
                  </a:ext>
                </a:extLst>
              </a:tr>
              <a:tr h="105688">
                <a:tc>
                  <a:txBody>
                    <a:bodyPr/>
                    <a:lstStyle/>
                    <a:p>
                      <a:pPr marL="0" marR="0" algn="ctr">
                        <a:lnSpc>
                          <a:spcPct val="107000"/>
                        </a:lnSpc>
                        <a:spcBef>
                          <a:spcPts val="0"/>
                        </a:spcBef>
                        <a:spcAft>
                          <a:spcPts val="0"/>
                        </a:spcAft>
                      </a:pPr>
                      <a:r>
                        <a:rPr lang="en-US" sz="800" u="sng" dirty="0">
                          <a:solidFill>
                            <a:srgbClr val="0C075E"/>
                          </a:solidFill>
                          <a:effectLst/>
                          <a:latin typeface="Calibri" panose="020F0502020204030204" pitchFamily="34" charset="0"/>
                          <a:ea typeface="Calibri" panose="020F0502020204030204" pitchFamily="34" charset="0"/>
                          <a:cs typeface="Arial" panose="020B0604020202020204" pitchFamily="34" charset="0"/>
                        </a:rPr>
                        <a:t>Chipmunk</a:t>
                      </a:r>
                      <a:endParaRPr lang="en-US" sz="1100" dirty="0">
                        <a:solidFill>
                          <a:srgbClr val="0C075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just">
                        <a:lnSpc>
                          <a:spcPct val="107000"/>
                        </a:lnSpc>
                        <a:spcBef>
                          <a:spcPts val="0"/>
                        </a:spcBef>
                        <a:spcAft>
                          <a:spcPts val="0"/>
                        </a:spcAft>
                      </a:pPr>
                      <a:r>
                        <a:rPr lang="en-US" sz="800" u="sng">
                          <a:solidFill>
                            <a:srgbClr val="0C075E"/>
                          </a:solidFill>
                          <a:effectLst/>
                          <a:latin typeface="Calibri" panose="020F0502020204030204" pitchFamily="34" charset="0"/>
                          <a:ea typeface="Calibri" panose="020F0502020204030204" pitchFamily="34" charset="0"/>
                          <a:cs typeface="Arial" panose="020B0604020202020204" pitchFamily="34" charset="0"/>
                        </a:rPr>
                        <a:t>MI-8 Line in WBT (12’ US of Buttress)</a:t>
                      </a:r>
                      <a:endParaRPr lang="en-US" sz="1100">
                        <a:solidFill>
                          <a:srgbClr val="0C075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just">
                        <a:lnSpc>
                          <a:spcPct val="107000"/>
                        </a:lnSpc>
                        <a:spcBef>
                          <a:spcPts val="0"/>
                        </a:spcBef>
                        <a:spcAft>
                          <a:spcPts val="0"/>
                        </a:spcAft>
                      </a:pPr>
                      <a:r>
                        <a:rPr lang="en-US" sz="800" u="sng" dirty="0">
                          <a:solidFill>
                            <a:srgbClr val="0C075E"/>
                          </a:solidFill>
                          <a:effectLst/>
                          <a:latin typeface="Calibri" panose="020F0502020204030204" pitchFamily="34" charset="0"/>
                          <a:ea typeface="Calibri" panose="020F0502020204030204" pitchFamily="34" charset="0"/>
                          <a:cs typeface="Arial" panose="020B0604020202020204" pitchFamily="34" charset="0"/>
                        </a:rPr>
                        <a:t>39</a:t>
                      </a:r>
                      <a:endParaRPr lang="en-US" sz="1100" dirty="0">
                        <a:solidFill>
                          <a:srgbClr val="0C075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939795425"/>
                  </a:ext>
                </a:extLst>
              </a:tr>
              <a:tr h="105688">
                <a:tc>
                  <a:txBody>
                    <a:bodyPr/>
                    <a:lstStyle/>
                    <a:p>
                      <a:pPr marL="0" marR="0" algn="ctr">
                        <a:lnSpc>
                          <a:spcPct val="107000"/>
                        </a:lnSpc>
                        <a:spcBef>
                          <a:spcPts val="0"/>
                        </a:spcBef>
                        <a:spcAft>
                          <a:spcPts val="0"/>
                        </a:spcAft>
                      </a:pPr>
                      <a:r>
                        <a:rPr lang="en-US" sz="800" u="sng" dirty="0">
                          <a:solidFill>
                            <a:srgbClr val="0C075E"/>
                          </a:solidFill>
                          <a:effectLst/>
                          <a:latin typeface="Calibri" panose="020F0502020204030204" pitchFamily="34" charset="0"/>
                          <a:ea typeface="Calibri" panose="020F0502020204030204" pitchFamily="34" charset="0"/>
                          <a:cs typeface="Arial" panose="020B0604020202020204" pitchFamily="34" charset="0"/>
                        </a:rPr>
                        <a:t>Chipmunk</a:t>
                      </a:r>
                      <a:endParaRPr lang="en-US" sz="1100" dirty="0">
                        <a:solidFill>
                          <a:srgbClr val="0C075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u="sng">
                          <a:solidFill>
                            <a:srgbClr val="0C075E"/>
                          </a:solidFill>
                          <a:effectLst/>
                          <a:latin typeface="Calibri" panose="020F0502020204030204" pitchFamily="34" charset="0"/>
                          <a:ea typeface="Calibri" panose="020F0502020204030204" pitchFamily="34" charset="0"/>
                          <a:cs typeface="Arial" panose="020B0604020202020204" pitchFamily="34" charset="0"/>
                        </a:rPr>
                        <a:t>MI-8 Line on Berm (WBT)</a:t>
                      </a:r>
                      <a:endParaRPr lang="en-US" sz="1100">
                        <a:solidFill>
                          <a:srgbClr val="0C075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u="sng" dirty="0">
                          <a:solidFill>
                            <a:srgbClr val="0C075E"/>
                          </a:solidFill>
                          <a:effectLst/>
                          <a:latin typeface="Calibri" panose="020F0502020204030204" pitchFamily="34" charset="0"/>
                          <a:ea typeface="Calibri" panose="020F0502020204030204" pitchFamily="34" charset="0"/>
                          <a:cs typeface="Arial" panose="020B0604020202020204" pitchFamily="34" charset="0"/>
                        </a:rPr>
                        <a:t>490</a:t>
                      </a:r>
                      <a:endParaRPr lang="en-US" sz="1100" dirty="0">
                        <a:solidFill>
                          <a:srgbClr val="0C075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758430156"/>
                  </a:ext>
                </a:extLst>
              </a:tr>
              <a:tr h="91718">
                <a:tc>
                  <a:txBody>
                    <a:bodyPr/>
                    <a:lstStyle/>
                    <a:p>
                      <a:pPr marL="0" marR="0" algn="ctr">
                        <a:lnSpc>
                          <a:spcPct val="107000"/>
                        </a:lnSpc>
                        <a:spcBef>
                          <a:spcPts val="0"/>
                        </a:spcBef>
                        <a:spcAft>
                          <a:spcPts val="0"/>
                        </a:spcAft>
                      </a:pPr>
                      <a:r>
                        <a:rPr lang="en-US" sz="800" u="sng">
                          <a:solidFill>
                            <a:srgbClr val="0C075E"/>
                          </a:solidFill>
                          <a:effectLst/>
                          <a:latin typeface="Calibri" panose="020F0502020204030204" pitchFamily="34" charset="0"/>
                          <a:ea typeface="Calibri" panose="020F0502020204030204" pitchFamily="34" charset="0"/>
                          <a:cs typeface="Arial" panose="020B0604020202020204" pitchFamily="34" charset="0"/>
                        </a:rPr>
                        <a:t>TLM</a:t>
                      </a:r>
                      <a:endParaRPr lang="en-US" sz="1100">
                        <a:solidFill>
                          <a:srgbClr val="0C075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just">
                        <a:lnSpc>
                          <a:spcPct val="107000"/>
                        </a:lnSpc>
                        <a:spcBef>
                          <a:spcPts val="0"/>
                        </a:spcBef>
                        <a:spcAft>
                          <a:spcPts val="0"/>
                        </a:spcAft>
                      </a:pPr>
                      <a:r>
                        <a:rPr lang="en-US" sz="800" u="sng">
                          <a:solidFill>
                            <a:srgbClr val="0C075E"/>
                          </a:solidFill>
                          <a:effectLst/>
                          <a:latin typeface="Calibri" panose="020F0502020204030204" pitchFamily="34" charset="0"/>
                          <a:ea typeface="Calibri" panose="020F0502020204030204" pitchFamily="34" charset="0"/>
                          <a:cs typeface="Arial" panose="020B0604020202020204" pitchFamily="34" charset="0"/>
                        </a:rPr>
                        <a:t>BSTR TLM1 Per 23, 24, 1</a:t>
                      </a:r>
                      <a:endParaRPr lang="en-US" sz="1100">
                        <a:solidFill>
                          <a:srgbClr val="0C075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just">
                        <a:lnSpc>
                          <a:spcPct val="107000"/>
                        </a:lnSpc>
                        <a:spcBef>
                          <a:spcPts val="0"/>
                        </a:spcBef>
                        <a:spcAft>
                          <a:spcPts val="0"/>
                        </a:spcAft>
                      </a:pPr>
                      <a:r>
                        <a:rPr lang="en-US" sz="800" dirty="0">
                          <a:solidFill>
                            <a:srgbClr val="0C075E"/>
                          </a:solidFill>
                          <a:effectLst/>
                          <a:latin typeface="Calibri" panose="020F0502020204030204" pitchFamily="34" charset="0"/>
                          <a:ea typeface="Calibri" panose="020F0502020204030204" pitchFamily="34" charset="0"/>
                          <a:cs typeface="Arial" panose="020B0604020202020204" pitchFamily="34" charset="0"/>
                        </a:rPr>
                        <a:t>10000 </a:t>
                      </a:r>
                      <a:r>
                        <a:rPr lang="en-US" sz="800" dirty="0" err="1">
                          <a:solidFill>
                            <a:srgbClr val="0C075E"/>
                          </a:solidFill>
                          <a:effectLst/>
                          <a:latin typeface="Calibri" panose="020F0502020204030204" pitchFamily="34" charset="0"/>
                          <a:ea typeface="Calibri" panose="020F0502020204030204" pitchFamily="34" charset="0"/>
                          <a:cs typeface="Arial" panose="020B0604020202020204" pitchFamily="34" charset="0"/>
                        </a:rPr>
                        <a:t>nC</a:t>
                      </a:r>
                      <a:r>
                        <a:rPr lang="en-US" sz="800" dirty="0">
                          <a:solidFill>
                            <a:srgbClr val="0C075E"/>
                          </a:solidFill>
                          <a:effectLst/>
                          <a:latin typeface="Calibri" panose="020F0502020204030204" pitchFamily="34" charset="0"/>
                          <a:ea typeface="Calibri" panose="020F0502020204030204" pitchFamily="34" charset="0"/>
                          <a:cs typeface="Arial" panose="020B0604020202020204" pitchFamily="34" charset="0"/>
                        </a:rPr>
                        <a:t>/min</a:t>
                      </a:r>
                      <a:endParaRPr lang="en-US" sz="1100" dirty="0">
                        <a:solidFill>
                          <a:srgbClr val="0C075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3959853999"/>
                  </a:ext>
                </a:extLst>
              </a:tr>
              <a:tr h="105688">
                <a:tc>
                  <a:txBody>
                    <a:bodyPr/>
                    <a:lstStyle/>
                    <a:p>
                      <a:pPr marL="0" marR="0" algn="ctr">
                        <a:lnSpc>
                          <a:spcPct val="107000"/>
                        </a:lnSpc>
                        <a:spcBef>
                          <a:spcPts val="0"/>
                        </a:spcBef>
                        <a:spcAft>
                          <a:spcPts val="0"/>
                        </a:spcAft>
                      </a:pPr>
                      <a:r>
                        <a:rPr lang="en-US" sz="800" u="sng" dirty="0">
                          <a:solidFill>
                            <a:srgbClr val="0C075E"/>
                          </a:solidFill>
                          <a:effectLst/>
                          <a:latin typeface="Calibri" panose="020F0502020204030204" pitchFamily="34" charset="0"/>
                          <a:ea typeface="Calibri" panose="020F0502020204030204" pitchFamily="34" charset="0"/>
                          <a:cs typeface="Arial" panose="020B0604020202020204" pitchFamily="34" charset="0"/>
                        </a:rPr>
                        <a:t>TLM</a:t>
                      </a:r>
                      <a:endParaRPr lang="en-US" sz="1100" dirty="0">
                        <a:solidFill>
                          <a:srgbClr val="0C075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u="sng">
                          <a:solidFill>
                            <a:srgbClr val="0C075E"/>
                          </a:solidFill>
                          <a:effectLst/>
                          <a:latin typeface="Calibri" panose="020F0502020204030204" pitchFamily="34" charset="0"/>
                          <a:ea typeface="Calibri" panose="020F0502020204030204" pitchFamily="34" charset="0"/>
                          <a:cs typeface="Arial" panose="020B0604020202020204" pitchFamily="34" charset="0"/>
                        </a:rPr>
                        <a:t>BSTR TLM2 Per 2, 3, 4</a:t>
                      </a:r>
                      <a:endParaRPr lang="en-US" sz="1100">
                        <a:solidFill>
                          <a:srgbClr val="0C075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dirty="0">
                          <a:solidFill>
                            <a:srgbClr val="0C075E"/>
                          </a:solidFill>
                          <a:effectLst/>
                          <a:latin typeface="Calibri" panose="020F0502020204030204" pitchFamily="34" charset="0"/>
                          <a:ea typeface="Calibri" panose="020F0502020204030204" pitchFamily="34" charset="0"/>
                          <a:cs typeface="Arial" panose="020B0604020202020204" pitchFamily="34" charset="0"/>
                        </a:rPr>
                        <a:t>10000 </a:t>
                      </a:r>
                      <a:r>
                        <a:rPr lang="en-US" sz="800" dirty="0" err="1">
                          <a:solidFill>
                            <a:srgbClr val="0C075E"/>
                          </a:solidFill>
                          <a:effectLst/>
                          <a:latin typeface="Calibri" panose="020F0502020204030204" pitchFamily="34" charset="0"/>
                          <a:ea typeface="Calibri" panose="020F0502020204030204" pitchFamily="34" charset="0"/>
                          <a:cs typeface="Arial" panose="020B0604020202020204" pitchFamily="34" charset="0"/>
                        </a:rPr>
                        <a:t>nC</a:t>
                      </a:r>
                      <a:r>
                        <a:rPr lang="en-US" sz="800" dirty="0">
                          <a:solidFill>
                            <a:srgbClr val="0C075E"/>
                          </a:solidFill>
                          <a:effectLst/>
                          <a:latin typeface="Calibri" panose="020F0502020204030204" pitchFamily="34" charset="0"/>
                          <a:ea typeface="Calibri" panose="020F0502020204030204" pitchFamily="34" charset="0"/>
                          <a:cs typeface="Arial" panose="020B0604020202020204" pitchFamily="34" charset="0"/>
                        </a:rPr>
                        <a:t>/min</a:t>
                      </a:r>
                      <a:endParaRPr lang="en-US" sz="1100" dirty="0">
                        <a:solidFill>
                          <a:srgbClr val="0C075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286279678"/>
                  </a:ext>
                </a:extLst>
              </a:tr>
              <a:tr h="105688">
                <a:tc>
                  <a:txBody>
                    <a:bodyPr/>
                    <a:lstStyle/>
                    <a:p>
                      <a:pPr marL="0" marR="0" algn="ctr">
                        <a:lnSpc>
                          <a:spcPct val="107000"/>
                        </a:lnSpc>
                        <a:spcBef>
                          <a:spcPts val="0"/>
                        </a:spcBef>
                        <a:spcAft>
                          <a:spcPts val="0"/>
                        </a:spcAft>
                      </a:pPr>
                      <a:r>
                        <a:rPr lang="en-US" sz="800" u="sng" dirty="0">
                          <a:solidFill>
                            <a:srgbClr val="0C075E"/>
                          </a:solidFill>
                          <a:effectLst/>
                          <a:latin typeface="Calibri" panose="020F0502020204030204" pitchFamily="34" charset="0"/>
                          <a:ea typeface="Calibri" panose="020F0502020204030204" pitchFamily="34" charset="0"/>
                          <a:cs typeface="Arial" panose="020B0604020202020204" pitchFamily="34" charset="0"/>
                        </a:rPr>
                        <a:t>TLM</a:t>
                      </a:r>
                      <a:endParaRPr lang="en-US" sz="1100" dirty="0">
                        <a:solidFill>
                          <a:srgbClr val="0C075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just">
                        <a:lnSpc>
                          <a:spcPct val="107000"/>
                        </a:lnSpc>
                        <a:spcBef>
                          <a:spcPts val="0"/>
                        </a:spcBef>
                        <a:spcAft>
                          <a:spcPts val="0"/>
                        </a:spcAft>
                      </a:pPr>
                      <a:r>
                        <a:rPr lang="en-US" sz="800" u="sng" dirty="0">
                          <a:solidFill>
                            <a:srgbClr val="0C075E"/>
                          </a:solidFill>
                          <a:effectLst/>
                          <a:latin typeface="Calibri" panose="020F0502020204030204" pitchFamily="34" charset="0"/>
                          <a:ea typeface="Calibri" panose="020F0502020204030204" pitchFamily="34" charset="0"/>
                          <a:cs typeface="Arial" panose="020B0604020202020204" pitchFamily="34" charset="0"/>
                        </a:rPr>
                        <a:t>BSTR TLM3 Per 5, 6</a:t>
                      </a:r>
                      <a:endParaRPr lang="en-US" sz="1100" dirty="0">
                        <a:solidFill>
                          <a:srgbClr val="0C075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just">
                        <a:lnSpc>
                          <a:spcPct val="107000"/>
                        </a:lnSpc>
                        <a:spcBef>
                          <a:spcPts val="0"/>
                        </a:spcBef>
                        <a:spcAft>
                          <a:spcPts val="0"/>
                        </a:spcAft>
                      </a:pPr>
                      <a:r>
                        <a:rPr lang="en-US" sz="800" dirty="0">
                          <a:solidFill>
                            <a:srgbClr val="0C075E"/>
                          </a:solidFill>
                          <a:effectLst/>
                          <a:latin typeface="Calibri" panose="020F0502020204030204" pitchFamily="34" charset="0"/>
                          <a:ea typeface="Calibri" panose="020F0502020204030204" pitchFamily="34" charset="0"/>
                          <a:cs typeface="Arial" panose="020B0604020202020204" pitchFamily="34" charset="0"/>
                        </a:rPr>
                        <a:t>10000 </a:t>
                      </a:r>
                      <a:r>
                        <a:rPr lang="en-US" sz="800" dirty="0" err="1">
                          <a:solidFill>
                            <a:srgbClr val="0C075E"/>
                          </a:solidFill>
                          <a:effectLst/>
                          <a:latin typeface="Calibri" panose="020F0502020204030204" pitchFamily="34" charset="0"/>
                          <a:ea typeface="Calibri" panose="020F0502020204030204" pitchFamily="34" charset="0"/>
                          <a:cs typeface="Arial" panose="020B0604020202020204" pitchFamily="34" charset="0"/>
                        </a:rPr>
                        <a:t>nC</a:t>
                      </a:r>
                      <a:r>
                        <a:rPr lang="en-US" sz="800" dirty="0">
                          <a:solidFill>
                            <a:srgbClr val="0C075E"/>
                          </a:solidFill>
                          <a:effectLst/>
                          <a:latin typeface="Calibri" panose="020F0502020204030204" pitchFamily="34" charset="0"/>
                          <a:ea typeface="Calibri" panose="020F0502020204030204" pitchFamily="34" charset="0"/>
                          <a:cs typeface="Arial" panose="020B0604020202020204" pitchFamily="34" charset="0"/>
                        </a:rPr>
                        <a:t>/min</a:t>
                      </a:r>
                      <a:endParaRPr lang="en-US" sz="1100" dirty="0">
                        <a:solidFill>
                          <a:srgbClr val="0C075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170626118"/>
                  </a:ext>
                </a:extLst>
              </a:tr>
              <a:tr h="144866">
                <a:tc>
                  <a:txBody>
                    <a:bodyPr/>
                    <a:lstStyle/>
                    <a:p>
                      <a:pPr marL="0" marR="0" algn="ctr">
                        <a:lnSpc>
                          <a:spcPct val="107000"/>
                        </a:lnSpc>
                        <a:spcBef>
                          <a:spcPts val="0"/>
                        </a:spcBef>
                        <a:spcAft>
                          <a:spcPts val="0"/>
                        </a:spcAft>
                      </a:pPr>
                      <a:r>
                        <a:rPr lang="en-US" sz="800" u="sng">
                          <a:solidFill>
                            <a:srgbClr val="0C075E"/>
                          </a:solidFill>
                          <a:effectLst/>
                          <a:latin typeface="Calibri" panose="020F0502020204030204" pitchFamily="34" charset="0"/>
                          <a:ea typeface="Calibri" panose="020F0502020204030204" pitchFamily="34" charset="0"/>
                          <a:cs typeface="Arial" panose="020B0604020202020204" pitchFamily="34" charset="0"/>
                        </a:rPr>
                        <a:t>TLM</a:t>
                      </a:r>
                      <a:endParaRPr lang="en-US" sz="1100">
                        <a:solidFill>
                          <a:srgbClr val="0C075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u="sng" dirty="0">
                          <a:solidFill>
                            <a:srgbClr val="0C075E"/>
                          </a:solidFill>
                          <a:effectLst/>
                          <a:latin typeface="Calibri" panose="020F0502020204030204" pitchFamily="34" charset="0"/>
                          <a:ea typeface="Calibri" panose="020F0502020204030204" pitchFamily="34" charset="0"/>
                          <a:cs typeface="Arial" panose="020B0604020202020204" pitchFamily="34" charset="0"/>
                        </a:rPr>
                        <a:t>BSTR TLM4 Per 8, 9, 10</a:t>
                      </a:r>
                      <a:endParaRPr lang="en-US" sz="1100" dirty="0">
                        <a:solidFill>
                          <a:srgbClr val="0C075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dirty="0">
                          <a:solidFill>
                            <a:srgbClr val="0C075E"/>
                          </a:solidFill>
                          <a:effectLst/>
                          <a:latin typeface="Calibri" panose="020F0502020204030204" pitchFamily="34" charset="0"/>
                          <a:ea typeface="Calibri" panose="020F0502020204030204" pitchFamily="34" charset="0"/>
                          <a:cs typeface="Arial" panose="020B0604020202020204" pitchFamily="34" charset="0"/>
                        </a:rPr>
                        <a:t>10000 </a:t>
                      </a:r>
                      <a:r>
                        <a:rPr lang="en-US" sz="800" dirty="0" err="1">
                          <a:solidFill>
                            <a:srgbClr val="0C075E"/>
                          </a:solidFill>
                          <a:effectLst/>
                          <a:latin typeface="Calibri" panose="020F0502020204030204" pitchFamily="34" charset="0"/>
                          <a:ea typeface="Calibri" panose="020F0502020204030204" pitchFamily="34" charset="0"/>
                          <a:cs typeface="Arial" panose="020B0604020202020204" pitchFamily="34" charset="0"/>
                        </a:rPr>
                        <a:t>nC</a:t>
                      </a:r>
                      <a:r>
                        <a:rPr lang="en-US" sz="800" dirty="0">
                          <a:solidFill>
                            <a:srgbClr val="0C075E"/>
                          </a:solidFill>
                          <a:effectLst/>
                          <a:latin typeface="Calibri" panose="020F0502020204030204" pitchFamily="34" charset="0"/>
                          <a:ea typeface="Calibri" panose="020F0502020204030204" pitchFamily="34" charset="0"/>
                          <a:cs typeface="Arial" panose="020B0604020202020204" pitchFamily="34" charset="0"/>
                        </a:rPr>
                        <a:t>/min</a:t>
                      </a:r>
                      <a:endParaRPr lang="en-US" sz="1100" dirty="0">
                        <a:solidFill>
                          <a:srgbClr val="0C075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4286712175"/>
                  </a:ext>
                </a:extLst>
              </a:tr>
              <a:tr h="105688">
                <a:tc>
                  <a:txBody>
                    <a:bodyPr/>
                    <a:lstStyle/>
                    <a:p>
                      <a:pPr marL="0" marR="0" algn="ctr">
                        <a:lnSpc>
                          <a:spcPct val="107000"/>
                        </a:lnSpc>
                        <a:spcBef>
                          <a:spcPts val="0"/>
                        </a:spcBef>
                        <a:spcAft>
                          <a:spcPts val="0"/>
                        </a:spcAft>
                      </a:pPr>
                      <a:r>
                        <a:rPr lang="en-US" sz="800" u="sng" dirty="0">
                          <a:solidFill>
                            <a:srgbClr val="0C075E"/>
                          </a:solidFill>
                          <a:effectLst/>
                          <a:latin typeface="Calibri" panose="020F0502020204030204" pitchFamily="34" charset="0"/>
                          <a:ea typeface="Calibri" panose="020F0502020204030204" pitchFamily="34" charset="0"/>
                          <a:cs typeface="Arial" panose="020B0604020202020204" pitchFamily="34" charset="0"/>
                        </a:rPr>
                        <a:t>TLM</a:t>
                      </a:r>
                      <a:endParaRPr lang="en-US" sz="1100" dirty="0">
                        <a:solidFill>
                          <a:srgbClr val="0C075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just">
                        <a:lnSpc>
                          <a:spcPct val="107000"/>
                        </a:lnSpc>
                        <a:spcBef>
                          <a:spcPts val="0"/>
                        </a:spcBef>
                        <a:spcAft>
                          <a:spcPts val="0"/>
                        </a:spcAft>
                      </a:pPr>
                      <a:r>
                        <a:rPr lang="en-US" sz="800" u="sng" dirty="0">
                          <a:solidFill>
                            <a:srgbClr val="0C075E"/>
                          </a:solidFill>
                          <a:effectLst/>
                          <a:latin typeface="Calibri" panose="020F0502020204030204" pitchFamily="34" charset="0"/>
                          <a:ea typeface="Calibri" panose="020F0502020204030204" pitchFamily="34" charset="0"/>
                          <a:cs typeface="Arial" panose="020B0604020202020204" pitchFamily="34" charset="0"/>
                        </a:rPr>
                        <a:t>BSTR TLM5 Per 11, 12, 13</a:t>
                      </a:r>
                      <a:endParaRPr lang="en-US" sz="1100" dirty="0">
                        <a:solidFill>
                          <a:srgbClr val="0C075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just">
                        <a:lnSpc>
                          <a:spcPct val="107000"/>
                        </a:lnSpc>
                        <a:spcBef>
                          <a:spcPts val="0"/>
                        </a:spcBef>
                        <a:spcAft>
                          <a:spcPts val="0"/>
                        </a:spcAft>
                      </a:pPr>
                      <a:r>
                        <a:rPr lang="en-US" sz="800" dirty="0">
                          <a:solidFill>
                            <a:srgbClr val="0C075E"/>
                          </a:solidFill>
                          <a:effectLst/>
                          <a:latin typeface="Calibri" panose="020F0502020204030204" pitchFamily="34" charset="0"/>
                          <a:ea typeface="Calibri" panose="020F0502020204030204" pitchFamily="34" charset="0"/>
                          <a:cs typeface="Arial" panose="020B0604020202020204" pitchFamily="34" charset="0"/>
                        </a:rPr>
                        <a:t>10000 </a:t>
                      </a:r>
                      <a:r>
                        <a:rPr lang="en-US" sz="800" dirty="0" err="1">
                          <a:solidFill>
                            <a:srgbClr val="0C075E"/>
                          </a:solidFill>
                          <a:effectLst/>
                          <a:latin typeface="Calibri" panose="020F0502020204030204" pitchFamily="34" charset="0"/>
                          <a:ea typeface="Calibri" panose="020F0502020204030204" pitchFamily="34" charset="0"/>
                          <a:cs typeface="Arial" panose="020B0604020202020204" pitchFamily="34" charset="0"/>
                        </a:rPr>
                        <a:t>nC</a:t>
                      </a:r>
                      <a:r>
                        <a:rPr lang="en-US" sz="800" dirty="0">
                          <a:solidFill>
                            <a:srgbClr val="0C075E"/>
                          </a:solidFill>
                          <a:effectLst/>
                          <a:latin typeface="Calibri" panose="020F0502020204030204" pitchFamily="34" charset="0"/>
                          <a:ea typeface="Calibri" panose="020F0502020204030204" pitchFamily="34" charset="0"/>
                          <a:cs typeface="Arial" panose="020B0604020202020204" pitchFamily="34" charset="0"/>
                        </a:rPr>
                        <a:t>/min</a:t>
                      </a:r>
                      <a:endParaRPr lang="en-US" sz="1100" dirty="0">
                        <a:solidFill>
                          <a:srgbClr val="0C075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476600393"/>
                  </a:ext>
                </a:extLst>
              </a:tr>
              <a:tr h="105688">
                <a:tc>
                  <a:txBody>
                    <a:bodyPr/>
                    <a:lstStyle/>
                    <a:p>
                      <a:pPr marL="0" marR="0" algn="ctr">
                        <a:lnSpc>
                          <a:spcPct val="107000"/>
                        </a:lnSpc>
                        <a:spcBef>
                          <a:spcPts val="0"/>
                        </a:spcBef>
                        <a:spcAft>
                          <a:spcPts val="0"/>
                        </a:spcAft>
                      </a:pPr>
                      <a:r>
                        <a:rPr lang="en-US" sz="800" u="sng">
                          <a:solidFill>
                            <a:srgbClr val="0C075E"/>
                          </a:solidFill>
                          <a:effectLst/>
                          <a:latin typeface="Calibri" panose="020F0502020204030204" pitchFamily="34" charset="0"/>
                          <a:ea typeface="Calibri" panose="020F0502020204030204" pitchFamily="34" charset="0"/>
                          <a:cs typeface="Arial" panose="020B0604020202020204" pitchFamily="34" charset="0"/>
                        </a:rPr>
                        <a:t>TLM</a:t>
                      </a:r>
                      <a:endParaRPr lang="en-US" sz="1100">
                        <a:solidFill>
                          <a:srgbClr val="0C075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u="sng" dirty="0">
                          <a:solidFill>
                            <a:srgbClr val="0C075E"/>
                          </a:solidFill>
                          <a:effectLst/>
                          <a:latin typeface="Calibri" panose="020F0502020204030204" pitchFamily="34" charset="0"/>
                          <a:ea typeface="Calibri" panose="020F0502020204030204" pitchFamily="34" charset="0"/>
                          <a:cs typeface="Arial" panose="020B0604020202020204" pitchFamily="34" charset="0"/>
                        </a:rPr>
                        <a:t>BSTR TLM6 Per 14, 15, 16</a:t>
                      </a:r>
                      <a:endParaRPr lang="en-US" sz="1100" dirty="0">
                        <a:solidFill>
                          <a:srgbClr val="0C075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dirty="0">
                          <a:solidFill>
                            <a:srgbClr val="0C075E"/>
                          </a:solidFill>
                          <a:effectLst/>
                          <a:latin typeface="Calibri" panose="020F0502020204030204" pitchFamily="34" charset="0"/>
                          <a:ea typeface="Calibri" panose="020F0502020204030204" pitchFamily="34" charset="0"/>
                          <a:cs typeface="Arial" panose="020B0604020202020204" pitchFamily="34" charset="0"/>
                        </a:rPr>
                        <a:t>10000 </a:t>
                      </a:r>
                      <a:r>
                        <a:rPr lang="en-US" sz="800" dirty="0" err="1">
                          <a:solidFill>
                            <a:srgbClr val="0C075E"/>
                          </a:solidFill>
                          <a:effectLst/>
                          <a:latin typeface="Calibri" panose="020F0502020204030204" pitchFamily="34" charset="0"/>
                          <a:ea typeface="Calibri" panose="020F0502020204030204" pitchFamily="34" charset="0"/>
                          <a:cs typeface="Arial" panose="020B0604020202020204" pitchFamily="34" charset="0"/>
                        </a:rPr>
                        <a:t>nC</a:t>
                      </a:r>
                      <a:r>
                        <a:rPr lang="en-US" sz="800" dirty="0">
                          <a:solidFill>
                            <a:srgbClr val="0C075E"/>
                          </a:solidFill>
                          <a:effectLst/>
                          <a:latin typeface="Calibri" panose="020F0502020204030204" pitchFamily="34" charset="0"/>
                          <a:ea typeface="Calibri" panose="020F0502020204030204" pitchFamily="34" charset="0"/>
                          <a:cs typeface="Arial" panose="020B0604020202020204" pitchFamily="34" charset="0"/>
                        </a:rPr>
                        <a:t>/min</a:t>
                      </a:r>
                      <a:endParaRPr lang="en-US" sz="1100" dirty="0">
                        <a:solidFill>
                          <a:srgbClr val="0C075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2019238360"/>
                  </a:ext>
                </a:extLst>
              </a:tr>
              <a:tr h="105688">
                <a:tc>
                  <a:txBody>
                    <a:bodyPr/>
                    <a:lstStyle/>
                    <a:p>
                      <a:pPr marL="0" marR="0" algn="ctr">
                        <a:lnSpc>
                          <a:spcPct val="107000"/>
                        </a:lnSpc>
                        <a:spcBef>
                          <a:spcPts val="0"/>
                        </a:spcBef>
                        <a:spcAft>
                          <a:spcPts val="0"/>
                        </a:spcAft>
                      </a:pPr>
                      <a:r>
                        <a:rPr lang="en-US" sz="800" u="sng">
                          <a:solidFill>
                            <a:srgbClr val="0C075E"/>
                          </a:solidFill>
                          <a:effectLst/>
                          <a:latin typeface="Calibri" panose="020F0502020204030204" pitchFamily="34" charset="0"/>
                          <a:ea typeface="Calibri" panose="020F0502020204030204" pitchFamily="34" charset="0"/>
                          <a:cs typeface="Arial" panose="020B0604020202020204" pitchFamily="34" charset="0"/>
                        </a:rPr>
                        <a:t>TLM</a:t>
                      </a:r>
                      <a:endParaRPr lang="en-US" sz="1100">
                        <a:solidFill>
                          <a:srgbClr val="0C075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just">
                        <a:lnSpc>
                          <a:spcPct val="107000"/>
                        </a:lnSpc>
                        <a:spcBef>
                          <a:spcPts val="0"/>
                        </a:spcBef>
                        <a:spcAft>
                          <a:spcPts val="0"/>
                        </a:spcAft>
                      </a:pPr>
                      <a:r>
                        <a:rPr lang="en-US" sz="800" u="sng" dirty="0">
                          <a:solidFill>
                            <a:srgbClr val="0C075E"/>
                          </a:solidFill>
                          <a:effectLst/>
                          <a:latin typeface="Calibri" panose="020F0502020204030204" pitchFamily="34" charset="0"/>
                          <a:ea typeface="Calibri" panose="020F0502020204030204" pitchFamily="34" charset="0"/>
                          <a:cs typeface="Arial" panose="020B0604020202020204" pitchFamily="34" charset="0"/>
                        </a:rPr>
                        <a:t>BSTR TLM7 Per 17, 18, 19 </a:t>
                      </a:r>
                      <a:endParaRPr lang="en-US" sz="1100" dirty="0">
                        <a:solidFill>
                          <a:srgbClr val="0C075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just">
                        <a:lnSpc>
                          <a:spcPct val="107000"/>
                        </a:lnSpc>
                        <a:spcBef>
                          <a:spcPts val="0"/>
                        </a:spcBef>
                        <a:spcAft>
                          <a:spcPts val="0"/>
                        </a:spcAft>
                      </a:pPr>
                      <a:r>
                        <a:rPr lang="en-US" sz="800" dirty="0">
                          <a:solidFill>
                            <a:srgbClr val="0C075E"/>
                          </a:solidFill>
                          <a:effectLst/>
                          <a:latin typeface="Calibri" panose="020F0502020204030204" pitchFamily="34" charset="0"/>
                          <a:ea typeface="Calibri" panose="020F0502020204030204" pitchFamily="34" charset="0"/>
                          <a:cs typeface="Arial" panose="020B0604020202020204" pitchFamily="34" charset="0"/>
                        </a:rPr>
                        <a:t>10000 </a:t>
                      </a:r>
                      <a:r>
                        <a:rPr lang="en-US" sz="800" dirty="0" err="1">
                          <a:solidFill>
                            <a:srgbClr val="0C075E"/>
                          </a:solidFill>
                          <a:effectLst/>
                          <a:latin typeface="Calibri" panose="020F0502020204030204" pitchFamily="34" charset="0"/>
                          <a:ea typeface="Calibri" panose="020F0502020204030204" pitchFamily="34" charset="0"/>
                          <a:cs typeface="Arial" panose="020B0604020202020204" pitchFamily="34" charset="0"/>
                        </a:rPr>
                        <a:t>nC</a:t>
                      </a:r>
                      <a:r>
                        <a:rPr lang="en-US" sz="800" dirty="0">
                          <a:solidFill>
                            <a:srgbClr val="0C075E"/>
                          </a:solidFill>
                          <a:effectLst/>
                          <a:latin typeface="Calibri" panose="020F0502020204030204" pitchFamily="34" charset="0"/>
                          <a:ea typeface="Calibri" panose="020F0502020204030204" pitchFamily="34" charset="0"/>
                          <a:cs typeface="Arial" panose="020B0604020202020204" pitchFamily="34" charset="0"/>
                        </a:rPr>
                        <a:t>/min</a:t>
                      </a:r>
                      <a:endParaRPr lang="en-US" sz="1100" dirty="0">
                        <a:solidFill>
                          <a:srgbClr val="0C075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3102826305"/>
                  </a:ext>
                </a:extLst>
              </a:tr>
              <a:tr h="105688">
                <a:tc>
                  <a:txBody>
                    <a:bodyPr/>
                    <a:lstStyle/>
                    <a:p>
                      <a:pPr marL="0" marR="0" algn="ctr">
                        <a:lnSpc>
                          <a:spcPct val="107000"/>
                        </a:lnSpc>
                        <a:spcBef>
                          <a:spcPts val="0"/>
                        </a:spcBef>
                        <a:spcAft>
                          <a:spcPts val="0"/>
                        </a:spcAft>
                      </a:pPr>
                      <a:r>
                        <a:rPr lang="en-US" sz="800" u="sng">
                          <a:solidFill>
                            <a:srgbClr val="0C075E"/>
                          </a:solidFill>
                          <a:effectLst/>
                          <a:latin typeface="Calibri" panose="020F0502020204030204" pitchFamily="34" charset="0"/>
                          <a:ea typeface="Calibri" panose="020F0502020204030204" pitchFamily="34" charset="0"/>
                          <a:cs typeface="Arial" panose="020B0604020202020204" pitchFamily="34" charset="0"/>
                        </a:rPr>
                        <a:t>TLM</a:t>
                      </a:r>
                      <a:endParaRPr lang="en-US" sz="1100">
                        <a:solidFill>
                          <a:srgbClr val="0C075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u="sng">
                          <a:solidFill>
                            <a:srgbClr val="0C075E"/>
                          </a:solidFill>
                          <a:effectLst/>
                          <a:latin typeface="Calibri" panose="020F0502020204030204" pitchFamily="34" charset="0"/>
                          <a:ea typeface="Calibri" panose="020F0502020204030204" pitchFamily="34" charset="0"/>
                          <a:cs typeface="Arial" panose="020B0604020202020204" pitchFamily="34" charset="0"/>
                        </a:rPr>
                        <a:t>BSTR TLM8 Per 20, 21, 22</a:t>
                      </a:r>
                      <a:endParaRPr lang="en-US" sz="1100">
                        <a:solidFill>
                          <a:srgbClr val="0C075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dirty="0">
                          <a:solidFill>
                            <a:srgbClr val="0C075E"/>
                          </a:solidFill>
                          <a:effectLst/>
                          <a:latin typeface="Calibri" panose="020F0502020204030204" pitchFamily="34" charset="0"/>
                          <a:ea typeface="Calibri" panose="020F0502020204030204" pitchFamily="34" charset="0"/>
                          <a:cs typeface="Arial" panose="020B0604020202020204" pitchFamily="34" charset="0"/>
                        </a:rPr>
                        <a:t>10000 </a:t>
                      </a:r>
                      <a:r>
                        <a:rPr lang="en-US" sz="800" dirty="0" err="1">
                          <a:solidFill>
                            <a:srgbClr val="0C075E"/>
                          </a:solidFill>
                          <a:effectLst/>
                          <a:latin typeface="Calibri" panose="020F0502020204030204" pitchFamily="34" charset="0"/>
                          <a:ea typeface="Calibri" panose="020F0502020204030204" pitchFamily="34" charset="0"/>
                          <a:cs typeface="Arial" panose="020B0604020202020204" pitchFamily="34" charset="0"/>
                        </a:rPr>
                        <a:t>nC</a:t>
                      </a:r>
                      <a:r>
                        <a:rPr lang="en-US" sz="800" dirty="0">
                          <a:solidFill>
                            <a:srgbClr val="0C075E"/>
                          </a:solidFill>
                          <a:effectLst/>
                          <a:latin typeface="Calibri" panose="020F0502020204030204" pitchFamily="34" charset="0"/>
                          <a:ea typeface="Calibri" panose="020F0502020204030204" pitchFamily="34" charset="0"/>
                          <a:cs typeface="Arial" panose="020B0604020202020204" pitchFamily="34" charset="0"/>
                        </a:rPr>
                        <a:t>/min</a:t>
                      </a:r>
                      <a:endParaRPr lang="en-US" sz="1100" dirty="0">
                        <a:solidFill>
                          <a:srgbClr val="0C075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210146639"/>
                  </a:ext>
                </a:extLst>
              </a:tr>
              <a:tr h="105688">
                <a:tc>
                  <a:txBody>
                    <a:bodyPr/>
                    <a:lstStyle/>
                    <a:p>
                      <a:pPr marL="0" marR="0" algn="ctr">
                        <a:lnSpc>
                          <a:spcPct val="107000"/>
                        </a:lnSpc>
                        <a:spcBef>
                          <a:spcPts val="0"/>
                        </a:spcBef>
                        <a:spcAft>
                          <a:spcPts val="0"/>
                        </a:spcAft>
                      </a:pPr>
                      <a:r>
                        <a:rPr lang="en-US" sz="800" u="sng">
                          <a:solidFill>
                            <a:srgbClr val="0C075E"/>
                          </a:solidFill>
                          <a:effectLst/>
                          <a:latin typeface="Calibri" panose="020F0502020204030204" pitchFamily="34" charset="0"/>
                          <a:ea typeface="Calibri" panose="020F0502020204030204" pitchFamily="34" charset="0"/>
                          <a:cs typeface="Arial" panose="020B0604020202020204" pitchFamily="34" charset="0"/>
                        </a:rPr>
                        <a:t>TLM</a:t>
                      </a:r>
                      <a:endParaRPr lang="en-US" sz="1100">
                        <a:solidFill>
                          <a:srgbClr val="0C075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just">
                        <a:lnSpc>
                          <a:spcPct val="107000"/>
                        </a:lnSpc>
                        <a:spcBef>
                          <a:spcPts val="0"/>
                        </a:spcBef>
                        <a:spcAft>
                          <a:spcPts val="0"/>
                        </a:spcAft>
                      </a:pPr>
                      <a:r>
                        <a:rPr lang="en-US" sz="800" u="sng">
                          <a:solidFill>
                            <a:srgbClr val="0C075E"/>
                          </a:solidFill>
                          <a:effectLst/>
                          <a:latin typeface="Calibri" panose="020F0502020204030204" pitchFamily="34" charset="0"/>
                          <a:ea typeface="Calibri" panose="020F0502020204030204" pitchFamily="34" charset="0"/>
                          <a:cs typeface="Arial" panose="020B0604020202020204" pitchFamily="34" charset="0"/>
                        </a:rPr>
                        <a:t>BSTR TLM3a Per 6, 7</a:t>
                      </a:r>
                      <a:endParaRPr lang="en-US" sz="1100">
                        <a:solidFill>
                          <a:srgbClr val="0C075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just">
                        <a:lnSpc>
                          <a:spcPct val="107000"/>
                        </a:lnSpc>
                        <a:spcBef>
                          <a:spcPts val="0"/>
                        </a:spcBef>
                        <a:spcAft>
                          <a:spcPts val="0"/>
                        </a:spcAft>
                      </a:pPr>
                      <a:r>
                        <a:rPr lang="en-US" sz="800" dirty="0">
                          <a:solidFill>
                            <a:srgbClr val="0C075E"/>
                          </a:solidFill>
                          <a:effectLst/>
                          <a:latin typeface="Calibri" panose="020F0502020204030204" pitchFamily="34" charset="0"/>
                          <a:ea typeface="Calibri" panose="020F0502020204030204" pitchFamily="34" charset="0"/>
                          <a:cs typeface="Arial" panose="020B0604020202020204" pitchFamily="34" charset="0"/>
                        </a:rPr>
                        <a:t>10000 </a:t>
                      </a:r>
                      <a:r>
                        <a:rPr lang="en-US" sz="800" dirty="0" err="1">
                          <a:solidFill>
                            <a:srgbClr val="0C075E"/>
                          </a:solidFill>
                          <a:effectLst/>
                          <a:latin typeface="Calibri" panose="020F0502020204030204" pitchFamily="34" charset="0"/>
                          <a:ea typeface="Calibri" panose="020F0502020204030204" pitchFamily="34" charset="0"/>
                          <a:cs typeface="Arial" panose="020B0604020202020204" pitchFamily="34" charset="0"/>
                        </a:rPr>
                        <a:t>nC</a:t>
                      </a:r>
                      <a:r>
                        <a:rPr lang="en-US" sz="800" dirty="0">
                          <a:solidFill>
                            <a:srgbClr val="0C075E"/>
                          </a:solidFill>
                          <a:effectLst/>
                          <a:latin typeface="Calibri" panose="020F0502020204030204" pitchFamily="34" charset="0"/>
                          <a:ea typeface="Calibri" panose="020F0502020204030204" pitchFamily="34" charset="0"/>
                          <a:cs typeface="Arial" panose="020B0604020202020204" pitchFamily="34" charset="0"/>
                        </a:rPr>
                        <a:t>/min</a:t>
                      </a:r>
                      <a:endParaRPr lang="en-US" sz="1100" dirty="0">
                        <a:solidFill>
                          <a:srgbClr val="0C075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4121457467"/>
                  </a:ext>
                </a:extLst>
              </a:tr>
            </a:tbl>
          </a:graphicData>
        </a:graphic>
      </p:graphicFrame>
    </p:spTree>
    <p:extLst>
      <p:ext uri="{BB962C8B-B14F-4D97-AF65-F5344CB8AC3E}">
        <p14:creationId xmlns:p14="http://schemas.microsoft.com/office/powerpoint/2010/main" val="1481948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D75C09-7478-E22D-FA6E-283AEC983AC4}"/>
              </a:ext>
            </a:extLst>
          </p:cNvPr>
          <p:cNvSpPr>
            <a:spLocks noGrp="1"/>
          </p:cNvSpPr>
          <p:nvPr>
            <p:ph idx="1"/>
          </p:nvPr>
        </p:nvSpPr>
        <p:spPr>
          <a:xfrm>
            <a:off x="242887" y="679629"/>
            <a:ext cx="8672513" cy="5059363"/>
          </a:xfrm>
        </p:spPr>
        <p:txBody>
          <a:bodyPr/>
          <a:lstStyle/>
          <a:p>
            <a:r>
              <a:rPr lang="en-US" sz="2000" b="1" dirty="0"/>
              <a:t>Credited Control: Operation Authorization Document</a:t>
            </a:r>
          </a:p>
          <a:p>
            <a:pPr lvl="1"/>
            <a:r>
              <a:rPr lang="en-US" sz="1800" dirty="0"/>
              <a:t>Machine Beam Permit</a:t>
            </a:r>
          </a:p>
          <a:p>
            <a:pPr lvl="1"/>
            <a:r>
              <a:rPr lang="en-US" sz="1800" dirty="0"/>
              <a:t>Machine Run Condition</a:t>
            </a:r>
          </a:p>
          <a:p>
            <a:pPr lvl="1"/>
            <a:r>
              <a:rPr lang="en-US" sz="1800" dirty="0"/>
              <a:t>Beam will not be transported through Booster without approval of these documents</a:t>
            </a:r>
          </a:p>
          <a:p>
            <a:r>
              <a:rPr lang="en-US" sz="2000" b="1" dirty="0"/>
              <a:t>Credited Control: Staffing</a:t>
            </a:r>
          </a:p>
          <a:p>
            <a:pPr lvl="1"/>
            <a:r>
              <a:rPr lang="en-US" sz="1800" dirty="0"/>
              <a:t>Ensures operations within bounding conditions specified in Operation Authorization Document</a:t>
            </a:r>
          </a:p>
          <a:p>
            <a:pPr lvl="1"/>
            <a:r>
              <a:rPr lang="en-US" sz="1800" dirty="0"/>
              <a:t>The following staffing shall be in place during applicable beam operation: </a:t>
            </a:r>
          </a:p>
          <a:p>
            <a:pPr lvl="2"/>
            <a:r>
              <a:rPr lang="en-US" sz="1600" dirty="0"/>
              <a:t>At least one member of the AD Operations Department who has achieved the rank of Operator II or higher shall be on duty and on site. </a:t>
            </a:r>
          </a:p>
          <a:p>
            <a:pPr lvl="2"/>
            <a:r>
              <a:rPr lang="en-US" sz="1600" dirty="0"/>
              <a:t>At least one member of the AD Operations Department shall be present in the Main Control Room (MCR).</a:t>
            </a:r>
          </a:p>
          <a:p>
            <a:pPr lvl="2"/>
            <a:r>
              <a:rPr lang="en-US" sz="1600" dirty="0"/>
              <a:t>Note: these requirements could be satisfied by a single person</a:t>
            </a:r>
          </a:p>
          <a:p>
            <a:r>
              <a:rPr lang="en-US" sz="2000" b="1" dirty="0"/>
              <a:t>Credited Control: Accelerator Operating Parameters</a:t>
            </a:r>
            <a:endParaRPr lang="en-US" sz="2000" dirty="0"/>
          </a:p>
          <a:p>
            <a:pPr lvl="1"/>
            <a:r>
              <a:rPr lang="en-US" sz="1800" dirty="0"/>
              <a:t>The MCI intensity of 3.8E17 protons/hr shall not be exceeded at 8GeV</a:t>
            </a:r>
          </a:p>
        </p:txBody>
      </p:sp>
      <p:sp>
        <p:nvSpPr>
          <p:cNvPr id="3" name="Title 2">
            <a:extLst>
              <a:ext uri="{FF2B5EF4-FFF2-40B4-BE49-F238E27FC236}">
                <a16:creationId xmlns:a16="http://schemas.microsoft.com/office/drawing/2014/main" id="{38A6094C-F56C-6BED-3A07-C2A482073009}"/>
              </a:ext>
            </a:extLst>
          </p:cNvPr>
          <p:cNvSpPr>
            <a:spLocks noGrp="1"/>
          </p:cNvSpPr>
          <p:nvPr>
            <p:ph type="title"/>
          </p:nvPr>
        </p:nvSpPr>
        <p:spPr/>
        <p:txBody>
          <a:bodyPr/>
          <a:lstStyle/>
          <a:p>
            <a:r>
              <a:rPr lang="en-US" dirty="0"/>
              <a:t>Credited Controls - Administrative</a:t>
            </a:r>
          </a:p>
        </p:txBody>
      </p:sp>
      <p:sp>
        <p:nvSpPr>
          <p:cNvPr id="4" name="Date Placeholder 3">
            <a:extLst>
              <a:ext uri="{FF2B5EF4-FFF2-40B4-BE49-F238E27FC236}">
                <a16:creationId xmlns:a16="http://schemas.microsoft.com/office/drawing/2014/main" id="{E9EC5738-0187-EDEA-C30B-E17A9A385F5E}"/>
              </a:ext>
            </a:extLst>
          </p:cNvPr>
          <p:cNvSpPr>
            <a:spLocks noGrp="1"/>
          </p:cNvSpPr>
          <p:nvPr>
            <p:ph type="dt" sz="half" idx="2"/>
          </p:nvPr>
        </p:nvSpPr>
        <p:spPr>
          <a:xfrm>
            <a:off x="736827" y="6504213"/>
            <a:ext cx="914400" cy="241300"/>
          </a:xfrm>
        </p:spPr>
        <p:txBody>
          <a:bodyPr/>
          <a:lstStyle/>
          <a:p>
            <a:pPr>
              <a:defRPr/>
            </a:pPr>
            <a:r>
              <a:rPr lang="en-US" dirty="0"/>
              <a:t>Jan 9, 2024  </a:t>
            </a:r>
          </a:p>
        </p:txBody>
      </p:sp>
      <p:sp>
        <p:nvSpPr>
          <p:cNvPr id="5" name="Footer Placeholder 4">
            <a:extLst>
              <a:ext uri="{FF2B5EF4-FFF2-40B4-BE49-F238E27FC236}">
                <a16:creationId xmlns:a16="http://schemas.microsoft.com/office/drawing/2014/main" id="{FB8EF82C-2EEB-F6B8-4A89-1615A94C20CD}"/>
              </a:ext>
            </a:extLst>
          </p:cNvPr>
          <p:cNvSpPr>
            <a:spLocks noGrp="1"/>
          </p:cNvSpPr>
          <p:nvPr>
            <p:ph type="ftr" sz="quarter" idx="3"/>
          </p:nvPr>
        </p:nvSpPr>
        <p:spPr/>
        <p:txBody>
          <a:bodyPr/>
          <a:lstStyle/>
          <a:p>
            <a:pPr>
              <a:defRPr/>
            </a:pPr>
            <a:r>
              <a:rPr lang="en-US" dirty="0"/>
              <a:t>	Salah Chaurize | Booster Internal Readiness Review</a:t>
            </a:r>
            <a:endParaRPr lang="en-US" b="1" dirty="0"/>
          </a:p>
        </p:txBody>
      </p:sp>
      <p:sp>
        <p:nvSpPr>
          <p:cNvPr id="6" name="Slide Number Placeholder 5">
            <a:extLst>
              <a:ext uri="{FF2B5EF4-FFF2-40B4-BE49-F238E27FC236}">
                <a16:creationId xmlns:a16="http://schemas.microsoft.com/office/drawing/2014/main" id="{97C13140-0919-15D9-5181-02C1C80694DB}"/>
              </a:ext>
            </a:extLst>
          </p:cNvPr>
          <p:cNvSpPr>
            <a:spLocks noGrp="1"/>
          </p:cNvSpPr>
          <p:nvPr>
            <p:ph type="sldNum" sz="quarter" idx="4"/>
          </p:nvPr>
        </p:nvSpPr>
        <p:spPr/>
        <p:txBody>
          <a:bodyPr/>
          <a:lstStyle/>
          <a:p>
            <a:pPr>
              <a:defRPr/>
            </a:pPr>
            <a:fld id="{148C009B-CB69-E04A-B9B3-34B26D69E9CF}" type="slidenum">
              <a:rPr lang="en-US" smtClean="0"/>
              <a:pPr>
                <a:defRPr/>
              </a:pPr>
              <a:t>34</a:t>
            </a:fld>
            <a:endParaRPr lang="en-US" dirty="0"/>
          </a:p>
        </p:txBody>
      </p:sp>
    </p:spTree>
    <p:extLst>
      <p:ext uri="{BB962C8B-B14F-4D97-AF65-F5344CB8AC3E}">
        <p14:creationId xmlns:p14="http://schemas.microsoft.com/office/powerpoint/2010/main" val="38984588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Booster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 </a:t>
            </a:r>
          </a:p>
          <a:p>
            <a:r>
              <a:rPr lang="en-US" sz="2800" dirty="0"/>
              <a:t>Summary of Defense in Depth Controls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dirty="0"/>
              <a:t>Jan 9, 2024  </a:t>
            </a:r>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dirty="0"/>
              <a:t>Salah Chaurize | Booster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35</a:t>
            </a:fld>
            <a:endParaRPr lang="en-US" dirty="0"/>
          </a:p>
        </p:txBody>
      </p:sp>
    </p:spTree>
    <p:extLst>
      <p:ext uri="{BB962C8B-B14F-4D97-AF65-F5344CB8AC3E}">
        <p14:creationId xmlns:p14="http://schemas.microsoft.com/office/powerpoint/2010/main" val="16764266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561439" cy="5306158"/>
          </a:xfrm>
        </p:spPr>
        <p:txBody>
          <a:bodyPr/>
          <a:lstStyle/>
          <a:p>
            <a:r>
              <a:rPr lang="en-US" sz="2000" dirty="0"/>
              <a:t>Machine Protection Controls</a:t>
            </a:r>
          </a:p>
          <a:p>
            <a:pPr lvl="1"/>
            <a:r>
              <a:rPr lang="en-US" sz="1800" dirty="0"/>
              <a:t>The Booster Accelerator is protected by </a:t>
            </a:r>
          </a:p>
          <a:p>
            <a:pPr lvl="2"/>
            <a:r>
              <a:rPr lang="en-US" sz="1800" dirty="0"/>
              <a:t>beam position and loss monitors </a:t>
            </a:r>
          </a:p>
          <a:p>
            <a:pPr lvl="2"/>
            <a:r>
              <a:rPr lang="en-US" sz="1800" dirty="0"/>
              <a:t>Vacuum, magnet, power supply and RF systems monitoring</a:t>
            </a:r>
          </a:p>
          <a:p>
            <a:pPr lvl="2"/>
            <a:r>
              <a:rPr lang="en-US" sz="1800" dirty="0"/>
              <a:t>These systems would disable beam for typical failures or poor quality beam within a few beam cycles.</a:t>
            </a:r>
          </a:p>
          <a:p>
            <a:r>
              <a:rPr lang="en-US" sz="2000" dirty="0"/>
              <a:t>Fencing and Posting</a:t>
            </a:r>
          </a:p>
          <a:p>
            <a:pPr lvl="1"/>
            <a:r>
              <a:rPr lang="en-US" sz="1800" dirty="0"/>
              <a:t>Select Booster berm areas are posted for ALARA purposes.</a:t>
            </a:r>
          </a:p>
          <a:p>
            <a:r>
              <a:rPr lang="en-US" sz="2000" dirty="0"/>
              <a:t>Training</a:t>
            </a:r>
          </a:p>
          <a:p>
            <a:pPr lvl="1"/>
            <a:r>
              <a:rPr lang="en-US" sz="1800" dirty="0"/>
              <a:t>Personnel accessing the Booster berm and enclosure must have Radiological Worker Training.</a:t>
            </a:r>
          </a:p>
          <a:p>
            <a:r>
              <a:rPr lang="en-US" sz="2200" dirty="0"/>
              <a:t>Procedures</a:t>
            </a:r>
          </a:p>
          <a:p>
            <a:pPr lvl="1"/>
            <a:r>
              <a:rPr lang="en-US" sz="1800" dirty="0"/>
              <a:t>FESHM 2100 requires all departmental procedure to be reviewed, re-approved and re-taught every twelve months.</a:t>
            </a:r>
          </a:p>
          <a:p>
            <a:endParaRPr lang="en-US" sz="2000" dirty="0"/>
          </a:p>
          <a:p>
            <a:endParaRPr lang="en-US" sz="20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Defense in Depth Controls</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dirty="0"/>
              <a:t>Jan 9, 2024  </a:t>
            </a:r>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dirty="0"/>
              <a:t>	Salah Chaurize | Booster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36</a:t>
            </a:fld>
            <a:endParaRPr lang="en-US" dirty="0"/>
          </a:p>
        </p:txBody>
      </p:sp>
    </p:spTree>
    <p:extLst>
      <p:ext uri="{BB962C8B-B14F-4D97-AF65-F5344CB8AC3E}">
        <p14:creationId xmlns:p14="http://schemas.microsoft.com/office/powerpoint/2010/main" val="2941576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4D6D3B-5A42-1977-CE14-30FC8D254B23}"/>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solidFill>
                  <a:srgbClr val="004C97"/>
                </a:solidFill>
              </a:rPr>
              <a:t>Questions?</a:t>
            </a:r>
          </a:p>
        </p:txBody>
      </p:sp>
      <p:sp>
        <p:nvSpPr>
          <p:cNvPr id="6" name="Slide Number Placeholder 5">
            <a:extLst>
              <a:ext uri="{FF2B5EF4-FFF2-40B4-BE49-F238E27FC236}">
                <a16:creationId xmlns:a16="http://schemas.microsoft.com/office/drawing/2014/main" id="{B0313A6D-81BA-4DFB-6BC4-61878F856D0B}"/>
              </a:ext>
            </a:extLst>
          </p:cNvPr>
          <p:cNvSpPr>
            <a:spLocks noGrp="1"/>
          </p:cNvSpPr>
          <p:nvPr>
            <p:ph type="sldNum" sz="quarter" idx="4"/>
          </p:nvPr>
        </p:nvSpPr>
        <p:spPr/>
        <p:txBody>
          <a:bodyPr/>
          <a:lstStyle/>
          <a:p>
            <a:pPr>
              <a:defRPr/>
            </a:pPr>
            <a:fld id="{148C009B-CB69-E04A-B9B3-34B26D69E9CF}" type="slidenum">
              <a:rPr lang="en-US" smtClean="0"/>
              <a:pPr>
                <a:defRPr/>
              </a:pPr>
              <a:t>37</a:t>
            </a:fld>
            <a:endParaRPr lang="en-US" dirty="0"/>
          </a:p>
        </p:txBody>
      </p:sp>
      <p:sp>
        <p:nvSpPr>
          <p:cNvPr id="3" name="Date Placeholder 3">
            <a:extLst>
              <a:ext uri="{FF2B5EF4-FFF2-40B4-BE49-F238E27FC236}">
                <a16:creationId xmlns:a16="http://schemas.microsoft.com/office/drawing/2014/main" id="{CEFE1FE3-6A66-FBCE-FCF8-58EA167C8C30}"/>
              </a:ext>
            </a:extLst>
          </p:cNvPr>
          <p:cNvSpPr>
            <a:spLocks noGrp="1"/>
          </p:cNvSpPr>
          <p:nvPr>
            <p:ph type="dt" sz="half" idx="2"/>
          </p:nvPr>
        </p:nvSpPr>
        <p:spPr>
          <a:xfrm>
            <a:off x="736827" y="6504213"/>
            <a:ext cx="914400" cy="241300"/>
          </a:xfrm>
        </p:spPr>
        <p:txBody>
          <a:bodyPr/>
          <a:lstStyle/>
          <a:p>
            <a:pPr>
              <a:defRPr/>
            </a:pPr>
            <a:r>
              <a:rPr lang="en-US" dirty="0"/>
              <a:t>Jan 9, 2024  </a:t>
            </a:r>
          </a:p>
        </p:txBody>
      </p:sp>
      <p:sp>
        <p:nvSpPr>
          <p:cNvPr id="7" name="Footer Placeholder 4">
            <a:extLst>
              <a:ext uri="{FF2B5EF4-FFF2-40B4-BE49-F238E27FC236}">
                <a16:creationId xmlns:a16="http://schemas.microsoft.com/office/drawing/2014/main" id="{2156C9A7-7787-00B1-4828-AE75CCB921B4}"/>
              </a:ext>
            </a:extLst>
          </p:cNvPr>
          <p:cNvSpPr>
            <a:spLocks noGrp="1"/>
          </p:cNvSpPr>
          <p:nvPr>
            <p:ph type="ftr" sz="quarter" idx="3"/>
          </p:nvPr>
        </p:nvSpPr>
        <p:spPr>
          <a:xfrm>
            <a:off x="1530603" y="6504213"/>
            <a:ext cx="6262118" cy="242873"/>
          </a:xfrm>
        </p:spPr>
        <p:txBody>
          <a:bodyPr/>
          <a:lstStyle/>
          <a:p>
            <a:pPr>
              <a:defRPr/>
            </a:pPr>
            <a:r>
              <a:rPr lang="en-US" dirty="0"/>
              <a:t>	Salah Chaurize | Booster Internal Readiness Review</a:t>
            </a:r>
            <a:endParaRPr lang="en-US" b="1" dirty="0"/>
          </a:p>
        </p:txBody>
      </p:sp>
    </p:spTree>
    <p:extLst>
      <p:ext uri="{BB962C8B-B14F-4D97-AF65-F5344CB8AC3E}">
        <p14:creationId xmlns:p14="http://schemas.microsoft.com/office/powerpoint/2010/main" val="2753493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B10839-CB1F-2023-FD42-9E09FCEF882B}"/>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F34D110D-F9E1-3A5B-580D-AACC5954388F}"/>
              </a:ext>
            </a:extLst>
          </p:cNvPr>
          <p:cNvSpPr>
            <a:spLocks noGrp="1"/>
          </p:cNvSpPr>
          <p:nvPr>
            <p:ph type="title"/>
          </p:nvPr>
        </p:nvSpPr>
        <p:spPr/>
        <p:txBody>
          <a:bodyPr/>
          <a:lstStyle/>
          <a:p>
            <a:r>
              <a:rPr lang="en-US" dirty="0"/>
              <a:t>Back</a:t>
            </a:r>
          </a:p>
        </p:txBody>
      </p:sp>
      <p:sp>
        <p:nvSpPr>
          <p:cNvPr id="4" name="Date Placeholder 3">
            <a:extLst>
              <a:ext uri="{FF2B5EF4-FFF2-40B4-BE49-F238E27FC236}">
                <a16:creationId xmlns:a16="http://schemas.microsoft.com/office/drawing/2014/main" id="{1E1F080B-46CD-739E-F46B-16125B1D6624}"/>
              </a:ext>
            </a:extLst>
          </p:cNvPr>
          <p:cNvSpPr>
            <a:spLocks noGrp="1"/>
          </p:cNvSpPr>
          <p:nvPr>
            <p:ph type="dt" sz="half" idx="2"/>
          </p:nvPr>
        </p:nvSpPr>
        <p:spPr>
          <a:xfrm>
            <a:off x="736827" y="6504213"/>
            <a:ext cx="895420" cy="241300"/>
          </a:xfrm>
        </p:spPr>
        <p:txBody>
          <a:bodyPr/>
          <a:lstStyle/>
          <a:p>
            <a:pPr>
              <a:defRPr/>
            </a:pPr>
            <a:r>
              <a:rPr lang="en-US" dirty="0"/>
              <a:t>Jan 9, 2024  </a:t>
            </a:r>
          </a:p>
        </p:txBody>
      </p:sp>
      <p:sp>
        <p:nvSpPr>
          <p:cNvPr id="5" name="Footer Placeholder 4">
            <a:extLst>
              <a:ext uri="{FF2B5EF4-FFF2-40B4-BE49-F238E27FC236}">
                <a16:creationId xmlns:a16="http://schemas.microsoft.com/office/drawing/2014/main" id="{30692709-DFD4-D363-A5FB-BEB0EE474313}"/>
              </a:ext>
            </a:extLst>
          </p:cNvPr>
          <p:cNvSpPr>
            <a:spLocks noGrp="1"/>
          </p:cNvSpPr>
          <p:nvPr>
            <p:ph type="ftr" sz="quarter" idx="3"/>
          </p:nvPr>
        </p:nvSpPr>
        <p:spPr>
          <a:xfrm>
            <a:off x="1872435" y="6504213"/>
            <a:ext cx="6262118" cy="242873"/>
          </a:xfrm>
        </p:spPr>
        <p:txBody>
          <a:bodyPr/>
          <a:lstStyle/>
          <a:p>
            <a:pPr>
              <a:defRPr/>
            </a:pPr>
            <a:r>
              <a:rPr lang="en-US" dirty="0"/>
              <a:t>Salah Chaurize | Booster Internal Readiness Review</a:t>
            </a:r>
            <a:endParaRPr lang="en-US" b="1" dirty="0"/>
          </a:p>
        </p:txBody>
      </p:sp>
      <p:sp>
        <p:nvSpPr>
          <p:cNvPr id="6" name="Slide Number Placeholder 5">
            <a:extLst>
              <a:ext uri="{FF2B5EF4-FFF2-40B4-BE49-F238E27FC236}">
                <a16:creationId xmlns:a16="http://schemas.microsoft.com/office/drawing/2014/main" id="{C1429C11-A9CB-5F58-0ADD-D7303A539E6B}"/>
              </a:ext>
            </a:extLst>
          </p:cNvPr>
          <p:cNvSpPr>
            <a:spLocks noGrp="1"/>
          </p:cNvSpPr>
          <p:nvPr>
            <p:ph type="sldNum" sz="quarter" idx="4"/>
          </p:nvPr>
        </p:nvSpPr>
        <p:spPr/>
        <p:txBody>
          <a:bodyPr/>
          <a:lstStyle/>
          <a:p>
            <a:pPr>
              <a:defRPr/>
            </a:pPr>
            <a:fld id="{148C009B-CB69-E04A-B9B3-34B26D69E9CF}" type="slidenum">
              <a:rPr lang="en-US" smtClean="0"/>
              <a:pPr>
                <a:defRPr/>
              </a:pPr>
              <a:t>38</a:t>
            </a:fld>
            <a:endParaRPr lang="en-US" dirty="0"/>
          </a:p>
        </p:txBody>
      </p:sp>
    </p:spTree>
    <p:extLst>
      <p:ext uri="{BB962C8B-B14F-4D97-AF65-F5344CB8AC3E}">
        <p14:creationId xmlns:p14="http://schemas.microsoft.com/office/powerpoint/2010/main" val="3136682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387776A-C0BC-0AC9-CC2B-87BDECD1BAE3}"/>
              </a:ext>
            </a:extLst>
          </p:cNvPr>
          <p:cNvSpPr>
            <a:spLocks noGrp="1"/>
          </p:cNvSpPr>
          <p:nvPr>
            <p:ph type="dt" sz="half" idx="2"/>
          </p:nvPr>
        </p:nvSpPr>
        <p:spPr>
          <a:xfrm>
            <a:off x="736827" y="6504213"/>
            <a:ext cx="963786" cy="241300"/>
          </a:xfrm>
        </p:spPr>
        <p:txBody>
          <a:bodyPr/>
          <a:lstStyle/>
          <a:p>
            <a:pPr>
              <a:defRPr/>
            </a:pPr>
            <a:r>
              <a:rPr lang="en-US" dirty="0"/>
              <a:t>Jan 9, 2024  </a:t>
            </a:r>
          </a:p>
        </p:txBody>
      </p:sp>
      <p:sp>
        <p:nvSpPr>
          <p:cNvPr id="5" name="Footer Placeholder 4">
            <a:extLst>
              <a:ext uri="{FF2B5EF4-FFF2-40B4-BE49-F238E27FC236}">
                <a16:creationId xmlns:a16="http://schemas.microsoft.com/office/drawing/2014/main" id="{103FE9E3-1279-B440-83AB-FD280D2AC6B5}"/>
              </a:ext>
            </a:extLst>
          </p:cNvPr>
          <p:cNvSpPr>
            <a:spLocks noGrp="1"/>
          </p:cNvSpPr>
          <p:nvPr>
            <p:ph type="ftr" sz="quarter" idx="3"/>
          </p:nvPr>
        </p:nvSpPr>
        <p:spPr>
          <a:xfrm>
            <a:off x="1948502" y="6495458"/>
            <a:ext cx="6262118" cy="242873"/>
          </a:xfrm>
        </p:spPr>
        <p:txBody>
          <a:bodyPr/>
          <a:lstStyle/>
          <a:p>
            <a:pPr>
              <a:defRPr/>
            </a:pPr>
            <a:r>
              <a:rPr lang="en-US" dirty="0"/>
              <a:t>Salah Chaurize | Booster Internal Readiness Review</a:t>
            </a:r>
            <a:endParaRPr lang="en-US" b="1" dirty="0"/>
          </a:p>
        </p:txBody>
      </p:sp>
      <p:sp>
        <p:nvSpPr>
          <p:cNvPr id="6" name="Slide Number Placeholder 5">
            <a:extLst>
              <a:ext uri="{FF2B5EF4-FFF2-40B4-BE49-F238E27FC236}">
                <a16:creationId xmlns:a16="http://schemas.microsoft.com/office/drawing/2014/main" id="{AC279D83-48AC-011A-BD1F-7675D6EBE01F}"/>
              </a:ext>
            </a:extLst>
          </p:cNvPr>
          <p:cNvSpPr>
            <a:spLocks noGrp="1"/>
          </p:cNvSpPr>
          <p:nvPr>
            <p:ph type="sldNum" sz="quarter" idx="4"/>
          </p:nvPr>
        </p:nvSpPr>
        <p:spPr/>
        <p:txBody>
          <a:bodyPr/>
          <a:lstStyle/>
          <a:p>
            <a:pPr>
              <a:defRPr/>
            </a:pPr>
            <a:fld id="{148C009B-CB69-E04A-B9B3-34B26D69E9CF}" type="slidenum">
              <a:rPr lang="en-US" smtClean="0"/>
              <a:pPr>
                <a:defRPr/>
              </a:pPr>
              <a:t>39</a:t>
            </a:fld>
            <a:endParaRPr lang="en-US" dirty="0"/>
          </a:p>
        </p:txBody>
      </p:sp>
      <p:pic>
        <p:nvPicPr>
          <p:cNvPr id="7" name="Content Placeholder 6" descr="A screen shot of a computer">
            <a:extLst>
              <a:ext uri="{FF2B5EF4-FFF2-40B4-BE49-F238E27FC236}">
                <a16:creationId xmlns:a16="http://schemas.microsoft.com/office/drawing/2014/main" id="{AA1A0A56-52E0-DCB3-96B1-6A578B8B2CC7}"/>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37982" y="1124934"/>
            <a:ext cx="8877418" cy="4933974"/>
          </a:xfrm>
        </p:spPr>
      </p:pic>
      <p:sp>
        <p:nvSpPr>
          <p:cNvPr id="8" name="TextBox 7">
            <a:extLst>
              <a:ext uri="{FF2B5EF4-FFF2-40B4-BE49-F238E27FC236}">
                <a16:creationId xmlns:a16="http://schemas.microsoft.com/office/drawing/2014/main" id="{04E754F2-6359-FC31-D77F-C234EFD6BC9C}"/>
              </a:ext>
            </a:extLst>
          </p:cNvPr>
          <p:cNvSpPr txBox="1"/>
          <p:nvPr/>
        </p:nvSpPr>
        <p:spPr>
          <a:xfrm>
            <a:off x="6375818" y="5901785"/>
            <a:ext cx="1052468" cy="461665"/>
          </a:xfrm>
          <a:prstGeom prst="rect">
            <a:avLst/>
          </a:prstGeom>
          <a:noFill/>
        </p:spPr>
        <p:txBody>
          <a:bodyPr wrap="none" rtlCol="0">
            <a:spAutoFit/>
          </a:bodyPr>
          <a:lstStyle/>
          <a:p>
            <a:r>
              <a:rPr lang="en-US"/>
              <a:t>C.Y Tan</a:t>
            </a:r>
            <a:endParaRPr lang="en-US" dirty="0"/>
          </a:p>
        </p:txBody>
      </p:sp>
    </p:spTree>
    <p:extLst>
      <p:ext uri="{BB962C8B-B14F-4D97-AF65-F5344CB8AC3E}">
        <p14:creationId xmlns:p14="http://schemas.microsoft.com/office/powerpoint/2010/main" val="761958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a:t>Booster Overview</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3"/>
            <a:ext cx="914400" cy="241300"/>
          </a:xfrm>
        </p:spPr>
        <p:txBody>
          <a:bodyPr/>
          <a:lstStyle/>
          <a:p>
            <a:pPr>
              <a:defRPr/>
            </a:pPr>
            <a:r>
              <a:rPr lang="en-US" dirty="0"/>
              <a:t>Jan 9, 2024  </a:t>
            </a:r>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dirty="0"/>
              <a:t>	Salah Chaurize | Booster Internal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19" name="Rectangle 18">
            <a:extLst>
              <a:ext uri="{FF2B5EF4-FFF2-40B4-BE49-F238E27FC236}">
                <a16:creationId xmlns:a16="http://schemas.microsoft.com/office/drawing/2014/main" id="{F153AE01-D291-FE03-7FDE-4D83578835C6}"/>
              </a:ext>
            </a:extLst>
          </p:cNvPr>
          <p:cNvSpPr/>
          <p:nvPr/>
        </p:nvSpPr>
        <p:spPr>
          <a:xfrm>
            <a:off x="2391067" y="1589880"/>
            <a:ext cx="79717" cy="457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A diagram of a circular object with text">
            <a:extLst>
              <a:ext uri="{FF2B5EF4-FFF2-40B4-BE49-F238E27FC236}">
                <a16:creationId xmlns:a16="http://schemas.microsoft.com/office/drawing/2014/main" id="{9C176C04-43E6-9B3A-E06B-54492AC7613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16204" y="568715"/>
            <a:ext cx="4741369" cy="3889403"/>
          </a:xfrm>
          <a:prstGeom prst="rect">
            <a:avLst/>
          </a:prstGeom>
        </p:spPr>
      </p:pic>
      <p:pic>
        <p:nvPicPr>
          <p:cNvPr id="2" name="Picture 1">
            <a:extLst>
              <a:ext uri="{FF2B5EF4-FFF2-40B4-BE49-F238E27FC236}">
                <a16:creationId xmlns:a16="http://schemas.microsoft.com/office/drawing/2014/main" id="{533E9C32-332E-993D-E4A4-1D40444FD1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879" y="779077"/>
            <a:ext cx="2746375" cy="3293745"/>
          </a:xfrm>
          <a:prstGeom prst="rect">
            <a:avLst/>
          </a:prstGeom>
        </p:spPr>
      </p:pic>
      <p:sp>
        <p:nvSpPr>
          <p:cNvPr id="10" name="Content Placeholder 1">
            <a:extLst>
              <a:ext uri="{FF2B5EF4-FFF2-40B4-BE49-F238E27FC236}">
                <a16:creationId xmlns:a16="http://schemas.microsoft.com/office/drawing/2014/main" id="{1DD56A07-FCAE-8AC9-CFB3-E8BBC6F44C93}"/>
              </a:ext>
            </a:extLst>
          </p:cNvPr>
          <p:cNvSpPr txBox="1">
            <a:spLocks/>
          </p:cNvSpPr>
          <p:nvPr/>
        </p:nvSpPr>
        <p:spPr>
          <a:xfrm>
            <a:off x="492172" y="4196811"/>
            <a:ext cx="7204948" cy="2288968"/>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Booster is a 15Hz alternating gradient Proton Synchrotron that accelerates beam received from the Linac at 400 MeV to 8 GeV. </a:t>
            </a:r>
          </a:p>
          <a:p>
            <a:r>
              <a:rPr lang="en-US" sz="1800" dirty="0"/>
              <a:t>Booster has an average radius of 75.5 meters.</a:t>
            </a:r>
          </a:p>
          <a:p>
            <a:r>
              <a:rPr lang="en-US" sz="1800" dirty="0"/>
              <a:t>The FOFDOOD lattice consists of 96 combined function magnets that bend and focus the beam through the 33ms beam cycle. </a:t>
            </a:r>
          </a:p>
          <a:p>
            <a:pPr marL="0" indent="0">
              <a:buNone/>
            </a:pPr>
            <a:endParaRPr lang="en-US" sz="2000" dirty="0"/>
          </a:p>
          <a:p>
            <a:pPr marL="0" indent="0">
              <a:buNone/>
            </a:pPr>
            <a:endParaRPr lang="en-US" sz="1400" dirty="0"/>
          </a:p>
          <a:p>
            <a:pPr marL="0" indent="0">
              <a:buFont typeface="Arial" charset="0"/>
              <a:buNone/>
            </a:pPr>
            <a:endParaRPr lang="en-US" sz="2000" dirty="0"/>
          </a:p>
          <a:p>
            <a:pPr marL="0" indent="0">
              <a:buFont typeface="Arial" charset="0"/>
              <a:buNone/>
            </a:pPr>
            <a:endParaRPr lang="en-US" dirty="0"/>
          </a:p>
        </p:txBody>
      </p:sp>
    </p:spTree>
    <p:extLst>
      <p:ext uri="{BB962C8B-B14F-4D97-AF65-F5344CB8AC3E}">
        <p14:creationId xmlns:p14="http://schemas.microsoft.com/office/powerpoint/2010/main" val="19897295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DBA03C9-896B-A39F-1D57-9EA9EA24DA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2250" y="1359051"/>
            <a:ext cx="4675638" cy="3760839"/>
          </a:xfrm>
          <a:prstGeom prst="rect">
            <a:avLst/>
          </a:prstGeom>
          <a:ln>
            <a:solidFill>
              <a:schemeClr val="accent1"/>
            </a:solidFill>
          </a:ln>
        </p:spPr>
      </p:pic>
      <p:sp>
        <p:nvSpPr>
          <p:cNvPr id="6" name="Slide Number Placeholder 5">
            <a:extLst>
              <a:ext uri="{FF2B5EF4-FFF2-40B4-BE49-F238E27FC236}">
                <a16:creationId xmlns:a16="http://schemas.microsoft.com/office/drawing/2014/main" id="{B0313A6D-81BA-4DFB-6BC4-61878F856D0B}"/>
              </a:ext>
            </a:extLst>
          </p:cNvPr>
          <p:cNvSpPr>
            <a:spLocks noGrp="1"/>
          </p:cNvSpPr>
          <p:nvPr>
            <p:ph type="sldNum" sz="quarter" idx="4"/>
          </p:nvPr>
        </p:nvSpPr>
        <p:spPr/>
        <p:txBody>
          <a:bodyPr/>
          <a:lstStyle/>
          <a:p>
            <a:pPr>
              <a:defRPr/>
            </a:pPr>
            <a:fld id="{148C009B-CB69-E04A-B9B3-34B26D69E9CF}" type="slidenum">
              <a:rPr lang="en-US" smtClean="0"/>
              <a:pPr>
                <a:defRPr/>
              </a:pPr>
              <a:t>40</a:t>
            </a:fld>
            <a:endParaRPr lang="en-US" dirty="0"/>
          </a:p>
        </p:txBody>
      </p:sp>
      <p:sp>
        <p:nvSpPr>
          <p:cNvPr id="3" name="Date Placeholder 3">
            <a:extLst>
              <a:ext uri="{FF2B5EF4-FFF2-40B4-BE49-F238E27FC236}">
                <a16:creationId xmlns:a16="http://schemas.microsoft.com/office/drawing/2014/main" id="{CEFE1FE3-6A66-FBCE-FCF8-58EA167C8C30}"/>
              </a:ext>
            </a:extLst>
          </p:cNvPr>
          <p:cNvSpPr>
            <a:spLocks noGrp="1"/>
          </p:cNvSpPr>
          <p:nvPr>
            <p:ph type="dt" sz="half" idx="2"/>
          </p:nvPr>
        </p:nvSpPr>
        <p:spPr>
          <a:xfrm>
            <a:off x="736827" y="6504213"/>
            <a:ext cx="914400" cy="241300"/>
          </a:xfrm>
        </p:spPr>
        <p:txBody>
          <a:bodyPr/>
          <a:lstStyle/>
          <a:p>
            <a:pPr>
              <a:defRPr/>
            </a:pPr>
            <a:r>
              <a:rPr lang="en-US" dirty="0"/>
              <a:t>Jan 9, 2024  </a:t>
            </a:r>
          </a:p>
        </p:txBody>
      </p:sp>
      <p:sp>
        <p:nvSpPr>
          <p:cNvPr id="7" name="Footer Placeholder 4">
            <a:extLst>
              <a:ext uri="{FF2B5EF4-FFF2-40B4-BE49-F238E27FC236}">
                <a16:creationId xmlns:a16="http://schemas.microsoft.com/office/drawing/2014/main" id="{2156C9A7-7787-00B1-4828-AE75CCB921B4}"/>
              </a:ext>
            </a:extLst>
          </p:cNvPr>
          <p:cNvSpPr>
            <a:spLocks noGrp="1"/>
          </p:cNvSpPr>
          <p:nvPr>
            <p:ph type="ftr" sz="quarter" idx="3"/>
          </p:nvPr>
        </p:nvSpPr>
        <p:spPr>
          <a:xfrm>
            <a:off x="1530603" y="6504213"/>
            <a:ext cx="6262118" cy="242873"/>
          </a:xfrm>
        </p:spPr>
        <p:txBody>
          <a:bodyPr/>
          <a:lstStyle/>
          <a:p>
            <a:pPr>
              <a:defRPr/>
            </a:pPr>
            <a:r>
              <a:rPr lang="en-US" dirty="0"/>
              <a:t>	Salah Chaurize | Booster Internal Readiness Review</a:t>
            </a:r>
            <a:endParaRPr lang="en-US" b="1" dirty="0"/>
          </a:p>
        </p:txBody>
      </p:sp>
      <p:pic>
        <p:nvPicPr>
          <p:cNvPr id="8" name="Picture 7">
            <a:extLst>
              <a:ext uri="{FF2B5EF4-FFF2-40B4-BE49-F238E27FC236}">
                <a16:creationId xmlns:a16="http://schemas.microsoft.com/office/drawing/2014/main" id="{69FD02D8-5A86-53E6-8BC4-9403CF2F624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90727" y="897897"/>
            <a:ext cx="3784264" cy="2444093"/>
          </a:xfrm>
          <a:prstGeom prst="rect">
            <a:avLst/>
          </a:prstGeom>
          <a:ln>
            <a:solidFill>
              <a:schemeClr val="accent1"/>
            </a:solidFill>
          </a:ln>
        </p:spPr>
      </p:pic>
      <p:pic>
        <p:nvPicPr>
          <p:cNvPr id="9" name="Picture 8">
            <a:extLst>
              <a:ext uri="{FF2B5EF4-FFF2-40B4-BE49-F238E27FC236}">
                <a16:creationId xmlns:a16="http://schemas.microsoft.com/office/drawing/2014/main" id="{C74086BD-6CBD-125B-BCBD-C46E8AF4D2E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90727" y="3516011"/>
            <a:ext cx="3787197" cy="2405928"/>
          </a:xfrm>
          <a:prstGeom prst="rect">
            <a:avLst/>
          </a:prstGeom>
          <a:ln>
            <a:solidFill>
              <a:schemeClr val="accent1"/>
            </a:solidFill>
          </a:ln>
        </p:spPr>
      </p:pic>
      <p:sp>
        <p:nvSpPr>
          <p:cNvPr id="10" name="TextBox 9">
            <a:extLst>
              <a:ext uri="{FF2B5EF4-FFF2-40B4-BE49-F238E27FC236}">
                <a16:creationId xmlns:a16="http://schemas.microsoft.com/office/drawing/2014/main" id="{353DE16F-F3B0-2F42-46BB-B8A12AB5A627}"/>
              </a:ext>
            </a:extLst>
          </p:cNvPr>
          <p:cNvSpPr txBox="1"/>
          <p:nvPr/>
        </p:nvSpPr>
        <p:spPr>
          <a:xfrm>
            <a:off x="736827" y="2490226"/>
            <a:ext cx="2362313" cy="369332"/>
          </a:xfrm>
          <a:prstGeom prst="rect">
            <a:avLst/>
          </a:prstGeom>
          <a:noFill/>
        </p:spPr>
        <p:txBody>
          <a:bodyPr wrap="none" rtlCol="0">
            <a:spAutoFit/>
          </a:bodyPr>
          <a:lstStyle/>
          <a:p>
            <a:r>
              <a:rPr lang="en-US" dirty="0" err="1"/>
              <a:t>dE</a:t>
            </a:r>
            <a:r>
              <a:rPr lang="en-US" dirty="0"/>
              <a:t>-</a:t>
            </a:r>
            <a:r>
              <a:rPr lang="en-US" dirty="0" err="1"/>
              <a:t>dTheta</a:t>
            </a:r>
            <a:r>
              <a:rPr lang="en-US" dirty="0"/>
              <a:t>-phase space</a:t>
            </a:r>
          </a:p>
        </p:txBody>
      </p:sp>
      <p:sp>
        <p:nvSpPr>
          <p:cNvPr id="11" name="TextBox 10">
            <a:extLst>
              <a:ext uri="{FF2B5EF4-FFF2-40B4-BE49-F238E27FC236}">
                <a16:creationId xmlns:a16="http://schemas.microsoft.com/office/drawing/2014/main" id="{4102D257-FB2E-2842-9597-482AA1704986}"/>
              </a:ext>
            </a:extLst>
          </p:cNvPr>
          <p:cNvSpPr txBox="1"/>
          <p:nvPr/>
        </p:nvSpPr>
        <p:spPr>
          <a:xfrm>
            <a:off x="5332647" y="1359051"/>
            <a:ext cx="1436863" cy="830997"/>
          </a:xfrm>
          <a:prstGeom prst="rect">
            <a:avLst/>
          </a:prstGeom>
          <a:noFill/>
        </p:spPr>
        <p:txBody>
          <a:bodyPr wrap="square" rtlCol="0">
            <a:spAutoFit/>
          </a:bodyPr>
          <a:lstStyle/>
          <a:p>
            <a:r>
              <a:rPr lang="en-US" sz="1600" dirty="0"/>
              <a:t>Line charge distribution of a single bunch</a:t>
            </a:r>
          </a:p>
        </p:txBody>
      </p:sp>
      <p:sp>
        <p:nvSpPr>
          <p:cNvPr id="12" name="TextBox 11">
            <a:extLst>
              <a:ext uri="{FF2B5EF4-FFF2-40B4-BE49-F238E27FC236}">
                <a16:creationId xmlns:a16="http://schemas.microsoft.com/office/drawing/2014/main" id="{269F670A-4C22-A5A1-A0B3-D0623B96C0B4}"/>
              </a:ext>
            </a:extLst>
          </p:cNvPr>
          <p:cNvSpPr txBox="1"/>
          <p:nvPr/>
        </p:nvSpPr>
        <p:spPr>
          <a:xfrm>
            <a:off x="5332647" y="4025949"/>
            <a:ext cx="1436863" cy="584775"/>
          </a:xfrm>
          <a:prstGeom prst="rect">
            <a:avLst/>
          </a:prstGeom>
          <a:noFill/>
        </p:spPr>
        <p:txBody>
          <a:bodyPr wrap="square" rtlCol="0">
            <a:spAutoFit/>
          </a:bodyPr>
          <a:lstStyle/>
          <a:p>
            <a:r>
              <a:rPr lang="en-US" sz="1600" dirty="0"/>
              <a:t>Energy Projection</a:t>
            </a:r>
          </a:p>
        </p:txBody>
      </p:sp>
      <p:sp>
        <p:nvSpPr>
          <p:cNvPr id="13" name="TextBox 12">
            <a:extLst>
              <a:ext uri="{FF2B5EF4-FFF2-40B4-BE49-F238E27FC236}">
                <a16:creationId xmlns:a16="http://schemas.microsoft.com/office/drawing/2014/main" id="{F604025F-1EE3-E42F-D0E3-C49F3F4A9D6A}"/>
              </a:ext>
            </a:extLst>
          </p:cNvPr>
          <p:cNvSpPr txBox="1"/>
          <p:nvPr/>
        </p:nvSpPr>
        <p:spPr>
          <a:xfrm>
            <a:off x="519359" y="5708043"/>
            <a:ext cx="4376707" cy="461665"/>
          </a:xfrm>
          <a:prstGeom prst="rect">
            <a:avLst/>
          </a:prstGeom>
          <a:solidFill>
            <a:srgbClr val="FFFF00"/>
          </a:solidFill>
          <a:ln>
            <a:solidFill>
              <a:schemeClr val="accent1"/>
            </a:solidFill>
          </a:ln>
        </p:spPr>
        <p:txBody>
          <a:bodyPr wrap="square" rtlCol="0">
            <a:spAutoFit/>
          </a:bodyPr>
          <a:lstStyle/>
          <a:p>
            <a:r>
              <a:rPr lang="en-US" sz="1200" dirty="0"/>
              <a:t>This looks not that good: A few particles are on RF bucket separatrix</a:t>
            </a:r>
          </a:p>
        </p:txBody>
      </p:sp>
      <p:sp>
        <p:nvSpPr>
          <p:cNvPr id="17" name="Title 1">
            <a:extLst>
              <a:ext uri="{FF2B5EF4-FFF2-40B4-BE49-F238E27FC236}">
                <a16:creationId xmlns:a16="http://schemas.microsoft.com/office/drawing/2014/main" id="{E06847C0-5459-0AF7-8164-90992E0A299A}"/>
              </a:ext>
            </a:extLst>
          </p:cNvPr>
          <p:cNvSpPr txBox="1">
            <a:spLocks/>
          </p:cNvSpPr>
          <p:nvPr/>
        </p:nvSpPr>
        <p:spPr>
          <a:xfrm>
            <a:off x="593499" y="204537"/>
            <a:ext cx="8229600" cy="1143000"/>
          </a:xfrm>
          <a:prstGeom prst="rect">
            <a:avLst/>
          </a:prstGeom>
        </p:spPr>
        <p:txBody>
          <a:bodyPr lIns="0" tIns="0" rIns="0" bIns="0" anchor="b" anchorCtr="0"/>
          <a:lstStyle>
            <a:lvl1pPr algn="l" defTabSz="457200" rtl="0" eaLnBrk="1" fontAlgn="base" hangingPunct="1">
              <a:spcBef>
                <a:spcPct val="0"/>
              </a:spcBef>
              <a:spcAft>
                <a:spcPct val="0"/>
              </a:spcAft>
              <a:defRPr sz="2800" b="1" kern="1200">
                <a:solidFill>
                  <a:srgbClr val="004C97"/>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a:lstStyle>
          <a:p>
            <a:r>
              <a:rPr lang="en-US" dirty="0"/>
              <a:t>1E13 </a:t>
            </a:r>
            <a:r>
              <a:rPr lang="en-US" dirty="0" err="1"/>
              <a:t>ppp</a:t>
            </a:r>
            <a:r>
              <a:rPr lang="en-US" dirty="0"/>
              <a:t> in Booster</a:t>
            </a:r>
          </a:p>
        </p:txBody>
      </p:sp>
      <p:sp>
        <p:nvSpPr>
          <p:cNvPr id="18" name="TextBox 17">
            <a:extLst>
              <a:ext uri="{FF2B5EF4-FFF2-40B4-BE49-F238E27FC236}">
                <a16:creationId xmlns:a16="http://schemas.microsoft.com/office/drawing/2014/main" id="{11D696D2-0A85-B695-412B-5ADD5B2D5A0B}"/>
              </a:ext>
            </a:extLst>
          </p:cNvPr>
          <p:cNvSpPr txBox="1"/>
          <p:nvPr/>
        </p:nvSpPr>
        <p:spPr>
          <a:xfrm>
            <a:off x="6375818" y="5901785"/>
            <a:ext cx="1069845" cy="461665"/>
          </a:xfrm>
          <a:prstGeom prst="rect">
            <a:avLst/>
          </a:prstGeom>
          <a:noFill/>
        </p:spPr>
        <p:txBody>
          <a:bodyPr wrap="none" rtlCol="0">
            <a:spAutoFit/>
          </a:bodyPr>
          <a:lstStyle/>
          <a:p>
            <a:r>
              <a:rPr lang="en-US" dirty="0"/>
              <a:t>C. Bhat</a:t>
            </a:r>
          </a:p>
        </p:txBody>
      </p:sp>
    </p:spTree>
    <p:extLst>
      <p:ext uri="{BB962C8B-B14F-4D97-AF65-F5344CB8AC3E}">
        <p14:creationId xmlns:p14="http://schemas.microsoft.com/office/powerpoint/2010/main" val="381576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a:t>Booster Overview</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3"/>
            <a:ext cx="914400" cy="241300"/>
          </a:xfrm>
        </p:spPr>
        <p:txBody>
          <a:bodyPr/>
          <a:lstStyle/>
          <a:p>
            <a:pPr>
              <a:defRPr/>
            </a:pPr>
            <a:r>
              <a:rPr lang="en-US" dirty="0"/>
              <a:t>Jan 9, 2024  </a:t>
            </a:r>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dirty="0"/>
              <a:t>	Salah Chaurize | Booster Internal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14" name="Content Placeholder 1">
            <a:extLst>
              <a:ext uri="{FF2B5EF4-FFF2-40B4-BE49-F238E27FC236}">
                <a16:creationId xmlns:a16="http://schemas.microsoft.com/office/drawing/2014/main" id="{DEE29A6B-CECE-6DE6-C54B-E2AFB2A7FA64}"/>
              </a:ext>
            </a:extLst>
          </p:cNvPr>
          <p:cNvSpPr>
            <a:spLocks noGrp="1"/>
          </p:cNvSpPr>
          <p:nvPr>
            <p:ph idx="1"/>
          </p:nvPr>
        </p:nvSpPr>
        <p:spPr>
          <a:xfrm>
            <a:off x="492172" y="4196811"/>
            <a:ext cx="7204948" cy="2288968"/>
          </a:xfrm>
        </p:spPr>
        <p:txBody>
          <a:bodyPr/>
          <a:lstStyle/>
          <a:p>
            <a:r>
              <a:rPr lang="en-US" sz="1600" dirty="0"/>
              <a:t>The resonant magnet system ramps down for the remaining 33ms to accept beam once again as needed completing a 66ms machine cycle. </a:t>
            </a:r>
          </a:p>
          <a:p>
            <a:pPr lvl="1"/>
            <a:r>
              <a:rPr lang="en-US" sz="1600" dirty="0"/>
              <a:t>This constitutes the 15Hz mode of operation.  </a:t>
            </a:r>
          </a:p>
          <a:p>
            <a:r>
              <a:rPr lang="en-US" sz="1600" dirty="0"/>
              <a:t>22 RF cavities are available to capture and accelerate beam from injection to extraction sweeping from 37 to 52Mhz.</a:t>
            </a:r>
          </a:p>
          <a:p>
            <a:pPr marL="0" indent="0">
              <a:buNone/>
            </a:pPr>
            <a:endParaRPr lang="en-US" sz="2000" dirty="0"/>
          </a:p>
          <a:p>
            <a:pPr marL="0" indent="0">
              <a:buNone/>
            </a:pPr>
            <a:endParaRPr lang="en-US" dirty="0"/>
          </a:p>
        </p:txBody>
      </p:sp>
      <p:sp>
        <p:nvSpPr>
          <p:cNvPr id="19" name="Rectangle 18">
            <a:extLst>
              <a:ext uri="{FF2B5EF4-FFF2-40B4-BE49-F238E27FC236}">
                <a16:creationId xmlns:a16="http://schemas.microsoft.com/office/drawing/2014/main" id="{F153AE01-D291-FE03-7FDE-4D83578835C6}"/>
              </a:ext>
            </a:extLst>
          </p:cNvPr>
          <p:cNvSpPr/>
          <p:nvPr/>
        </p:nvSpPr>
        <p:spPr>
          <a:xfrm>
            <a:off x="2391067" y="1589880"/>
            <a:ext cx="79717" cy="457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A long shot of a tunnel">
            <a:extLst>
              <a:ext uri="{FF2B5EF4-FFF2-40B4-BE49-F238E27FC236}">
                <a16:creationId xmlns:a16="http://schemas.microsoft.com/office/drawing/2014/main" id="{8654B60F-525D-1EB3-9894-9779DCDB4AB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80287" y="736360"/>
            <a:ext cx="4216488" cy="3162366"/>
          </a:xfrm>
          <a:prstGeom prst="rect">
            <a:avLst/>
          </a:prstGeom>
        </p:spPr>
      </p:pic>
      <p:pic>
        <p:nvPicPr>
          <p:cNvPr id="8" name="Picture 7">
            <a:extLst>
              <a:ext uri="{FF2B5EF4-FFF2-40B4-BE49-F238E27FC236}">
                <a16:creationId xmlns:a16="http://schemas.microsoft.com/office/drawing/2014/main" id="{34DA2F99-5770-9E0A-42A0-80B0BC67EC3D}"/>
              </a:ext>
            </a:extLst>
          </p:cNvPr>
          <p:cNvPicPr>
            <a:picLocks noChangeAspect="1"/>
          </p:cNvPicPr>
          <p:nvPr/>
        </p:nvPicPr>
        <p:blipFill>
          <a:blip r:embed="rId3"/>
          <a:stretch>
            <a:fillRect/>
          </a:stretch>
        </p:blipFill>
        <p:spPr>
          <a:xfrm>
            <a:off x="202847" y="641480"/>
            <a:ext cx="4458815" cy="3316835"/>
          </a:xfrm>
          <a:prstGeom prst="rect">
            <a:avLst/>
          </a:prstGeom>
        </p:spPr>
      </p:pic>
      <p:sp>
        <p:nvSpPr>
          <p:cNvPr id="9" name="Content Placeholder 1">
            <a:extLst>
              <a:ext uri="{FF2B5EF4-FFF2-40B4-BE49-F238E27FC236}">
                <a16:creationId xmlns:a16="http://schemas.microsoft.com/office/drawing/2014/main" id="{9BDD7ABC-BE82-EB15-852E-F92DD87B78DA}"/>
              </a:ext>
            </a:extLst>
          </p:cNvPr>
          <p:cNvSpPr txBox="1">
            <a:spLocks/>
          </p:cNvSpPr>
          <p:nvPr/>
        </p:nvSpPr>
        <p:spPr>
          <a:xfrm>
            <a:off x="5590160" y="3955458"/>
            <a:ext cx="2673623" cy="187693"/>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1100" dirty="0"/>
              <a:t>Booster Gradient Magnet and RF cavities</a:t>
            </a:r>
          </a:p>
          <a:p>
            <a:pPr marL="0" indent="0">
              <a:buFont typeface="Arial" charset="0"/>
              <a:buNone/>
            </a:pPr>
            <a:endParaRPr lang="en-US" dirty="0"/>
          </a:p>
        </p:txBody>
      </p:sp>
      <p:cxnSp>
        <p:nvCxnSpPr>
          <p:cNvPr id="11" name="Straight Connector 10">
            <a:extLst>
              <a:ext uri="{FF2B5EF4-FFF2-40B4-BE49-F238E27FC236}">
                <a16:creationId xmlns:a16="http://schemas.microsoft.com/office/drawing/2014/main" id="{FFAE19C3-3140-43B6-FA4D-3BDEBC42C959}"/>
              </a:ext>
            </a:extLst>
          </p:cNvPr>
          <p:cNvCxnSpPr>
            <a:cxnSpLocks/>
          </p:cNvCxnSpPr>
          <p:nvPr/>
        </p:nvCxnSpPr>
        <p:spPr>
          <a:xfrm flipV="1">
            <a:off x="3019425" y="1019175"/>
            <a:ext cx="0" cy="52387"/>
          </a:xfrm>
          <a:prstGeom prst="line">
            <a:avLst/>
          </a:prstGeom>
        </p:spPr>
        <p:style>
          <a:lnRef idx="2">
            <a:schemeClr val="accent4"/>
          </a:lnRef>
          <a:fillRef idx="0">
            <a:schemeClr val="accent4"/>
          </a:fillRef>
          <a:effectRef idx="1">
            <a:schemeClr val="accent4"/>
          </a:effectRef>
          <a:fontRef idx="minor">
            <a:schemeClr val="tx1"/>
          </a:fontRef>
        </p:style>
      </p:cxnSp>
      <p:cxnSp>
        <p:nvCxnSpPr>
          <p:cNvPr id="16" name="Straight Connector 15">
            <a:extLst>
              <a:ext uri="{FF2B5EF4-FFF2-40B4-BE49-F238E27FC236}">
                <a16:creationId xmlns:a16="http://schemas.microsoft.com/office/drawing/2014/main" id="{14A5B8CF-F724-24B7-5E26-BAFA3C452ACB}"/>
              </a:ext>
            </a:extLst>
          </p:cNvPr>
          <p:cNvCxnSpPr>
            <a:cxnSpLocks/>
          </p:cNvCxnSpPr>
          <p:nvPr/>
        </p:nvCxnSpPr>
        <p:spPr>
          <a:xfrm flipH="1" flipV="1">
            <a:off x="323852" y="2014538"/>
            <a:ext cx="38100" cy="52387"/>
          </a:xfrm>
          <a:prstGeom prst="line">
            <a:avLst/>
          </a:prstGeom>
        </p:spPr>
        <p:style>
          <a:lnRef idx="2">
            <a:schemeClr val="accent4"/>
          </a:lnRef>
          <a:fillRef idx="0">
            <a:schemeClr val="accent4"/>
          </a:fillRef>
          <a:effectRef idx="1">
            <a:schemeClr val="accent4"/>
          </a:effectRef>
          <a:fontRef idx="minor">
            <a:schemeClr val="tx1"/>
          </a:fontRef>
        </p:style>
      </p:cxnSp>
      <p:cxnSp>
        <p:nvCxnSpPr>
          <p:cNvPr id="17" name="Straight Connector 16">
            <a:extLst>
              <a:ext uri="{FF2B5EF4-FFF2-40B4-BE49-F238E27FC236}">
                <a16:creationId xmlns:a16="http://schemas.microsoft.com/office/drawing/2014/main" id="{6D6BC4A5-6CBF-86DB-4EF8-3F581F286B62}"/>
              </a:ext>
            </a:extLst>
          </p:cNvPr>
          <p:cNvCxnSpPr>
            <a:cxnSpLocks/>
          </p:cNvCxnSpPr>
          <p:nvPr/>
        </p:nvCxnSpPr>
        <p:spPr>
          <a:xfrm flipV="1">
            <a:off x="3374522" y="3623417"/>
            <a:ext cx="0" cy="275309"/>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id="{430581A9-C340-ED75-A0BF-9EF21AD1CDA8}"/>
              </a:ext>
            </a:extLst>
          </p:cNvPr>
          <p:cNvCxnSpPr>
            <a:cxnSpLocks/>
          </p:cNvCxnSpPr>
          <p:nvPr/>
        </p:nvCxnSpPr>
        <p:spPr>
          <a:xfrm flipV="1">
            <a:off x="3025480" y="881520"/>
            <a:ext cx="0" cy="275309"/>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id="{0DFFF923-D463-638C-8744-A7BD5C6C762B}"/>
              </a:ext>
            </a:extLst>
          </p:cNvPr>
          <p:cNvCxnSpPr>
            <a:cxnSpLocks/>
          </p:cNvCxnSpPr>
          <p:nvPr/>
        </p:nvCxnSpPr>
        <p:spPr>
          <a:xfrm flipH="1" flipV="1">
            <a:off x="245577" y="1997446"/>
            <a:ext cx="159105" cy="137654"/>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sp>
        <p:nvSpPr>
          <p:cNvPr id="20" name="Content Placeholder 1">
            <a:extLst>
              <a:ext uri="{FF2B5EF4-FFF2-40B4-BE49-F238E27FC236}">
                <a16:creationId xmlns:a16="http://schemas.microsoft.com/office/drawing/2014/main" id="{635BE2DC-53C6-C844-85FE-1D4CECBD9BA9}"/>
              </a:ext>
            </a:extLst>
          </p:cNvPr>
          <p:cNvSpPr txBox="1">
            <a:spLocks/>
          </p:cNvSpPr>
          <p:nvPr/>
        </p:nvSpPr>
        <p:spPr>
          <a:xfrm>
            <a:off x="3436763" y="3852395"/>
            <a:ext cx="2673623" cy="187693"/>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800" dirty="0"/>
              <a:t>Transfer Hall</a:t>
            </a:r>
          </a:p>
        </p:txBody>
      </p:sp>
    </p:spTree>
    <p:extLst>
      <p:ext uri="{BB962C8B-B14F-4D97-AF65-F5344CB8AC3E}">
        <p14:creationId xmlns:p14="http://schemas.microsoft.com/office/powerpoint/2010/main" val="667862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F19E694-181B-3C55-ABC3-025D9D7BC9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1808" y="4344217"/>
            <a:ext cx="8686801" cy="1748047"/>
          </a:xfrm>
          <a:prstGeom prst="rect">
            <a:avLst/>
          </a:prstGeom>
        </p:spPr>
      </p:pic>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a:t>Booster Overview</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3"/>
            <a:ext cx="914400" cy="241300"/>
          </a:xfrm>
        </p:spPr>
        <p:txBody>
          <a:bodyPr/>
          <a:lstStyle/>
          <a:p>
            <a:pPr>
              <a:defRPr/>
            </a:pPr>
            <a:r>
              <a:rPr lang="en-US" dirty="0"/>
              <a:t>Jan 9, 2024  </a:t>
            </a:r>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dirty="0"/>
              <a:t>	Salah Chaurize | Booster Internal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19" name="Rectangle 18">
            <a:extLst>
              <a:ext uri="{FF2B5EF4-FFF2-40B4-BE49-F238E27FC236}">
                <a16:creationId xmlns:a16="http://schemas.microsoft.com/office/drawing/2014/main" id="{F153AE01-D291-FE03-7FDE-4D83578835C6}"/>
              </a:ext>
            </a:extLst>
          </p:cNvPr>
          <p:cNvSpPr/>
          <p:nvPr/>
        </p:nvSpPr>
        <p:spPr>
          <a:xfrm>
            <a:off x="2391067" y="1589880"/>
            <a:ext cx="79717" cy="457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2E644E0A-71E5-E750-D443-63BC635DF540}"/>
              </a:ext>
            </a:extLst>
          </p:cNvPr>
          <p:cNvGrpSpPr/>
          <p:nvPr/>
        </p:nvGrpSpPr>
        <p:grpSpPr>
          <a:xfrm>
            <a:off x="4652073" y="1532984"/>
            <a:ext cx="4167166" cy="2891145"/>
            <a:chOff x="246707" y="788383"/>
            <a:chExt cx="4467673" cy="2535589"/>
          </a:xfrm>
        </p:grpSpPr>
        <p:pic>
          <p:nvPicPr>
            <p:cNvPr id="17" name="Picture 16">
              <a:extLst>
                <a:ext uri="{FF2B5EF4-FFF2-40B4-BE49-F238E27FC236}">
                  <a16:creationId xmlns:a16="http://schemas.microsoft.com/office/drawing/2014/main" id="{3A59CC83-0ECE-60AF-17FE-2E82EE25F3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6707" y="788383"/>
              <a:ext cx="4467673" cy="2535589"/>
            </a:xfrm>
            <a:prstGeom prst="rect">
              <a:avLst/>
            </a:prstGeom>
          </p:spPr>
        </p:pic>
        <p:sp>
          <p:nvSpPr>
            <p:cNvPr id="20" name="TextBox 19">
              <a:extLst>
                <a:ext uri="{FF2B5EF4-FFF2-40B4-BE49-F238E27FC236}">
                  <a16:creationId xmlns:a16="http://schemas.microsoft.com/office/drawing/2014/main" id="{F389A78F-DBAC-ACD0-B197-A22D634496A9}"/>
                </a:ext>
              </a:extLst>
            </p:cNvPr>
            <p:cNvSpPr txBox="1"/>
            <p:nvPr/>
          </p:nvSpPr>
          <p:spPr>
            <a:xfrm>
              <a:off x="1172225" y="1494186"/>
              <a:ext cx="971131" cy="319837"/>
            </a:xfrm>
            <a:prstGeom prst="rect">
              <a:avLst/>
            </a:prstGeom>
            <a:noFill/>
          </p:spPr>
          <p:txBody>
            <a:bodyPr wrap="none" rtlCol="0">
              <a:spAutoFit/>
            </a:bodyPr>
            <a:lstStyle/>
            <a:p>
              <a:r>
                <a:rPr lang="en-US" sz="1050" dirty="0">
                  <a:solidFill>
                    <a:schemeClr val="bg2"/>
                  </a:solidFill>
                </a:rPr>
                <a:t>F Magnet</a:t>
              </a:r>
            </a:p>
          </p:txBody>
        </p:sp>
        <p:sp>
          <p:nvSpPr>
            <p:cNvPr id="21" name="TextBox 20">
              <a:extLst>
                <a:ext uri="{FF2B5EF4-FFF2-40B4-BE49-F238E27FC236}">
                  <a16:creationId xmlns:a16="http://schemas.microsoft.com/office/drawing/2014/main" id="{850C5E41-1092-4743-7A40-FAA09790969A}"/>
                </a:ext>
              </a:extLst>
            </p:cNvPr>
            <p:cNvSpPr txBox="1"/>
            <p:nvPr/>
          </p:nvSpPr>
          <p:spPr>
            <a:xfrm>
              <a:off x="2024794" y="2223553"/>
              <a:ext cx="254812" cy="581521"/>
            </a:xfrm>
            <a:prstGeom prst="rect">
              <a:avLst/>
            </a:prstGeom>
            <a:noFill/>
          </p:spPr>
          <p:txBody>
            <a:bodyPr wrap="none" rtlCol="0">
              <a:spAutoFit/>
            </a:bodyPr>
            <a:lstStyle/>
            <a:p>
              <a:endParaRPr lang="en-US" sz="2400" b="1" dirty="0">
                <a:solidFill>
                  <a:srgbClr val="00FF00"/>
                </a:solidFill>
              </a:endParaRPr>
            </a:p>
          </p:txBody>
        </p:sp>
      </p:grpSp>
      <p:sp>
        <p:nvSpPr>
          <p:cNvPr id="27" name="TextBox 26">
            <a:extLst>
              <a:ext uri="{FF2B5EF4-FFF2-40B4-BE49-F238E27FC236}">
                <a16:creationId xmlns:a16="http://schemas.microsoft.com/office/drawing/2014/main" id="{26FE7F27-D32D-77FE-C1D5-945DCCDE4FD6}"/>
              </a:ext>
            </a:extLst>
          </p:cNvPr>
          <p:cNvSpPr txBox="1"/>
          <p:nvPr/>
        </p:nvSpPr>
        <p:spPr>
          <a:xfrm>
            <a:off x="1125121" y="2679754"/>
            <a:ext cx="526106" cy="253916"/>
          </a:xfrm>
          <a:prstGeom prst="rect">
            <a:avLst/>
          </a:prstGeom>
          <a:noFill/>
        </p:spPr>
        <p:txBody>
          <a:bodyPr wrap="none" rtlCol="0">
            <a:spAutoFit/>
          </a:bodyPr>
          <a:lstStyle/>
          <a:p>
            <a:r>
              <a:rPr lang="en-US" sz="1050" dirty="0">
                <a:solidFill>
                  <a:schemeClr val="bg2"/>
                </a:solidFill>
              </a:rPr>
              <a:t>Choke</a:t>
            </a:r>
          </a:p>
        </p:txBody>
      </p:sp>
      <p:pic>
        <p:nvPicPr>
          <p:cNvPr id="28" name="Picture 27">
            <a:extLst>
              <a:ext uri="{FF2B5EF4-FFF2-40B4-BE49-F238E27FC236}">
                <a16:creationId xmlns:a16="http://schemas.microsoft.com/office/drawing/2014/main" id="{367944FC-9AFE-19DE-D284-B6CC1E1FBC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8628" y="2883041"/>
            <a:ext cx="3897752" cy="1541088"/>
          </a:xfrm>
          <a:prstGeom prst="rect">
            <a:avLst/>
          </a:prstGeom>
        </p:spPr>
      </p:pic>
      <p:sp>
        <p:nvSpPr>
          <p:cNvPr id="38" name="TextBox 37">
            <a:extLst>
              <a:ext uri="{FF2B5EF4-FFF2-40B4-BE49-F238E27FC236}">
                <a16:creationId xmlns:a16="http://schemas.microsoft.com/office/drawing/2014/main" id="{D8C2C473-A40A-A580-BECF-44D806A8A035}"/>
              </a:ext>
            </a:extLst>
          </p:cNvPr>
          <p:cNvSpPr txBox="1"/>
          <p:nvPr/>
        </p:nvSpPr>
        <p:spPr>
          <a:xfrm>
            <a:off x="228600" y="850143"/>
            <a:ext cx="4572000" cy="2031325"/>
          </a:xfrm>
          <a:prstGeom prst="rect">
            <a:avLst/>
          </a:prstGeom>
          <a:noFill/>
        </p:spPr>
        <p:txBody>
          <a:bodyPr wrap="square">
            <a:spAutoFit/>
          </a:bodyPr>
          <a:lstStyle/>
          <a:p>
            <a:pPr marL="285750" indent="-285750">
              <a:buFont typeface="Arial" panose="020B0604020202020204" pitchFamily="34" charset="0"/>
              <a:buChar char="•"/>
            </a:pPr>
            <a:endParaRPr lang="en-US" sz="1800" dirty="0">
              <a:solidFill>
                <a:srgbClr val="020202"/>
              </a:solidFill>
            </a:endParaRPr>
          </a:p>
          <a:p>
            <a:pPr marL="285750" indent="-285750">
              <a:buFont typeface="Arial" panose="020B0604020202020204" pitchFamily="34" charset="0"/>
              <a:buChar char="•"/>
            </a:pPr>
            <a:r>
              <a:rPr lang="en-US" sz="1800" dirty="0">
                <a:solidFill>
                  <a:srgbClr val="020202"/>
                </a:solidFill>
              </a:rPr>
              <a:t>The Booster enclosure consists of a 10ft wide by 8ft high tunnel enclosure below grade.</a:t>
            </a:r>
          </a:p>
          <a:p>
            <a:pPr marL="285750" indent="-285750">
              <a:buFont typeface="Arial" panose="020B0604020202020204" pitchFamily="34" charset="0"/>
              <a:buChar char="•"/>
            </a:pPr>
            <a:r>
              <a:rPr lang="en-US" sz="1800" dirty="0">
                <a:solidFill>
                  <a:srgbClr val="020202"/>
                </a:solidFill>
              </a:rPr>
              <a:t>48 magnet girders, 25 ft long, support two combined function magnets, 10ft. long each. </a:t>
            </a:r>
          </a:p>
        </p:txBody>
      </p:sp>
      <p:sp>
        <p:nvSpPr>
          <p:cNvPr id="39" name="TextBox 38">
            <a:extLst>
              <a:ext uri="{FF2B5EF4-FFF2-40B4-BE49-F238E27FC236}">
                <a16:creationId xmlns:a16="http://schemas.microsoft.com/office/drawing/2014/main" id="{5C5507DE-152A-C50B-F18A-B85268119E8B}"/>
              </a:ext>
            </a:extLst>
          </p:cNvPr>
          <p:cNvSpPr txBox="1"/>
          <p:nvPr/>
        </p:nvSpPr>
        <p:spPr>
          <a:xfrm>
            <a:off x="7615370" y="2023254"/>
            <a:ext cx="724878" cy="253916"/>
          </a:xfrm>
          <a:prstGeom prst="rect">
            <a:avLst/>
          </a:prstGeom>
          <a:noFill/>
        </p:spPr>
        <p:txBody>
          <a:bodyPr wrap="none" rtlCol="0">
            <a:spAutoFit/>
          </a:bodyPr>
          <a:lstStyle/>
          <a:p>
            <a:r>
              <a:rPr lang="en-US" sz="1050" dirty="0">
                <a:solidFill>
                  <a:schemeClr val="bg2"/>
                </a:solidFill>
              </a:rPr>
              <a:t>D Magnet</a:t>
            </a:r>
          </a:p>
        </p:txBody>
      </p:sp>
    </p:spTree>
    <p:extLst>
      <p:ext uri="{BB962C8B-B14F-4D97-AF65-F5344CB8AC3E}">
        <p14:creationId xmlns:p14="http://schemas.microsoft.com/office/powerpoint/2010/main" val="685545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a:t>Booster Overview</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3"/>
            <a:ext cx="914400" cy="241300"/>
          </a:xfrm>
        </p:spPr>
        <p:txBody>
          <a:bodyPr/>
          <a:lstStyle/>
          <a:p>
            <a:pPr>
              <a:defRPr/>
            </a:pPr>
            <a:r>
              <a:rPr lang="en-US" dirty="0"/>
              <a:t>Jan 9, 2024  </a:t>
            </a:r>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dirty="0"/>
              <a:t>	Salah Chaurize | Booster Internal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pic>
        <p:nvPicPr>
          <p:cNvPr id="15" name="Picture 14" descr="A long shot of a factory&#10;&#10;Description automatically generated">
            <a:extLst>
              <a:ext uri="{FF2B5EF4-FFF2-40B4-BE49-F238E27FC236}">
                <a16:creationId xmlns:a16="http://schemas.microsoft.com/office/drawing/2014/main" id="{E537D2F5-F70B-4A89-2D67-B76BFF5DB99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31991" y="807951"/>
            <a:ext cx="3013333" cy="2260000"/>
          </a:xfrm>
          <a:prstGeom prst="rect">
            <a:avLst/>
          </a:prstGeom>
        </p:spPr>
      </p:pic>
      <p:pic>
        <p:nvPicPr>
          <p:cNvPr id="18" name="Picture 17" descr="A room with many machines and wires">
            <a:extLst>
              <a:ext uri="{FF2B5EF4-FFF2-40B4-BE49-F238E27FC236}">
                <a16:creationId xmlns:a16="http://schemas.microsoft.com/office/drawing/2014/main" id="{40CB3E54-3400-CCC7-3C34-D04AE42F2F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588" y="793581"/>
            <a:ext cx="3013332" cy="2259999"/>
          </a:xfrm>
          <a:prstGeom prst="rect">
            <a:avLst/>
          </a:prstGeom>
        </p:spPr>
      </p:pic>
      <p:sp>
        <p:nvSpPr>
          <p:cNvPr id="8" name="Content Placeholder 7">
            <a:extLst>
              <a:ext uri="{FF2B5EF4-FFF2-40B4-BE49-F238E27FC236}">
                <a16:creationId xmlns:a16="http://schemas.microsoft.com/office/drawing/2014/main" id="{F6119AED-434B-12A8-DABB-58B958AE8735}"/>
              </a:ext>
            </a:extLst>
          </p:cNvPr>
          <p:cNvSpPr>
            <a:spLocks noGrp="1"/>
          </p:cNvSpPr>
          <p:nvPr>
            <p:ph idx="1"/>
          </p:nvPr>
        </p:nvSpPr>
        <p:spPr>
          <a:xfrm>
            <a:off x="229278" y="3773917"/>
            <a:ext cx="4275034" cy="1488363"/>
          </a:xfrm>
        </p:spPr>
        <p:txBody>
          <a:bodyPr/>
          <a:lstStyle/>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1800" b="0" i="0" u="none" strike="noStrike" kern="1200" cap="none" spc="0" normalizeH="0" baseline="0" noProof="0" dirty="0">
                <a:ln>
                  <a:noFill/>
                </a:ln>
                <a:solidFill>
                  <a:srgbClr val="505050"/>
                </a:solidFill>
                <a:effectLst/>
                <a:uLnTx/>
                <a:uFillTx/>
                <a:latin typeface="Helvetica"/>
              </a:rPr>
              <a:t>H- Beam is injected from Linac in a multi-turn fashion via the 400 MeV line into Booster.</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lang="en-US" sz="1800" dirty="0"/>
              <a:t>Beam is captured, accelerated and </a:t>
            </a:r>
            <a:r>
              <a:rPr kumimoji="0" lang="en-US" sz="1800" b="0" i="0" u="none" strike="noStrike" kern="1200" cap="none" spc="0" normalizeH="0" baseline="0" noProof="0" dirty="0">
                <a:ln>
                  <a:noFill/>
                </a:ln>
                <a:solidFill>
                  <a:srgbClr val="505050"/>
                </a:solidFill>
                <a:effectLst/>
                <a:uLnTx/>
                <a:uFillTx/>
                <a:latin typeface="Helvetica"/>
              </a:rPr>
              <a:t>extracted to the Booster beam absorber or downstream MI8 beam line and other complex segments. </a:t>
            </a:r>
          </a:p>
          <a:p>
            <a:endParaRPr lang="en-US" dirty="0"/>
          </a:p>
        </p:txBody>
      </p:sp>
      <p:pic>
        <p:nvPicPr>
          <p:cNvPr id="9" name="Picture 8" descr="A long hallway with machinery and wires&#10;&#10;Description automatically generated">
            <a:extLst>
              <a:ext uri="{FF2B5EF4-FFF2-40B4-BE49-F238E27FC236}">
                <a16:creationId xmlns:a16="http://schemas.microsoft.com/office/drawing/2014/main" id="{1792071D-835E-4186-DC83-91A10D35AD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31992" y="3496435"/>
            <a:ext cx="3013332" cy="2259999"/>
          </a:xfrm>
          <a:prstGeom prst="rect">
            <a:avLst/>
          </a:prstGeom>
        </p:spPr>
      </p:pic>
      <p:sp>
        <p:nvSpPr>
          <p:cNvPr id="10" name="Content Placeholder 1">
            <a:extLst>
              <a:ext uri="{FF2B5EF4-FFF2-40B4-BE49-F238E27FC236}">
                <a16:creationId xmlns:a16="http://schemas.microsoft.com/office/drawing/2014/main" id="{CF667F73-C3D8-DDBC-02C8-754659F02740}"/>
              </a:ext>
            </a:extLst>
          </p:cNvPr>
          <p:cNvSpPr txBox="1">
            <a:spLocks/>
          </p:cNvSpPr>
          <p:nvPr/>
        </p:nvSpPr>
        <p:spPr>
          <a:xfrm>
            <a:off x="736827" y="3122269"/>
            <a:ext cx="2673623" cy="187693"/>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1100" dirty="0"/>
              <a:t>Booster 400 MeV		Booster Ring </a:t>
            </a:r>
          </a:p>
          <a:p>
            <a:pPr marL="0" indent="0">
              <a:buFont typeface="Arial" charset="0"/>
              <a:buNone/>
            </a:pPr>
            <a:endParaRPr lang="en-US" dirty="0"/>
          </a:p>
        </p:txBody>
      </p:sp>
      <p:sp>
        <p:nvSpPr>
          <p:cNvPr id="11" name="Content Placeholder 1">
            <a:extLst>
              <a:ext uri="{FF2B5EF4-FFF2-40B4-BE49-F238E27FC236}">
                <a16:creationId xmlns:a16="http://schemas.microsoft.com/office/drawing/2014/main" id="{4C27244C-F105-3020-DFE9-A5643521AC15}"/>
              </a:ext>
            </a:extLst>
          </p:cNvPr>
          <p:cNvSpPr txBox="1">
            <a:spLocks/>
          </p:cNvSpPr>
          <p:nvPr/>
        </p:nvSpPr>
        <p:spPr>
          <a:xfrm>
            <a:off x="5657483" y="3112478"/>
            <a:ext cx="1811541" cy="187693"/>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1100" dirty="0"/>
              <a:t>Booster Injection Girder</a:t>
            </a:r>
          </a:p>
          <a:p>
            <a:pPr marL="0" indent="0">
              <a:buFont typeface="Arial" charset="0"/>
              <a:buNone/>
            </a:pPr>
            <a:endParaRPr lang="en-US" dirty="0"/>
          </a:p>
        </p:txBody>
      </p:sp>
      <p:sp>
        <p:nvSpPr>
          <p:cNvPr id="12" name="Content Placeholder 1">
            <a:extLst>
              <a:ext uri="{FF2B5EF4-FFF2-40B4-BE49-F238E27FC236}">
                <a16:creationId xmlns:a16="http://schemas.microsoft.com/office/drawing/2014/main" id="{0B2143CF-4FB8-0DAA-8A8A-06491D7FAC04}"/>
              </a:ext>
            </a:extLst>
          </p:cNvPr>
          <p:cNvSpPr txBox="1">
            <a:spLocks/>
          </p:cNvSpPr>
          <p:nvPr/>
        </p:nvSpPr>
        <p:spPr>
          <a:xfrm>
            <a:off x="5880716" y="5852565"/>
            <a:ext cx="1588308" cy="187693"/>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1100" dirty="0"/>
              <a:t>Booster Extraction</a:t>
            </a:r>
          </a:p>
          <a:p>
            <a:pPr marL="0" indent="0">
              <a:buFont typeface="Arial" charset="0"/>
              <a:buNone/>
            </a:pPr>
            <a:endParaRPr lang="en-US" dirty="0"/>
          </a:p>
        </p:txBody>
      </p:sp>
    </p:spTree>
    <p:extLst>
      <p:ext uri="{BB962C8B-B14F-4D97-AF65-F5344CB8AC3E}">
        <p14:creationId xmlns:p14="http://schemas.microsoft.com/office/powerpoint/2010/main" val="1444781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a:t>Booster Overview</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3"/>
            <a:ext cx="914400" cy="241300"/>
          </a:xfrm>
        </p:spPr>
        <p:txBody>
          <a:bodyPr/>
          <a:lstStyle/>
          <a:p>
            <a:pPr>
              <a:defRPr/>
            </a:pPr>
            <a:r>
              <a:rPr lang="en-US" dirty="0"/>
              <a:t>Jan 9, 2024  </a:t>
            </a:r>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dirty="0"/>
              <a:t>	Salah Chaurize | Booster Internal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
        <p:nvSpPr>
          <p:cNvPr id="14" name="Content Placeholder 1">
            <a:extLst>
              <a:ext uri="{FF2B5EF4-FFF2-40B4-BE49-F238E27FC236}">
                <a16:creationId xmlns:a16="http://schemas.microsoft.com/office/drawing/2014/main" id="{DEE29A6B-CECE-6DE6-C54B-E2AFB2A7FA64}"/>
              </a:ext>
            </a:extLst>
          </p:cNvPr>
          <p:cNvSpPr>
            <a:spLocks noGrp="1"/>
          </p:cNvSpPr>
          <p:nvPr>
            <p:ph idx="1"/>
          </p:nvPr>
        </p:nvSpPr>
        <p:spPr>
          <a:xfrm>
            <a:off x="336855" y="1047063"/>
            <a:ext cx="4476659" cy="3631585"/>
          </a:xfrm>
        </p:spPr>
        <p:txBody>
          <a:bodyPr/>
          <a:lstStyle/>
          <a:p>
            <a:r>
              <a:rPr lang="en-US" sz="1600" dirty="0"/>
              <a:t>These images show the two possible extraction areas for Booster beam at 8 GeV:</a:t>
            </a:r>
          </a:p>
          <a:p>
            <a:pPr lvl="1"/>
            <a:r>
              <a:rPr lang="en-US" sz="1600" dirty="0"/>
              <a:t>Booster Beam Absorber</a:t>
            </a:r>
          </a:p>
          <a:p>
            <a:pPr lvl="1"/>
            <a:r>
              <a:rPr lang="en-US" sz="1600" dirty="0"/>
              <a:t>MI8 Line segment. </a:t>
            </a:r>
          </a:p>
          <a:p>
            <a:pPr lvl="2"/>
            <a:r>
              <a:rPr lang="en-US" sz="1400" dirty="0"/>
              <a:t>Downstream segments are discussed further in SAD </a:t>
            </a:r>
            <a:r>
              <a:rPr lang="en-US" sz="1400"/>
              <a:t>Section 1</a:t>
            </a:r>
            <a:endParaRPr lang="en-US" sz="1400" dirty="0"/>
          </a:p>
        </p:txBody>
      </p:sp>
      <p:pic>
        <p:nvPicPr>
          <p:cNvPr id="11" name="Picture 10" descr="A room with machinery and pipes&#10;&#10;Description automatically generated">
            <a:extLst>
              <a:ext uri="{FF2B5EF4-FFF2-40B4-BE49-F238E27FC236}">
                <a16:creationId xmlns:a16="http://schemas.microsoft.com/office/drawing/2014/main" id="{61F595DE-B19F-0796-A77E-F3BDB27781C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0555" y="3101083"/>
            <a:ext cx="3028514" cy="2271385"/>
          </a:xfrm>
          <a:prstGeom prst="rect">
            <a:avLst/>
          </a:prstGeom>
        </p:spPr>
      </p:pic>
      <p:pic>
        <p:nvPicPr>
          <p:cNvPr id="16" name="Picture 15" descr="A room with a metal structure with yellow ropes&#10;&#10;Description automatically generated with medium confidence">
            <a:extLst>
              <a:ext uri="{FF2B5EF4-FFF2-40B4-BE49-F238E27FC236}">
                <a16:creationId xmlns:a16="http://schemas.microsoft.com/office/drawing/2014/main" id="{05299058-5D17-0FE4-7DF3-514BC3B08F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10141" y="612675"/>
            <a:ext cx="2948014" cy="2211012"/>
          </a:xfrm>
          <a:prstGeom prst="rect">
            <a:avLst/>
          </a:prstGeom>
        </p:spPr>
      </p:pic>
      <p:sp>
        <p:nvSpPr>
          <p:cNvPr id="2" name="Content Placeholder 1">
            <a:extLst>
              <a:ext uri="{FF2B5EF4-FFF2-40B4-BE49-F238E27FC236}">
                <a16:creationId xmlns:a16="http://schemas.microsoft.com/office/drawing/2014/main" id="{BB73C2EE-1BBB-CE4F-9856-5F90EAEE8090}"/>
              </a:ext>
            </a:extLst>
          </p:cNvPr>
          <p:cNvSpPr txBox="1">
            <a:spLocks/>
          </p:cNvSpPr>
          <p:nvPr/>
        </p:nvSpPr>
        <p:spPr>
          <a:xfrm>
            <a:off x="1118000" y="5421379"/>
            <a:ext cx="2673623" cy="187693"/>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1100" dirty="0"/>
              <a:t>Booster MI8 Line		Booster Ring </a:t>
            </a:r>
          </a:p>
          <a:p>
            <a:pPr marL="0" indent="0">
              <a:buFont typeface="Arial" charset="0"/>
              <a:buNone/>
            </a:pPr>
            <a:endParaRPr lang="en-US" dirty="0"/>
          </a:p>
        </p:txBody>
      </p:sp>
      <p:sp>
        <p:nvSpPr>
          <p:cNvPr id="7" name="Content Placeholder 1">
            <a:extLst>
              <a:ext uri="{FF2B5EF4-FFF2-40B4-BE49-F238E27FC236}">
                <a16:creationId xmlns:a16="http://schemas.microsoft.com/office/drawing/2014/main" id="{56055CA7-9882-3C72-68DD-DA428543A27E}"/>
              </a:ext>
            </a:extLst>
          </p:cNvPr>
          <p:cNvSpPr txBox="1">
            <a:spLocks/>
          </p:cNvSpPr>
          <p:nvPr/>
        </p:nvSpPr>
        <p:spPr>
          <a:xfrm>
            <a:off x="5984532" y="2826822"/>
            <a:ext cx="2673623" cy="187693"/>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1100" dirty="0"/>
              <a:t>Booster MI8 Line to Booster Absorber or MI8 Transfer Line to Downstream Accelerator Segments</a:t>
            </a:r>
            <a:endParaRPr lang="en-US" dirty="0"/>
          </a:p>
        </p:txBody>
      </p:sp>
      <p:cxnSp>
        <p:nvCxnSpPr>
          <p:cNvPr id="10" name="Straight Arrow Connector 9">
            <a:extLst>
              <a:ext uri="{FF2B5EF4-FFF2-40B4-BE49-F238E27FC236}">
                <a16:creationId xmlns:a16="http://schemas.microsoft.com/office/drawing/2014/main" id="{57B66DA7-56E3-2D3E-A723-621DB1FEE6A6}"/>
              </a:ext>
            </a:extLst>
          </p:cNvPr>
          <p:cNvCxnSpPr>
            <a:cxnSpLocks/>
          </p:cNvCxnSpPr>
          <p:nvPr/>
        </p:nvCxnSpPr>
        <p:spPr>
          <a:xfrm>
            <a:off x="6584863" y="1606776"/>
            <a:ext cx="832887"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2" name="Picture 11" descr="A machine in a factory&#10;&#10;Description automatically generated">
            <a:extLst>
              <a:ext uri="{FF2B5EF4-FFF2-40B4-BE49-F238E27FC236}">
                <a16:creationId xmlns:a16="http://schemas.microsoft.com/office/drawing/2014/main" id="{3A2AEB3C-1428-B5A9-E216-3A625E7F426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55167" y="3510119"/>
            <a:ext cx="2264895" cy="2428222"/>
          </a:xfrm>
          <a:prstGeom prst="rect">
            <a:avLst/>
          </a:prstGeom>
        </p:spPr>
      </p:pic>
      <p:sp>
        <p:nvSpPr>
          <p:cNvPr id="13" name="Content Placeholder 1">
            <a:extLst>
              <a:ext uri="{FF2B5EF4-FFF2-40B4-BE49-F238E27FC236}">
                <a16:creationId xmlns:a16="http://schemas.microsoft.com/office/drawing/2014/main" id="{B333A4BB-2E06-96EF-9A77-303385DB1E27}"/>
              </a:ext>
            </a:extLst>
          </p:cNvPr>
          <p:cNvSpPr txBox="1">
            <a:spLocks/>
          </p:cNvSpPr>
          <p:nvPr/>
        </p:nvSpPr>
        <p:spPr>
          <a:xfrm>
            <a:off x="7926855" y="3985681"/>
            <a:ext cx="1149238" cy="502187"/>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1100" dirty="0"/>
              <a:t>Booster MI8 Line to Accelerator Segments</a:t>
            </a:r>
            <a:endParaRPr lang="en-US" dirty="0"/>
          </a:p>
        </p:txBody>
      </p:sp>
      <p:sp>
        <p:nvSpPr>
          <p:cNvPr id="15" name="Content Placeholder 1">
            <a:extLst>
              <a:ext uri="{FF2B5EF4-FFF2-40B4-BE49-F238E27FC236}">
                <a16:creationId xmlns:a16="http://schemas.microsoft.com/office/drawing/2014/main" id="{16CE28DF-9268-3CA9-4B1F-30340FBC5729}"/>
              </a:ext>
            </a:extLst>
          </p:cNvPr>
          <p:cNvSpPr txBox="1">
            <a:spLocks/>
          </p:cNvSpPr>
          <p:nvPr/>
        </p:nvSpPr>
        <p:spPr>
          <a:xfrm>
            <a:off x="7926855" y="5089551"/>
            <a:ext cx="1240852" cy="502187"/>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1100" dirty="0"/>
              <a:t>Booster Beam Absorber</a:t>
            </a:r>
            <a:endParaRPr lang="en-US" dirty="0"/>
          </a:p>
        </p:txBody>
      </p:sp>
      <p:cxnSp>
        <p:nvCxnSpPr>
          <p:cNvPr id="18" name="Straight Arrow Connector 17">
            <a:extLst>
              <a:ext uri="{FF2B5EF4-FFF2-40B4-BE49-F238E27FC236}">
                <a16:creationId xmlns:a16="http://schemas.microsoft.com/office/drawing/2014/main" id="{C51B88D9-BB1F-D862-D2E3-C6867D351100}"/>
              </a:ext>
            </a:extLst>
          </p:cNvPr>
          <p:cNvCxnSpPr>
            <a:cxnSpLocks/>
          </p:cNvCxnSpPr>
          <p:nvPr/>
        </p:nvCxnSpPr>
        <p:spPr>
          <a:xfrm flipH="1">
            <a:off x="7130751" y="4278743"/>
            <a:ext cx="742707" cy="3352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85631C15-0E70-EB76-BDD6-1956D153B108}"/>
              </a:ext>
            </a:extLst>
          </p:cNvPr>
          <p:cNvCxnSpPr>
            <a:cxnSpLocks/>
          </p:cNvCxnSpPr>
          <p:nvPr/>
        </p:nvCxnSpPr>
        <p:spPr>
          <a:xfrm flipH="1" flipV="1">
            <a:off x="7104053" y="5089551"/>
            <a:ext cx="769405" cy="902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1711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Booster Overview</a:t>
            </a:r>
          </a:p>
          <a:p>
            <a:r>
              <a:rPr lang="en-US" sz="2800" dirty="0"/>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 </a:t>
            </a:r>
          </a:p>
          <a:p>
            <a:r>
              <a:rPr lang="en-US" sz="2800" dirty="0">
                <a:solidFill>
                  <a:schemeClr val="bg1">
                    <a:lumMod val="75000"/>
                  </a:schemeClr>
                </a:solidFill>
              </a:rPr>
              <a:t>Summary of Defense in Depth Controls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dirty="0"/>
              <a:t>Jan 9, 2024  </a:t>
            </a:r>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dirty="0"/>
              <a:t>Salah Chaurize | Booster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Tree>
    <p:extLst>
      <p:ext uri="{BB962C8B-B14F-4D97-AF65-F5344CB8AC3E}">
        <p14:creationId xmlns:p14="http://schemas.microsoft.com/office/powerpoint/2010/main" val="2512598882"/>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3023  -  Read-Only" id="{A8C22F5D-C6D7-4589-A1DC-766D1E9786F3}" vid="{C4929605-360F-4C13-A43A-E93BABDEF8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5E6438C41BFD47ACE8933FA0781970" ma:contentTypeVersion="2" ma:contentTypeDescription="Create a new document." ma:contentTypeScope="" ma:versionID="40731602f34b2e145fe69f86e6a35b1b">
  <xsd:schema xmlns:xsd="http://www.w3.org/2001/XMLSchema" xmlns:xs="http://www.w3.org/2001/XMLSchema" xmlns:p="http://schemas.microsoft.com/office/2006/metadata/properties" xmlns:ns2="c8a0c449-bc3f-4023-b6f3-9ae146c0e873" targetNamespace="http://schemas.microsoft.com/office/2006/metadata/properties" ma:root="true" ma:fieldsID="e613c1cf9b7acee2742733a09b7ffdd1" ns2:_="">
    <xsd:import namespace="c8a0c449-bc3f-4023-b6f3-9ae146c0e873"/>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a0c449-bc3f-4023-b6f3-9ae146c0e87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c8a0c449-bc3f-4023-b6f3-9ae146c0e873">MKRZARSQM56R-1466480915-294</_dlc_DocId>
    <_dlc_DocIdUrl xmlns="c8a0c449-bc3f-4023-b6f3-9ae146c0e873">
      <Url>https://fermipoint.fnal.gov/org/eshq/ASD/_layouts/15/DocIdRedir.aspx?ID=MKRZARSQM56R-1466480915-294</Url>
      <Description>MKRZARSQM56R-1466480915-294</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E4FB0BA-40FF-4738-BEDA-5B1BDD7FB1CF}">
  <ds:schemaRefs>
    <ds:schemaRef ds:uri="http://schemas.microsoft.com/sharepoint/v3/contenttype/forms"/>
  </ds:schemaRefs>
</ds:datastoreItem>
</file>

<file path=customXml/itemProps2.xml><?xml version="1.0" encoding="utf-8"?>
<ds:datastoreItem xmlns:ds="http://schemas.openxmlformats.org/officeDocument/2006/customXml" ds:itemID="{F3046631-D625-4DBB-820E-2A2656AF18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a0c449-bc3f-4023-b6f3-9ae146c0e8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9A9177-9946-41CD-B01B-8BAAEF071AA1}">
  <ds:schemaRefs>
    <ds:schemaRef ds:uri="http://purl.org/dc/dcmitype/"/>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c8a0c449-bc3f-4023-b6f3-9ae146c0e873"/>
    <ds:schemaRef ds:uri="http://www.w3.org/XML/1998/namespace"/>
  </ds:schemaRefs>
</ds:datastoreItem>
</file>

<file path=customXml/itemProps4.xml><?xml version="1.0" encoding="utf-8"?>
<ds:datastoreItem xmlns:ds="http://schemas.openxmlformats.org/officeDocument/2006/customXml" ds:itemID="{097848FA-C60A-45FD-BB12-33C88503094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FNAL_PowerPoint_4x3_100716 (1)</Template>
  <TotalTime>8060</TotalTime>
  <Words>3872</Words>
  <Application>Microsoft Office PowerPoint</Application>
  <PresentationFormat>On-screen Show (4:3)</PresentationFormat>
  <Paragraphs>740</Paragraphs>
  <Slides>40</Slides>
  <Notes>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40</vt:i4>
      </vt:variant>
    </vt:vector>
  </HeadingPairs>
  <TitlesOfParts>
    <vt:vector size="47" baseType="lpstr">
      <vt:lpstr>Arial</vt:lpstr>
      <vt:lpstr>Calibri</vt:lpstr>
      <vt:lpstr>Helvetica</vt:lpstr>
      <vt:lpstr>Wingdings</vt:lpstr>
      <vt:lpstr>Fermilab_PPT_090815</vt:lpstr>
      <vt:lpstr>1_Fermilab_PPT_090815</vt:lpstr>
      <vt:lpstr>Document</vt:lpstr>
      <vt:lpstr>PowerPoint Presentation</vt:lpstr>
      <vt:lpstr>Outline</vt:lpstr>
      <vt:lpstr>Outline</vt:lpstr>
      <vt:lpstr>Booster Overview</vt:lpstr>
      <vt:lpstr>Booster Overview</vt:lpstr>
      <vt:lpstr>Booster Overview</vt:lpstr>
      <vt:lpstr>Booster Overview</vt:lpstr>
      <vt:lpstr>Booster Overview</vt:lpstr>
      <vt:lpstr>Outline</vt:lpstr>
      <vt:lpstr>Hazard Inventory for Booster</vt:lpstr>
      <vt:lpstr>Outline</vt:lpstr>
      <vt:lpstr>Non-Accelerator Specific Hazards - Radiological</vt:lpstr>
      <vt:lpstr>Non-Accelerator Specific Hazards - Radiological</vt:lpstr>
      <vt:lpstr>Non-Accelerator Specific Hazards - Radiological</vt:lpstr>
      <vt:lpstr>Non-Accelerator Specific Hazards – Radiological  </vt:lpstr>
      <vt:lpstr>Non-Accelerator Specific Hazards – Radiological  </vt:lpstr>
      <vt:lpstr>Non-Accelerator Specific Hazards - Radiological</vt:lpstr>
      <vt:lpstr>Non-Accelerator Specific Hazards - Radiological</vt:lpstr>
      <vt:lpstr>Non-Accelerator Specific Hazards - Electrical</vt:lpstr>
      <vt:lpstr>Non-Accelerator Specific Hazards - Electrical</vt:lpstr>
      <vt:lpstr>Non-Accelerator Specific Hazards –  Magnetic Fields</vt:lpstr>
      <vt:lpstr>Non-Accelerator Specific Hazards –  Confined Space</vt:lpstr>
      <vt:lpstr>Outline</vt:lpstr>
      <vt:lpstr>Accelerator Specific Hazards - Radiological</vt:lpstr>
      <vt:lpstr>Outline</vt:lpstr>
      <vt:lpstr>Maximum Credible Incident (MCI) – Radiological</vt:lpstr>
      <vt:lpstr>Maximum Credible Incident (MCI) – Radiological</vt:lpstr>
      <vt:lpstr>Maximum Credible Incident (MCI) – Radiological </vt:lpstr>
      <vt:lpstr>Outline</vt:lpstr>
      <vt:lpstr>Credited Controls – Passive</vt:lpstr>
      <vt:lpstr>Credited Controls – Active Engineering</vt:lpstr>
      <vt:lpstr>Credited Controls – Active Engineering</vt:lpstr>
      <vt:lpstr>Credited Controls – Active Engineering</vt:lpstr>
      <vt:lpstr>Credited Controls - Administrative</vt:lpstr>
      <vt:lpstr>Outline</vt:lpstr>
      <vt:lpstr>Defense in Depth Controls</vt:lpstr>
      <vt:lpstr>PowerPoint Presentation</vt:lpstr>
      <vt:lpstr>Back</vt:lpstr>
      <vt:lpstr>PowerPoint Presentation</vt:lpstr>
      <vt:lpstr>PowerPoint Presentation</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R. Wolter x4807 16344N</dc:creator>
  <cp:lastModifiedBy>Salah J Chaurize</cp:lastModifiedBy>
  <cp:revision>123</cp:revision>
  <cp:lastPrinted>2014-01-20T19:40:21Z</cp:lastPrinted>
  <dcterms:created xsi:type="dcterms:W3CDTF">2017-02-13T18:49:53Z</dcterms:created>
  <dcterms:modified xsi:type="dcterms:W3CDTF">2024-01-10T20:02:54Z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0x0101005E5E6438C41BFD47ACE8933FA0781970</vt:lpwstr>
  </property>
  <property fmtid="{D5CDD505-2E9C-101B-9397-08002B2CF9AE}" pid="3" name="_dlc_DocIdItemGuid">
    <vt:lpwstr>e15050c8-8936-4be0-9562-0f7eb3139549</vt:lpwstr>
  </property>
</Properties>
</file>