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  <p:sldMasterId id="2147484123" r:id="rId6"/>
  </p:sldMasterIdLst>
  <p:notesMasterIdLst>
    <p:notesMasterId r:id="rId43"/>
  </p:notesMasterIdLst>
  <p:handoutMasterIdLst>
    <p:handoutMasterId r:id="rId44"/>
  </p:handoutMasterIdLst>
  <p:sldIdLst>
    <p:sldId id="340" r:id="rId7"/>
    <p:sldId id="275" r:id="rId8"/>
    <p:sldId id="356" r:id="rId9"/>
    <p:sldId id="320" r:id="rId10"/>
    <p:sldId id="386" r:id="rId11"/>
    <p:sldId id="343" r:id="rId12"/>
    <p:sldId id="387" r:id="rId13"/>
    <p:sldId id="388" r:id="rId14"/>
    <p:sldId id="389" r:id="rId15"/>
    <p:sldId id="357" r:id="rId16"/>
    <p:sldId id="322" r:id="rId17"/>
    <p:sldId id="358" r:id="rId18"/>
    <p:sldId id="380" r:id="rId19"/>
    <p:sldId id="382" r:id="rId20"/>
    <p:sldId id="376" r:id="rId21"/>
    <p:sldId id="394" r:id="rId22"/>
    <p:sldId id="381" r:id="rId23"/>
    <p:sldId id="347" r:id="rId24"/>
    <p:sldId id="349" r:id="rId25"/>
    <p:sldId id="352" r:id="rId26"/>
    <p:sldId id="359" r:id="rId27"/>
    <p:sldId id="383" r:id="rId28"/>
    <p:sldId id="362" r:id="rId29"/>
    <p:sldId id="384" r:id="rId30"/>
    <p:sldId id="385" r:id="rId31"/>
    <p:sldId id="363" r:id="rId32"/>
    <p:sldId id="364" r:id="rId33"/>
    <p:sldId id="365" r:id="rId34"/>
    <p:sldId id="366" r:id="rId35"/>
    <p:sldId id="331" r:id="rId36"/>
    <p:sldId id="370" r:id="rId37"/>
    <p:sldId id="372" r:id="rId38"/>
    <p:sldId id="391" r:id="rId39"/>
    <p:sldId id="392" r:id="rId40"/>
    <p:sldId id="393" r:id="rId41"/>
    <p:sldId id="373" r:id="rId4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E. AndersonJr. x4973 04659N" initials="JEA" lastIdx="10" clrIdx="0">
    <p:extLst>
      <p:ext uri="{19B8F6BF-5375-455C-9EA6-DF929625EA0E}">
        <p15:presenceInfo xmlns:p15="http://schemas.microsoft.com/office/powerpoint/2012/main" userId="John E. AndersonJr. x4973 04659N" providerId="None"/>
      </p:ext>
    </p:extLst>
  </p:cmAuthor>
  <p:cmAuthor id="2" name="Madelyn R. Wolter x4807 16344N" initials="MRWx1" lastIdx="3" clrIdx="1">
    <p:extLst>
      <p:ext uri="{19B8F6BF-5375-455C-9EA6-DF929625EA0E}">
        <p15:presenceInfo xmlns:p15="http://schemas.microsoft.com/office/powerpoint/2012/main" userId="Madelyn R. Wolter x4807 16344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04C97"/>
    <a:srgbClr val="0D3B8E"/>
    <a:srgbClr val="020202"/>
    <a:srgbClr val="003087"/>
    <a:srgbClr val="03005F"/>
    <a:srgbClr val="0C075E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80" autoAdjust="0"/>
    <p:restoredTop sz="93419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165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1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63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4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B7F4B75-4F65-7848-A4D9-272D17D640C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D41BFD4-3249-354F-A1F5-C9243F4BEFB1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77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FF835359-57F6-A541-A46D-42CECDD1C810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46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F4AE51-D212-C249-BBB0-95EE78765A41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1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EAC00FC-C1D2-F44D-9136-CC4F68AE582A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54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72D9F-FF2B-4047-B3F6-490DF188D988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2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1F22C41-7D3A-8145-BF55-07072937A37B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03C6E33-1D04-8A47-A5AA-42760CB82B21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0D12889-7350-D343-982B-F01171C3949A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C8DFA90-823F-CD45-8770-2835E03D6EE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3F23A8A-28DD-574E-8AEE-6188A2182E9D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90354A-CC11-CE40-91A1-C615B57E7125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9932AB-6A2D-0B4D-8270-E5DD88768EDD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515CD0-651C-A84C-B0C5-E136F64434ED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047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Martin Murphy	</a:t>
            </a:r>
          </a:p>
          <a:p>
            <a:r>
              <a:rPr lang="en-US" sz="1600" dirty="0"/>
              <a:t>8-GeV Line SAD Internal Readiness Review</a:t>
            </a:r>
          </a:p>
          <a:p>
            <a:r>
              <a:rPr lang="en-US" sz="1600" dirty="0"/>
              <a:t>09 January 2024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Safety Assessment Document Updates for DOE O 420.2D</a:t>
            </a:r>
          </a:p>
          <a:p>
            <a:r>
              <a:rPr lang="en-US" sz="1800" dirty="0"/>
              <a:t>SAD Section III Chapter 05 – 8-GeV Line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85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/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8E762B-BA32-861D-5A95-927DC78E4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089977F-6870-BDDD-4FF8-E6567282F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7B57ADA-2526-5149-ACE3-76559E7CC947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D371AB-16D3-717C-5E78-D7872FC9B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259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285B2-A0CF-F693-EC1A-C21C5147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Inventory for 8-GeV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5BF9F4-F0C1-2919-D098-507AE463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748" y="889331"/>
            <a:ext cx="2849195" cy="4949405"/>
          </a:xfrm>
        </p:spPr>
        <p:txBody>
          <a:bodyPr/>
          <a:lstStyle/>
          <a:p>
            <a:r>
              <a:rPr lang="en-US" sz="1600" dirty="0"/>
              <a:t>Accelerator specific hazards are purple</a:t>
            </a:r>
          </a:p>
          <a:p>
            <a:r>
              <a:rPr lang="en-US" sz="1600" dirty="0"/>
              <a:t>Hazards not discussed today are evaluated via the common Risk Matrix tables</a:t>
            </a:r>
          </a:p>
          <a:p>
            <a:pPr lvl="1"/>
            <a:r>
              <a:rPr lang="en-US" sz="1400" dirty="0"/>
              <a:t>Covered in SAD Section I, Chapter 4</a:t>
            </a:r>
          </a:p>
          <a:p>
            <a:r>
              <a:rPr lang="en-US" sz="1600" dirty="0"/>
              <a:t>Hazards evaluated via risk assessment methodology per DOE-HDBK-1163-2020</a:t>
            </a:r>
          </a:p>
          <a:p>
            <a:pPr lvl="1"/>
            <a:r>
              <a:rPr lang="en-US" sz="1400" dirty="0"/>
              <a:t>Likelihood (L): </a:t>
            </a:r>
          </a:p>
          <a:p>
            <a:pPr lvl="2"/>
            <a:r>
              <a:rPr lang="en-US" sz="1200" dirty="0"/>
              <a:t>Anticipated (A), Unlikely (U), Extremely Unlikely (EU), Beyond Extremely Unlikely (BEU)</a:t>
            </a:r>
          </a:p>
          <a:p>
            <a:pPr lvl="1"/>
            <a:r>
              <a:rPr lang="en-US" sz="1400" dirty="0"/>
              <a:t>Consequence (C):</a:t>
            </a:r>
          </a:p>
          <a:p>
            <a:pPr lvl="2"/>
            <a:r>
              <a:rPr lang="en-US" sz="1200" dirty="0"/>
              <a:t>High (H), Moderate (M), Low (L), Negligible (N)</a:t>
            </a:r>
          </a:p>
          <a:p>
            <a:pPr lvl="1"/>
            <a:r>
              <a:rPr lang="en-US" sz="1400" dirty="0"/>
              <a:t>Risk (R):</a:t>
            </a:r>
          </a:p>
          <a:p>
            <a:pPr lvl="2"/>
            <a:r>
              <a:rPr lang="en-US" sz="1200" dirty="0"/>
              <a:t>I , II, III, IV (descending order of concern)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056841-0431-F1E0-5F01-714C318EB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39365"/>
              </p:ext>
            </p:extLst>
          </p:nvPr>
        </p:nvGraphicFramePr>
        <p:xfrm>
          <a:off x="222249" y="794843"/>
          <a:ext cx="5780985" cy="536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410">
                  <a:extLst>
                    <a:ext uri="{9D8B030D-6E8A-4147-A177-3AD203B41FA5}">
                      <a16:colId xmlns:a16="http://schemas.microsoft.com/office/drawing/2014/main" val="593621810"/>
                    </a:ext>
                  </a:extLst>
                </a:gridCol>
                <a:gridCol w="2004888">
                  <a:extLst>
                    <a:ext uri="{9D8B030D-6E8A-4147-A177-3AD203B41FA5}">
                      <a16:colId xmlns:a16="http://schemas.microsoft.com/office/drawing/2014/main" val="1540830742"/>
                    </a:ext>
                  </a:extLst>
                </a:gridCol>
                <a:gridCol w="302088">
                  <a:extLst>
                    <a:ext uri="{9D8B030D-6E8A-4147-A177-3AD203B41FA5}">
                      <a16:colId xmlns:a16="http://schemas.microsoft.com/office/drawing/2014/main" val="2181579437"/>
                    </a:ext>
                  </a:extLst>
                </a:gridCol>
                <a:gridCol w="3172599">
                  <a:extLst>
                    <a:ext uri="{9D8B030D-6E8A-4147-A177-3AD203B41FA5}">
                      <a16:colId xmlns:a16="http://schemas.microsoft.com/office/drawing/2014/main" val="257460631"/>
                    </a:ext>
                  </a:extLst>
                </a:gridCol>
              </a:tblGrid>
              <a:tr h="191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Radiological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Toxic Materials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82548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7030A0"/>
                          </a:solidFill>
                          <a:effectLst/>
                        </a:rPr>
                        <a:t>Prompt Ionizing Radiation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Lead Shielding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152745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Residual Activation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Beryllium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374642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Groundwater Activation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Fluorinert &amp; Its Byproducts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4636702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Surface Water Activation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Liquid Scintillator Oil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748192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Radioactive Water (RAW) Systems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Pseudocumene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0965879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Air Activation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Ammonia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994431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Closed Loop Air Cooling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Nanoparticle Exposures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0978061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Soil Interactions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Flammables and Combustibles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13428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Radioactive Waste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Combustible Materials (e.g., cables, wood cribbing, etc.)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4316353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Contamination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Flammable Materials (e.g., flammable gas, cleaning materials, etc.)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776704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Beryllium-7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Electrical Energy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82419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Radioactive Sources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Stored Energy Exposure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488423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Nuclear Material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High Voltage Exposure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122570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Radiation Generating Devices (RGDs)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Low Voltage, High Current Exposure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949371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Non-Ionizing Radiation Hazards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Kinetic Energy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974278"/>
                  </a:ext>
                </a:extLst>
              </a:tr>
              <a:tr h="191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Thermal Energy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Power Tools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6780969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Magnet Bakeouts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Pumps and Motors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51110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Hot Work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Motion Tables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901662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7030A0"/>
                          </a:solidFill>
                          <a:effectLst/>
                        </a:rPr>
                        <a:t>Cryogenics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Mobile Shielding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974607"/>
                  </a:ext>
                </a:extLst>
              </a:tr>
              <a:tr h="191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Potential Energy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Magnetic Fields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564837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Crane Operations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Fringe Fields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96299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Compressed Gasses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Other Hazards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25235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Vacuum/Pressure Vessels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☒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Confined Spaces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812682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Vacuum Pumps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☐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Noise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370569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Material Handling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Silica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2169380"/>
                  </a:ext>
                </a:extLst>
              </a:tr>
              <a:tr h="1917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Access &amp; Egress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Ergonomics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767370"/>
                  </a:ext>
                </a:extLst>
              </a:tr>
              <a:tr h="191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☒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Life Safety Egress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☐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Asbestos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176441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E572C2-6F2D-D7A6-1DF9-E4C2A763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C020AB-573B-8121-B64F-53282C8168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0D79CDC-97C6-0147-B4F7-DA4E866175A8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0DF6D4-B71D-5BA9-B0C3-91F2DF7CC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9238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/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2FB384-695D-4FEB-086F-49B815F4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F15904F-9919-B5B3-4ECF-147AFCEC2D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7B05030-5F4F-2842-93A2-16F29BE80371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FD0CA66-D8CF-3B83-7F2C-C57CE7F17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026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29649"/>
            <a:ext cx="8672513" cy="2502568"/>
          </a:xfrm>
        </p:spPr>
        <p:txBody>
          <a:bodyPr/>
          <a:lstStyle/>
          <a:p>
            <a:r>
              <a:rPr lang="en-US" sz="1800" dirty="0"/>
              <a:t>Residual Activation</a:t>
            </a:r>
          </a:p>
          <a:p>
            <a:pPr lvl="1"/>
            <a:r>
              <a:rPr lang="en-US" sz="1800" dirty="0"/>
              <a:t>High intensity beam delivery can produce activated materials inside the 8-GeV Line enclosure due to beam loss.</a:t>
            </a:r>
          </a:p>
          <a:p>
            <a:pPr lvl="1"/>
            <a:r>
              <a:rPr lang="en-US" sz="1800" dirty="0"/>
              <a:t>The residual dose rate found in the 8-GeV Line from initial entry surveys is historically less than 5 mrem/hr, exceptions include:</a:t>
            </a:r>
          </a:p>
          <a:p>
            <a:pPr lvl="2"/>
            <a:r>
              <a:rPr lang="en-US" sz="1600" dirty="0"/>
              <a:t>Beam collimators at cells 836 and 838, respectively.  Dose rates at those locations are usually in excess of 200 mrem/hour.</a:t>
            </a:r>
          </a:p>
          <a:p>
            <a:pPr lvl="1"/>
            <a:r>
              <a:rPr lang="en-US" sz="1800" dirty="0"/>
              <a:t>Hazard applies to onsite facility workers and onsite co-located workers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342831"/>
          <a:ext cx="857394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502584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983885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 – Locked Gates:</a:t>
                      </a:r>
                    </a:p>
                    <a:p>
                      <a:r>
                        <a:rPr lang="en-US" sz="1600" dirty="0"/>
                        <a:t>P – Key Control Program:</a:t>
                      </a:r>
                    </a:p>
                    <a:p>
                      <a:r>
                        <a:rPr lang="en-US" sz="1600" dirty="0"/>
                        <a:t>P – Radiological Work Permit</a:t>
                      </a:r>
                    </a:p>
                    <a:p>
                      <a:r>
                        <a:rPr lang="en-US" sz="1600" dirty="0"/>
                        <a:t>P – Postings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 – Training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 – Beam Loss Monitoring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 – Machine Protection System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 – Local Component Shielding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 – Run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BEU</a:t>
                      </a:r>
                    </a:p>
                    <a:p>
                      <a:r>
                        <a:rPr lang="en-US" sz="1600" dirty="0"/>
                        <a:t>C: N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DB50F-858A-1AF4-FACC-2F23F9CE3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D0BCD8-A052-94B8-8FCB-A7D600D01B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AFCE676-12B9-484D-B949-B315F820C0C9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027332C-9362-D0C5-5F6F-058C7A5CD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322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57987"/>
            <a:ext cx="8672513" cy="1542616"/>
          </a:xfrm>
        </p:spPr>
        <p:txBody>
          <a:bodyPr/>
          <a:lstStyle/>
          <a:p>
            <a:r>
              <a:rPr lang="en-US" sz="2000" dirty="0"/>
              <a:t>Ground Water</a:t>
            </a:r>
          </a:p>
          <a:p>
            <a:pPr lvl="1"/>
            <a:r>
              <a:rPr lang="en-US" sz="1800" dirty="0">
                <a:latin typeface="Helvetica" pitchFamily="2" charset="0"/>
                <a:ea typeface="MS Mincho" panose="02020609040205080304" pitchFamily="49" charset="-128"/>
              </a:rPr>
              <a:t>R</a:t>
            </a:r>
            <a:r>
              <a:rPr lang="en-US" sz="1800" dirty="0">
                <a:effectLst/>
                <a:latin typeface="Helvetica" pitchFamily="2" charset="0"/>
                <a:ea typeface="MS Mincho" panose="02020609040205080304" pitchFamily="49" charset="-128"/>
              </a:rPr>
              <a:t>adionuclides are produced which may contaminate ground water, surface water.  </a:t>
            </a:r>
            <a:r>
              <a:rPr lang="en-US" sz="1800" dirty="0">
                <a:latin typeface="Helvetica" pitchFamily="2" charset="0"/>
                <a:ea typeface="MS Mincho" panose="02020609040205080304" pitchFamily="49" charset="-128"/>
              </a:rPr>
              <a:t>Can occur in areas of high chronic losses</a:t>
            </a:r>
          </a:p>
          <a:p>
            <a:pPr lvl="1"/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Hazard applies to onsite facility workers and onsite co-located workers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581401"/>
              </p:ext>
            </p:extLst>
          </p:nvPr>
        </p:nvGraphicFramePr>
        <p:xfrm>
          <a:off x="117866" y="2697786"/>
          <a:ext cx="857394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47075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506333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Beam loss monitoring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ES&amp;H periodic monitoring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Machine Protection System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Beamline Design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Run Conditions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Sump pumps to surface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U</a:t>
                      </a:r>
                    </a:p>
                    <a:p>
                      <a:r>
                        <a:rPr lang="en-US" sz="1600" dirty="0"/>
                        <a:t>C: N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1FF86-71DA-0A6D-CD02-F845C1FFB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59C920-1E8D-20EF-B046-A7920655E4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292460D-034F-EB44-9E17-71589E6E3988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35EE302-56E9-729C-0089-1C420424D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043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153758"/>
          </a:xfrm>
        </p:spPr>
        <p:txBody>
          <a:bodyPr/>
          <a:lstStyle/>
          <a:p>
            <a:r>
              <a:rPr lang="en-US" sz="2000" dirty="0"/>
              <a:t>Surface Water Contamination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Hazard applies to onsite facility workers, onsite co-located workers and a maximally exposed offsite individual (MOI) 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3087"/>
              </a:solidFill>
            </a:endParaRP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3563"/>
              </p:ext>
            </p:extLst>
          </p:nvPr>
        </p:nvGraphicFramePr>
        <p:xfrm>
          <a:off x="285030" y="2805443"/>
          <a:ext cx="8573940" cy="176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63297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128073">
                <a:tc>
                  <a:txBody>
                    <a:bodyPr/>
                    <a:lstStyle/>
                    <a:p>
                      <a:r>
                        <a:rPr lang="pt-BR" sz="1600" dirty="0"/>
                        <a:t>L: A</a:t>
                      </a:r>
                    </a:p>
                    <a:p>
                      <a:r>
                        <a:rPr lang="pt-BR" sz="1600" dirty="0"/>
                        <a:t>C: M</a:t>
                      </a:r>
                    </a:p>
                    <a:p>
                      <a:r>
                        <a:rPr lang="pt-BR" sz="1600" dirty="0"/>
                        <a:t>R: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ES&amp;H periodic monitoring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Affected area postings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L: BEU</a:t>
                      </a:r>
                    </a:p>
                    <a:p>
                      <a:r>
                        <a:rPr lang="pt-BR" sz="1600" dirty="0"/>
                        <a:t>C: M</a:t>
                      </a:r>
                    </a:p>
                    <a:p>
                      <a:r>
                        <a:rPr lang="pt-BR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C1765-29EF-3B84-AAB6-3459B9996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9C73B14-93C6-3BF2-28B8-0878DCF75E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8272161-D179-E445-A904-44BC4B600D6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E4CEC3F-05EF-D7DB-B638-95916D9DD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906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57987"/>
            <a:ext cx="8672513" cy="1542616"/>
          </a:xfrm>
        </p:spPr>
        <p:txBody>
          <a:bodyPr/>
          <a:lstStyle/>
          <a:p>
            <a:r>
              <a:rPr lang="en-US" sz="2000" dirty="0"/>
              <a:t>Soil Interactions </a:t>
            </a:r>
          </a:p>
          <a:p>
            <a:pPr lvl="1"/>
            <a:r>
              <a:rPr lang="en-US" sz="1800" dirty="0">
                <a:latin typeface="Helvetica" pitchFamily="2" charset="0"/>
                <a:ea typeface="MS Mincho" panose="02020609040205080304" pitchFamily="49" charset="-128"/>
              </a:rPr>
              <a:t>R</a:t>
            </a:r>
            <a:r>
              <a:rPr lang="en-US" sz="1800" dirty="0">
                <a:effectLst/>
                <a:latin typeface="Helvetica" pitchFamily="2" charset="0"/>
                <a:ea typeface="MS Mincho" panose="02020609040205080304" pitchFamily="49" charset="-128"/>
              </a:rPr>
              <a:t>adionuclides are produced which may contaminate soil.  </a:t>
            </a:r>
            <a:r>
              <a:rPr lang="en-US" sz="1800" dirty="0">
                <a:latin typeface="Helvetica" pitchFamily="2" charset="0"/>
                <a:ea typeface="MS Mincho" panose="02020609040205080304" pitchFamily="49" charset="-128"/>
              </a:rPr>
              <a:t>Can occur in areas of high chronic losses</a:t>
            </a:r>
          </a:p>
          <a:p>
            <a:pPr lvl="1"/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Hazard applies to onsite facility workers and onsite co-located workers</a:t>
            </a:r>
          </a:p>
          <a:p>
            <a:pPr lvl="1"/>
            <a:endParaRPr lang="en-US" sz="1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201198"/>
              </p:ext>
            </p:extLst>
          </p:nvPr>
        </p:nvGraphicFramePr>
        <p:xfrm>
          <a:off x="117866" y="2697786"/>
          <a:ext cx="857394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47075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506333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Beam loss monitoring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ES&amp;H testing of soil samples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Machine Protection System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Beamline Design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Run Conditions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U</a:t>
                      </a:r>
                    </a:p>
                    <a:p>
                      <a:r>
                        <a:rPr lang="en-US" sz="1600" dirty="0"/>
                        <a:t>C: N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1FF86-71DA-0A6D-CD02-F845C1FFB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59C920-1E8D-20EF-B046-A7920655E4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02BB8E4-AFBD-264E-B6A6-1E99BC7BD913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35EE302-56E9-729C-0089-1C420424D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501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691"/>
            <a:ext cx="8672513" cy="1675909"/>
          </a:xfrm>
        </p:spPr>
        <p:txBody>
          <a:bodyPr/>
          <a:lstStyle/>
          <a:p>
            <a:r>
              <a:rPr lang="en-US" sz="2000" dirty="0"/>
              <a:t>Air Activation</a:t>
            </a:r>
          </a:p>
          <a:p>
            <a:pPr lvl="1"/>
            <a:r>
              <a:rPr lang="en-US" sz="1800" dirty="0"/>
              <a:t>Air activation can occur at any area in the 8-GeV Line where high beam losses are present. </a:t>
            </a:r>
          </a:p>
          <a:p>
            <a:pPr lvl="1"/>
            <a:r>
              <a:rPr lang="en-US" sz="1800" dirty="0"/>
              <a:t>This is limited to the collimation area of Cells 836 &amp; 838. </a:t>
            </a:r>
          </a:p>
          <a:p>
            <a:pPr lvl="1"/>
            <a:r>
              <a:rPr lang="en-US" sz="1800" dirty="0"/>
              <a:t>Hazard applies to onsite facility workers and onsite co-located workers</a:t>
            </a:r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261878"/>
              </p:ext>
            </p:extLst>
          </p:nvPr>
        </p:nvGraphicFramePr>
        <p:xfrm>
          <a:off x="285030" y="2937290"/>
          <a:ext cx="8573940" cy="215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46502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D3B8E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575680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Air Monitoring</a:t>
                      </a:r>
                      <a:endParaRPr lang="en-US" sz="1600" dirty="0"/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P– Beam loss Monitoring</a:t>
                      </a:r>
                      <a:endParaRPr lang="en-US" sz="16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Run Conditions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Machine Protection System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– Engineered Air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EU</a:t>
                      </a:r>
                    </a:p>
                    <a:p>
                      <a:r>
                        <a:rPr lang="en-US" sz="1600" dirty="0"/>
                        <a:t>C: N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5B786-3C90-7650-9D3C-31295CEB6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9E25B7A-8CA4-6374-F924-CA4D7A82E5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4A81F57-CEB5-4848-91F3-AB96D1E02D6F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149C35-0441-9DE7-5F04-AD2DB4E92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135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029999"/>
          </a:xfrm>
        </p:spPr>
        <p:txBody>
          <a:bodyPr/>
          <a:lstStyle/>
          <a:p>
            <a:r>
              <a:rPr lang="en-US" sz="2000" dirty="0"/>
              <a:t>Radioactive Waste</a:t>
            </a:r>
          </a:p>
          <a:p>
            <a:pPr lvl="1"/>
            <a:r>
              <a:rPr lang="en-US" sz="1800" dirty="0"/>
              <a:t>Radioactive waste produced during 8-GeV Line operations will be managed within the established Radiological Protection Program (RPP) as prescribed in the </a:t>
            </a:r>
            <a:r>
              <a:rPr lang="en-US" sz="1800" dirty="0">
                <a:effectLst/>
                <a:latin typeface="Helvetica" panose="020B0604020202020204" pitchFamily="34" charset="0"/>
                <a:ea typeface="MS Mincho" panose="02020609040205080304" pitchFamily="49" charset="-128"/>
              </a:rPr>
              <a:t>Fermilab Radiological Control Manual (</a:t>
            </a:r>
            <a:r>
              <a:rPr lang="en-US" sz="1800" dirty="0"/>
              <a:t>FRCM)</a:t>
            </a:r>
          </a:p>
          <a:p>
            <a:pPr lvl="1"/>
            <a:r>
              <a:rPr lang="en-US" sz="1800" dirty="0"/>
              <a:t>Hazard applies to onsite facility workers and onsite co-located workers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673985"/>
              </p:ext>
            </p:extLst>
          </p:nvPr>
        </p:nvGraphicFramePr>
        <p:xfrm>
          <a:off x="285030" y="2816381"/>
          <a:ext cx="8573940" cy="176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63297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128073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 – Postings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 – Beam tuned to minimize beam loss</a:t>
                      </a:r>
                    </a:p>
                    <a:p>
                      <a:r>
                        <a:rPr lang="en-US" sz="1600" dirty="0"/>
                        <a:t>M – Shielding to reduce generation of waste</a:t>
                      </a:r>
                    </a:p>
                    <a:p>
                      <a:r>
                        <a:rPr lang="en-US" sz="1600" dirty="0"/>
                        <a:t>M – Material survey and release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EU</a:t>
                      </a:r>
                    </a:p>
                    <a:p>
                      <a:r>
                        <a:rPr lang="en-US" sz="1600" dirty="0"/>
                        <a:t>C: L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E461D-D52D-601F-C2CA-7821270C6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04DADEE-940E-DFB2-6B44-BDF1337DD1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82F7E65-775D-0041-B5AA-C467CF9692D0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7B6040D-2F13-C1B3-8FE5-995E97A24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264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029999"/>
          </a:xfrm>
        </p:spPr>
        <p:txBody>
          <a:bodyPr/>
          <a:lstStyle/>
          <a:p>
            <a:r>
              <a:rPr lang="en-US" sz="2000" dirty="0"/>
              <a:t>Contamination/</a:t>
            </a:r>
            <a:r>
              <a:rPr lang="en-US" sz="2000" baseline="30000" dirty="0"/>
              <a:t>7</a:t>
            </a:r>
            <a:r>
              <a:rPr lang="en-US" sz="2000" dirty="0"/>
              <a:t>Be Contamination</a:t>
            </a:r>
          </a:p>
          <a:p>
            <a:pPr lvl="1"/>
            <a:r>
              <a:rPr lang="en-US" sz="1800" dirty="0"/>
              <a:t>The area in the immediate vicinity of the beam collimators at 836 and 838 are areas of residual contamination typically in the form of activated dust.</a:t>
            </a:r>
          </a:p>
          <a:p>
            <a:pPr lvl="1"/>
            <a:r>
              <a:rPr lang="en-US" sz="1800" dirty="0"/>
              <a:t>Hazard applies to onsite facility workers and onsite co-located workers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Radiological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75076"/>
              </p:ext>
            </p:extLst>
          </p:nvPr>
        </p:nvGraphicFramePr>
        <p:xfrm>
          <a:off x="285030" y="2486549"/>
          <a:ext cx="8573940" cy="2918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63297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128073">
                <a:tc>
                  <a:txBody>
                    <a:bodyPr/>
                    <a:lstStyle/>
                    <a:p>
                      <a:r>
                        <a:rPr lang="en-US" sz="1600" dirty="0"/>
                        <a:t>L: A</a:t>
                      </a:r>
                    </a:p>
                    <a:p>
                      <a:r>
                        <a:rPr lang="en-US" sz="1600" dirty="0"/>
                        <a:t>C: H</a:t>
                      </a:r>
                    </a:p>
                    <a:p>
                      <a:r>
                        <a:rPr lang="en-US" sz="1600" dirty="0"/>
                        <a:t>R: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 – Radiological controls personnel survey and decontamination</a:t>
                      </a:r>
                    </a:p>
                    <a:p>
                      <a:r>
                        <a:rPr lang="en-US" sz="1600" dirty="0"/>
                        <a:t>P – Postings place in the event contamination is identified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 – Beam tuned to minimize beam loss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Locked Gates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Key Control Program</a:t>
                      </a:r>
                    </a:p>
                    <a:p>
                      <a:r>
                        <a:rPr lang="en-US" sz="1600" dirty="0"/>
                        <a:t>M – Shielding to reduce generation of waste</a:t>
                      </a:r>
                    </a:p>
                    <a:p>
                      <a:r>
                        <a:rPr lang="en-US" sz="1600" dirty="0"/>
                        <a:t>M – Material survey and release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L: EU</a:t>
                      </a:r>
                    </a:p>
                    <a:p>
                      <a:r>
                        <a:rPr lang="en-US" sz="1600" dirty="0"/>
                        <a:t>C: L</a:t>
                      </a:r>
                    </a:p>
                    <a:p>
                      <a:r>
                        <a:rPr lang="en-US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EA504-73FC-31DF-61CE-C897CAD34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D45BD4F-A248-C753-1216-DF68637FFB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D60DF8-1B62-D44D-AF4D-95EE7EB2E84D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389CEE-F243-5236-307E-02D51CA6D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122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/>
              <a:t>8-GeV Line Overview</a:t>
            </a:r>
          </a:p>
          <a:p>
            <a:r>
              <a:rPr lang="en-US" sz="2800" dirty="0"/>
              <a:t>Hazard Inventory </a:t>
            </a:r>
          </a:p>
          <a:p>
            <a:r>
              <a:rPr lang="en-US" sz="2800" dirty="0"/>
              <a:t>Non-Accelerator Specific Hazards </a:t>
            </a:r>
          </a:p>
          <a:p>
            <a:r>
              <a:rPr lang="en-US" sz="2800" dirty="0"/>
              <a:t>Accelerator Specific Hazards </a:t>
            </a:r>
          </a:p>
          <a:p>
            <a:r>
              <a:rPr lang="en-US" sz="2800" dirty="0"/>
              <a:t>Maximum Credible Incident (MCI) Discussion</a:t>
            </a:r>
          </a:p>
          <a:p>
            <a:r>
              <a:rPr lang="en-US" sz="2800" dirty="0"/>
              <a:t>Summary of Credited Controls </a:t>
            </a:r>
          </a:p>
          <a:p>
            <a:r>
              <a:rPr lang="en-US" sz="2800" dirty="0"/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2530C-FF29-9046-B67D-39A4A4CA5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881A8AE-9B8D-6341-8A2D-B08D5735C5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8606EFC-508C-9444-8A9A-65142D8A6517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0278D7-22F4-128B-A073-B1874163F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029999"/>
          </a:xfrm>
        </p:spPr>
        <p:txBody>
          <a:bodyPr/>
          <a:lstStyle/>
          <a:p>
            <a:r>
              <a:rPr lang="en-US" sz="2000" dirty="0"/>
              <a:t>Stored Energy Exposure</a:t>
            </a:r>
          </a:p>
          <a:p>
            <a:pPr lvl="1"/>
            <a:r>
              <a:rPr lang="en-US" sz="1800" dirty="0"/>
              <a:t>Numerous electrical &amp; some mechanical systems in the 8-GeV Line have the potential for stored energy.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Non-Accelerator Specific Hazards - Electrical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A230E1-1998-017A-D497-F61F9181D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035626"/>
              </p:ext>
            </p:extLst>
          </p:nvPr>
        </p:nvGraphicFramePr>
        <p:xfrm>
          <a:off x="285030" y="3182293"/>
          <a:ext cx="8573940" cy="176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6">
                  <a:extLst>
                    <a:ext uri="{9D8B030D-6E8A-4147-A177-3AD203B41FA5}">
                      <a16:colId xmlns:a16="http://schemas.microsoft.com/office/drawing/2014/main" val="1119936655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2077446868"/>
                    </a:ext>
                  </a:extLst>
                </a:gridCol>
                <a:gridCol w="2324142">
                  <a:extLst>
                    <a:ext uri="{9D8B030D-6E8A-4147-A177-3AD203B41FA5}">
                      <a16:colId xmlns:a16="http://schemas.microsoft.com/office/drawing/2014/main" val="1994273894"/>
                    </a:ext>
                  </a:extLst>
                </a:gridCol>
              </a:tblGrid>
              <a:tr h="632976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Baseline Qualitative Risk (without controls)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Controls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Preventive (P)/Mitigative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Residual Qualitative Risk </a:t>
                      </a:r>
                    </a:p>
                    <a:p>
                      <a:r>
                        <a:rPr lang="en-US" sz="1600" b="0" dirty="0">
                          <a:solidFill>
                            <a:srgbClr val="004C97"/>
                          </a:solidFill>
                        </a:rPr>
                        <a:t>(with controls)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873031"/>
                  </a:ext>
                </a:extLst>
              </a:tr>
              <a:tr h="1128073">
                <a:tc>
                  <a:txBody>
                    <a:bodyPr/>
                    <a:lstStyle/>
                    <a:p>
                      <a:r>
                        <a:rPr lang="pt-BR" sz="1600" dirty="0"/>
                        <a:t>L: A</a:t>
                      </a:r>
                    </a:p>
                    <a:p>
                      <a:r>
                        <a:rPr lang="pt-BR" sz="1600" dirty="0"/>
                        <a:t>C: M</a:t>
                      </a:r>
                    </a:p>
                    <a:p>
                      <a:r>
                        <a:rPr lang="pt-BR" sz="1600" dirty="0"/>
                        <a:t>R: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LOTO training program and written procedures.</a:t>
                      </a:r>
                    </a:p>
                    <a:p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 – Electrical worker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L: BEU</a:t>
                      </a:r>
                    </a:p>
                    <a:p>
                      <a:r>
                        <a:rPr lang="pt-BR" sz="1600" dirty="0"/>
                        <a:t>C: M</a:t>
                      </a:r>
                    </a:p>
                    <a:p>
                      <a:r>
                        <a:rPr lang="pt-BR" sz="1600" dirty="0"/>
                        <a:t>R: IV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469076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E1DD2-A8C0-DD39-3E73-47E4B31E2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AA28383-DEA1-9DC2-3EAE-D399A4332E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17C4A06-2603-504F-9764-F6D9E266BBA4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3A0EEDF-3A19-BCEE-4267-58BC87EFB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0841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/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D5714-A586-7E0D-1182-7DF068EAB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EE854D-4868-DE47-9E85-035DA564C7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ADDB27A-DA63-4F45-B54E-D10288C79A3B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DD4CE6-1118-B1D5-F89C-3D7B7E4BA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310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575788"/>
          </a:xfrm>
        </p:spPr>
        <p:txBody>
          <a:bodyPr/>
          <a:lstStyle/>
          <a:p>
            <a:r>
              <a:rPr lang="en-US" dirty="0"/>
              <a:t>Prompt Ionizing Radiation – Beam Loss</a:t>
            </a:r>
          </a:p>
          <a:p>
            <a:pPr lvl="1"/>
            <a:r>
              <a:rPr lang="en-US" sz="2000" dirty="0"/>
              <a:t>Ionizing radiation due to beam loss in the 8-GeV Line enclosure</a:t>
            </a:r>
          </a:p>
          <a:p>
            <a:pPr lvl="1"/>
            <a:r>
              <a:rPr lang="en-US" sz="2000" dirty="0"/>
              <a:t>Analyzed maximum credible incident (MCI) to determine credited controls</a:t>
            </a:r>
          </a:p>
          <a:p>
            <a:pPr lvl="1"/>
            <a:r>
              <a:rPr lang="en-US" sz="2000" dirty="0"/>
              <a:t>Hazard applies to onsite facility workers, onsite co-located workers</a:t>
            </a:r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Specific Hazards - Radiological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BB4145-09A0-828B-F799-BD9B61DBA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444DE1A-72DC-77BD-E841-825469C644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B5971B-572D-2142-A257-236A7B4E8C9C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16D06E-10C8-87B5-A151-63A1DE249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79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/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7476F-A789-FE46-9A86-DFC413A1A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FB660B-ED9F-6C60-05AE-6EC3A33B64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D3B9E01-F762-7446-ACF2-39DA99EAE131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F2B2862-3B8D-1152-304A-D86C00FE3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2989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D1C53B-4E88-FC65-7E9D-2141F7E75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MCI is defined as an event that is expected to occur over the lifetime of the accelerator</a:t>
            </a:r>
          </a:p>
          <a:p>
            <a:r>
              <a:rPr lang="en-US" sz="2000" dirty="0"/>
              <a:t>The MCI focuses on exposure to an onsite worker, an onsite coworker and the maximally exposed off-site individual (MOI)</a:t>
            </a:r>
          </a:p>
          <a:p>
            <a:r>
              <a:rPr lang="en-US" sz="2000" dirty="0"/>
              <a:t>Incident bounds all postulated accident scenarios for the Fermilab Main Injector</a:t>
            </a:r>
          </a:p>
          <a:p>
            <a:r>
              <a:rPr lang="en-US" sz="2000" dirty="0"/>
              <a:t>The 8-GeV Line is located beyond the public access gate and contains no areas where the public is invited.</a:t>
            </a:r>
          </a:p>
          <a:p>
            <a:r>
              <a:rPr lang="en-US" sz="20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Fermilab uses Credited Controls that flow down to the Accelerator Safety Envelope (ASE) to mitigate the consequences of an MCI to the following conditions:</a:t>
            </a:r>
            <a:endParaRPr lang="en-US" sz="20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5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Less than 5 rem in one hour in any area accessible by facility workers or co-located workers</a:t>
            </a:r>
          </a:p>
          <a:p>
            <a:pPr lvl="1"/>
            <a:r>
              <a:rPr lang="en-US" sz="1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Less than 500 mrem in one hour in all Laboratory areas to which the public is assumed to be excluded</a:t>
            </a:r>
          </a:p>
          <a:p>
            <a:pPr lvl="1"/>
            <a:r>
              <a:rPr lang="en-US" sz="15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Less than 100 mrem in one hour at Fermilab’s site boundary and/or in any areas onsite in which the public is authorized (which includes Batavia Road, Prairie Path, parking lots open to the public, and general access areas including Wilson Hall, Ramsey Auditorium)</a:t>
            </a:r>
            <a:endParaRPr lang="en-US" sz="15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lvl="1"/>
            <a:endParaRPr lang="en-US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125F4-2B3B-6699-61A1-8805F635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Credible Incident (MCI) – Radiological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9399C-0D1B-DC57-6FD2-FBD55832F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457B07-878A-C323-120A-001E7C2293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DBD3CA3-BC4E-D342-B08F-14018A5C9E62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8AB872B-6E54-825E-63CE-45D58D4C6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672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0DCF7-B7F8-8104-89C5-B2F17DAE8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411665"/>
          </a:xfrm>
        </p:spPr>
        <p:txBody>
          <a:bodyPr/>
          <a:lstStyle/>
          <a:p>
            <a:r>
              <a:rPr lang="en-US" sz="2000" dirty="0"/>
              <a:t>The MCI for the Fermilab 8-GeV enclosure is a beam with an intensity of 3.78 x10</a:t>
            </a:r>
            <a:r>
              <a:rPr lang="en-US" sz="2000" baseline="30000" dirty="0"/>
              <a:t>17</a:t>
            </a:r>
            <a:r>
              <a:rPr lang="en-US" sz="2000" dirty="0"/>
              <a:t> protons per hour at an energy of 8 GeV persistently incident on a beamline component</a:t>
            </a:r>
          </a:p>
          <a:p>
            <a:r>
              <a:rPr lang="en-US" sz="2000" dirty="0"/>
              <a:t>Assuming no shielding or other controls are present this incident would result in a dose to any individual of approximately 8 x10</a:t>
            </a:r>
            <a:r>
              <a:rPr lang="en-US" sz="2000" baseline="30000" dirty="0"/>
              <a:t>6</a:t>
            </a:r>
            <a:r>
              <a:rPr lang="en-US" sz="2000" dirty="0"/>
              <a:t> rem</a:t>
            </a:r>
          </a:p>
          <a:p>
            <a:r>
              <a:rPr lang="en-US" sz="2000" dirty="0"/>
              <a:t>MCI intensity is the theoretical maximum the machine could produce and is a product of the following parameters:</a:t>
            </a:r>
          </a:p>
          <a:p>
            <a:pPr lvl="1"/>
            <a:r>
              <a:rPr lang="en-US" sz="2000" dirty="0"/>
              <a:t>7 x10</a:t>
            </a:r>
            <a:r>
              <a:rPr lang="en-US" sz="2000" baseline="30000" dirty="0"/>
              <a:t>12</a:t>
            </a:r>
            <a:r>
              <a:rPr lang="en-US" sz="2000" dirty="0"/>
              <a:t> per Booster batch* 15 times per second (15 Hz)**.</a:t>
            </a:r>
          </a:p>
          <a:p>
            <a:pPr lvl="2"/>
            <a:r>
              <a:rPr lang="en-US" sz="1800" dirty="0"/>
              <a:t>*Booster intensity limitation</a:t>
            </a:r>
          </a:p>
          <a:p>
            <a:pPr lvl="2"/>
            <a:r>
              <a:rPr lang="en-US" sz="1800" dirty="0"/>
              <a:t>**15Hz is the maximum rate Booster can deliver beam.</a:t>
            </a:r>
          </a:p>
          <a:p>
            <a:pPr lvl="1"/>
            <a:r>
              <a:rPr lang="en-US" sz="2000" dirty="0"/>
              <a:t>Transmission efficiency of 100% to the location of MCI</a:t>
            </a:r>
          </a:p>
          <a:p>
            <a:pPr lvl="1"/>
            <a:r>
              <a:rPr lang="en-US" sz="2000" dirty="0"/>
              <a:t>All beam stability limitations, machine integrity limitations, and machine protection systems are ignored</a:t>
            </a:r>
          </a:p>
          <a:p>
            <a:pPr lvl="2"/>
            <a:r>
              <a:rPr lang="en-US" sz="1800" dirty="0"/>
              <a:t>Will be covered in Defense in Depth </a:t>
            </a:r>
          </a:p>
          <a:p>
            <a:pPr lvl="2"/>
            <a:endParaRPr lang="en-US" sz="1600" dirty="0"/>
          </a:p>
          <a:p>
            <a:endParaRPr lang="en-US" dirty="0"/>
          </a:p>
          <a:p>
            <a:pPr lvl="1"/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8FB5EB-543C-7607-1861-4447E7EE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Credible Incident (MCI) – Radiological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85572-2289-5729-8B72-377874FC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232100-2B32-A5C5-0B18-9C9E4725AC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C99030E-71EF-2D44-BBE7-1F0A28A0BEC5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4324FF0-D86B-8D0F-9297-C23371CBA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400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/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C2F13-EC5C-A26F-8DBA-6937828BD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5598545-1B42-C721-CC9A-AAFB78076C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115820C-E06C-4447-B2CB-F361B5D052FF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747547F-D495-90A0-9142-179EE4728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798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8595360" cy="5306158"/>
          </a:xfrm>
        </p:spPr>
        <p:txBody>
          <a:bodyPr/>
          <a:lstStyle/>
          <a:p>
            <a:r>
              <a:rPr lang="en-US" sz="2000" dirty="0"/>
              <a:t>Penetration Shielding</a:t>
            </a:r>
          </a:p>
          <a:p>
            <a:pPr lvl="1"/>
            <a:r>
              <a:rPr lang="en-US" sz="18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</a:t>
            </a:r>
            <a:r>
              <a:rPr lang="en-US" sz="18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8-GeV Line</a:t>
            </a:r>
            <a:r>
              <a:rPr lang="en-US" sz="18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enclosure has utility penetrations that lead to the MI-8 service building.  These penetrations were engineered (with multiple turns) to eliminate the need for additional radiation shielding.</a:t>
            </a: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800" dirty="0"/>
              <a:t>There are four “sight riser” 14-inch diameter penetrations along the length of the tunnel.  They used for survey and alignment of the accelerator are filled with 2600 </a:t>
            </a:r>
            <a:r>
              <a:rPr lang="en-US" sz="1800" dirty="0" err="1"/>
              <a:t>lbs</a:t>
            </a:r>
            <a:r>
              <a:rPr lang="en-US" sz="1800" dirty="0"/>
              <a:t> steel plugs and additional poly beads.  Sight risers are found near cells 812, 816, 831, 833.5.  Local inspection in 2023 shows shielding remains undisturbed at all locations.  </a:t>
            </a:r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Controls – Passive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BB90D-B661-AA02-400A-34C31F520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5151B17-B626-A765-AFB7-4258150AFE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28CA7CA-FEFE-3E48-89EF-DC3615E72299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D841ED8-BE0D-7E8E-AE29-40A58ED15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3846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6158"/>
          </a:xfrm>
        </p:spPr>
        <p:txBody>
          <a:bodyPr/>
          <a:lstStyle/>
          <a:p>
            <a:r>
              <a:rPr lang="en-US" sz="2000" dirty="0"/>
              <a:t>Permanent Shielding </a:t>
            </a:r>
          </a:p>
          <a:p>
            <a:pPr lvl="1"/>
            <a:r>
              <a:rPr lang="en-US" sz="1800" dirty="0"/>
              <a:t>Topographical surveys of the 8-GeV Line enclosure and berm conclude that there is a minimum of 24.5 Equivalent Feet of Dirt (</a:t>
            </a:r>
            <a:r>
              <a:rPr lang="en-US" sz="1800" dirty="0" err="1"/>
              <a:t>e.f.d</a:t>
            </a:r>
            <a:r>
              <a:rPr lang="en-US" sz="1800" dirty="0"/>
              <a:t>.) shielding between the interior surface of the enclosure walls and the surface of the berm</a:t>
            </a:r>
          </a:p>
          <a:p>
            <a:pPr lvl="1"/>
            <a:r>
              <a:rPr lang="en-US" sz="1800" dirty="0"/>
              <a:t>Efficacy of passive shielding evaluated at MCI intensity at the location determined that a minimum of 17.9 </a:t>
            </a:r>
            <a:r>
              <a:rPr lang="en-US" sz="1800" dirty="0" err="1"/>
              <a:t>e.f.d</a:t>
            </a:r>
            <a:r>
              <a:rPr lang="en-US" sz="1800" dirty="0"/>
              <a:t>. is required to limit the dose received to an individual standing on top of the berm at the maximum dose point to 500 mrem in an hour.</a:t>
            </a: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r>
              <a:rPr lang="en-US" sz="2000" b="1" dirty="0"/>
              <a:t>Credited Control: 17.9 e.f.d. shielding between the interior surface of the enclosure walls and the surface of the berm.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Controls – Passive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782B3-00BF-469B-DEC4-41FBDB713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999EA53-C1AE-81F8-AC64-2EC5282B4E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06E2E27-B5E5-DB4D-B06D-ED1CB7B7C925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248505-F0A5-D784-F380-6C2997A97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2328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6158"/>
          </a:xfrm>
        </p:spPr>
        <p:txBody>
          <a:bodyPr/>
          <a:lstStyle/>
          <a:p>
            <a:r>
              <a:rPr lang="en-US" b="1" dirty="0"/>
              <a:t>Credited Control: Radiation Safety Interlock System (RSIS)</a:t>
            </a:r>
          </a:p>
          <a:p>
            <a:pPr lvl="1"/>
            <a:r>
              <a:rPr lang="en-US" sz="2000" dirty="0"/>
              <a:t>Inhibits beam by controlled redundant critical devices.</a:t>
            </a:r>
          </a:p>
          <a:p>
            <a:pPr lvl="1"/>
            <a:r>
              <a:rPr lang="en-US" sz="2000" dirty="0"/>
              <a:t>Enforces the search and secure process.</a:t>
            </a:r>
          </a:p>
          <a:p>
            <a:pPr lvl="1"/>
            <a:r>
              <a:rPr lang="en-US" sz="2000" dirty="0"/>
              <a:t>Interlocked doors are present at all access points into the 8-GeV Line enclosure.</a:t>
            </a:r>
          </a:p>
          <a:p>
            <a:pPr lvl="1"/>
            <a:r>
              <a:rPr lang="en-US" sz="2000" dirty="0"/>
              <a:t>The ES&amp;H Radiation Physics Engineering Dept. (RPE) ensures that all requirements for hardware and system testing are completed semi-annually with a four-month grace period.</a:t>
            </a:r>
          </a:p>
          <a:p>
            <a:pPr lvl="1"/>
            <a:r>
              <a:rPr lang="en-US" sz="2000" dirty="0"/>
              <a:t>RPE also verifies the inventory of interlock keys and updates procedures for maintenance and testing of interlock systems.</a:t>
            </a:r>
          </a:p>
          <a:p>
            <a:pPr lvl="1"/>
            <a:r>
              <a:rPr lang="en-US" sz="2000" dirty="0"/>
              <a:t>All RSIS are designed, installed and configuration managed in conformance with the requirements of the Fermilab Radiological Control Manual (FRCM).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Controls – Active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39265-BF73-1791-9AD1-45DF11F8C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FA3B61B-6DE0-AB42-49DC-96C4A22B04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B201546-A5F6-774C-AAAE-F66F8BAA99FB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5521442-56DF-2E7B-2E1C-C96D1FD54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350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/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99CEE-AC4F-9EB5-375E-FBA12458A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AB0D7CF-A259-A399-9258-D22EF34AA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ECF9651-6877-514E-996C-DBF7F0684A6A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F080C7-081B-CD07-1C73-68DCAEAF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4912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75C09-7478-E22D-FA6E-283AEC98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Credited Control: Operation Authorization Document</a:t>
            </a:r>
          </a:p>
          <a:p>
            <a:pPr lvl="1"/>
            <a:r>
              <a:rPr lang="en-US" sz="1800" dirty="0"/>
              <a:t>Machine Beam Permit</a:t>
            </a:r>
          </a:p>
          <a:p>
            <a:pPr lvl="1"/>
            <a:r>
              <a:rPr lang="en-US" sz="1800" dirty="0"/>
              <a:t>Machine Run Condition</a:t>
            </a:r>
          </a:p>
          <a:p>
            <a:pPr lvl="1"/>
            <a:r>
              <a:rPr lang="en-US" sz="1800" dirty="0"/>
              <a:t>Beam will not be transported through 8-GeV Line without approval of these documents</a:t>
            </a:r>
          </a:p>
          <a:p>
            <a:r>
              <a:rPr lang="en-US" sz="2000" b="1" dirty="0"/>
              <a:t>Credited Control: Staffing</a:t>
            </a:r>
          </a:p>
          <a:p>
            <a:pPr lvl="1"/>
            <a:r>
              <a:rPr lang="en-US" sz="1800" dirty="0"/>
              <a:t>Ensures operations within bounding conditions specified in Operation Authorization Document</a:t>
            </a:r>
          </a:p>
          <a:p>
            <a:pPr lvl="1"/>
            <a:r>
              <a:rPr lang="en-US" sz="1800" dirty="0"/>
              <a:t>The following staffing shall be in place during applicable beam operation: </a:t>
            </a:r>
          </a:p>
          <a:p>
            <a:pPr lvl="2"/>
            <a:r>
              <a:rPr lang="en-US" sz="1600" dirty="0"/>
              <a:t>At least one member of the AD Operations Department who has achieved the rank of Operator II or higher shall be on duty and on site. </a:t>
            </a:r>
          </a:p>
          <a:p>
            <a:pPr lvl="2"/>
            <a:r>
              <a:rPr lang="en-US" sz="1600" dirty="0"/>
              <a:t>At least one member of the AD Operations Department shall be present in the Main Control Room (MCR).</a:t>
            </a:r>
          </a:p>
          <a:p>
            <a:pPr lvl="2"/>
            <a:r>
              <a:rPr lang="en-US" sz="1600" dirty="0"/>
              <a:t>Note: these requirements could be satisfied by a single person</a:t>
            </a:r>
            <a:endParaRPr lang="en-US" sz="1600" dirty="0">
              <a:highlight>
                <a:srgbClr val="FFFF00"/>
              </a:highlight>
            </a:endParaRPr>
          </a:p>
          <a:p>
            <a:r>
              <a:rPr lang="en-US" sz="2000" b="1" dirty="0"/>
              <a:t>Credited Control: Accelerator Operating Parameters</a:t>
            </a:r>
            <a:endParaRPr lang="en-US" sz="2000" dirty="0"/>
          </a:p>
          <a:p>
            <a:pPr lvl="1"/>
            <a:r>
              <a:rPr lang="en-US" sz="1800" dirty="0"/>
              <a:t>The MCI intensity of 3.78 x10</a:t>
            </a:r>
            <a:r>
              <a:rPr lang="en-US" sz="1800" baseline="30000" dirty="0"/>
              <a:t>17</a:t>
            </a:r>
            <a:r>
              <a:rPr lang="en-US" sz="1800" dirty="0"/>
              <a:t> protons/hr shall not be exceeded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A6094C-F56C-6BED-3A07-C2A48207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Controls - Administrative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8576C-A1BA-ED53-EB2F-53E1B9E4E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4EAD1AB-9E42-A0B4-05C6-2593EEBC2A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167BE28-E46F-C844-AA1E-17DAF410DE6C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66EFE2A-A670-57B0-66AE-AE544E97F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8458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4663440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8-GeV Line Overview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Hazard Inventory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Non-Accelerator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Accelerator Specific Hazards 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Maximum Credible Incident (MCI) Discussion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Summary of Credited Controls </a:t>
            </a:r>
          </a:p>
          <a:p>
            <a:r>
              <a:rPr lang="en-US" sz="2800" dirty="0"/>
              <a:t>Summary of Defense in Depth Controls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7AF99-7759-7049-DBD1-4BB129FF9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763648D-8259-73DA-F694-B37A6AB239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33C1AE6-7384-094A-B581-E5397B265BDA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99E045-6071-FB59-E3D1-94C56C6FA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6426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93644"/>
            <a:ext cx="8672513" cy="5635438"/>
          </a:xfrm>
        </p:spPr>
        <p:txBody>
          <a:bodyPr/>
          <a:lstStyle/>
          <a:p>
            <a:r>
              <a:rPr lang="en-US" sz="1800" dirty="0"/>
              <a:t>Permanent Shielding </a:t>
            </a:r>
          </a:p>
          <a:p>
            <a:pPr lvl="1"/>
            <a:r>
              <a:rPr lang="en-US" sz="1600" dirty="0"/>
              <a:t>6.5 e.f.d. excess shielding is present on the 8-GeV Line berm</a:t>
            </a:r>
          </a:p>
          <a:p>
            <a:r>
              <a:rPr lang="en-US" sz="1800" dirty="0"/>
              <a:t>Training</a:t>
            </a:r>
          </a:p>
          <a:p>
            <a:pPr lvl="1"/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All personnel engaged in the commissioning, operation, and emergency management of the 8-GeV Line shall have at a minimum, Fermilab’s Radiological Worker. Furthermore, personnel approved for access into the 8-GeV Line interlocked enclosure shall have Fermilab’s Controlled Access training.</a:t>
            </a:r>
          </a:p>
          <a:p>
            <a:r>
              <a:rPr lang="en-US" sz="1800" dirty="0"/>
              <a:t>Procedures</a:t>
            </a:r>
          </a:p>
          <a:p>
            <a:pPr lvl="1"/>
            <a:r>
              <a:rPr lang="en-US" sz="1600" dirty="0"/>
              <a:t>FESHM 2100 requires all departmental procedure to be reviewed, re-approved and re-taught every twelve months</a:t>
            </a:r>
          </a:p>
          <a:p>
            <a:r>
              <a:rPr lang="en-US" sz="1800" dirty="0"/>
              <a:t>Radiation Detectors</a:t>
            </a:r>
          </a:p>
          <a:p>
            <a:pPr lvl="1"/>
            <a:r>
              <a:rPr lang="en-US" sz="1600" dirty="0"/>
              <a:t>Located where tunnel beam loss could expose a worker to a higher dose than an administrated limit.  </a:t>
            </a:r>
          </a:p>
          <a:p>
            <a:pPr lvl="1"/>
            <a:r>
              <a:rPr lang="en-US" sz="1600" dirty="0"/>
              <a:t>8-GeV Line has three such detectors located underground at the MI-8 service building access labyrinth gate and two inside the Muon Transport-Mid at the Upstream &amp; Downstream enclosure gates.  Transport-Mid enclosure is located above the 8-GeV Tunnel, but still below grade.  The Transport-Mid enclosure is an exclusion area with respect to 8-GeV Line beam.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 Controls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6B052-C6D8-46AF-A0C4-2899EEBC8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2BB71AA-14FE-FB6A-578E-D2CBCE2B63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458B8A4-8604-714F-BD65-46094251115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130CB19-11A0-FD81-6B7C-3AB4A0E3B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1576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6158"/>
          </a:xfrm>
        </p:spPr>
        <p:txBody>
          <a:bodyPr/>
          <a:lstStyle/>
          <a:p>
            <a:r>
              <a:rPr lang="en-US" dirty="0"/>
              <a:t>Machine Protection Controls</a:t>
            </a:r>
          </a:p>
          <a:p>
            <a:pPr lvl="1"/>
            <a:r>
              <a:rPr lang="en-US" sz="2000" dirty="0"/>
              <a:t>Active Engineered controls</a:t>
            </a:r>
          </a:p>
          <a:p>
            <a:pPr lvl="2"/>
            <a:r>
              <a:rPr lang="en-US" sz="1800" dirty="0"/>
              <a:t>Centered around the Beam Permit System</a:t>
            </a:r>
          </a:p>
          <a:p>
            <a:pPr lvl="3"/>
            <a:r>
              <a:rPr lang="en-US" sz="1600" dirty="0"/>
              <a:t>Fail safe designed active link around the accelerator containing dozens possible inputs</a:t>
            </a:r>
          </a:p>
          <a:p>
            <a:pPr lvl="3"/>
            <a:r>
              <a:rPr lang="en-US" sz="1600" dirty="0"/>
              <a:t>Inputs are required to be active high</a:t>
            </a:r>
          </a:p>
          <a:p>
            <a:pPr lvl="3"/>
            <a:r>
              <a:rPr lang="en-US" sz="1600" dirty="0"/>
              <a:t>When an input to this permit system transitions to a low state, the accelerator will abort the beam and inhibit further beam pulses until the fault is cleared and the system is reset</a:t>
            </a:r>
          </a:p>
          <a:p>
            <a:pPr lvl="2"/>
            <a:r>
              <a:rPr lang="en-US" sz="1800" dirty="0"/>
              <a:t>Alarms and Limits</a:t>
            </a:r>
          </a:p>
          <a:p>
            <a:pPr lvl="3"/>
            <a:r>
              <a:rPr lang="en-US" sz="1600" dirty="0"/>
              <a:t>Displayed in the MCR for operators. Some alarms require acknowledgement</a:t>
            </a:r>
          </a:p>
          <a:p>
            <a:pPr lvl="2"/>
            <a:r>
              <a:rPr lang="en-US" sz="1800" dirty="0"/>
              <a:t>Orbit control and monitoring</a:t>
            </a:r>
          </a:p>
          <a:p>
            <a:pPr lvl="3"/>
            <a:r>
              <a:rPr lang="en-US" sz="1600" dirty="0"/>
              <a:t>Semi-automated tuning to keep the beam at desired positions. </a:t>
            </a:r>
          </a:p>
          <a:p>
            <a:pPr lvl="3"/>
            <a:r>
              <a:rPr lang="en-US" sz="1600" dirty="0"/>
              <a:t>Reduces beam loss, tunnel activation, and aids ALARA</a:t>
            </a:r>
          </a:p>
          <a:p>
            <a:pPr lvl="2"/>
            <a:r>
              <a:rPr lang="en-US" sz="1800" dirty="0"/>
              <a:t>Accelerator Time-Line generator</a:t>
            </a:r>
          </a:p>
          <a:p>
            <a:pPr lvl="3"/>
            <a:r>
              <a:rPr lang="en-US" sz="1600" dirty="0"/>
              <a:t>Programmed timing for accelerator operations. Modules require approval prior to use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 Controls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F2AEA6-E3A7-6B63-C991-B019B8452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99EB8C-8ED9-4760-EFF8-8B0444BF05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279805B-F534-2644-AC95-6411A01CEC58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0A3F12-652B-6908-CF02-0F94E39E5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744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6158"/>
          </a:xfrm>
        </p:spPr>
        <p:txBody>
          <a:bodyPr/>
          <a:lstStyle/>
          <a:p>
            <a:r>
              <a:rPr lang="en-US" sz="2800" dirty="0"/>
              <a:t>Machine Protection Controls: </a:t>
            </a:r>
          </a:p>
          <a:p>
            <a:pPr lvl="1"/>
            <a:r>
              <a:rPr lang="en-US" sz="2000" dirty="0"/>
              <a:t>Active Engineered controls</a:t>
            </a:r>
          </a:p>
          <a:p>
            <a:pPr lvl="2"/>
            <a:r>
              <a:rPr lang="en-US" dirty="0"/>
              <a:t>Beam Switch Sum Box</a:t>
            </a:r>
          </a:p>
          <a:p>
            <a:pPr lvl="3"/>
            <a:r>
              <a:rPr lang="en-US" dirty="0"/>
              <a:t>Allows or prevents beam from the </a:t>
            </a:r>
            <a:r>
              <a:rPr lang="en-US" dirty="0" err="1"/>
              <a:t>Linac</a:t>
            </a:r>
            <a:r>
              <a:rPr lang="en-US" dirty="0"/>
              <a:t> based on requests from the TLG, Status of beam switches, and status of the beam permit system from all machines involved in the operation.</a:t>
            </a:r>
          </a:p>
          <a:p>
            <a:pPr lvl="2"/>
            <a:r>
              <a:rPr lang="en-US" dirty="0"/>
              <a:t>Vacuum Interlock System</a:t>
            </a:r>
          </a:p>
          <a:p>
            <a:pPr lvl="3"/>
            <a:r>
              <a:rPr lang="en-US" dirty="0"/>
              <a:t>Requires vacuum in the accelerator to be adequate to contain the beam. Will close vacuum valves and trip the permit system if the vacuum is poor.</a:t>
            </a:r>
          </a:p>
          <a:p>
            <a:pPr lvl="2"/>
            <a:r>
              <a:rPr lang="en-US" dirty="0"/>
              <a:t>Power Supply Permits and Regulation</a:t>
            </a:r>
          </a:p>
          <a:p>
            <a:pPr lvl="3"/>
            <a:r>
              <a:rPr lang="en-US" dirty="0"/>
              <a:t>Requires critical power supplies to be on with some monitored for regulation. Will trip the permit system if not at the desired configuration</a:t>
            </a:r>
            <a:r>
              <a:rPr lang="en-US" sz="1600" dirty="0"/>
              <a:t>.</a:t>
            </a:r>
          </a:p>
          <a:p>
            <a:pPr lvl="2"/>
            <a:endParaRPr lang="en-US" sz="1800" dirty="0"/>
          </a:p>
          <a:p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 Controls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FA6F7-0CC1-F587-0395-31F7E8A07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33CAC46-5BDB-AF2F-CA50-68EA8EE8CF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E6DF289-8742-5449-8394-7A74598DCFFC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7F946F8-153C-3555-15CB-30C27C1CA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584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FE3661-15DA-4F16-66AC-D45860FE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06158"/>
          </a:xfrm>
        </p:spPr>
        <p:txBody>
          <a:bodyPr/>
          <a:lstStyle/>
          <a:p>
            <a:r>
              <a:rPr lang="en-US" sz="2800" dirty="0"/>
              <a:t>Machine Protection Controls: </a:t>
            </a:r>
          </a:p>
          <a:p>
            <a:pPr lvl="1"/>
            <a:r>
              <a:rPr lang="en-US" sz="2000" dirty="0"/>
              <a:t>Active Engineered controls</a:t>
            </a:r>
          </a:p>
          <a:p>
            <a:pPr lvl="2"/>
            <a:r>
              <a:rPr lang="en-US" dirty="0"/>
              <a:t>Beam Loss Monitor System</a:t>
            </a:r>
          </a:p>
          <a:p>
            <a:pPr lvl="3"/>
            <a:r>
              <a:rPr lang="en-US" dirty="0"/>
              <a:t>Provides information to operator's tor control of beam losses, aids in ALARA</a:t>
            </a:r>
          </a:p>
          <a:p>
            <a:pPr lvl="3"/>
            <a:r>
              <a:rPr lang="en-US" dirty="0"/>
              <a:t>Allows for the prediction of tunnel activation for WPC</a:t>
            </a:r>
          </a:p>
          <a:p>
            <a:pPr lvl="3"/>
            <a:r>
              <a:rPr lang="en-US" dirty="0"/>
              <a:t>Collimator loss monitors are connected to the Beam Permit System </a:t>
            </a:r>
          </a:p>
          <a:p>
            <a:pPr lvl="3"/>
            <a:r>
              <a:rPr lang="en-US" dirty="0"/>
              <a:t>At least one beam loss monitor is present at every cell of the 8-GeV Line. </a:t>
            </a:r>
          </a:p>
          <a:p>
            <a:pPr lvl="3"/>
            <a:r>
              <a:rPr lang="en-US" dirty="0"/>
              <a:t>Loss monitors near the collimators monitor average beam loss over 20 consecutive beam pulses, i.e. 20 pulses at a 15 Hz rate, and are input to the beam permit system.</a:t>
            </a:r>
          </a:p>
          <a:p>
            <a:pPr lvl="3"/>
            <a:r>
              <a:rPr lang="en-US" b="1" dirty="0"/>
              <a:t>Limits the accident to a 20 beam pulses as opposed to the MCI of 54,000 pulses (15 Hz x 3600 sec/hour). </a:t>
            </a:r>
          </a:p>
          <a:p>
            <a:endParaRPr lang="en-US" sz="2800" b="1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214EE9-CFE1-E69B-B662-2FADF343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in Depth Controls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CAE4A1-7988-7B34-8B0F-82795D175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C83BE91-BD40-B598-897B-C6A7A0B439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6C1F195-385F-9044-8FF5-93D0327FB5C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AF31FD-BAEA-966E-4EFA-DF98DB071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8304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4D6D3B-5A42-1977-CE14-30FC8D254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4C97"/>
                </a:solidFill>
              </a:rPr>
              <a:t>Questions?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89593F-DD97-A747-DB67-2CACE5321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BBB815C-7DD5-2BF7-74A0-BB0D13686B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7504222-E021-DE49-9394-391698959130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3CBCEA-FD12-EF6B-4615-42281515C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349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C40B8D-E8BE-AC05-2CBD-62AE6D53A361}"/>
              </a:ext>
            </a:extLst>
          </p:cNvPr>
          <p:cNvSpPr/>
          <p:nvPr/>
        </p:nvSpPr>
        <p:spPr>
          <a:xfrm>
            <a:off x="1207477" y="3985846"/>
            <a:ext cx="216877" cy="169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DDDD80-1056-7068-B6BB-703A71468106}"/>
              </a:ext>
            </a:extLst>
          </p:cNvPr>
          <p:cNvSpPr/>
          <p:nvPr/>
        </p:nvSpPr>
        <p:spPr>
          <a:xfrm>
            <a:off x="2471078" y="1547446"/>
            <a:ext cx="2080846" cy="433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3AE01-D291-FE03-7FDE-4D83578835C6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 circular object with text&#10;&#10;Description automatically generated">
            <a:extLst>
              <a:ext uri="{FF2B5EF4-FFF2-40B4-BE49-F238E27FC236}">
                <a16:creationId xmlns:a16="http://schemas.microsoft.com/office/drawing/2014/main" id="{3FCB2A11-139D-FB6A-3793-7E40F65D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15" y="670191"/>
            <a:ext cx="6886206" cy="564884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BF1C8-3860-A48B-09B7-A6FBC421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777241"/>
            <a:ext cx="8672513" cy="529634"/>
          </a:xfrm>
        </p:spPr>
        <p:txBody>
          <a:bodyPr/>
          <a:lstStyle/>
          <a:p>
            <a:r>
              <a:rPr lang="en-US" sz="1600" dirty="0"/>
              <a:t>Cartoon showing 8-GeV in the overall Fermilab accelerator complex.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2224668-7961-916A-190F-03593590E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04277BC-70D4-9E5E-D2BC-CA238C7EC2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B6C38AB-61B0-7349-B14D-472202D6FCB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039C145-4F45-96E9-9A45-4F1C689F7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146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C40B8D-E8BE-AC05-2CBD-62AE6D53A361}"/>
              </a:ext>
            </a:extLst>
          </p:cNvPr>
          <p:cNvSpPr/>
          <p:nvPr/>
        </p:nvSpPr>
        <p:spPr>
          <a:xfrm>
            <a:off x="1207477" y="3985846"/>
            <a:ext cx="216877" cy="169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DDDD80-1056-7068-B6BB-703A71468106}"/>
              </a:ext>
            </a:extLst>
          </p:cNvPr>
          <p:cNvSpPr/>
          <p:nvPr/>
        </p:nvSpPr>
        <p:spPr>
          <a:xfrm>
            <a:off x="2471078" y="1547446"/>
            <a:ext cx="2080846" cy="433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3AE01-D291-FE03-7FDE-4D83578835C6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a track&#10;&#10;Description automatically generated">
            <a:extLst>
              <a:ext uri="{FF2B5EF4-FFF2-40B4-BE49-F238E27FC236}">
                <a16:creationId xmlns:a16="http://schemas.microsoft.com/office/drawing/2014/main" id="{05CAE473-6866-3E09-91A5-C16A0ACE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44" y="1935482"/>
            <a:ext cx="6830418" cy="4328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BF1C8-3860-A48B-09B7-A6FBC421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777240"/>
            <a:ext cx="4832033" cy="2094913"/>
          </a:xfrm>
        </p:spPr>
        <p:txBody>
          <a:bodyPr/>
          <a:lstStyle/>
          <a:p>
            <a:r>
              <a:rPr lang="en-US" sz="1600" dirty="0"/>
              <a:t>The 8-GeV Line is designed to transmit protons from the Booster accelerator to the Main Injector, Recycler or Booster Neutrino Beamline (BNB).</a:t>
            </a:r>
          </a:p>
          <a:p>
            <a:r>
              <a:rPr lang="en-US" sz="1600" dirty="0"/>
              <a:t>The beam energy is fixed at 8-GeV.</a:t>
            </a:r>
          </a:p>
          <a:p>
            <a:r>
              <a:rPr lang="en-US" sz="1600" dirty="0"/>
              <a:t>Comprised of permanent (combined function) magnets. </a:t>
            </a:r>
          </a:p>
          <a:p>
            <a:r>
              <a:rPr lang="en-US" sz="1600" dirty="0"/>
              <a:t>The physical beam line extends 680 meters from the Booster tunnel to the MI-10 enclosure.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2916F-AD54-0440-66AC-BDB31E0DD8BB}"/>
              </a:ext>
            </a:extLst>
          </p:cNvPr>
          <p:cNvSpPr txBox="1"/>
          <p:nvPr/>
        </p:nvSpPr>
        <p:spPr>
          <a:xfrm>
            <a:off x="6734421" y="4864608"/>
            <a:ext cx="224939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Interlocked Gate</a:t>
            </a:r>
          </a:p>
          <a:p>
            <a:r>
              <a:rPr lang="en-US" dirty="0">
                <a:solidFill>
                  <a:srgbClr val="FF0000"/>
                </a:solidFill>
              </a:rPr>
              <a:t>at Cell 810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ACEA80-28E3-8741-DAB5-5126B2404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D57A7-5018-F8CA-80BB-238E4406FC1E}"/>
              </a:ext>
            </a:extLst>
          </p:cNvPr>
          <p:cNvCxnSpPr>
            <a:cxnSpLocks/>
          </p:cNvCxnSpPr>
          <p:nvPr/>
        </p:nvCxnSpPr>
        <p:spPr>
          <a:xfrm flipH="1" flipV="1">
            <a:off x="6811766" y="3863083"/>
            <a:ext cx="575353" cy="1130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159F86-21BB-A427-2B9E-07E7549F98B6}"/>
              </a:ext>
            </a:extLst>
          </p:cNvPr>
          <p:cNvSpPr txBox="1"/>
          <p:nvPr/>
        </p:nvSpPr>
        <p:spPr>
          <a:xfrm>
            <a:off x="211432" y="5082890"/>
            <a:ext cx="224939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Interlocked Gate</a:t>
            </a:r>
          </a:p>
          <a:p>
            <a:r>
              <a:rPr lang="en-US" dirty="0">
                <a:solidFill>
                  <a:srgbClr val="FF0000"/>
                </a:solidFill>
              </a:rPr>
              <a:t>at Cell 842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5B661C-7850-00F1-7004-E4BC49003755}"/>
              </a:ext>
            </a:extLst>
          </p:cNvPr>
          <p:cNvCxnSpPr>
            <a:cxnSpLocks/>
          </p:cNvCxnSpPr>
          <p:nvPr/>
        </p:nvCxnSpPr>
        <p:spPr>
          <a:xfrm flipV="1">
            <a:off x="2187388" y="4893142"/>
            <a:ext cx="395717" cy="374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119797A-B729-0DED-62FD-BC8E172C9E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5FE78E5-9F88-254E-A21D-B0396EDA43E6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401F21D2-2D78-0200-2065-C38FE6FA8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135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EE29A6B-CECE-6DE6-C54B-E2AFB2A7F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34851"/>
            <a:ext cx="8672513" cy="4333269"/>
          </a:xfrm>
        </p:spPr>
        <p:txBody>
          <a:bodyPr/>
          <a:lstStyle/>
          <a:p>
            <a:r>
              <a:rPr lang="en-US" dirty="0"/>
              <a:t>The 8-GeV Line segment starts at the interlocked gate at Cell 810 and ends in the MI10 enclosure:</a:t>
            </a:r>
          </a:p>
          <a:p>
            <a:pPr lvl="1"/>
            <a:r>
              <a:rPr lang="en-US" dirty="0"/>
              <a:t>Cell 852 for Main Injector injection,</a:t>
            </a:r>
          </a:p>
          <a:p>
            <a:pPr lvl="1"/>
            <a:r>
              <a:rPr lang="en-US" dirty="0"/>
              <a:t>Cell 853 for Recycler injection,</a:t>
            </a:r>
          </a:p>
          <a:p>
            <a:pPr lvl="1"/>
            <a:r>
              <a:rPr lang="en-US" dirty="0"/>
              <a:t>Cell 860 for BNB operation.</a:t>
            </a:r>
          </a:p>
          <a:p>
            <a:r>
              <a:rPr lang="en-US" dirty="0"/>
              <a:t>There are two bifurcation points where beam is sent to one path or another (RR/BNB/MI).</a:t>
            </a:r>
          </a:p>
          <a:p>
            <a:r>
              <a:rPr lang="en-US" dirty="0"/>
              <a:t>Portions of the physical 8-GeV Line upstream of cell 810 are in the Booster radiation enclosure and as such are included in the Booster SAD chapter.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D6C63-688A-8CFC-3564-3BCEAC53DEC5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9DFA61-A28F-5453-B16A-D50676668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29BBE50-7991-CFAD-038F-441059CDD4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37B2ADB-2C32-AB4D-BD0A-5E9A6D0470D7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1C0166D-3A65-81FA-B995-92F549B29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49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 – Beam to Recycler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D6C63-688A-8CFC-3564-3BCEAC53DEC5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room with several machines&#10;&#10;Description automatically generated">
            <a:extLst>
              <a:ext uri="{FF2B5EF4-FFF2-40B4-BE49-F238E27FC236}">
                <a16:creationId xmlns:a16="http://schemas.microsoft.com/office/drawing/2014/main" id="{414FE411-E92F-D065-ED3D-1446BCBAD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857639"/>
            <a:ext cx="7711792" cy="5142721"/>
          </a:xfr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19201FB-B0B6-9163-C76B-22207A81C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66630A8-4A22-6C56-E641-5BCB1FF164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A96E6AE-5212-B74A-8D52-667337F4988E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56875B0-51B7-ACDF-7005-CB99C6491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425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 – Beam to BNB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D6C63-688A-8CFC-3564-3BCEAC53DEC5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room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EF3376D2-8E95-F027-972A-DE4F827B8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029" y="863591"/>
            <a:ext cx="7693941" cy="51308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A7565-2F7E-3D61-EB05-960DCBD119B8}"/>
              </a:ext>
            </a:extLst>
          </p:cNvPr>
          <p:cNvSpPr txBox="1"/>
          <p:nvPr/>
        </p:nvSpPr>
        <p:spPr>
          <a:xfrm>
            <a:off x="915358" y="5006510"/>
            <a:ext cx="3110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BNB Switch magnet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A33B176-C785-B8FD-F80D-EE97AC1DA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740D92-61A6-227A-3F01-7A013C486F5C}"/>
              </a:ext>
            </a:extLst>
          </p:cNvPr>
          <p:cNvCxnSpPr>
            <a:cxnSpLocks/>
          </p:cNvCxnSpPr>
          <p:nvPr/>
        </p:nvCxnSpPr>
        <p:spPr>
          <a:xfrm>
            <a:off x="4026210" y="5280477"/>
            <a:ext cx="159611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21E2825-AE62-21CD-B7BC-53969E9795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A9F707-5C93-894B-A0DC-1699581E3993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346E7C7-F5A2-CAA5-2349-D43415FD1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730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0A19-0C2D-5229-105E-FEAE10F5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8-GeV Line Overview – Beam to Main Injector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BD6C63-688A-8CFC-3564-3BCEAC53DEC5}"/>
              </a:ext>
            </a:extLst>
          </p:cNvPr>
          <p:cNvSpPr/>
          <p:nvPr/>
        </p:nvSpPr>
        <p:spPr>
          <a:xfrm>
            <a:off x="2391067" y="1589880"/>
            <a:ext cx="7971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-up of a factory&#10;&#10;Description automatically generated">
            <a:extLst>
              <a:ext uri="{FF2B5EF4-FFF2-40B4-BE49-F238E27FC236}">
                <a16:creationId xmlns:a16="http://schemas.microsoft.com/office/drawing/2014/main" id="{6B1C1EF8-E863-0137-79B6-82F2AEEA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802751"/>
            <a:ext cx="7878747" cy="5252498"/>
          </a:xfr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ADA017-5F6F-115D-3AC9-BC3B2616B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6B72634-D903-0ED0-646F-2DB5B06B5D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E43DE45-4FBE-664A-98AF-CC8CE9BFBF2C}" type="datetime5">
              <a:rPr lang="en-US" smtClean="0"/>
              <a:t>8-Jan-24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465FA0F-9692-4ED7-255C-A7B2862BE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Martin Murphy | 8-GeV Line SAD/ASE IRR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024254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3023  -  Read-Only" id="{A8C22F5D-C6D7-4589-A1DC-766D1E9786F3}" vid="{C4929605-360F-4C13-A43A-E93BABDEF8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8a0c449-bc3f-4023-b6f3-9ae146c0e873">MKRZARSQM56R-1466480915-294</_dlc_DocId>
    <_dlc_DocIdUrl xmlns="c8a0c449-bc3f-4023-b6f3-9ae146c0e873">
      <Url>https://fermipoint.fnal.gov/org/eshq/ASD/_layouts/15/DocIdRedir.aspx?ID=MKRZARSQM56R-1466480915-294</Url>
      <Description>MKRZARSQM56R-1466480915-294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5E6438C41BFD47ACE8933FA0781970" ma:contentTypeVersion="2" ma:contentTypeDescription="Create a new document." ma:contentTypeScope="" ma:versionID="40731602f34b2e145fe69f86e6a35b1b">
  <xsd:schema xmlns:xsd="http://www.w3.org/2001/XMLSchema" xmlns:xs="http://www.w3.org/2001/XMLSchema" xmlns:p="http://schemas.microsoft.com/office/2006/metadata/properties" xmlns:ns2="c8a0c449-bc3f-4023-b6f3-9ae146c0e873" targetNamespace="http://schemas.microsoft.com/office/2006/metadata/properties" ma:root="true" ma:fieldsID="e613c1cf9b7acee2742733a09b7ffdd1" ns2:_="">
    <xsd:import namespace="c8a0c449-bc3f-4023-b6f3-9ae146c0e87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0c449-bc3f-4023-b6f3-9ae146c0e87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9A9177-9946-41CD-B01B-8BAAEF071AA1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c8a0c449-bc3f-4023-b6f3-9ae146c0e87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3046631-D625-4DBB-820E-2A2656AF1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a0c449-bc3f-4023-b6f3-9ae146c0e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7848FA-C60A-45FD-BB12-33C88503094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E4FB0BA-40FF-4738-BEDA-5B1BDD7FB1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 (1)</Template>
  <TotalTime>6676</TotalTime>
  <Words>3418</Words>
  <Application>Microsoft Macintosh PowerPoint</Application>
  <PresentationFormat>On-screen Show (4:3)</PresentationFormat>
  <Paragraphs>658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</vt:lpstr>
      <vt:lpstr>Fermilab_PPT_090815</vt:lpstr>
      <vt:lpstr>1_Fermilab_PPT_090815</vt:lpstr>
      <vt:lpstr>PowerPoint Presentation</vt:lpstr>
      <vt:lpstr>Outline</vt:lpstr>
      <vt:lpstr>Outline</vt:lpstr>
      <vt:lpstr>8-GeV Line Overview</vt:lpstr>
      <vt:lpstr>8-GeV Line Overview</vt:lpstr>
      <vt:lpstr>8-GeV Line Overview</vt:lpstr>
      <vt:lpstr>8-GeV Line Overview – Beam to Recycler</vt:lpstr>
      <vt:lpstr>8-GeV Line Overview – Beam to BNB</vt:lpstr>
      <vt:lpstr>8-GeV Line Overview – Beam to Main Injector</vt:lpstr>
      <vt:lpstr>Outline</vt:lpstr>
      <vt:lpstr>Hazard Inventory for 8-GeV</vt:lpstr>
      <vt:lpstr>Outline</vt:lpstr>
      <vt:lpstr>Non-Accelerator Specific Hazards - Radiological</vt:lpstr>
      <vt:lpstr>Non-Accelerator Specific Hazards - Radiological</vt:lpstr>
      <vt:lpstr>Non-Accelerator Specific Hazards - Radiological</vt:lpstr>
      <vt:lpstr>Non-Accelerator Specific Hazards - Radiological</vt:lpstr>
      <vt:lpstr>Non-Accelerator Specific Hazards - Radiological</vt:lpstr>
      <vt:lpstr>Non-Accelerator Specific Hazards - Radiological</vt:lpstr>
      <vt:lpstr>Non-Accelerator Specific Hazards - Radiological</vt:lpstr>
      <vt:lpstr>Non-Accelerator Specific Hazards - Electrical</vt:lpstr>
      <vt:lpstr>Outline</vt:lpstr>
      <vt:lpstr>Accelerator Specific Hazards - Radiological</vt:lpstr>
      <vt:lpstr>Outline</vt:lpstr>
      <vt:lpstr>Maximum Credible Incident (MCI) – Radiological</vt:lpstr>
      <vt:lpstr>Maximum Credible Incident (MCI) – Radiological </vt:lpstr>
      <vt:lpstr>Outline</vt:lpstr>
      <vt:lpstr>Credited Controls – Passive</vt:lpstr>
      <vt:lpstr>Credited Controls – Passive</vt:lpstr>
      <vt:lpstr>Credited Controls – Active Engineering</vt:lpstr>
      <vt:lpstr>Credited Controls - Administrative</vt:lpstr>
      <vt:lpstr>Outline</vt:lpstr>
      <vt:lpstr>Defense in Depth Controls</vt:lpstr>
      <vt:lpstr>Defense in Depth Controls</vt:lpstr>
      <vt:lpstr>Defense in Depth Controls</vt:lpstr>
      <vt:lpstr>Defense in Depth Controls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Madelyn R. Wolter x4807 16344N</dc:creator>
  <cp:lastModifiedBy>Martin Murphy</cp:lastModifiedBy>
  <cp:revision>129</cp:revision>
  <cp:lastPrinted>2014-01-20T19:40:21Z</cp:lastPrinted>
  <dcterms:created xsi:type="dcterms:W3CDTF">2017-02-13T18:49:53Z</dcterms:created>
  <dcterms:modified xsi:type="dcterms:W3CDTF">2024-01-09T01:22:51Z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0x0101005E5E6438C41BFD47ACE8933FA0781970</vt:lpwstr>
  </property>
  <property fmtid="{D5CDD505-2E9C-101B-9397-08002B2CF9AE}" pid="3" name="_dlc_DocIdItemGuid">
    <vt:lpwstr>e15050c8-8936-4be0-9562-0f7eb3139549</vt:lpwstr>
  </property>
</Properties>
</file>