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3" r:id="rId2"/>
  </p:sldMasterIdLst>
  <p:notesMasterIdLst>
    <p:notesMasterId r:id="rId36"/>
  </p:notesMasterIdLst>
  <p:handoutMasterIdLst>
    <p:handoutMasterId r:id="rId37"/>
  </p:handoutMasterIdLst>
  <p:sldIdLst>
    <p:sldId id="340" r:id="rId3"/>
    <p:sldId id="275" r:id="rId4"/>
    <p:sldId id="320" r:id="rId5"/>
    <p:sldId id="319" r:id="rId6"/>
    <p:sldId id="322" r:id="rId7"/>
    <p:sldId id="369" r:id="rId8"/>
    <p:sldId id="323" r:id="rId9"/>
    <p:sldId id="324" r:id="rId10"/>
    <p:sldId id="325" r:id="rId11"/>
    <p:sldId id="326" r:id="rId12"/>
    <p:sldId id="367" r:id="rId13"/>
    <p:sldId id="370" r:id="rId14"/>
    <p:sldId id="328" r:id="rId15"/>
    <p:sldId id="329" r:id="rId16"/>
    <p:sldId id="343" r:id="rId17"/>
    <p:sldId id="331" r:id="rId18"/>
    <p:sldId id="334" r:id="rId19"/>
    <p:sldId id="336" r:id="rId20"/>
    <p:sldId id="348" r:id="rId21"/>
    <p:sldId id="356" r:id="rId22"/>
    <p:sldId id="363" r:id="rId23"/>
    <p:sldId id="364" r:id="rId24"/>
    <p:sldId id="357" r:id="rId25"/>
    <p:sldId id="365" r:id="rId26"/>
    <p:sldId id="360" r:id="rId27"/>
    <p:sldId id="347" r:id="rId28"/>
    <p:sldId id="349" r:id="rId29"/>
    <p:sldId id="366" r:id="rId30"/>
    <p:sldId id="358" r:id="rId31"/>
    <p:sldId id="371" r:id="rId32"/>
    <p:sldId id="368" r:id="rId33"/>
    <p:sldId id="359" r:id="rId34"/>
    <p:sldId id="321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E. AndersonJr. x4973 04659N" initials="JEA" lastIdx="10" clrIdx="0">
    <p:extLst>
      <p:ext uri="{19B8F6BF-5375-455C-9EA6-DF929625EA0E}">
        <p15:presenceInfo xmlns:p15="http://schemas.microsoft.com/office/powerpoint/2012/main" userId="John E. AndersonJr. x4973 04659N" providerId="None"/>
      </p:ext>
    </p:extLst>
  </p:cmAuthor>
  <p:cmAuthor id="2" name="Madelyn R. Wolter x4807 16344N" initials="MRWx1" lastIdx="3" clrIdx="1">
    <p:extLst>
      <p:ext uri="{19B8F6BF-5375-455C-9EA6-DF929625EA0E}">
        <p15:presenceInfo xmlns:p15="http://schemas.microsoft.com/office/powerpoint/2012/main" userId="Madelyn R. Wolter x4807 16344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00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3419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206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4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4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Jason D. Crnkovic	</a:t>
            </a:r>
          </a:p>
          <a:p>
            <a:r>
              <a:rPr lang="en-US" sz="1600" dirty="0"/>
              <a:t>BNB Internal Readiness Review </a:t>
            </a:r>
          </a:p>
          <a:p>
            <a:r>
              <a:rPr lang="en-US" sz="1600" dirty="0"/>
              <a:t>09-11 January 2024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Booster Neutrino Beam (BNB) Safety Assessment Document Updates for DOE O 420.2D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57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1C53B-4E88-FC65-7E9D-2141F7E7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Maximum Credible Incident (MCI) considers an onsite worker, onsite coworker, &amp; maximally exposed off-site individual (MOI)</a:t>
            </a:r>
          </a:p>
          <a:p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Fermilab uses Credited Controls that flow down to the Accelerator Safety Envelope (ASE) to mitigate the consequences of an MCI to the following conditions:</a:t>
            </a:r>
          </a:p>
          <a:p>
            <a:pPr lvl="1"/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5 rem in one hour in any area accessible by facility workers or co-located workers</a:t>
            </a:r>
          </a:p>
          <a:p>
            <a:pPr lvl="1"/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500 mrem in one hour in all Laboratory areas to which the public is assumed to be excluded</a:t>
            </a:r>
          </a:p>
          <a:p>
            <a:pPr lvl="1"/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Less than 100 mrem in one hour at Fermilab’s site boundary and/or in any areas onsite in which the public is authorized (which includes Batavia Road, Prairie Path, parking lots open to the public, and general access areas including Wilson Hall, Ramsey Auditorium)</a:t>
            </a:r>
          </a:p>
          <a:p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BNB segment is located behind 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 security access 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gate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</a:t>
            </a:r>
            <a:r>
              <a:rPr lang="en-US" sz="20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embers of the public are not invited to this area.</a:t>
            </a:r>
            <a:endParaRPr lang="en-US" sz="20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125F4-2B3B-6699-61A1-8805F635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Credible Incident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8D57-C7FF-AA6D-6D61-E65B6775C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72630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176B-28A4-EA31-AB8A-0BBF7B431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1307" y="6504213"/>
            <a:ext cx="3639493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3181-E340-9407-BA6E-0B418F03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9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6F456-AD63-2907-6750-705EC81A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49306"/>
            <a:ext cx="8672513" cy="118144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Permanent &amp; Movable Shielding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Moveable shielding is managed by Radiation Physics Operations Dept. &amp; utilizes a configuration management control system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219B9-526C-0E75-1D80-43A5A18C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2447"/>
            <a:ext cx="8686800" cy="427877"/>
          </a:xfrm>
        </p:spPr>
        <p:txBody>
          <a:bodyPr/>
          <a:lstStyle/>
          <a:p>
            <a:r>
              <a:rPr lang="en-US" dirty="0"/>
              <a:t>Passive Engineering Credited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61E7-DBD8-A459-0E08-305A01927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254935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FA4D4-BE19-7E55-DFF6-C37237519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687" y="6504213"/>
            <a:ext cx="3413157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76DC-C42C-553B-5500-B114BBE7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C5D822C6-371D-03D3-101C-D9175D0C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21444"/>
            <a:ext cx="3801110" cy="4805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536A6-2B28-0E45-CF4D-3AA3FF6D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77056"/>
            <a:ext cx="4646815" cy="346667"/>
          </a:xfrm>
          <a:prstGeom prst="rect">
            <a:avLst/>
          </a:prstGeom>
        </p:spPr>
      </p:pic>
      <p:pic>
        <p:nvPicPr>
          <p:cNvPr id="12" name="Picture 1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4EC8E8F-F60B-461E-54F9-E62E0578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81" y="1654427"/>
            <a:ext cx="4813069" cy="4572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F26145-6036-F668-416B-8E4F9D8F2572}"/>
              </a:ext>
            </a:extLst>
          </p:cNvPr>
          <p:cNvSpPr/>
          <p:nvPr/>
        </p:nvSpPr>
        <p:spPr>
          <a:xfrm>
            <a:off x="8077200" y="1690689"/>
            <a:ext cx="838200" cy="4477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6F456-AD63-2907-6750-705EC81A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49306"/>
            <a:ext cx="8672513" cy="118144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Permanent &amp; Movable Shielding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17.9 effective feet of dirt (</a:t>
            </a:r>
            <a:r>
              <a:rPr lang="en-US" sz="1600" dirty="0" err="1"/>
              <a:t>e.f.d</a:t>
            </a:r>
            <a:r>
              <a:rPr lang="en-US" sz="1600" dirty="0"/>
              <a:t>.) required for beam hitting a magnet in an enclosure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20.3 </a:t>
            </a:r>
            <a:r>
              <a:rPr lang="en-US" sz="1600" dirty="0" err="1"/>
              <a:t>e.f.d</a:t>
            </a:r>
            <a:r>
              <a:rPr lang="en-US" sz="1600" dirty="0"/>
              <a:t>. required for beam hitting a buried beam pipe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61E7-DBD8-A459-0E08-305A01927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254935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FA4D4-BE19-7E55-DFF6-C37237519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687" y="6504213"/>
            <a:ext cx="3413157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76DC-C42C-553B-5500-B114BBE7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C5D822C6-371D-03D3-101C-D9175D0C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21444"/>
            <a:ext cx="3801110" cy="4805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536A6-2B28-0E45-CF4D-3AA3FF6D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77056"/>
            <a:ext cx="4646815" cy="346667"/>
          </a:xfrm>
          <a:prstGeom prst="rect">
            <a:avLst/>
          </a:prstGeom>
        </p:spPr>
      </p:pic>
      <p:pic>
        <p:nvPicPr>
          <p:cNvPr id="12" name="Picture 1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4EC8E8F-F60B-461E-54F9-E62E0578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81" y="1654427"/>
            <a:ext cx="4813069" cy="45724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709864-2DA7-B40F-87AE-272A8A585D5B}"/>
              </a:ext>
            </a:extLst>
          </p:cNvPr>
          <p:cNvSpPr/>
          <p:nvPr/>
        </p:nvSpPr>
        <p:spPr>
          <a:xfrm>
            <a:off x="286485" y="3098227"/>
            <a:ext cx="3736875" cy="1687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93246-23D3-41A5-25F5-E03F59A03786}"/>
              </a:ext>
            </a:extLst>
          </p:cNvPr>
          <p:cNvSpPr txBox="1"/>
          <p:nvPr/>
        </p:nvSpPr>
        <p:spPr>
          <a:xfrm>
            <a:off x="6231190" y="1036222"/>
            <a:ext cx="291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Requires a credited detector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BC637C-AED5-639A-D0E0-B4215E101BA7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4023360" y="1220888"/>
            <a:ext cx="2207830" cy="19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8F26145-6036-F668-416B-8E4F9D8F2572}"/>
              </a:ext>
            </a:extLst>
          </p:cNvPr>
          <p:cNvSpPr/>
          <p:nvPr/>
        </p:nvSpPr>
        <p:spPr>
          <a:xfrm>
            <a:off x="8077200" y="1690689"/>
            <a:ext cx="838200" cy="4477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E809C36-DD3D-5B8A-4100-14588F0A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62447"/>
            <a:ext cx="8686800" cy="427877"/>
          </a:xfrm>
        </p:spPr>
        <p:txBody>
          <a:bodyPr/>
          <a:lstStyle/>
          <a:p>
            <a:r>
              <a:rPr lang="en-US" dirty="0"/>
              <a:t>Passive Engineering Credited Controls</a:t>
            </a:r>
          </a:p>
        </p:txBody>
      </p:sp>
    </p:spTree>
    <p:extLst>
      <p:ext uri="{BB962C8B-B14F-4D97-AF65-F5344CB8AC3E}">
        <p14:creationId xmlns:p14="http://schemas.microsoft.com/office/powerpoint/2010/main" val="282786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3D452-6F36-2A49-AE8C-BD40098B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Radiation Safety Interlock System (RSIS)</a:t>
            </a:r>
            <a:endParaRPr lang="en-US" sz="2000" dirty="0"/>
          </a:p>
          <a:p>
            <a:r>
              <a:rPr lang="en-US" sz="2000" dirty="0"/>
              <a:t>Inhibits beam by controlled redundant critical devices</a:t>
            </a:r>
          </a:p>
          <a:p>
            <a:r>
              <a:rPr lang="en-US" sz="2000" dirty="0"/>
              <a:t>ES&amp;H Radiation Physics Engineering Dept. (RPE) performs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hardware &amp; system testing on a semi-annual basis with a four-month grace period</a:t>
            </a:r>
          </a:p>
          <a:p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RPE verifies inventory of interlock keys &amp; updates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procedures for maintenance, and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testing 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interlock systems.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RSISs are designed, installed, &amp; configuration managed in conformance with the requirements of the Fermilab Radiological Control Manual (FRCM)</a:t>
            </a:r>
          </a:p>
          <a:p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2BC960-45D2-B9A7-EA0A-C4C44D06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Engineering Credited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D0C8-4235-68AC-C034-969C2C22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8250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356B-F886-7248-EE94-4AD4CFF94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6205" y="6504213"/>
            <a:ext cx="3431263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CA7E-35BC-27EB-A3A2-73209568A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6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B3D7B-D0D9-6253-9115-7D41EF55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Interlocked Radiation Detectors</a:t>
            </a:r>
          </a:p>
          <a:p>
            <a:r>
              <a:rPr lang="en-US" sz="2000" dirty="0"/>
              <a:t>Credited detectors feed into RSISs used throughout Fermilab</a:t>
            </a:r>
          </a:p>
          <a:p>
            <a:pPr lvl="1"/>
            <a:r>
              <a:rPr lang="en-US" sz="2000" dirty="0"/>
              <a:t>Calibrated on an annual basis</a:t>
            </a:r>
            <a:endParaRPr lang="en-US" sz="2000" b="1" dirty="0"/>
          </a:p>
          <a:p>
            <a:r>
              <a:rPr lang="en-US" sz="2000" dirty="0"/>
              <a:t>Areas without sufficient shielding use detectors to protect people</a:t>
            </a:r>
          </a:p>
          <a:p>
            <a:r>
              <a:rPr lang="en-US" sz="2000" dirty="0"/>
              <a:t>BNB uses two credited detectors</a:t>
            </a:r>
          </a:p>
          <a:p>
            <a:pPr lvl="1"/>
            <a:r>
              <a:rPr lang="en-US" sz="2000" dirty="0"/>
              <a:t>One is on a berm by the Indian Creek Road manhole</a:t>
            </a:r>
          </a:p>
          <a:p>
            <a:pPr lvl="1"/>
            <a:r>
              <a:rPr lang="en-US" sz="2000" dirty="0"/>
              <a:t>One is by the </a:t>
            </a:r>
            <a:r>
              <a:rPr lang="en-US" sz="2000" dirty="0" err="1"/>
              <a:t>stripline</a:t>
            </a:r>
            <a:r>
              <a:rPr lang="en-US" sz="2000" dirty="0"/>
              <a:t> penetrations in the MI12 Service building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Detectors are colloquially called chipmunks:</a:t>
            </a:r>
          </a:p>
          <a:p>
            <a:r>
              <a:rPr lang="en-US" sz="2000" dirty="0"/>
              <a:t>Fixed area monitoring radiation detector</a:t>
            </a:r>
          </a:p>
          <a:p>
            <a:r>
              <a:rPr lang="en-US" sz="2000" dirty="0"/>
              <a:t>Sealed ion chamber</a:t>
            </a:r>
          </a:p>
          <a:p>
            <a:r>
              <a:rPr lang="en-US" sz="2000" dirty="0"/>
              <a:t>Photon &amp; neutron detection capabilities</a:t>
            </a:r>
          </a:p>
          <a:p>
            <a:r>
              <a:rPr lang="en-US" sz="2000" dirty="0"/>
              <a:t>Maintained &amp; calibrated by the Fermilab ES&amp;H Instrumentation Dept.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6DEC5-5935-F65D-2E5F-9D9B370F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Engineering Credited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A79D-99FD-7168-3F3A-03F9F55E0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273042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9D4C-B8EC-2776-5B26-5179D83EA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3901" y="6504213"/>
            <a:ext cx="40468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F2A5-35D6-4017-5654-032FC2587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6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1D3C7-4360-3E19-2BDC-D691548A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Engineering Credited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5931-A575-5095-F921-BBF6090DF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55347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624B-EEBD-6F77-A94F-9805175D4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8633" y="6504213"/>
            <a:ext cx="3358835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7F8C-5F61-36B7-C980-C6286F8DB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53E19D-7356-04AD-760B-E3A697D7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6788" y="679629"/>
            <a:ext cx="6661127" cy="1082843"/>
          </a:xfrm>
          <a:prstGeom prst="rect">
            <a:avLst/>
          </a:prstGeom>
        </p:spPr>
      </p:pic>
      <p:pic>
        <p:nvPicPr>
          <p:cNvPr id="12" name="Picture 11" descr="A map of a plane&#10;&#10;Description automatically generated with medium confidence">
            <a:extLst>
              <a:ext uri="{FF2B5EF4-FFF2-40B4-BE49-F238E27FC236}">
                <a16:creationId xmlns:a16="http://schemas.microsoft.com/office/drawing/2014/main" id="{4A284F70-4CE7-9913-DF96-04EB149E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49" y="1829851"/>
            <a:ext cx="7323513" cy="438098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AFD747-AB5D-4E16-6FCF-7DC8FB9A7435}"/>
              </a:ext>
            </a:extLst>
          </p:cNvPr>
          <p:cNvCxnSpPr>
            <a:cxnSpLocks/>
          </p:cNvCxnSpPr>
          <p:nvPr/>
        </p:nvCxnSpPr>
        <p:spPr>
          <a:xfrm>
            <a:off x="5829300" y="1536472"/>
            <a:ext cx="1563688" cy="268786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04D46-BBBF-0AA3-2DF4-390D144A5A19}"/>
              </a:ext>
            </a:extLst>
          </p:cNvPr>
          <p:cNvCxnSpPr>
            <a:cxnSpLocks/>
          </p:cNvCxnSpPr>
          <p:nvPr/>
        </p:nvCxnSpPr>
        <p:spPr>
          <a:xfrm flipH="1">
            <a:off x="4705350" y="1261696"/>
            <a:ext cx="1123950" cy="167835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37F5AE6-33A4-FAD3-79AD-412AC3D879FB}"/>
              </a:ext>
            </a:extLst>
          </p:cNvPr>
          <p:cNvSpPr>
            <a:spLocks noChangeAspect="1"/>
          </p:cNvSpPr>
          <p:nvPr/>
        </p:nvSpPr>
        <p:spPr>
          <a:xfrm>
            <a:off x="5779773" y="1221050"/>
            <a:ext cx="99053" cy="99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CFE679-5B0B-3F0A-376C-96C169041C1F}"/>
              </a:ext>
            </a:extLst>
          </p:cNvPr>
          <p:cNvSpPr>
            <a:spLocks noChangeAspect="1"/>
          </p:cNvSpPr>
          <p:nvPr/>
        </p:nvSpPr>
        <p:spPr>
          <a:xfrm>
            <a:off x="5779773" y="1486596"/>
            <a:ext cx="99053" cy="99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75C09-7478-E22D-FA6E-283AEC98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" y="643229"/>
            <a:ext cx="9032875" cy="5571542"/>
          </a:xfrm>
        </p:spPr>
        <p:txBody>
          <a:bodyPr/>
          <a:lstStyle/>
          <a:p>
            <a:r>
              <a:rPr lang="en-US" sz="2000" dirty="0"/>
              <a:t>Operation Authorization Documents</a:t>
            </a:r>
          </a:p>
          <a:p>
            <a:pPr lvl="1"/>
            <a:r>
              <a:rPr lang="en-US" sz="2000" dirty="0"/>
              <a:t>Machine Beam Permit</a:t>
            </a:r>
          </a:p>
          <a:p>
            <a:pPr lvl="1"/>
            <a:r>
              <a:rPr lang="en-US" sz="2000" dirty="0"/>
              <a:t>Machine Run Condition</a:t>
            </a:r>
          </a:p>
          <a:p>
            <a:r>
              <a:rPr lang="en-US" sz="2000" dirty="0"/>
              <a:t>MCR Staffing</a:t>
            </a:r>
          </a:p>
          <a:p>
            <a:pPr lvl="1"/>
            <a:r>
              <a:rPr lang="en-US" sz="2000" dirty="0"/>
              <a:t>Perform Search &amp; Secure Process for all areas</a:t>
            </a:r>
          </a:p>
          <a:p>
            <a:pPr lvl="1"/>
            <a:r>
              <a:rPr lang="en-US" sz="2000" dirty="0"/>
              <a:t>Monitor detector trip levels to ensure they are below the ASE limit</a:t>
            </a:r>
          </a:p>
          <a:p>
            <a:pPr lvl="1"/>
            <a:r>
              <a:rPr lang="en-US" sz="2000" dirty="0"/>
              <a:t>Monitor beam operations</a:t>
            </a:r>
          </a:p>
          <a:p>
            <a:pPr lvl="1"/>
            <a:r>
              <a:rPr lang="en-US" sz="2000" dirty="0"/>
              <a:t>Turn accelerator components on &amp; off as desired/needed</a:t>
            </a:r>
          </a:p>
          <a:p>
            <a:pPr lvl="1"/>
            <a:r>
              <a:rPr lang="en-US" sz="2000" dirty="0"/>
              <a:t>The following staffing shall be in place during applicable beam operation:</a:t>
            </a:r>
          </a:p>
          <a:p>
            <a:pPr lvl="2"/>
            <a:r>
              <a:rPr lang="en-US" dirty="0"/>
              <a:t>At least one member of the AD Operations Department who has achieved the rank of Operator II or higher shall be on duty and on site</a:t>
            </a:r>
          </a:p>
          <a:p>
            <a:pPr lvl="2"/>
            <a:r>
              <a:rPr lang="en-US" dirty="0"/>
              <a:t>At least one member of the AD Operations Department shall be present in the Main Control Room (MCR)</a:t>
            </a:r>
          </a:p>
          <a:p>
            <a:pPr lvl="2"/>
            <a:r>
              <a:rPr lang="en-US" dirty="0"/>
              <a:t>Note: these requirements could be satisfied by a single person</a:t>
            </a:r>
          </a:p>
          <a:p>
            <a:r>
              <a:rPr lang="en-US" sz="2000" dirty="0"/>
              <a:t>Accelerator Operating parameters</a:t>
            </a:r>
          </a:p>
          <a:p>
            <a:pPr lvl="1"/>
            <a:r>
              <a:rPr lang="en-US" sz="2000" dirty="0"/>
              <a:t>Beam intensity limit derived from MCI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6094C-F56C-6BED-3A07-C2A48207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Credited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C5738-0187-EDEA-C30B-E17A9A385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218722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EF82C-2EEB-F6B8-4A89-1615A94C2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6741" y="6504213"/>
            <a:ext cx="3376942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13140-0919-15D9-5181-02C1C806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5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3D4E6-B4C7-9806-2440-872F05F1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</a:t>
            </a:r>
            <a:r>
              <a:rPr lang="en-US" sz="20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mploy additional Defense in Depth controls to further reduce risk associated with </a:t>
            </a:r>
            <a:r>
              <a:rPr lang="en-U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radiation </a:t>
            </a:r>
            <a:r>
              <a:rPr lang="en-US" sz="20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exposure</a:t>
            </a:r>
            <a:endParaRPr lang="en-US" sz="2000" b="1" dirty="0"/>
          </a:p>
          <a:p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e.g. Radiological Worker &amp; Fermilab Controlled Access Trainings</a:t>
            </a:r>
          </a:p>
          <a:p>
            <a:r>
              <a:rPr lang="en-US" sz="2000" dirty="0"/>
              <a:t>Procedures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FESHM 2100 requires all departmental procedures to be reviewed and re-approved every twelve months</a:t>
            </a:r>
          </a:p>
          <a:p>
            <a:r>
              <a:rPr lang="en-US" sz="2000" dirty="0"/>
              <a:t>Passive shielding</a:t>
            </a:r>
          </a:p>
          <a:p>
            <a:pPr lvl="1"/>
            <a:r>
              <a:rPr lang="en-US" sz="2000" dirty="0"/>
              <a:t>Not all passive shielding at a particular location is taken as the credited control shielding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7EE43-CC9F-BB75-FF3E-19124AC3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 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0EF08-6FCF-485D-AC13-CABEBBFBF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55347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16B87-E430-7E86-4133-76C31DF37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7564" y="6504213"/>
            <a:ext cx="3621386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AA93-FDB9-E976-BD27-1090C781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6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452B5-91C1-7D02-3AF7-3FBE2B22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DC145-A307-95F8-8C41-71DB5350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33EB-8124-13A5-A442-08DDA407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8250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F76D-2B14-6200-CBE3-B57D7067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617" y="6504213"/>
            <a:ext cx="3675707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0DC1-C256-698F-0991-74ED60029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8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03127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Residual Activation</a:t>
            </a:r>
          </a:p>
          <a:p>
            <a:r>
              <a:rPr lang="en-US" sz="1800" dirty="0"/>
              <a:t>Proton beam produces activated materials inside enclosures </a:t>
            </a:r>
          </a:p>
          <a:p>
            <a:r>
              <a:rPr lang="en-US" sz="1800" dirty="0"/>
              <a:t>Hazard applies to onsite facility workers &amp; onsite co-located workers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2547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58134"/>
              </p:ext>
            </p:extLst>
          </p:nvPr>
        </p:nvGraphicFramePr>
        <p:xfrm>
          <a:off x="442357" y="3152473"/>
          <a:ext cx="8259285" cy="179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427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4264429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1978429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H</a:t>
                      </a:r>
                    </a:p>
                    <a:p>
                      <a:r>
                        <a:rPr lang="en-US" sz="14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General and/or Job Specific RWP</a:t>
                      </a:r>
                    </a:p>
                    <a:p>
                      <a:r>
                        <a:rPr lang="en-US" sz="1400" dirty="0"/>
                        <a:t>P – LSM</a:t>
                      </a:r>
                    </a:p>
                    <a:p>
                      <a:r>
                        <a:rPr lang="en-US" sz="1400" dirty="0"/>
                        <a:t>P – Radiological Training</a:t>
                      </a:r>
                    </a:p>
                    <a:p>
                      <a:r>
                        <a:rPr lang="en-US" sz="1400" dirty="0"/>
                        <a:t>M – Radiological Signage and Decay Time Requirements</a:t>
                      </a:r>
                    </a:p>
                    <a:p>
                      <a:r>
                        <a:rPr lang="en-US" sz="1400" dirty="0"/>
                        <a:t>M – Target Pile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BEU</a:t>
                      </a:r>
                    </a:p>
                    <a:p>
                      <a:r>
                        <a:rPr lang="en-US" sz="1400" dirty="0"/>
                        <a:t>C: L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0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663440"/>
          </a:xfrm>
        </p:spPr>
        <p:txBody>
          <a:bodyPr/>
          <a:lstStyle/>
          <a:p>
            <a:r>
              <a:rPr lang="en-US" sz="2000" b="1" dirty="0"/>
              <a:t>BNB Overview</a:t>
            </a:r>
          </a:p>
          <a:p>
            <a:r>
              <a:rPr lang="en-US" sz="2000" b="1" dirty="0"/>
              <a:t>Hazards</a:t>
            </a:r>
          </a:p>
          <a:p>
            <a:r>
              <a:rPr lang="en-US" sz="2000" b="1" dirty="0"/>
              <a:t>Accelerator Specific Hazards </a:t>
            </a:r>
          </a:p>
          <a:p>
            <a:r>
              <a:rPr lang="en-US" sz="2000" b="1" dirty="0"/>
              <a:t>Maximum Credible Incident</a:t>
            </a:r>
          </a:p>
          <a:p>
            <a:r>
              <a:rPr lang="en-US" sz="2000" b="1" dirty="0"/>
              <a:t>Credited Controls </a:t>
            </a:r>
          </a:p>
          <a:p>
            <a:r>
              <a:rPr lang="en-US" sz="2000" b="1" dirty="0"/>
              <a:t>Defense in Depth Controls</a:t>
            </a:r>
          </a:p>
          <a:p>
            <a:r>
              <a:rPr lang="en-US" sz="2000" b="1" dirty="0"/>
              <a:t>Action Items</a:t>
            </a:r>
          </a:p>
          <a:p>
            <a:r>
              <a:rPr lang="en-US" sz="2000" b="1" dirty="0"/>
              <a:t>Non-accelerator specific hazards - radiological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089196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44436" y="6504213"/>
            <a:ext cx="6091874" cy="220677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802439"/>
            <a:ext cx="8672513" cy="202200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Groundwater Activation</a:t>
            </a:r>
          </a:p>
          <a:p>
            <a:r>
              <a:rPr lang="en-US" sz="1800" dirty="0"/>
              <a:t>Protons can interact with soil and radioisotopes could leach into ground water</a:t>
            </a:r>
          </a:p>
          <a:p>
            <a:pPr lvl="1"/>
            <a:r>
              <a:rPr lang="en-US" sz="1800" dirty="0"/>
              <a:t>tritium &amp; Na-22</a:t>
            </a:r>
          </a:p>
          <a:p>
            <a:r>
              <a:rPr lang="en-US" sz="1800" dirty="0"/>
              <a:t>Cooling water, e.g. low conductivity water (LCW), interacts with activated beam line components </a:t>
            </a:r>
          </a:p>
          <a:p>
            <a:r>
              <a:rPr lang="en-US" sz="1800" dirty="0"/>
              <a:t>Hazard applies to onsite facility workers &amp; onsite co-located workers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058722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50787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95762"/>
              </p:ext>
            </p:extLst>
          </p:nvPr>
        </p:nvGraphicFramePr>
        <p:xfrm>
          <a:off x="499961" y="3205840"/>
          <a:ext cx="8144075" cy="264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948">
                  <a:extLst>
                    <a:ext uri="{9D8B030D-6E8A-4147-A177-3AD203B41FA5}">
                      <a16:colId xmlns:a16="http://schemas.microsoft.com/office/drawing/2014/main" val="3235381221"/>
                    </a:ext>
                  </a:extLst>
                </a:gridCol>
                <a:gridCol w="1991258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2335877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01999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Potential exposure due to construction activities, (e.g., earthmoving)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Draining of groundwater captured in tanks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Water Evaluation</a:t>
                      </a:r>
                    </a:p>
                    <a:p>
                      <a:r>
                        <a:rPr lang="en-US" sz="1400" dirty="0"/>
                        <a:t>P – Water Capture</a:t>
                      </a:r>
                    </a:p>
                    <a:p>
                      <a:r>
                        <a:rPr lang="en-US" sz="1400" dirty="0"/>
                        <a:t>M – Facility Designs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 – Water Sampling</a:t>
                      </a:r>
                    </a:p>
                    <a:p>
                      <a:r>
                        <a:rPr lang="en-US" sz="1400" dirty="0"/>
                        <a:t>M – RCTs Drain Tanks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EU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L: U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1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802439"/>
            <a:ext cx="8672513" cy="202200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Surface Water Activation</a:t>
            </a:r>
          </a:p>
          <a:p>
            <a:r>
              <a:rPr lang="en-US" sz="1800" dirty="0"/>
              <a:t>Protons can interact with soil and radioisotopes could leach into ground water</a:t>
            </a:r>
          </a:p>
          <a:p>
            <a:pPr lvl="1"/>
            <a:r>
              <a:rPr lang="en-US" sz="1800" dirty="0"/>
              <a:t>tritium &amp; Na-22</a:t>
            </a:r>
          </a:p>
          <a:p>
            <a:r>
              <a:rPr lang="en-US" sz="1800" dirty="0"/>
              <a:t>Cooling water, e.g. low conductivity water (LCW), interacts with activated beam line components </a:t>
            </a:r>
          </a:p>
          <a:p>
            <a:r>
              <a:rPr lang="en-US" sz="1800" dirty="0"/>
              <a:t>Hazard applies to onsite facility workers &amp; onsite </a:t>
            </a:r>
            <a:r>
              <a:rPr lang="en-US" sz="2000" dirty="0"/>
              <a:t>co-located workers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058722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50787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12114"/>
              </p:ext>
            </p:extLst>
          </p:nvPr>
        </p:nvGraphicFramePr>
        <p:xfrm>
          <a:off x="255501" y="2708068"/>
          <a:ext cx="8717656" cy="349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623">
                  <a:extLst>
                    <a:ext uri="{9D8B030D-6E8A-4147-A177-3AD203B41FA5}">
                      <a16:colId xmlns:a16="http://schemas.microsoft.com/office/drawing/2014/main" val="3235381221"/>
                    </a:ext>
                  </a:extLst>
                </a:gridCol>
                <a:gridCol w="1982153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277412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1980758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Potential exposure to activated surface water due to beam loss leakage from beam enclosures, located under the surface water impoundment.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Potential exposure to activated surface water due to mixing surface water with a captured groundwater source.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Beam Loss Monitoring</a:t>
                      </a:r>
                    </a:p>
                    <a:p>
                      <a:r>
                        <a:rPr lang="en-US" sz="1400" dirty="0"/>
                        <a:t>M – Radiation Detectors</a:t>
                      </a:r>
                    </a:p>
                    <a:p>
                      <a:r>
                        <a:rPr lang="en-US" sz="1400" dirty="0"/>
                        <a:t>M – Shielding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 – Discharge Limit</a:t>
                      </a:r>
                    </a:p>
                    <a:p>
                      <a:r>
                        <a:rPr lang="en-US" sz="1400" dirty="0"/>
                        <a:t>P – Monitoring Potential Sources</a:t>
                      </a:r>
                    </a:p>
                    <a:p>
                      <a:r>
                        <a:rPr lang="en-US" sz="1400" dirty="0"/>
                        <a:t>M – Operations Pause</a:t>
                      </a:r>
                    </a:p>
                    <a:p>
                      <a:r>
                        <a:rPr lang="en-US" sz="1400" dirty="0"/>
                        <a:t>M – Monitoring Surface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U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L: EU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0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5430"/>
            <a:ext cx="8672513" cy="25635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Radioactive Water (RAW) Systems</a:t>
            </a:r>
          </a:p>
          <a:p>
            <a:r>
              <a:rPr lang="en-US" sz="1800" dirty="0"/>
              <a:t>Protons can interact with water </a:t>
            </a:r>
          </a:p>
          <a:p>
            <a:pPr lvl="1"/>
            <a:r>
              <a:rPr lang="en-US" sz="1800" dirty="0"/>
              <a:t>tritium</a:t>
            </a:r>
          </a:p>
          <a:p>
            <a:r>
              <a:rPr lang="en-US" sz="1800" dirty="0"/>
              <a:t>Cooling water, e.g. low conductivity water (LCW), interacts with activated beam line components </a:t>
            </a:r>
          </a:p>
          <a:p>
            <a:r>
              <a:rPr lang="en-US" sz="1800" dirty="0"/>
              <a:t>Humidity interacts with activated beam line components </a:t>
            </a:r>
          </a:p>
          <a:p>
            <a:r>
              <a:rPr lang="en-US" sz="1800" dirty="0"/>
              <a:t>Hazard applies to onsite facility workers &amp; onsite co-located workers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2547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95689"/>
              </p:ext>
            </p:extLst>
          </p:nvPr>
        </p:nvGraphicFramePr>
        <p:xfrm>
          <a:off x="442357" y="3690422"/>
          <a:ext cx="8259285" cy="200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427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4264429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1978429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H</a:t>
                      </a:r>
                    </a:p>
                    <a:p>
                      <a:r>
                        <a:rPr lang="en-US" sz="14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RAW Key Control System</a:t>
                      </a:r>
                    </a:p>
                    <a:p>
                      <a:r>
                        <a:rPr lang="en-US" sz="1400" dirty="0"/>
                        <a:t>P – Secondary Containment</a:t>
                      </a:r>
                    </a:p>
                    <a:p>
                      <a:r>
                        <a:rPr lang="en-US" sz="1400" dirty="0"/>
                        <a:t>P – General and/or Job Specific RWP</a:t>
                      </a:r>
                    </a:p>
                    <a:p>
                      <a:r>
                        <a:rPr lang="en-US" sz="1400" dirty="0"/>
                        <a:t>P – LSM</a:t>
                      </a:r>
                    </a:p>
                    <a:p>
                      <a:r>
                        <a:rPr lang="en-US" sz="1400" dirty="0"/>
                        <a:t>M – Run Condition</a:t>
                      </a:r>
                    </a:p>
                    <a:p>
                      <a:r>
                        <a:rPr lang="en-US" sz="1400" dirty="0"/>
                        <a:t>M – RCT Or RSO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BEU</a:t>
                      </a:r>
                    </a:p>
                    <a:p>
                      <a:r>
                        <a:rPr lang="en-US" sz="1400" dirty="0"/>
                        <a:t>C: L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0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4973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Air Activation </a:t>
            </a:r>
          </a:p>
          <a:p>
            <a:r>
              <a:rPr lang="en-US" sz="1800" dirty="0"/>
              <a:t>Protons can interact with air in enclosures</a:t>
            </a:r>
          </a:p>
          <a:p>
            <a:pPr lvl="1"/>
            <a:r>
              <a:rPr lang="en-US" sz="1800" dirty="0"/>
              <a:t>C-11, O-15, N-13 and Ar-41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06703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16837"/>
              </p:ext>
            </p:extLst>
          </p:nvPr>
        </p:nvGraphicFramePr>
        <p:xfrm>
          <a:off x="1323802" y="3429000"/>
          <a:ext cx="6496396" cy="179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45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2543694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1968357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H</a:t>
                      </a:r>
                    </a:p>
                    <a:p>
                      <a:r>
                        <a:rPr lang="en-US" sz="14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Active Air Monitoring</a:t>
                      </a:r>
                    </a:p>
                    <a:p>
                      <a:r>
                        <a:rPr lang="en-US" sz="1400" dirty="0"/>
                        <a:t>P – LSM</a:t>
                      </a:r>
                    </a:p>
                    <a:p>
                      <a:r>
                        <a:rPr lang="en-US" sz="1400" dirty="0"/>
                        <a:t>M – Air Dilution and Decay Time</a:t>
                      </a:r>
                    </a:p>
                    <a:p>
                      <a:r>
                        <a:rPr lang="en-US" sz="1400" dirty="0"/>
                        <a:t>M – Run Condition</a:t>
                      </a:r>
                    </a:p>
                    <a:p>
                      <a:r>
                        <a:rPr lang="en-US" sz="1400" dirty="0"/>
                        <a:t>M – Target Pile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EU</a:t>
                      </a:r>
                    </a:p>
                    <a:p>
                      <a:r>
                        <a:rPr lang="en-US" sz="1400" dirty="0"/>
                        <a:t>C: N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5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4973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Closed Loop Air Cooling</a:t>
            </a:r>
          </a:p>
          <a:p>
            <a:r>
              <a:rPr lang="en-US" sz="1800" dirty="0"/>
              <a:t>Protons can interact with air in enclosures</a:t>
            </a:r>
          </a:p>
          <a:p>
            <a:pPr lvl="1"/>
            <a:r>
              <a:rPr lang="en-US" sz="1800" dirty="0"/>
              <a:t>C-11, O-15, N-13 and Ar-41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06703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37808"/>
              </p:ext>
            </p:extLst>
          </p:nvPr>
        </p:nvGraphicFramePr>
        <p:xfrm>
          <a:off x="1390498" y="3320934"/>
          <a:ext cx="6348716" cy="179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45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2352820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011551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4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400" dirty="0"/>
                        <a:t>L: A</a:t>
                      </a:r>
                    </a:p>
                    <a:p>
                      <a:r>
                        <a:rPr lang="en-US" sz="1400" dirty="0"/>
                        <a:t>C: H</a:t>
                      </a:r>
                    </a:p>
                    <a:p>
                      <a:r>
                        <a:rPr lang="en-US" sz="14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– Active Air Monitoring</a:t>
                      </a:r>
                    </a:p>
                    <a:p>
                      <a:r>
                        <a:rPr lang="en-US" sz="1400" dirty="0"/>
                        <a:t>P – LSM</a:t>
                      </a:r>
                    </a:p>
                    <a:p>
                      <a:r>
                        <a:rPr lang="en-US" sz="1400" dirty="0"/>
                        <a:t>P – Air Containment</a:t>
                      </a:r>
                    </a:p>
                    <a:p>
                      <a:r>
                        <a:rPr lang="en-US" sz="1400" dirty="0"/>
                        <a:t>M – Run Condition</a:t>
                      </a:r>
                    </a:p>
                    <a:p>
                      <a:r>
                        <a:rPr lang="en-US" sz="1400" dirty="0"/>
                        <a:t>M – Target Pile Shielding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L: BEU</a:t>
                      </a:r>
                    </a:p>
                    <a:p>
                      <a:r>
                        <a:rPr lang="en-US" sz="1400" dirty="0"/>
                        <a:t>C: L</a:t>
                      </a:r>
                    </a:p>
                    <a:p>
                      <a:r>
                        <a:rPr lang="en-US" sz="1400" dirty="0"/>
                        <a:t>R: IV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4807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Soil Interactions</a:t>
            </a:r>
          </a:p>
          <a:p>
            <a:r>
              <a:rPr lang="en-US" sz="1800" dirty="0"/>
              <a:t>Protons can interact with soil and radioisotopes could leach into ground water</a:t>
            </a:r>
          </a:p>
          <a:p>
            <a:pPr lvl="1"/>
            <a:r>
              <a:rPr lang="en-US" sz="1800" dirty="0"/>
              <a:t>tritium &amp; Na-22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01715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27867"/>
              </p:ext>
            </p:extLst>
          </p:nvPr>
        </p:nvGraphicFramePr>
        <p:xfrm>
          <a:off x="285030" y="3341255"/>
          <a:ext cx="8573940" cy="17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D3B8E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General and/or Job Specific RWP</a:t>
                      </a:r>
                    </a:p>
                    <a:p>
                      <a:r>
                        <a:rPr lang="en-US" sz="1600" dirty="0"/>
                        <a:t>M – Beamline and Beam Dump Designs</a:t>
                      </a:r>
                    </a:p>
                    <a:p>
                      <a:r>
                        <a:rPr lang="en-US" sz="1600" dirty="0"/>
                        <a:t>M – PPE</a:t>
                      </a:r>
                    </a:p>
                    <a:p>
                      <a:r>
                        <a:rPr lang="en-US" sz="1600" dirty="0"/>
                        <a:t>M – Run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U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92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0299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Radioactive Waste</a:t>
            </a:r>
          </a:p>
          <a:p>
            <a:r>
              <a:rPr lang="en-US" sz="1800" dirty="0"/>
              <a:t>Radioactive waste produced during beam operations</a:t>
            </a:r>
          </a:p>
          <a:p>
            <a:r>
              <a:rPr lang="en-US" sz="1800" dirty="0"/>
              <a:t>Managed within established Radiological Protection Program (RPP) as prescribed in </a:t>
            </a:r>
            <a:r>
              <a:rPr lang="en-US" sz="1800" dirty="0">
                <a:effectLst/>
                <a:latin typeface="Helvetica" panose="020B0604020202020204" pitchFamily="34" charset="0"/>
                <a:ea typeface="MS Mincho" panose="02020609040205080304" pitchFamily="49" charset="-128"/>
              </a:rPr>
              <a:t>Fermilab Radiological Control Manual (</a:t>
            </a:r>
            <a:r>
              <a:rPr lang="en-US" sz="1800" dirty="0"/>
              <a:t>FRCM)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6703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16621"/>
              </p:ext>
            </p:extLst>
          </p:nvPr>
        </p:nvGraphicFramePr>
        <p:xfrm>
          <a:off x="285030" y="3486244"/>
          <a:ext cx="8573940" cy="17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Fencing/Postings</a:t>
                      </a:r>
                    </a:p>
                    <a:p>
                      <a:r>
                        <a:rPr lang="en-US" sz="1600" dirty="0"/>
                        <a:t>P – Locked Gates</a:t>
                      </a:r>
                    </a:p>
                    <a:p>
                      <a:r>
                        <a:rPr lang="en-US" sz="1600" dirty="0"/>
                        <a:t>M – Run Condition</a:t>
                      </a:r>
                    </a:p>
                    <a:p>
                      <a:r>
                        <a:rPr lang="en-US" sz="1600" dirty="0"/>
                        <a:t>M – Material survey and release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BEU</a:t>
                      </a:r>
                    </a:p>
                    <a:p>
                      <a:r>
                        <a:rPr lang="en-US" sz="1600" dirty="0"/>
                        <a:t>C: L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4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0299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Contamination</a:t>
            </a:r>
          </a:p>
          <a:p>
            <a:r>
              <a:rPr lang="en-US" sz="1800" dirty="0"/>
              <a:t>Protons can interact with fine particulates (dust) and liquids (e.g. oil)</a:t>
            </a:r>
          </a:p>
          <a:p>
            <a:pPr lvl="1"/>
            <a:r>
              <a:rPr lang="en-US" sz="1800" dirty="0"/>
              <a:t>Not typically encountered during normal maintenance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91973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00969"/>
              </p:ext>
            </p:extLst>
          </p:nvPr>
        </p:nvGraphicFramePr>
        <p:xfrm>
          <a:off x="285030" y="3182293"/>
          <a:ext cx="8573940" cy="218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Shielding for Activated Contamination</a:t>
                      </a:r>
                    </a:p>
                    <a:p>
                      <a:r>
                        <a:rPr lang="en-US" sz="1600" dirty="0"/>
                        <a:t>P – Radiological Surveying and Cleaning</a:t>
                      </a:r>
                    </a:p>
                    <a:p>
                      <a:r>
                        <a:rPr lang="en-US" sz="1600" dirty="0"/>
                        <a:t>P – General and/or Job Specific RWP</a:t>
                      </a:r>
                    </a:p>
                    <a:p>
                      <a:r>
                        <a:rPr lang="en-US" sz="1600" dirty="0"/>
                        <a:t>P – LSM</a:t>
                      </a:r>
                    </a:p>
                    <a:p>
                      <a:r>
                        <a:rPr lang="en-US" sz="1600" dirty="0"/>
                        <a:t>M – Material Survey and Release Process</a:t>
                      </a:r>
                    </a:p>
                    <a:p>
                      <a:r>
                        <a:rPr lang="en-US" sz="1600" dirty="0"/>
                        <a:t>M – 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BEU</a:t>
                      </a:r>
                    </a:p>
                    <a:p>
                      <a:r>
                        <a:rPr lang="en-US" sz="1600" dirty="0"/>
                        <a:t>C: L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22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389265"/>
          </a:xfrm>
        </p:spPr>
        <p:txBody>
          <a:bodyPr/>
          <a:lstStyle/>
          <a:p>
            <a:pPr marL="0" indent="0">
              <a:buNone/>
            </a:pPr>
            <a:r>
              <a:rPr lang="en-US" sz="1800" b="1" baseline="30000" dirty="0"/>
              <a:t>7</a:t>
            </a:r>
            <a:r>
              <a:rPr lang="en-US" sz="1800" b="1" dirty="0"/>
              <a:t>Be</a:t>
            </a:r>
          </a:p>
          <a:p>
            <a:r>
              <a:rPr lang="en-US" sz="1800" baseline="30000" dirty="0"/>
              <a:t>7</a:t>
            </a:r>
            <a:r>
              <a:rPr lang="en-US" sz="1800" dirty="0"/>
              <a:t>Be produced during beam operations</a:t>
            </a:r>
          </a:p>
          <a:p>
            <a:pPr lvl="1"/>
            <a:r>
              <a:rPr lang="en-US" sz="1800" dirty="0"/>
              <a:t>Target pile enclosed by shielding materials, e.g. concrete &amp; steel 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91973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51926"/>
              </p:ext>
            </p:extLst>
          </p:nvPr>
        </p:nvGraphicFramePr>
        <p:xfrm>
          <a:off x="285030" y="3276259"/>
          <a:ext cx="8573940" cy="17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prevention or mitigation is required. </a:t>
                      </a:r>
                      <a:r>
                        <a:rPr lang="en-US" sz="1600" b="1" baseline="30000" dirty="0"/>
                        <a:t>7</a:t>
                      </a:r>
                      <a:r>
                        <a:rPr lang="en-US" sz="1600" dirty="0"/>
                        <a:t>Be isn’t hazardous in this pattern of use by facility.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N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27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15650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Radioactive Sources</a:t>
            </a:r>
          </a:p>
          <a:p>
            <a:r>
              <a:rPr lang="en-US" sz="1800" dirty="0"/>
              <a:t>Not typically used in the beam line</a:t>
            </a:r>
          </a:p>
          <a:p>
            <a:r>
              <a:rPr lang="en-US" sz="1800" dirty="0"/>
              <a:t>Hazard applies to onsite facility workers and onsite co-located workers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Non-Accelerator Specific Hazards - Radiological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025471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6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230E1-1998-017A-D497-F61F9181D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50185"/>
              </p:ext>
            </p:extLst>
          </p:nvPr>
        </p:nvGraphicFramePr>
        <p:xfrm>
          <a:off x="285030" y="2486549"/>
          <a:ext cx="8573940" cy="218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1119936655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2077446868"/>
                    </a:ext>
                  </a:extLst>
                </a:gridCol>
                <a:gridCol w="2324142">
                  <a:extLst>
                    <a:ext uri="{9D8B030D-6E8A-4147-A177-3AD203B41FA5}">
                      <a16:colId xmlns:a16="http://schemas.microsoft.com/office/drawing/2014/main" val="1994273894"/>
                    </a:ext>
                  </a:extLst>
                </a:gridCol>
              </a:tblGrid>
              <a:tr h="6329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Baseline Qualitative Risk (without 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Preventive (P)/Mitigative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Residual Qualitative Risk </a:t>
                      </a:r>
                    </a:p>
                    <a:p>
                      <a:r>
                        <a:rPr lang="en-US" sz="1600" b="0" dirty="0">
                          <a:solidFill>
                            <a:srgbClr val="004C97"/>
                          </a:solidFill>
                        </a:rPr>
                        <a:t>(with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73031"/>
                  </a:ext>
                </a:extLst>
              </a:tr>
              <a:tr h="1128073">
                <a:tc>
                  <a:txBody>
                    <a:bodyPr/>
                    <a:lstStyle/>
                    <a:p>
                      <a:r>
                        <a:rPr lang="en-US" sz="1600" dirty="0"/>
                        <a:t>L: A</a:t>
                      </a:r>
                    </a:p>
                    <a:p>
                      <a:r>
                        <a:rPr lang="en-US" sz="1600" dirty="0"/>
                        <a:t>C: H</a:t>
                      </a:r>
                    </a:p>
                    <a:p>
                      <a:r>
                        <a:rPr lang="en-US" sz="1600" dirty="0"/>
                        <a:t>R: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 – Radiological Signage on or Near Source Cabinets</a:t>
                      </a:r>
                    </a:p>
                    <a:p>
                      <a:r>
                        <a:rPr lang="en-US" sz="1600" dirty="0"/>
                        <a:t>P – Radiological Training</a:t>
                      </a:r>
                    </a:p>
                    <a:p>
                      <a:r>
                        <a:rPr lang="en-US" sz="1600" dirty="0"/>
                        <a:t>P – Kept Under Lock-and-key</a:t>
                      </a:r>
                    </a:p>
                    <a:p>
                      <a:r>
                        <a:rPr lang="en-US" sz="1600" dirty="0"/>
                        <a:t>M – Kept in Storage</a:t>
                      </a:r>
                    </a:p>
                    <a:p>
                      <a:r>
                        <a:rPr lang="en-US" sz="1600" dirty="0"/>
                        <a:t>M – Shielded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L: BEU</a:t>
                      </a:r>
                    </a:p>
                    <a:p>
                      <a:r>
                        <a:rPr lang="en-US" sz="1600" dirty="0"/>
                        <a:t>C: L</a:t>
                      </a:r>
                    </a:p>
                    <a:p>
                      <a:r>
                        <a:rPr lang="en-US" sz="1600" dirty="0"/>
                        <a:t>R: IV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51257A-F2A1-0308-69BB-752966CD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88943"/>
            <a:ext cx="8672513" cy="5059363"/>
          </a:xfrm>
        </p:spPr>
        <p:txBody>
          <a:bodyPr/>
          <a:lstStyle/>
          <a:p>
            <a:r>
              <a:rPr lang="en-US" sz="2000" dirty="0"/>
              <a:t>Begins with buried transport beam pipe at end of the 8 GeV Line</a:t>
            </a:r>
          </a:p>
          <a:p>
            <a:r>
              <a:rPr lang="en-US" sz="2000" dirty="0"/>
              <a:t>Receives beam from 8 GeV Line</a:t>
            </a:r>
          </a:p>
          <a:p>
            <a:pPr lvl="1"/>
            <a:r>
              <a:rPr lang="en-US" sz="2000" dirty="0"/>
              <a:t>Operates with 8 GeV protons </a:t>
            </a:r>
          </a:p>
          <a:p>
            <a:pPr lvl="1"/>
            <a:r>
              <a:rPr lang="en-US" sz="2000" dirty="0"/>
              <a:t>8 GeV Line receives beam from Booster</a:t>
            </a:r>
          </a:p>
          <a:p>
            <a:pPr lvl="1"/>
            <a:r>
              <a:rPr lang="en-US" sz="2000" dirty="0"/>
              <a:t>Booster receives beam from </a:t>
            </a:r>
            <a:r>
              <a:rPr lang="en-US" sz="2000" dirty="0" err="1"/>
              <a:t>Linac</a:t>
            </a:r>
            <a:endParaRPr lang="en-US" sz="2000" dirty="0"/>
          </a:p>
          <a:p>
            <a:r>
              <a:rPr lang="en-US" sz="2000" dirty="0"/>
              <a:t>Beam is directed through dipole &amp; quadrupole magnets to the target hall</a:t>
            </a:r>
          </a:p>
          <a:p>
            <a:pPr lvl="1"/>
            <a:r>
              <a:rPr lang="en-US" sz="2000" dirty="0"/>
              <a:t>On-target mode (use beryllium target, horn, &amp; 25-meter or 50-meter absorber)</a:t>
            </a:r>
          </a:p>
          <a:p>
            <a:pPr lvl="1"/>
            <a:r>
              <a:rPr lang="en-US" sz="2000" dirty="0"/>
              <a:t>Off-target mode (use 25-meter or 50-meter absorber)</a:t>
            </a:r>
          </a:p>
          <a:p>
            <a:r>
              <a:rPr lang="en-US" sz="2000" dirty="0"/>
              <a:t>Utilizes components such as ion pumps &amp; beam monitoring equipment</a:t>
            </a:r>
          </a:p>
          <a:p>
            <a:r>
              <a:rPr lang="en-US" sz="2000" dirty="0"/>
              <a:t>Currently used for the Short Baseline Neutrino (SBN) Program</a:t>
            </a:r>
          </a:p>
          <a:p>
            <a:pPr lvl="1"/>
            <a:r>
              <a:rPr lang="en-US" sz="2000" dirty="0"/>
              <a:t>ICARUS</a:t>
            </a:r>
          </a:p>
          <a:p>
            <a:pPr lvl="1"/>
            <a:r>
              <a:rPr lang="en-US" sz="2000" dirty="0"/>
              <a:t>ANNIE</a:t>
            </a:r>
          </a:p>
          <a:p>
            <a:pPr lvl="1"/>
            <a:r>
              <a:rPr lang="en-US" sz="2000" dirty="0"/>
              <a:t>SBND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F0A19-0C2D-5229-105E-FEAE10F5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Neutrino Beam (BNB) Segment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78C5-EEAB-4C94-89C3-2C9E389F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336417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72DA-9201-428E-7E2C-E42FC8DB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313" y="6504213"/>
            <a:ext cx="5538408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A9C4-3875-6605-71ED-DBC88B45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65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DC145-A307-95F8-8C41-71DB5350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33EB-8124-13A5-A442-08DDA407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8250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F76D-2B14-6200-CBE3-B57D7067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617" y="6504213"/>
            <a:ext cx="3675707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0DC1-C256-698F-0991-74ED60029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10AC5AA-F989-6774-B8B3-9BB5B23B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" y="871797"/>
            <a:ext cx="8890462" cy="3109999"/>
          </a:xfrm>
        </p:spPr>
        <p:txBody>
          <a:bodyPr/>
          <a:lstStyle/>
          <a:p>
            <a:r>
              <a:rPr lang="en-US" sz="2000" b="1" dirty="0"/>
              <a:t>Hazards are evaluated with risk tables</a:t>
            </a:r>
          </a:p>
          <a:p>
            <a:r>
              <a:rPr lang="en-US" sz="2000" b="1" dirty="0"/>
              <a:t>Analyzed MCI scenario</a:t>
            </a:r>
          </a:p>
          <a:p>
            <a:r>
              <a:rPr lang="en-US" sz="2000" b="1" dirty="0"/>
              <a:t>Acceptable risk during MCI scenario created via credited controls</a:t>
            </a:r>
          </a:p>
          <a:p>
            <a:pPr lvl="1"/>
            <a:r>
              <a:rPr lang="en-US" sz="2000" b="1" dirty="0"/>
              <a:t>Passive engineering credited controls</a:t>
            </a:r>
          </a:p>
          <a:p>
            <a:pPr lvl="1"/>
            <a:r>
              <a:rPr lang="en-US" sz="2000" b="1" dirty="0"/>
              <a:t>Active engineering credited controls</a:t>
            </a:r>
          </a:p>
          <a:p>
            <a:pPr lvl="1"/>
            <a:r>
              <a:rPr lang="en-US" sz="2000" b="1" dirty="0"/>
              <a:t>Administrative credited controls</a:t>
            </a:r>
          </a:p>
          <a:p>
            <a:r>
              <a:rPr lang="en-US" sz="2000" b="1" dirty="0"/>
              <a:t>Also use defense in depth controls to reduce risk</a:t>
            </a:r>
          </a:p>
          <a:p>
            <a:r>
              <a:rPr lang="en-US" sz="2000" b="1" dirty="0"/>
              <a:t>Non-accelerator-specific hazards also have an acceptable risk level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096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DC145-A307-95F8-8C41-71DB5350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33EB-8124-13A5-A442-08DDA407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8250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F76D-2B14-6200-CBE3-B57D7067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617" y="6504213"/>
            <a:ext cx="3675707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0DC1-C256-698F-0991-74ED60029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06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A9C50-A283-F3F7-9AC4-F9E6DF00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Accelerator specific hazards are purple</a:t>
            </a:r>
          </a:p>
          <a:p>
            <a:r>
              <a:rPr lang="en-US" sz="2000" dirty="0"/>
              <a:t>Hazards not discussed today are evaluated via the common Risk Matrix tables</a:t>
            </a:r>
          </a:p>
          <a:p>
            <a:pPr lvl="1"/>
            <a:r>
              <a:rPr lang="en-US" sz="2000" dirty="0"/>
              <a:t>Covered in SAD Section I, Chapter 4</a:t>
            </a:r>
          </a:p>
          <a:p>
            <a:r>
              <a:rPr lang="en-US" sz="2000" dirty="0"/>
              <a:t>Hazards evaluated via risk assessment methodology per DOE-HDBK-1163-2020</a:t>
            </a:r>
          </a:p>
          <a:p>
            <a:pPr lvl="1"/>
            <a:r>
              <a:rPr lang="en-US" sz="2000" dirty="0"/>
              <a:t>Likelihood (L): </a:t>
            </a:r>
          </a:p>
          <a:p>
            <a:pPr lvl="2"/>
            <a:r>
              <a:rPr lang="en-US" dirty="0"/>
              <a:t>Anticipated (A), Unlikely (U), Extremely Unlikely (EU), Beyond Extremely Unlikely (BEU)</a:t>
            </a:r>
          </a:p>
          <a:p>
            <a:pPr lvl="1"/>
            <a:r>
              <a:rPr lang="en-US" sz="2000" dirty="0"/>
              <a:t>Consequence (C):</a:t>
            </a:r>
          </a:p>
          <a:p>
            <a:pPr lvl="2"/>
            <a:r>
              <a:rPr lang="en-US" dirty="0"/>
              <a:t>High (H), Moderate (M), Low (L), Negligible (N)</a:t>
            </a:r>
          </a:p>
          <a:p>
            <a:pPr lvl="1"/>
            <a:r>
              <a:rPr lang="en-US" sz="2000" dirty="0"/>
              <a:t>Risk (R):</a:t>
            </a:r>
          </a:p>
          <a:p>
            <a:pPr lvl="2"/>
            <a:r>
              <a:rPr lang="en-US" dirty="0"/>
              <a:t>I , II, III, IV (descending order of concern)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79FFF-DFFC-8E96-D74E-6705479A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Inventory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AC36-CE8F-45FF-6216-0801D1AAA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218722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B6C0-4958-CB5A-3F0B-1341C1811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9991" y="6504213"/>
            <a:ext cx="5592729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C476-5B7B-733B-4056-99E04B8F6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2596BD-88D3-F749-B753-B983A29A0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11841"/>
            <a:ext cx="8672513" cy="5580894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hree categories of beam-induced radiation hazards:</a:t>
            </a:r>
          </a:p>
          <a:p>
            <a:pPr marL="4000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Prompt radiation levels inside and surrounding the enclosure that are present during beam transport: protons, neutrons, </a:t>
            </a:r>
            <a:r>
              <a:rPr lang="en-US" sz="20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pions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kaons, muons, photons,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etc</a:t>
            </a: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000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Residual radiation due to activation of beamline &amp; target components; gives rise to radiation exposure during enclosure accesses for repair, maintenance, inspection, &amp; operation activities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000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Environmental radioactivity due to the beam operation: activation of air, soil, &amp; groundwater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categories for the BNB have been previously evaluated for compliance with 10CFR835</a:t>
            </a:r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categories have been previously evaluated for compliance with DOE O420.2C</a:t>
            </a:r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categories have now been evaluated for compliance with DOE O420.2D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FB7097-D9A9-69B6-B37C-0B833329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assessment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9133-90F0-4606-2EF9-4F23F267A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8250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7584D-7C5B-1C9D-E2D8-0CAB57AB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3366" y="6504213"/>
            <a:ext cx="3630440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E595-11C1-1F09-34F7-E3162E45F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9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43CAB-3493-7691-D29A-0FE71BC2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11439"/>
            <a:ext cx="1399420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B4327-C958-B448-4CFD-FA0928C5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6775" y="6498625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4FCB-7E89-C4CF-C997-86390377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4CFDE-1F11-1F99-3257-A0BF83D3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47" y="116502"/>
            <a:ext cx="5549570" cy="6141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C1AFE-A9E8-45BC-0073-6B501581C425}"/>
              </a:ext>
            </a:extLst>
          </p:cNvPr>
          <p:cNvSpPr/>
          <p:nvPr/>
        </p:nvSpPr>
        <p:spPr>
          <a:xfrm>
            <a:off x="2898047" y="444499"/>
            <a:ext cx="4233168" cy="471170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0EDD-9ACD-7A5F-DE85-D325F9332183}"/>
              </a:ext>
            </a:extLst>
          </p:cNvPr>
          <p:cNvSpPr txBox="1"/>
          <p:nvPr/>
        </p:nvSpPr>
        <p:spPr>
          <a:xfrm>
            <a:off x="3101082" y="1066800"/>
            <a:ext cx="160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BNB beam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ED2C8-5D68-F4FE-56ED-2E2F5DBDB78C}"/>
              </a:ext>
            </a:extLst>
          </p:cNvPr>
          <p:cNvSpPr txBox="1"/>
          <p:nvPr/>
        </p:nvSpPr>
        <p:spPr>
          <a:xfrm>
            <a:off x="8177375" y="4337050"/>
            <a:ext cx="8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Start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A8943F-890F-AC9E-320E-33D2EACD10B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131215" y="4567883"/>
            <a:ext cx="1046160" cy="5457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8515933-761F-2BE7-5C37-579A4A533347}"/>
              </a:ext>
            </a:extLst>
          </p:cNvPr>
          <p:cNvSpPr txBox="1"/>
          <p:nvPr/>
        </p:nvSpPr>
        <p:spPr>
          <a:xfrm>
            <a:off x="7683088" y="213666"/>
            <a:ext cx="8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End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EB151C-C243-5684-6D3E-746CFD28B10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190694" y="444499"/>
            <a:ext cx="2492394" cy="2308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6">
            <a:extLst>
              <a:ext uri="{FF2B5EF4-FFF2-40B4-BE49-F238E27FC236}">
                <a16:creationId xmlns:a16="http://schemas.microsoft.com/office/drawing/2014/main" id="{A0A6E6A2-B389-93CF-B0A7-DEAE8D6FB88B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BNB Segment</a:t>
            </a:r>
          </a:p>
        </p:txBody>
      </p:sp>
    </p:spTree>
    <p:extLst>
      <p:ext uri="{BB962C8B-B14F-4D97-AF65-F5344CB8AC3E}">
        <p14:creationId xmlns:p14="http://schemas.microsoft.com/office/powerpoint/2010/main" val="16967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285B2-A0CF-F693-EC1A-C21C514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Inventory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9A965-68AB-5043-64C5-691463E08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46294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416-1019-3232-1708-012FA940C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5917" y="6504213"/>
            <a:ext cx="3585172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40A0-B5CA-8991-806F-B81077B8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A list of energy sources&#10;&#10;Description automatically generated with medium confidence">
            <a:extLst>
              <a:ext uri="{FF2B5EF4-FFF2-40B4-BE49-F238E27FC236}">
                <a16:creationId xmlns:a16="http://schemas.microsoft.com/office/drawing/2014/main" id="{2F03B0B6-1A34-AECD-AB70-736412896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49" y="679629"/>
            <a:ext cx="6924501" cy="55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285B2-A0CF-F693-EC1A-C21C514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Inventory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9A965-68AB-5043-64C5-691463E08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46294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416-1019-3232-1708-012FA940C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5917" y="6504213"/>
            <a:ext cx="3585172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40A0-B5CA-8991-806F-B81077B8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B7A2B-4B8C-FE85-0035-33D101DA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7725" y="135877"/>
            <a:ext cx="5307676" cy="6070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BB688-031E-AEF0-92E8-90C2837F8C5C}"/>
              </a:ext>
            </a:extLst>
          </p:cNvPr>
          <p:cNvSpPr txBox="1"/>
          <p:nvPr/>
        </p:nvSpPr>
        <p:spPr>
          <a:xfrm>
            <a:off x="1088967" y="2817162"/>
            <a:ext cx="235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Risk tables are used to evaluate hazards</a:t>
            </a:r>
          </a:p>
        </p:txBody>
      </p:sp>
    </p:spTree>
    <p:extLst>
      <p:ext uri="{BB962C8B-B14F-4D97-AF65-F5344CB8AC3E}">
        <p14:creationId xmlns:p14="http://schemas.microsoft.com/office/powerpoint/2010/main" val="174772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E3661-15DA-4F16-66AC-D45860FE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Prompt Ionizing Radiation</a:t>
            </a:r>
          </a:p>
          <a:p>
            <a:r>
              <a:rPr lang="en-US" sz="2000" dirty="0"/>
              <a:t>Significant radiation hazard during beam operations</a:t>
            </a:r>
          </a:p>
          <a:p>
            <a:r>
              <a:rPr lang="en-US" sz="2000" dirty="0"/>
              <a:t>Beam interacts with beam line &amp; target materials</a:t>
            </a:r>
          </a:p>
          <a:p>
            <a:r>
              <a:rPr lang="en-US" sz="2000" dirty="0"/>
              <a:t>Includes protons, neutrons, </a:t>
            </a:r>
            <a:r>
              <a:rPr lang="en-US" sz="2000" dirty="0" err="1"/>
              <a:t>pions</a:t>
            </a:r>
            <a:r>
              <a:rPr lang="en-US" sz="2000" dirty="0"/>
              <a:t>, kaons, muons, photons, etc.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Credited Controls are needed!!!</a:t>
            </a:r>
          </a:p>
          <a:p>
            <a:r>
              <a:rPr lang="en-US" sz="2000" dirty="0">
                <a:solidFill>
                  <a:srgbClr val="C00000"/>
                </a:solidFill>
              </a:rPr>
              <a:t>Analyzed maximum credible incident to determine credited controls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Hazard applies to onsite facility workers, onsite co-located workers and a maximally exposed offsite individual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4EE9-CFE1-E69B-B662-2FADF34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Specific Hazards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5798-574A-C21C-F639-F8A6C311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28187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619-FE2C-CE0D-EF53-65B271A7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9414" y="6504213"/>
            <a:ext cx="3485584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27D8-9FF1-FAAE-1F09-B245D3AD0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7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4F932E-55F0-B941-9A25-1F23F28A8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Cryogenic Systems – Oxygen Deficiency Hazards (ODH)</a:t>
            </a:r>
          </a:p>
          <a:p>
            <a:r>
              <a:rPr lang="en-US" sz="2000" dirty="0"/>
              <a:t>Cryogens are not used in this beam line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No credited controls are needed!!!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0E1F75-B3ED-5373-A360-DAAE9F77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Specific Hazards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A6DA9-39D5-0205-5846-E9F6E472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209668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B382-2961-156D-CDB4-1BCC26FC7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8756" y="6504213"/>
            <a:ext cx="3295462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57C0-AD46-0F1E-0C8A-6EC48E0B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3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0DCF7-B7F8-8104-89C5-B2F17DAE8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Assumes full potential BNB intensity</a:t>
            </a:r>
          </a:p>
          <a:p>
            <a:pPr lvl="1"/>
            <a:r>
              <a:rPr lang="en-US" sz="2000" dirty="0"/>
              <a:t>Same as 8 GeV Line &amp; Booster</a:t>
            </a:r>
          </a:p>
          <a:p>
            <a:r>
              <a:rPr lang="en-US" sz="2000" dirty="0"/>
              <a:t>Beam completely &amp; continually lost for one hour</a:t>
            </a:r>
          </a:p>
          <a:p>
            <a:pPr lvl="1"/>
            <a:r>
              <a:rPr lang="en-US" sz="2000" dirty="0"/>
              <a:t> On a magnet or buried beam pipe</a:t>
            </a:r>
          </a:p>
          <a:p>
            <a:r>
              <a:rPr lang="en-US" sz="2000" dirty="0"/>
              <a:t>Highest radiation dose rates </a:t>
            </a:r>
            <a:r>
              <a:rPr lang="en-US" sz="2000" b="1" i="1" dirty="0"/>
              <a:t>outside</a:t>
            </a:r>
            <a:r>
              <a:rPr lang="en-US" sz="2000" dirty="0"/>
              <a:t> beam line areas at locations with reduced passive shielding</a:t>
            </a:r>
          </a:p>
          <a:p>
            <a:r>
              <a:rPr lang="en-US" sz="2000" dirty="0"/>
              <a:t>3.78E+17 protons/hr or 7E+12 protons/pulse</a:t>
            </a:r>
          </a:p>
          <a:p>
            <a:pPr lvl="1"/>
            <a:r>
              <a:rPr lang="en-US" sz="2000" dirty="0"/>
              <a:t>8 GeV proton energy</a:t>
            </a:r>
          </a:p>
          <a:p>
            <a:pPr lvl="1"/>
            <a:r>
              <a:rPr lang="en-US" sz="2000" dirty="0"/>
              <a:t>15 Hz cycle time</a:t>
            </a:r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FB5EB-543C-7607-1861-4447E7EE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Credible Incident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76B08-BA39-15F2-AC23-A684BA659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309256" cy="241300"/>
          </a:xfrm>
        </p:spPr>
        <p:txBody>
          <a:bodyPr/>
          <a:lstStyle/>
          <a:p>
            <a:pPr>
              <a:defRPr/>
            </a:pPr>
            <a:r>
              <a:rPr lang="en-US"/>
              <a:t>January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11C0-C9DF-76EC-5DA3-B247F5162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3611" y="6504213"/>
            <a:ext cx="3539905" cy="242873"/>
          </a:xfrm>
        </p:spPr>
        <p:txBody>
          <a:bodyPr/>
          <a:lstStyle/>
          <a:p>
            <a:pPr>
              <a:defRPr/>
            </a:pPr>
            <a:r>
              <a:rPr lang="en-US"/>
              <a:t>J. D. Crnkovic | BNB Internal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035F-B6F5-B294-5BE4-25AA2D380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8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  -  Read-Only" id="{A8C22F5D-C6D7-4589-A1DC-766D1E9786F3}" vid="{C4929605-360F-4C13-A43A-E93BABDEF8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8816</TotalTime>
  <Words>2851</Words>
  <Application>Microsoft Macintosh PowerPoint</Application>
  <PresentationFormat>On-screen Show (4:3)</PresentationFormat>
  <Paragraphs>532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Helvetica</vt:lpstr>
      <vt:lpstr>Fermilab_PPT_090815</vt:lpstr>
      <vt:lpstr>1_Fermilab_PPT_090815</vt:lpstr>
      <vt:lpstr>PowerPoint Presentation</vt:lpstr>
      <vt:lpstr>Outline</vt:lpstr>
      <vt:lpstr>Booster Neutrino Beam (BNB) Segment Overview</vt:lpstr>
      <vt:lpstr>PowerPoint Presentation</vt:lpstr>
      <vt:lpstr>Hazard Inventory</vt:lpstr>
      <vt:lpstr>Hazard Inventory</vt:lpstr>
      <vt:lpstr>Accelerator Specific Hazards</vt:lpstr>
      <vt:lpstr>Accelerator Specific Hazards</vt:lpstr>
      <vt:lpstr>Maximum Credible Incident</vt:lpstr>
      <vt:lpstr>Maximum Credible Incident</vt:lpstr>
      <vt:lpstr>Passive Engineering Credited Controls</vt:lpstr>
      <vt:lpstr>Passive Engineering Credited Controls</vt:lpstr>
      <vt:lpstr>Active Engineering Credited Controls</vt:lpstr>
      <vt:lpstr>Active Engineering Credited Controls</vt:lpstr>
      <vt:lpstr>Active Engineering Credited Controls</vt:lpstr>
      <vt:lpstr>Administrative Credited Controls</vt:lpstr>
      <vt:lpstr>Defense in Depth Controls</vt:lpstr>
      <vt:lpstr>Action Items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Non-Accelerator Specific Hazards - Radiological</vt:lpstr>
      <vt:lpstr>Summary</vt:lpstr>
      <vt:lpstr>Backup</vt:lpstr>
      <vt:lpstr>Hazard Inventory</vt:lpstr>
      <vt:lpstr>Shielding assessment 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Jessica Malo</cp:lastModifiedBy>
  <cp:revision>167</cp:revision>
  <cp:lastPrinted>2014-01-20T19:40:21Z</cp:lastPrinted>
  <dcterms:created xsi:type="dcterms:W3CDTF">2017-02-13T18:49:53Z</dcterms:created>
  <dcterms:modified xsi:type="dcterms:W3CDTF">2024-01-06T19:41:16Z</dcterms:modified>
</cp:coreProperties>
</file>