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5"/>
    <p:sldMasterId id="2147484123" r:id="rId6"/>
  </p:sldMasterIdLst>
  <p:notesMasterIdLst>
    <p:notesMasterId r:id="rId39"/>
  </p:notesMasterIdLst>
  <p:handoutMasterIdLst>
    <p:handoutMasterId r:id="rId40"/>
  </p:handoutMasterIdLst>
  <p:sldIdLst>
    <p:sldId id="340" r:id="rId7"/>
    <p:sldId id="275" r:id="rId8"/>
    <p:sldId id="356" r:id="rId9"/>
    <p:sldId id="320" r:id="rId10"/>
    <p:sldId id="379" r:id="rId11"/>
    <p:sldId id="412" r:id="rId12"/>
    <p:sldId id="410" r:id="rId13"/>
    <p:sldId id="407" r:id="rId14"/>
    <p:sldId id="408" r:id="rId15"/>
    <p:sldId id="380" r:id="rId16"/>
    <p:sldId id="322" r:id="rId17"/>
    <p:sldId id="411" r:id="rId18"/>
    <p:sldId id="383" r:id="rId19"/>
    <p:sldId id="398" r:id="rId20"/>
    <p:sldId id="399" r:id="rId21"/>
    <p:sldId id="423" r:id="rId22"/>
    <p:sldId id="391" r:id="rId23"/>
    <p:sldId id="396" r:id="rId24"/>
    <p:sldId id="388" r:id="rId25"/>
    <p:sldId id="419" r:id="rId26"/>
    <p:sldId id="402" r:id="rId27"/>
    <p:sldId id="420" r:id="rId28"/>
    <p:sldId id="403" r:id="rId29"/>
    <p:sldId id="421" r:id="rId30"/>
    <p:sldId id="394" r:id="rId31"/>
    <p:sldId id="395" r:id="rId32"/>
    <p:sldId id="404" r:id="rId33"/>
    <p:sldId id="405" r:id="rId34"/>
    <p:sldId id="406" r:id="rId35"/>
    <p:sldId id="373" r:id="rId36"/>
    <p:sldId id="375" r:id="rId37"/>
    <p:sldId id="422" r:id="rId38"/>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E. AndersonJr. x4973 04659N" initials="JEA" lastIdx="10" clrIdx="0">
    <p:extLst>
      <p:ext uri="{19B8F6BF-5375-455C-9EA6-DF929625EA0E}">
        <p15:presenceInfo xmlns:p15="http://schemas.microsoft.com/office/powerpoint/2012/main" userId="John E. AndersonJr. x4973 04659N" providerId="None"/>
      </p:ext>
    </p:extLst>
  </p:cmAuthor>
  <p:cmAuthor id="2" name="Madelyn R. Wolter x4807 16344N" initials="MRWx1" lastIdx="3" clrIdx="1">
    <p:extLst>
      <p:ext uri="{19B8F6BF-5375-455C-9EA6-DF929625EA0E}">
        <p15:presenceInfo xmlns:p15="http://schemas.microsoft.com/office/powerpoint/2012/main" userId="Madelyn R. Wolter x4807 16344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505050"/>
    <a:srgbClr val="004C97"/>
    <a:srgbClr val="0D3B8E"/>
    <a:srgbClr val="020202"/>
    <a:srgbClr val="003087"/>
    <a:srgbClr val="03005F"/>
    <a:srgbClr val="0C075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44" autoAdjust="0"/>
    <p:restoredTop sz="93419" autoAdjust="0"/>
  </p:normalViewPr>
  <p:slideViewPr>
    <p:cSldViewPr snapToGrid="0" snapToObjects="1" showGuides="1">
      <p:cViewPr varScale="1">
        <p:scale>
          <a:sx n="124" d="100"/>
          <a:sy n="124" d="100"/>
        </p:scale>
        <p:origin x="480" y="168"/>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00" d="100"/>
        <a:sy n="100" d="100"/>
      </p:scale>
      <p:origin x="0" y="0"/>
    </p:cViewPr>
  </p:notesText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1/9/24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dirty="0"/>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1/9/24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dirty="0"/>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1DED135D-5C29-B729-A5F1-BCAB25D95134}"/>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817011"/>
            <a:ext cx="9189720" cy="2966102"/>
          </a:xfrm>
          <a:prstGeom prst="rect">
            <a:avLst/>
          </a:prstGeom>
        </p:spPr>
      </p:pic>
    </p:spTree>
    <p:extLst>
      <p:ext uri="{BB962C8B-B14F-4D97-AF65-F5344CB8AC3E}">
        <p14:creationId xmlns:p14="http://schemas.microsoft.com/office/powerpoint/2010/main" val="902792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8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D07C3AF8-3A11-7294-17A4-8CA21B169DE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1025112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2" name="Picture 1">
            <a:extLst>
              <a:ext uri="{FF2B5EF4-FFF2-40B4-BE49-F238E27FC236}">
                <a16:creationId xmlns:a16="http://schemas.microsoft.com/office/drawing/2014/main" id="{476D4CD9-E6FD-C338-F1B5-149A3CE7FFC8}"/>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spTree>
    <p:extLst>
      <p:ext uri="{BB962C8B-B14F-4D97-AF65-F5344CB8AC3E}">
        <p14:creationId xmlns:p14="http://schemas.microsoft.com/office/powerpoint/2010/main" val="4115163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9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23867402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January 9, 2024  </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MiniBooNE Detector Internal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64491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January 9, 2024  </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MiniBooNE Detector Internal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48877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dirty="0"/>
              <a:t>January 9, 2024  </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Cindy Joe | MiniBooNE Detector Internal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6246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January 9, 2024  </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MiniBooNE Detector Internal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4212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dirty="0"/>
              <a:t>January 9, 2024  </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Cindy Joe | MiniBooNE Detector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3154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a:t>January 9, 2024  </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Cindy Joe | MiniBooNE Detector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462225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January 9, 2024  </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MiniBooNE Detector Internal Readiness Review</a:t>
            </a:r>
            <a:endParaRPr lang="en-US" b="1" dirty="0"/>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439226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January 9, 2024  </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MiniBooNE Detector Internal Readiness Review</a:t>
            </a:r>
            <a:endParaRPr lang="en-US" b="1" dirty="0"/>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4139580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dirty="0"/>
              <a:t>January 9, 2024  </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dirty="0"/>
              <a:t>Cindy Joe | MiniBooNE Detector Internal Readiness Review</a:t>
            </a:r>
            <a:endParaRPr lang="en-US" b="1" dirty="0"/>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dirty="0"/>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0118363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January 9, 2024  </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MiniBooNE Detector Internal Readiness Review</a:t>
            </a:r>
            <a:endParaRPr lang="en-US" b="1" dirty="0"/>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28119153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dirty="0"/>
              <a:t>January 9, 2024  </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dirty="0"/>
              <a:t>Cindy Joe | MiniBooNE Detector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dirty="0"/>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dirty="0"/>
              <a:t>January 9, 2024  </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dirty="0"/>
              <a:t>Cindy Joe | MiniBooNE Detector Internal Readiness Review</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dirty="0"/>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4" name="Picture 13" descr="FermiLogoBar_DOE_KO_horiz.eps"/>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pic>
        <p:nvPicPr>
          <p:cNvPr id="3" name="Picture 2">
            <a:extLst>
              <a:ext uri="{FF2B5EF4-FFF2-40B4-BE49-F238E27FC236}">
                <a16:creationId xmlns:a16="http://schemas.microsoft.com/office/drawing/2014/main" id="{1342F55E-5880-DFDC-1269-28EDE5F7EF95}"/>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2860" y="808129"/>
            <a:ext cx="9189720" cy="2966102"/>
          </a:xfrm>
          <a:prstGeom prst="rect">
            <a:avLst/>
          </a:prstGeom>
        </p:spPr>
      </p:pic>
    </p:spTree>
    <p:extLst>
      <p:ext uri="{BB962C8B-B14F-4D97-AF65-F5344CB8AC3E}">
        <p14:creationId xmlns:p14="http://schemas.microsoft.com/office/powerpoint/2010/main" val="4268161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66936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January 9, 2024  </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MiniBooNE Detector Internal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04" r:id="rId2"/>
    <p:sldLayoutId id="2147484105" r:id="rId3"/>
    <p:sldLayoutId id="2147484120" r:id="rId4"/>
    <p:sldLayoutId id="2147484103" r:id="rId5"/>
    <p:sldLayoutId id="2147484122" r:id="rId6"/>
    <p:sldLayoutId id="2147484116"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dirty="0"/>
              <a:t>January 9, 2024  </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dirty="0"/>
              <a:t>Cindy Joe | MiniBooNE Detector Internal Readiness Review</a:t>
            </a:r>
            <a:endParaRPr lang="en-US" b="1" dirty="0"/>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dirty="0"/>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4" cstate="print">
              <a:extLst>
                <a:ext uri="{28A0092B-C50C-407E-A947-70E740481C1C}">
                  <a14:useLocalDpi xmlns:a14="http://schemas.microsoft.com/office/drawing/2010/main"/>
                </a:ext>
              </a:extLst>
            </a:blip>
            <a:srcRect/>
            <a:stretch>
              <a:fillRect/>
            </a:stretch>
          </p:blipFill>
          <p:spPr bwMode="auto">
            <a:xfrm>
              <a:off x="7853781" y="6258863"/>
              <a:ext cx="1044157" cy="188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140478500"/>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 id="2147484135" r:id="rId12"/>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dirty="0"/>
              <a:t>Cindy Joe	</a:t>
            </a:r>
          </a:p>
          <a:p>
            <a:r>
              <a:rPr lang="en-US" sz="1600" dirty="0"/>
              <a:t>MiniBooNE Detector Internal Readiness Review </a:t>
            </a:r>
          </a:p>
          <a:p>
            <a:r>
              <a:rPr lang="en-US" sz="1600" dirty="0"/>
              <a:t>January 9, 2024</a:t>
            </a:r>
          </a:p>
          <a:p>
            <a:endParaRPr lang="en-US" dirty="0"/>
          </a:p>
        </p:txBody>
      </p:sp>
      <p:sp>
        <p:nvSpPr>
          <p:cNvPr id="3" name="Text Placeholder 2"/>
          <p:cNvSpPr>
            <a:spLocks noGrp="1"/>
          </p:cNvSpPr>
          <p:nvPr>
            <p:ph type="body" sz="quarter" idx="11"/>
          </p:nvPr>
        </p:nvSpPr>
        <p:spPr/>
        <p:txBody>
          <a:bodyPr>
            <a:noAutofit/>
          </a:bodyPr>
          <a:lstStyle/>
          <a:p>
            <a:r>
              <a:rPr lang="en-US" sz="1800" dirty="0"/>
              <a:t>Safety Assessment Document Updates for DOE O 420.2D</a:t>
            </a:r>
          </a:p>
          <a:p>
            <a:r>
              <a:rPr lang="en-US" sz="1800" dirty="0"/>
              <a:t>SAD Section IV Chapter 04 – MiniBooNE Detector</a:t>
            </a:r>
          </a:p>
          <a:p>
            <a:endParaRPr lang="en-US" sz="1800" dirty="0"/>
          </a:p>
        </p:txBody>
      </p:sp>
    </p:spTree>
    <p:extLst>
      <p:ext uri="{BB962C8B-B14F-4D97-AF65-F5344CB8AC3E}">
        <p14:creationId xmlns:p14="http://schemas.microsoft.com/office/powerpoint/2010/main" val="438571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accent6">
                    <a:lumMod val="40000"/>
                    <a:lumOff val="60000"/>
                  </a:schemeClr>
                </a:solidFill>
              </a:rPr>
              <a:t>MiniBooNE Detector Overview</a:t>
            </a:r>
          </a:p>
          <a:p>
            <a:r>
              <a:rPr lang="en-US" sz="2800" dirty="0">
                <a:solidFill>
                  <a:schemeClr val="accent6"/>
                </a:solidFill>
              </a:rPr>
              <a:t>Hazard Inventory </a:t>
            </a:r>
          </a:p>
          <a:p>
            <a:r>
              <a:rPr lang="en-US" sz="2800" dirty="0">
                <a:solidFill>
                  <a:schemeClr val="bg1">
                    <a:lumMod val="75000"/>
                  </a:schemeClr>
                </a:solidFill>
              </a:rPr>
              <a:t>Non-Accelerator Specific Hazards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January 9, 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10</a:t>
            </a:fld>
            <a:endParaRPr lang="en-US" dirty="0"/>
          </a:p>
        </p:txBody>
      </p:sp>
    </p:spTree>
    <p:extLst>
      <p:ext uri="{BB962C8B-B14F-4D97-AF65-F5344CB8AC3E}">
        <p14:creationId xmlns:p14="http://schemas.microsoft.com/office/powerpoint/2010/main" val="1567240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 for MiniBooNE Detector</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1163892" cy="237285"/>
          </a:xfrm>
        </p:spPr>
        <p:txBody>
          <a:bodyPr/>
          <a:lstStyle/>
          <a:p>
            <a:pPr>
              <a:defRPr/>
            </a:pPr>
            <a:r>
              <a:rPr lang="en-US" dirty="0"/>
              <a:t>January 9, 2024  </a:t>
            </a:r>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dirty="0"/>
              <a:t>	Cindy Joe | MiniBooNE Detector Internal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dirty="0"/>
          </a:p>
        </p:txBody>
      </p:sp>
      <p:sp>
        <p:nvSpPr>
          <p:cNvPr id="2" name="Content Placeholder 1">
            <a:extLst>
              <a:ext uri="{FF2B5EF4-FFF2-40B4-BE49-F238E27FC236}">
                <a16:creationId xmlns:a16="http://schemas.microsoft.com/office/drawing/2014/main" id="{FA5BF9F4-F0C1-2919-D098-507AE4633343}"/>
              </a:ext>
            </a:extLst>
          </p:cNvPr>
          <p:cNvSpPr>
            <a:spLocks noGrp="1"/>
          </p:cNvSpPr>
          <p:nvPr>
            <p:ph idx="1"/>
          </p:nvPr>
        </p:nvSpPr>
        <p:spPr>
          <a:xfrm>
            <a:off x="4973638" y="889331"/>
            <a:ext cx="4061306" cy="4949405"/>
          </a:xfrm>
        </p:spPr>
        <p:txBody>
          <a:bodyPr/>
          <a:lstStyle/>
          <a:p>
            <a:r>
              <a:rPr lang="en-US" sz="1800" dirty="0"/>
              <a:t>Accelerator specific hazards are </a:t>
            </a:r>
            <a:r>
              <a:rPr lang="en-US" sz="1800" dirty="0">
                <a:solidFill>
                  <a:srgbClr val="7030A0"/>
                </a:solidFill>
              </a:rPr>
              <a:t>bold purple </a:t>
            </a:r>
            <a:r>
              <a:rPr lang="en-US" sz="1800" b="1" dirty="0">
                <a:solidFill>
                  <a:schemeClr val="accent6"/>
                </a:solidFill>
              </a:rPr>
              <a:t>– None for MiniBooNE Detector</a:t>
            </a:r>
          </a:p>
          <a:p>
            <a:r>
              <a:rPr lang="en-US" sz="1800" dirty="0"/>
              <a:t>Hazards not discussed today are evaluated via the common Risk Matrix tables</a:t>
            </a:r>
          </a:p>
          <a:p>
            <a:pPr lvl="1"/>
            <a:r>
              <a:rPr lang="en-US" sz="1600" dirty="0"/>
              <a:t>Covered in SAD Section I, Chapter 4</a:t>
            </a:r>
          </a:p>
          <a:p>
            <a:r>
              <a:rPr lang="en-US" sz="1800" dirty="0"/>
              <a:t>Hazards evaluated via risk assessment methodology per DOE-HDBK-1163-2020</a:t>
            </a:r>
          </a:p>
          <a:p>
            <a:pPr lvl="1"/>
            <a:r>
              <a:rPr lang="en-US" sz="1600" dirty="0"/>
              <a:t>Likelihood (L): </a:t>
            </a:r>
          </a:p>
          <a:p>
            <a:pPr lvl="2"/>
            <a:r>
              <a:rPr lang="en-US" sz="1400" dirty="0"/>
              <a:t>Anticipated (A), Unlikely (U), Extremely Unlikely (EU), Beyond Extremely Unlikely (BEU)</a:t>
            </a:r>
          </a:p>
          <a:p>
            <a:pPr lvl="1"/>
            <a:r>
              <a:rPr lang="en-US" sz="1600" dirty="0"/>
              <a:t>Consequence (C):</a:t>
            </a:r>
          </a:p>
          <a:p>
            <a:pPr lvl="2"/>
            <a:r>
              <a:rPr lang="en-US" sz="1400" dirty="0"/>
              <a:t>High (H), Moderate (M), Low (L), Negligible (N)</a:t>
            </a:r>
          </a:p>
          <a:p>
            <a:pPr lvl="1"/>
            <a:r>
              <a:rPr lang="en-US" sz="1600" dirty="0"/>
              <a:t>Risk (R):</a:t>
            </a:r>
          </a:p>
          <a:p>
            <a:pPr lvl="2"/>
            <a:r>
              <a:rPr lang="en-US" sz="1400" dirty="0"/>
              <a:t>I , II, III, IV (descending order of concern)</a:t>
            </a:r>
          </a:p>
        </p:txBody>
      </p:sp>
      <p:pic>
        <p:nvPicPr>
          <p:cNvPr id="15" name="Picture 14" descr="A screenshot of a survey&#10;&#10;Description automatically generated">
            <a:extLst>
              <a:ext uri="{FF2B5EF4-FFF2-40B4-BE49-F238E27FC236}">
                <a16:creationId xmlns:a16="http://schemas.microsoft.com/office/drawing/2014/main" id="{47D9B7C5-BEEE-2E92-5A02-23C26C7C34DE}"/>
              </a:ext>
            </a:extLst>
          </p:cNvPr>
          <p:cNvPicPr>
            <a:picLocks noChangeAspect="1"/>
          </p:cNvPicPr>
          <p:nvPr/>
        </p:nvPicPr>
        <p:blipFill>
          <a:blip r:embed="rId2"/>
          <a:stretch>
            <a:fillRect/>
          </a:stretch>
        </p:blipFill>
        <p:spPr>
          <a:xfrm>
            <a:off x="429419" y="679629"/>
            <a:ext cx="4343400" cy="5599210"/>
          </a:xfrm>
          <a:prstGeom prst="rect">
            <a:avLst/>
          </a:prstGeom>
        </p:spPr>
      </p:pic>
    </p:spTree>
    <p:extLst>
      <p:ext uri="{BB962C8B-B14F-4D97-AF65-F5344CB8AC3E}">
        <p14:creationId xmlns:p14="http://schemas.microsoft.com/office/powerpoint/2010/main" val="2679238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D285B2-A0CF-F693-EC1A-C21C514793E1}"/>
              </a:ext>
            </a:extLst>
          </p:cNvPr>
          <p:cNvSpPr>
            <a:spLocks noGrp="1"/>
          </p:cNvSpPr>
          <p:nvPr>
            <p:ph type="title"/>
          </p:nvPr>
        </p:nvSpPr>
        <p:spPr/>
        <p:txBody>
          <a:bodyPr/>
          <a:lstStyle/>
          <a:p>
            <a:r>
              <a:rPr lang="en-US" dirty="0"/>
              <a:t>Hazard Inventory for MiniBooNE Detector</a:t>
            </a:r>
          </a:p>
        </p:txBody>
      </p:sp>
      <p:sp>
        <p:nvSpPr>
          <p:cNvPr id="4" name="Date Placeholder 3">
            <a:extLst>
              <a:ext uri="{FF2B5EF4-FFF2-40B4-BE49-F238E27FC236}">
                <a16:creationId xmlns:a16="http://schemas.microsoft.com/office/drawing/2014/main" id="{3BB9A965-68AB-5043-64C5-691463E088F1}"/>
              </a:ext>
            </a:extLst>
          </p:cNvPr>
          <p:cNvSpPr>
            <a:spLocks noGrp="1"/>
          </p:cNvSpPr>
          <p:nvPr>
            <p:ph type="dt" sz="half" idx="2"/>
          </p:nvPr>
        </p:nvSpPr>
        <p:spPr>
          <a:xfrm>
            <a:off x="736827" y="6504213"/>
            <a:ext cx="1163892" cy="237285"/>
          </a:xfrm>
        </p:spPr>
        <p:txBody>
          <a:bodyPr/>
          <a:lstStyle/>
          <a:p>
            <a:pPr>
              <a:defRPr/>
            </a:pPr>
            <a:r>
              <a:rPr lang="en-US" dirty="0"/>
              <a:t>January 9, 2024  </a:t>
            </a:r>
          </a:p>
        </p:txBody>
      </p:sp>
      <p:sp>
        <p:nvSpPr>
          <p:cNvPr id="5" name="Footer Placeholder 4">
            <a:extLst>
              <a:ext uri="{FF2B5EF4-FFF2-40B4-BE49-F238E27FC236}">
                <a16:creationId xmlns:a16="http://schemas.microsoft.com/office/drawing/2014/main" id="{7735F416-1019-3232-1708-012FA940CDF7}"/>
              </a:ext>
            </a:extLst>
          </p:cNvPr>
          <p:cNvSpPr>
            <a:spLocks noGrp="1"/>
          </p:cNvSpPr>
          <p:nvPr>
            <p:ph type="ftr" sz="quarter" idx="3"/>
          </p:nvPr>
        </p:nvSpPr>
        <p:spPr/>
        <p:txBody>
          <a:bodyPr/>
          <a:lstStyle/>
          <a:p>
            <a:pPr>
              <a:defRPr/>
            </a:pPr>
            <a:r>
              <a:rPr lang="en-US" dirty="0"/>
              <a:t>	Cindy Joe | MiniBooNE Detector Internal Readiness Review</a:t>
            </a:r>
            <a:endParaRPr lang="en-US" b="1" dirty="0"/>
          </a:p>
        </p:txBody>
      </p:sp>
      <p:sp>
        <p:nvSpPr>
          <p:cNvPr id="6" name="Slide Number Placeholder 5">
            <a:extLst>
              <a:ext uri="{FF2B5EF4-FFF2-40B4-BE49-F238E27FC236}">
                <a16:creationId xmlns:a16="http://schemas.microsoft.com/office/drawing/2014/main" id="{543340A0-B5CA-8991-806F-B81077B85702}"/>
              </a:ext>
            </a:extLst>
          </p:cNvPr>
          <p:cNvSpPr>
            <a:spLocks noGrp="1"/>
          </p:cNvSpPr>
          <p:nvPr>
            <p:ph type="sldNum" sz="quarter" idx="4"/>
          </p:nvPr>
        </p:nvSpPr>
        <p:spPr/>
        <p:txBody>
          <a:bodyPr/>
          <a:lstStyle/>
          <a:p>
            <a:pPr>
              <a:defRPr/>
            </a:pPr>
            <a:fld id="{148C009B-CB69-E04A-B9B3-34B26D69E9CF}" type="slidenum">
              <a:rPr lang="en-US" smtClean="0"/>
              <a:pPr>
                <a:defRPr/>
              </a:pPr>
              <a:t>12</a:t>
            </a:fld>
            <a:endParaRPr lang="en-US" dirty="0"/>
          </a:p>
        </p:txBody>
      </p:sp>
      <p:pic>
        <p:nvPicPr>
          <p:cNvPr id="15" name="Picture 14" descr="A screenshot of a survey&#10;&#10;Description automatically generated">
            <a:extLst>
              <a:ext uri="{FF2B5EF4-FFF2-40B4-BE49-F238E27FC236}">
                <a16:creationId xmlns:a16="http://schemas.microsoft.com/office/drawing/2014/main" id="{47D9B7C5-BEEE-2E92-5A02-23C26C7C34DE}"/>
              </a:ext>
            </a:extLst>
          </p:cNvPr>
          <p:cNvPicPr>
            <a:picLocks noChangeAspect="1"/>
          </p:cNvPicPr>
          <p:nvPr/>
        </p:nvPicPr>
        <p:blipFill>
          <a:blip r:embed="rId2"/>
          <a:stretch>
            <a:fillRect/>
          </a:stretch>
        </p:blipFill>
        <p:spPr>
          <a:xfrm>
            <a:off x="429419" y="679629"/>
            <a:ext cx="4343400" cy="5599210"/>
          </a:xfrm>
          <a:prstGeom prst="rect">
            <a:avLst/>
          </a:prstGeom>
        </p:spPr>
      </p:pic>
      <p:pic>
        <p:nvPicPr>
          <p:cNvPr id="8" name="Picture 7" descr="A screenshot of a survey&#10;&#10;Description automatically generated">
            <a:extLst>
              <a:ext uri="{FF2B5EF4-FFF2-40B4-BE49-F238E27FC236}">
                <a16:creationId xmlns:a16="http://schemas.microsoft.com/office/drawing/2014/main" id="{0DCE0ECC-BEB0-E5DF-4335-E9D62B459C30}"/>
              </a:ext>
            </a:extLst>
          </p:cNvPr>
          <p:cNvPicPr>
            <a:picLocks noChangeAspect="1"/>
          </p:cNvPicPr>
          <p:nvPr/>
        </p:nvPicPr>
        <p:blipFill>
          <a:blip r:embed="rId3"/>
          <a:stretch>
            <a:fillRect/>
          </a:stretch>
        </p:blipFill>
        <p:spPr>
          <a:xfrm>
            <a:off x="429419" y="680765"/>
            <a:ext cx="4343400" cy="5599210"/>
          </a:xfrm>
          <a:prstGeom prst="rect">
            <a:avLst/>
          </a:prstGeom>
        </p:spPr>
      </p:pic>
      <p:sp>
        <p:nvSpPr>
          <p:cNvPr id="11" name="Content Placeholder 1">
            <a:extLst>
              <a:ext uri="{FF2B5EF4-FFF2-40B4-BE49-F238E27FC236}">
                <a16:creationId xmlns:a16="http://schemas.microsoft.com/office/drawing/2014/main" id="{55F3E0C7-AE63-49B8-7FC1-B8C82D0F82A1}"/>
              </a:ext>
            </a:extLst>
          </p:cNvPr>
          <p:cNvSpPr txBox="1">
            <a:spLocks/>
          </p:cNvSpPr>
          <p:nvPr/>
        </p:nvSpPr>
        <p:spPr>
          <a:xfrm>
            <a:off x="4973638" y="889331"/>
            <a:ext cx="4061306" cy="4949405"/>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t>Accelerator specific hazards are </a:t>
            </a:r>
            <a:r>
              <a:rPr lang="en-US" sz="1800">
                <a:solidFill>
                  <a:srgbClr val="7030A0"/>
                </a:solidFill>
              </a:rPr>
              <a:t>bold purple </a:t>
            </a:r>
            <a:r>
              <a:rPr lang="en-US" sz="1800" b="1">
                <a:solidFill>
                  <a:schemeClr val="accent6"/>
                </a:solidFill>
              </a:rPr>
              <a:t>– None for MiniBooNE Detector</a:t>
            </a:r>
          </a:p>
          <a:p>
            <a:r>
              <a:rPr lang="en-US" sz="1800"/>
              <a:t>Hazards not discussed today are evaluated via the common Risk Matrix tables</a:t>
            </a:r>
          </a:p>
          <a:p>
            <a:pPr lvl="1"/>
            <a:r>
              <a:rPr lang="en-US" sz="1600"/>
              <a:t>Covered in SAD Section I, Chapter 4</a:t>
            </a:r>
          </a:p>
          <a:p>
            <a:r>
              <a:rPr lang="en-US" sz="1800"/>
              <a:t>Hazards evaluated via risk assessment methodology per DOE-HDBK-1163-2020</a:t>
            </a:r>
          </a:p>
          <a:p>
            <a:pPr lvl="1"/>
            <a:r>
              <a:rPr lang="en-US" sz="1600"/>
              <a:t>Likelihood (L): </a:t>
            </a:r>
          </a:p>
          <a:p>
            <a:pPr lvl="2"/>
            <a:r>
              <a:rPr lang="en-US" sz="1400"/>
              <a:t>Anticipated (A), Unlikely (U), Extremely Unlikely (EU), Beyond Extremely Unlikely (BEU)</a:t>
            </a:r>
          </a:p>
          <a:p>
            <a:pPr lvl="1"/>
            <a:r>
              <a:rPr lang="en-US" sz="1600"/>
              <a:t>Consequence (C):</a:t>
            </a:r>
          </a:p>
          <a:p>
            <a:pPr lvl="2"/>
            <a:r>
              <a:rPr lang="en-US" sz="1400"/>
              <a:t>High (H), Moderate (M), Low (L), Negligible (N)</a:t>
            </a:r>
          </a:p>
          <a:p>
            <a:pPr lvl="1"/>
            <a:r>
              <a:rPr lang="en-US" sz="1600"/>
              <a:t>Risk (R):</a:t>
            </a:r>
          </a:p>
          <a:p>
            <a:pPr lvl="2"/>
            <a:r>
              <a:rPr lang="en-US" sz="1400"/>
              <a:t>I , II, III, IV (descending order of concern)</a:t>
            </a:r>
            <a:endParaRPr lang="en-US" sz="1400" dirty="0"/>
          </a:p>
        </p:txBody>
      </p:sp>
    </p:spTree>
    <p:extLst>
      <p:ext uri="{BB962C8B-B14F-4D97-AF65-F5344CB8AC3E}">
        <p14:creationId xmlns:p14="http://schemas.microsoft.com/office/powerpoint/2010/main" val="1450536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accent6">
                    <a:lumMod val="40000"/>
                    <a:lumOff val="60000"/>
                  </a:schemeClr>
                </a:solidFill>
              </a:rPr>
              <a:t>MiniBooNE Detector Overview</a:t>
            </a:r>
          </a:p>
          <a:p>
            <a:r>
              <a:rPr lang="en-US" sz="2800" dirty="0">
                <a:solidFill>
                  <a:schemeClr val="accent6">
                    <a:lumMod val="40000"/>
                    <a:lumOff val="60000"/>
                  </a:schemeClr>
                </a:solidFill>
              </a:rPr>
              <a:t>Hazard Inventory </a:t>
            </a:r>
          </a:p>
          <a:p>
            <a:r>
              <a:rPr lang="en-US" sz="2800" dirty="0">
                <a:solidFill>
                  <a:schemeClr val="accent6"/>
                </a:solidFill>
              </a:rPr>
              <a:t>Non-Accelerator Specific Hazards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January 9, 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13</a:t>
            </a:fld>
            <a:endParaRPr lang="en-US" dirty="0"/>
          </a:p>
        </p:txBody>
      </p:sp>
    </p:spTree>
    <p:extLst>
      <p:ext uri="{BB962C8B-B14F-4D97-AF65-F5344CB8AC3E}">
        <p14:creationId xmlns:p14="http://schemas.microsoft.com/office/powerpoint/2010/main" val="938619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186456" y="771460"/>
            <a:ext cx="8672513" cy="5797877"/>
          </a:xfrm>
        </p:spPr>
        <p:txBody>
          <a:bodyPr/>
          <a:lstStyle/>
          <a:p>
            <a:r>
              <a:rPr lang="en-US" sz="1800" i="1" dirty="0"/>
              <a:t>Hazard: risk of fire due to potential to ignite combustibles in area (Reference: FESHM Chapter 6020.2)</a:t>
            </a:r>
          </a:p>
          <a:p>
            <a:r>
              <a:rPr lang="en-US" sz="1800" dirty="0"/>
              <a:t>Such activities are not common, but may take place during future installations in the facility or decommissioning of the MiniBooNE detector.</a:t>
            </a:r>
            <a:endParaRPr lang="en-US" sz="2000"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14313" y="270155"/>
            <a:ext cx="8686800" cy="427877"/>
          </a:xfrm>
        </p:spPr>
        <p:txBody>
          <a:bodyPr/>
          <a:lstStyle/>
          <a:p>
            <a:r>
              <a:rPr lang="en-US" dirty="0"/>
              <a:t>Non-Accelerator Specific Hazards – Hot Work</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14</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618265241"/>
              </p:ext>
            </p:extLst>
          </p:nvPr>
        </p:nvGraphicFramePr>
        <p:xfrm>
          <a:off x="327173" y="2029553"/>
          <a:ext cx="8573940" cy="414528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0">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H</a:t>
                      </a:r>
                    </a:p>
                    <a:p>
                      <a:r>
                        <a:rPr lang="pt-BR" sz="1600" dirty="0" err="1"/>
                        <a:t>R</a:t>
                      </a:r>
                      <a:r>
                        <a:rPr lang="pt-BR" sz="1600" dirty="0"/>
                        <a:t>: </a:t>
                      </a:r>
                      <a:r>
                        <a:rPr lang="pt-BR" sz="1600" dirty="0" err="1"/>
                        <a:t>I</a:t>
                      </a:r>
                      <a:endParaRPr lang="pt-BR" sz="1600" dirty="0"/>
                    </a:p>
                  </a:txBody>
                  <a:tcPr/>
                </a:tc>
                <a:tc>
                  <a:txBody>
                    <a:bodyPr/>
                    <a:lstStyle/>
                    <a:p>
                      <a:r>
                        <a:rPr lang="en-US" sz="1200" b="0" i="0" kern="1200" dirty="0">
                          <a:solidFill>
                            <a:schemeClr val="dk1"/>
                          </a:solidFill>
                          <a:effectLst/>
                          <a:latin typeface="+mn-lt"/>
                          <a:ea typeface="+mn-ea"/>
                          <a:cs typeface="+mn-cs"/>
                        </a:rPr>
                        <a:t>P: Hot work permits are issued to qualified and trained personnel and they must meet all the requirements of the hot work permit. Hot work permits are managed by Fermilab Fire Department. </a:t>
                      </a:r>
                    </a:p>
                    <a:p>
                      <a:r>
                        <a:rPr lang="en-US" sz="1200" b="0" i="0" kern="1200" dirty="0">
                          <a:solidFill>
                            <a:schemeClr val="dk1"/>
                          </a:solidFill>
                          <a:effectLst/>
                          <a:latin typeface="+mn-lt"/>
                          <a:ea typeface="+mn-ea"/>
                          <a:cs typeface="+mn-cs"/>
                        </a:rPr>
                        <a:t>P: WPC process determines if additional combustibles will be introduced to the area </a:t>
                      </a:r>
                    </a:p>
                    <a:p>
                      <a:r>
                        <a:rPr lang="en-US" sz="1200" b="0" i="0" kern="1200" dirty="0">
                          <a:solidFill>
                            <a:schemeClr val="dk1"/>
                          </a:solidFill>
                          <a:effectLst/>
                          <a:latin typeface="+mn-lt"/>
                          <a:ea typeface="+mn-ea"/>
                          <a:cs typeface="+mn-cs"/>
                        </a:rPr>
                        <a:t>P: Fire Safety and Life Safety Inspections are performed Fire Protection Group and the Fire Department.  </a:t>
                      </a:r>
                    </a:p>
                    <a:p>
                      <a:r>
                        <a:rPr lang="en-US" sz="1200" b="0" i="0" kern="1200" dirty="0">
                          <a:solidFill>
                            <a:schemeClr val="dk1"/>
                          </a:solidFill>
                          <a:effectLst/>
                          <a:latin typeface="+mn-lt"/>
                          <a:ea typeface="+mn-ea"/>
                          <a:cs typeface="+mn-cs"/>
                        </a:rPr>
                        <a:t>P: Fire alarm systems ITM is performed at prescribed frequencies </a:t>
                      </a:r>
                    </a:p>
                    <a:p>
                      <a:r>
                        <a:rPr lang="en-US" sz="1200" b="0" i="0" kern="1200" dirty="0">
                          <a:solidFill>
                            <a:schemeClr val="dk1"/>
                          </a:solidFill>
                          <a:effectLst/>
                          <a:latin typeface="+mn-lt"/>
                          <a:ea typeface="+mn-ea"/>
                          <a:cs typeface="+mn-cs"/>
                        </a:rPr>
                        <a:t>M: Smoke, heat, sprinklers, are monitored by a sitewide monitoring system with notification to the emergency dispatch center that is constantly staffed, 24/7, 365 days </a:t>
                      </a:r>
                    </a:p>
                    <a:p>
                      <a:r>
                        <a:rPr lang="en-US" sz="1200" b="0" i="0" kern="1200" dirty="0">
                          <a:solidFill>
                            <a:schemeClr val="dk1"/>
                          </a:solidFill>
                          <a:effectLst/>
                          <a:latin typeface="+mn-lt"/>
                          <a:ea typeface="+mn-ea"/>
                          <a:cs typeface="+mn-cs"/>
                        </a:rPr>
                        <a:t>M: Fire detection and/or suppression is present </a:t>
                      </a:r>
                    </a:p>
                    <a:p>
                      <a:r>
                        <a:rPr lang="en-US" sz="1200" b="0" i="0" kern="1200" dirty="0">
                          <a:solidFill>
                            <a:schemeClr val="dk1"/>
                          </a:solidFill>
                          <a:effectLst/>
                          <a:latin typeface="+mn-lt"/>
                          <a:ea typeface="+mn-ea"/>
                          <a:cs typeface="+mn-cs"/>
                        </a:rPr>
                        <a:t>M: Manual fire suppression services are provided, i.e., fire hydrants, throughout the complex </a:t>
                      </a:r>
                    </a:p>
                    <a:p>
                      <a:r>
                        <a:rPr lang="en-US" sz="1200" b="0" i="0" kern="1200" dirty="0">
                          <a:solidFill>
                            <a:schemeClr val="dk1"/>
                          </a:solidFill>
                          <a:effectLst/>
                          <a:latin typeface="+mn-lt"/>
                          <a:ea typeface="+mn-ea"/>
                          <a:cs typeface="+mn-cs"/>
                        </a:rPr>
                        <a:t>M: Egress stairways are constructed as fire barriers  </a:t>
                      </a:r>
                    </a:p>
                    <a:p>
                      <a:r>
                        <a:rPr lang="en-US" sz="1200" b="0" i="0" kern="1200" dirty="0">
                          <a:solidFill>
                            <a:schemeClr val="dk1"/>
                          </a:solidFill>
                          <a:effectLst/>
                          <a:latin typeface="+mn-lt"/>
                          <a:ea typeface="+mn-ea"/>
                          <a:cs typeface="+mn-cs"/>
                        </a:rPr>
                        <a:t>M: On-site fire department trained in radiological environments </a:t>
                      </a:r>
                    </a:p>
                  </a:txBody>
                  <a:tcPr/>
                </a:tc>
                <a:tc>
                  <a:txBody>
                    <a:bodyPr/>
                    <a:lstStyle/>
                    <a:p>
                      <a:r>
                        <a:rPr lang="pt-BR" sz="1600" dirty="0"/>
                        <a:t>L: BEU</a:t>
                      </a:r>
                    </a:p>
                    <a:p>
                      <a:r>
                        <a:rPr lang="pt-BR" sz="1600" dirty="0"/>
                        <a:t>C: N</a:t>
                      </a:r>
                    </a:p>
                    <a:p>
                      <a:r>
                        <a:rPr lang="pt-BR" sz="1600" dirty="0" err="1"/>
                        <a:t>R</a:t>
                      </a:r>
                      <a:r>
                        <a:rPr lang="pt-BR" sz="1600" dirty="0"/>
                        <a:t>: IV</a:t>
                      </a:r>
                    </a:p>
                    <a:p>
                      <a:endParaRPr lang="pt-BR" sz="1600" dirty="0"/>
                    </a:p>
                    <a:p>
                      <a:endParaRPr lang="pt-BR" sz="1600" dirty="0"/>
                    </a:p>
                    <a:p>
                      <a:endParaRPr lang="pt-BR" sz="1600" dirty="0"/>
                    </a:p>
                    <a:p>
                      <a:endParaRPr lang="pt-BR" sz="1600" dirty="0"/>
                    </a:p>
                    <a:p>
                      <a:endParaRPr lang="pt-BR" sz="1600" dirty="0"/>
                    </a:p>
                    <a:p>
                      <a:endParaRPr lang="pt-BR" sz="1600" dirty="0"/>
                    </a:p>
                    <a:p>
                      <a:endParaRPr lang="pt-BR" sz="1600" dirty="0"/>
                    </a:p>
                    <a:p>
                      <a:endParaRPr lang="pt-BR" sz="1600" dirty="0"/>
                    </a:p>
                    <a:p>
                      <a:endParaRPr lang="pt-BR" sz="1600" dirty="0"/>
                    </a:p>
                    <a:p>
                      <a:endParaRPr lang="pt-BR" sz="1600" dirty="0"/>
                    </a:p>
                  </a:txBody>
                  <a:tcPr/>
                </a:tc>
                <a:extLst>
                  <a:ext uri="{0D108BD9-81ED-4DB2-BD59-A6C34878D82A}">
                    <a16:rowId xmlns:a16="http://schemas.microsoft.com/office/drawing/2014/main" val="879469076"/>
                  </a:ext>
                </a:extLst>
              </a:tr>
            </a:tbl>
          </a:graphicData>
        </a:graphic>
      </p:graphicFrame>
      <p:sp>
        <p:nvSpPr>
          <p:cNvPr id="8" name="Date Placeholder 2">
            <a:extLst>
              <a:ext uri="{FF2B5EF4-FFF2-40B4-BE49-F238E27FC236}">
                <a16:creationId xmlns:a16="http://schemas.microsoft.com/office/drawing/2014/main" id="{60AF7638-29E9-E4AF-7C93-D9C2A419E560}"/>
              </a:ext>
            </a:extLst>
          </p:cNvPr>
          <p:cNvSpPr>
            <a:spLocks noGrp="1"/>
          </p:cNvSpPr>
          <p:nvPr>
            <p:ph type="dt" sz="half" idx="2"/>
          </p:nvPr>
        </p:nvSpPr>
        <p:spPr>
          <a:xfrm>
            <a:off x="736826" y="6504213"/>
            <a:ext cx="1453123" cy="237285"/>
          </a:xfrm>
        </p:spPr>
        <p:txBody>
          <a:bodyPr/>
          <a:lstStyle/>
          <a:p>
            <a:pPr>
              <a:defRPr/>
            </a:pPr>
            <a:r>
              <a:rPr lang="en-US" dirty="0"/>
              <a:t>January 9, 2024  </a:t>
            </a:r>
          </a:p>
        </p:txBody>
      </p:sp>
      <p:sp>
        <p:nvSpPr>
          <p:cNvPr id="9" name="Footer Placeholder 3">
            <a:extLst>
              <a:ext uri="{FF2B5EF4-FFF2-40B4-BE49-F238E27FC236}">
                <a16:creationId xmlns:a16="http://schemas.microsoft.com/office/drawing/2014/main" id="{9D3E2F03-0ED0-A4F0-63BE-63FB08D43844}"/>
              </a:ext>
            </a:extLst>
          </p:cNvPr>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Tree>
    <p:extLst>
      <p:ext uri="{BB962C8B-B14F-4D97-AF65-F5344CB8AC3E}">
        <p14:creationId xmlns:p14="http://schemas.microsoft.com/office/powerpoint/2010/main" val="1334378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186456" y="995978"/>
            <a:ext cx="8672513" cy="5645277"/>
          </a:xfrm>
        </p:spPr>
        <p:txBody>
          <a:bodyPr/>
          <a:lstStyle/>
          <a:p>
            <a:r>
              <a:rPr lang="en-US" sz="1800" i="1" dirty="0"/>
              <a:t>Hazard: personnel injury due to improper crane operations.</a:t>
            </a:r>
          </a:p>
          <a:p>
            <a:r>
              <a:rPr lang="en-US" sz="1800" dirty="0"/>
              <a:t>There is a two-ton trolley present in the MiniBooNE Service Building. It has a one-ton hoist mounted and allows the hoist position to be adjusted from the roll-up door at the entry of the building to the access hatch above the MiniBooNE detector. Its controls are kept locked when not in use. There is also a freestanding workstation crane with a capacity of 500 </a:t>
            </a:r>
            <a:r>
              <a:rPr lang="en-US" sz="1800"/>
              <a:t>lbs </a:t>
            </a:r>
            <a:r>
              <a:rPr lang="en-US" sz="1800" dirty="0"/>
              <a:t>positioned above an access point to the vault.</a:t>
            </a:r>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14313" y="496183"/>
            <a:ext cx="8686800" cy="427877"/>
          </a:xfrm>
        </p:spPr>
        <p:txBody>
          <a:bodyPr/>
          <a:lstStyle/>
          <a:p>
            <a:r>
              <a:rPr lang="en-US" dirty="0"/>
              <a:t>Non-Accelerator Specific Hazards – Crane Operations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15</a:t>
            </a:fld>
            <a:endParaRPr lang="en-US" dirty="0"/>
          </a:p>
        </p:txBody>
      </p:sp>
      <p:sp>
        <p:nvSpPr>
          <p:cNvPr id="7" name="Date Placeholder 2">
            <a:extLst>
              <a:ext uri="{FF2B5EF4-FFF2-40B4-BE49-F238E27FC236}">
                <a16:creationId xmlns:a16="http://schemas.microsoft.com/office/drawing/2014/main" id="{E25502B3-E9EC-A398-DDAD-68183A6558EA}"/>
              </a:ext>
            </a:extLst>
          </p:cNvPr>
          <p:cNvSpPr>
            <a:spLocks noGrp="1"/>
          </p:cNvSpPr>
          <p:nvPr>
            <p:ph type="dt" sz="half" idx="2"/>
          </p:nvPr>
        </p:nvSpPr>
        <p:spPr>
          <a:xfrm>
            <a:off x="736826" y="6504213"/>
            <a:ext cx="1453123" cy="237285"/>
          </a:xfrm>
        </p:spPr>
        <p:txBody>
          <a:bodyPr/>
          <a:lstStyle/>
          <a:p>
            <a:pPr>
              <a:defRPr/>
            </a:pPr>
            <a:r>
              <a:rPr lang="en-US" dirty="0"/>
              <a:t>January 9, 2024  </a:t>
            </a:r>
          </a:p>
        </p:txBody>
      </p:sp>
      <p:sp>
        <p:nvSpPr>
          <p:cNvPr id="8" name="Footer Placeholder 3">
            <a:extLst>
              <a:ext uri="{FF2B5EF4-FFF2-40B4-BE49-F238E27FC236}">
                <a16:creationId xmlns:a16="http://schemas.microsoft.com/office/drawing/2014/main" id="{F9816D76-1518-526E-FD46-3622FC7FF32E}"/>
              </a:ext>
            </a:extLst>
          </p:cNvPr>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graphicFrame>
        <p:nvGraphicFramePr>
          <p:cNvPr id="4" name="Table 3">
            <a:extLst>
              <a:ext uri="{FF2B5EF4-FFF2-40B4-BE49-F238E27FC236}">
                <a16:creationId xmlns:a16="http://schemas.microsoft.com/office/drawing/2014/main" id="{12243791-3DDE-15F3-D541-7416923C6DA4}"/>
              </a:ext>
            </a:extLst>
          </p:cNvPr>
          <p:cNvGraphicFramePr>
            <a:graphicFrameLocks noGrp="1"/>
          </p:cNvGraphicFramePr>
          <p:nvPr>
            <p:extLst>
              <p:ext uri="{D42A27DB-BD31-4B8C-83A1-F6EECF244321}">
                <p14:modId xmlns:p14="http://schemas.microsoft.com/office/powerpoint/2010/main" val="3571091548"/>
              </p:ext>
            </p:extLst>
          </p:nvPr>
        </p:nvGraphicFramePr>
        <p:xfrm>
          <a:off x="327173" y="3309079"/>
          <a:ext cx="8573940" cy="2858016"/>
        </p:xfrm>
        <a:graphic>
          <a:graphicData uri="http://schemas.openxmlformats.org/drawingml/2006/table">
            <a:tbl>
              <a:tblPr firstRow="1" bandRow="1">
                <a:tableStyleId>{5C22544A-7EE6-4342-B048-85BDC9FD1C3A}</a:tableStyleId>
              </a:tblPr>
              <a:tblGrid>
                <a:gridCol w="2267231">
                  <a:extLst>
                    <a:ext uri="{9D8B030D-6E8A-4147-A177-3AD203B41FA5}">
                      <a16:colId xmlns:a16="http://schemas.microsoft.com/office/drawing/2014/main" val="1119936655"/>
                    </a:ext>
                  </a:extLst>
                </a:gridCol>
                <a:gridCol w="3982567">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H</a:t>
                      </a:r>
                    </a:p>
                    <a:p>
                      <a:r>
                        <a:rPr lang="pt-BR" sz="1600" dirty="0"/>
                        <a:t>R: I</a:t>
                      </a:r>
                    </a:p>
                  </a:txBody>
                  <a:tcPr/>
                </a:tc>
                <a:tc>
                  <a:txBody>
                    <a:bodyPr/>
                    <a:lstStyle/>
                    <a:p>
                      <a:r>
                        <a:rPr lang="en-US" sz="1400" b="0" i="0" kern="1200" dirty="0">
                          <a:solidFill>
                            <a:schemeClr val="dk1"/>
                          </a:solidFill>
                          <a:effectLst/>
                          <a:latin typeface="+mn-lt"/>
                          <a:ea typeface="+mn-ea"/>
                          <a:cs typeface="+mn-cs"/>
                        </a:rPr>
                        <a:t>P: All overhead crane operators must take crane operator training FN000005/CR/OJ/EV </a:t>
                      </a:r>
                    </a:p>
                    <a:p>
                      <a:r>
                        <a:rPr lang="en-US" sz="1400" b="0" i="0" kern="1200" dirty="0">
                          <a:solidFill>
                            <a:schemeClr val="dk1"/>
                          </a:solidFill>
                          <a:effectLst/>
                          <a:latin typeface="+mn-lt"/>
                          <a:ea typeface="+mn-ea"/>
                          <a:cs typeface="+mn-cs"/>
                        </a:rPr>
                        <a:t>P: Mobile Crane operators are trained and certified/licensed and take FN000360/CR. </a:t>
                      </a:r>
                    </a:p>
                    <a:p>
                      <a:r>
                        <a:rPr lang="en-US" sz="1400" b="0" i="0" kern="1200" dirty="0">
                          <a:solidFill>
                            <a:schemeClr val="dk1"/>
                          </a:solidFill>
                          <a:effectLst/>
                          <a:latin typeface="+mn-lt"/>
                          <a:ea typeface="+mn-ea"/>
                          <a:cs typeface="+mn-cs"/>
                        </a:rPr>
                        <a:t>P: Qualified riggers are determined by their supervisor. </a:t>
                      </a:r>
                    </a:p>
                    <a:p>
                      <a:r>
                        <a:rPr lang="en-US" sz="1400" b="0" i="0" kern="1200" dirty="0">
                          <a:solidFill>
                            <a:schemeClr val="dk1"/>
                          </a:solidFill>
                          <a:effectLst/>
                          <a:latin typeface="+mn-lt"/>
                          <a:ea typeface="+mn-ea"/>
                          <a:cs typeface="+mn-cs"/>
                        </a:rPr>
                        <a:t>P: All cranes are inspected on prescribed frequencies by an outside vendor </a:t>
                      </a:r>
                    </a:p>
                    <a:p>
                      <a:r>
                        <a:rPr lang="en-US" sz="1400" b="0" i="0" kern="1200" dirty="0">
                          <a:solidFill>
                            <a:schemeClr val="dk1"/>
                          </a:solidFill>
                          <a:effectLst/>
                          <a:latin typeface="+mn-lt"/>
                          <a:ea typeface="+mn-ea"/>
                          <a:cs typeface="+mn-cs"/>
                        </a:rPr>
                        <a:t>M: Personal Protective Equipment mitigates the severity of injury by protecting the individual</a:t>
                      </a:r>
                      <a:endParaRPr lang="en-US" sz="1400" b="0" kern="1200" dirty="0">
                        <a:solidFill>
                          <a:schemeClr val="dk1"/>
                        </a:solidFill>
                        <a:effectLst/>
                        <a:latin typeface="+mn-lt"/>
                        <a:ea typeface="+mn-ea"/>
                        <a:cs typeface="+mn-cs"/>
                      </a:endParaRPr>
                    </a:p>
                  </a:txBody>
                  <a:tcPr/>
                </a:tc>
                <a:tc>
                  <a:txBody>
                    <a:bodyPr/>
                    <a:lstStyle/>
                    <a:p>
                      <a:r>
                        <a:rPr lang="pt-BR" sz="1600" dirty="0"/>
                        <a:t>L: BEU</a:t>
                      </a:r>
                    </a:p>
                    <a:p>
                      <a:r>
                        <a:rPr lang="pt-BR" sz="1600" dirty="0"/>
                        <a:t>C: M</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Tree>
    <p:extLst>
      <p:ext uri="{BB962C8B-B14F-4D97-AF65-F5344CB8AC3E}">
        <p14:creationId xmlns:p14="http://schemas.microsoft.com/office/powerpoint/2010/main" val="2748812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186456" y="965156"/>
            <a:ext cx="8672513" cy="5645277"/>
          </a:xfrm>
        </p:spPr>
        <p:txBody>
          <a:bodyPr/>
          <a:lstStyle/>
          <a:p>
            <a:r>
              <a:rPr lang="en-US" sz="1800" i="1" dirty="0"/>
              <a:t>Hazard: Personnel injury due to unexpected release, or unsecure tanks </a:t>
            </a:r>
          </a:p>
          <a:p>
            <a:r>
              <a:rPr lang="en-US" sz="1800" dirty="0"/>
              <a:t>A 1000 L liquid nitrogen </a:t>
            </a:r>
            <a:r>
              <a:rPr lang="en-US" sz="1800" dirty="0" err="1"/>
              <a:t>dewar</a:t>
            </a:r>
            <a:r>
              <a:rPr lang="en-US" sz="1800" dirty="0"/>
              <a:t> supplies a cover gas to the empty space at the top of the tank to provide the oil protection from oxidation. This </a:t>
            </a:r>
            <a:r>
              <a:rPr lang="en-US" sz="1800" dirty="0" err="1"/>
              <a:t>dewar</a:t>
            </a:r>
            <a:r>
              <a:rPr lang="en-US" sz="1800" dirty="0"/>
              <a:t> is located outside the service building in a small protective fenced enclosure and refilled periodically as needed. There is no ODH hazard from its presence, and the secured location and protection minimize exposure.</a:t>
            </a:r>
          </a:p>
          <a:p>
            <a:pPr lvl="1"/>
            <a:endParaRPr lang="en-US" sz="1600" dirty="0"/>
          </a:p>
          <a:p>
            <a:pPr marL="457200" lvl="1" indent="0">
              <a:buNone/>
            </a:pPr>
            <a:endParaRPr lang="en-US" sz="16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0" lvl="1" indent="0">
              <a:buNone/>
            </a:pPr>
            <a:r>
              <a:rPr lang="en-US" sz="1800" dirty="0">
                <a:solidFill>
                  <a:schemeClr val="dk1"/>
                </a:solidFill>
                <a:latin typeface="+mn-lt"/>
                <a:ea typeface="+mn-ea"/>
                <a:cs typeface="+mn-cs"/>
              </a:rPr>
              <a:t>	</a:t>
            </a: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14313" y="496183"/>
            <a:ext cx="8686800" cy="427877"/>
          </a:xfrm>
        </p:spPr>
        <p:txBody>
          <a:bodyPr/>
          <a:lstStyle/>
          <a:p>
            <a:r>
              <a:rPr lang="en-US" dirty="0"/>
              <a:t>Non-Accelerator Specific Hazards – Compressed Gasses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16</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nvGraphicFramePr>
        <p:xfrm>
          <a:off x="270743" y="3746698"/>
          <a:ext cx="8573940" cy="2316480"/>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460290">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372452">
                <a:tc>
                  <a:txBody>
                    <a:bodyPr/>
                    <a:lstStyle/>
                    <a:p>
                      <a:r>
                        <a:rPr lang="pt-BR" sz="1600" dirty="0"/>
                        <a:t>L: A</a:t>
                      </a:r>
                    </a:p>
                    <a:p>
                      <a:r>
                        <a:rPr lang="pt-BR" sz="1600" dirty="0"/>
                        <a:t>C: H</a:t>
                      </a:r>
                    </a:p>
                    <a:p>
                      <a:r>
                        <a:rPr lang="pt-BR" sz="1600" dirty="0"/>
                        <a:t>R: I</a:t>
                      </a:r>
                    </a:p>
                  </a:txBody>
                  <a:tcPr/>
                </a:tc>
                <a:tc>
                  <a:txBody>
                    <a:bodyPr/>
                    <a:lstStyle/>
                    <a:p>
                      <a:r>
                        <a:rPr lang="en-US" sz="1200" b="0" i="0" kern="1200" dirty="0">
                          <a:solidFill>
                            <a:schemeClr val="dk1"/>
                          </a:solidFill>
                          <a:effectLst/>
                          <a:latin typeface="+mn-lt"/>
                          <a:ea typeface="+mn-ea"/>
                          <a:cs typeface="+mn-cs"/>
                        </a:rPr>
                        <a:t>P: All personnel handling compressed gasses have to take Pressure Safety orientation training FN000271 </a:t>
                      </a:r>
                    </a:p>
                    <a:p>
                      <a:r>
                        <a:rPr lang="en-US" sz="1200" b="0" i="0" kern="1200" dirty="0">
                          <a:solidFill>
                            <a:schemeClr val="dk1"/>
                          </a:solidFill>
                          <a:effectLst/>
                          <a:latin typeface="+mn-lt"/>
                          <a:ea typeface="+mn-ea"/>
                          <a:cs typeface="+mn-cs"/>
                        </a:rPr>
                        <a:t>P: All personnel handling compressed gasses have to take compressed gas cylinder safety training FN000213 </a:t>
                      </a:r>
                    </a:p>
                    <a:p>
                      <a:r>
                        <a:rPr lang="en-US" sz="1200" b="0" i="0" kern="1200" dirty="0">
                          <a:solidFill>
                            <a:schemeClr val="dk1"/>
                          </a:solidFill>
                          <a:effectLst/>
                          <a:latin typeface="+mn-lt"/>
                          <a:ea typeface="+mn-ea"/>
                          <a:cs typeface="+mn-cs"/>
                        </a:rPr>
                        <a:t>P: All personnel must be familiar with FESHM 5000 series and apply requirements </a:t>
                      </a:r>
                    </a:p>
                    <a:p>
                      <a:r>
                        <a:rPr lang="en-US" sz="1200" b="0" i="0" kern="1200" dirty="0">
                          <a:solidFill>
                            <a:schemeClr val="dk1"/>
                          </a:solidFill>
                          <a:effectLst/>
                          <a:latin typeface="+mn-lt"/>
                          <a:ea typeface="+mn-ea"/>
                          <a:cs typeface="+mn-cs"/>
                        </a:rPr>
                        <a:t>P: Gas cylinders are secured and capped when not in use  </a:t>
                      </a:r>
                    </a:p>
                    <a:p>
                      <a:r>
                        <a:rPr lang="en-US" sz="1200" b="0" i="0" kern="1200" dirty="0">
                          <a:solidFill>
                            <a:schemeClr val="dk1"/>
                          </a:solidFill>
                          <a:effectLst/>
                          <a:latin typeface="+mn-lt"/>
                          <a:ea typeface="+mn-ea"/>
                          <a:cs typeface="+mn-cs"/>
                        </a:rPr>
                        <a:t>M: Personal Protective Equipment mitigates severity of injury </a:t>
                      </a:r>
                    </a:p>
                    <a:p>
                      <a:endParaRPr lang="en-US" sz="1200" b="0" i="0" kern="1200" dirty="0">
                        <a:solidFill>
                          <a:schemeClr val="dk1"/>
                        </a:solidFill>
                        <a:effectLst/>
                        <a:latin typeface="+mn-lt"/>
                        <a:ea typeface="+mn-ea"/>
                        <a:cs typeface="+mn-cs"/>
                      </a:endParaRPr>
                    </a:p>
                  </a:txBody>
                  <a:tcPr/>
                </a:tc>
                <a:tc>
                  <a:txBody>
                    <a:bodyPr/>
                    <a:lstStyle/>
                    <a:p>
                      <a:r>
                        <a:rPr lang="pt-BR" sz="1600" dirty="0"/>
                        <a:t>L: BEU</a:t>
                      </a:r>
                    </a:p>
                    <a:p>
                      <a:r>
                        <a:rPr lang="pt-BR" sz="1600" dirty="0"/>
                        <a:t>C: M</a:t>
                      </a:r>
                    </a:p>
                    <a:p>
                      <a:r>
                        <a:rPr lang="pt-BR" sz="1600" dirty="0"/>
                        <a:t>R: IV</a:t>
                      </a:r>
                    </a:p>
                    <a:p>
                      <a:endParaRPr lang="pt-BR" sz="1600" dirty="0"/>
                    </a:p>
                    <a:p>
                      <a:endParaRPr lang="pt-BR"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E25502B3-E9EC-A398-DDAD-68183A6558EA}"/>
              </a:ext>
            </a:extLst>
          </p:cNvPr>
          <p:cNvSpPr>
            <a:spLocks noGrp="1"/>
          </p:cNvSpPr>
          <p:nvPr>
            <p:ph type="dt" sz="half" idx="2"/>
          </p:nvPr>
        </p:nvSpPr>
        <p:spPr>
          <a:xfrm>
            <a:off x="736826" y="6504213"/>
            <a:ext cx="1453123" cy="237285"/>
          </a:xfrm>
        </p:spPr>
        <p:txBody>
          <a:bodyPr/>
          <a:lstStyle/>
          <a:p>
            <a:pPr>
              <a:defRPr/>
            </a:pPr>
            <a:r>
              <a:rPr lang="en-US" dirty="0"/>
              <a:t>January 9, 2024  </a:t>
            </a:r>
          </a:p>
        </p:txBody>
      </p:sp>
      <p:sp>
        <p:nvSpPr>
          <p:cNvPr id="8" name="Footer Placeholder 3">
            <a:extLst>
              <a:ext uri="{FF2B5EF4-FFF2-40B4-BE49-F238E27FC236}">
                <a16:creationId xmlns:a16="http://schemas.microsoft.com/office/drawing/2014/main" id="{F9816D76-1518-526E-FD46-3622FC7FF32E}"/>
              </a:ext>
            </a:extLst>
          </p:cNvPr>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Tree>
    <p:extLst>
      <p:ext uri="{BB962C8B-B14F-4D97-AF65-F5344CB8AC3E}">
        <p14:creationId xmlns:p14="http://schemas.microsoft.com/office/powerpoint/2010/main" val="35383626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1242225"/>
            <a:ext cx="8672513" cy="5027215"/>
          </a:xfrm>
        </p:spPr>
        <p:txBody>
          <a:bodyPr/>
          <a:lstStyle/>
          <a:p>
            <a:r>
              <a:rPr lang="en-US" sz="2000" i="1" dirty="0"/>
              <a:t>Hazard: Personnel injury due to moving/handing material</a:t>
            </a:r>
          </a:p>
          <a:p>
            <a:r>
              <a:rPr lang="en-US" sz="2000" dirty="0"/>
              <a:t>Material handling may be conducted in this facility. There is a one-ton hoist with trolley and a freestanding workstation crane with a capacity of 500 lbs. There may also be use of forklifts, </a:t>
            </a:r>
            <a:r>
              <a:rPr lang="en-US" sz="2000" dirty="0" err="1"/>
              <a:t>handtrucks</a:t>
            </a:r>
            <a:r>
              <a:rPr lang="en-US" sz="2000" dirty="0"/>
              <a:t>, rigging, and other work.</a:t>
            </a: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679645"/>
            <a:ext cx="8686800" cy="427877"/>
          </a:xfrm>
        </p:spPr>
        <p:txBody>
          <a:bodyPr/>
          <a:lstStyle/>
          <a:p>
            <a:r>
              <a:rPr lang="en-US" dirty="0"/>
              <a:t>Non-Accelerator Specific Hazards – </a:t>
            </a:r>
            <a:br>
              <a:rPr lang="en-US" dirty="0"/>
            </a:br>
            <a:r>
              <a:rPr lang="en-US" dirty="0"/>
              <a:t>Material Handling</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17</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376240546"/>
              </p:ext>
            </p:extLst>
          </p:nvPr>
        </p:nvGraphicFramePr>
        <p:xfrm>
          <a:off x="341460" y="3106979"/>
          <a:ext cx="8573940" cy="3071376"/>
        </p:xfrm>
        <a:graphic>
          <a:graphicData uri="http://schemas.openxmlformats.org/drawingml/2006/table">
            <a:tbl>
              <a:tblPr firstRow="1" bandRow="1">
                <a:tableStyleId>{5C22544A-7EE6-4342-B048-85BDC9FD1C3A}</a:tableStyleId>
              </a:tblPr>
              <a:tblGrid>
                <a:gridCol w="2267231">
                  <a:extLst>
                    <a:ext uri="{9D8B030D-6E8A-4147-A177-3AD203B41FA5}">
                      <a16:colId xmlns:a16="http://schemas.microsoft.com/office/drawing/2014/main" val="1119936655"/>
                    </a:ext>
                  </a:extLst>
                </a:gridCol>
                <a:gridCol w="3982567">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H</a:t>
                      </a:r>
                    </a:p>
                    <a:p>
                      <a:r>
                        <a:rPr lang="pt-BR" sz="1600" dirty="0"/>
                        <a:t>R: I</a:t>
                      </a:r>
                    </a:p>
                  </a:txBody>
                  <a:tcPr/>
                </a:tc>
                <a:tc>
                  <a:txBody>
                    <a:bodyPr/>
                    <a:lstStyle/>
                    <a:p>
                      <a:r>
                        <a:rPr lang="en-US" sz="1400" b="0" i="0" kern="1200" dirty="0">
                          <a:solidFill>
                            <a:schemeClr val="dk1"/>
                          </a:solidFill>
                          <a:effectLst/>
                          <a:latin typeface="+mn-lt"/>
                          <a:ea typeface="+mn-ea"/>
                          <a:cs typeface="+mn-cs"/>
                        </a:rPr>
                        <a:t>P: All operators must complete Forklift Operator Training FN000014/CR/EV </a:t>
                      </a:r>
                    </a:p>
                    <a:p>
                      <a:r>
                        <a:rPr lang="en-US" sz="1400" b="0" i="0" kern="1200" dirty="0">
                          <a:solidFill>
                            <a:schemeClr val="dk1"/>
                          </a:solidFill>
                          <a:effectLst/>
                          <a:latin typeface="+mn-lt"/>
                          <a:ea typeface="+mn-ea"/>
                          <a:cs typeface="+mn-cs"/>
                        </a:rPr>
                        <a:t>P: All operators are be familiar with FESHM 10000 series and apply requirements </a:t>
                      </a:r>
                    </a:p>
                    <a:p>
                      <a:r>
                        <a:rPr lang="en-US" sz="1400" b="0" i="0" kern="1200" dirty="0">
                          <a:solidFill>
                            <a:schemeClr val="dk1"/>
                          </a:solidFill>
                          <a:effectLst/>
                          <a:latin typeface="+mn-lt"/>
                          <a:ea typeface="+mn-ea"/>
                          <a:cs typeface="+mn-cs"/>
                        </a:rPr>
                        <a:t>P: All PITs are inspected annually by an offsite vendor </a:t>
                      </a:r>
                    </a:p>
                    <a:p>
                      <a:r>
                        <a:rPr lang="en-US" sz="1400" b="0" i="0" kern="1200" dirty="0">
                          <a:solidFill>
                            <a:schemeClr val="dk1"/>
                          </a:solidFill>
                          <a:effectLst/>
                          <a:latin typeface="+mn-lt"/>
                          <a:ea typeface="+mn-ea"/>
                          <a:cs typeface="+mn-cs"/>
                        </a:rPr>
                        <a:t>P: </a:t>
                      </a:r>
                      <a:r>
                        <a:rPr lang="en-US" sz="1400" b="0" i="0" kern="1200" dirty="0" err="1">
                          <a:solidFill>
                            <a:schemeClr val="dk1"/>
                          </a:solidFill>
                          <a:effectLst/>
                          <a:latin typeface="+mn-lt"/>
                          <a:ea typeface="+mn-ea"/>
                          <a:cs typeface="+mn-cs"/>
                        </a:rPr>
                        <a:t>Backworks</a:t>
                      </a:r>
                      <a:r>
                        <a:rPr lang="en-US" sz="1400" b="0" i="0" kern="1200" dirty="0">
                          <a:solidFill>
                            <a:schemeClr val="dk1"/>
                          </a:solidFill>
                          <a:effectLst/>
                          <a:latin typeface="+mn-lt"/>
                          <a:ea typeface="+mn-ea"/>
                          <a:cs typeface="+mn-cs"/>
                        </a:rPr>
                        <a:t> Safety training FN000335/CR </a:t>
                      </a:r>
                    </a:p>
                    <a:p>
                      <a:r>
                        <a:rPr lang="en-US" sz="1400" b="0" i="0" kern="1200" dirty="0">
                          <a:solidFill>
                            <a:schemeClr val="dk1"/>
                          </a:solidFill>
                          <a:effectLst/>
                          <a:latin typeface="+mn-lt"/>
                          <a:ea typeface="+mn-ea"/>
                          <a:cs typeface="+mn-cs"/>
                        </a:rPr>
                        <a:t>P: Industrial Hygiene reviews ergonomics and maintains a database and FESHM 4120 </a:t>
                      </a:r>
                    </a:p>
                    <a:p>
                      <a:r>
                        <a:rPr lang="en-US" sz="1400" b="0" i="0" kern="1200" dirty="0">
                          <a:solidFill>
                            <a:schemeClr val="dk1"/>
                          </a:solidFill>
                          <a:effectLst/>
                          <a:latin typeface="+mn-lt"/>
                          <a:ea typeface="+mn-ea"/>
                          <a:cs typeface="+mn-cs"/>
                        </a:rPr>
                        <a:t>M: Personal Protective Equipment mitigates severity of injury</a:t>
                      </a:r>
                      <a:endParaRPr lang="en-US" sz="1400" b="0" kern="1200" dirty="0">
                        <a:solidFill>
                          <a:schemeClr val="dk1"/>
                        </a:solidFill>
                        <a:effectLst/>
                        <a:latin typeface="+mn-lt"/>
                        <a:ea typeface="+mn-ea"/>
                        <a:cs typeface="+mn-cs"/>
                      </a:endParaRPr>
                    </a:p>
                  </a:txBody>
                  <a:tcPr/>
                </a:tc>
                <a:tc>
                  <a:txBody>
                    <a:bodyPr/>
                    <a:lstStyle/>
                    <a:p>
                      <a:r>
                        <a:rPr lang="pt-BR" sz="1600" dirty="0"/>
                        <a:t>L: BEU</a:t>
                      </a:r>
                    </a:p>
                    <a:p>
                      <a:r>
                        <a:rPr lang="pt-BR" sz="1600" dirty="0"/>
                        <a:t>C: M</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EAD532AA-3F39-7877-9200-F1552EA3E976}"/>
              </a:ext>
            </a:extLst>
          </p:cNvPr>
          <p:cNvSpPr>
            <a:spLocks noGrp="1"/>
          </p:cNvSpPr>
          <p:nvPr>
            <p:ph type="dt" sz="half" idx="2"/>
          </p:nvPr>
        </p:nvSpPr>
        <p:spPr>
          <a:xfrm>
            <a:off x="736826" y="6504213"/>
            <a:ext cx="1453123" cy="237285"/>
          </a:xfrm>
        </p:spPr>
        <p:txBody>
          <a:bodyPr/>
          <a:lstStyle/>
          <a:p>
            <a:pPr>
              <a:defRPr/>
            </a:pPr>
            <a:r>
              <a:rPr lang="en-US" dirty="0"/>
              <a:t>January 9, 2024  </a:t>
            </a:r>
          </a:p>
        </p:txBody>
      </p:sp>
      <p:sp>
        <p:nvSpPr>
          <p:cNvPr id="8" name="Footer Placeholder 3">
            <a:extLst>
              <a:ext uri="{FF2B5EF4-FFF2-40B4-BE49-F238E27FC236}">
                <a16:creationId xmlns:a16="http://schemas.microsoft.com/office/drawing/2014/main" id="{0B7780C0-61F7-1BA7-85E8-151EE94B51D0}"/>
              </a:ext>
            </a:extLst>
          </p:cNvPr>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Tree>
    <p:extLst>
      <p:ext uri="{BB962C8B-B14F-4D97-AF65-F5344CB8AC3E}">
        <p14:creationId xmlns:p14="http://schemas.microsoft.com/office/powerpoint/2010/main" val="4030723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23474"/>
            <a:ext cx="8672513" cy="1381602"/>
          </a:xfrm>
        </p:spPr>
        <p:txBody>
          <a:bodyPr/>
          <a:lstStyle/>
          <a:p>
            <a:r>
              <a:rPr lang="en-US" sz="1600" i="1" dirty="0"/>
              <a:t>Hazard: A blocked egress would be of major life safety concern. (Reference: FESHM 6010)</a:t>
            </a:r>
          </a:p>
          <a:p>
            <a:r>
              <a:rPr lang="en-US" sz="1600" dirty="0"/>
              <a:t>The MiniBooNE Vault is classified as a permit-required confined space and therefore has additional restrictions and protections governing entry and exit. Personnel access is via a spiral stairway mounted on the vault wall. The entrance is covered by a hatch cover and is chained off with signs warning of the confined space. In the event of emergency, entrants would be extracted immediately. </a:t>
            </a: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Life Safety Egress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18</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951413377"/>
              </p:ext>
            </p:extLst>
          </p:nvPr>
        </p:nvGraphicFramePr>
        <p:xfrm>
          <a:off x="320823" y="2775532"/>
          <a:ext cx="8573940" cy="3458224"/>
        </p:xfrm>
        <a:graphic>
          <a:graphicData uri="http://schemas.openxmlformats.org/drawingml/2006/table">
            <a:tbl>
              <a:tblPr firstRow="1" bandRow="1">
                <a:tableStyleId>{5C22544A-7EE6-4342-B048-85BDC9FD1C3A}</a:tableStyleId>
              </a:tblPr>
              <a:tblGrid>
                <a:gridCol w="1553118">
                  <a:extLst>
                    <a:ext uri="{9D8B030D-6E8A-4147-A177-3AD203B41FA5}">
                      <a16:colId xmlns:a16="http://schemas.microsoft.com/office/drawing/2014/main" val="1119936655"/>
                    </a:ext>
                  </a:extLst>
                </a:gridCol>
                <a:gridCol w="2716525">
                  <a:extLst>
                    <a:ext uri="{9D8B030D-6E8A-4147-A177-3AD203B41FA5}">
                      <a16:colId xmlns:a16="http://schemas.microsoft.com/office/drawing/2014/main" val="987157316"/>
                    </a:ext>
                  </a:extLst>
                </a:gridCol>
                <a:gridCol w="2716525">
                  <a:extLst>
                    <a:ext uri="{9D8B030D-6E8A-4147-A177-3AD203B41FA5}">
                      <a16:colId xmlns:a16="http://schemas.microsoft.com/office/drawing/2014/main" val="2077446868"/>
                    </a:ext>
                  </a:extLst>
                </a:gridCol>
                <a:gridCol w="1587772">
                  <a:extLst>
                    <a:ext uri="{9D8B030D-6E8A-4147-A177-3AD203B41FA5}">
                      <a16:colId xmlns:a16="http://schemas.microsoft.com/office/drawing/2014/main" val="1994273894"/>
                    </a:ext>
                  </a:extLst>
                </a:gridCol>
              </a:tblGrid>
              <a:tr h="554017">
                <a:tc rowSpan="2">
                  <a:txBody>
                    <a:bodyPr/>
                    <a:lstStyle/>
                    <a:p>
                      <a:r>
                        <a:rPr lang="en-US" sz="1600" b="0" dirty="0">
                          <a:solidFill>
                            <a:srgbClr val="004C97"/>
                          </a:solidFill>
                        </a:rPr>
                        <a:t>Baseline Qualitative Risk </a:t>
                      </a:r>
                      <a:r>
                        <a:rPr lang="en-US" sz="1200" b="0" dirty="0">
                          <a:solidFill>
                            <a:srgbClr val="004C97"/>
                          </a:solidFill>
                        </a:rPr>
                        <a:t>(without controls)</a:t>
                      </a:r>
                    </a:p>
                  </a:txBody>
                  <a:tcPr/>
                </a:tc>
                <a:tc gridSpan="2">
                  <a:txBody>
                    <a:bodyPr/>
                    <a:lstStyle/>
                    <a:p>
                      <a:pPr algn="ctr"/>
                      <a:r>
                        <a:rPr lang="en-US" sz="1600" b="0" dirty="0">
                          <a:solidFill>
                            <a:srgbClr val="004C97"/>
                          </a:solidFill>
                        </a:rPr>
                        <a:t>Controls</a:t>
                      </a:r>
                    </a:p>
                    <a:p>
                      <a:pPr algn="ctr"/>
                      <a:r>
                        <a:rPr lang="en-US" sz="1600" b="0" dirty="0">
                          <a:solidFill>
                            <a:srgbClr val="004C97"/>
                          </a:solidFill>
                        </a:rPr>
                        <a:t>Preventive (P)/Mitigative (M)</a:t>
                      </a:r>
                    </a:p>
                  </a:txBody>
                  <a:tcPr/>
                </a:tc>
                <a:tc hMerge="1">
                  <a:txBody>
                    <a:bodyPr/>
                    <a:lstStyle/>
                    <a:p>
                      <a:r>
                        <a:rPr lang="en-US" sz="1600" b="0" dirty="0">
                          <a:solidFill>
                            <a:srgbClr val="004C97"/>
                          </a:solidFill>
                        </a:rPr>
                        <a:t>Controls</a:t>
                      </a:r>
                    </a:p>
                    <a:p>
                      <a:r>
                        <a:rPr lang="en-US" sz="1600" b="0" dirty="0">
                          <a:solidFill>
                            <a:srgbClr val="004C97"/>
                          </a:solidFill>
                        </a:rPr>
                        <a:t>Preventive (P)/Mitigative (M)</a:t>
                      </a:r>
                    </a:p>
                  </a:txBody>
                  <a:tcPr/>
                </a:tc>
                <a:tc rowSpan="2">
                  <a:txBody>
                    <a:bodyPr/>
                    <a:lstStyle/>
                    <a:p>
                      <a:r>
                        <a:rPr lang="en-US" sz="1600" b="0" dirty="0">
                          <a:solidFill>
                            <a:srgbClr val="004C97"/>
                          </a:solidFill>
                        </a:rPr>
                        <a:t>Residual Qualitative Risk </a:t>
                      </a:r>
                    </a:p>
                    <a:p>
                      <a:r>
                        <a:rPr lang="en-US" sz="1200" b="0" dirty="0">
                          <a:solidFill>
                            <a:srgbClr val="004C97"/>
                          </a:solidFill>
                        </a:rPr>
                        <a:t>(with controls)</a:t>
                      </a:r>
                    </a:p>
                  </a:txBody>
                  <a:tcPr/>
                </a:tc>
                <a:extLst>
                  <a:ext uri="{0D108BD9-81ED-4DB2-BD59-A6C34878D82A}">
                    <a16:rowId xmlns:a16="http://schemas.microsoft.com/office/drawing/2014/main" val="1680873031"/>
                  </a:ext>
                </a:extLst>
              </a:tr>
              <a:tr h="313132">
                <a:tc vMerge="1">
                  <a:txBody>
                    <a:bodyPr/>
                    <a:lstStyle/>
                    <a:p>
                      <a:endParaRPr lang="pt-BR" sz="1600" dirty="0"/>
                    </a:p>
                  </a:txBody>
                  <a:tcPr/>
                </a:tc>
                <a:tc rowSpan="2">
                  <a:txBody>
                    <a:bodyPr/>
                    <a:lstStyle/>
                    <a:p>
                      <a:r>
                        <a:rPr lang="en-US" sz="1400" b="0" i="0" kern="1200" dirty="0">
                          <a:solidFill>
                            <a:schemeClr val="dk1"/>
                          </a:solidFill>
                          <a:effectLst/>
                          <a:latin typeface="+mn-lt"/>
                          <a:ea typeface="+mn-ea"/>
                          <a:cs typeface="+mn-cs"/>
                        </a:rPr>
                        <a:t>P: Alternate paths of egress are provided. </a:t>
                      </a:r>
                    </a:p>
                    <a:p>
                      <a:r>
                        <a:rPr lang="en-US" sz="1400" b="0" i="0" kern="1200" dirty="0">
                          <a:solidFill>
                            <a:schemeClr val="dk1"/>
                          </a:solidFill>
                          <a:effectLst/>
                          <a:latin typeface="+mn-lt"/>
                          <a:ea typeface="+mn-ea"/>
                          <a:cs typeface="+mn-cs"/>
                        </a:rPr>
                        <a:t>P: Egress pathways are clearly marked </a:t>
                      </a:r>
                    </a:p>
                    <a:p>
                      <a:r>
                        <a:rPr lang="en-US" sz="1400" b="0" i="0" kern="1200" dirty="0">
                          <a:solidFill>
                            <a:schemeClr val="dk1"/>
                          </a:solidFill>
                          <a:effectLst/>
                          <a:latin typeface="+mn-lt"/>
                          <a:ea typeface="+mn-ea"/>
                          <a:cs typeface="+mn-cs"/>
                        </a:rPr>
                        <a:t>P: Exit signs and emergency lighting is present </a:t>
                      </a:r>
                    </a:p>
                    <a:p>
                      <a:r>
                        <a:rPr lang="en-US" sz="1400" b="0" i="0" kern="1200" dirty="0">
                          <a:solidFill>
                            <a:schemeClr val="dk1"/>
                          </a:solidFill>
                          <a:effectLst/>
                          <a:latin typeface="+mn-lt"/>
                          <a:ea typeface="+mn-ea"/>
                          <a:cs typeface="+mn-cs"/>
                        </a:rPr>
                        <a:t>P: Fire Safety and Life Safety Inspections are performed by Fire Protection Group and the Fire Department. </a:t>
                      </a:r>
                    </a:p>
                    <a:p>
                      <a:r>
                        <a:rPr lang="en-US" sz="1400" b="0" i="0" kern="1200" dirty="0">
                          <a:solidFill>
                            <a:schemeClr val="dk1"/>
                          </a:solidFill>
                          <a:effectLst/>
                          <a:latin typeface="+mn-lt"/>
                          <a:ea typeface="+mn-ea"/>
                          <a:cs typeface="+mn-cs"/>
                        </a:rPr>
                        <a:t>P: Life safety systems testing is performed at prescribed frequencies </a:t>
                      </a:r>
                    </a:p>
                  </a:txBody>
                  <a:tcPr>
                    <a:solidFill>
                      <a:srgbClr val="EFF8FB"/>
                    </a:solidFill>
                  </a:tcPr>
                </a:tc>
                <a:tc rowSpan="2">
                  <a:txBody>
                    <a:bodyPr/>
                    <a:lstStyle/>
                    <a:p>
                      <a:r>
                        <a:rPr lang="en-US" sz="1400" b="0" i="0" kern="1200" dirty="0">
                          <a:solidFill>
                            <a:schemeClr val="dk1"/>
                          </a:solidFill>
                          <a:effectLst/>
                          <a:latin typeface="+mn-lt"/>
                          <a:ea typeface="+mn-ea"/>
                          <a:cs typeface="+mn-cs"/>
                        </a:rPr>
                        <a:t>M: Life safety systems are monitored by a sitewide monitoring system with notification to the emergency dispatch center that is constantly staffed, 24/7, 365 days </a:t>
                      </a:r>
                    </a:p>
                    <a:p>
                      <a:r>
                        <a:rPr lang="en-US" sz="1400" b="0" i="0" kern="1200" dirty="0">
                          <a:solidFill>
                            <a:schemeClr val="dk1"/>
                          </a:solidFill>
                          <a:effectLst/>
                          <a:latin typeface="+mn-lt"/>
                          <a:ea typeface="+mn-ea"/>
                          <a:cs typeface="+mn-cs"/>
                        </a:rPr>
                        <a:t>M: Fire detection and/or suppression is present </a:t>
                      </a:r>
                    </a:p>
                    <a:p>
                      <a:r>
                        <a:rPr lang="en-US" sz="1400" b="0" i="0" kern="1200" dirty="0">
                          <a:solidFill>
                            <a:schemeClr val="dk1"/>
                          </a:solidFill>
                          <a:effectLst/>
                          <a:latin typeface="+mn-lt"/>
                          <a:ea typeface="+mn-ea"/>
                          <a:cs typeface="+mn-cs"/>
                        </a:rPr>
                        <a:t>M: Manual fire suppression services are provided, i.e., fire hydrants, throughout the complex M: Egress stairways are constructed as fire barriers</a:t>
                      </a:r>
                      <a:endParaRPr lang="en-US" sz="1400" b="0" kern="1200" dirty="0">
                        <a:solidFill>
                          <a:schemeClr val="dk1"/>
                        </a:solidFill>
                        <a:effectLst/>
                        <a:latin typeface="+mn-lt"/>
                        <a:ea typeface="+mn-ea"/>
                        <a:cs typeface="+mn-cs"/>
                      </a:endParaRPr>
                    </a:p>
                  </a:txBody>
                  <a:tcPr>
                    <a:solidFill>
                      <a:srgbClr val="EFF8FB"/>
                    </a:solidFill>
                  </a:tcPr>
                </a:tc>
                <a:tc vMerge="1">
                  <a:txBody>
                    <a:bodyPr/>
                    <a:lstStyle/>
                    <a:p>
                      <a:endParaRPr lang="en-US" sz="1600" dirty="0"/>
                    </a:p>
                  </a:txBody>
                  <a:tcPr/>
                </a:tc>
                <a:extLst>
                  <a:ext uri="{0D108BD9-81ED-4DB2-BD59-A6C34878D82A}">
                    <a16:rowId xmlns:a16="http://schemas.microsoft.com/office/drawing/2014/main" val="2478467671"/>
                  </a:ext>
                </a:extLst>
              </a:tr>
              <a:tr h="2565972">
                <a:tc>
                  <a:txBody>
                    <a:bodyPr/>
                    <a:lstStyle/>
                    <a:p>
                      <a:r>
                        <a:rPr lang="pt-BR" sz="1600" dirty="0"/>
                        <a:t>L: A</a:t>
                      </a:r>
                    </a:p>
                    <a:p>
                      <a:r>
                        <a:rPr lang="pt-BR" sz="1600" dirty="0"/>
                        <a:t>C: H</a:t>
                      </a:r>
                    </a:p>
                    <a:p>
                      <a:r>
                        <a:rPr lang="pt-BR" sz="1600" dirty="0"/>
                        <a:t>R: I</a:t>
                      </a:r>
                      <a:endParaRPr lang="en-US" sz="1200" b="0" dirty="0">
                        <a:solidFill>
                          <a:srgbClr val="004C97"/>
                        </a:solidFill>
                      </a:endParaRPr>
                    </a:p>
                  </a:txBody>
                  <a:tcPr>
                    <a:solidFill>
                      <a:srgbClr val="EFF8FB"/>
                    </a:solidFill>
                  </a:tcPr>
                </a:tc>
                <a:tc vMerge="1">
                  <a:txBody>
                    <a:bodyPr/>
                    <a:lstStyle/>
                    <a:p>
                      <a:endParaRPr lang="en-US"/>
                    </a:p>
                  </a:txBody>
                  <a:tcPr/>
                </a:tc>
                <a:tc vMerge="1">
                  <a:txBody>
                    <a:bodyPr/>
                    <a:lstStyle/>
                    <a:p>
                      <a:endParaRPr lang="en-US"/>
                    </a:p>
                  </a:txBody>
                  <a:tcPr/>
                </a:tc>
                <a:tc>
                  <a:txBody>
                    <a:bodyPr/>
                    <a:lstStyle/>
                    <a:p>
                      <a:r>
                        <a:rPr lang="pt-BR" sz="1600" dirty="0"/>
                        <a:t>L: BEU</a:t>
                      </a:r>
                    </a:p>
                    <a:p>
                      <a:r>
                        <a:rPr lang="pt-BR" sz="1600" dirty="0"/>
                        <a:t>C: N</a:t>
                      </a:r>
                    </a:p>
                    <a:p>
                      <a:r>
                        <a:rPr lang="pt-BR" sz="1600" dirty="0"/>
                        <a:t>R: IV</a:t>
                      </a:r>
                    </a:p>
                    <a:p>
                      <a:endParaRPr lang="pt-BR" sz="1600" dirty="0"/>
                    </a:p>
                    <a:p>
                      <a:endParaRPr lang="pt-BR" sz="1600" dirty="0"/>
                    </a:p>
                    <a:p>
                      <a:endParaRPr lang="pt-BR" sz="1600" dirty="0"/>
                    </a:p>
                    <a:p>
                      <a:endParaRPr lang="pt-BR" sz="1600" dirty="0"/>
                    </a:p>
                  </a:txBody>
                  <a:tcPr/>
                </a:tc>
                <a:extLst>
                  <a:ext uri="{0D108BD9-81ED-4DB2-BD59-A6C34878D82A}">
                    <a16:rowId xmlns:a16="http://schemas.microsoft.com/office/drawing/2014/main" val="32844671"/>
                  </a:ext>
                </a:extLst>
              </a:tr>
            </a:tbl>
          </a:graphicData>
        </a:graphic>
      </p:graphicFrame>
      <p:sp>
        <p:nvSpPr>
          <p:cNvPr id="7" name="Date Placeholder 2">
            <a:extLst>
              <a:ext uri="{FF2B5EF4-FFF2-40B4-BE49-F238E27FC236}">
                <a16:creationId xmlns:a16="http://schemas.microsoft.com/office/drawing/2014/main" id="{BE87DF45-664B-8FCF-FBD3-54ECDB011968}"/>
              </a:ext>
            </a:extLst>
          </p:cNvPr>
          <p:cNvSpPr>
            <a:spLocks noGrp="1"/>
          </p:cNvSpPr>
          <p:nvPr>
            <p:ph type="dt" sz="half" idx="2"/>
          </p:nvPr>
        </p:nvSpPr>
        <p:spPr>
          <a:xfrm>
            <a:off x="736826" y="6504213"/>
            <a:ext cx="1453123" cy="237285"/>
          </a:xfrm>
        </p:spPr>
        <p:txBody>
          <a:bodyPr/>
          <a:lstStyle/>
          <a:p>
            <a:pPr>
              <a:defRPr/>
            </a:pPr>
            <a:r>
              <a:rPr lang="en-US" dirty="0"/>
              <a:t>January 9, 2024  </a:t>
            </a:r>
          </a:p>
        </p:txBody>
      </p:sp>
      <p:sp>
        <p:nvSpPr>
          <p:cNvPr id="8" name="Footer Placeholder 3">
            <a:extLst>
              <a:ext uri="{FF2B5EF4-FFF2-40B4-BE49-F238E27FC236}">
                <a16:creationId xmlns:a16="http://schemas.microsoft.com/office/drawing/2014/main" id="{BE96EA91-4F41-0CD8-B87B-0A140E421C2B}"/>
              </a:ext>
            </a:extLst>
          </p:cNvPr>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Tree>
    <p:extLst>
      <p:ext uri="{BB962C8B-B14F-4D97-AF65-F5344CB8AC3E}">
        <p14:creationId xmlns:p14="http://schemas.microsoft.com/office/powerpoint/2010/main" val="2092201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23473"/>
            <a:ext cx="8672513" cy="1795719"/>
          </a:xfrm>
        </p:spPr>
        <p:txBody>
          <a:bodyPr/>
          <a:lstStyle/>
          <a:p>
            <a:r>
              <a:rPr lang="en-US" sz="2000" i="1" dirty="0"/>
              <a:t>Hazard: a potential facility fire (Reference: FESHM Chapter 2005 Operational Readiness Clearance &amp; 6010 Fire Protection Program)</a:t>
            </a:r>
            <a:endParaRPr lang="en-US" sz="2000" dirty="0"/>
          </a:p>
          <a:p>
            <a:r>
              <a:rPr lang="en-US" sz="2000" dirty="0"/>
              <a:t>The MiniBooNE detector contains approximately 250,000 gallons of mineral oil. The nitrogen environment, tank exterior deluge spray system (designed in accordance with Gage-Babcock &amp; Associates analysis and the National Fire Protection Association Pamphlet No. 15 Entitled Water Spray Fixed Systems), VESDA, and FIRUS systems protect against fire risk. Electronics installations are reviewed through Fermilab’s ORC process.</a:t>
            </a:r>
          </a:p>
          <a:p>
            <a:r>
              <a:rPr lang="en-US" sz="2000" dirty="0"/>
              <a:t>A 9,500-liter stainless steel oil overflow tank located beneath the detector entrance hall provides an overflow capacity of 1% of the detector tank volume to allow for thermal expansion.</a:t>
            </a:r>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Combustible Materials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19</a:t>
            </a:fld>
            <a:endParaRPr lang="en-US" dirty="0"/>
          </a:p>
        </p:txBody>
      </p:sp>
      <p:sp>
        <p:nvSpPr>
          <p:cNvPr id="7" name="Date Placeholder 2">
            <a:extLst>
              <a:ext uri="{FF2B5EF4-FFF2-40B4-BE49-F238E27FC236}">
                <a16:creationId xmlns:a16="http://schemas.microsoft.com/office/drawing/2014/main" id="{052932F1-9520-6746-2D47-7FD97AE6434B}"/>
              </a:ext>
            </a:extLst>
          </p:cNvPr>
          <p:cNvSpPr>
            <a:spLocks noGrp="1"/>
          </p:cNvSpPr>
          <p:nvPr>
            <p:ph type="dt" sz="half" idx="2"/>
          </p:nvPr>
        </p:nvSpPr>
        <p:spPr>
          <a:xfrm>
            <a:off x="736826" y="6504213"/>
            <a:ext cx="1453123" cy="237285"/>
          </a:xfrm>
        </p:spPr>
        <p:txBody>
          <a:bodyPr/>
          <a:lstStyle/>
          <a:p>
            <a:pPr>
              <a:defRPr/>
            </a:pPr>
            <a:r>
              <a:rPr lang="en-US" dirty="0"/>
              <a:t>January 9, 2024  </a:t>
            </a:r>
          </a:p>
        </p:txBody>
      </p:sp>
      <p:sp>
        <p:nvSpPr>
          <p:cNvPr id="8" name="Footer Placeholder 3">
            <a:extLst>
              <a:ext uri="{FF2B5EF4-FFF2-40B4-BE49-F238E27FC236}">
                <a16:creationId xmlns:a16="http://schemas.microsoft.com/office/drawing/2014/main" id="{1C7144B7-B365-E172-67EF-75B097E912C3}"/>
              </a:ext>
            </a:extLst>
          </p:cNvPr>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Tree>
    <p:extLst>
      <p:ext uri="{BB962C8B-B14F-4D97-AF65-F5344CB8AC3E}">
        <p14:creationId xmlns:p14="http://schemas.microsoft.com/office/powerpoint/2010/main" val="2197183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MiniBooNE Detector Overview</a:t>
            </a:r>
          </a:p>
          <a:p>
            <a:r>
              <a:rPr lang="en-US" sz="2800" dirty="0"/>
              <a:t>Hazard Inventory </a:t>
            </a:r>
          </a:p>
          <a:p>
            <a:r>
              <a:rPr lang="en-US" sz="2800" dirty="0"/>
              <a:t>Non-Accelerator Specific Hazards </a:t>
            </a:r>
          </a:p>
          <a:p>
            <a:r>
              <a:rPr lang="en-US" sz="2800" strike="sngStrike" dirty="0"/>
              <a:t>Accelerator Specific Hazards </a:t>
            </a:r>
          </a:p>
          <a:p>
            <a:r>
              <a:rPr lang="en-US" sz="2800" strike="sngStrike" dirty="0"/>
              <a:t>Maximum Credible Incident (MCI) Discussion</a:t>
            </a:r>
          </a:p>
          <a:p>
            <a:r>
              <a:rPr lang="en-US" sz="2800" strike="sngStrike" dirty="0"/>
              <a:t>Summary of Credited Controls </a:t>
            </a:r>
          </a:p>
          <a:p>
            <a:r>
              <a:rPr lang="en-US" sz="2800" strike="sngStrike" dirty="0"/>
              <a:t>Summary of Defense in Depth Controls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January 9, 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dirty="0"/>
          </a:p>
        </p:txBody>
      </p:sp>
      <p:sp>
        <p:nvSpPr>
          <p:cNvPr id="2" name="TextBox 1">
            <a:extLst>
              <a:ext uri="{FF2B5EF4-FFF2-40B4-BE49-F238E27FC236}">
                <a16:creationId xmlns:a16="http://schemas.microsoft.com/office/drawing/2014/main" id="{DFAFB4C1-9941-9071-E1E2-88512494CC10}"/>
              </a:ext>
            </a:extLst>
          </p:cNvPr>
          <p:cNvSpPr txBox="1"/>
          <p:nvPr/>
        </p:nvSpPr>
        <p:spPr>
          <a:xfrm>
            <a:off x="4262606" y="4686121"/>
            <a:ext cx="4295768" cy="830997"/>
          </a:xfrm>
          <a:prstGeom prst="rect">
            <a:avLst/>
          </a:prstGeom>
          <a:noFill/>
        </p:spPr>
        <p:txBody>
          <a:bodyPr wrap="square" rtlCol="0">
            <a:spAutoFit/>
          </a:bodyPr>
          <a:lstStyle/>
          <a:p>
            <a:r>
              <a:rPr lang="en-US" dirty="0"/>
              <a:t>Accelerator-specific hazards do not apply to this area.</a:t>
            </a:r>
          </a:p>
        </p:txBody>
      </p:sp>
    </p:spTree>
    <p:extLst>
      <p:ext uri="{BB962C8B-B14F-4D97-AF65-F5344CB8AC3E}">
        <p14:creationId xmlns:p14="http://schemas.microsoft.com/office/powerpoint/2010/main" val="378468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Combustible Materials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20</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4076329031"/>
              </p:ext>
            </p:extLst>
          </p:nvPr>
        </p:nvGraphicFramePr>
        <p:xfrm>
          <a:off x="222250" y="1459743"/>
          <a:ext cx="8573940" cy="4331457"/>
        </p:xfrm>
        <a:graphic>
          <a:graphicData uri="http://schemas.openxmlformats.org/drawingml/2006/table">
            <a:tbl>
              <a:tblPr firstRow="1" bandRow="1">
                <a:tableStyleId>{5C22544A-7EE6-4342-B048-85BDC9FD1C3A}</a:tableStyleId>
              </a:tblPr>
              <a:tblGrid>
                <a:gridCol w="1553118">
                  <a:extLst>
                    <a:ext uri="{9D8B030D-6E8A-4147-A177-3AD203B41FA5}">
                      <a16:colId xmlns:a16="http://schemas.microsoft.com/office/drawing/2014/main" val="1119936655"/>
                    </a:ext>
                  </a:extLst>
                </a:gridCol>
                <a:gridCol w="2716525">
                  <a:extLst>
                    <a:ext uri="{9D8B030D-6E8A-4147-A177-3AD203B41FA5}">
                      <a16:colId xmlns:a16="http://schemas.microsoft.com/office/drawing/2014/main" val="987157316"/>
                    </a:ext>
                  </a:extLst>
                </a:gridCol>
                <a:gridCol w="2716525">
                  <a:extLst>
                    <a:ext uri="{9D8B030D-6E8A-4147-A177-3AD203B41FA5}">
                      <a16:colId xmlns:a16="http://schemas.microsoft.com/office/drawing/2014/main" val="2077446868"/>
                    </a:ext>
                  </a:extLst>
                </a:gridCol>
                <a:gridCol w="1587772">
                  <a:extLst>
                    <a:ext uri="{9D8B030D-6E8A-4147-A177-3AD203B41FA5}">
                      <a16:colId xmlns:a16="http://schemas.microsoft.com/office/drawing/2014/main" val="1994273894"/>
                    </a:ext>
                  </a:extLst>
                </a:gridCol>
              </a:tblGrid>
              <a:tr h="682652">
                <a:tc rowSpan="2">
                  <a:txBody>
                    <a:bodyPr/>
                    <a:lstStyle/>
                    <a:p>
                      <a:r>
                        <a:rPr lang="en-US" sz="1600" b="0" dirty="0">
                          <a:solidFill>
                            <a:srgbClr val="004C97"/>
                          </a:solidFill>
                        </a:rPr>
                        <a:t>Baseline Qualitative Risk </a:t>
                      </a:r>
                      <a:r>
                        <a:rPr lang="en-US" sz="1200" b="0" dirty="0">
                          <a:solidFill>
                            <a:srgbClr val="004C97"/>
                          </a:solidFill>
                        </a:rPr>
                        <a:t>(without controls)</a:t>
                      </a:r>
                    </a:p>
                  </a:txBody>
                  <a:tcPr/>
                </a:tc>
                <a:tc gridSpan="2">
                  <a:txBody>
                    <a:bodyPr/>
                    <a:lstStyle/>
                    <a:p>
                      <a:pPr algn="ctr"/>
                      <a:r>
                        <a:rPr lang="en-US" sz="1600" b="0" dirty="0">
                          <a:solidFill>
                            <a:srgbClr val="004C97"/>
                          </a:solidFill>
                        </a:rPr>
                        <a:t>Controls</a:t>
                      </a:r>
                    </a:p>
                    <a:p>
                      <a:pPr algn="ctr"/>
                      <a:r>
                        <a:rPr lang="en-US" sz="1600" b="0" dirty="0">
                          <a:solidFill>
                            <a:srgbClr val="004C97"/>
                          </a:solidFill>
                        </a:rPr>
                        <a:t>Preventive (P)/Mitigative (M)</a:t>
                      </a:r>
                    </a:p>
                  </a:txBody>
                  <a:tcPr/>
                </a:tc>
                <a:tc hMerge="1">
                  <a:txBody>
                    <a:bodyPr/>
                    <a:lstStyle/>
                    <a:p>
                      <a:r>
                        <a:rPr lang="en-US" sz="1600" b="0" dirty="0">
                          <a:solidFill>
                            <a:srgbClr val="004C97"/>
                          </a:solidFill>
                        </a:rPr>
                        <a:t>Controls</a:t>
                      </a:r>
                    </a:p>
                    <a:p>
                      <a:r>
                        <a:rPr lang="en-US" sz="1600" b="0" dirty="0">
                          <a:solidFill>
                            <a:srgbClr val="004C97"/>
                          </a:solidFill>
                        </a:rPr>
                        <a:t>Preventive (P)/Mitigative (M)</a:t>
                      </a:r>
                    </a:p>
                  </a:txBody>
                  <a:tcPr/>
                </a:tc>
                <a:tc rowSpan="2">
                  <a:txBody>
                    <a:bodyPr/>
                    <a:lstStyle/>
                    <a:p>
                      <a:r>
                        <a:rPr lang="en-US" sz="1600" b="0" dirty="0">
                          <a:solidFill>
                            <a:srgbClr val="004C97"/>
                          </a:solidFill>
                        </a:rPr>
                        <a:t>Residual Qualitative Risk </a:t>
                      </a:r>
                    </a:p>
                    <a:p>
                      <a:r>
                        <a:rPr lang="en-US" sz="1200" b="0" dirty="0">
                          <a:solidFill>
                            <a:srgbClr val="004C97"/>
                          </a:solidFill>
                        </a:rPr>
                        <a:t>(with controls)</a:t>
                      </a:r>
                    </a:p>
                  </a:txBody>
                  <a:tcPr/>
                </a:tc>
                <a:extLst>
                  <a:ext uri="{0D108BD9-81ED-4DB2-BD59-A6C34878D82A}">
                    <a16:rowId xmlns:a16="http://schemas.microsoft.com/office/drawing/2014/main" val="1680873031"/>
                  </a:ext>
                </a:extLst>
              </a:tr>
              <a:tr h="402593">
                <a:tc vMerge="1">
                  <a:txBody>
                    <a:bodyPr/>
                    <a:lstStyle/>
                    <a:p>
                      <a:endParaRPr lang="pt-BR" sz="1600" dirty="0"/>
                    </a:p>
                  </a:txBody>
                  <a:tcPr/>
                </a:tc>
                <a:tc rowSpan="2">
                  <a:txBody>
                    <a:bodyPr/>
                    <a:lstStyle/>
                    <a:p>
                      <a:r>
                        <a:rPr lang="en-US" sz="1200" b="0" i="0" kern="1200" dirty="0">
                          <a:solidFill>
                            <a:schemeClr val="dk1"/>
                          </a:solidFill>
                          <a:effectLst/>
                          <a:latin typeface="+mn-lt"/>
                          <a:ea typeface="+mn-ea"/>
                          <a:cs typeface="+mn-cs"/>
                        </a:rPr>
                        <a:t>P: The use of Operational Readiness Clearance (ORC) and/or WPC process determine if additional combustibles will be introduced to the area </a:t>
                      </a:r>
                    </a:p>
                    <a:p>
                      <a:r>
                        <a:rPr lang="en-US" sz="1200" b="0" i="0" kern="1200" dirty="0">
                          <a:solidFill>
                            <a:schemeClr val="dk1"/>
                          </a:solidFill>
                          <a:effectLst/>
                          <a:latin typeface="+mn-lt"/>
                          <a:ea typeface="+mn-ea"/>
                          <a:cs typeface="+mn-cs"/>
                        </a:rPr>
                        <a:t>P: Fire Safety and Life Safety Inspections are performed by the Fire Protection Group and the Fire Department </a:t>
                      </a:r>
                    </a:p>
                    <a:p>
                      <a:r>
                        <a:rPr lang="en-US" sz="1200" b="0" i="0" kern="1200" dirty="0">
                          <a:solidFill>
                            <a:schemeClr val="dk1"/>
                          </a:solidFill>
                          <a:effectLst/>
                          <a:latin typeface="+mn-lt"/>
                          <a:ea typeface="+mn-ea"/>
                          <a:cs typeface="+mn-cs"/>
                        </a:rPr>
                        <a:t>P: Fire alarm systems ITM is performed at prescribed frequencies </a:t>
                      </a:r>
                    </a:p>
                    <a:p>
                      <a:r>
                        <a:rPr lang="en-US" sz="1200" b="0" i="0" kern="1200" dirty="0">
                          <a:solidFill>
                            <a:schemeClr val="dk1"/>
                          </a:solidFill>
                          <a:effectLst/>
                          <a:latin typeface="+mn-lt"/>
                          <a:ea typeface="+mn-ea"/>
                          <a:cs typeface="+mn-cs"/>
                        </a:rPr>
                        <a:t>P: Prior to restart, a walkdown is conducted of the complex verifying transient combustibles are removed before operational activities commence</a:t>
                      </a:r>
                    </a:p>
                    <a:p>
                      <a:r>
                        <a:rPr lang="en-US" sz="1200" b="0" i="0" kern="1200" dirty="0">
                          <a:solidFill>
                            <a:schemeClr val="dk1"/>
                          </a:solidFill>
                          <a:effectLst/>
                          <a:latin typeface="+mn-lt"/>
                          <a:ea typeface="+mn-ea"/>
                          <a:cs typeface="+mn-cs"/>
                        </a:rPr>
                        <a:t>P: Hot work program administered by the Fire Department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dk1"/>
                          </a:solidFill>
                          <a:effectLst/>
                          <a:latin typeface="+mn-lt"/>
                          <a:ea typeface="+mn-ea"/>
                          <a:cs typeface="+mn-cs"/>
                        </a:rPr>
                        <a:t>P: Public is screened at Fermi site boundary, and Fermilab restricts public access to accelerator complex.</a:t>
                      </a:r>
                    </a:p>
                  </a:txBody>
                  <a:tcPr>
                    <a:solidFill>
                      <a:srgbClr val="EFF8FB"/>
                    </a:solidFill>
                  </a:tcPr>
                </a:tc>
                <a:tc rowSpan="2">
                  <a:txBody>
                    <a:bodyPr/>
                    <a:lstStyle/>
                    <a:p>
                      <a:r>
                        <a:rPr lang="en-US" sz="1200" b="0" i="0" kern="1200" dirty="0">
                          <a:solidFill>
                            <a:schemeClr val="dk1"/>
                          </a:solidFill>
                          <a:effectLst/>
                          <a:latin typeface="+mn-lt"/>
                          <a:ea typeface="+mn-ea"/>
                          <a:cs typeface="+mn-cs"/>
                        </a:rPr>
                        <a:t>M: Smoke, heat, sprinklers, are monitored by a sitewide monitoring system with notification to the emergency dispatch center that is constantly staffed, 24/7, 365 days </a:t>
                      </a:r>
                    </a:p>
                    <a:p>
                      <a:r>
                        <a:rPr lang="en-US" sz="1200" b="0" i="0" kern="1200" dirty="0">
                          <a:solidFill>
                            <a:schemeClr val="dk1"/>
                          </a:solidFill>
                          <a:effectLst/>
                          <a:latin typeface="+mn-lt"/>
                          <a:ea typeface="+mn-ea"/>
                          <a:cs typeface="+mn-cs"/>
                        </a:rPr>
                        <a:t>M: Fire detection and/or suppression is present </a:t>
                      </a:r>
                    </a:p>
                    <a:p>
                      <a:r>
                        <a:rPr lang="en-US" sz="1200" b="0" i="0" kern="1200" dirty="0">
                          <a:solidFill>
                            <a:schemeClr val="dk1"/>
                          </a:solidFill>
                          <a:effectLst/>
                          <a:latin typeface="+mn-lt"/>
                          <a:ea typeface="+mn-ea"/>
                          <a:cs typeface="+mn-cs"/>
                        </a:rPr>
                        <a:t>M: Manual fire suppression services are provided, i.e., fire hydrants, throughout the complex </a:t>
                      </a:r>
                    </a:p>
                    <a:p>
                      <a:r>
                        <a:rPr lang="en-US" sz="1200" b="0" i="0" kern="1200" dirty="0">
                          <a:solidFill>
                            <a:schemeClr val="dk1"/>
                          </a:solidFill>
                          <a:effectLst/>
                          <a:latin typeface="+mn-lt"/>
                          <a:ea typeface="+mn-ea"/>
                          <a:cs typeface="+mn-cs"/>
                        </a:rPr>
                        <a:t>M: Egress stairways are constructed as fire barriers </a:t>
                      </a:r>
                    </a:p>
                    <a:p>
                      <a:r>
                        <a:rPr lang="en-US" sz="1200" b="0" i="0" kern="1200" dirty="0">
                          <a:solidFill>
                            <a:schemeClr val="dk1"/>
                          </a:solidFill>
                          <a:effectLst/>
                          <a:latin typeface="+mn-lt"/>
                          <a:ea typeface="+mn-ea"/>
                          <a:cs typeface="+mn-cs"/>
                        </a:rPr>
                        <a:t>M: On-site fire department trained in radiological environments</a:t>
                      </a:r>
                    </a:p>
                    <a:p>
                      <a:r>
                        <a:rPr lang="en-US" sz="1200" b="0" kern="1200" dirty="0">
                          <a:solidFill>
                            <a:schemeClr val="dk1"/>
                          </a:solidFill>
                          <a:effectLst/>
                          <a:latin typeface="+mn-lt"/>
                          <a:ea typeface="+mn-ea"/>
                          <a:cs typeface="+mn-cs"/>
                        </a:rPr>
                        <a:t>M – Evacuation training/evacuation drills</a:t>
                      </a:r>
                    </a:p>
                    <a:p>
                      <a:r>
                        <a:rPr lang="en-US" sz="1200" b="0" i="0" kern="1200" dirty="0">
                          <a:solidFill>
                            <a:schemeClr val="dk1"/>
                          </a:solidFill>
                          <a:effectLst/>
                          <a:latin typeface="+mn-lt"/>
                          <a:ea typeface="+mn-ea"/>
                          <a:cs typeface="+mn-cs"/>
                        </a:rPr>
                        <a:t>M: In the event of a fire, site security prohibits access to the public</a:t>
                      </a:r>
                      <a:endParaRPr lang="en-US" sz="1200" b="0" kern="1200" dirty="0">
                        <a:solidFill>
                          <a:schemeClr val="dk1"/>
                        </a:solidFill>
                        <a:effectLst/>
                        <a:latin typeface="+mn-lt"/>
                        <a:ea typeface="+mn-ea"/>
                        <a:cs typeface="+mn-cs"/>
                      </a:endParaRPr>
                    </a:p>
                  </a:txBody>
                  <a:tcPr>
                    <a:solidFill>
                      <a:srgbClr val="EFF8FB"/>
                    </a:solidFill>
                  </a:tcPr>
                </a:tc>
                <a:tc vMerge="1">
                  <a:txBody>
                    <a:bodyPr/>
                    <a:lstStyle/>
                    <a:p>
                      <a:endParaRPr lang="en-US" sz="1600" dirty="0"/>
                    </a:p>
                  </a:txBody>
                  <a:tcPr/>
                </a:tc>
                <a:extLst>
                  <a:ext uri="{0D108BD9-81ED-4DB2-BD59-A6C34878D82A}">
                    <a16:rowId xmlns:a16="http://schemas.microsoft.com/office/drawing/2014/main" val="2478467671"/>
                  </a:ext>
                </a:extLst>
              </a:tr>
              <a:tr h="3246212">
                <a:tc>
                  <a:txBody>
                    <a:bodyPr/>
                    <a:lstStyle/>
                    <a:p>
                      <a:r>
                        <a:rPr lang="pt-BR" sz="1600" dirty="0"/>
                        <a:t>L: A</a:t>
                      </a:r>
                    </a:p>
                    <a:p>
                      <a:r>
                        <a:rPr lang="pt-BR" sz="1600" dirty="0"/>
                        <a:t>C: H</a:t>
                      </a:r>
                    </a:p>
                    <a:p>
                      <a:r>
                        <a:rPr lang="pt-BR" sz="1600" dirty="0"/>
                        <a:t>R: I</a:t>
                      </a:r>
                      <a:endParaRPr lang="en-US" sz="1200" b="0" dirty="0">
                        <a:solidFill>
                          <a:srgbClr val="004C97"/>
                        </a:solidFill>
                      </a:endParaRPr>
                    </a:p>
                  </a:txBody>
                  <a:tcPr>
                    <a:solidFill>
                      <a:srgbClr val="EFF8FB"/>
                    </a:solidFill>
                  </a:tcPr>
                </a:tc>
                <a:tc vMerge="1">
                  <a:txBody>
                    <a:bodyPr/>
                    <a:lstStyle/>
                    <a:p>
                      <a:endParaRPr lang="en-US"/>
                    </a:p>
                  </a:txBody>
                  <a:tcPr/>
                </a:tc>
                <a:tc vMerge="1">
                  <a:txBody>
                    <a:bodyPr/>
                    <a:lstStyle/>
                    <a:p>
                      <a:endParaRPr lang="en-US"/>
                    </a:p>
                  </a:txBody>
                  <a:tcPr/>
                </a:tc>
                <a:tc>
                  <a:txBody>
                    <a:bodyPr/>
                    <a:lstStyle/>
                    <a:p>
                      <a:r>
                        <a:rPr lang="pt-BR" sz="1600" dirty="0"/>
                        <a:t>L: BEU</a:t>
                      </a:r>
                    </a:p>
                    <a:p>
                      <a:r>
                        <a:rPr lang="pt-BR" sz="1600" dirty="0"/>
                        <a:t>C: N</a:t>
                      </a:r>
                    </a:p>
                    <a:p>
                      <a:r>
                        <a:rPr lang="pt-BR" sz="1600" dirty="0"/>
                        <a:t>R: IV</a:t>
                      </a:r>
                    </a:p>
                    <a:p>
                      <a:endParaRPr lang="pt-BR" sz="1600" dirty="0"/>
                    </a:p>
                  </a:txBody>
                  <a:tcPr/>
                </a:tc>
                <a:extLst>
                  <a:ext uri="{0D108BD9-81ED-4DB2-BD59-A6C34878D82A}">
                    <a16:rowId xmlns:a16="http://schemas.microsoft.com/office/drawing/2014/main" val="32844671"/>
                  </a:ext>
                </a:extLst>
              </a:tr>
            </a:tbl>
          </a:graphicData>
        </a:graphic>
      </p:graphicFrame>
      <p:sp>
        <p:nvSpPr>
          <p:cNvPr id="7" name="Date Placeholder 2">
            <a:extLst>
              <a:ext uri="{FF2B5EF4-FFF2-40B4-BE49-F238E27FC236}">
                <a16:creationId xmlns:a16="http://schemas.microsoft.com/office/drawing/2014/main" id="{052932F1-9520-6746-2D47-7FD97AE6434B}"/>
              </a:ext>
            </a:extLst>
          </p:cNvPr>
          <p:cNvSpPr>
            <a:spLocks noGrp="1"/>
          </p:cNvSpPr>
          <p:nvPr>
            <p:ph type="dt" sz="half" idx="2"/>
          </p:nvPr>
        </p:nvSpPr>
        <p:spPr>
          <a:xfrm>
            <a:off x="736826" y="6504213"/>
            <a:ext cx="1453123" cy="237285"/>
          </a:xfrm>
        </p:spPr>
        <p:txBody>
          <a:bodyPr/>
          <a:lstStyle/>
          <a:p>
            <a:pPr>
              <a:defRPr/>
            </a:pPr>
            <a:r>
              <a:rPr lang="en-US" dirty="0"/>
              <a:t>January 9, 2024  </a:t>
            </a:r>
          </a:p>
        </p:txBody>
      </p:sp>
      <p:sp>
        <p:nvSpPr>
          <p:cNvPr id="8" name="Footer Placeholder 3">
            <a:extLst>
              <a:ext uri="{FF2B5EF4-FFF2-40B4-BE49-F238E27FC236}">
                <a16:creationId xmlns:a16="http://schemas.microsoft.com/office/drawing/2014/main" id="{1C7144B7-B365-E172-67EF-75B097E912C3}"/>
              </a:ext>
            </a:extLst>
          </p:cNvPr>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Tree>
    <p:extLst>
      <p:ext uri="{BB962C8B-B14F-4D97-AF65-F5344CB8AC3E}">
        <p14:creationId xmlns:p14="http://schemas.microsoft.com/office/powerpoint/2010/main" val="3324240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23473"/>
            <a:ext cx="8672513" cy="1795719"/>
          </a:xfrm>
        </p:spPr>
        <p:txBody>
          <a:bodyPr/>
          <a:lstStyle/>
          <a:p>
            <a:r>
              <a:rPr lang="en-US" sz="2000" i="1" dirty="0"/>
              <a:t>Hazard: a potential facility fire (Reference: FESHM Chapters 2005 Operational Readiness Clearance, 6010 Fire Protection Program, 6020.3 Flammable Gases, 6020.4, Combustible &amp; Flammable Liquids)</a:t>
            </a:r>
          </a:p>
          <a:p>
            <a:r>
              <a:rPr lang="en-US" sz="2000" dirty="0"/>
              <a:t>The MiniBooNE detector contains approximately 250,000 gallons of mineral oil. The nitrogen environment, tank exterior deluge spray system (designed in accordance with Gage-Babcock &amp; Associates analysis and the National Fire Protection Association Pamphlet No. 15 Entitled Water Spray Fixed Systems), VESDA, and FIRUS systems protect against fire risk. Electronics installations are reviewed through Fermilab’s ORC process.</a:t>
            </a:r>
          </a:p>
          <a:p>
            <a:r>
              <a:rPr lang="en-US" sz="2000" dirty="0"/>
              <a:t>A 9,500-liter stainless steel oil overflow tank located beneath the detector entrance hall provides an overflow capacity of 1% of the detector tank volume to allow for thermal expansion.</a:t>
            </a:r>
          </a:p>
          <a:p>
            <a:endParaRPr lang="en-US" sz="2000" dirty="0"/>
          </a:p>
          <a:p>
            <a:endParaRPr lang="en-US" sz="2000" dirty="0"/>
          </a:p>
          <a:p>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0" lvl="1" indent="0">
              <a:buNone/>
            </a:pPr>
            <a:r>
              <a:rPr lang="en-US" sz="1800" dirty="0">
                <a:solidFill>
                  <a:schemeClr val="dk1"/>
                </a:solidFill>
                <a:latin typeface="+mn-lt"/>
                <a:ea typeface="+mn-ea"/>
                <a:cs typeface="+mn-cs"/>
              </a:rPr>
              <a:t>	</a:t>
            </a: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Flammable Materials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21</a:t>
            </a:fld>
            <a:endParaRPr lang="en-US" dirty="0"/>
          </a:p>
        </p:txBody>
      </p:sp>
      <p:sp>
        <p:nvSpPr>
          <p:cNvPr id="7" name="Date Placeholder 2">
            <a:extLst>
              <a:ext uri="{FF2B5EF4-FFF2-40B4-BE49-F238E27FC236}">
                <a16:creationId xmlns:a16="http://schemas.microsoft.com/office/drawing/2014/main" id="{7CEE7613-CCA2-A2AE-0B8C-3239D691B344}"/>
              </a:ext>
            </a:extLst>
          </p:cNvPr>
          <p:cNvSpPr>
            <a:spLocks noGrp="1"/>
          </p:cNvSpPr>
          <p:nvPr>
            <p:ph type="dt" sz="half" idx="2"/>
          </p:nvPr>
        </p:nvSpPr>
        <p:spPr>
          <a:xfrm>
            <a:off x="736826" y="6504213"/>
            <a:ext cx="1453123" cy="237285"/>
          </a:xfrm>
        </p:spPr>
        <p:txBody>
          <a:bodyPr/>
          <a:lstStyle/>
          <a:p>
            <a:pPr>
              <a:defRPr/>
            </a:pPr>
            <a:r>
              <a:rPr lang="en-US" dirty="0"/>
              <a:t>January 9, 2024  </a:t>
            </a:r>
          </a:p>
        </p:txBody>
      </p:sp>
      <p:sp>
        <p:nvSpPr>
          <p:cNvPr id="8" name="Footer Placeholder 3">
            <a:extLst>
              <a:ext uri="{FF2B5EF4-FFF2-40B4-BE49-F238E27FC236}">
                <a16:creationId xmlns:a16="http://schemas.microsoft.com/office/drawing/2014/main" id="{5FAD6821-D392-24B1-1F8F-1FEDD26FF568}"/>
              </a:ext>
            </a:extLst>
          </p:cNvPr>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Tree>
    <p:extLst>
      <p:ext uri="{BB962C8B-B14F-4D97-AF65-F5344CB8AC3E}">
        <p14:creationId xmlns:p14="http://schemas.microsoft.com/office/powerpoint/2010/main" val="2623434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1123473"/>
            <a:ext cx="8672513" cy="1795719"/>
          </a:xfrm>
        </p:spPr>
        <p:txBody>
          <a:bodyPr/>
          <a:lstStyle/>
          <a:p>
            <a:endParaRPr lang="en-US" sz="2000" dirty="0"/>
          </a:p>
          <a:p>
            <a:endParaRPr lang="en-US" sz="2000" dirty="0"/>
          </a:p>
          <a:p>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457200" lvl="1" indent="0">
              <a:buNone/>
            </a:pPr>
            <a:endParaRPr lang="en-US" sz="1800" dirty="0"/>
          </a:p>
          <a:p>
            <a:pPr marL="0" lvl="1" indent="0">
              <a:buNone/>
            </a:pPr>
            <a:r>
              <a:rPr lang="en-US" sz="1800" dirty="0">
                <a:solidFill>
                  <a:schemeClr val="dk1"/>
                </a:solidFill>
                <a:latin typeface="+mn-lt"/>
                <a:ea typeface="+mn-ea"/>
                <a:cs typeface="+mn-cs"/>
              </a:rPr>
              <a:t>	</a:t>
            </a:r>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42887" y="225640"/>
            <a:ext cx="8686800" cy="832322"/>
          </a:xfrm>
        </p:spPr>
        <p:txBody>
          <a:bodyPr/>
          <a:lstStyle/>
          <a:p>
            <a:r>
              <a:rPr lang="en-US" dirty="0"/>
              <a:t>Non-Accelerator Specific Hazards – </a:t>
            </a:r>
            <a:br>
              <a:rPr lang="en-US" dirty="0"/>
            </a:br>
            <a:r>
              <a:rPr lang="en-US" dirty="0"/>
              <a:t>Flammable Materials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22</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623421331"/>
              </p:ext>
            </p:extLst>
          </p:nvPr>
        </p:nvGraphicFramePr>
        <p:xfrm>
          <a:off x="347810" y="1659322"/>
          <a:ext cx="8573940" cy="3773383"/>
        </p:xfrm>
        <a:graphic>
          <a:graphicData uri="http://schemas.openxmlformats.org/drawingml/2006/table">
            <a:tbl>
              <a:tblPr firstRow="1" bandRow="1">
                <a:tableStyleId>{5C22544A-7EE6-4342-B048-85BDC9FD1C3A}</a:tableStyleId>
              </a:tblPr>
              <a:tblGrid>
                <a:gridCol w="1553118">
                  <a:extLst>
                    <a:ext uri="{9D8B030D-6E8A-4147-A177-3AD203B41FA5}">
                      <a16:colId xmlns:a16="http://schemas.microsoft.com/office/drawing/2014/main" val="1119936655"/>
                    </a:ext>
                  </a:extLst>
                </a:gridCol>
                <a:gridCol w="2716525">
                  <a:extLst>
                    <a:ext uri="{9D8B030D-6E8A-4147-A177-3AD203B41FA5}">
                      <a16:colId xmlns:a16="http://schemas.microsoft.com/office/drawing/2014/main" val="987157316"/>
                    </a:ext>
                  </a:extLst>
                </a:gridCol>
                <a:gridCol w="2716525">
                  <a:extLst>
                    <a:ext uri="{9D8B030D-6E8A-4147-A177-3AD203B41FA5}">
                      <a16:colId xmlns:a16="http://schemas.microsoft.com/office/drawing/2014/main" val="2077446868"/>
                    </a:ext>
                  </a:extLst>
                </a:gridCol>
                <a:gridCol w="1587772">
                  <a:extLst>
                    <a:ext uri="{9D8B030D-6E8A-4147-A177-3AD203B41FA5}">
                      <a16:colId xmlns:a16="http://schemas.microsoft.com/office/drawing/2014/main" val="1994273894"/>
                    </a:ext>
                  </a:extLst>
                </a:gridCol>
              </a:tblGrid>
              <a:tr h="594698">
                <a:tc rowSpan="2">
                  <a:txBody>
                    <a:bodyPr/>
                    <a:lstStyle/>
                    <a:p>
                      <a:r>
                        <a:rPr lang="en-US" sz="1600" b="0" dirty="0">
                          <a:solidFill>
                            <a:srgbClr val="004C97"/>
                          </a:solidFill>
                        </a:rPr>
                        <a:t>Baseline Qualitative Risk </a:t>
                      </a:r>
                      <a:r>
                        <a:rPr lang="en-US" sz="1200" b="0" dirty="0">
                          <a:solidFill>
                            <a:srgbClr val="004C97"/>
                          </a:solidFill>
                        </a:rPr>
                        <a:t>(without controls)</a:t>
                      </a:r>
                    </a:p>
                  </a:txBody>
                  <a:tcPr/>
                </a:tc>
                <a:tc gridSpan="2">
                  <a:txBody>
                    <a:bodyPr/>
                    <a:lstStyle/>
                    <a:p>
                      <a:pPr algn="ctr"/>
                      <a:r>
                        <a:rPr lang="en-US" sz="1600" b="0" dirty="0">
                          <a:solidFill>
                            <a:srgbClr val="004C97"/>
                          </a:solidFill>
                        </a:rPr>
                        <a:t>Controls</a:t>
                      </a:r>
                    </a:p>
                    <a:p>
                      <a:pPr algn="ctr"/>
                      <a:r>
                        <a:rPr lang="en-US" sz="1600" b="0" dirty="0">
                          <a:solidFill>
                            <a:srgbClr val="004C97"/>
                          </a:solidFill>
                        </a:rPr>
                        <a:t>Preventive (P)/Mitigative (M)</a:t>
                      </a:r>
                    </a:p>
                  </a:txBody>
                  <a:tcPr/>
                </a:tc>
                <a:tc hMerge="1">
                  <a:txBody>
                    <a:bodyPr/>
                    <a:lstStyle/>
                    <a:p>
                      <a:r>
                        <a:rPr lang="en-US" sz="1600" b="0" dirty="0">
                          <a:solidFill>
                            <a:srgbClr val="004C97"/>
                          </a:solidFill>
                        </a:rPr>
                        <a:t>Controls</a:t>
                      </a:r>
                    </a:p>
                    <a:p>
                      <a:r>
                        <a:rPr lang="en-US" sz="1600" b="0" dirty="0">
                          <a:solidFill>
                            <a:srgbClr val="004C97"/>
                          </a:solidFill>
                        </a:rPr>
                        <a:t>Preventive (P)/Mitigative (M)</a:t>
                      </a:r>
                    </a:p>
                  </a:txBody>
                  <a:tcPr/>
                </a:tc>
                <a:tc rowSpan="2">
                  <a:txBody>
                    <a:bodyPr/>
                    <a:lstStyle/>
                    <a:p>
                      <a:r>
                        <a:rPr lang="en-US" sz="1600" b="0" dirty="0">
                          <a:solidFill>
                            <a:srgbClr val="004C97"/>
                          </a:solidFill>
                        </a:rPr>
                        <a:t>Residual Qualitative Risk </a:t>
                      </a:r>
                    </a:p>
                    <a:p>
                      <a:r>
                        <a:rPr lang="en-US" sz="1200" b="0" dirty="0">
                          <a:solidFill>
                            <a:srgbClr val="004C97"/>
                          </a:solidFill>
                        </a:rPr>
                        <a:t>(with controls)</a:t>
                      </a:r>
                    </a:p>
                  </a:txBody>
                  <a:tcPr/>
                </a:tc>
                <a:extLst>
                  <a:ext uri="{0D108BD9-81ED-4DB2-BD59-A6C34878D82A}">
                    <a16:rowId xmlns:a16="http://schemas.microsoft.com/office/drawing/2014/main" val="1680873031"/>
                  </a:ext>
                </a:extLst>
              </a:tr>
              <a:tr h="350722">
                <a:tc vMerge="1">
                  <a:txBody>
                    <a:bodyPr/>
                    <a:lstStyle/>
                    <a:p>
                      <a:endParaRPr lang="pt-BR" sz="1600" dirty="0"/>
                    </a:p>
                  </a:txBody>
                  <a:tcPr/>
                </a:tc>
                <a:tc rowSpan="2">
                  <a:txBody>
                    <a:bodyPr/>
                    <a:lstStyle/>
                    <a:p>
                      <a:r>
                        <a:rPr lang="en-US" sz="1100" b="0" i="0" kern="1200" dirty="0">
                          <a:solidFill>
                            <a:schemeClr val="dk1"/>
                          </a:solidFill>
                          <a:effectLst/>
                          <a:latin typeface="+mn-lt"/>
                          <a:ea typeface="+mn-ea"/>
                          <a:cs typeface="+mn-cs"/>
                        </a:rPr>
                        <a:t>P: The use of Operational Readiness Clearance (ORC) and/or WPC process determine if additional combustibles will be introduced to the area </a:t>
                      </a:r>
                    </a:p>
                    <a:p>
                      <a:r>
                        <a:rPr lang="en-US" sz="1100" b="0" i="0" kern="1200" dirty="0">
                          <a:solidFill>
                            <a:schemeClr val="dk1"/>
                          </a:solidFill>
                          <a:effectLst/>
                          <a:latin typeface="+mn-lt"/>
                          <a:ea typeface="+mn-ea"/>
                          <a:cs typeface="+mn-cs"/>
                        </a:rPr>
                        <a:t>P: Fire Safety and Life Safety Inspections are performed by the Fire Protection Group and the Fire Department </a:t>
                      </a:r>
                    </a:p>
                    <a:p>
                      <a:r>
                        <a:rPr lang="en-US" sz="1100" b="0" i="0" kern="1200" dirty="0">
                          <a:solidFill>
                            <a:schemeClr val="dk1"/>
                          </a:solidFill>
                          <a:effectLst/>
                          <a:latin typeface="+mn-lt"/>
                          <a:ea typeface="+mn-ea"/>
                          <a:cs typeface="+mn-cs"/>
                        </a:rPr>
                        <a:t>P: Fire alarm systems ITM is performed at prescribed frequencies </a:t>
                      </a:r>
                    </a:p>
                    <a:p>
                      <a:r>
                        <a:rPr lang="en-US" sz="1100" b="0" i="0" kern="1200" dirty="0">
                          <a:solidFill>
                            <a:schemeClr val="dk1"/>
                          </a:solidFill>
                          <a:effectLst/>
                          <a:latin typeface="+mn-lt"/>
                          <a:ea typeface="+mn-ea"/>
                          <a:cs typeface="+mn-cs"/>
                        </a:rPr>
                        <a:t>P: Prior to restart, a walkdown is conducted of the complex verifying transient combustibles are removed before operational activities commence</a:t>
                      </a:r>
                    </a:p>
                    <a:p>
                      <a:r>
                        <a:rPr lang="en-US" sz="1100" b="0" i="0" kern="1200" dirty="0">
                          <a:solidFill>
                            <a:schemeClr val="dk1"/>
                          </a:solidFill>
                          <a:effectLst/>
                          <a:latin typeface="+mn-lt"/>
                          <a:ea typeface="+mn-ea"/>
                          <a:cs typeface="+mn-cs"/>
                        </a:rPr>
                        <a:t>P: Hot work program administered by the Fire Department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100" b="0" i="0" kern="1200" dirty="0">
                          <a:solidFill>
                            <a:schemeClr val="dk1"/>
                          </a:solidFill>
                          <a:effectLst/>
                          <a:latin typeface="+mn-lt"/>
                          <a:ea typeface="+mn-ea"/>
                          <a:cs typeface="+mn-cs"/>
                        </a:rPr>
                        <a:t>P: Public is screened at Fermi site boundary, and Fermilab restricts public access to accelerator complex.</a:t>
                      </a:r>
                    </a:p>
                  </a:txBody>
                  <a:tcPr>
                    <a:solidFill>
                      <a:srgbClr val="EFF8FB"/>
                    </a:solidFill>
                  </a:tcPr>
                </a:tc>
                <a:tc rowSpan="2">
                  <a:txBody>
                    <a:bodyPr/>
                    <a:lstStyle/>
                    <a:p>
                      <a:r>
                        <a:rPr lang="en-US" sz="1100" b="0" i="0" kern="1200" dirty="0">
                          <a:solidFill>
                            <a:schemeClr val="dk1"/>
                          </a:solidFill>
                          <a:effectLst/>
                          <a:latin typeface="+mn-lt"/>
                          <a:ea typeface="+mn-ea"/>
                          <a:cs typeface="+mn-cs"/>
                        </a:rPr>
                        <a:t>M: Smoke, heat, sprinklers, are monitored by a sitewide monitoring system with notification to the emergency dispatch center that is constantly staffed, 24/7, 365 days </a:t>
                      </a:r>
                    </a:p>
                    <a:p>
                      <a:r>
                        <a:rPr lang="en-US" sz="1100" b="0" i="0" kern="1200" dirty="0">
                          <a:solidFill>
                            <a:schemeClr val="dk1"/>
                          </a:solidFill>
                          <a:effectLst/>
                          <a:latin typeface="+mn-lt"/>
                          <a:ea typeface="+mn-ea"/>
                          <a:cs typeface="+mn-cs"/>
                        </a:rPr>
                        <a:t>M: Fire detection and/or suppression is present </a:t>
                      </a:r>
                    </a:p>
                    <a:p>
                      <a:r>
                        <a:rPr lang="en-US" sz="1100" b="0" i="0" kern="1200" dirty="0">
                          <a:solidFill>
                            <a:schemeClr val="dk1"/>
                          </a:solidFill>
                          <a:effectLst/>
                          <a:latin typeface="+mn-lt"/>
                          <a:ea typeface="+mn-ea"/>
                          <a:cs typeface="+mn-cs"/>
                        </a:rPr>
                        <a:t>M: Manual fire suppression services are provided, i.e., fire hydrants, throughout the complex </a:t>
                      </a:r>
                    </a:p>
                    <a:p>
                      <a:r>
                        <a:rPr lang="en-US" sz="1100" b="0" i="0" kern="1200" dirty="0">
                          <a:solidFill>
                            <a:schemeClr val="dk1"/>
                          </a:solidFill>
                          <a:effectLst/>
                          <a:latin typeface="+mn-lt"/>
                          <a:ea typeface="+mn-ea"/>
                          <a:cs typeface="+mn-cs"/>
                        </a:rPr>
                        <a:t>M: Egress stairways are constructed as fire barriers </a:t>
                      </a:r>
                    </a:p>
                    <a:p>
                      <a:r>
                        <a:rPr lang="en-US" sz="1100" b="0" i="0" kern="1200" dirty="0">
                          <a:solidFill>
                            <a:schemeClr val="dk1"/>
                          </a:solidFill>
                          <a:effectLst/>
                          <a:latin typeface="+mn-lt"/>
                          <a:ea typeface="+mn-ea"/>
                          <a:cs typeface="+mn-cs"/>
                        </a:rPr>
                        <a:t>M: On-site fire department trained in radiological environments</a:t>
                      </a:r>
                    </a:p>
                    <a:p>
                      <a:r>
                        <a:rPr lang="en-US" sz="1100" b="0" kern="1200" dirty="0">
                          <a:solidFill>
                            <a:schemeClr val="dk1"/>
                          </a:solidFill>
                          <a:effectLst/>
                          <a:latin typeface="+mn-lt"/>
                          <a:ea typeface="+mn-ea"/>
                          <a:cs typeface="+mn-cs"/>
                        </a:rPr>
                        <a:t>M – Evacuation training/evacuation drills</a:t>
                      </a:r>
                    </a:p>
                    <a:p>
                      <a:r>
                        <a:rPr lang="en-US" sz="1100" b="0" i="0" kern="1200" dirty="0">
                          <a:solidFill>
                            <a:schemeClr val="dk1"/>
                          </a:solidFill>
                          <a:effectLst/>
                          <a:latin typeface="+mn-lt"/>
                          <a:ea typeface="+mn-ea"/>
                          <a:cs typeface="+mn-cs"/>
                        </a:rPr>
                        <a:t>M: In the event of a fire, site security prohibits access to the public</a:t>
                      </a:r>
                      <a:endParaRPr lang="en-US" sz="1100" b="0" kern="1200" dirty="0">
                        <a:solidFill>
                          <a:schemeClr val="dk1"/>
                        </a:solidFill>
                        <a:effectLst/>
                        <a:latin typeface="+mn-lt"/>
                        <a:ea typeface="+mn-ea"/>
                        <a:cs typeface="+mn-cs"/>
                      </a:endParaRPr>
                    </a:p>
                  </a:txBody>
                  <a:tcPr>
                    <a:solidFill>
                      <a:srgbClr val="EFF8FB"/>
                    </a:solidFill>
                  </a:tcPr>
                </a:tc>
                <a:tc vMerge="1">
                  <a:txBody>
                    <a:bodyPr/>
                    <a:lstStyle/>
                    <a:p>
                      <a:endParaRPr lang="en-US" sz="1600" dirty="0"/>
                    </a:p>
                  </a:txBody>
                  <a:tcPr/>
                </a:tc>
                <a:extLst>
                  <a:ext uri="{0D108BD9-81ED-4DB2-BD59-A6C34878D82A}">
                    <a16:rowId xmlns:a16="http://schemas.microsoft.com/office/drawing/2014/main" val="2478467671"/>
                  </a:ext>
                </a:extLst>
              </a:tr>
              <a:tr h="2827963">
                <a:tc>
                  <a:txBody>
                    <a:bodyPr/>
                    <a:lstStyle/>
                    <a:p>
                      <a:r>
                        <a:rPr lang="pt-BR" sz="1600" dirty="0"/>
                        <a:t>L: A</a:t>
                      </a:r>
                    </a:p>
                    <a:p>
                      <a:r>
                        <a:rPr lang="pt-BR" sz="1600" dirty="0"/>
                        <a:t>C: H</a:t>
                      </a:r>
                    </a:p>
                    <a:p>
                      <a:r>
                        <a:rPr lang="pt-BR" sz="1600" dirty="0"/>
                        <a:t>R: I</a:t>
                      </a:r>
                      <a:endParaRPr lang="en-US" sz="1200" b="0" dirty="0">
                        <a:solidFill>
                          <a:srgbClr val="004C97"/>
                        </a:solidFill>
                      </a:endParaRPr>
                    </a:p>
                  </a:txBody>
                  <a:tcPr>
                    <a:solidFill>
                      <a:srgbClr val="EFF8FB"/>
                    </a:solidFill>
                  </a:tcPr>
                </a:tc>
                <a:tc vMerge="1">
                  <a:txBody>
                    <a:bodyPr/>
                    <a:lstStyle/>
                    <a:p>
                      <a:endParaRPr lang="en-US"/>
                    </a:p>
                  </a:txBody>
                  <a:tcPr/>
                </a:tc>
                <a:tc vMerge="1">
                  <a:txBody>
                    <a:bodyPr/>
                    <a:lstStyle/>
                    <a:p>
                      <a:endParaRPr lang="en-US"/>
                    </a:p>
                  </a:txBody>
                  <a:tcPr/>
                </a:tc>
                <a:tc>
                  <a:txBody>
                    <a:bodyPr/>
                    <a:lstStyle/>
                    <a:p>
                      <a:r>
                        <a:rPr lang="pt-BR" sz="1600" dirty="0"/>
                        <a:t>L: BEU</a:t>
                      </a:r>
                    </a:p>
                    <a:p>
                      <a:r>
                        <a:rPr lang="pt-BR" sz="1600" dirty="0"/>
                        <a:t>C: N</a:t>
                      </a:r>
                    </a:p>
                    <a:p>
                      <a:r>
                        <a:rPr lang="pt-BR" sz="1600" dirty="0"/>
                        <a:t>R: IV</a:t>
                      </a:r>
                    </a:p>
                    <a:p>
                      <a:endParaRPr lang="pt-BR" sz="1600" dirty="0"/>
                    </a:p>
                  </a:txBody>
                  <a:tcPr/>
                </a:tc>
                <a:extLst>
                  <a:ext uri="{0D108BD9-81ED-4DB2-BD59-A6C34878D82A}">
                    <a16:rowId xmlns:a16="http://schemas.microsoft.com/office/drawing/2014/main" val="32844671"/>
                  </a:ext>
                </a:extLst>
              </a:tr>
            </a:tbl>
          </a:graphicData>
        </a:graphic>
      </p:graphicFrame>
      <p:sp>
        <p:nvSpPr>
          <p:cNvPr id="7" name="Date Placeholder 2">
            <a:extLst>
              <a:ext uri="{FF2B5EF4-FFF2-40B4-BE49-F238E27FC236}">
                <a16:creationId xmlns:a16="http://schemas.microsoft.com/office/drawing/2014/main" id="{7CEE7613-CCA2-A2AE-0B8C-3239D691B344}"/>
              </a:ext>
            </a:extLst>
          </p:cNvPr>
          <p:cNvSpPr>
            <a:spLocks noGrp="1"/>
          </p:cNvSpPr>
          <p:nvPr>
            <p:ph type="dt" sz="half" idx="2"/>
          </p:nvPr>
        </p:nvSpPr>
        <p:spPr>
          <a:xfrm>
            <a:off x="736826" y="6504213"/>
            <a:ext cx="1453123" cy="237285"/>
          </a:xfrm>
        </p:spPr>
        <p:txBody>
          <a:bodyPr/>
          <a:lstStyle/>
          <a:p>
            <a:pPr>
              <a:defRPr/>
            </a:pPr>
            <a:r>
              <a:rPr lang="en-US" dirty="0"/>
              <a:t>January 9, 2024  </a:t>
            </a:r>
          </a:p>
        </p:txBody>
      </p:sp>
      <p:sp>
        <p:nvSpPr>
          <p:cNvPr id="8" name="Footer Placeholder 3">
            <a:extLst>
              <a:ext uri="{FF2B5EF4-FFF2-40B4-BE49-F238E27FC236}">
                <a16:creationId xmlns:a16="http://schemas.microsoft.com/office/drawing/2014/main" id="{5FAD6821-D392-24B1-1F8F-1FEDD26FF568}"/>
              </a:ext>
            </a:extLst>
          </p:cNvPr>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Tree>
    <p:extLst>
      <p:ext uri="{BB962C8B-B14F-4D97-AF65-F5344CB8AC3E}">
        <p14:creationId xmlns:p14="http://schemas.microsoft.com/office/powerpoint/2010/main" val="253080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858822"/>
            <a:ext cx="8672513" cy="1900609"/>
          </a:xfrm>
        </p:spPr>
        <p:txBody>
          <a:bodyPr/>
          <a:lstStyle/>
          <a:p>
            <a:r>
              <a:rPr lang="en-US" sz="2000" i="1" dirty="0"/>
              <a:t>Hazard: Personnel injury due to improper use of power tools </a:t>
            </a:r>
          </a:p>
          <a:p>
            <a:r>
              <a:rPr lang="en-US" sz="2000" dirty="0"/>
              <a:t>Power tools are sometimes used in the facility. Applicable training and work planning and controls are utilized, along with applicable PPE, to protect workers and others.</a:t>
            </a:r>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p:txBody>
          <a:bodyPr/>
          <a:lstStyle/>
          <a:p>
            <a:r>
              <a:rPr lang="en-US" dirty="0"/>
              <a:t>Non-Accelerator Specific Hazards – Power Tools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23</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507181154"/>
              </p:ext>
            </p:extLst>
          </p:nvPr>
        </p:nvGraphicFramePr>
        <p:xfrm>
          <a:off x="222250" y="3574281"/>
          <a:ext cx="8573940" cy="243129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H</a:t>
                      </a:r>
                    </a:p>
                    <a:p>
                      <a:r>
                        <a:rPr lang="pt-BR" sz="1600" dirty="0"/>
                        <a:t>R: </a:t>
                      </a:r>
                      <a:r>
                        <a:rPr lang="pt-BR" sz="1600" dirty="0" err="1"/>
                        <a:t>I</a:t>
                      </a:r>
                      <a:endParaRPr lang="pt-BR" sz="1600" dirty="0"/>
                    </a:p>
                  </a:txBody>
                  <a:tcPr/>
                </a:tc>
                <a:tc>
                  <a:txBody>
                    <a:bodyPr/>
                    <a:lstStyle/>
                    <a:p>
                      <a:r>
                        <a:rPr lang="en-US" sz="1600" b="0" i="0" kern="1200" dirty="0">
                          <a:solidFill>
                            <a:schemeClr val="dk1"/>
                          </a:solidFill>
                          <a:effectLst/>
                          <a:latin typeface="+mn-lt"/>
                          <a:ea typeface="+mn-ea"/>
                          <a:cs typeface="+mn-cs"/>
                        </a:rPr>
                        <a:t>P: Training to inform personnel on proper tool operations. </a:t>
                      </a:r>
                    </a:p>
                    <a:p>
                      <a:r>
                        <a:rPr lang="en-US" sz="1600" b="0" i="0" kern="1200" dirty="0">
                          <a:solidFill>
                            <a:schemeClr val="dk1"/>
                          </a:solidFill>
                          <a:effectLst/>
                          <a:latin typeface="+mn-lt"/>
                          <a:ea typeface="+mn-ea"/>
                          <a:cs typeface="+mn-cs"/>
                        </a:rPr>
                        <a:t>P: All machine guarding required to be in place prior to use to prevent injury. </a:t>
                      </a:r>
                    </a:p>
                    <a:p>
                      <a:r>
                        <a:rPr lang="en-US" sz="1600" b="0" i="0" kern="1200" dirty="0">
                          <a:solidFill>
                            <a:schemeClr val="dk1"/>
                          </a:solidFill>
                          <a:effectLst/>
                          <a:latin typeface="+mn-lt"/>
                          <a:ea typeface="+mn-ea"/>
                          <a:cs typeface="+mn-cs"/>
                        </a:rPr>
                        <a:t>P: Sharing of tool use lessons learned </a:t>
                      </a:r>
                    </a:p>
                    <a:p>
                      <a:r>
                        <a:rPr lang="en-US" sz="1600" b="0" i="0" kern="1200" dirty="0">
                          <a:solidFill>
                            <a:schemeClr val="dk1"/>
                          </a:solidFill>
                          <a:effectLst/>
                          <a:latin typeface="+mn-lt"/>
                          <a:ea typeface="+mn-ea"/>
                          <a:cs typeface="+mn-cs"/>
                        </a:rPr>
                        <a:t>M: Use of PPE </a:t>
                      </a:r>
                    </a:p>
                    <a:p>
                      <a:endParaRPr lang="en-US" sz="1600" b="0" i="0" kern="1200" dirty="0">
                        <a:solidFill>
                          <a:schemeClr val="dk1"/>
                        </a:solidFill>
                        <a:effectLst/>
                        <a:latin typeface="+mn-lt"/>
                        <a:ea typeface="+mn-ea"/>
                        <a:cs typeface="+mn-cs"/>
                      </a:endParaRPr>
                    </a:p>
                  </a:txBody>
                  <a:tcPr/>
                </a:tc>
                <a:tc>
                  <a:txBody>
                    <a:bodyPr/>
                    <a:lstStyle/>
                    <a:p>
                      <a:r>
                        <a:rPr lang="pt-BR" sz="1600" dirty="0"/>
                        <a:t>L: BEU</a:t>
                      </a:r>
                    </a:p>
                    <a:p>
                      <a:r>
                        <a:rPr lang="pt-BR" sz="1600" dirty="0"/>
                        <a:t>C: M</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C0CBCDEA-E5B2-748B-965E-AD7539391E58}"/>
              </a:ext>
            </a:extLst>
          </p:cNvPr>
          <p:cNvSpPr>
            <a:spLocks noGrp="1"/>
          </p:cNvSpPr>
          <p:nvPr>
            <p:ph type="dt" sz="half" idx="2"/>
          </p:nvPr>
        </p:nvSpPr>
        <p:spPr>
          <a:xfrm>
            <a:off x="736826" y="6504213"/>
            <a:ext cx="1453123" cy="237285"/>
          </a:xfrm>
        </p:spPr>
        <p:txBody>
          <a:bodyPr/>
          <a:lstStyle/>
          <a:p>
            <a:pPr>
              <a:defRPr/>
            </a:pPr>
            <a:r>
              <a:rPr lang="en-US" dirty="0"/>
              <a:t>January 9, 2024  </a:t>
            </a:r>
          </a:p>
        </p:txBody>
      </p:sp>
      <p:sp>
        <p:nvSpPr>
          <p:cNvPr id="8" name="Footer Placeholder 3">
            <a:extLst>
              <a:ext uri="{FF2B5EF4-FFF2-40B4-BE49-F238E27FC236}">
                <a16:creationId xmlns:a16="http://schemas.microsoft.com/office/drawing/2014/main" id="{401FE862-CAEE-A60F-8E75-7F85D437EB89}"/>
              </a:ext>
            </a:extLst>
          </p:cNvPr>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Tree>
    <p:extLst>
      <p:ext uri="{BB962C8B-B14F-4D97-AF65-F5344CB8AC3E}">
        <p14:creationId xmlns:p14="http://schemas.microsoft.com/office/powerpoint/2010/main" val="125850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8600" y="1124291"/>
            <a:ext cx="8672513" cy="1900609"/>
          </a:xfrm>
        </p:spPr>
        <p:txBody>
          <a:bodyPr/>
          <a:lstStyle/>
          <a:p>
            <a:r>
              <a:rPr lang="en-US" sz="2000" i="1" dirty="0"/>
              <a:t>Hazard: Personnel injury due to entrapment/entanglement</a:t>
            </a:r>
          </a:p>
          <a:p>
            <a:r>
              <a:rPr lang="en-US" sz="2000" dirty="0"/>
              <a:t>There are several pumps located in the MiniBooNE vault: oil circulation and heat exchange system primary and secondary; oil removal pump for decommissioning; groundwater sump and pumps. Infrastructure in the form of the access staircase and the freestanding crane and access hatch aid maintenance of these pumps.</a:t>
            </a:r>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28600" y="645040"/>
            <a:ext cx="8686800" cy="427877"/>
          </a:xfrm>
        </p:spPr>
        <p:txBody>
          <a:bodyPr/>
          <a:lstStyle/>
          <a:p>
            <a:r>
              <a:rPr lang="en-US" dirty="0"/>
              <a:t>Non-Accelerator Specific Hazards – Pumps and Motors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24</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424715970"/>
              </p:ext>
            </p:extLst>
          </p:nvPr>
        </p:nvGraphicFramePr>
        <p:xfrm>
          <a:off x="341460" y="3426988"/>
          <a:ext cx="8573940" cy="2675136"/>
        </p:xfrm>
        <a:graphic>
          <a:graphicData uri="http://schemas.openxmlformats.org/drawingml/2006/table">
            <a:tbl>
              <a:tblPr firstRow="1" bandRow="1">
                <a:tableStyleId>{5C22544A-7EE6-4342-B048-85BDC9FD1C3A}</a:tableStyleId>
              </a:tblPr>
              <a:tblGrid>
                <a:gridCol w="2273416">
                  <a:extLst>
                    <a:ext uri="{9D8B030D-6E8A-4147-A177-3AD203B41FA5}">
                      <a16:colId xmlns:a16="http://schemas.microsoft.com/office/drawing/2014/main" val="1119936655"/>
                    </a:ext>
                  </a:extLst>
                </a:gridCol>
                <a:gridCol w="3976382">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2976">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128073">
                <a:tc>
                  <a:txBody>
                    <a:bodyPr/>
                    <a:lstStyle/>
                    <a:p>
                      <a:r>
                        <a:rPr lang="pt-BR" sz="1600" dirty="0"/>
                        <a:t>L: A</a:t>
                      </a:r>
                    </a:p>
                    <a:p>
                      <a:r>
                        <a:rPr lang="pt-BR" sz="1600" dirty="0"/>
                        <a:t>C: H</a:t>
                      </a:r>
                    </a:p>
                    <a:p>
                      <a:r>
                        <a:rPr lang="pt-BR" sz="1600" dirty="0"/>
                        <a:t>R: </a:t>
                      </a:r>
                      <a:r>
                        <a:rPr lang="pt-BR" sz="1600" dirty="0" err="1"/>
                        <a:t>I</a:t>
                      </a:r>
                      <a:endParaRPr lang="pt-BR" sz="1600" dirty="0"/>
                    </a:p>
                  </a:txBody>
                  <a:tcPr/>
                </a:tc>
                <a:tc>
                  <a:txBody>
                    <a:bodyPr/>
                    <a:lstStyle/>
                    <a:p>
                      <a:r>
                        <a:rPr lang="en-US" sz="1600" b="0" i="0" kern="1200" dirty="0">
                          <a:solidFill>
                            <a:schemeClr val="dk1"/>
                          </a:solidFill>
                          <a:effectLst/>
                          <a:latin typeface="+mn-lt"/>
                          <a:ea typeface="+mn-ea"/>
                          <a:cs typeface="+mn-cs"/>
                        </a:rPr>
                        <a:t>P: All machine guarding required to be in place prior to use to prevent injury </a:t>
                      </a:r>
                    </a:p>
                    <a:p>
                      <a:r>
                        <a:rPr lang="en-US" sz="1600" b="0" i="0" kern="1200" dirty="0">
                          <a:solidFill>
                            <a:schemeClr val="dk1"/>
                          </a:solidFill>
                          <a:effectLst/>
                          <a:latin typeface="+mn-lt"/>
                          <a:ea typeface="+mn-ea"/>
                          <a:cs typeface="+mn-cs"/>
                        </a:rPr>
                        <a:t>P:  Lockout/Tagout procedure prevents personnel from accessing rotating shafts or motors. Zero energy is verified prior to equipment access. </a:t>
                      </a:r>
                    </a:p>
                    <a:p>
                      <a:r>
                        <a:rPr lang="en-US" sz="1600" b="0" i="0" kern="1200" dirty="0">
                          <a:solidFill>
                            <a:schemeClr val="dk1"/>
                          </a:solidFill>
                          <a:effectLst/>
                          <a:latin typeface="+mn-lt"/>
                          <a:ea typeface="+mn-ea"/>
                          <a:cs typeface="+mn-cs"/>
                        </a:rPr>
                        <a:t>P:  All areas perform hazard analysis and/or WPC process </a:t>
                      </a:r>
                    </a:p>
                  </a:txBody>
                  <a:tcPr/>
                </a:tc>
                <a:tc>
                  <a:txBody>
                    <a:bodyPr/>
                    <a:lstStyle/>
                    <a:p>
                      <a:r>
                        <a:rPr lang="pt-BR" sz="1600" dirty="0"/>
                        <a:t>L: BEU</a:t>
                      </a:r>
                    </a:p>
                    <a:p>
                      <a:r>
                        <a:rPr lang="pt-BR" sz="1600" dirty="0"/>
                        <a:t>C: II</a:t>
                      </a:r>
                    </a:p>
                    <a:p>
                      <a:r>
                        <a:rPr lang="pt-BR" sz="1600" dirty="0"/>
                        <a:t>R: III</a:t>
                      </a:r>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C0CBCDEA-E5B2-748B-965E-AD7539391E58}"/>
              </a:ext>
            </a:extLst>
          </p:cNvPr>
          <p:cNvSpPr>
            <a:spLocks noGrp="1"/>
          </p:cNvSpPr>
          <p:nvPr>
            <p:ph type="dt" sz="half" idx="2"/>
          </p:nvPr>
        </p:nvSpPr>
        <p:spPr>
          <a:xfrm>
            <a:off x="736826" y="6504213"/>
            <a:ext cx="1453123" cy="237285"/>
          </a:xfrm>
        </p:spPr>
        <p:txBody>
          <a:bodyPr/>
          <a:lstStyle/>
          <a:p>
            <a:pPr>
              <a:defRPr/>
            </a:pPr>
            <a:r>
              <a:rPr lang="en-US" dirty="0"/>
              <a:t>January 9, 2024  </a:t>
            </a:r>
          </a:p>
        </p:txBody>
      </p:sp>
      <p:sp>
        <p:nvSpPr>
          <p:cNvPr id="8" name="Footer Placeholder 3">
            <a:extLst>
              <a:ext uri="{FF2B5EF4-FFF2-40B4-BE49-F238E27FC236}">
                <a16:creationId xmlns:a16="http://schemas.microsoft.com/office/drawing/2014/main" id="{401FE862-CAEE-A60F-8E75-7F85D437EB89}"/>
              </a:ext>
            </a:extLst>
          </p:cNvPr>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Tree>
    <p:extLst>
      <p:ext uri="{BB962C8B-B14F-4D97-AF65-F5344CB8AC3E}">
        <p14:creationId xmlns:p14="http://schemas.microsoft.com/office/powerpoint/2010/main" val="6959500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35743" y="1267036"/>
            <a:ext cx="8672513" cy="1541478"/>
          </a:xfrm>
        </p:spPr>
        <p:txBody>
          <a:bodyPr/>
          <a:lstStyle/>
          <a:p>
            <a:r>
              <a:rPr lang="en-US" sz="1600" i="1" dirty="0"/>
              <a:t>Hazard: limited egress (Reference: FESHM 4230)</a:t>
            </a:r>
          </a:p>
          <a:p>
            <a:r>
              <a:rPr lang="en-US" sz="1600" dirty="0"/>
              <a:t>The MiniBooNE vault is classified as a permit-required confined space. This is determined by the presence of the oil, the space not meant for continuous occupancy, and the limited means of egress through hatches into the vault. Entry into the vault must be approved.</a:t>
            </a:r>
          </a:p>
          <a:p>
            <a:r>
              <a:rPr lang="en-US" sz="1600" dirty="0"/>
              <a:t>Personnel access to and from the MiniBooNE vault is via a spiral stairway mounted on the vault wall. The entrance is covered by a hatch cover and is chained off with signs warning of the confined space. In the event of a catastrophic leak during an access to the vault, procedures for the confined space entry would be followed and all entrants extracted immediately.</a:t>
            </a: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85030" y="219832"/>
            <a:ext cx="8686800" cy="860604"/>
          </a:xfrm>
        </p:spPr>
        <p:txBody>
          <a:bodyPr/>
          <a:lstStyle/>
          <a:p>
            <a:r>
              <a:rPr lang="en-US" dirty="0"/>
              <a:t>Non-Accelerator Specific Hazards – </a:t>
            </a:r>
            <a:br>
              <a:rPr lang="en-US" dirty="0"/>
            </a:br>
            <a:r>
              <a:rPr lang="en-US" dirty="0"/>
              <a:t>Confined Spaces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25</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760277453"/>
              </p:ext>
            </p:extLst>
          </p:nvPr>
        </p:nvGraphicFramePr>
        <p:xfrm>
          <a:off x="334316" y="3684638"/>
          <a:ext cx="8573940" cy="2549013"/>
        </p:xfrm>
        <a:graphic>
          <a:graphicData uri="http://schemas.openxmlformats.org/drawingml/2006/table">
            <a:tbl>
              <a:tblPr firstRow="1" bandRow="1">
                <a:tableStyleId>{5C22544A-7EE6-4342-B048-85BDC9FD1C3A}</a:tableStyleId>
              </a:tblPr>
              <a:tblGrid>
                <a:gridCol w="2258145">
                  <a:extLst>
                    <a:ext uri="{9D8B030D-6E8A-4147-A177-3AD203B41FA5}">
                      <a16:colId xmlns:a16="http://schemas.microsoft.com/office/drawing/2014/main" val="1119936655"/>
                    </a:ext>
                  </a:extLst>
                </a:gridCol>
                <a:gridCol w="3991653">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712842">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836171">
                <a:tc>
                  <a:txBody>
                    <a:bodyPr/>
                    <a:lstStyle/>
                    <a:p>
                      <a:r>
                        <a:rPr lang="pt-BR" sz="1600" dirty="0"/>
                        <a:t>L: A</a:t>
                      </a:r>
                    </a:p>
                    <a:p>
                      <a:r>
                        <a:rPr lang="pt-BR" sz="1600" dirty="0"/>
                        <a:t>C: H</a:t>
                      </a:r>
                    </a:p>
                    <a:p>
                      <a:r>
                        <a:rPr lang="pt-BR" sz="1600" dirty="0"/>
                        <a:t>R: I</a:t>
                      </a:r>
                    </a:p>
                  </a:txBody>
                  <a:tcPr/>
                </a:tc>
                <a:tc>
                  <a:txBody>
                    <a:bodyPr/>
                    <a:lstStyle/>
                    <a:p>
                      <a:r>
                        <a:rPr lang="en-US" sz="1600" b="0" i="0" kern="1200" dirty="0">
                          <a:solidFill>
                            <a:schemeClr val="dk1"/>
                          </a:solidFill>
                          <a:effectLst/>
                          <a:latin typeface="+mn-lt"/>
                          <a:ea typeface="+mn-ea"/>
                          <a:cs typeface="+mn-cs"/>
                        </a:rPr>
                        <a:t>P: Training </a:t>
                      </a:r>
                    </a:p>
                    <a:p>
                      <a:r>
                        <a:rPr lang="en-US" sz="1600" b="0" i="0" kern="1200" dirty="0">
                          <a:solidFill>
                            <a:schemeClr val="dk1"/>
                          </a:solidFill>
                          <a:effectLst/>
                          <a:latin typeface="+mn-lt"/>
                          <a:ea typeface="+mn-ea"/>
                          <a:cs typeface="+mn-cs"/>
                        </a:rPr>
                        <a:t>P: Work practice procedure (attendant) </a:t>
                      </a:r>
                    </a:p>
                    <a:p>
                      <a:r>
                        <a:rPr lang="en-US" sz="1600" b="0" i="0" kern="1200" dirty="0">
                          <a:solidFill>
                            <a:schemeClr val="dk1"/>
                          </a:solidFill>
                          <a:effectLst/>
                          <a:latin typeface="+mn-lt"/>
                          <a:ea typeface="+mn-ea"/>
                          <a:cs typeface="+mn-cs"/>
                        </a:rPr>
                        <a:t>P: Permit required;  Permit and reclassification permit (ESH involvement) </a:t>
                      </a:r>
                    </a:p>
                    <a:p>
                      <a:r>
                        <a:rPr lang="en-US" sz="1600" b="0" i="0" kern="1200" dirty="0">
                          <a:solidFill>
                            <a:schemeClr val="dk1"/>
                          </a:solidFill>
                          <a:effectLst/>
                          <a:latin typeface="+mn-lt"/>
                          <a:ea typeface="+mn-ea"/>
                          <a:cs typeface="+mn-cs"/>
                        </a:rPr>
                        <a:t>P: atmospheric monitoring </a:t>
                      </a:r>
                    </a:p>
                    <a:p>
                      <a:r>
                        <a:rPr lang="en-US" sz="1600" b="0" i="0" kern="1200" dirty="0">
                          <a:solidFill>
                            <a:schemeClr val="dk1"/>
                          </a:solidFill>
                          <a:effectLst/>
                          <a:latin typeface="+mn-lt"/>
                          <a:ea typeface="+mn-ea"/>
                          <a:cs typeface="+mn-cs"/>
                        </a:rPr>
                        <a:t>M: mechanical ventilation when required </a:t>
                      </a:r>
                    </a:p>
                    <a:p>
                      <a:r>
                        <a:rPr lang="en-US" sz="1600" b="0" i="0" kern="1200" dirty="0">
                          <a:solidFill>
                            <a:schemeClr val="dk1"/>
                          </a:solidFill>
                          <a:effectLst/>
                          <a:latin typeface="+mn-lt"/>
                          <a:ea typeface="+mn-ea"/>
                          <a:cs typeface="+mn-cs"/>
                        </a:rPr>
                        <a:t>M: PPE, harness, tripod, etc. when required</a:t>
                      </a:r>
                      <a:endParaRPr lang="en-US" sz="1600" b="0" kern="1200" dirty="0">
                        <a:solidFill>
                          <a:schemeClr val="dk1"/>
                        </a:solidFill>
                        <a:effectLst/>
                        <a:latin typeface="+mn-lt"/>
                        <a:ea typeface="+mn-ea"/>
                        <a:cs typeface="+mn-cs"/>
                      </a:endParaRPr>
                    </a:p>
                  </a:txBody>
                  <a:tcPr/>
                </a:tc>
                <a:tc>
                  <a:txBody>
                    <a:bodyPr/>
                    <a:lstStyle/>
                    <a:p>
                      <a:r>
                        <a:rPr lang="pt-BR" sz="1600" dirty="0"/>
                        <a:t>L: BEU</a:t>
                      </a:r>
                    </a:p>
                    <a:p>
                      <a:r>
                        <a:rPr lang="pt-BR" sz="1600" dirty="0"/>
                        <a:t>C: H</a:t>
                      </a:r>
                    </a:p>
                    <a:p>
                      <a:r>
                        <a:rPr lang="pt-BR" sz="1600" dirty="0"/>
                        <a:t>R: III</a:t>
                      </a:r>
                    </a:p>
                    <a:p>
                      <a:endParaRPr lang="en-US" sz="1600" dirty="0"/>
                    </a:p>
                    <a:p>
                      <a:endParaRPr lang="en-US" sz="1600" dirty="0"/>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F23C2056-A8D0-3776-B9F5-08EABF21FB00}"/>
              </a:ext>
            </a:extLst>
          </p:cNvPr>
          <p:cNvSpPr>
            <a:spLocks noGrp="1"/>
          </p:cNvSpPr>
          <p:nvPr>
            <p:ph type="dt" sz="half" idx="2"/>
          </p:nvPr>
        </p:nvSpPr>
        <p:spPr>
          <a:xfrm>
            <a:off x="736826" y="6504213"/>
            <a:ext cx="1453123" cy="237285"/>
          </a:xfrm>
        </p:spPr>
        <p:txBody>
          <a:bodyPr/>
          <a:lstStyle/>
          <a:p>
            <a:pPr>
              <a:defRPr/>
            </a:pPr>
            <a:r>
              <a:rPr lang="en-US" dirty="0"/>
              <a:t>January 9, 2024  </a:t>
            </a:r>
          </a:p>
        </p:txBody>
      </p:sp>
      <p:sp>
        <p:nvSpPr>
          <p:cNvPr id="8" name="Footer Placeholder 3">
            <a:extLst>
              <a:ext uri="{FF2B5EF4-FFF2-40B4-BE49-F238E27FC236}">
                <a16:creationId xmlns:a16="http://schemas.microsoft.com/office/drawing/2014/main" id="{11E5D6BC-84AD-8940-8A06-C781949886C8}"/>
              </a:ext>
            </a:extLst>
          </p:cNvPr>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Tree>
    <p:extLst>
      <p:ext uri="{BB962C8B-B14F-4D97-AF65-F5344CB8AC3E}">
        <p14:creationId xmlns:p14="http://schemas.microsoft.com/office/powerpoint/2010/main" val="27447385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750411"/>
            <a:ext cx="8672513" cy="1541478"/>
          </a:xfrm>
        </p:spPr>
        <p:txBody>
          <a:bodyPr/>
          <a:lstStyle/>
          <a:p>
            <a:r>
              <a:rPr lang="en-US" sz="2000" i="1" dirty="0"/>
              <a:t>Hazard: Exposure above OELs via use of machinery, tools, co-location w/ equipment, etc. (Reference: FESHM 4140)</a:t>
            </a:r>
            <a:endParaRPr lang="en-US" sz="2000" dirty="0"/>
          </a:p>
          <a:p>
            <a:r>
              <a:rPr lang="en-US" sz="2000" dirty="0"/>
              <a:t>Typical levels of noise in this facility do not present a safety hazard. In the event of maintenance or work which produces high levels of noise, applicable training and work planning and controls are utilized, along with applicable PPE, to protect workers and others.</a:t>
            </a:r>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79653" y="110882"/>
            <a:ext cx="8686800" cy="529829"/>
          </a:xfrm>
        </p:spPr>
        <p:txBody>
          <a:bodyPr/>
          <a:lstStyle/>
          <a:p>
            <a:r>
              <a:rPr lang="en-US" dirty="0"/>
              <a:t>Non-Accelerator Specific Hazards – Noise</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26</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1717806946"/>
              </p:ext>
            </p:extLst>
          </p:nvPr>
        </p:nvGraphicFramePr>
        <p:xfrm>
          <a:off x="285030" y="3677870"/>
          <a:ext cx="8573940" cy="2425240"/>
        </p:xfrm>
        <a:graphic>
          <a:graphicData uri="http://schemas.openxmlformats.org/drawingml/2006/table">
            <a:tbl>
              <a:tblPr firstRow="1" bandRow="1">
                <a:tableStyleId>{5C22544A-7EE6-4342-B048-85BDC9FD1C3A}</a:tableStyleId>
              </a:tblPr>
              <a:tblGrid>
                <a:gridCol w="2258145">
                  <a:extLst>
                    <a:ext uri="{9D8B030D-6E8A-4147-A177-3AD203B41FA5}">
                      <a16:colId xmlns:a16="http://schemas.microsoft.com/office/drawing/2014/main" val="1119936655"/>
                    </a:ext>
                  </a:extLst>
                </a:gridCol>
                <a:gridCol w="3991653">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631399">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793841">
                <a:tc>
                  <a:txBody>
                    <a:bodyPr/>
                    <a:lstStyle/>
                    <a:p>
                      <a:r>
                        <a:rPr lang="pt-BR" sz="1600" dirty="0"/>
                        <a:t>L: A</a:t>
                      </a:r>
                    </a:p>
                    <a:p>
                      <a:r>
                        <a:rPr lang="pt-BR" sz="1600" dirty="0"/>
                        <a:t>C: H</a:t>
                      </a:r>
                    </a:p>
                    <a:p>
                      <a:r>
                        <a:rPr lang="pt-BR" sz="1600" dirty="0"/>
                        <a:t>R: I</a:t>
                      </a:r>
                    </a:p>
                  </a:txBody>
                  <a:tcPr/>
                </a:tc>
                <a:tc>
                  <a:txBody>
                    <a:bodyPr/>
                    <a:lstStyle/>
                    <a:p>
                      <a:r>
                        <a:rPr lang="en-US" sz="1600" b="0" i="0" kern="1200" dirty="0">
                          <a:solidFill>
                            <a:schemeClr val="dk1"/>
                          </a:solidFill>
                          <a:effectLst/>
                          <a:latin typeface="+mn-lt"/>
                          <a:ea typeface="+mn-ea"/>
                          <a:cs typeface="+mn-cs"/>
                        </a:rPr>
                        <a:t>P: Fall protection program </a:t>
                      </a:r>
                    </a:p>
                    <a:p>
                      <a:r>
                        <a:rPr lang="en-US" sz="1600" b="0" i="0" kern="1200" dirty="0">
                          <a:solidFill>
                            <a:schemeClr val="dk1"/>
                          </a:solidFill>
                          <a:effectLst/>
                          <a:latin typeface="+mn-lt"/>
                          <a:ea typeface="+mn-ea"/>
                          <a:cs typeface="+mn-cs"/>
                        </a:rPr>
                        <a:t>P: Training for scaffolding, ladders, mobile elevating work platforms </a:t>
                      </a:r>
                    </a:p>
                    <a:p>
                      <a:r>
                        <a:rPr lang="en-US" sz="1600" b="0" i="0" kern="1200" dirty="0">
                          <a:solidFill>
                            <a:schemeClr val="dk1"/>
                          </a:solidFill>
                          <a:effectLst/>
                          <a:latin typeface="+mn-lt"/>
                          <a:ea typeface="+mn-ea"/>
                          <a:cs typeface="+mn-cs"/>
                        </a:rPr>
                        <a:t>P: Guard rails </a:t>
                      </a:r>
                    </a:p>
                    <a:p>
                      <a:r>
                        <a:rPr lang="en-US" sz="1600" b="0" i="0" kern="1200" dirty="0">
                          <a:solidFill>
                            <a:schemeClr val="dk1"/>
                          </a:solidFill>
                          <a:effectLst/>
                          <a:latin typeface="+mn-lt"/>
                          <a:ea typeface="+mn-ea"/>
                          <a:cs typeface="+mn-cs"/>
                        </a:rPr>
                        <a:t>M: PPE-PFAS including approved anchor points, hard hats</a:t>
                      </a:r>
                      <a:endParaRPr lang="en-US" sz="1600" b="0" kern="1200" dirty="0">
                        <a:solidFill>
                          <a:schemeClr val="dk1"/>
                        </a:solidFill>
                        <a:effectLst/>
                        <a:latin typeface="+mn-lt"/>
                        <a:ea typeface="+mn-ea"/>
                        <a:cs typeface="+mn-cs"/>
                      </a:endParaRPr>
                    </a:p>
                  </a:txBody>
                  <a:tcPr/>
                </a:tc>
                <a:tc>
                  <a:txBody>
                    <a:bodyPr/>
                    <a:lstStyle/>
                    <a:p>
                      <a:r>
                        <a:rPr lang="pt-BR" sz="1600" dirty="0"/>
                        <a:t>L: EU</a:t>
                      </a:r>
                    </a:p>
                    <a:p>
                      <a:r>
                        <a:rPr lang="pt-BR" sz="1600" dirty="0"/>
                        <a:t>C: M</a:t>
                      </a:r>
                    </a:p>
                    <a:p>
                      <a:r>
                        <a:rPr lang="pt-BR" sz="1600" dirty="0"/>
                        <a:t>R: III</a:t>
                      </a:r>
                    </a:p>
                    <a:p>
                      <a:endParaRPr lang="pt-BR" sz="1600" dirty="0"/>
                    </a:p>
                    <a:p>
                      <a:endParaRPr lang="pt-BR" sz="1600" dirty="0"/>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1C4B5E26-1567-BAB4-8EAD-0B382B49780C}"/>
              </a:ext>
            </a:extLst>
          </p:cNvPr>
          <p:cNvSpPr>
            <a:spLocks noGrp="1"/>
          </p:cNvSpPr>
          <p:nvPr>
            <p:ph type="dt" sz="half" idx="2"/>
          </p:nvPr>
        </p:nvSpPr>
        <p:spPr>
          <a:xfrm>
            <a:off x="736826" y="6504213"/>
            <a:ext cx="1453123" cy="237285"/>
          </a:xfrm>
        </p:spPr>
        <p:txBody>
          <a:bodyPr/>
          <a:lstStyle/>
          <a:p>
            <a:pPr>
              <a:defRPr/>
            </a:pPr>
            <a:r>
              <a:rPr lang="en-US" dirty="0"/>
              <a:t>January 9, 2024  </a:t>
            </a:r>
          </a:p>
        </p:txBody>
      </p:sp>
      <p:sp>
        <p:nvSpPr>
          <p:cNvPr id="8" name="Footer Placeholder 3">
            <a:extLst>
              <a:ext uri="{FF2B5EF4-FFF2-40B4-BE49-F238E27FC236}">
                <a16:creationId xmlns:a16="http://schemas.microsoft.com/office/drawing/2014/main" id="{572B2E4E-875E-1734-C868-1D05EC87D899}"/>
              </a:ext>
            </a:extLst>
          </p:cNvPr>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Tree>
    <p:extLst>
      <p:ext uri="{BB962C8B-B14F-4D97-AF65-F5344CB8AC3E}">
        <p14:creationId xmlns:p14="http://schemas.microsoft.com/office/powerpoint/2010/main" val="999928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35743" y="822800"/>
            <a:ext cx="8672513" cy="2005378"/>
          </a:xfrm>
        </p:spPr>
        <p:txBody>
          <a:bodyPr/>
          <a:lstStyle/>
          <a:p>
            <a:r>
              <a:rPr lang="en-US" sz="2000" i="1" dirty="0"/>
              <a:t>Hazard: Airborne exposure above OEL via concrete (or similar material) machining, moving dirt or gravel (Reference: FESHM 4195)</a:t>
            </a:r>
          </a:p>
          <a:p>
            <a:r>
              <a:rPr lang="en-US" sz="2000" dirty="0"/>
              <a:t>In the event of work which may involve this hazard, applicable training and work planning and controls are utilized, along with applicable PPE, to protect workers and others.</a:t>
            </a:r>
            <a:endParaRPr lang="en-US"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27</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3830883591"/>
              </p:ext>
            </p:extLst>
          </p:nvPr>
        </p:nvGraphicFramePr>
        <p:xfrm>
          <a:off x="285030" y="3841002"/>
          <a:ext cx="8573940" cy="2194198"/>
        </p:xfrm>
        <a:graphic>
          <a:graphicData uri="http://schemas.openxmlformats.org/drawingml/2006/table">
            <a:tbl>
              <a:tblPr firstRow="1" bandRow="1">
                <a:tableStyleId>{5C22544A-7EE6-4342-B048-85BDC9FD1C3A}</a:tableStyleId>
              </a:tblPr>
              <a:tblGrid>
                <a:gridCol w="2258145">
                  <a:extLst>
                    <a:ext uri="{9D8B030D-6E8A-4147-A177-3AD203B41FA5}">
                      <a16:colId xmlns:a16="http://schemas.microsoft.com/office/drawing/2014/main" val="1119936655"/>
                    </a:ext>
                  </a:extLst>
                </a:gridCol>
                <a:gridCol w="3991653">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554523">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1615078">
                <a:tc>
                  <a:txBody>
                    <a:bodyPr/>
                    <a:lstStyle/>
                    <a:p>
                      <a:r>
                        <a:rPr lang="pt-BR" sz="1600" dirty="0"/>
                        <a:t>L: A</a:t>
                      </a:r>
                    </a:p>
                    <a:p>
                      <a:r>
                        <a:rPr lang="pt-BR" sz="1600" dirty="0"/>
                        <a:t>C: H</a:t>
                      </a:r>
                    </a:p>
                    <a:p>
                      <a:r>
                        <a:rPr lang="pt-BR" sz="1600" dirty="0"/>
                        <a:t>R: I</a:t>
                      </a:r>
                    </a:p>
                  </a:txBody>
                  <a:tcPr/>
                </a:tc>
                <a:tc>
                  <a:txBody>
                    <a:bodyPr/>
                    <a:lstStyle/>
                    <a:p>
                      <a:r>
                        <a:rPr lang="en-US" sz="1600" b="0" i="0" kern="1200" dirty="0">
                          <a:solidFill>
                            <a:schemeClr val="dk1"/>
                          </a:solidFill>
                          <a:effectLst/>
                          <a:latin typeface="+mn-lt"/>
                          <a:ea typeface="+mn-ea"/>
                          <a:cs typeface="+mn-cs"/>
                        </a:rPr>
                        <a:t>P: Silica Awareness Training, Respiratory Protection Training </a:t>
                      </a:r>
                    </a:p>
                    <a:p>
                      <a:r>
                        <a:rPr lang="en-US" sz="1600" b="0" i="0" kern="1200" dirty="0">
                          <a:solidFill>
                            <a:schemeClr val="dk1"/>
                          </a:solidFill>
                          <a:effectLst/>
                          <a:latin typeface="+mn-lt"/>
                          <a:ea typeface="+mn-ea"/>
                          <a:cs typeface="+mn-cs"/>
                        </a:rPr>
                        <a:t>P: Work Planning (HA, SOP) </a:t>
                      </a:r>
                    </a:p>
                    <a:p>
                      <a:r>
                        <a:rPr lang="en-US" sz="1600" b="0" i="0" kern="1200" dirty="0">
                          <a:solidFill>
                            <a:schemeClr val="dk1"/>
                          </a:solidFill>
                          <a:effectLst/>
                          <a:latin typeface="+mn-lt"/>
                          <a:ea typeface="+mn-ea"/>
                          <a:cs typeface="+mn-cs"/>
                        </a:rPr>
                        <a:t>M: Engineering Controls (HEPA, wet method) </a:t>
                      </a:r>
                    </a:p>
                    <a:p>
                      <a:r>
                        <a:rPr lang="en-US" sz="1600" b="0" i="0" kern="1200" dirty="0">
                          <a:solidFill>
                            <a:schemeClr val="dk1"/>
                          </a:solidFill>
                          <a:effectLst/>
                          <a:latin typeface="+mn-lt"/>
                          <a:ea typeface="+mn-ea"/>
                          <a:cs typeface="+mn-cs"/>
                        </a:rPr>
                        <a:t>M: PPE (respirator, PAPR) </a:t>
                      </a:r>
                    </a:p>
                    <a:p>
                      <a:endParaRPr lang="en-US" sz="1600" b="0" i="0" kern="1200" dirty="0">
                        <a:solidFill>
                          <a:schemeClr val="dk1"/>
                        </a:solidFill>
                        <a:effectLst/>
                        <a:latin typeface="+mn-lt"/>
                        <a:ea typeface="+mn-ea"/>
                        <a:cs typeface="+mn-cs"/>
                      </a:endParaRPr>
                    </a:p>
                  </a:txBody>
                  <a:tcPr/>
                </a:tc>
                <a:tc>
                  <a:txBody>
                    <a:bodyPr/>
                    <a:lstStyle/>
                    <a:p>
                      <a:r>
                        <a:rPr lang="pt-BR" sz="1600" dirty="0"/>
                        <a:t>L: EU</a:t>
                      </a:r>
                    </a:p>
                    <a:p>
                      <a:r>
                        <a:rPr lang="pt-BR" sz="1600" dirty="0"/>
                        <a:t>C: L</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D510DBE3-91DC-7950-0025-21203DDC1C89}"/>
              </a:ext>
            </a:extLst>
          </p:cNvPr>
          <p:cNvSpPr>
            <a:spLocks noGrp="1"/>
          </p:cNvSpPr>
          <p:nvPr>
            <p:ph type="dt" sz="half" idx="2"/>
          </p:nvPr>
        </p:nvSpPr>
        <p:spPr>
          <a:xfrm>
            <a:off x="736826" y="6504213"/>
            <a:ext cx="1453123" cy="237285"/>
          </a:xfrm>
        </p:spPr>
        <p:txBody>
          <a:bodyPr/>
          <a:lstStyle/>
          <a:p>
            <a:pPr>
              <a:defRPr/>
            </a:pPr>
            <a:r>
              <a:rPr lang="en-US" dirty="0"/>
              <a:t>January 9, 2024  </a:t>
            </a:r>
          </a:p>
        </p:txBody>
      </p:sp>
      <p:sp>
        <p:nvSpPr>
          <p:cNvPr id="8" name="Footer Placeholder 3">
            <a:extLst>
              <a:ext uri="{FF2B5EF4-FFF2-40B4-BE49-F238E27FC236}">
                <a16:creationId xmlns:a16="http://schemas.microsoft.com/office/drawing/2014/main" id="{ECD40861-D77C-0326-49E8-B84E4100F4D9}"/>
              </a:ext>
            </a:extLst>
          </p:cNvPr>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
        <p:nvSpPr>
          <p:cNvPr id="12" name="Title 11">
            <a:extLst>
              <a:ext uri="{FF2B5EF4-FFF2-40B4-BE49-F238E27FC236}">
                <a16:creationId xmlns:a16="http://schemas.microsoft.com/office/drawing/2014/main" id="{40F39698-9293-A06D-7A77-1C0764A3E135}"/>
              </a:ext>
            </a:extLst>
          </p:cNvPr>
          <p:cNvSpPr>
            <a:spLocks noGrp="1"/>
          </p:cNvSpPr>
          <p:nvPr>
            <p:ph type="title"/>
          </p:nvPr>
        </p:nvSpPr>
        <p:spPr/>
        <p:txBody>
          <a:bodyPr/>
          <a:lstStyle/>
          <a:p>
            <a:r>
              <a:rPr lang="en-US" dirty="0"/>
              <a:t>Non-Accelerator Specific Hazards – Silica</a:t>
            </a:r>
          </a:p>
        </p:txBody>
      </p:sp>
    </p:spTree>
    <p:extLst>
      <p:ext uri="{BB962C8B-B14F-4D97-AF65-F5344CB8AC3E}">
        <p14:creationId xmlns:p14="http://schemas.microsoft.com/office/powerpoint/2010/main" val="13676127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22250" y="845848"/>
            <a:ext cx="8672513" cy="1541478"/>
          </a:xfrm>
        </p:spPr>
        <p:txBody>
          <a:bodyPr/>
          <a:lstStyle/>
          <a:p>
            <a:r>
              <a:rPr lang="en-US" sz="2000" i="1" dirty="0"/>
              <a:t>Hazard: Industrial space (over lifting, repetitive motion, static posture)</a:t>
            </a:r>
            <a:r>
              <a:rPr lang="en-US" sz="2000" dirty="0"/>
              <a:t> </a:t>
            </a:r>
          </a:p>
          <a:p>
            <a:r>
              <a:rPr lang="en-US" sz="2000" dirty="0"/>
              <a:t>All work at the MiniBooNE Detector will be conducted following good ergonomics practices and training.</a:t>
            </a:r>
            <a:endParaRPr lang="en-US" dirty="0"/>
          </a:p>
          <a:p>
            <a:endParaRPr lang="en-US" dirty="0"/>
          </a:p>
          <a:p>
            <a:endParaRPr lang="en-US" dirty="0"/>
          </a:p>
          <a:p>
            <a:endParaRPr lang="en-US" dirty="0"/>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28</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876688880"/>
              </p:ext>
            </p:extLst>
          </p:nvPr>
        </p:nvGraphicFramePr>
        <p:xfrm>
          <a:off x="285030" y="3297134"/>
          <a:ext cx="8573940" cy="2755002"/>
        </p:xfrm>
        <a:graphic>
          <a:graphicData uri="http://schemas.openxmlformats.org/drawingml/2006/table">
            <a:tbl>
              <a:tblPr firstRow="1" bandRow="1">
                <a:tableStyleId>{5C22544A-7EE6-4342-B048-85BDC9FD1C3A}</a:tableStyleId>
              </a:tblPr>
              <a:tblGrid>
                <a:gridCol w="2258145">
                  <a:extLst>
                    <a:ext uri="{9D8B030D-6E8A-4147-A177-3AD203B41FA5}">
                      <a16:colId xmlns:a16="http://schemas.microsoft.com/office/drawing/2014/main" val="1119936655"/>
                    </a:ext>
                  </a:extLst>
                </a:gridCol>
                <a:gridCol w="3991653">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712842">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025224">
                <a:tc>
                  <a:txBody>
                    <a:bodyPr/>
                    <a:lstStyle/>
                    <a:p>
                      <a:r>
                        <a:rPr lang="pt-BR" sz="1600" dirty="0"/>
                        <a:t>L: A</a:t>
                      </a:r>
                    </a:p>
                    <a:p>
                      <a:r>
                        <a:rPr lang="pt-BR" sz="1600" dirty="0"/>
                        <a:t>C: H</a:t>
                      </a:r>
                    </a:p>
                    <a:p>
                      <a:r>
                        <a:rPr lang="pt-BR" sz="1600" dirty="0"/>
                        <a:t>R: I</a:t>
                      </a:r>
                    </a:p>
                  </a:txBody>
                  <a:tcPr/>
                </a:tc>
                <a:tc>
                  <a:txBody>
                    <a:bodyPr/>
                    <a:lstStyle/>
                    <a:p>
                      <a:r>
                        <a:rPr lang="en-US" sz="1600" b="0" i="0" kern="1200" dirty="0">
                          <a:solidFill>
                            <a:schemeClr val="dk1"/>
                          </a:solidFill>
                          <a:effectLst/>
                          <a:latin typeface="+mn-lt"/>
                          <a:ea typeface="+mn-ea"/>
                          <a:cs typeface="+mn-cs"/>
                        </a:rPr>
                        <a:t>P: Ergo assessment (ESH SME) </a:t>
                      </a:r>
                    </a:p>
                    <a:p>
                      <a:r>
                        <a:rPr lang="en-US" sz="1600" b="0" i="0" kern="1200" dirty="0">
                          <a:solidFill>
                            <a:schemeClr val="dk1"/>
                          </a:solidFill>
                          <a:effectLst/>
                          <a:latin typeface="+mn-lt"/>
                          <a:ea typeface="+mn-ea"/>
                          <a:cs typeface="+mn-cs"/>
                        </a:rPr>
                        <a:t>P: Training (Back works, office ergo) </a:t>
                      </a:r>
                    </a:p>
                    <a:p>
                      <a:r>
                        <a:rPr lang="en-US" sz="1600" b="0" i="0" kern="1200" dirty="0">
                          <a:solidFill>
                            <a:schemeClr val="dk1"/>
                          </a:solidFill>
                          <a:effectLst/>
                          <a:latin typeface="+mn-lt"/>
                          <a:ea typeface="+mn-ea"/>
                          <a:cs typeface="+mn-cs"/>
                        </a:rPr>
                        <a:t>P: Work planning (HA, prescribed techniques, etc.) </a:t>
                      </a:r>
                    </a:p>
                    <a:p>
                      <a:r>
                        <a:rPr lang="en-US" sz="1600" b="0" i="0" kern="1200" dirty="0">
                          <a:solidFill>
                            <a:schemeClr val="dk1"/>
                          </a:solidFill>
                          <a:effectLst/>
                          <a:latin typeface="+mn-lt"/>
                          <a:ea typeface="+mn-ea"/>
                          <a:cs typeface="+mn-cs"/>
                        </a:rPr>
                        <a:t>M: Administrative Controls, i.e. Lifting techniques, office ergo techniques (stand, sit, 20 min breaks, </a:t>
                      </a:r>
                      <a:r>
                        <a:rPr lang="en-US" sz="1600" b="0" i="0" kern="1200" dirty="0" err="1">
                          <a:solidFill>
                            <a:schemeClr val="dk1"/>
                          </a:solidFill>
                          <a:effectLst/>
                          <a:latin typeface="+mn-lt"/>
                          <a:ea typeface="+mn-ea"/>
                          <a:cs typeface="+mn-cs"/>
                        </a:rPr>
                        <a:t>etc</a:t>
                      </a:r>
                      <a:r>
                        <a:rPr lang="en-US" sz="1600" b="0" i="0" kern="1200" dirty="0">
                          <a:solidFill>
                            <a:schemeClr val="dk1"/>
                          </a:solidFill>
                          <a:effectLst/>
                          <a:latin typeface="+mn-lt"/>
                          <a:ea typeface="+mn-ea"/>
                          <a:cs typeface="+mn-cs"/>
                        </a:rPr>
                        <a:t>) </a:t>
                      </a:r>
                    </a:p>
                    <a:p>
                      <a:endParaRPr lang="en-US" sz="1600" b="0" i="0" kern="1200" dirty="0">
                        <a:solidFill>
                          <a:schemeClr val="dk1"/>
                        </a:solidFill>
                        <a:effectLst/>
                        <a:latin typeface="+mn-lt"/>
                        <a:ea typeface="+mn-ea"/>
                        <a:cs typeface="+mn-cs"/>
                      </a:endParaRPr>
                    </a:p>
                  </a:txBody>
                  <a:tcPr/>
                </a:tc>
                <a:tc>
                  <a:txBody>
                    <a:bodyPr/>
                    <a:lstStyle/>
                    <a:p>
                      <a:r>
                        <a:rPr lang="pt-BR" sz="1600" dirty="0"/>
                        <a:t>L: BEU</a:t>
                      </a:r>
                    </a:p>
                    <a:p>
                      <a:r>
                        <a:rPr lang="pt-BR" sz="1600" dirty="0"/>
                        <a:t>C: M</a:t>
                      </a:r>
                    </a:p>
                    <a:p>
                      <a:r>
                        <a:rPr lang="pt-BR" sz="1600" dirty="0"/>
                        <a:t>R: IV</a:t>
                      </a:r>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37FEA855-8A30-3304-B530-2A7922A4FB14}"/>
              </a:ext>
            </a:extLst>
          </p:cNvPr>
          <p:cNvSpPr>
            <a:spLocks noGrp="1"/>
          </p:cNvSpPr>
          <p:nvPr>
            <p:ph type="dt" sz="half" idx="2"/>
          </p:nvPr>
        </p:nvSpPr>
        <p:spPr>
          <a:xfrm>
            <a:off x="736826" y="6504213"/>
            <a:ext cx="1453123" cy="237285"/>
          </a:xfrm>
        </p:spPr>
        <p:txBody>
          <a:bodyPr/>
          <a:lstStyle/>
          <a:p>
            <a:pPr>
              <a:defRPr/>
            </a:pPr>
            <a:r>
              <a:rPr lang="en-US" dirty="0"/>
              <a:t>January 9, 2024  </a:t>
            </a:r>
          </a:p>
        </p:txBody>
      </p:sp>
      <p:sp>
        <p:nvSpPr>
          <p:cNvPr id="8" name="Footer Placeholder 3">
            <a:extLst>
              <a:ext uri="{FF2B5EF4-FFF2-40B4-BE49-F238E27FC236}">
                <a16:creationId xmlns:a16="http://schemas.microsoft.com/office/drawing/2014/main" id="{F472B371-680F-F9BE-9B99-CE3116BF64ED}"/>
              </a:ext>
            </a:extLst>
          </p:cNvPr>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
        <p:nvSpPr>
          <p:cNvPr id="12" name="Title 11">
            <a:extLst>
              <a:ext uri="{FF2B5EF4-FFF2-40B4-BE49-F238E27FC236}">
                <a16:creationId xmlns:a16="http://schemas.microsoft.com/office/drawing/2014/main" id="{2DE0C1AD-F225-B046-7A13-848782AF091D}"/>
              </a:ext>
            </a:extLst>
          </p:cNvPr>
          <p:cNvSpPr>
            <a:spLocks noGrp="1"/>
          </p:cNvSpPr>
          <p:nvPr>
            <p:ph type="title"/>
          </p:nvPr>
        </p:nvSpPr>
        <p:spPr/>
        <p:txBody>
          <a:bodyPr/>
          <a:lstStyle/>
          <a:p>
            <a:r>
              <a:rPr lang="en-US" dirty="0"/>
              <a:t>Non-Accelerator Specific Hazards – Ergonomics</a:t>
            </a:r>
          </a:p>
        </p:txBody>
      </p:sp>
    </p:spTree>
    <p:extLst>
      <p:ext uri="{BB962C8B-B14F-4D97-AF65-F5344CB8AC3E}">
        <p14:creationId xmlns:p14="http://schemas.microsoft.com/office/powerpoint/2010/main" val="22672623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35743" y="1286700"/>
            <a:ext cx="8672513" cy="1541478"/>
          </a:xfrm>
        </p:spPr>
        <p:txBody>
          <a:bodyPr/>
          <a:lstStyle/>
          <a:p>
            <a:r>
              <a:rPr lang="en-US" sz="2000" i="1" dirty="0"/>
              <a:t>Hazard: falls, dropped tools/material (Reference: FESHM 7060, 7070)</a:t>
            </a:r>
            <a:endParaRPr lang="en-US" sz="2000" dirty="0"/>
          </a:p>
          <a:p>
            <a:r>
              <a:rPr lang="en-US" sz="2000" dirty="0"/>
              <a:t>Infrequent due to the nature of the building. In the event of work which may involve this hazard, applicable training and work planning and controls are utilized, along with applicable PPE, to protect workers and others.</a:t>
            </a:r>
          </a:p>
          <a:p>
            <a:endParaRPr lang="en-US" sz="2000" dirty="0"/>
          </a:p>
          <a:p>
            <a:r>
              <a:rPr lang="en-US" sz="2000" dirty="0"/>
              <a:t>This hazard has been evaluated within the common Risk Matrix table included in SAD Section I Chapter 04 Safety Analysis. Work at the MiniBooNE Detector involving this hazard implements the controls specified in the common Risk Matrix table. No unique controls are in use.</a:t>
            </a:r>
          </a:p>
          <a:p>
            <a:endParaRPr lang="en-US" sz="2000" dirty="0"/>
          </a:p>
          <a:p>
            <a:pPr lvl="1"/>
            <a:endParaRPr lang="en-US" sz="1800" dirty="0"/>
          </a:p>
          <a:p>
            <a:pPr lvl="1"/>
            <a:endParaRPr lang="en-US" sz="1800" dirty="0"/>
          </a:p>
          <a:p>
            <a:endParaRPr lang="en-US" dirty="0"/>
          </a:p>
          <a:p>
            <a:endParaRPr lang="en-US" dirty="0"/>
          </a:p>
          <a:p>
            <a:endParaRPr lang="en-US" dirty="0"/>
          </a:p>
          <a:p>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85030" y="249328"/>
            <a:ext cx="8686800" cy="860604"/>
          </a:xfrm>
        </p:spPr>
        <p:txBody>
          <a:bodyPr/>
          <a:lstStyle/>
          <a:p>
            <a:r>
              <a:rPr lang="en-US" dirty="0"/>
              <a:t>Non-Accelerator Specific Hazards – </a:t>
            </a:r>
            <a:br>
              <a:rPr lang="en-US" dirty="0"/>
            </a:br>
            <a:r>
              <a:rPr lang="en-US" dirty="0"/>
              <a:t>Working at Heights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29</a:t>
            </a:fld>
            <a:endParaRPr lang="en-US" dirty="0"/>
          </a:p>
        </p:txBody>
      </p:sp>
      <p:graphicFrame>
        <p:nvGraphicFramePr>
          <p:cNvPr id="10" name="Table 9">
            <a:extLst>
              <a:ext uri="{FF2B5EF4-FFF2-40B4-BE49-F238E27FC236}">
                <a16:creationId xmlns:a16="http://schemas.microsoft.com/office/drawing/2014/main" id="{58A230E1-1998-017A-D497-F61F9181D7F6}"/>
              </a:ext>
            </a:extLst>
          </p:cNvPr>
          <p:cNvGraphicFramePr>
            <a:graphicFrameLocks noGrp="1"/>
          </p:cNvGraphicFramePr>
          <p:nvPr>
            <p:extLst>
              <p:ext uri="{D42A27DB-BD31-4B8C-83A1-F6EECF244321}">
                <p14:modId xmlns:p14="http://schemas.microsoft.com/office/powerpoint/2010/main" val="2223514974"/>
              </p:ext>
            </p:extLst>
          </p:nvPr>
        </p:nvGraphicFramePr>
        <p:xfrm>
          <a:off x="285030" y="3297134"/>
          <a:ext cx="8573940" cy="2738066"/>
        </p:xfrm>
        <a:graphic>
          <a:graphicData uri="http://schemas.openxmlformats.org/drawingml/2006/table">
            <a:tbl>
              <a:tblPr firstRow="1" bandRow="1">
                <a:tableStyleId>{5C22544A-7EE6-4342-B048-85BDC9FD1C3A}</a:tableStyleId>
              </a:tblPr>
              <a:tblGrid>
                <a:gridCol w="2258145">
                  <a:extLst>
                    <a:ext uri="{9D8B030D-6E8A-4147-A177-3AD203B41FA5}">
                      <a16:colId xmlns:a16="http://schemas.microsoft.com/office/drawing/2014/main" val="1119936655"/>
                    </a:ext>
                  </a:extLst>
                </a:gridCol>
                <a:gridCol w="3991653">
                  <a:extLst>
                    <a:ext uri="{9D8B030D-6E8A-4147-A177-3AD203B41FA5}">
                      <a16:colId xmlns:a16="http://schemas.microsoft.com/office/drawing/2014/main" val="2077446868"/>
                    </a:ext>
                  </a:extLst>
                </a:gridCol>
                <a:gridCol w="2324142">
                  <a:extLst>
                    <a:ext uri="{9D8B030D-6E8A-4147-A177-3AD203B41FA5}">
                      <a16:colId xmlns:a16="http://schemas.microsoft.com/office/drawing/2014/main" val="1994273894"/>
                    </a:ext>
                  </a:extLst>
                </a:gridCol>
              </a:tblGrid>
              <a:tr h="712842">
                <a:tc>
                  <a:txBody>
                    <a:bodyPr/>
                    <a:lstStyle/>
                    <a:p>
                      <a:r>
                        <a:rPr lang="en-US" sz="1600" b="0" dirty="0">
                          <a:solidFill>
                            <a:srgbClr val="004C97"/>
                          </a:solidFill>
                        </a:rPr>
                        <a:t>Baseline Qualitative Risk (without controls)</a:t>
                      </a:r>
                    </a:p>
                  </a:txBody>
                  <a:tcPr/>
                </a:tc>
                <a:tc>
                  <a:txBody>
                    <a:bodyPr/>
                    <a:lstStyle/>
                    <a:p>
                      <a:r>
                        <a:rPr lang="en-US" sz="1600" b="0" dirty="0">
                          <a:solidFill>
                            <a:srgbClr val="004C97"/>
                          </a:solidFill>
                        </a:rPr>
                        <a:t>Controls</a:t>
                      </a:r>
                    </a:p>
                    <a:p>
                      <a:r>
                        <a:rPr lang="en-US" sz="1600" b="0" dirty="0">
                          <a:solidFill>
                            <a:srgbClr val="004C97"/>
                          </a:solidFill>
                        </a:rPr>
                        <a:t>Preventive (P)/Mitigative (M)</a:t>
                      </a:r>
                    </a:p>
                  </a:txBody>
                  <a:tcPr/>
                </a:tc>
                <a:tc>
                  <a:txBody>
                    <a:bodyPr/>
                    <a:lstStyle/>
                    <a:p>
                      <a:r>
                        <a:rPr lang="en-US" sz="1600" b="0" dirty="0">
                          <a:solidFill>
                            <a:srgbClr val="004C97"/>
                          </a:solidFill>
                        </a:rPr>
                        <a:t>Residual Qualitative Risk </a:t>
                      </a:r>
                    </a:p>
                    <a:p>
                      <a:r>
                        <a:rPr lang="en-US" sz="1600" b="0" dirty="0">
                          <a:solidFill>
                            <a:srgbClr val="004C97"/>
                          </a:solidFill>
                        </a:rPr>
                        <a:t>(with controls)</a:t>
                      </a:r>
                    </a:p>
                  </a:txBody>
                  <a:tcPr/>
                </a:tc>
                <a:extLst>
                  <a:ext uri="{0D108BD9-81ED-4DB2-BD59-A6C34878D82A}">
                    <a16:rowId xmlns:a16="http://schemas.microsoft.com/office/drawing/2014/main" val="1680873031"/>
                  </a:ext>
                </a:extLst>
              </a:tr>
              <a:tr h="2025224">
                <a:tc>
                  <a:txBody>
                    <a:bodyPr/>
                    <a:lstStyle/>
                    <a:p>
                      <a:r>
                        <a:rPr lang="pt-BR" sz="1600" dirty="0"/>
                        <a:t>L: A</a:t>
                      </a:r>
                    </a:p>
                    <a:p>
                      <a:r>
                        <a:rPr lang="pt-BR" sz="1600" dirty="0"/>
                        <a:t>C: H</a:t>
                      </a:r>
                    </a:p>
                    <a:p>
                      <a:r>
                        <a:rPr lang="pt-BR" sz="1600" dirty="0"/>
                        <a:t>R: I</a:t>
                      </a:r>
                    </a:p>
                  </a:txBody>
                  <a:tcPr/>
                </a:tc>
                <a:tc>
                  <a:txBody>
                    <a:bodyPr/>
                    <a:lstStyle/>
                    <a:p>
                      <a:r>
                        <a:rPr lang="en-US" sz="1600" b="0" i="0" kern="1200" dirty="0">
                          <a:solidFill>
                            <a:schemeClr val="dk1"/>
                          </a:solidFill>
                          <a:effectLst/>
                          <a:latin typeface="+mn-lt"/>
                          <a:ea typeface="+mn-ea"/>
                          <a:cs typeface="+mn-cs"/>
                        </a:rPr>
                        <a:t>P: Fall protection program </a:t>
                      </a:r>
                    </a:p>
                    <a:p>
                      <a:r>
                        <a:rPr lang="en-US" sz="1600" b="0" i="0" kern="1200" dirty="0">
                          <a:solidFill>
                            <a:schemeClr val="dk1"/>
                          </a:solidFill>
                          <a:effectLst/>
                          <a:latin typeface="+mn-lt"/>
                          <a:ea typeface="+mn-ea"/>
                          <a:cs typeface="+mn-cs"/>
                        </a:rPr>
                        <a:t>P: Training for scaffolding, ladders, mobile elevating work platforms </a:t>
                      </a:r>
                    </a:p>
                    <a:p>
                      <a:r>
                        <a:rPr lang="en-US" sz="1600" b="0" i="0" kern="1200" dirty="0">
                          <a:solidFill>
                            <a:schemeClr val="dk1"/>
                          </a:solidFill>
                          <a:effectLst/>
                          <a:latin typeface="+mn-lt"/>
                          <a:ea typeface="+mn-ea"/>
                          <a:cs typeface="+mn-cs"/>
                        </a:rPr>
                        <a:t>P: Guard rails </a:t>
                      </a:r>
                    </a:p>
                    <a:p>
                      <a:r>
                        <a:rPr lang="en-US" sz="1600" b="0" i="0" kern="1200" dirty="0">
                          <a:solidFill>
                            <a:schemeClr val="dk1"/>
                          </a:solidFill>
                          <a:effectLst/>
                          <a:latin typeface="+mn-lt"/>
                          <a:ea typeface="+mn-ea"/>
                          <a:cs typeface="+mn-cs"/>
                        </a:rPr>
                        <a:t>M: PPE-PFAS including approved anchor points, hard hats</a:t>
                      </a:r>
                      <a:endParaRPr lang="en-US" sz="1600" b="0" kern="1200" dirty="0">
                        <a:solidFill>
                          <a:schemeClr val="dk1"/>
                        </a:solidFill>
                        <a:effectLst/>
                        <a:latin typeface="+mn-lt"/>
                        <a:ea typeface="+mn-ea"/>
                        <a:cs typeface="+mn-cs"/>
                      </a:endParaRPr>
                    </a:p>
                  </a:txBody>
                  <a:tcPr/>
                </a:tc>
                <a:tc>
                  <a:txBody>
                    <a:bodyPr/>
                    <a:lstStyle/>
                    <a:p>
                      <a:r>
                        <a:rPr lang="pt-BR" sz="1600" dirty="0"/>
                        <a:t>L: EU</a:t>
                      </a:r>
                    </a:p>
                    <a:p>
                      <a:r>
                        <a:rPr lang="pt-BR" sz="1600" dirty="0"/>
                        <a:t>C: M</a:t>
                      </a:r>
                    </a:p>
                    <a:p>
                      <a:r>
                        <a:rPr lang="pt-BR" sz="1600" dirty="0"/>
                        <a:t>R: III</a:t>
                      </a:r>
                    </a:p>
                    <a:p>
                      <a:endParaRPr lang="en-US" sz="1600" dirty="0"/>
                    </a:p>
                  </a:txBody>
                  <a:tcPr/>
                </a:tc>
                <a:extLst>
                  <a:ext uri="{0D108BD9-81ED-4DB2-BD59-A6C34878D82A}">
                    <a16:rowId xmlns:a16="http://schemas.microsoft.com/office/drawing/2014/main" val="879469076"/>
                  </a:ext>
                </a:extLst>
              </a:tr>
            </a:tbl>
          </a:graphicData>
        </a:graphic>
      </p:graphicFrame>
      <p:sp>
        <p:nvSpPr>
          <p:cNvPr id="7" name="Date Placeholder 2">
            <a:extLst>
              <a:ext uri="{FF2B5EF4-FFF2-40B4-BE49-F238E27FC236}">
                <a16:creationId xmlns:a16="http://schemas.microsoft.com/office/drawing/2014/main" id="{200015C1-BB8C-605C-B4AC-23FCBDFCD92D}"/>
              </a:ext>
            </a:extLst>
          </p:cNvPr>
          <p:cNvSpPr>
            <a:spLocks noGrp="1"/>
          </p:cNvSpPr>
          <p:nvPr>
            <p:ph type="dt" sz="half" idx="2"/>
          </p:nvPr>
        </p:nvSpPr>
        <p:spPr>
          <a:xfrm>
            <a:off x="736826" y="6504213"/>
            <a:ext cx="1453123" cy="237285"/>
          </a:xfrm>
        </p:spPr>
        <p:txBody>
          <a:bodyPr/>
          <a:lstStyle/>
          <a:p>
            <a:pPr>
              <a:defRPr/>
            </a:pPr>
            <a:r>
              <a:rPr lang="en-US" dirty="0"/>
              <a:t>January 9, 2024  </a:t>
            </a:r>
          </a:p>
        </p:txBody>
      </p:sp>
      <p:sp>
        <p:nvSpPr>
          <p:cNvPr id="8" name="Footer Placeholder 3">
            <a:extLst>
              <a:ext uri="{FF2B5EF4-FFF2-40B4-BE49-F238E27FC236}">
                <a16:creationId xmlns:a16="http://schemas.microsoft.com/office/drawing/2014/main" id="{E57CCB2E-D57A-D9EE-6418-12E5925D4920}"/>
              </a:ext>
            </a:extLst>
          </p:cNvPr>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Tree>
    <p:extLst>
      <p:ext uri="{BB962C8B-B14F-4D97-AF65-F5344CB8AC3E}">
        <p14:creationId xmlns:p14="http://schemas.microsoft.com/office/powerpoint/2010/main" val="661266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t>MiniBooNE Detector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3" name="Date Placeholder 2"/>
          <p:cNvSpPr>
            <a:spLocks noGrp="1"/>
          </p:cNvSpPr>
          <p:nvPr>
            <p:ph type="dt" sz="half" idx="2"/>
          </p:nvPr>
        </p:nvSpPr>
        <p:spPr>
          <a:xfrm>
            <a:off x="736826" y="6504213"/>
            <a:ext cx="1453123" cy="237285"/>
          </a:xfrm>
        </p:spPr>
        <p:txBody>
          <a:bodyPr/>
          <a:lstStyle/>
          <a:p>
            <a:pPr>
              <a:defRPr/>
            </a:pPr>
            <a:r>
              <a:rPr lang="en-US" dirty="0"/>
              <a:t>January 9, 2024  </a:t>
            </a:r>
          </a:p>
        </p:txBody>
      </p:sp>
      <p:sp>
        <p:nvSpPr>
          <p:cNvPr id="4" name="Footer Placeholder 3"/>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a:t>
            </a:fld>
            <a:endParaRPr lang="en-US" dirty="0"/>
          </a:p>
        </p:txBody>
      </p:sp>
    </p:spTree>
    <p:extLst>
      <p:ext uri="{BB962C8B-B14F-4D97-AF65-F5344CB8AC3E}">
        <p14:creationId xmlns:p14="http://schemas.microsoft.com/office/powerpoint/2010/main" val="2014912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04D6D3B-5A42-1977-CE14-30FC8D254B23}"/>
              </a:ext>
            </a:extLst>
          </p:cNvPr>
          <p:cNvSpPr>
            <a:spLocks noGrp="1"/>
          </p:cNvSpPr>
          <p:nvPr>
            <p:ph idx="1"/>
          </p:nvPr>
        </p:nvSpPr>
        <p:spPr/>
        <p:txBody>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dirty="0">
                <a:solidFill>
                  <a:srgbClr val="004C97"/>
                </a:solidFill>
              </a:rPr>
              <a:t>Questions?</a:t>
            </a:r>
          </a:p>
        </p:txBody>
      </p:sp>
      <p:sp>
        <p:nvSpPr>
          <p:cNvPr id="6" name="Slide Number Placeholder 5">
            <a:extLst>
              <a:ext uri="{FF2B5EF4-FFF2-40B4-BE49-F238E27FC236}">
                <a16:creationId xmlns:a16="http://schemas.microsoft.com/office/drawing/2014/main" id="{B0313A6D-81BA-4DFB-6BC4-61878F856D0B}"/>
              </a:ext>
            </a:extLst>
          </p:cNvPr>
          <p:cNvSpPr>
            <a:spLocks noGrp="1"/>
          </p:cNvSpPr>
          <p:nvPr>
            <p:ph type="sldNum" sz="quarter" idx="4"/>
          </p:nvPr>
        </p:nvSpPr>
        <p:spPr/>
        <p:txBody>
          <a:bodyPr/>
          <a:lstStyle/>
          <a:p>
            <a:pPr>
              <a:defRPr/>
            </a:pPr>
            <a:fld id="{148C009B-CB69-E04A-B9B3-34B26D69E9CF}" type="slidenum">
              <a:rPr lang="en-US" smtClean="0"/>
              <a:pPr>
                <a:defRPr/>
              </a:pPr>
              <a:t>30</a:t>
            </a:fld>
            <a:endParaRPr lang="en-US" dirty="0"/>
          </a:p>
        </p:txBody>
      </p:sp>
      <p:sp>
        <p:nvSpPr>
          <p:cNvPr id="4" name="Date Placeholder 2">
            <a:extLst>
              <a:ext uri="{FF2B5EF4-FFF2-40B4-BE49-F238E27FC236}">
                <a16:creationId xmlns:a16="http://schemas.microsoft.com/office/drawing/2014/main" id="{921A6EE4-E660-46EB-F3BC-EAED0C26BDA2}"/>
              </a:ext>
            </a:extLst>
          </p:cNvPr>
          <p:cNvSpPr>
            <a:spLocks noGrp="1"/>
          </p:cNvSpPr>
          <p:nvPr>
            <p:ph type="dt" sz="half" idx="2"/>
          </p:nvPr>
        </p:nvSpPr>
        <p:spPr>
          <a:xfrm>
            <a:off x="736826" y="6504213"/>
            <a:ext cx="1453123" cy="237285"/>
          </a:xfrm>
        </p:spPr>
        <p:txBody>
          <a:bodyPr/>
          <a:lstStyle/>
          <a:p>
            <a:pPr>
              <a:defRPr/>
            </a:pPr>
            <a:r>
              <a:rPr lang="en-US" dirty="0"/>
              <a:t>January 9, 2024  </a:t>
            </a:r>
          </a:p>
        </p:txBody>
      </p:sp>
      <p:sp>
        <p:nvSpPr>
          <p:cNvPr id="5" name="Footer Placeholder 3">
            <a:extLst>
              <a:ext uri="{FF2B5EF4-FFF2-40B4-BE49-F238E27FC236}">
                <a16:creationId xmlns:a16="http://schemas.microsoft.com/office/drawing/2014/main" id="{D8D4B6AE-6261-64D2-9BEA-FBF5A17D9858}"/>
              </a:ext>
            </a:extLst>
          </p:cNvPr>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Tree>
    <p:extLst>
      <p:ext uri="{BB962C8B-B14F-4D97-AF65-F5344CB8AC3E}">
        <p14:creationId xmlns:p14="http://schemas.microsoft.com/office/powerpoint/2010/main" val="2753493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8600" y="971550"/>
            <a:ext cx="8672513" cy="4663440"/>
          </a:xfrm>
        </p:spPr>
        <p:txBody>
          <a:bodyPr/>
          <a:lstStyle/>
          <a:p>
            <a:r>
              <a:rPr lang="en-US" sz="2800" dirty="0">
                <a:solidFill>
                  <a:schemeClr val="bg1">
                    <a:lumMod val="75000"/>
                  </a:schemeClr>
                </a:solidFill>
              </a:rPr>
              <a:t>MiniBooNE Detector Overview</a:t>
            </a:r>
          </a:p>
          <a:p>
            <a:r>
              <a:rPr lang="en-US" sz="2800" dirty="0">
                <a:solidFill>
                  <a:schemeClr val="bg1">
                    <a:lumMod val="75000"/>
                  </a:schemeClr>
                </a:solidFill>
              </a:rPr>
              <a:t>Hazard Inventory </a:t>
            </a:r>
          </a:p>
          <a:p>
            <a:r>
              <a:rPr lang="en-US" sz="2800" dirty="0">
                <a:solidFill>
                  <a:schemeClr val="bg1">
                    <a:lumMod val="75000"/>
                  </a:schemeClr>
                </a:solidFill>
              </a:rPr>
              <a:t>Non-Accelerator Specific Hazards </a:t>
            </a:r>
          </a:p>
          <a:p>
            <a:endParaRPr lang="en-US" sz="2800" dirty="0">
              <a:solidFill>
                <a:schemeClr val="bg1">
                  <a:lumMod val="75000"/>
                </a:schemeClr>
              </a:solidFill>
            </a:endParaRPr>
          </a:p>
          <a:p>
            <a:r>
              <a:rPr lang="en-US" sz="2800" dirty="0"/>
              <a:t>Backup Slide(s)</a:t>
            </a:r>
          </a:p>
          <a:p>
            <a:pPr marL="1828800" lvl="4" indent="0">
              <a:buNone/>
            </a:pPr>
            <a:endParaRPr lang="en-US" dirty="0"/>
          </a:p>
        </p:txBody>
      </p:sp>
      <p:sp>
        <p:nvSpPr>
          <p:cNvPr id="7" name="Title 6"/>
          <p:cNvSpPr>
            <a:spLocks noGrp="1"/>
          </p:cNvSpPr>
          <p:nvPr>
            <p:ph type="title"/>
          </p:nvPr>
        </p:nvSpPr>
        <p:spPr/>
        <p:txBody>
          <a:bodyPr/>
          <a:lstStyle/>
          <a:p>
            <a:r>
              <a:rPr lang="en-US" dirty="0"/>
              <a:t>Outline</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31</a:t>
            </a:fld>
            <a:endParaRPr lang="en-US" dirty="0"/>
          </a:p>
        </p:txBody>
      </p:sp>
      <p:sp>
        <p:nvSpPr>
          <p:cNvPr id="2" name="Date Placeholder 2">
            <a:extLst>
              <a:ext uri="{FF2B5EF4-FFF2-40B4-BE49-F238E27FC236}">
                <a16:creationId xmlns:a16="http://schemas.microsoft.com/office/drawing/2014/main" id="{AE94AB15-8427-3CB5-7BE8-026C79BB408F}"/>
              </a:ext>
            </a:extLst>
          </p:cNvPr>
          <p:cNvSpPr>
            <a:spLocks noGrp="1"/>
          </p:cNvSpPr>
          <p:nvPr>
            <p:ph type="dt" sz="half" idx="2"/>
          </p:nvPr>
        </p:nvSpPr>
        <p:spPr>
          <a:xfrm>
            <a:off x="736826" y="6504213"/>
            <a:ext cx="1453123" cy="237285"/>
          </a:xfrm>
        </p:spPr>
        <p:txBody>
          <a:bodyPr/>
          <a:lstStyle/>
          <a:p>
            <a:pPr>
              <a:defRPr/>
            </a:pPr>
            <a:r>
              <a:rPr lang="en-US" dirty="0"/>
              <a:t>January 9, 2024  </a:t>
            </a:r>
          </a:p>
        </p:txBody>
      </p:sp>
      <p:sp>
        <p:nvSpPr>
          <p:cNvPr id="8" name="Footer Placeholder 3">
            <a:extLst>
              <a:ext uri="{FF2B5EF4-FFF2-40B4-BE49-F238E27FC236}">
                <a16:creationId xmlns:a16="http://schemas.microsoft.com/office/drawing/2014/main" id="{B54A3328-D72D-57C1-E4B8-4CE4D2A8C55A}"/>
              </a:ext>
            </a:extLst>
          </p:cNvPr>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Tree>
    <p:extLst>
      <p:ext uri="{BB962C8B-B14F-4D97-AF65-F5344CB8AC3E}">
        <p14:creationId xmlns:p14="http://schemas.microsoft.com/office/powerpoint/2010/main" val="8878815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FE3661-15DA-4F16-66AC-D45860FE4F59}"/>
              </a:ext>
            </a:extLst>
          </p:cNvPr>
          <p:cNvSpPr>
            <a:spLocks noGrp="1"/>
          </p:cNvSpPr>
          <p:nvPr>
            <p:ph idx="1"/>
          </p:nvPr>
        </p:nvSpPr>
        <p:spPr>
          <a:xfrm>
            <a:off x="235743" y="1286700"/>
            <a:ext cx="8672513" cy="1541478"/>
          </a:xfrm>
        </p:spPr>
        <p:txBody>
          <a:bodyPr/>
          <a:lstStyle/>
          <a:p>
            <a:r>
              <a:rPr lang="en-US" sz="2000" dirty="0"/>
              <a:t>FESHM  defines a confined space as:</a:t>
            </a:r>
          </a:p>
          <a:p>
            <a:pPr lvl="1"/>
            <a:r>
              <a:rPr lang="en-US" sz="2000" dirty="0"/>
              <a:t>1.	Is large enough and so configured that an employee can bodily enter and perform assigned work; and  </a:t>
            </a:r>
          </a:p>
          <a:p>
            <a:pPr lvl="1"/>
            <a:r>
              <a:rPr lang="en-US" sz="2000" dirty="0"/>
              <a:t>2.	has limited or restricted means for entry or exit; and </a:t>
            </a:r>
          </a:p>
          <a:p>
            <a:pPr lvl="1"/>
            <a:r>
              <a:rPr lang="en-US" sz="2000" dirty="0"/>
              <a:t>3.	is not designed for continuous employee occupancy. </a:t>
            </a:r>
          </a:p>
          <a:p>
            <a:r>
              <a:rPr lang="en-US" sz="2000" dirty="0"/>
              <a:t>The designation is determined by the presence of the oil, the space not meant for continuous occupancy, and the limited means of egress through hatches into the vault. Particle Physics Directorate facility management works with ES&amp;H Directorate to maintain the space and provide equipment necessary for the permit-required entry. Entry into the vault must be approved by these groups. The requirements contained in FESHM will be adhered to for all entries into the vault.</a:t>
            </a:r>
            <a:endParaRPr lang="en-US" dirty="0"/>
          </a:p>
        </p:txBody>
      </p:sp>
      <p:sp>
        <p:nvSpPr>
          <p:cNvPr id="3" name="Title 2">
            <a:extLst>
              <a:ext uri="{FF2B5EF4-FFF2-40B4-BE49-F238E27FC236}">
                <a16:creationId xmlns:a16="http://schemas.microsoft.com/office/drawing/2014/main" id="{1B214EE9-CFE1-E69B-B662-2FADF3434081}"/>
              </a:ext>
            </a:extLst>
          </p:cNvPr>
          <p:cNvSpPr>
            <a:spLocks noGrp="1"/>
          </p:cNvSpPr>
          <p:nvPr>
            <p:ph type="title"/>
          </p:nvPr>
        </p:nvSpPr>
        <p:spPr>
          <a:xfrm>
            <a:off x="285030" y="249328"/>
            <a:ext cx="8686800" cy="860604"/>
          </a:xfrm>
        </p:spPr>
        <p:txBody>
          <a:bodyPr/>
          <a:lstStyle/>
          <a:p>
            <a:r>
              <a:rPr lang="en-US" dirty="0"/>
              <a:t>Non-Accelerator Specific Hazards – </a:t>
            </a:r>
            <a:br>
              <a:rPr lang="en-US" dirty="0"/>
            </a:br>
            <a:r>
              <a:rPr lang="en-US" dirty="0"/>
              <a:t>Confined Spaces</a:t>
            </a:r>
          </a:p>
        </p:txBody>
      </p:sp>
      <p:sp>
        <p:nvSpPr>
          <p:cNvPr id="6" name="Slide Number Placeholder 5">
            <a:extLst>
              <a:ext uri="{FF2B5EF4-FFF2-40B4-BE49-F238E27FC236}">
                <a16:creationId xmlns:a16="http://schemas.microsoft.com/office/drawing/2014/main" id="{825E27D8-9FF1-FAAE-1F09-B245D3AD0AC1}"/>
              </a:ext>
            </a:extLst>
          </p:cNvPr>
          <p:cNvSpPr>
            <a:spLocks noGrp="1"/>
          </p:cNvSpPr>
          <p:nvPr>
            <p:ph type="sldNum" sz="quarter" idx="4"/>
          </p:nvPr>
        </p:nvSpPr>
        <p:spPr/>
        <p:txBody>
          <a:bodyPr/>
          <a:lstStyle/>
          <a:p>
            <a:pPr>
              <a:defRPr/>
            </a:pPr>
            <a:fld id="{148C009B-CB69-E04A-B9B3-34B26D69E9CF}" type="slidenum">
              <a:rPr lang="en-US" smtClean="0"/>
              <a:pPr>
                <a:defRPr/>
              </a:pPr>
              <a:t>32</a:t>
            </a:fld>
            <a:endParaRPr lang="en-US" dirty="0"/>
          </a:p>
        </p:txBody>
      </p:sp>
      <p:sp>
        <p:nvSpPr>
          <p:cNvPr id="7" name="Date Placeholder 2">
            <a:extLst>
              <a:ext uri="{FF2B5EF4-FFF2-40B4-BE49-F238E27FC236}">
                <a16:creationId xmlns:a16="http://schemas.microsoft.com/office/drawing/2014/main" id="{F23C2056-A8D0-3776-B9F5-08EABF21FB00}"/>
              </a:ext>
            </a:extLst>
          </p:cNvPr>
          <p:cNvSpPr>
            <a:spLocks noGrp="1"/>
          </p:cNvSpPr>
          <p:nvPr>
            <p:ph type="dt" sz="half" idx="2"/>
          </p:nvPr>
        </p:nvSpPr>
        <p:spPr>
          <a:xfrm>
            <a:off x="736826" y="6504213"/>
            <a:ext cx="1453123" cy="237285"/>
          </a:xfrm>
        </p:spPr>
        <p:txBody>
          <a:bodyPr/>
          <a:lstStyle/>
          <a:p>
            <a:pPr>
              <a:defRPr/>
            </a:pPr>
            <a:r>
              <a:rPr lang="en-US" dirty="0"/>
              <a:t>January 9, 2024  </a:t>
            </a:r>
          </a:p>
        </p:txBody>
      </p:sp>
      <p:sp>
        <p:nvSpPr>
          <p:cNvPr id="8" name="Footer Placeholder 3">
            <a:extLst>
              <a:ext uri="{FF2B5EF4-FFF2-40B4-BE49-F238E27FC236}">
                <a16:creationId xmlns:a16="http://schemas.microsoft.com/office/drawing/2014/main" id="{11E5D6BC-84AD-8940-8A06-C781949886C8}"/>
              </a:ext>
            </a:extLst>
          </p:cNvPr>
          <p:cNvSpPr>
            <a:spLocks noGrp="1"/>
          </p:cNvSpPr>
          <p:nvPr>
            <p:ph type="ftr" sz="quarter" idx="3"/>
          </p:nvPr>
        </p:nvSpPr>
        <p:spPr>
          <a:xfrm>
            <a:off x="1987230" y="6504213"/>
            <a:ext cx="6091874" cy="220677"/>
          </a:xfrm>
        </p:spPr>
        <p:txBody>
          <a:bodyPr/>
          <a:lstStyle/>
          <a:p>
            <a:pPr>
              <a:defRPr/>
            </a:pPr>
            <a:r>
              <a:rPr lang="en-US" dirty="0"/>
              <a:t>Cindy Joe | MiniBooNE Detector Internal Readiness Review</a:t>
            </a:r>
            <a:endParaRPr lang="en-US" b="1" dirty="0"/>
          </a:p>
        </p:txBody>
      </p:sp>
    </p:spTree>
    <p:extLst>
      <p:ext uri="{BB962C8B-B14F-4D97-AF65-F5344CB8AC3E}">
        <p14:creationId xmlns:p14="http://schemas.microsoft.com/office/powerpoint/2010/main" val="1606569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MiniBooNE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1143344" cy="237285"/>
          </a:xfrm>
        </p:spPr>
        <p:txBody>
          <a:bodyPr/>
          <a:lstStyle/>
          <a:p>
            <a:pPr>
              <a:defRPr/>
            </a:pPr>
            <a:r>
              <a:rPr lang="en-US" dirty="0"/>
              <a:t>January 9,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MiniBooNE Detector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325405" y="874994"/>
            <a:ext cx="8672513" cy="3796719"/>
          </a:xfrm>
        </p:spPr>
        <p:txBody>
          <a:bodyPr/>
          <a:lstStyle/>
          <a:p>
            <a:r>
              <a:rPr lang="en-US" sz="2000" dirty="0" err="1"/>
              <a:t>BooNE</a:t>
            </a:r>
            <a:r>
              <a:rPr lang="en-US" sz="2000" dirty="0"/>
              <a:t> (the Booster Neutrino Experiment) was designed to definitively explore the neutrino oscillation signal reported by the Los Alamos Liquid Scintillator Neutrino Detector (LSND) experiment. MiniBooNE represented the first phase for the </a:t>
            </a:r>
            <a:r>
              <a:rPr lang="en-US" sz="2000" dirty="0" err="1"/>
              <a:t>BooNE</a:t>
            </a:r>
            <a:r>
              <a:rPr lang="en-US" sz="2000" dirty="0"/>
              <a:t> collaboration and consisted of a 1 GeV neutrino beam and a single, 800-ton mineral oil detector (the MiniBooNE detector). The MiniBooNE detector is located 500 meters downstream of the neutrino source, and was optimized to search for the LSND signal.</a:t>
            </a:r>
          </a:p>
          <a:p>
            <a:r>
              <a:rPr lang="en-US" sz="2000" dirty="0"/>
              <a:t>The MiniBooNE detector took data from 2002 to 2019. The MiniBooNE Detector is currently not operating. However, the facility remains an active site.</a:t>
            </a:r>
          </a:p>
          <a:p>
            <a:r>
              <a:rPr lang="en-US" sz="2000" dirty="0"/>
              <a:t>A Fermilab Laboratory Directed Research and Development (LDRD) experiment, “Prototype of a Modern Modular Bubble Chamber with Light Nuclear Targets,” is actively planning to begin installation in the facility within the next year.</a:t>
            </a:r>
          </a:p>
        </p:txBody>
      </p:sp>
    </p:spTree>
    <p:extLst>
      <p:ext uri="{BB962C8B-B14F-4D97-AF65-F5344CB8AC3E}">
        <p14:creationId xmlns:p14="http://schemas.microsoft.com/office/powerpoint/2010/main" val="1261465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MiniBooNE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6" y="6504213"/>
            <a:ext cx="1112521" cy="237285"/>
          </a:xfrm>
        </p:spPr>
        <p:txBody>
          <a:bodyPr/>
          <a:lstStyle/>
          <a:p>
            <a:pPr>
              <a:defRPr/>
            </a:pPr>
            <a:r>
              <a:rPr lang="en-US" dirty="0"/>
              <a:t>January 9,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MiniBooNE Detector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325405" y="874994"/>
            <a:ext cx="8686800" cy="3796719"/>
          </a:xfrm>
        </p:spPr>
        <p:txBody>
          <a:bodyPr/>
          <a:lstStyle/>
          <a:p>
            <a:pPr marL="0" indent="0">
              <a:buNone/>
            </a:pPr>
            <a:r>
              <a:rPr lang="en-US" sz="2000" dirty="0"/>
              <a:t>MiniBooNE is in the Booster Neutrino Beamline. It was the earliest experiment in this line.</a:t>
            </a:r>
          </a:p>
          <a:p>
            <a:pPr>
              <a:buFont typeface="Arial" panose="020B0604020202020204" pitchFamily="34" charset="0"/>
              <a:buChar char="•"/>
            </a:pPr>
            <a:endParaRPr lang="en-US" dirty="0"/>
          </a:p>
        </p:txBody>
      </p:sp>
      <p:pic>
        <p:nvPicPr>
          <p:cNvPr id="10" name="Picture 9" descr="Map&#10;&#10;Description automatically generated with low confidence">
            <a:extLst>
              <a:ext uri="{FF2B5EF4-FFF2-40B4-BE49-F238E27FC236}">
                <a16:creationId xmlns:a16="http://schemas.microsoft.com/office/drawing/2014/main" id="{D2C8549C-35A9-1607-4BC5-4CCE1FB46600}"/>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2019" y="1582220"/>
            <a:ext cx="3554656" cy="4256948"/>
          </a:xfrm>
          <a:prstGeom prst="rect">
            <a:avLst/>
          </a:prstGeom>
        </p:spPr>
      </p:pic>
      <p:pic>
        <p:nvPicPr>
          <p:cNvPr id="3075" name="Picture 3" descr="page2image3489593616">
            <a:extLst>
              <a:ext uri="{FF2B5EF4-FFF2-40B4-BE49-F238E27FC236}">
                <a16:creationId xmlns:a16="http://schemas.microsoft.com/office/drawing/2014/main" id="{190225C0-17AF-12DD-E799-AF005AE02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9401" y="2010277"/>
            <a:ext cx="5283626" cy="323694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A9E5FB2-539F-5019-C883-6689F6D85F28}"/>
              </a:ext>
            </a:extLst>
          </p:cNvPr>
          <p:cNvSpPr/>
          <p:nvPr/>
        </p:nvSpPr>
        <p:spPr>
          <a:xfrm>
            <a:off x="5619964" y="4335693"/>
            <a:ext cx="606175" cy="811659"/>
          </a:xfrm>
          <a:prstGeom prst="rect">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Freeform 14">
            <a:extLst>
              <a:ext uri="{FF2B5EF4-FFF2-40B4-BE49-F238E27FC236}">
                <a16:creationId xmlns:a16="http://schemas.microsoft.com/office/drawing/2014/main" id="{2D6B2CC9-B8B0-6377-0360-1930E636F3BD}"/>
              </a:ext>
            </a:extLst>
          </p:cNvPr>
          <p:cNvSpPr/>
          <p:nvPr/>
        </p:nvSpPr>
        <p:spPr>
          <a:xfrm>
            <a:off x="5381469" y="3282846"/>
            <a:ext cx="674557" cy="404734"/>
          </a:xfrm>
          <a:custGeom>
            <a:avLst/>
            <a:gdLst>
              <a:gd name="connsiteX0" fmla="*/ 0 w 674557"/>
              <a:gd name="connsiteY0" fmla="*/ 232347 h 404734"/>
              <a:gd name="connsiteX1" fmla="*/ 374754 w 674557"/>
              <a:gd name="connsiteY1" fmla="*/ 0 h 404734"/>
              <a:gd name="connsiteX2" fmla="*/ 674557 w 674557"/>
              <a:gd name="connsiteY2" fmla="*/ 0 h 404734"/>
              <a:gd name="connsiteX3" fmla="*/ 674557 w 674557"/>
              <a:gd name="connsiteY3" fmla="*/ 217357 h 404734"/>
              <a:gd name="connsiteX4" fmla="*/ 337279 w 674557"/>
              <a:gd name="connsiteY4" fmla="*/ 232347 h 404734"/>
              <a:gd name="connsiteX5" fmla="*/ 134911 w 674557"/>
              <a:gd name="connsiteY5" fmla="*/ 404734 h 404734"/>
              <a:gd name="connsiteX6" fmla="*/ 0 w 674557"/>
              <a:gd name="connsiteY6" fmla="*/ 404734 h 404734"/>
              <a:gd name="connsiteX7" fmla="*/ 0 w 674557"/>
              <a:gd name="connsiteY7" fmla="*/ 232347 h 404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4557" h="404734">
                <a:moveTo>
                  <a:pt x="0" y="232347"/>
                </a:moveTo>
                <a:lnTo>
                  <a:pt x="374754" y="0"/>
                </a:lnTo>
                <a:lnTo>
                  <a:pt x="674557" y="0"/>
                </a:lnTo>
                <a:lnTo>
                  <a:pt x="674557" y="217357"/>
                </a:lnTo>
                <a:lnTo>
                  <a:pt x="337279" y="232347"/>
                </a:lnTo>
                <a:lnTo>
                  <a:pt x="134911" y="404734"/>
                </a:lnTo>
                <a:lnTo>
                  <a:pt x="0" y="404734"/>
                </a:lnTo>
                <a:lnTo>
                  <a:pt x="0" y="232347"/>
                </a:lnTo>
                <a:close/>
              </a:path>
            </a:pathLst>
          </a:cu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8333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MiniBooNE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6" y="6504213"/>
            <a:ext cx="1112521" cy="237285"/>
          </a:xfrm>
        </p:spPr>
        <p:txBody>
          <a:bodyPr/>
          <a:lstStyle/>
          <a:p>
            <a:pPr>
              <a:defRPr/>
            </a:pPr>
            <a:r>
              <a:rPr lang="en-US" dirty="0"/>
              <a:t>January 9,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MiniBooNE Detector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dirty="0"/>
          </a:p>
        </p:txBody>
      </p:sp>
      <p:pic>
        <p:nvPicPr>
          <p:cNvPr id="2" name="Picture 1">
            <a:extLst>
              <a:ext uri="{FF2B5EF4-FFF2-40B4-BE49-F238E27FC236}">
                <a16:creationId xmlns:a16="http://schemas.microsoft.com/office/drawing/2014/main" id="{3865D44F-9E6F-D5CE-D6CD-C9A510DA79F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77284" y="679629"/>
            <a:ext cx="5212080" cy="3799840"/>
          </a:xfrm>
          <a:prstGeom prst="rect">
            <a:avLst/>
          </a:prstGeom>
          <a:scene3d>
            <a:camera prst="orthographicFront">
              <a:rot lat="0" lon="0" rev="21564000"/>
            </a:camera>
            <a:lightRig rig="threePt" dir="t"/>
          </a:scene3d>
        </p:spPr>
      </p:pic>
      <p:pic>
        <p:nvPicPr>
          <p:cNvPr id="11" name="Picture 1" descr="page8image3214370512">
            <a:extLst>
              <a:ext uri="{FF2B5EF4-FFF2-40B4-BE49-F238E27FC236}">
                <a16:creationId xmlns:a16="http://schemas.microsoft.com/office/drawing/2014/main" id="{43BA1C5A-E5CB-2EBC-CBEC-8FB50C21D2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4254" y="465690"/>
            <a:ext cx="3151146" cy="388510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page8image3214370816">
            <a:extLst>
              <a:ext uri="{FF2B5EF4-FFF2-40B4-BE49-F238E27FC236}">
                <a16:creationId xmlns:a16="http://schemas.microsoft.com/office/drawing/2014/main" id="{E6C89642-48F3-065B-723C-010D0E454FB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0171" y="3287740"/>
            <a:ext cx="3983330" cy="29818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8841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MiniBooNE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6" y="6504213"/>
            <a:ext cx="1112521" cy="237285"/>
          </a:xfrm>
        </p:spPr>
        <p:txBody>
          <a:bodyPr/>
          <a:lstStyle/>
          <a:p>
            <a:pPr>
              <a:defRPr/>
            </a:pPr>
            <a:r>
              <a:rPr lang="en-US" dirty="0"/>
              <a:t>January 9,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MiniBooNE Detector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dirty="0"/>
          </a:p>
        </p:txBody>
      </p:sp>
      <p:sp>
        <p:nvSpPr>
          <p:cNvPr id="14" name="Content Placeholder 1">
            <a:extLst>
              <a:ext uri="{FF2B5EF4-FFF2-40B4-BE49-F238E27FC236}">
                <a16:creationId xmlns:a16="http://schemas.microsoft.com/office/drawing/2014/main" id="{DEE29A6B-CECE-6DE6-C54B-E2AFB2A7FA64}"/>
              </a:ext>
            </a:extLst>
          </p:cNvPr>
          <p:cNvSpPr>
            <a:spLocks noGrp="1"/>
          </p:cNvSpPr>
          <p:nvPr>
            <p:ph idx="1"/>
          </p:nvPr>
        </p:nvSpPr>
        <p:spPr>
          <a:xfrm>
            <a:off x="325405" y="874994"/>
            <a:ext cx="8686800" cy="3796719"/>
          </a:xfrm>
        </p:spPr>
        <p:txBody>
          <a:bodyPr/>
          <a:lstStyle/>
          <a:p>
            <a:pPr marL="0" indent="0">
              <a:buNone/>
            </a:pPr>
            <a:r>
              <a:rPr lang="en-US" sz="2000" dirty="0"/>
              <a:t>The MiniBooNE detector site consists of:</a:t>
            </a:r>
          </a:p>
        </p:txBody>
      </p:sp>
      <p:pic>
        <p:nvPicPr>
          <p:cNvPr id="2" name="Picture 1">
            <a:extLst>
              <a:ext uri="{FF2B5EF4-FFF2-40B4-BE49-F238E27FC236}">
                <a16:creationId xmlns:a16="http://schemas.microsoft.com/office/drawing/2014/main" id="{3865D44F-9E6F-D5CE-D6CD-C9A510DA79F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011545" y="1692001"/>
            <a:ext cx="5212080" cy="3799840"/>
          </a:xfrm>
          <a:prstGeom prst="rect">
            <a:avLst/>
          </a:prstGeom>
          <a:scene3d>
            <a:camera prst="orthographicFront">
              <a:rot lat="0" lon="0" rev="21564000"/>
            </a:camera>
            <a:lightRig rig="threePt" dir="t"/>
          </a:scene3d>
        </p:spPr>
      </p:pic>
      <p:sp>
        <p:nvSpPr>
          <p:cNvPr id="7" name="Content Placeholder 1">
            <a:extLst>
              <a:ext uri="{FF2B5EF4-FFF2-40B4-BE49-F238E27FC236}">
                <a16:creationId xmlns:a16="http://schemas.microsoft.com/office/drawing/2014/main" id="{FD1A6993-1EF4-9FE9-1ABB-57D4FC3DA09D}"/>
              </a:ext>
            </a:extLst>
          </p:cNvPr>
          <p:cNvSpPr txBox="1">
            <a:spLocks/>
          </p:cNvSpPr>
          <p:nvPr/>
        </p:nvSpPr>
        <p:spPr>
          <a:xfrm>
            <a:off x="373808" y="1426437"/>
            <a:ext cx="3637737" cy="3796719"/>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	The MiniBooNE detector vault: a cylindrical, concrete-lined excavation, 50 ft in diameter and 45 ft deep.  This vault houses the detector tank and is equipped with access hatches for personnel and equipment.</a:t>
            </a:r>
          </a:p>
        </p:txBody>
      </p:sp>
      <p:sp>
        <p:nvSpPr>
          <p:cNvPr id="9" name="Rectangle 8">
            <a:extLst>
              <a:ext uri="{FF2B5EF4-FFF2-40B4-BE49-F238E27FC236}">
                <a16:creationId xmlns:a16="http://schemas.microsoft.com/office/drawing/2014/main" id="{42072829-108B-C978-8D11-9B486DDD9CCA}"/>
              </a:ext>
            </a:extLst>
          </p:cNvPr>
          <p:cNvSpPr/>
          <p:nvPr/>
        </p:nvSpPr>
        <p:spPr>
          <a:xfrm>
            <a:off x="4469258" y="2907587"/>
            <a:ext cx="2578814" cy="2198669"/>
          </a:xfrm>
          <a:prstGeom prst="rect">
            <a:avLst/>
          </a:prstGeom>
          <a:solidFill>
            <a:schemeClr val="accent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260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MiniBooNE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6" y="6504213"/>
            <a:ext cx="1194715" cy="237285"/>
          </a:xfrm>
        </p:spPr>
        <p:txBody>
          <a:bodyPr/>
          <a:lstStyle/>
          <a:p>
            <a:pPr>
              <a:defRPr/>
            </a:pPr>
            <a:r>
              <a:rPr lang="en-US" dirty="0"/>
              <a:t>January 9,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MiniBooNE Detector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dirty="0"/>
          </a:p>
        </p:txBody>
      </p:sp>
      <p:pic>
        <p:nvPicPr>
          <p:cNvPr id="2" name="Picture 1">
            <a:extLst>
              <a:ext uri="{FF2B5EF4-FFF2-40B4-BE49-F238E27FC236}">
                <a16:creationId xmlns:a16="http://schemas.microsoft.com/office/drawing/2014/main" id="{3865D44F-9E6F-D5CE-D6CD-C9A510DA79F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011545" y="1692001"/>
            <a:ext cx="5212080" cy="3799840"/>
          </a:xfrm>
          <a:prstGeom prst="rect">
            <a:avLst/>
          </a:prstGeom>
          <a:scene3d>
            <a:camera prst="orthographicFront">
              <a:rot lat="0" lon="0" rev="21564000"/>
            </a:camera>
            <a:lightRig rig="threePt" dir="t"/>
          </a:scene3d>
        </p:spPr>
      </p:pic>
      <p:sp>
        <p:nvSpPr>
          <p:cNvPr id="7" name="Content Placeholder 1">
            <a:extLst>
              <a:ext uri="{FF2B5EF4-FFF2-40B4-BE49-F238E27FC236}">
                <a16:creationId xmlns:a16="http://schemas.microsoft.com/office/drawing/2014/main" id="{FD1A6993-1EF4-9FE9-1ABB-57D4FC3DA09D}"/>
              </a:ext>
            </a:extLst>
          </p:cNvPr>
          <p:cNvSpPr txBox="1">
            <a:spLocks/>
          </p:cNvSpPr>
          <p:nvPr/>
        </p:nvSpPr>
        <p:spPr>
          <a:xfrm>
            <a:off x="373808" y="874838"/>
            <a:ext cx="3637737" cy="3796719"/>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	The detector tank: a 40-ft-diameter spherical tank located in the detector vault, instrumented with a little over 1500 photomultiplier tubes, and filled with 250,000 gallons of </a:t>
            </a:r>
            <a:r>
              <a:rPr lang="en-US" sz="2000" dirty="0" err="1"/>
              <a:t>Marcol</a:t>
            </a:r>
            <a:r>
              <a:rPr lang="en-US" sz="2000" dirty="0"/>
              <a:t> 7 (Fermilab MSDS 16080) mineral oil.  A cover gas of nitrogen, which is fed from a 1000 L liquid nitrogen </a:t>
            </a:r>
            <a:r>
              <a:rPr lang="en-US" sz="2000" dirty="0" err="1"/>
              <a:t>dewar</a:t>
            </a:r>
            <a:r>
              <a:rPr lang="en-US" sz="2000" dirty="0"/>
              <a:t>, is introduced in the empty space at the top of the tank to provide protection from oxidation.  Oxidation degrades the desirable properties of the mineral oil that are important to the experiment .</a:t>
            </a:r>
          </a:p>
        </p:txBody>
      </p:sp>
      <p:sp>
        <p:nvSpPr>
          <p:cNvPr id="8" name="Oval 7">
            <a:extLst>
              <a:ext uri="{FF2B5EF4-FFF2-40B4-BE49-F238E27FC236}">
                <a16:creationId xmlns:a16="http://schemas.microsoft.com/office/drawing/2014/main" id="{EB4B9620-B66D-D254-18C8-17E179E2DD42}"/>
              </a:ext>
            </a:extLst>
          </p:cNvPr>
          <p:cNvSpPr/>
          <p:nvPr/>
        </p:nvSpPr>
        <p:spPr>
          <a:xfrm>
            <a:off x="4787758" y="2873893"/>
            <a:ext cx="1952089" cy="1952089"/>
          </a:xfrm>
          <a:prstGeom prst="ellipse">
            <a:avLst/>
          </a:prstGeom>
          <a:solidFill>
            <a:schemeClr val="accent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762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5F0A19-0C2D-5229-105E-FEAE10F55B5F}"/>
              </a:ext>
            </a:extLst>
          </p:cNvPr>
          <p:cNvSpPr>
            <a:spLocks noGrp="1"/>
          </p:cNvSpPr>
          <p:nvPr>
            <p:ph type="title"/>
          </p:nvPr>
        </p:nvSpPr>
        <p:spPr/>
        <p:txBody>
          <a:bodyPr/>
          <a:lstStyle/>
          <a:p>
            <a:r>
              <a:rPr lang="en-US" dirty="0"/>
              <a:t>MiniBooNE Detector Overview</a:t>
            </a:r>
          </a:p>
        </p:txBody>
      </p:sp>
      <p:sp>
        <p:nvSpPr>
          <p:cNvPr id="4" name="Date Placeholder 3">
            <a:extLst>
              <a:ext uri="{FF2B5EF4-FFF2-40B4-BE49-F238E27FC236}">
                <a16:creationId xmlns:a16="http://schemas.microsoft.com/office/drawing/2014/main" id="{A25E78C5-EEAB-4C94-89C3-2C9E389F0027}"/>
              </a:ext>
            </a:extLst>
          </p:cNvPr>
          <p:cNvSpPr>
            <a:spLocks noGrp="1"/>
          </p:cNvSpPr>
          <p:nvPr>
            <p:ph type="dt" sz="half" idx="2"/>
          </p:nvPr>
        </p:nvSpPr>
        <p:spPr>
          <a:xfrm>
            <a:off x="736827" y="6504213"/>
            <a:ext cx="1133070" cy="237285"/>
          </a:xfrm>
        </p:spPr>
        <p:txBody>
          <a:bodyPr/>
          <a:lstStyle/>
          <a:p>
            <a:pPr>
              <a:defRPr/>
            </a:pPr>
            <a:r>
              <a:rPr lang="en-US" dirty="0"/>
              <a:t>January 9, 2024  </a:t>
            </a:r>
          </a:p>
        </p:txBody>
      </p:sp>
      <p:sp>
        <p:nvSpPr>
          <p:cNvPr id="5" name="Footer Placeholder 4">
            <a:extLst>
              <a:ext uri="{FF2B5EF4-FFF2-40B4-BE49-F238E27FC236}">
                <a16:creationId xmlns:a16="http://schemas.microsoft.com/office/drawing/2014/main" id="{09A872DA-9201-428E-7E2C-E42FC8DB3661}"/>
              </a:ext>
            </a:extLst>
          </p:cNvPr>
          <p:cNvSpPr>
            <a:spLocks noGrp="1"/>
          </p:cNvSpPr>
          <p:nvPr>
            <p:ph type="ftr" sz="quarter" idx="3"/>
          </p:nvPr>
        </p:nvSpPr>
        <p:spPr/>
        <p:txBody>
          <a:bodyPr/>
          <a:lstStyle/>
          <a:p>
            <a:pPr>
              <a:defRPr/>
            </a:pPr>
            <a:r>
              <a:rPr lang="en-US" dirty="0"/>
              <a:t>	Cindy Joe | MiniBooNE Detector Internal Readiness Review</a:t>
            </a:r>
            <a:endParaRPr lang="en-US" b="1" dirty="0"/>
          </a:p>
        </p:txBody>
      </p:sp>
      <p:sp>
        <p:nvSpPr>
          <p:cNvPr id="6" name="Slide Number Placeholder 5">
            <a:extLst>
              <a:ext uri="{FF2B5EF4-FFF2-40B4-BE49-F238E27FC236}">
                <a16:creationId xmlns:a16="http://schemas.microsoft.com/office/drawing/2014/main" id="{C1C2A9C4-3875-6605-71ED-DBC88B45631D}"/>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dirty="0"/>
          </a:p>
        </p:txBody>
      </p:sp>
      <p:pic>
        <p:nvPicPr>
          <p:cNvPr id="2" name="Picture 1">
            <a:extLst>
              <a:ext uri="{FF2B5EF4-FFF2-40B4-BE49-F238E27FC236}">
                <a16:creationId xmlns:a16="http://schemas.microsoft.com/office/drawing/2014/main" id="{3865D44F-9E6F-D5CE-D6CD-C9A510DA79F9}"/>
              </a:ext>
            </a:extLst>
          </p:cNvPr>
          <p:cNvPicPr>
            <a:picLocks/>
          </p:cNvPicPr>
          <p:nvPr/>
        </p:nvPicPr>
        <p:blipFill>
          <a:blip r:embed="rId2">
            <a:extLst>
              <a:ext uri="{28A0092B-C50C-407E-A947-70E740481C1C}">
                <a14:useLocalDpi xmlns:a14="http://schemas.microsoft.com/office/drawing/2010/main" val="0"/>
              </a:ext>
            </a:extLst>
          </a:blip>
          <a:stretch>
            <a:fillRect/>
          </a:stretch>
        </p:blipFill>
        <p:spPr>
          <a:xfrm>
            <a:off x="4011545" y="1692001"/>
            <a:ext cx="5212080" cy="3799840"/>
          </a:xfrm>
          <a:prstGeom prst="rect">
            <a:avLst/>
          </a:prstGeom>
          <a:scene3d>
            <a:camera prst="orthographicFront">
              <a:rot lat="0" lon="0" rev="21564000"/>
            </a:camera>
            <a:lightRig rig="threePt" dir="t"/>
          </a:scene3d>
        </p:spPr>
      </p:pic>
      <p:sp>
        <p:nvSpPr>
          <p:cNvPr id="7" name="Content Placeholder 1">
            <a:extLst>
              <a:ext uri="{FF2B5EF4-FFF2-40B4-BE49-F238E27FC236}">
                <a16:creationId xmlns:a16="http://schemas.microsoft.com/office/drawing/2014/main" id="{FD1A6993-1EF4-9FE9-1ABB-57D4FC3DA09D}"/>
              </a:ext>
            </a:extLst>
          </p:cNvPr>
          <p:cNvSpPr txBox="1">
            <a:spLocks/>
          </p:cNvSpPr>
          <p:nvPr/>
        </p:nvSpPr>
        <p:spPr>
          <a:xfrm>
            <a:off x="373808" y="989577"/>
            <a:ext cx="3637737" cy="3796719"/>
          </a:xfrm>
          <a:prstGeom prst="rect">
            <a:avLst/>
          </a:prstGeom>
        </p:spPr>
        <p:txBody>
          <a:bodyPr lIns="0" tIns="0" rIns="0" bIns="0"/>
          <a:lstStyle>
            <a:lvl1pPr marL="342900" indent="-342900" algn="l" defTabSz="457200" rtl="0" eaLnBrk="1" fontAlgn="base" hangingPunct="1">
              <a:spcBef>
                <a:spcPct val="20000"/>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	The detector support enclosure: a 50-ft-diameter circular room located (at surface level) above the detector vault which houses electronics and oil handling equipment.  The support enclosure includes power, fire protection, and air handling equipment, as well as a 2-ton trolley supporting a 1-ton hoist.</a:t>
            </a:r>
          </a:p>
          <a:p>
            <a:pPr>
              <a:buFont typeface="Arial" panose="020B0604020202020204" pitchFamily="34" charset="0"/>
              <a:buChar char="•"/>
            </a:pPr>
            <a:endParaRPr lang="en-US" dirty="0"/>
          </a:p>
        </p:txBody>
      </p:sp>
      <p:sp>
        <p:nvSpPr>
          <p:cNvPr id="8" name="Rectangle 7">
            <a:extLst>
              <a:ext uri="{FF2B5EF4-FFF2-40B4-BE49-F238E27FC236}">
                <a16:creationId xmlns:a16="http://schemas.microsoft.com/office/drawing/2014/main" id="{68077ABA-C71F-99F8-039A-9ECDBC351021}"/>
              </a:ext>
            </a:extLst>
          </p:cNvPr>
          <p:cNvSpPr/>
          <p:nvPr/>
        </p:nvSpPr>
        <p:spPr>
          <a:xfrm>
            <a:off x="4458984" y="2147299"/>
            <a:ext cx="3698697" cy="678094"/>
          </a:xfrm>
          <a:prstGeom prst="rect">
            <a:avLst/>
          </a:prstGeom>
          <a:solidFill>
            <a:schemeClr val="accent1">
              <a:alpha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09C33D5-9679-7FDF-7EBE-8FB9C0A2CD8F}"/>
              </a:ext>
            </a:extLst>
          </p:cNvPr>
          <p:cNvSpPr/>
          <p:nvPr/>
        </p:nvSpPr>
        <p:spPr>
          <a:xfrm>
            <a:off x="7150813" y="2835667"/>
            <a:ext cx="1006868" cy="455298"/>
          </a:xfrm>
          <a:prstGeom prst="rect">
            <a:avLst/>
          </a:prstGeom>
          <a:solidFill>
            <a:schemeClr val="accent1">
              <a:alpha val="50044"/>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333283"/>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FNAL_PowerPoint_4x3_103023  -  Read-Only" id="{A8C22F5D-C6D7-4589-A1DC-766D1E9786F3}" vid="{C4929605-360F-4C13-A43A-E93BABDEF80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c8a0c449-bc3f-4023-b6f3-9ae146c0e873">MKRZARSQM56R-1466480915-294</_dlc_DocId>
    <_dlc_DocIdUrl xmlns="c8a0c449-bc3f-4023-b6f3-9ae146c0e873">
      <Url>https://fermipoint.fnal.gov/org/eshq/ASD/_layouts/15/DocIdRedir.aspx?ID=MKRZARSQM56R-1466480915-294</Url>
      <Description>MKRZARSQM56R-1466480915-294</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5E5E6438C41BFD47ACE8933FA0781970" ma:contentTypeVersion="2" ma:contentTypeDescription="Create a new document." ma:contentTypeScope="" ma:versionID="40731602f34b2e145fe69f86e6a35b1b">
  <xsd:schema xmlns:xsd="http://www.w3.org/2001/XMLSchema" xmlns:xs="http://www.w3.org/2001/XMLSchema" xmlns:p="http://schemas.microsoft.com/office/2006/metadata/properties" xmlns:ns2="c8a0c449-bc3f-4023-b6f3-9ae146c0e873" targetNamespace="http://schemas.microsoft.com/office/2006/metadata/properties" ma:root="true" ma:fieldsID="e613c1cf9b7acee2742733a09b7ffdd1" ns2:_="">
    <xsd:import namespace="c8a0c449-bc3f-4023-b6f3-9ae146c0e873"/>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8a0c449-bc3f-4023-b6f3-9ae146c0e873"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97848FA-C60A-45FD-BB12-33C88503094C}">
  <ds:schemaRefs>
    <ds:schemaRef ds:uri="http://schemas.microsoft.com/sharepoint/events"/>
  </ds:schemaRefs>
</ds:datastoreItem>
</file>

<file path=customXml/itemProps2.xml><?xml version="1.0" encoding="utf-8"?>
<ds:datastoreItem xmlns:ds="http://schemas.openxmlformats.org/officeDocument/2006/customXml" ds:itemID="{6B9A9177-9946-41CD-B01B-8BAAEF071AA1}">
  <ds:schemaRefs>
    <ds:schemaRef ds:uri="http://schemas.openxmlformats.org/package/2006/metadata/core-properties"/>
    <ds:schemaRef ds:uri="http://www.w3.org/XML/1998/namespace"/>
    <ds:schemaRef ds:uri="http://schemas.microsoft.com/office/2006/documentManagement/types"/>
    <ds:schemaRef ds:uri="http://purl.org/dc/elements/1.1/"/>
    <ds:schemaRef ds:uri="http://schemas.microsoft.com/office/infopath/2007/PartnerControls"/>
    <ds:schemaRef ds:uri="http://schemas.microsoft.com/office/2006/metadata/properties"/>
    <ds:schemaRef ds:uri="c8a0c449-bc3f-4023-b6f3-9ae146c0e873"/>
    <ds:schemaRef ds:uri="http://purl.org/dc/dcmitype/"/>
    <ds:schemaRef ds:uri="http://purl.org/dc/terms/"/>
  </ds:schemaRefs>
</ds:datastoreItem>
</file>

<file path=customXml/itemProps3.xml><?xml version="1.0" encoding="utf-8"?>
<ds:datastoreItem xmlns:ds="http://schemas.openxmlformats.org/officeDocument/2006/customXml" ds:itemID="{5E4FB0BA-40FF-4738-BEDA-5B1BDD7FB1CF}">
  <ds:schemaRefs>
    <ds:schemaRef ds:uri="http://schemas.microsoft.com/sharepoint/v3/contenttype/forms"/>
  </ds:schemaRefs>
</ds:datastoreItem>
</file>

<file path=customXml/itemProps4.xml><?xml version="1.0" encoding="utf-8"?>
<ds:datastoreItem xmlns:ds="http://schemas.openxmlformats.org/officeDocument/2006/customXml" ds:itemID="{F3046631-D625-4DBB-820E-2A2656AF18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8a0c449-bc3f-4023-b6f3-9ae146c0e8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FNAL_PowerPoint_4x3_100716 (1)</Template>
  <TotalTime>10706</TotalTime>
  <Words>4205</Words>
  <Application>Microsoft Macintosh PowerPoint</Application>
  <PresentationFormat>On-screen Show (4:3)</PresentationFormat>
  <Paragraphs>519</Paragraphs>
  <Slides>32</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32</vt:i4>
      </vt:variant>
    </vt:vector>
  </HeadingPairs>
  <TitlesOfParts>
    <vt:vector size="37" baseType="lpstr">
      <vt:lpstr>Arial</vt:lpstr>
      <vt:lpstr>Calibri</vt:lpstr>
      <vt:lpstr>Helvetica</vt:lpstr>
      <vt:lpstr>Fermilab_PPT_090815</vt:lpstr>
      <vt:lpstr>1_Fermilab_PPT_090815</vt:lpstr>
      <vt:lpstr>PowerPoint Presentation</vt:lpstr>
      <vt:lpstr>Outline</vt:lpstr>
      <vt:lpstr>Outline</vt:lpstr>
      <vt:lpstr>MiniBooNE Detector Overview</vt:lpstr>
      <vt:lpstr>MiniBooNE Detector Overview</vt:lpstr>
      <vt:lpstr>MiniBooNE Detector Overview</vt:lpstr>
      <vt:lpstr>MiniBooNE Detector Overview</vt:lpstr>
      <vt:lpstr>MiniBooNE Detector Overview</vt:lpstr>
      <vt:lpstr>MiniBooNE Detector Overview</vt:lpstr>
      <vt:lpstr>Outline</vt:lpstr>
      <vt:lpstr>Hazard Inventory for MiniBooNE Detector</vt:lpstr>
      <vt:lpstr>Hazard Inventory for MiniBooNE Detector</vt:lpstr>
      <vt:lpstr>Outline</vt:lpstr>
      <vt:lpstr>Non-Accelerator Specific Hazards – Hot Work</vt:lpstr>
      <vt:lpstr>Non-Accelerator Specific Hazards – Crane Operations</vt:lpstr>
      <vt:lpstr>Non-Accelerator Specific Hazards – Compressed Gasses</vt:lpstr>
      <vt:lpstr>Non-Accelerator Specific Hazards –  Material Handling</vt:lpstr>
      <vt:lpstr>Non-Accelerator Specific Hazards –  Life Safety Egress</vt:lpstr>
      <vt:lpstr>Non-Accelerator Specific Hazards –  Combustible Materials</vt:lpstr>
      <vt:lpstr>Non-Accelerator Specific Hazards –  Combustible Materials</vt:lpstr>
      <vt:lpstr>Non-Accelerator Specific Hazards –  Flammable Materials</vt:lpstr>
      <vt:lpstr>Non-Accelerator Specific Hazards –  Flammable Materials</vt:lpstr>
      <vt:lpstr>Non-Accelerator Specific Hazards – Power Tools</vt:lpstr>
      <vt:lpstr>Non-Accelerator Specific Hazards – Pumps and Motors</vt:lpstr>
      <vt:lpstr>Non-Accelerator Specific Hazards –  Confined Spaces</vt:lpstr>
      <vt:lpstr>Non-Accelerator Specific Hazards – Noise</vt:lpstr>
      <vt:lpstr>Non-Accelerator Specific Hazards – Silica</vt:lpstr>
      <vt:lpstr>Non-Accelerator Specific Hazards – Ergonomics</vt:lpstr>
      <vt:lpstr>Non-Accelerator Specific Hazards –  Working at Heights</vt:lpstr>
      <vt:lpstr>PowerPoint Presentation</vt:lpstr>
      <vt:lpstr>Outline</vt:lpstr>
      <vt:lpstr>Non-Accelerator Specific Hazards –  Confined Spaces</vt:lpstr>
    </vt:vector>
  </TitlesOfParts>
  <Company>Sandbox Studio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R. Wolter x4807 16344N</dc:creator>
  <cp:lastModifiedBy>Cindy D. Joe</cp:lastModifiedBy>
  <cp:revision>150</cp:revision>
  <cp:lastPrinted>2014-01-20T19:40:21Z</cp:lastPrinted>
  <dcterms:created xsi:type="dcterms:W3CDTF">2017-02-13T18:49:53Z</dcterms:created>
  <dcterms:modified xsi:type="dcterms:W3CDTF">2024-01-09T20:07:42Z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0x0101005E5E6438C41BFD47ACE8933FA0781970</vt:lpwstr>
  </property>
  <property fmtid="{D5CDD505-2E9C-101B-9397-08002B2CF9AE}" pid="3" name="_dlc_DocIdItemGuid">
    <vt:lpwstr>e15050c8-8936-4be0-9562-0f7eb3139549</vt:lpwstr>
  </property>
</Properties>
</file>