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2" r:id="rId5"/>
    <p:sldMasterId id="2147484123" r:id="rId6"/>
  </p:sldMasterIdLst>
  <p:notesMasterIdLst>
    <p:notesMasterId r:id="rId36"/>
  </p:notesMasterIdLst>
  <p:handoutMasterIdLst>
    <p:handoutMasterId r:id="rId37"/>
  </p:handoutMasterIdLst>
  <p:sldIdLst>
    <p:sldId id="340" r:id="rId7"/>
    <p:sldId id="275" r:id="rId8"/>
    <p:sldId id="378" r:id="rId9"/>
    <p:sldId id="356" r:id="rId10"/>
    <p:sldId id="376" r:id="rId11"/>
    <p:sldId id="377" r:id="rId12"/>
    <p:sldId id="387" r:id="rId13"/>
    <p:sldId id="379" r:id="rId14"/>
    <p:sldId id="386" r:id="rId15"/>
    <p:sldId id="381" r:id="rId16"/>
    <p:sldId id="382" r:id="rId17"/>
    <p:sldId id="383" r:id="rId18"/>
    <p:sldId id="357" r:id="rId19"/>
    <p:sldId id="322" r:id="rId20"/>
    <p:sldId id="358" r:id="rId21"/>
    <p:sldId id="351" r:id="rId22"/>
    <p:sldId id="353" r:id="rId23"/>
    <p:sldId id="384" r:id="rId24"/>
    <p:sldId id="389" r:id="rId25"/>
    <p:sldId id="390" r:id="rId26"/>
    <p:sldId id="391" r:id="rId27"/>
    <p:sldId id="388" r:id="rId28"/>
    <p:sldId id="352" r:id="rId29"/>
    <p:sldId id="354" r:id="rId30"/>
    <p:sldId id="392" r:id="rId31"/>
    <p:sldId id="393" r:id="rId32"/>
    <p:sldId id="395" r:id="rId33"/>
    <p:sldId id="373" r:id="rId34"/>
    <p:sldId id="375" r:id="rId35"/>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142">
          <p15:clr>
            <a:srgbClr val="A4A3A4"/>
          </p15:clr>
        </p15:guide>
        <p15:guide id="2" orient="horz" pos="4027">
          <p15:clr>
            <a:srgbClr val="A4A3A4"/>
          </p15:clr>
        </p15:guide>
        <p15:guide id="3" orient="horz" pos="1698">
          <p15:clr>
            <a:srgbClr val="A4A3A4"/>
          </p15:clr>
        </p15:guide>
        <p15:guide id="4" orient="horz" pos="152">
          <p15:clr>
            <a:srgbClr val="A4A3A4"/>
          </p15:clr>
        </p15:guide>
        <p15:guide id="5" orient="horz" pos="2790">
          <p15:clr>
            <a:srgbClr val="A4A3A4"/>
          </p15:clr>
        </p15:guide>
        <p15:guide id="6" orient="horz" pos="604">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 E. AndersonJr. x4973 04659N" initials="JEA" lastIdx="10" clrIdx="0">
    <p:extLst>
      <p:ext uri="{19B8F6BF-5375-455C-9EA6-DF929625EA0E}">
        <p15:presenceInfo xmlns:p15="http://schemas.microsoft.com/office/powerpoint/2012/main" userId="John E. AndersonJr. x4973 04659N" providerId="None"/>
      </p:ext>
    </p:extLst>
  </p:cmAuthor>
  <p:cmAuthor id="2" name="Madelyn R. Wolter x4807 16344N" initials="MRWx1" lastIdx="3" clrIdx="1">
    <p:extLst>
      <p:ext uri="{19B8F6BF-5375-455C-9EA6-DF929625EA0E}">
        <p15:presenceInfo xmlns:p15="http://schemas.microsoft.com/office/powerpoint/2012/main" userId="Madelyn R. Wolter x4807 16344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8FB"/>
    <a:srgbClr val="EFFFF7"/>
    <a:srgbClr val="004BD2"/>
    <a:srgbClr val="0054EA"/>
    <a:srgbClr val="B7B4B1"/>
    <a:srgbClr val="BAB9AE"/>
    <a:srgbClr val="BEB6AA"/>
    <a:srgbClr val="008000"/>
    <a:srgbClr val="D41EA4"/>
    <a:srgbClr val="50505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875" autoAdjust="0"/>
    <p:restoredTop sz="93419" autoAdjust="0"/>
  </p:normalViewPr>
  <p:slideViewPr>
    <p:cSldViewPr snapToGrid="0" snapToObjects="1" showGuides="1">
      <p:cViewPr varScale="1">
        <p:scale>
          <a:sx n="128" d="100"/>
          <a:sy n="128" d="100"/>
        </p:scale>
        <p:origin x="2064" y="176"/>
      </p:cViewPr>
      <p:guideLst>
        <p:guide orient="horz" pos="4142"/>
        <p:guide orient="horz" pos="4027"/>
        <p:guide orient="horz" pos="1698"/>
        <p:guide orient="horz" pos="152"/>
        <p:guide orient="horz" pos="2790"/>
        <p:guide orient="horz" pos="604"/>
        <p:guide pos="5616"/>
        <p:guide pos="136"/>
        <p:guide pos="589"/>
        <p:guide pos="4453"/>
        <p:guide pos="5163"/>
        <p:guide pos="4632"/>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1/6/24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dirty="0"/>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1/6/24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dirty="0"/>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Edit Master text styles</a:t>
            </a:r>
          </a:p>
        </p:txBody>
      </p:sp>
      <p:pic>
        <p:nvPicPr>
          <p:cNvPr id="13" name="Picture 12" descr="14-0218-16D.lr.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4" name="Picture 13" descr="FermiLogoBar_DOE_KO_horiz.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pic>
        <p:nvPicPr>
          <p:cNvPr id="2" name="Picture 1">
            <a:extLst>
              <a:ext uri="{FF2B5EF4-FFF2-40B4-BE49-F238E27FC236}">
                <a16:creationId xmlns:a16="http://schemas.microsoft.com/office/drawing/2014/main" id="{1DED135D-5C29-B729-A5F1-BCAB25D9513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817011"/>
            <a:ext cx="9189720" cy="2966102"/>
          </a:xfrm>
          <a:prstGeom prst="rect">
            <a:avLst/>
          </a:prstGeom>
        </p:spPr>
      </p:pic>
    </p:spTree>
    <p:extLst>
      <p:ext uri="{BB962C8B-B14F-4D97-AF65-F5344CB8AC3E}">
        <p14:creationId xmlns:p14="http://schemas.microsoft.com/office/powerpoint/2010/main" val="90279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8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4" name="Picture 13" descr="FermiLogoBar_DOE_KO_horiz.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pic>
        <p:nvPicPr>
          <p:cNvPr id="3" name="Picture 2">
            <a:extLst>
              <a:ext uri="{FF2B5EF4-FFF2-40B4-BE49-F238E27FC236}">
                <a16:creationId xmlns:a16="http://schemas.microsoft.com/office/drawing/2014/main" id="{D07C3AF8-3A11-7294-17A4-8CA21B169DE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7762" y="817011"/>
            <a:ext cx="9189720" cy="2966102"/>
          </a:xfrm>
          <a:prstGeom prst="rect">
            <a:avLst/>
          </a:prstGeom>
        </p:spPr>
      </p:pic>
    </p:spTree>
    <p:extLst>
      <p:ext uri="{BB962C8B-B14F-4D97-AF65-F5344CB8AC3E}">
        <p14:creationId xmlns:p14="http://schemas.microsoft.com/office/powerpoint/2010/main" val="1025112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0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4" name="Picture 13" descr="FermiLogoBar_DOE_KO_horiz.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pic>
        <p:nvPicPr>
          <p:cNvPr id="2" name="Picture 1">
            <a:extLst>
              <a:ext uri="{FF2B5EF4-FFF2-40B4-BE49-F238E27FC236}">
                <a16:creationId xmlns:a16="http://schemas.microsoft.com/office/drawing/2014/main" id="{476D4CD9-E6FD-C338-F1B5-149A3CE7FFC8}"/>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7762" y="817011"/>
            <a:ext cx="9189720" cy="2966102"/>
          </a:xfrm>
          <a:prstGeom prst="rect">
            <a:avLst/>
          </a:prstGeom>
        </p:spPr>
      </p:pic>
    </p:spTree>
    <p:extLst>
      <p:ext uri="{BB962C8B-B14F-4D97-AF65-F5344CB8AC3E}">
        <p14:creationId xmlns:p14="http://schemas.microsoft.com/office/powerpoint/2010/main" val="41151636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9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23867402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932136" y="6505843"/>
            <a:ext cx="949930"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Jan 09, 2024  </a:t>
            </a:r>
            <a:endParaRPr lang="en-US" dirty="0"/>
          </a:p>
        </p:txBody>
      </p:sp>
      <p:sp>
        <p:nvSpPr>
          <p:cNvPr id="9" name="Footer Placeholder 4"/>
          <p:cNvSpPr>
            <a:spLocks noGrp="1"/>
          </p:cNvSpPr>
          <p:nvPr>
            <p:ph type="ftr" sz="quarter" idx="3"/>
          </p:nvPr>
        </p:nvSpPr>
        <p:spPr>
          <a:xfrm>
            <a:off x="2764600" y="6504213"/>
            <a:ext cx="4980992"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Peter Wilson | Booster Internal Readiness Review</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12" name="Picture 11" descr="A picture containing icon&#10;&#10;Description automatically generated">
            <a:extLst>
              <a:ext uri="{FF2B5EF4-FFF2-40B4-BE49-F238E27FC236}">
                <a16:creationId xmlns:a16="http://schemas.microsoft.com/office/drawing/2014/main" id="{9CC9F3FA-594D-7948-B9BB-A349A58089C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11947" y="6258848"/>
            <a:ext cx="1108394" cy="199149"/>
          </a:xfrm>
          <a:prstGeom prst="rect">
            <a:avLst/>
          </a:prstGeom>
        </p:spPr>
      </p:pic>
      <p:sp>
        <p:nvSpPr>
          <p:cNvPr id="13" name="Rectangle 12">
            <a:extLst>
              <a:ext uri="{FF2B5EF4-FFF2-40B4-BE49-F238E27FC236}">
                <a16:creationId xmlns:a16="http://schemas.microsoft.com/office/drawing/2014/main" id="{5FED55EB-E5AE-1140-8A4A-A11133DEEC2F}"/>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6449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932136" y="6504213"/>
            <a:ext cx="949930"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Jan 09, 2024  </a:t>
            </a:r>
            <a:endParaRPr lang="en-US" dirty="0"/>
          </a:p>
        </p:txBody>
      </p:sp>
      <p:sp>
        <p:nvSpPr>
          <p:cNvPr id="12" name="Footer Placeholder 4"/>
          <p:cNvSpPr>
            <a:spLocks noGrp="1"/>
          </p:cNvSpPr>
          <p:nvPr>
            <p:ph type="ftr" sz="quarter" idx="3"/>
          </p:nvPr>
        </p:nvSpPr>
        <p:spPr>
          <a:xfrm>
            <a:off x="2764598" y="6508173"/>
            <a:ext cx="4980994"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Peter Wilson | Booster Internal Readiness Review</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15" name="Picture 14" descr="A picture containing icon&#10;&#10;Description automatically generated">
            <a:extLst>
              <a:ext uri="{FF2B5EF4-FFF2-40B4-BE49-F238E27FC236}">
                <a16:creationId xmlns:a16="http://schemas.microsoft.com/office/drawing/2014/main" id="{1DA16756-E255-8B4F-A3A1-3BBDD1DB051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11947" y="6258848"/>
            <a:ext cx="1108394" cy="199149"/>
          </a:xfrm>
          <a:prstGeom prst="rect">
            <a:avLst/>
          </a:prstGeom>
        </p:spPr>
      </p:pic>
      <p:sp>
        <p:nvSpPr>
          <p:cNvPr id="17" name="Rectangle 16">
            <a:extLst>
              <a:ext uri="{FF2B5EF4-FFF2-40B4-BE49-F238E27FC236}">
                <a16:creationId xmlns:a16="http://schemas.microsoft.com/office/drawing/2014/main" id="{87E78866-2134-CA4E-800C-6577038C03A7}"/>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48877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923258" y="6504213"/>
            <a:ext cx="958808" cy="241300"/>
          </a:xfrm>
        </p:spPr>
        <p:txBody>
          <a:bodyPr/>
          <a:lstStyle>
            <a:lvl1pPr>
              <a:defRPr sz="1200" smtClean="0"/>
            </a:lvl1pPr>
          </a:lstStyle>
          <a:p>
            <a:pPr>
              <a:defRPr/>
            </a:pPr>
            <a:r>
              <a:rPr lang="en-US"/>
              <a:t>Jan 09, 2024  </a:t>
            </a:r>
            <a:endParaRPr lang="en-US" dirty="0"/>
          </a:p>
        </p:txBody>
      </p:sp>
      <p:sp>
        <p:nvSpPr>
          <p:cNvPr id="6" name="Footer Placeholder 4"/>
          <p:cNvSpPr>
            <a:spLocks noGrp="1"/>
          </p:cNvSpPr>
          <p:nvPr>
            <p:ph type="ftr" sz="quarter" idx="17"/>
          </p:nvPr>
        </p:nvSpPr>
        <p:spPr>
          <a:xfrm>
            <a:off x="2737965" y="6504213"/>
            <a:ext cx="5007628" cy="250031"/>
          </a:xfrm>
        </p:spPr>
        <p:txBody>
          <a:bodyPr/>
          <a:lstStyle>
            <a:lvl1pPr>
              <a:defRPr sz="1200" dirty="0" smtClean="0"/>
            </a:lvl1pPr>
          </a:lstStyle>
          <a:p>
            <a:pPr>
              <a:defRPr/>
            </a:pPr>
            <a:r>
              <a:rPr lang="en-US"/>
              <a:t>Peter Wilson | Booster Internal Readiness Review</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13" name="Picture 12" descr="A picture containing icon&#10;&#10;Description automatically generated">
            <a:extLst>
              <a:ext uri="{FF2B5EF4-FFF2-40B4-BE49-F238E27FC236}">
                <a16:creationId xmlns:a16="http://schemas.microsoft.com/office/drawing/2014/main" id="{A6277B28-07F0-1A40-A152-F179A1370DF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11947" y="6258848"/>
            <a:ext cx="1108394" cy="199149"/>
          </a:xfrm>
          <a:prstGeom prst="rect">
            <a:avLst/>
          </a:prstGeom>
        </p:spPr>
      </p:pic>
      <p:sp>
        <p:nvSpPr>
          <p:cNvPr id="14" name="Rectangle 13">
            <a:extLst>
              <a:ext uri="{FF2B5EF4-FFF2-40B4-BE49-F238E27FC236}">
                <a16:creationId xmlns:a16="http://schemas.microsoft.com/office/drawing/2014/main" id="{DCC5D535-9066-B247-8A94-392C689516EB}"/>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62465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932136" y="6505786"/>
            <a:ext cx="949930"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Jan 09, 2024  </a:t>
            </a:r>
            <a:endParaRPr lang="en-US" dirty="0"/>
          </a:p>
        </p:txBody>
      </p:sp>
      <p:sp>
        <p:nvSpPr>
          <p:cNvPr id="9" name="Footer Placeholder 4"/>
          <p:cNvSpPr>
            <a:spLocks noGrp="1"/>
          </p:cNvSpPr>
          <p:nvPr>
            <p:ph type="ftr" sz="quarter" idx="3"/>
          </p:nvPr>
        </p:nvSpPr>
        <p:spPr>
          <a:xfrm>
            <a:off x="2764599" y="6504213"/>
            <a:ext cx="4980993"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Peter Wilson | Booster Internal Readiness Review</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13" name="Picture 12" descr="A picture containing icon&#10;&#10;Description automatically generated">
            <a:extLst>
              <a:ext uri="{FF2B5EF4-FFF2-40B4-BE49-F238E27FC236}">
                <a16:creationId xmlns:a16="http://schemas.microsoft.com/office/drawing/2014/main" id="{496DF85D-9E15-6943-AE30-0ED88E91D42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11947" y="6258848"/>
            <a:ext cx="1108394" cy="199149"/>
          </a:xfrm>
          <a:prstGeom prst="rect">
            <a:avLst/>
          </a:prstGeom>
        </p:spPr>
      </p:pic>
      <p:sp>
        <p:nvSpPr>
          <p:cNvPr id="15" name="Rectangle 14">
            <a:extLst>
              <a:ext uri="{FF2B5EF4-FFF2-40B4-BE49-F238E27FC236}">
                <a16:creationId xmlns:a16="http://schemas.microsoft.com/office/drawing/2014/main" id="{F9D5FCF3-4E2F-704F-BE1D-3307737332FD}"/>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842129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32136" y="6504213"/>
            <a:ext cx="958808" cy="241300"/>
          </a:xfrm>
        </p:spPr>
        <p:txBody>
          <a:bodyPr/>
          <a:lstStyle/>
          <a:p>
            <a:pPr>
              <a:defRPr/>
            </a:pPr>
            <a:r>
              <a:rPr lang="en-US"/>
              <a:t>Jan 09, 2024  </a:t>
            </a:r>
            <a:endParaRPr lang="en-US" dirty="0"/>
          </a:p>
        </p:txBody>
      </p:sp>
      <p:sp>
        <p:nvSpPr>
          <p:cNvPr id="4" name="Footer Placeholder 3"/>
          <p:cNvSpPr>
            <a:spLocks noGrp="1"/>
          </p:cNvSpPr>
          <p:nvPr>
            <p:ph type="ftr" sz="quarter" idx="11"/>
          </p:nvPr>
        </p:nvSpPr>
        <p:spPr>
          <a:xfrm>
            <a:off x="2764599" y="6504213"/>
            <a:ext cx="4980994" cy="242873"/>
          </a:xfrm>
        </p:spPr>
        <p:txBody>
          <a:bodyPr/>
          <a:lstStyle/>
          <a:p>
            <a:pPr>
              <a:defRPr/>
            </a:pPr>
            <a:r>
              <a:rPr lang="en-US"/>
              <a:t>Peter Wilson | Booster Internal Readiness Review</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dirty="0"/>
              <a:t>Click icon to add picture</a:t>
            </a:r>
          </a:p>
        </p:txBody>
      </p:sp>
      <p:pic>
        <p:nvPicPr>
          <p:cNvPr id="6" name="Picture 5" descr="A picture containing icon&#10;&#10;Description automatically generated">
            <a:extLst>
              <a:ext uri="{FF2B5EF4-FFF2-40B4-BE49-F238E27FC236}">
                <a16:creationId xmlns:a16="http://schemas.microsoft.com/office/drawing/2014/main" id="{7195FC8E-A302-604F-B566-3B477A1532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11947" y="6258848"/>
            <a:ext cx="1108394" cy="199149"/>
          </a:xfrm>
          <a:prstGeom prst="rect">
            <a:avLst/>
          </a:prstGeom>
        </p:spPr>
      </p:pic>
      <p:sp>
        <p:nvSpPr>
          <p:cNvPr id="8" name="Rectangle 7">
            <a:extLst>
              <a:ext uri="{FF2B5EF4-FFF2-40B4-BE49-F238E27FC236}">
                <a16:creationId xmlns:a16="http://schemas.microsoft.com/office/drawing/2014/main" id="{2A2A4A72-F504-5545-BC7E-7E2B7738B172}"/>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031548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Jan 09, 2024  </a:t>
            </a:r>
            <a:endParaRPr lang="en-US" dirty="0"/>
          </a:p>
        </p:txBody>
      </p:sp>
      <p:sp>
        <p:nvSpPr>
          <p:cNvPr id="4" name="Footer Placeholder 3"/>
          <p:cNvSpPr>
            <a:spLocks noGrp="1"/>
          </p:cNvSpPr>
          <p:nvPr>
            <p:ph type="ftr" sz="quarter" idx="11"/>
          </p:nvPr>
        </p:nvSpPr>
        <p:spPr>
          <a:xfrm>
            <a:off x="2779525" y="6504327"/>
            <a:ext cx="4966067" cy="242873"/>
          </a:xfrm>
        </p:spPr>
        <p:txBody>
          <a:bodyPr/>
          <a:lstStyle/>
          <a:p>
            <a:pPr>
              <a:defRPr/>
            </a:pPr>
            <a:r>
              <a:rPr lang="en-US"/>
              <a:t>Peter Wilson | Booster Internal Readiness Review</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pic>
        <p:nvPicPr>
          <p:cNvPr id="23" name="Picture 22" descr="A picture containing icon&#10;&#10;Description automatically generated">
            <a:extLst>
              <a:ext uri="{FF2B5EF4-FFF2-40B4-BE49-F238E27FC236}">
                <a16:creationId xmlns:a16="http://schemas.microsoft.com/office/drawing/2014/main" id="{B79370FC-E149-604A-B4F3-08DEA3D84B6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11947" y="6258848"/>
            <a:ext cx="1108394" cy="199149"/>
          </a:xfrm>
          <a:prstGeom prst="rect">
            <a:avLst/>
          </a:prstGeom>
        </p:spPr>
      </p:pic>
      <p:sp>
        <p:nvSpPr>
          <p:cNvPr id="39" name="Rectangle 38">
            <a:extLst>
              <a:ext uri="{FF2B5EF4-FFF2-40B4-BE49-F238E27FC236}">
                <a16:creationId xmlns:a16="http://schemas.microsoft.com/office/drawing/2014/main" id="{36FF585D-DDCF-264A-ADC6-3B99862B5097}"/>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46222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927707" y="6504213"/>
            <a:ext cx="949930"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Jan 09, 2024  </a:t>
            </a:r>
            <a:endParaRPr lang="en-US" dirty="0"/>
          </a:p>
        </p:txBody>
      </p:sp>
      <p:sp>
        <p:nvSpPr>
          <p:cNvPr id="9" name="Footer Placeholder 4"/>
          <p:cNvSpPr>
            <a:spLocks noGrp="1"/>
          </p:cNvSpPr>
          <p:nvPr>
            <p:ph type="ftr" sz="quarter" idx="3"/>
          </p:nvPr>
        </p:nvSpPr>
        <p:spPr>
          <a:xfrm>
            <a:off x="2755721" y="6504270"/>
            <a:ext cx="5012240"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Peter Wilson | Booster Internal Readiness Review</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Date Placeholder 3"/>
          <p:cNvSpPr>
            <a:spLocks noGrp="1"/>
          </p:cNvSpPr>
          <p:nvPr>
            <p:ph type="dt" sz="half" idx="2"/>
          </p:nvPr>
        </p:nvSpPr>
        <p:spPr>
          <a:xfrm>
            <a:off x="932135" y="6504213"/>
            <a:ext cx="967685"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Jan 09, 2024  </a:t>
            </a:r>
            <a:endParaRPr lang="en-US" dirty="0"/>
          </a:p>
        </p:txBody>
      </p:sp>
      <p:sp>
        <p:nvSpPr>
          <p:cNvPr id="12" name="Footer Placeholder 4"/>
          <p:cNvSpPr>
            <a:spLocks noGrp="1"/>
          </p:cNvSpPr>
          <p:nvPr>
            <p:ph type="ftr" sz="quarter" idx="3"/>
          </p:nvPr>
        </p:nvSpPr>
        <p:spPr>
          <a:xfrm>
            <a:off x="2755720" y="6504213"/>
            <a:ext cx="5003363"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Peter Wilson | Booster Internal Readiness Review</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413958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923258" y="6504213"/>
            <a:ext cx="1003196" cy="241300"/>
          </a:xfrm>
        </p:spPr>
        <p:txBody>
          <a:bodyPr/>
          <a:lstStyle>
            <a:lvl1pPr>
              <a:defRPr sz="1200" smtClean="0"/>
            </a:lvl1pPr>
          </a:lstStyle>
          <a:p>
            <a:pPr>
              <a:defRPr/>
            </a:pPr>
            <a:r>
              <a:rPr lang="en-US"/>
              <a:t>Jan 09, 2024  </a:t>
            </a:r>
            <a:endParaRPr lang="en-US" dirty="0"/>
          </a:p>
        </p:txBody>
      </p:sp>
      <p:sp>
        <p:nvSpPr>
          <p:cNvPr id="6" name="Footer Placeholder 4"/>
          <p:cNvSpPr>
            <a:spLocks noGrp="1"/>
          </p:cNvSpPr>
          <p:nvPr>
            <p:ph type="ftr" sz="quarter" idx="17"/>
          </p:nvPr>
        </p:nvSpPr>
        <p:spPr>
          <a:xfrm>
            <a:off x="2755721" y="6497839"/>
            <a:ext cx="4994485" cy="250031"/>
          </a:xfrm>
        </p:spPr>
        <p:txBody>
          <a:bodyPr/>
          <a:lstStyle>
            <a:lvl1pPr>
              <a:defRPr sz="1200" dirty="0" smtClean="0"/>
            </a:lvl1pPr>
          </a:lstStyle>
          <a:p>
            <a:pPr>
              <a:defRPr/>
            </a:pPr>
            <a:r>
              <a:rPr lang="en-US"/>
              <a:t>Peter Wilson | Booster Internal Readiness Review</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3"/>
          <p:cNvSpPr>
            <a:spLocks noGrp="1"/>
          </p:cNvSpPr>
          <p:nvPr>
            <p:ph type="dt" sz="half" idx="14"/>
          </p:nvPr>
        </p:nvSpPr>
        <p:spPr>
          <a:xfrm>
            <a:off x="923258" y="6504213"/>
            <a:ext cx="967686"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Jan 09, 2024  </a:t>
            </a:r>
            <a:endParaRPr lang="en-US" dirty="0"/>
          </a:p>
        </p:txBody>
      </p:sp>
      <p:sp>
        <p:nvSpPr>
          <p:cNvPr id="9" name="Footer Placeholder 4"/>
          <p:cNvSpPr>
            <a:spLocks noGrp="1"/>
          </p:cNvSpPr>
          <p:nvPr>
            <p:ph type="ftr" sz="quarter" idx="3"/>
          </p:nvPr>
        </p:nvSpPr>
        <p:spPr>
          <a:xfrm>
            <a:off x="2764599" y="6504270"/>
            <a:ext cx="4994484"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Peter Wilson | Booster Internal Readiness Review</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23257" y="6505786"/>
            <a:ext cx="985441" cy="241300"/>
          </a:xfrm>
        </p:spPr>
        <p:txBody>
          <a:bodyPr/>
          <a:lstStyle/>
          <a:p>
            <a:pPr>
              <a:defRPr/>
            </a:pPr>
            <a:r>
              <a:rPr lang="en-US"/>
              <a:t>Jan 09, 2024  </a:t>
            </a:r>
            <a:endParaRPr lang="en-US" dirty="0"/>
          </a:p>
        </p:txBody>
      </p:sp>
      <p:sp>
        <p:nvSpPr>
          <p:cNvPr id="4" name="Footer Placeholder 3"/>
          <p:cNvSpPr>
            <a:spLocks noGrp="1"/>
          </p:cNvSpPr>
          <p:nvPr>
            <p:ph type="ftr" sz="quarter" idx="11"/>
          </p:nvPr>
        </p:nvSpPr>
        <p:spPr>
          <a:xfrm>
            <a:off x="2755721" y="6504213"/>
            <a:ext cx="4985608" cy="242873"/>
          </a:xfrm>
        </p:spPr>
        <p:txBody>
          <a:bodyPr/>
          <a:lstStyle/>
          <a:p>
            <a:pPr>
              <a:defRPr/>
            </a:pPr>
            <a:r>
              <a:rPr lang="en-US"/>
              <a:t>Peter Wilson | Booster Internal Readiness Review</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dirty="0"/>
              <a:t>Click icon to add picture</a:t>
            </a:r>
          </a:p>
        </p:txBody>
      </p:sp>
    </p:spTree>
    <p:extLst>
      <p:ext uri="{BB962C8B-B14F-4D97-AF65-F5344CB8AC3E}">
        <p14:creationId xmlns:p14="http://schemas.microsoft.com/office/powerpoint/2010/main" val="288222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Jan 09, 2024  </a:t>
            </a:r>
            <a:endParaRPr lang="en-US" dirty="0"/>
          </a:p>
        </p:txBody>
      </p:sp>
      <p:sp>
        <p:nvSpPr>
          <p:cNvPr id="4" name="Footer Placeholder 3"/>
          <p:cNvSpPr>
            <a:spLocks noGrp="1"/>
          </p:cNvSpPr>
          <p:nvPr>
            <p:ph type="ftr" sz="quarter" idx="11"/>
          </p:nvPr>
        </p:nvSpPr>
        <p:spPr>
          <a:xfrm>
            <a:off x="2779525" y="6504213"/>
            <a:ext cx="4979558" cy="242873"/>
          </a:xfrm>
        </p:spPr>
        <p:txBody>
          <a:bodyPr/>
          <a:lstStyle/>
          <a:p>
            <a:pPr>
              <a:defRPr/>
            </a:pPr>
            <a:r>
              <a:rPr lang="en-US"/>
              <a:t>Peter Wilson | Booster Internal Readiness Review</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Tree>
    <p:extLst>
      <p:ext uri="{BB962C8B-B14F-4D97-AF65-F5344CB8AC3E}">
        <p14:creationId xmlns:p14="http://schemas.microsoft.com/office/powerpoint/2010/main" val="830161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4" name="Picture 13" descr="FermiLogoBar_DOE_KO_horiz.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pic>
        <p:nvPicPr>
          <p:cNvPr id="3" name="Picture 2">
            <a:extLst>
              <a:ext uri="{FF2B5EF4-FFF2-40B4-BE49-F238E27FC236}">
                <a16:creationId xmlns:a16="http://schemas.microsoft.com/office/drawing/2014/main" id="{1342F55E-5880-DFDC-1269-28EDE5F7EF9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2860" y="808129"/>
            <a:ext cx="9189720" cy="2966102"/>
          </a:xfrm>
          <a:prstGeom prst="rect">
            <a:avLst/>
          </a:prstGeom>
        </p:spPr>
      </p:pic>
    </p:spTree>
    <p:extLst>
      <p:ext uri="{BB962C8B-B14F-4D97-AF65-F5344CB8AC3E}">
        <p14:creationId xmlns:p14="http://schemas.microsoft.com/office/powerpoint/2010/main" val="4268161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66936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932135" y="6504213"/>
            <a:ext cx="985442" cy="241300"/>
          </a:xfrm>
          <a:prstGeom prst="rect">
            <a:avLst/>
          </a:prstGeom>
        </p:spPr>
        <p:txBody>
          <a:bodyPr vert="horz" wrap="square" lIns="0" tIns="0" rIns="0" bIns="0" numCol="1" anchor="t" anchorCtr="0" compatLnSpc="1">
            <a:prstTxWarp prst="textNoShape">
              <a:avLst/>
            </a:prstTxWarp>
          </a:bodyPr>
          <a:lstStyle>
            <a:lvl1pPr algn="ctr">
              <a:defRPr sz="1200" smtClean="0">
                <a:solidFill>
                  <a:srgbClr val="004C97"/>
                </a:solidFill>
                <a:latin typeface="Helvetica" charset="0"/>
                <a:cs typeface="ＭＳ Ｐゴシック" charset="0"/>
              </a:defRPr>
            </a:lvl1pPr>
          </a:lstStyle>
          <a:p>
            <a:pPr>
              <a:defRPr/>
            </a:pPr>
            <a:r>
              <a:rPr lang="en-US"/>
              <a:t>Jan 09, 2024  </a:t>
            </a:r>
            <a:endParaRPr lang="en-US" dirty="0"/>
          </a:p>
        </p:txBody>
      </p:sp>
      <p:sp>
        <p:nvSpPr>
          <p:cNvPr id="15" name="Footer Placeholder 4"/>
          <p:cNvSpPr>
            <a:spLocks noGrp="1"/>
          </p:cNvSpPr>
          <p:nvPr>
            <p:ph type="ftr" sz="quarter" idx="3"/>
          </p:nvPr>
        </p:nvSpPr>
        <p:spPr>
          <a:xfrm>
            <a:off x="2751503" y="6504213"/>
            <a:ext cx="5003363"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Peter Wilson | Booster Internal Readiness Review</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9" cstate="print">
              <a:extLst>
                <a:ext uri="{28A0092B-C50C-407E-A947-70E740481C1C}">
                  <a14:useLocalDpi xmlns:a14="http://schemas.microsoft.com/office/drawing/2010/main"/>
                </a:ext>
              </a:extLst>
            </a:blip>
            <a:srcRect/>
            <a:stretch>
              <a:fillRect/>
            </a:stretch>
          </p:blipFill>
          <p:spPr bwMode="auto">
            <a:xfrm>
              <a:off x="7853781" y="6258863"/>
              <a:ext cx="1044157" cy="188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04" r:id="rId2"/>
    <p:sldLayoutId id="2147484105" r:id="rId3"/>
    <p:sldLayoutId id="2147484120" r:id="rId4"/>
    <p:sldLayoutId id="2147484103" r:id="rId5"/>
    <p:sldLayoutId id="2147484122" r:id="rId6"/>
    <p:sldLayoutId id="2147484116" r:id="rId7"/>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920754" y="6504327"/>
            <a:ext cx="979067" cy="241300"/>
          </a:xfrm>
          <a:prstGeom prst="rect">
            <a:avLst/>
          </a:prstGeom>
        </p:spPr>
        <p:txBody>
          <a:bodyPr vert="horz" wrap="square" lIns="0" tIns="0" rIns="0" bIns="0" numCol="1" anchor="t" anchorCtr="0" compatLnSpc="1">
            <a:prstTxWarp prst="textNoShape">
              <a:avLst/>
            </a:prstTxWarp>
          </a:bodyPr>
          <a:lstStyle>
            <a:lvl1pPr algn="ctr">
              <a:defRPr sz="1200" smtClean="0">
                <a:solidFill>
                  <a:srgbClr val="004C97"/>
                </a:solidFill>
                <a:latin typeface="Helvetica" charset="0"/>
                <a:cs typeface="ＭＳ Ｐゴシック" charset="0"/>
              </a:defRPr>
            </a:lvl1pPr>
          </a:lstStyle>
          <a:p>
            <a:pPr>
              <a:defRPr/>
            </a:pPr>
            <a:r>
              <a:rPr lang="en-US"/>
              <a:t>Jan 09, 2024  </a:t>
            </a:r>
            <a:endParaRPr lang="en-US" dirty="0"/>
          </a:p>
        </p:txBody>
      </p:sp>
      <p:sp>
        <p:nvSpPr>
          <p:cNvPr id="15" name="Footer Placeholder 4"/>
          <p:cNvSpPr>
            <a:spLocks noGrp="1"/>
          </p:cNvSpPr>
          <p:nvPr>
            <p:ph type="ftr" sz="quarter" idx="3"/>
          </p:nvPr>
        </p:nvSpPr>
        <p:spPr>
          <a:xfrm>
            <a:off x="2733748" y="6504327"/>
            <a:ext cx="5021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Peter Wilson | Booster Internal Readiness Review</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14" cstate="print">
              <a:extLst>
                <a:ext uri="{28A0092B-C50C-407E-A947-70E740481C1C}">
                  <a14:useLocalDpi xmlns:a14="http://schemas.microsoft.com/office/drawing/2010/main"/>
                </a:ext>
              </a:extLst>
            </a:blip>
            <a:srcRect/>
            <a:stretch>
              <a:fillRect/>
            </a:stretch>
          </p:blipFill>
          <p:spPr bwMode="auto">
            <a:xfrm>
              <a:off x="7853781" y="6258863"/>
              <a:ext cx="1044157" cy="188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40478500"/>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 id="2147484135" r:id="rId12"/>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tmp"/><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3.jpeg"/><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5" Type="http://schemas.openxmlformats.org/officeDocument/2006/relationships/image" Target="../media/image21.jpe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3.jpeg"/><Relationship Id="rId1" Type="http://schemas.openxmlformats.org/officeDocument/2006/relationships/slideLayout" Target="../slideLayouts/slideLayout3.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1924" y="5045612"/>
            <a:ext cx="8499231" cy="1390219"/>
          </a:xfrm>
        </p:spPr>
        <p:txBody>
          <a:bodyPr/>
          <a:lstStyle/>
          <a:p>
            <a:r>
              <a:rPr lang="en-US" sz="1600" dirty="0"/>
              <a:t>Peter Wilson and Catherine James	</a:t>
            </a:r>
          </a:p>
          <a:p>
            <a:r>
              <a:rPr lang="en-US" sz="1600" dirty="0"/>
              <a:t>Booster Internal Readiness Review </a:t>
            </a:r>
          </a:p>
          <a:p>
            <a:r>
              <a:rPr lang="en-US" sz="1600" dirty="0"/>
              <a:t>9 January 2023</a:t>
            </a:r>
          </a:p>
          <a:p>
            <a:endParaRPr lang="en-US" dirty="0"/>
          </a:p>
        </p:txBody>
      </p:sp>
      <p:sp>
        <p:nvSpPr>
          <p:cNvPr id="3" name="Text Placeholder 2"/>
          <p:cNvSpPr>
            <a:spLocks noGrp="1"/>
          </p:cNvSpPr>
          <p:nvPr>
            <p:ph type="body" sz="quarter" idx="11"/>
          </p:nvPr>
        </p:nvSpPr>
        <p:spPr/>
        <p:txBody>
          <a:bodyPr>
            <a:noAutofit/>
          </a:bodyPr>
          <a:lstStyle/>
          <a:p>
            <a:r>
              <a:rPr lang="en-US" sz="1800" dirty="0"/>
              <a:t>Safety Assessment Document Updates for DOE O 420.2D</a:t>
            </a:r>
          </a:p>
          <a:p>
            <a:r>
              <a:rPr lang="en-US" sz="1800" dirty="0"/>
              <a:t>SAD Section IV Chapter 07 – Short Baseline Neutrino Experimental Areas</a:t>
            </a:r>
          </a:p>
          <a:p>
            <a:endParaRPr lang="en-US" sz="1800" dirty="0"/>
          </a:p>
        </p:txBody>
      </p:sp>
    </p:spTree>
    <p:extLst>
      <p:ext uri="{BB962C8B-B14F-4D97-AF65-F5344CB8AC3E}">
        <p14:creationId xmlns:p14="http://schemas.microsoft.com/office/powerpoint/2010/main" val="438571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large metal box in a factory&#10;&#10;Description automatically generated">
            <a:extLst>
              <a:ext uri="{FF2B5EF4-FFF2-40B4-BE49-F238E27FC236}">
                <a16:creationId xmlns:a16="http://schemas.microsoft.com/office/drawing/2014/main" id="{ED585E39-1DB7-6D76-201C-CB73386A4CB3}"/>
              </a:ext>
            </a:extLst>
          </p:cNvPr>
          <p:cNvPicPr>
            <a:picLocks noGrp="1" noChangeAspect="1"/>
          </p:cNvPicPr>
          <p:nvPr>
            <p:ph sz="half" idx="13"/>
          </p:nvPr>
        </p:nvPicPr>
        <p:blipFill>
          <a:blip r:embed="rId2"/>
          <a:stretch>
            <a:fillRect/>
          </a:stretch>
        </p:blipFill>
        <p:spPr>
          <a:xfrm rot="5400000">
            <a:off x="-984076" y="1953241"/>
            <a:ext cx="5514625" cy="3101975"/>
          </a:xfrm>
        </p:spPr>
      </p:pic>
      <p:sp>
        <p:nvSpPr>
          <p:cNvPr id="3" name="Content Placeholder 2">
            <a:extLst>
              <a:ext uri="{FF2B5EF4-FFF2-40B4-BE49-F238E27FC236}">
                <a16:creationId xmlns:a16="http://schemas.microsoft.com/office/drawing/2014/main" id="{8AE84C45-6DD2-F609-F5C2-7AF71D469603}"/>
              </a:ext>
            </a:extLst>
          </p:cNvPr>
          <p:cNvSpPr>
            <a:spLocks noGrp="1"/>
          </p:cNvSpPr>
          <p:nvPr>
            <p:ph sz="half" idx="15"/>
          </p:nvPr>
        </p:nvSpPr>
        <p:spPr>
          <a:xfrm>
            <a:off x="3662591" y="818759"/>
            <a:ext cx="5259160" cy="3792205"/>
          </a:xfrm>
        </p:spPr>
        <p:txBody>
          <a:bodyPr/>
          <a:lstStyle/>
          <a:p>
            <a:pPr marL="0" indent="0">
              <a:buNone/>
            </a:pPr>
            <a:endParaRPr lang="en-US" sz="1600" dirty="0"/>
          </a:p>
          <a:p>
            <a:pPr marL="0" indent="0">
              <a:buNone/>
            </a:pPr>
            <a:r>
              <a:rPr lang="en-US" sz="1800" dirty="0"/>
              <a:t>The Short Baseline Near Detector experiment is located in the SBN-ND building.  </a:t>
            </a:r>
          </a:p>
          <a:p>
            <a:pPr marL="0" indent="0">
              <a:buNone/>
            </a:pPr>
            <a:r>
              <a:rPr lang="en-US" sz="1800" dirty="0"/>
              <a:t>SBND is an </a:t>
            </a:r>
            <a:r>
              <a:rPr lang="en-US" sz="1800" dirty="0" err="1"/>
              <a:t>LArTPC</a:t>
            </a:r>
            <a:r>
              <a:rPr lang="en-US" sz="1800" dirty="0"/>
              <a:t> submerged in 260 tons of liquid argon, which is contained in a membrane cryostat similar to those utilized for DUNE.</a:t>
            </a:r>
          </a:p>
          <a:p>
            <a:pPr marL="0" indent="0">
              <a:buNone/>
            </a:pPr>
            <a:endParaRPr lang="en-US" sz="1800" dirty="0"/>
          </a:p>
          <a:p>
            <a:pPr marL="0" indent="0">
              <a:buNone/>
            </a:pPr>
            <a:r>
              <a:rPr lang="en-US" sz="1800" dirty="0"/>
              <a:t>Installation of the SBND detector and cryogenics system was completed at the end of CY 2023. Cryogenics commissioning is in progress with filling of the cryostat expected in February.  Detector turn-on and commissioning will follow in March.     </a:t>
            </a:r>
          </a:p>
        </p:txBody>
      </p:sp>
      <p:sp>
        <p:nvSpPr>
          <p:cNvPr id="6" name="Date Placeholder 5">
            <a:extLst>
              <a:ext uri="{FF2B5EF4-FFF2-40B4-BE49-F238E27FC236}">
                <a16:creationId xmlns:a16="http://schemas.microsoft.com/office/drawing/2014/main" id="{FC6B4F21-4F69-21B2-F537-FC9A0168E5AC}"/>
              </a:ext>
            </a:extLst>
          </p:cNvPr>
          <p:cNvSpPr>
            <a:spLocks noGrp="1"/>
          </p:cNvSpPr>
          <p:nvPr>
            <p:ph type="dt" sz="half" idx="2"/>
          </p:nvPr>
        </p:nvSpPr>
        <p:spPr/>
        <p:txBody>
          <a:bodyPr/>
          <a:lstStyle/>
          <a:p>
            <a:pPr>
              <a:defRPr/>
            </a:pPr>
            <a:r>
              <a:rPr lang="en-US"/>
              <a:t>Jan 09, 2024  </a:t>
            </a:r>
            <a:endParaRPr lang="en-US" dirty="0"/>
          </a:p>
        </p:txBody>
      </p:sp>
      <p:sp>
        <p:nvSpPr>
          <p:cNvPr id="7" name="Footer Placeholder 6">
            <a:extLst>
              <a:ext uri="{FF2B5EF4-FFF2-40B4-BE49-F238E27FC236}">
                <a16:creationId xmlns:a16="http://schemas.microsoft.com/office/drawing/2014/main" id="{681228AD-4204-701B-AB67-F59D6B46BF01}"/>
              </a:ext>
            </a:extLst>
          </p:cNvPr>
          <p:cNvSpPr>
            <a:spLocks noGrp="1"/>
          </p:cNvSpPr>
          <p:nvPr>
            <p:ph type="ftr" sz="quarter" idx="3"/>
          </p:nvPr>
        </p:nvSpPr>
        <p:spPr/>
        <p:txBody>
          <a:bodyPr/>
          <a:lstStyle/>
          <a:p>
            <a:pPr>
              <a:defRPr/>
            </a:pPr>
            <a:r>
              <a:rPr lang="en-US"/>
              <a:t>Peter Wilson | Booster Internal Readiness Review</a:t>
            </a:r>
            <a:endParaRPr lang="en-US" b="1" dirty="0"/>
          </a:p>
        </p:txBody>
      </p:sp>
      <p:sp>
        <p:nvSpPr>
          <p:cNvPr id="8" name="Slide Number Placeholder 7">
            <a:extLst>
              <a:ext uri="{FF2B5EF4-FFF2-40B4-BE49-F238E27FC236}">
                <a16:creationId xmlns:a16="http://schemas.microsoft.com/office/drawing/2014/main" id="{B455CD47-7F9D-0B7D-62AC-5A4BBC960FFA}"/>
              </a:ext>
            </a:extLst>
          </p:cNvPr>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sp>
        <p:nvSpPr>
          <p:cNvPr id="9" name="Title 8">
            <a:extLst>
              <a:ext uri="{FF2B5EF4-FFF2-40B4-BE49-F238E27FC236}">
                <a16:creationId xmlns:a16="http://schemas.microsoft.com/office/drawing/2014/main" id="{5E8C1A09-D7F4-99A8-8E9C-FA19940B66F2}"/>
              </a:ext>
            </a:extLst>
          </p:cNvPr>
          <p:cNvSpPr>
            <a:spLocks noGrp="1"/>
          </p:cNvSpPr>
          <p:nvPr>
            <p:ph type="title"/>
          </p:nvPr>
        </p:nvSpPr>
        <p:spPr/>
        <p:txBody>
          <a:bodyPr/>
          <a:lstStyle/>
          <a:p>
            <a:r>
              <a:rPr lang="en-US" dirty="0"/>
              <a:t>SBN Overview – SBND in SBN-ND</a:t>
            </a:r>
          </a:p>
        </p:txBody>
      </p:sp>
      <p:sp>
        <p:nvSpPr>
          <p:cNvPr id="4" name="Text Placeholder 3">
            <a:extLst>
              <a:ext uri="{FF2B5EF4-FFF2-40B4-BE49-F238E27FC236}">
                <a16:creationId xmlns:a16="http://schemas.microsoft.com/office/drawing/2014/main" id="{200F4439-8F87-842C-F922-69CBAD3DE391}"/>
              </a:ext>
            </a:extLst>
          </p:cNvPr>
          <p:cNvSpPr>
            <a:spLocks noGrp="1"/>
          </p:cNvSpPr>
          <p:nvPr>
            <p:ph type="body" sz="half" idx="19"/>
          </p:nvPr>
        </p:nvSpPr>
        <p:spPr/>
        <p:txBody>
          <a:bodyPr/>
          <a:lstStyle/>
          <a:p>
            <a:endParaRPr lang="en-US" dirty="0"/>
          </a:p>
        </p:txBody>
      </p:sp>
    </p:spTree>
    <p:extLst>
      <p:ext uri="{BB962C8B-B14F-4D97-AF65-F5344CB8AC3E}">
        <p14:creationId xmlns:p14="http://schemas.microsoft.com/office/powerpoint/2010/main" val="1499533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crane lifting a large object&#10;&#10;Description automatically generated">
            <a:extLst>
              <a:ext uri="{FF2B5EF4-FFF2-40B4-BE49-F238E27FC236}">
                <a16:creationId xmlns:a16="http://schemas.microsoft.com/office/drawing/2014/main" id="{B901670F-72EF-8E1F-964B-C2D077B0CFDD}"/>
              </a:ext>
            </a:extLst>
          </p:cNvPr>
          <p:cNvPicPr>
            <a:picLocks noGrp="1" noChangeAspect="1"/>
          </p:cNvPicPr>
          <p:nvPr>
            <p:ph sz="half" idx="13"/>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t="22547" b="34208"/>
          <a:stretch/>
        </p:blipFill>
        <p:spPr>
          <a:xfrm rot="5400000">
            <a:off x="109" y="1054540"/>
            <a:ext cx="2874371" cy="2402260"/>
          </a:xfrm>
        </p:spPr>
      </p:pic>
      <p:sp>
        <p:nvSpPr>
          <p:cNvPr id="3" name="Content Placeholder 2">
            <a:extLst>
              <a:ext uri="{FF2B5EF4-FFF2-40B4-BE49-F238E27FC236}">
                <a16:creationId xmlns:a16="http://schemas.microsoft.com/office/drawing/2014/main" id="{EE5D6560-98EB-93FD-75F3-0D6F5FD98BC9}"/>
              </a:ext>
            </a:extLst>
          </p:cNvPr>
          <p:cNvSpPr>
            <a:spLocks noGrp="1"/>
          </p:cNvSpPr>
          <p:nvPr>
            <p:ph sz="half" idx="15"/>
          </p:nvPr>
        </p:nvSpPr>
        <p:spPr>
          <a:xfrm>
            <a:off x="3362325" y="1380044"/>
            <a:ext cx="5545511" cy="2876550"/>
          </a:xfrm>
        </p:spPr>
        <p:txBody>
          <a:bodyPr/>
          <a:lstStyle/>
          <a:p>
            <a:pPr marL="0" indent="0">
              <a:buNone/>
            </a:pPr>
            <a:r>
              <a:rPr lang="en-US" sz="1800" dirty="0"/>
              <a:t>The </a:t>
            </a:r>
            <a:r>
              <a:rPr lang="en-US" sz="1800" dirty="0" err="1"/>
              <a:t>MicroBooNE</a:t>
            </a:r>
            <a:r>
              <a:rPr lang="en-US" sz="1800" dirty="0"/>
              <a:t>  </a:t>
            </a:r>
            <a:r>
              <a:rPr lang="en-US" sz="1800" dirty="0" err="1"/>
              <a:t>LArTPC</a:t>
            </a:r>
            <a:r>
              <a:rPr lang="en-US" sz="1800" dirty="0"/>
              <a:t> detector held 170 tons of liquid argon in a steel cylinder-shape cryostat.</a:t>
            </a:r>
          </a:p>
          <a:p>
            <a:pPr marL="0" indent="0">
              <a:buNone/>
            </a:pPr>
            <a:endParaRPr lang="en-US" sz="1800" dirty="0"/>
          </a:p>
          <a:p>
            <a:pPr marL="0" indent="0">
              <a:buNone/>
            </a:pPr>
            <a:r>
              <a:rPr lang="en-US" sz="1800" dirty="0"/>
              <a:t>The experiment has </a:t>
            </a:r>
            <a:r>
              <a:rPr lang="en-US" sz="1800"/>
              <a:t>completed data-taking. Liquid </a:t>
            </a:r>
            <a:r>
              <a:rPr lang="en-US" sz="1800" dirty="0"/>
              <a:t>argon is no longer present.</a:t>
            </a:r>
          </a:p>
        </p:txBody>
      </p:sp>
      <p:sp>
        <p:nvSpPr>
          <p:cNvPr id="4" name="Text Placeholder 3">
            <a:extLst>
              <a:ext uri="{FF2B5EF4-FFF2-40B4-BE49-F238E27FC236}">
                <a16:creationId xmlns:a16="http://schemas.microsoft.com/office/drawing/2014/main" id="{018D54F5-3FC9-E3BB-AE9E-75DC0E4E6357}"/>
              </a:ext>
            </a:extLst>
          </p:cNvPr>
          <p:cNvSpPr>
            <a:spLocks noGrp="1"/>
          </p:cNvSpPr>
          <p:nvPr>
            <p:ph type="body" sz="half" idx="16"/>
          </p:nvPr>
        </p:nvSpPr>
        <p:spPr/>
        <p:txBody>
          <a:bodyPr/>
          <a:lstStyle/>
          <a:p>
            <a:endParaRPr lang="en-US"/>
          </a:p>
        </p:txBody>
      </p:sp>
      <p:sp>
        <p:nvSpPr>
          <p:cNvPr id="6" name="Date Placeholder 5">
            <a:extLst>
              <a:ext uri="{FF2B5EF4-FFF2-40B4-BE49-F238E27FC236}">
                <a16:creationId xmlns:a16="http://schemas.microsoft.com/office/drawing/2014/main" id="{3C188BC4-B7C2-1CD6-33D1-738ED45CDBFF}"/>
              </a:ext>
            </a:extLst>
          </p:cNvPr>
          <p:cNvSpPr>
            <a:spLocks noGrp="1"/>
          </p:cNvSpPr>
          <p:nvPr>
            <p:ph type="dt" sz="half" idx="2"/>
          </p:nvPr>
        </p:nvSpPr>
        <p:spPr/>
        <p:txBody>
          <a:bodyPr/>
          <a:lstStyle/>
          <a:p>
            <a:pPr>
              <a:defRPr/>
            </a:pPr>
            <a:r>
              <a:rPr lang="en-US"/>
              <a:t>Jan 09, 2024  </a:t>
            </a:r>
            <a:endParaRPr lang="en-US" dirty="0"/>
          </a:p>
        </p:txBody>
      </p:sp>
      <p:sp>
        <p:nvSpPr>
          <p:cNvPr id="7" name="Footer Placeholder 6">
            <a:extLst>
              <a:ext uri="{FF2B5EF4-FFF2-40B4-BE49-F238E27FC236}">
                <a16:creationId xmlns:a16="http://schemas.microsoft.com/office/drawing/2014/main" id="{A10672CE-82FF-FDCC-0E16-7020611C1D27}"/>
              </a:ext>
            </a:extLst>
          </p:cNvPr>
          <p:cNvSpPr>
            <a:spLocks noGrp="1"/>
          </p:cNvSpPr>
          <p:nvPr>
            <p:ph type="ftr" sz="quarter" idx="3"/>
          </p:nvPr>
        </p:nvSpPr>
        <p:spPr/>
        <p:txBody>
          <a:bodyPr/>
          <a:lstStyle/>
          <a:p>
            <a:pPr>
              <a:defRPr/>
            </a:pPr>
            <a:r>
              <a:rPr lang="en-US"/>
              <a:t>Peter Wilson | Booster Internal Readiness Review</a:t>
            </a:r>
            <a:endParaRPr lang="en-US" b="1" dirty="0"/>
          </a:p>
        </p:txBody>
      </p:sp>
      <p:sp>
        <p:nvSpPr>
          <p:cNvPr id="8" name="Slide Number Placeholder 7">
            <a:extLst>
              <a:ext uri="{FF2B5EF4-FFF2-40B4-BE49-F238E27FC236}">
                <a16:creationId xmlns:a16="http://schemas.microsoft.com/office/drawing/2014/main" id="{DEE3B71F-B892-0B0E-8D82-DE224676AE40}"/>
              </a:ext>
            </a:extLst>
          </p:cNvPr>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sp>
        <p:nvSpPr>
          <p:cNvPr id="9" name="Title 8">
            <a:extLst>
              <a:ext uri="{FF2B5EF4-FFF2-40B4-BE49-F238E27FC236}">
                <a16:creationId xmlns:a16="http://schemas.microsoft.com/office/drawing/2014/main" id="{ECA60CCF-C34C-8831-4EC0-CFFC6C3F72DD}"/>
              </a:ext>
            </a:extLst>
          </p:cNvPr>
          <p:cNvSpPr>
            <a:spLocks noGrp="1"/>
          </p:cNvSpPr>
          <p:nvPr>
            <p:ph type="title"/>
          </p:nvPr>
        </p:nvSpPr>
        <p:spPr/>
        <p:txBody>
          <a:bodyPr/>
          <a:lstStyle/>
          <a:p>
            <a:r>
              <a:rPr lang="en-US" dirty="0"/>
              <a:t>SBN Overview – </a:t>
            </a:r>
            <a:r>
              <a:rPr lang="en-US" dirty="0" err="1"/>
              <a:t>MicroBooNE</a:t>
            </a:r>
            <a:r>
              <a:rPr lang="en-US" dirty="0"/>
              <a:t> in </a:t>
            </a:r>
            <a:r>
              <a:rPr lang="en-US" dirty="0" err="1"/>
              <a:t>LArTF</a:t>
            </a:r>
            <a:endParaRPr lang="en-US" dirty="0"/>
          </a:p>
        </p:txBody>
      </p:sp>
      <p:pic>
        <p:nvPicPr>
          <p:cNvPr id="13" name="Picture 12" descr="A group of people working in a factory&#10;&#10;Description automatically generated">
            <a:extLst>
              <a:ext uri="{FF2B5EF4-FFF2-40B4-BE49-F238E27FC236}">
                <a16:creationId xmlns:a16="http://schemas.microsoft.com/office/drawing/2014/main" id="{CB137A6A-68AC-6D34-5E26-26FDFE013244}"/>
              </a:ext>
            </a:extLst>
          </p:cNvPr>
          <p:cNvPicPr>
            <a:picLocks noChangeAspect="1"/>
          </p:cNvPicPr>
          <p:nvPr/>
        </p:nvPicPr>
        <p:blipFill>
          <a:blip r:embed="rId4"/>
          <a:stretch>
            <a:fillRect/>
          </a:stretch>
        </p:blipFill>
        <p:spPr>
          <a:xfrm>
            <a:off x="236164" y="3748086"/>
            <a:ext cx="3387296" cy="2471675"/>
          </a:xfrm>
          <a:prstGeom prst="rect">
            <a:avLst/>
          </a:prstGeom>
        </p:spPr>
      </p:pic>
    </p:spTree>
    <p:extLst>
      <p:ext uri="{BB962C8B-B14F-4D97-AF65-F5344CB8AC3E}">
        <p14:creationId xmlns:p14="http://schemas.microsoft.com/office/powerpoint/2010/main" val="1220722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person in white protective gear working on a floor&#10;&#10;Description automatically generated with medium confidence">
            <a:extLst>
              <a:ext uri="{FF2B5EF4-FFF2-40B4-BE49-F238E27FC236}">
                <a16:creationId xmlns:a16="http://schemas.microsoft.com/office/drawing/2014/main" id="{31CA008E-D5F8-F76C-EAEC-FB5F0CBA145B}"/>
              </a:ext>
            </a:extLst>
          </p:cNvPr>
          <p:cNvPicPr>
            <a:picLocks noGrp="1" noChangeAspect="1"/>
          </p:cNvPicPr>
          <p:nvPr>
            <p:ph sz="half" idx="13"/>
          </p:nvPr>
        </p:nvPicPr>
        <p:blipFill>
          <a:blip r:embed="rId2"/>
          <a:stretch>
            <a:fillRect/>
          </a:stretch>
        </p:blipFill>
        <p:spPr>
          <a:xfrm>
            <a:off x="222250" y="761610"/>
            <a:ext cx="2725341" cy="3633788"/>
          </a:xfrm>
        </p:spPr>
      </p:pic>
      <p:sp>
        <p:nvSpPr>
          <p:cNvPr id="3" name="Content Placeholder 2">
            <a:extLst>
              <a:ext uri="{FF2B5EF4-FFF2-40B4-BE49-F238E27FC236}">
                <a16:creationId xmlns:a16="http://schemas.microsoft.com/office/drawing/2014/main" id="{BAA5D97C-1CFD-9843-E6B2-E724BA4728F2}"/>
              </a:ext>
            </a:extLst>
          </p:cNvPr>
          <p:cNvSpPr>
            <a:spLocks noGrp="1"/>
          </p:cNvSpPr>
          <p:nvPr>
            <p:ph sz="half" idx="15"/>
          </p:nvPr>
        </p:nvSpPr>
        <p:spPr>
          <a:xfrm>
            <a:off x="3360365" y="1035064"/>
            <a:ext cx="5555035" cy="1571625"/>
          </a:xfrm>
        </p:spPr>
        <p:txBody>
          <a:bodyPr/>
          <a:lstStyle/>
          <a:p>
            <a:pPr marL="0" indent="0">
              <a:buNone/>
            </a:pPr>
            <a:r>
              <a:rPr lang="en-US" sz="1800" dirty="0"/>
              <a:t>The ICARUS </a:t>
            </a:r>
            <a:r>
              <a:rPr lang="en-US" sz="1800" dirty="0" err="1"/>
              <a:t>LArTPC</a:t>
            </a:r>
            <a:r>
              <a:rPr lang="en-US" sz="1800" dirty="0"/>
              <a:t> detector is a pair of rectangular aluminum-walled cryostats each holding TPCs in a total of 760 tons of liquid argon.</a:t>
            </a:r>
          </a:p>
          <a:p>
            <a:pPr marL="0" indent="0">
              <a:buNone/>
            </a:pPr>
            <a:endParaRPr lang="en-US" sz="1800" dirty="0"/>
          </a:p>
          <a:p>
            <a:pPr marL="0" indent="0">
              <a:buNone/>
            </a:pPr>
            <a:r>
              <a:rPr lang="en-US" sz="1800" dirty="0"/>
              <a:t>ICARUS has been taking physics quality data since June 2022.</a:t>
            </a:r>
          </a:p>
        </p:txBody>
      </p:sp>
      <p:sp>
        <p:nvSpPr>
          <p:cNvPr id="5" name="Text Placeholder 4">
            <a:extLst>
              <a:ext uri="{FF2B5EF4-FFF2-40B4-BE49-F238E27FC236}">
                <a16:creationId xmlns:a16="http://schemas.microsoft.com/office/drawing/2014/main" id="{C8940D63-CA55-3E48-FD48-CA9A67AF37AC}"/>
              </a:ext>
            </a:extLst>
          </p:cNvPr>
          <p:cNvSpPr>
            <a:spLocks noGrp="1"/>
          </p:cNvSpPr>
          <p:nvPr>
            <p:ph type="body" sz="half" idx="19"/>
          </p:nvPr>
        </p:nvSpPr>
        <p:spPr/>
        <p:txBody>
          <a:bodyPr/>
          <a:lstStyle/>
          <a:p>
            <a:endParaRPr lang="en-US"/>
          </a:p>
        </p:txBody>
      </p:sp>
      <p:sp>
        <p:nvSpPr>
          <p:cNvPr id="6" name="Date Placeholder 5">
            <a:extLst>
              <a:ext uri="{FF2B5EF4-FFF2-40B4-BE49-F238E27FC236}">
                <a16:creationId xmlns:a16="http://schemas.microsoft.com/office/drawing/2014/main" id="{757B220C-E112-D2C3-B6F0-2B3F861A7F0E}"/>
              </a:ext>
            </a:extLst>
          </p:cNvPr>
          <p:cNvSpPr>
            <a:spLocks noGrp="1"/>
          </p:cNvSpPr>
          <p:nvPr>
            <p:ph type="dt" sz="half" idx="2"/>
          </p:nvPr>
        </p:nvSpPr>
        <p:spPr/>
        <p:txBody>
          <a:bodyPr/>
          <a:lstStyle/>
          <a:p>
            <a:pPr>
              <a:defRPr/>
            </a:pPr>
            <a:r>
              <a:rPr lang="en-US"/>
              <a:t>Jan 09, 2024  </a:t>
            </a:r>
            <a:endParaRPr lang="en-US" dirty="0"/>
          </a:p>
        </p:txBody>
      </p:sp>
      <p:sp>
        <p:nvSpPr>
          <p:cNvPr id="7" name="Footer Placeholder 6">
            <a:extLst>
              <a:ext uri="{FF2B5EF4-FFF2-40B4-BE49-F238E27FC236}">
                <a16:creationId xmlns:a16="http://schemas.microsoft.com/office/drawing/2014/main" id="{76F2220A-CFEC-1119-C5C7-0898E32364F0}"/>
              </a:ext>
            </a:extLst>
          </p:cNvPr>
          <p:cNvSpPr>
            <a:spLocks noGrp="1"/>
          </p:cNvSpPr>
          <p:nvPr>
            <p:ph type="ftr" sz="quarter" idx="3"/>
          </p:nvPr>
        </p:nvSpPr>
        <p:spPr/>
        <p:txBody>
          <a:bodyPr/>
          <a:lstStyle/>
          <a:p>
            <a:pPr>
              <a:defRPr/>
            </a:pPr>
            <a:r>
              <a:rPr lang="en-US"/>
              <a:t>Peter Wilson | Booster Internal Readiness Review</a:t>
            </a:r>
            <a:endParaRPr lang="en-US" b="1" dirty="0"/>
          </a:p>
        </p:txBody>
      </p:sp>
      <p:sp>
        <p:nvSpPr>
          <p:cNvPr id="8" name="Slide Number Placeholder 7">
            <a:extLst>
              <a:ext uri="{FF2B5EF4-FFF2-40B4-BE49-F238E27FC236}">
                <a16:creationId xmlns:a16="http://schemas.microsoft.com/office/drawing/2014/main" id="{D9030A3F-04B8-8DFA-2479-5889C3FBDBF8}"/>
              </a:ext>
            </a:extLst>
          </p:cNvPr>
          <p:cNvSpPr>
            <a:spLocks noGrp="1"/>
          </p:cNvSpPr>
          <p:nvPr>
            <p:ph type="sldNum" sz="quarter" idx="4"/>
          </p:nvPr>
        </p:nvSpPr>
        <p:spPr/>
        <p:txBody>
          <a:bodyPr/>
          <a:lstStyle/>
          <a:p>
            <a:pPr>
              <a:defRPr/>
            </a:pPr>
            <a:fld id="{148C009B-CB69-E04A-B9B3-34B26D69E9CF}" type="slidenum">
              <a:rPr lang="en-US" smtClean="0"/>
              <a:pPr>
                <a:defRPr/>
              </a:pPr>
              <a:t>12</a:t>
            </a:fld>
            <a:endParaRPr lang="en-US" dirty="0"/>
          </a:p>
        </p:txBody>
      </p:sp>
      <p:sp>
        <p:nvSpPr>
          <p:cNvPr id="9" name="Title 8">
            <a:extLst>
              <a:ext uri="{FF2B5EF4-FFF2-40B4-BE49-F238E27FC236}">
                <a16:creationId xmlns:a16="http://schemas.microsoft.com/office/drawing/2014/main" id="{1479F6E2-4789-A02F-2DCC-C8A2DDBF9099}"/>
              </a:ext>
            </a:extLst>
          </p:cNvPr>
          <p:cNvSpPr>
            <a:spLocks noGrp="1"/>
          </p:cNvSpPr>
          <p:nvPr>
            <p:ph type="title"/>
          </p:nvPr>
        </p:nvSpPr>
        <p:spPr/>
        <p:txBody>
          <a:bodyPr/>
          <a:lstStyle/>
          <a:p>
            <a:r>
              <a:rPr lang="en-US" dirty="0"/>
              <a:t>SBN Overview – ICARUS in SBN-FD</a:t>
            </a:r>
          </a:p>
        </p:txBody>
      </p:sp>
      <p:pic>
        <p:nvPicPr>
          <p:cNvPr id="13" name="Picture 12" descr="A person standing next to a large silver container&#10;&#10;Description automatically generated">
            <a:extLst>
              <a:ext uri="{FF2B5EF4-FFF2-40B4-BE49-F238E27FC236}">
                <a16:creationId xmlns:a16="http://schemas.microsoft.com/office/drawing/2014/main" id="{B4FEF3D6-1752-8810-90EA-C4A0872BC595}"/>
              </a:ext>
            </a:extLst>
          </p:cNvPr>
          <p:cNvPicPr>
            <a:picLocks noChangeAspect="1"/>
          </p:cNvPicPr>
          <p:nvPr/>
        </p:nvPicPr>
        <p:blipFill>
          <a:blip r:embed="rId3"/>
          <a:stretch>
            <a:fillRect/>
          </a:stretch>
        </p:blipFill>
        <p:spPr>
          <a:xfrm>
            <a:off x="3180991" y="3038475"/>
            <a:ext cx="5555035" cy="3124707"/>
          </a:xfrm>
          <a:prstGeom prst="rect">
            <a:avLst/>
          </a:prstGeom>
        </p:spPr>
      </p:pic>
    </p:spTree>
    <p:extLst>
      <p:ext uri="{BB962C8B-B14F-4D97-AF65-F5344CB8AC3E}">
        <p14:creationId xmlns:p14="http://schemas.microsoft.com/office/powerpoint/2010/main" val="3071935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971550"/>
            <a:ext cx="8672513" cy="4663440"/>
          </a:xfrm>
        </p:spPr>
        <p:txBody>
          <a:bodyPr/>
          <a:lstStyle/>
          <a:p>
            <a:r>
              <a:rPr lang="en-US" sz="2800" dirty="0">
                <a:solidFill>
                  <a:schemeClr val="bg1">
                    <a:lumMod val="75000"/>
                  </a:schemeClr>
                </a:solidFill>
              </a:rPr>
              <a:t>SBN Experimental Areas Overview</a:t>
            </a:r>
          </a:p>
          <a:p>
            <a:r>
              <a:rPr lang="en-US" sz="2800" dirty="0"/>
              <a:t>Hazard Inventory </a:t>
            </a:r>
          </a:p>
          <a:p>
            <a:r>
              <a:rPr lang="en-US" sz="2800" dirty="0">
                <a:solidFill>
                  <a:schemeClr val="bg1">
                    <a:lumMod val="75000"/>
                  </a:schemeClr>
                </a:solidFill>
              </a:rPr>
              <a:t>Non-Accelerator Specific Hazards </a:t>
            </a:r>
          </a:p>
          <a:p>
            <a:pPr marL="1828800" lvl="4" indent="0">
              <a:buNone/>
            </a:pPr>
            <a:endParaRPr lang="en-US" dirty="0"/>
          </a:p>
        </p:txBody>
      </p:sp>
      <p:sp>
        <p:nvSpPr>
          <p:cNvPr id="7" name="Title 6"/>
          <p:cNvSpPr>
            <a:spLocks noGrp="1"/>
          </p:cNvSpPr>
          <p:nvPr>
            <p:ph type="title"/>
          </p:nvPr>
        </p:nvSpPr>
        <p:spPr/>
        <p:txBody>
          <a:bodyPr/>
          <a:lstStyle/>
          <a:p>
            <a:r>
              <a:rPr lang="en-US" dirty="0"/>
              <a:t>Outline</a:t>
            </a:r>
          </a:p>
        </p:txBody>
      </p:sp>
      <p:sp>
        <p:nvSpPr>
          <p:cNvPr id="3" name="Date Placeholder 2"/>
          <p:cNvSpPr>
            <a:spLocks noGrp="1"/>
          </p:cNvSpPr>
          <p:nvPr>
            <p:ph type="dt" sz="half" idx="2"/>
          </p:nvPr>
        </p:nvSpPr>
        <p:spPr>
          <a:xfrm>
            <a:off x="889227" y="6504213"/>
            <a:ext cx="993362" cy="237285"/>
          </a:xfrm>
        </p:spPr>
        <p:txBody>
          <a:bodyPr/>
          <a:lstStyle/>
          <a:p>
            <a:pPr>
              <a:defRPr/>
            </a:pPr>
            <a:r>
              <a:rPr lang="en-US" dirty="0"/>
              <a:t>Jan 09, 2024  </a:t>
            </a:r>
          </a:p>
        </p:txBody>
      </p:sp>
      <p:sp>
        <p:nvSpPr>
          <p:cNvPr id="4" name="Footer Placeholder 3"/>
          <p:cNvSpPr>
            <a:spLocks noGrp="1"/>
          </p:cNvSpPr>
          <p:nvPr>
            <p:ph type="ftr" sz="quarter" idx="3"/>
          </p:nvPr>
        </p:nvSpPr>
        <p:spPr>
          <a:xfrm>
            <a:off x="2731301" y="6504252"/>
            <a:ext cx="5014205" cy="237285"/>
          </a:xfrm>
        </p:spPr>
        <p:txBody>
          <a:bodyPr/>
          <a:lstStyle/>
          <a:p>
            <a:pPr>
              <a:defRPr/>
            </a:pPr>
            <a:r>
              <a:rPr lang="en-US"/>
              <a:t>Peter Wilson | Booster Internal Readiness Review</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13</a:t>
            </a:fld>
            <a:endParaRPr lang="en-US" dirty="0"/>
          </a:p>
        </p:txBody>
      </p:sp>
    </p:spTree>
    <p:extLst>
      <p:ext uri="{BB962C8B-B14F-4D97-AF65-F5344CB8AC3E}">
        <p14:creationId xmlns:p14="http://schemas.microsoft.com/office/powerpoint/2010/main" val="25125988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D285B2-A0CF-F693-EC1A-C21C514793E1}"/>
              </a:ext>
            </a:extLst>
          </p:cNvPr>
          <p:cNvSpPr>
            <a:spLocks noGrp="1"/>
          </p:cNvSpPr>
          <p:nvPr>
            <p:ph type="title"/>
          </p:nvPr>
        </p:nvSpPr>
        <p:spPr/>
        <p:txBody>
          <a:bodyPr/>
          <a:lstStyle/>
          <a:p>
            <a:r>
              <a:rPr lang="en-US" dirty="0"/>
              <a:t>Hazard Inventory for SBN Experimental Areas</a:t>
            </a:r>
          </a:p>
        </p:txBody>
      </p:sp>
      <p:sp>
        <p:nvSpPr>
          <p:cNvPr id="4" name="Date Placeholder 3">
            <a:extLst>
              <a:ext uri="{FF2B5EF4-FFF2-40B4-BE49-F238E27FC236}">
                <a16:creationId xmlns:a16="http://schemas.microsoft.com/office/drawing/2014/main" id="{3BB9A965-68AB-5043-64C5-691463E088F1}"/>
              </a:ext>
            </a:extLst>
          </p:cNvPr>
          <p:cNvSpPr>
            <a:spLocks noGrp="1"/>
          </p:cNvSpPr>
          <p:nvPr>
            <p:ph type="dt" sz="half" idx="2"/>
          </p:nvPr>
        </p:nvSpPr>
        <p:spPr>
          <a:xfrm>
            <a:off x="918839" y="6504213"/>
            <a:ext cx="914400" cy="241300"/>
          </a:xfrm>
        </p:spPr>
        <p:txBody>
          <a:bodyPr/>
          <a:lstStyle/>
          <a:p>
            <a:pPr>
              <a:defRPr/>
            </a:pPr>
            <a:r>
              <a:rPr lang="en-US"/>
              <a:t>Jan 09, 2024  </a:t>
            </a:r>
            <a:endParaRPr lang="en-US" dirty="0"/>
          </a:p>
        </p:txBody>
      </p:sp>
      <p:sp>
        <p:nvSpPr>
          <p:cNvPr id="5" name="Footer Placeholder 4">
            <a:extLst>
              <a:ext uri="{FF2B5EF4-FFF2-40B4-BE49-F238E27FC236}">
                <a16:creationId xmlns:a16="http://schemas.microsoft.com/office/drawing/2014/main" id="{7735F416-1019-3232-1708-012FA940CDF7}"/>
              </a:ext>
            </a:extLst>
          </p:cNvPr>
          <p:cNvSpPr>
            <a:spLocks noGrp="1"/>
          </p:cNvSpPr>
          <p:nvPr>
            <p:ph type="ftr" sz="quarter" idx="3"/>
          </p:nvPr>
        </p:nvSpPr>
        <p:spPr/>
        <p:txBody>
          <a:bodyPr/>
          <a:lstStyle/>
          <a:p>
            <a:pPr>
              <a:defRPr/>
            </a:pPr>
            <a:r>
              <a:rPr lang="en-US"/>
              <a:t>Peter Wilson | Booster Internal Readiness Review</a:t>
            </a:r>
            <a:endParaRPr lang="en-US" b="1" dirty="0"/>
          </a:p>
        </p:txBody>
      </p:sp>
      <p:sp>
        <p:nvSpPr>
          <p:cNvPr id="6" name="Slide Number Placeholder 5">
            <a:extLst>
              <a:ext uri="{FF2B5EF4-FFF2-40B4-BE49-F238E27FC236}">
                <a16:creationId xmlns:a16="http://schemas.microsoft.com/office/drawing/2014/main" id="{543340A0-B5CA-8991-806F-B81077B85702}"/>
              </a:ext>
            </a:extLst>
          </p:cNvPr>
          <p:cNvSpPr>
            <a:spLocks noGrp="1"/>
          </p:cNvSpPr>
          <p:nvPr>
            <p:ph type="sldNum" sz="quarter" idx="4"/>
          </p:nvPr>
        </p:nvSpPr>
        <p:spPr/>
        <p:txBody>
          <a:bodyPr/>
          <a:lstStyle/>
          <a:p>
            <a:pPr>
              <a:defRPr/>
            </a:pPr>
            <a:fld id="{148C009B-CB69-E04A-B9B3-34B26D69E9CF}" type="slidenum">
              <a:rPr lang="en-US" smtClean="0"/>
              <a:pPr>
                <a:defRPr/>
              </a:pPr>
              <a:t>14</a:t>
            </a:fld>
            <a:endParaRPr lang="en-US" dirty="0"/>
          </a:p>
        </p:txBody>
      </p:sp>
      <p:sp>
        <p:nvSpPr>
          <p:cNvPr id="2" name="Content Placeholder 1">
            <a:extLst>
              <a:ext uri="{FF2B5EF4-FFF2-40B4-BE49-F238E27FC236}">
                <a16:creationId xmlns:a16="http://schemas.microsoft.com/office/drawing/2014/main" id="{FA5BF9F4-F0C1-2919-D098-507AE4633343}"/>
              </a:ext>
            </a:extLst>
          </p:cNvPr>
          <p:cNvSpPr>
            <a:spLocks noGrp="1"/>
          </p:cNvSpPr>
          <p:nvPr>
            <p:ph idx="1"/>
          </p:nvPr>
        </p:nvSpPr>
        <p:spPr>
          <a:xfrm>
            <a:off x="5591176" y="982484"/>
            <a:ext cx="3443768" cy="4425619"/>
          </a:xfrm>
        </p:spPr>
        <p:txBody>
          <a:bodyPr/>
          <a:lstStyle/>
          <a:p>
            <a:pPr marL="171450" indent="-171450"/>
            <a:r>
              <a:rPr lang="en-US" sz="1600" dirty="0"/>
              <a:t>Accelerator specific hazards are bold-purple – </a:t>
            </a:r>
            <a:r>
              <a:rPr lang="en-US" sz="1600" b="1" dirty="0"/>
              <a:t>None for </a:t>
            </a:r>
            <a:r>
              <a:rPr lang="en-US" sz="1600" b="1"/>
              <a:t>SBN experimental areas</a:t>
            </a:r>
            <a:endParaRPr lang="en-US" sz="1600" b="1" dirty="0"/>
          </a:p>
          <a:p>
            <a:pPr marL="171450" indent="-171450"/>
            <a:r>
              <a:rPr lang="en-US" sz="1600" dirty="0"/>
              <a:t>All SBN hazards are evaluated via the common Risk Matrix tables</a:t>
            </a:r>
          </a:p>
          <a:p>
            <a:pPr marL="342900" lvl="1" indent="-171450"/>
            <a:r>
              <a:rPr lang="en-US" sz="1400" dirty="0"/>
              <a:t>Covered in SAD Section I, Chapter 4</a:t>
            </a:r>
          </a:p>
          <a:p>
            <a:pPr marL="171450" indent="-171450"/>
            <a:r>
              <a:rPr lang="en-US" sz="1600" dirty="0"/>
              <a:t>Hazards evaluated via risk assessment methodology per DOE-HDBK-1163-2020</a:t>
            </a:r>
          </a:p>
          <a:p>
            <a:pPr marL="342900" lvl="1" indent="-171450"/>
            <a:r>
              <a:rPr lang="en-US" sz="1400" dirty="0"/>
              <a:t>Likelihood (L): </a:t>
            </a:r>
          </a:p>
          <a:p>
            <a:pPr marL="571500" lvl="2" indent="-171450"/>
            <a:r>
              <a:rPr lang="en-US" sz="1200" dirty="0"/>
              <a:t>Anticipated (A), Unlikely (U), Extremely Unlikely (EU), Beyond Extremely Unlikely (BEU)</a:t>
            </a:r>
          </a:p>
          <a:p>
            <a:pPr marL="342900" lvl="1" indent="-171450"/>
            <a:r>
              <a:rPr lang="en-US" sz="1400" dirty="0"/>
              <a:t>Consequence (C):</a:t>
            </a:r>
          </a:p>
          <a:p>
            <a:pPr marL="571500" lvl="2" indent="-171450"/>
            <a:r>
              <a:rPr lang="en-US" sz="1200" dirty="0"/>
              <a:t>High (H), Moderate (M), Low (L), Negligible (N)</a:t>
            </a:r>
          </a:p>
          <a:p>
            <a:pPr marL="342900" lvl="1" indent="-171450"/>
            <a:r>
              <a:rPr lang="en-US" sz="1400" dirty="0"/>
              <a:t>Risk (R):</a:t>
            </a:r>
          </a:p>
          <a:p>
            <a:pPr marL="571500" lvl="2" indent="-171450"/>
            <a:r>
              <a:rPr lang="en-US" sz="1200" dirty="0"/>
              <a:t>I , II, III, IV (descending order of concern)</a:t>
            </a:r>
          </a:p>
        </p:txBody>
      </p:sp>
      <p:pic>
        <p:nvPicPr>
          <p:cNvPr id="9" name="Picture 8" descr="A list of energy sources&#10;&#10;Description automatically generated with medium confidence">
            <a:extLst>
              <a:ext uri="{FF2B5EF4-FFF2-40B4-BE49-F238E27FC236}">
                <a16:creationId xmlns:a16="http://schemas.microsoft.com/office/drawing/2014/main" id="{4A976A2C-014F-DFCD-5A35-C1CA90E58196}"/>
              </a:ext>
            </a:extLst>
          </p:cNvPr>
          <p:cNvPicPr>
            <a:picLocks noChangeAspect="1"/>
          </p:cNvPicPr>
          <p:nvPr/>
        </p:nvPicPr>
        <p:blipFill>
          <a:blip r:embed="rId2"/>
          <a:stretch>
            <a:fillRect/>
          </a:stretch>
        </p:blipFill>
        <p:spPr>
          <a:xfrm>
            <a:off x="109056" y="889331"/>
            <a:ext cx="5377000" cy="4425619"/>
          </a:xfrm>
          <a:prstGeom prst="rect">
            <a:avLst/>
          </a:prstGeom>
        </p:spPr>
      </p:pic>
    </p:spTree>
    <p:extLst>
      <p:ext uri="{BB962C8B-B14F-4D97-AF65-F5344CB8AC3E}">
        <p14:creationId xmlns:p14="http://schemas.microsoft.com/office/powerpoint/2010/main" val="2679238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971550"/>
            <a:ext cx="8672513" cy="4663440"/>
          </a:xfrm>
        </p:spPr>
        <p:txBody>
          <a:bodyPr/>
          <a:lstStyle/>
          <a:p>
            <a:r>
              <a:rPr lang="en-US" sz="2800" dirty="0">
                <a:solidFill>
                  <a:schemeClr val="bg1">
                    <a:lumMod val="75000"/>
                  </a:schemeClr>
                </a:solidFill>
              </a:rPr>
              <a:t>SBN Experimental Areas Overview</a:t>
            </a:r>
          </a:p>
          <a:p>
            <a:r>
              <a:rPr lang="en-US" sz="2800" dirty="0">
                <a:solidFill>
                  <a:schemeClr val="bg1">
                    <a:lumMod val="75000"/>
                  </a:schemeClr>
                </a:solidFill>
              </a:rPr>
              <a:t>Hazard Inventory </a:t>
            </a:r>
          </a:p>
          <a:p>
            <a:r>
              <a:rPr lang="en-US" sz="2800" dirty="0"/>
              <a:t>Non-Accelerator Specific Hazards </a:t>
            </a:r>
            <a:endParaRPr lang="en-US" sz="2800" dirty="0">
              <a:solidFill>
                <a:schemeClr val="bg1">
                  <a:lumMod val="75000"/>
                </a:schemeClr>
              </a:solidFill>
            </a:endParaRPr>
          </a:p>
          <a:p>
            <a:pPr marL="1828800" lvl="4" indent="0">
              <a:buNone/>
            </a:pPr>
            <a:endParaRPr lang="en-US" dirty="0"/>
          </a:p>
        </p:txBody>
      </p:sp>
      <p:sp>
        <p:nvSpPr>
          <p:cNvPr id="7" name="Title 6"/>
          <p:cNvSpPr>
            <a:spLocks noGrp="1"/>
          </p:cNvSpPr>
          <p:nvPr>
            <p:ph type="title"/>
          </p:nvPr>
        </p:nvSpPr>
        <p:spPr/>
        <p:txBody>
          <a:bodyPr/>
          <a:lstStyle/>
          <a:p>
            <a:r>
              <a:rPr lang="en-US" dirty="0"/>
              <a:t>Outline</a:t>
            </a:r>
          </a:p>
        </p:txBody>
      </p:sp>
      <p:sp>
        <p:nvSpPr>
          <p:cNvPr id="3" name="Date Placeholder 2"/>
          <p:cNvSpPr>
            <a:spLocks noGrp="1"/>
          </p:cNvSpPr>
          <p:nvPr>
            <p:ph type="dt" sz="half" idx="2"/>
          </p:nvPr>
        </p:nvSpPr>
        <p:spPr>
          <a:xfrm>
            <a:off x="889227" y="6504213"/>
            <a:ext cx="984398" cy="237285"/>
          </a:xfrm>
        </p:spPr>
        <p:txBody>
          <a:bodyPr/>
          <a:lstStyle/>
          <a:p>
            <a:pPr>
              <a:defRPr/>
            </a:pPr>
            <a:r>
              <a:rPr lang="en-US" dirty="0"/>
              <a:t>Jan 09, 2024  </a:t>
            </a:r>
          </a:p>
        </p:txBody>
      </p:sp>
      <p:sp>
        <p:nvSpPr>
          <p:cNvPr id="4" name="Footer Placeholder 3"/>
          <p:cNvSpPr>
            <a:spLocks noGrp="1"/>
          </p:cNvSpPr>
          <p:nvPr>
            <p:ph type="ftr" sz="quarter" idx="3"/>
          </p:nvPr>
        </p:nvSpPr>
        <p:spPr>
          <a:xfrm>
            <a:off x="2722336" y="6513217"/>
            <a:ext cx="5032135" cy="220677"/>
          </a:xfrm>
        </p:spPr>
        <p:txBody>
          <a:bodyPr/>
          <a:lstStyle/>
          <a:p>
            <a:pPr>
              <a:defRPr/>
            </a:pPr>
            <a:r>
              <a:rPr lang="en-US"/>
              <a:t>Peter Wilson | Booster Internal Readiness Review</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15</a:t>
            </a:fld>
            <a:endParaRPr lang="en-US" dirty="0"/>
          </a:p>
        </p:txBody>
      </p:sp>
    </p:spTree>
    <p:extLst>
      <p:ext uri="{BB962C8B-B14F-4D97-AF65-F5344CB8AC3E}">
        <p14:creationId xmlns:p14="http://schemas.microsoft.com/office/powerpoint/2010/main" val="42102644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28600" y="971551"/>
            <a:ext cx="8672513" cy="1466850"/>
          </a:xfrm>
        </p:spPr>
        <p:txBody>
          <a:bodyPr/>
          <a:lstStyle/>
          <a:p>
            <a:r>
              <a:rPr lang="en-US" sz="2000" dirty="0"/>
              <a:t>Non-Ionizing Radiation - Laser</a:t>
            </a:r>
          </a:p>
          <a:p>
            <a:pPr lvl="1"/>
            <a:r>
              <a:rPr lang="en-US" sz="1800" dirty="0"/>
              <a:t>There are Class 4 Lasers installed in SBND</a:t>
            </a:r>
          </a:p>
          <a:p>
            <a:pPr lvl="1"/>
            <a:r>
              <a:rPr lang="en-US" sz="1800" dirty="0"/>
              <a:t>There are Class 3R Lasers installed in ANNIE and ICARUS</a:t>
            </a:r>
          </a:p>
          <a:p>
            <a:pPr lvl="1"/>
            <a:r>
              <a:rPr lang="en-US" sz="1800" dirty="0"/>
              <a:t>Hazard applies to onsite facility workers and onsite co-located workers</a:t>
            </a:r>
          </a:p>
          <a:p>
            <a:pPr lvl="1"/>
            <a:endParaRPr lang="en-US" sz="1800" dirty="0"/>
          </a:p>
          <a:p>
            <a:pPr lvl="1"/>
            <a:endParaRPr lang="en-US" sz="1800"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p:txBody>
          <a:bodyPr/>
          <a:lstStyle/>
          <a:p>
            <a:r>
              <a:rPr lang="en-US" dirty="0"/>
              <a:t>Non-Accelerator Specific Hazards - Radiological</a:t>
            </a:r>
          </a:p>
        </p:txBody>
      </p:sp>
      <p:sp>
        <p:nvSpPr>
          <p:cNvPr id="4" name="Date Placeholder 3">
            <a:extLst>
              <a:ext uri="{FF2B5EF4-FFF2-40B4-BE49-F238E27FC236}">
                <a16:creationId xmlns:a16="http://schemas.microsoft.com/office/drawing/2014/main" id="{48CB5798-574A-C21C-F639-F8A6C3111811}"/>
              </a:ext>
            </a:extLst>
          </p:cNvPr>
          <p:cNvSpPr>
            <a:spLocks noGrp="1"/>
          </p:cNvSpPr>
          <p:nvPr>
            <p:ph type="dt" sz="half" idx="2"/>
          </p:nvPr>
        </p:nvSpPr>
        <p:spPr>
          <a:xfrm>
            <a:off x="918839" y="6504213"/>
            <a:ext cx="914400" cy="241300"/>
          </a:xfrm>
        </p:spPr>
        <p:txBody>
          <a:bodyPr/>
          <a:lstStyle/>
          <a:p>
            <a:pPr>
              <a:defRPr/>
            </a:pPr>
            <a:r>
              <a:rPr lang="en-US"/>
              <a:t>Jan 09, 2024  </a:t>
            </a:r>
            <a:endParaRPr lang="en-US" dirty="0"/>
          </a:p>
        </p:txBody>
      </p:sp>
      <p:sp>
        <p:nvSpPr>
          <p:cNvPr id="5" name="Footer Placeholder 4">
            <a:extLst>
              <a:ext uri="{FF2B5EF4-FFF2-40B4-BE49-F238E27FC236}">
                <a16:creationId xmlns:a16="http://schemas.microsoft.com/office/drawing/2014/main" id="{B550D619-FE2C-CE0D-EF53-65B271A7AF64}"/>
              </a:ext>
            </a:extLst>
          </p:cNvPr>
          <p:cNvSpPr>
            <a:spLocks noGrp="1"/>
          </p:cNvSpPr>
          <p:nvPr>
            <p:ph type="ftr" sz="quarter" idx="3"/>
          </p:nvPr>
        </p:nvSpPr>
        <p:spPr/>
        <p:txBody>
          <a:bodyPr/>
          <a:lstStyle/>
          <a:p>
            <a:pPr>
              <a:defRPr/>
            </a:pPr>
            <a:r>
              <a:rPr lang="en-US"/>
              <a:t>Peter Wilson | Booster Internal Readiness Review</a:t>
            </a:r>
            <a:endParaRPr lang="en-US" b="1" dirty="0"/>
          </a:p>
        </p:txBody>
      </p:sp>
      <p:sp>
        <p:nvSpPr>
          <p:cNvPr id="6" name="Slide Number Placeholder 5">
            <a:extLst>
              <a:ext uri="{FF2B5EF4-FFF2-40B4-BE49-F238E27FC236}">
                <a16:creationId xmlns:a16="http://schemas.microsoft.com/office/drawing/2014/main" id="{825E27D8-9FF1-FAAE-1F09-B245D3AD0AC1}"/>
              </a:ext>
            </a:extLst>
          </p:cNvPr>
          <p:cNvSpPr>
            <a:spLocks noGrp="1"/>
          </p:cNvSpPr>
          <p:nvPr>
            <p:ph type="sldNum" sz="quarter" idx="4"/>
          </p:nvPr>
        </p:nvSpPr>
        <p:spPr/>
        <p:txBody>
          <a:bodyPr/>
          <a:lstStyle/>
          <a:p>
            <a:pPr>
              <a:defRPr/>
            </a:pPr>
            <a:fld id="{148C009B-CB69-E04A-B9B3-34B26D69E9CF}" type="slidenum">
              <a:rPr lang="en-US" smtClean="0"/>
              <a:pPr>
                <a:defRPr/>
              </a:pPr>
              <a:t>16</a:t>
            </a:fld>
            <a:endParaRPr lang="en-US" dirty="0"/>
          </a:p>
        </p:txBody>
      </p:sp>
      <p:graphicFrame>
        <p:nvGraphicFramePr>
          <p:cNvPr id="10" name="Table 9">
            <a:extLst>
              <a:ext uri="{FF2B5EF4-FFF2-40B4-BE49-F238E27FC236}">
                <a16:creationId xmlns:a16="http://schemas.microsoft.com/office/drawing/2014/main" id="{58A230E1-1998-017A-D497-F61F9181D7F6}"/>
              </a:ext>
            </a:extLst>
          </p:cNvPr>
          <p:cNvGraphicFramePr>
            <a:graphicFrameLocks noGrp="1"/>
          </p:cNvGraphicFramePr>
          <p:nvPr>
            <p:extLst>
              <p:ext uri="{D42A27DB-BD31-4B8C-83A1-F6EECF244321}">
                <p14:modId xmlns:p14="http://schemas.microsoft.com/office/powerpoint/2010/main" val="4048185461"/>
              </p:ext>
            </p:extLst>
          </p:nvPr>
        </p:nvGraphicFramePr>
        <p:xfrm>
          <a:off x="277886" y="2546501"/>
          <a:ext cx="8573940" cy="3650496"/>
        </p:xfrm>
        <a:graphic>
          <a:graphicData uri="http://schemas.openxmlformats.org/drawingml/2006/table">
            <a:tbl>
              <a:tblPr firstRow="1" bandRow="1">
                <a:tableStyleId>{5C22544A-7EE6-4342-B048-85BDC9FD1C3A}</a:tableStyleId>
              </a:tblPr>
              <a:tblGrid>
                <a:gridCol w="2213268">
                  <a:extLst>
                    <a:ext uri="{9D8B030D-6E8A-4147-A177-3AD203B41FA5}">
                      <a16:colId xmlns:a16="http://schemas.microsoft.com/office/drawing/2014/main" val="1119936655"/>
                    </a:ext>
                  </a:extLst>
                </a:gridCol>
                <a:gridCol w="4036530">
                  <a:extLst>
                    <a:ext uri="{9D8B030D-6E8A-4147-A177-3AD203B41FA5}">
                      <a16:colId xmlns:a16="http://schemas.microsoft.com/office/drawing/2014/main" val="2077446868"/>
                    </a:ext>
                  </a:extLst>
                </a:gridCol>
                <a:gridCol w="2324142">
                  <a:extLst>
                    <a:ext uri="{9D8B030D-6E8A-4147-A177-3AD203B41FA5}">
                      <a16:colId xmlns:a16="http://schemas.microsoft.com/office/drawing/2014/main" val="1994273894"/>
                    </a:ext>
                  </a:extLst>
                </a:gridCol>
              </a:tblGrid>
              <a:tr h="632976">
                <a:tc>
                  <a:txBody>
                    <a:bodyPr/>
                    <a:lstStyle/>
                    <a:p>
                      <a:r>
                        <a:rPr lang="en-US" sz="1600" b="0" dirty="0">
                          <a:solidFill>
                            <a:srgbClr val="004C97"/>
                          </a:solidFill>
                        </a:rPr>
                        <a:t>Baseline Qualitative Risk (without controls)</a:t>
                      </a:r>
                    </a:p>
                  </a:txBody>
                  <a:tcPr/>
                </a:tc>
                <a:tc>
                  <a:txBody>
                    <a:bodyPr/>
                    <a:lstStyle/>
                    <a:p>
                      <a:r>
                        <a:rPr lang="en-US" sz="1600" b="0" dirty="0">
                          <a:solidFill>
                            <a:srgbClr val="004C97"/>
                          </a:solidFill>
                        </a:rPr>
                        <a:t>Controls</a:t>
                      </a:r>
                    </a:p>
                    <a:p>
                      <a:r>
                        <a:rPr lang="en-US" sz="1600" b="0" dirty="0">
                          <a:solidFill>
                            <a:srgbClr val="004C97"/>
                          </a:solidFill>
                        </a:rPr>
                        <a:t>Preventive (P)/Mitigative (M)</a:t>
                      </a:r>
                    </a:p>
                  </a:txBody>
                  <a:tcPr/>
                </a:tc>
                <a:tc>
                  <a:txBody>
                    <a:bodyPr/>
                    <a:lstStyle/>
                    <a:p>
                      <a:r>
                        <a:rPr lang="en-US" sz="1600" b="0" dirty="0">
                          <a:solidFill>
                            <a:srgbClr val="004C97"/>
                          </a:solidFill>
                        </a:rPr>
                        <a:t>Residual Qualitative Risk </a:t>
                      </a:r>
                    </a:p>
                    <a:p>
                      <a:r>
                        <a:rPr lang="en-US" sz="1600" b="0" dirty="0">
                          <a:solidFill>
                            <a:srgbClr val="004C97"/>
                          </a:solidFill>
                        </a:rPr>
                        <a:t>(with controls)</a:t>
                      </a:r>
                    </a:p>
                  </a:txBody>
                  <a:tcPr/>
                </a:tc>
                <a:extLst>
                  <a:ext uri="{0D108BD9-81ED-4DB2-BD59-A6C34878D82A}">
                    <a16:rowId xmlns:a16="http://schemas.microsoft.com/office/drawing/2014/main" val="1680873031"/>
                  </a:ext>
                </a:extLst>
              </a:tr>
              <a:tr h="1128073">
                <a:tc>
                  <a:txBody>
                    <a:bodyPr/>
                    <a:lstStyle/>
                    <a:p>
                      <a:r>
                        <a:rPr lang="pt-BR" sz="1600" dirty="0"/>
                        <a:t>Class 4 Laser</a:t>
                      </a:r>
                    </a:p>
                    <a:p>
                      <a:r>
                        <a:rPr lang="pt-BR" sz="1600" dirty="0"/>
                        <a:t>         L: A  </a:t>
                      </a:r>
                    </a:p>
                    <a:p>
                      <a:r>
                        <a:rPr lang="pt-BR" sz="1600" dirty="0"/>
                        <a:t>         C: H</a:t>
                      </a:r>
                    </a:p>
                    <a:p>
                      <a:r>
                        <a:rPr lang="pt-BR" sz="1600" dirty="0"/>
                        <a:t>         R: I</a:t>
                      </a:r>
                    </a:p>
                    <a:p>
                      <a:endParaRPr lang="pt-BR" sz="1600" dirty="0"/>
                    </a:p>
                    <a:p>
                      <a:endParaRPr lang="pt-BR" sz="1600" dirty="0"/>
                    </a:p>
                    <a:p>
                      <a:endParaRPr lang="pt-BR" sz="1600" dirty="0"/>
                    </a:p>
                    <a:p>
                      <a:endParaRPr lang="pt-BR" sz="1600" dirty="0"/>
                    </a:p>
                    <a:p>
                      <a:r>
                        <a:rPr lang="pt-BR" sz="1600" dirty="0"/>
                        <a:t>Class 3R Laser</a:t>
                      </a:r>
                    </a:p>
                    <a:p>
                      <a:r>
                        <a:rPr lang="pt-BR" sz="1600" dirty="0"/>
                        <a:t>         L: A</a:t>
                      </a:r>
                    </a:p>
                    <a:p>
                      <a:r>
                        <a:rPr lang="pt-BR" sz="1600" dirty="0"/>
                        <a:t>         C: L</a:t>
                      </a:r>
                    </a:p>
                    <a:p>
                      <a:r>
                        <a:rPr lang="pt-BR" sz="1600" dirty="0"/>
                        <a:t>         R: III</a:t>
                      </a:r>
                    </a:p>
                  </a:txBody>
                  <a:tcPr/>
                </a:tc>
                <a:tc>
                  <a:txBody>
                    <a:bodyPr/>
                    <a:lstStyle/>
                    <a:p>
                      <a:r>
                        <a:rPr lang="en-US" sz="1600" b="0" kern="1200" dirty="0">
                          <a:solidFill>
                            <a:schemeClr val="dk1"/>
                          </a:solidFill>
                          <a:effectLst/>
                          <a:latin typeface="+mn-lt"/>
                          <a:ea typeface="+mn-ea"/>
                          <a:cs typeface="+mn-cs"/>
                        </a:rPr>
                        <a:t>P</a:t>
                      </a:r>
                      <a:r>
                        <a:rPr lang="en-US" sz="1600" b="1" i="1" kern="1200" dirty="0">
                          <a:solidFill>
                            <a:schemeClr val="dk1"/>
                          </a:solidFill>
                          <a:effectLst/>
                          <a:latin typeface="+mn-lt"/>
                          <a:ea typeface="+mn-ea"/>
                          <a:cs typeface="+mn-cs"/>
                        </a:rPr>
                        <a:t> –</a:t>
                      </a:r>
                      <a:r>
                        <a:rPr lang="en-US" sz="1600" b="0" kern="1200" dirty="0">
                          <a:solidFill>
                            <a:schemeClr val="dk1"/>
                          </a:solidFill>
                          <a:effectLst/>
                          <a:latin typeface="+mn-lt"/>
                          <a:ea typeface="+mn-ea"/>
                          <a:cs typeface="+mn-cs"/>
                        </a:rPr>
                        <a:t> Class 1 (light tight) enclosures </a:t>
                      </a:r>
                      <a:endParaRPr lang="en-US" sz="1600" b="1" kern="1200" dirty="0">
                        <a:solidFill>
                          <a:schemeClr val="dk1"/>
                        </a:solidFill>
                        <a:effectLst/>
                        <a:latin typeface="+mn-lt"/>
                        <a:ea typeface="+mn-ea"/>
                        <a:cs typeface="+mn-cs"/>
                      </a:endParaRPr>
                    </a:p>
                    <a:p>
                      <a:r>
                        <a:rPr lang="en-US" sz="1600" b="0" kern="1200" dirty="0">
                          <a:solidFill>
                            <a:schemeClr val="dk1"/>
                          </a:solidFill>
                          <a:effectLst/>
                          <a:latin typeface="+mn-lt"/>
                          <a:ea typeface="+mn-ea"/>
                          <a:cs typeface="+mn-cs"/>
                        </a:rPr>
                        <a:t>P</a:t>
                      </a:r>
                      <a:r>
                        <a:rPr lang="en-US" sz="1600" b="1" i="1" kern="1200" dirty="0">
                          <a:solidFill>
                            <a:schemeClr val="dk1"/>
                          </a:solidFill>
                          <a:effectLst/>
                          <a:latin typeface="+mn-lt"/>
                          <a:ea typeface="+mn-ea"/>
                          <a:cs typeface="+mn-cs"/>
                        </a:rPr>
                        <a:t> –</a:t>
                      </a:r>
                      <a:r>
                        <a:rPr lang="en-US" sz="1600" b="0" kern="1200" dirty="0">
                          <a:solidFill>
                            <a:schemeClr val="dk1"/>
                          </a:solidFill>
                          <a:effectLst/>
                          <a:latin typeface="+mn-lt"/>
                          <a:ea typeface="+mn-ea"/>
                          <a:cs typeface="+mn-cs"/>
                        </a:rPr>
                        <a:t> ORC and work planning processes </a:t>
                      </a:r>
                      <a:endParaRPr lang="en-US" sz="1600" b="1" kern="1200" dirty="0">
                        <a:solidFill>
                          <a:schemeClr val="dk1"/>
                        </a:solidFill>
                        <a:effectLst/>
                        <a:latin typeface="+mn-lt"/>
                        <a:ea typeface="+mn-ea"/>
                        <a:cs typeface="+mn-cs"/>
                      </a:endParaRPr>
                    </a:p>
                    <a:p>
                      <a:r>
                        <a:rPr lang="en-US" sz="1600" b="0" kern="1200" dirty="0">
                          <a:solidFill>
                            <a:schemeClr val="dk1"/>
                          </a:solidFill>
                          <a:effectLst/>
                          <a:latin typeface="+mn-lt"/>
                          <a:ea typeface="+mn-ea"/>
                          <a:cs typeface="+mn-cs"/>
                        </a:rPr>
                        <a:t>P</a:t>
                      </a:r>
                      <a:r>
                        <a:rPr lang="en-US" sz="1600" b="1" i="1" kern="1200" dirty="0">
                          <a:solidFill>
                            <a:schemeClr val="dk1"/>
                          </a:solidFill>
                          <a:effectLst/>
                          <a:latin typeface="+mn-lt"/>
                          <a:ea typeface="+mn-ea"/>
                          <a:cs typeface="+mn-cs"/>
                        </a:rPr>
                        <a:t> –</a:t>
                      </a:r>
                      <a:r>
                        <a:rPr lang="en-US" sz="1600" b="0" kern="1200" dirty="0">
                          <a:solidFill>
                            <a:schemeClr val="dk1"/>
                          </a:solidFill>
                          <a:effectLst/>
                          <a:latin typeface="+mn-lt"/>
                          <a:ea typeface="+mn-ea"/>
                          <a:cs typeface="+mn-cs"/>
                        </a:rPr>
                        <a:t> Locked/Interlocked system</a:t>
                      </a:r>
                      <a:endParaRPr lang="en-US" sz="1600" b="1" kern="1200" dirty="0">
                        <a:solidFill>
                          <a:schemeClr val="dk1"/>
                        </a:solidFill>
                        <a:effectLst/>
                        <a:latin typeface="+mn-lt"/>
                        <a:ea typeface="+mn-ea"/>
                        <a:cs typeface="+mn-cs"/>
                      </a:endParaRPr>
                    </a:p>
                    <a:p>
                      <a:r>
                        <a:rPr lang="en-US" sz="1600" b="0" kern="1200" dirty="0">
                          <a:solidFill>
                            <a:schemeClr val="dk1"/>
                          </a:solidFill>
                          <a:effectLst/>
                          <a:latin typeface="+mn-lt"/>
                          <a:ea typeface="+mn-ea"/>
                          <a:cs typeface="+mn-cs"/>
                        </a:rPr>
                        <a:t>P – LOTO procedure or other procedure approved by the laser safety officer (LSO)</a:t>
                      </a:r>
                      <a:endParaRPr lang="en-US" sz="1600" b="1" kern="1200" dirty="0">
                        <a:solidFill>
                          <a:schemeClr val="dk1"/>
                        </a:solidFill>
                        <a:effectLst/>
                        <a:latin typeface="+mn-lt"/>
                        <a:ea typeface="+mn-ea"/>
                        <a:cs typeface="+mn-cs"/>
                      </a:endParaRPr>
                    </a:p>
                    <a:p>
                      <a:r>
                        <a:rPr lang="en-US" sz="1600" b="0" kern="1200" dirty="0">
                          <a:solidFill>
                            <a:schemeClr val="dk1"/>
                          </a:solidFill>
                          <a:effectLst/>
                          <a:latin typeface="+mn-lt"/>
                          <a:ea typeface="+mn-ea"/>
                          <a:cs typeface="+mn-cs"/>
                        </a:rPr>
                        <a:t>P</a:t>
                      </a:r>
                      <a:r>
                        <a:rPr lang="en-US" sz="1600" b="1" i="1" kern="1200" dirty="0">
                          <a:solidFill>
                            <a:schemeClr val="dk1"/>
                          </a:solidFill>
                          <a:effectLst/>
                          <a:latin typeface="+mn-lt"/>
                          <a:ea typeface="+mn-ea"/>
                          <a:cs typeface="+mn-cs"/>
                        </a:rPr>
                        <a:t> –</a:t>
                      </a:r>
                      <a:r>
                        <a:rPr lang="en-US" sz="1600" b="0" kern="1200" dirty="0">
                          <a:solidFill>
                            <a:schemeClr val="dk1"/>
                          </a:solidFill>
                          <a:effectLst/>
                          <a:latin typeface="+mn-lt"/>
                          <a:ea typeface="+mn-ea"/>
                          <a:cs typeface="+mn-cs"/>
                        </a:rPr>
                        <a:t> Affected areas are posted</a:t>
                      </a:r>
                      <a:endParaRPr lang="en-US" sz="1600" b="1" kern="1200" dirty="0">
                        <a:solidFill>
                          <a:schemeClr val="dk1"/>
                        </a:solidFill>
                        <a:effectLst/>
                        <a:latin typeface="+mn-lt"/>
                        <a:ea typeface="+mn-ea"/>
                        <a:cs typeface="+mn-cs"/>
                      </a:endParaRPr>
                    </a:p>
                    <a:p>
                      <a:r>
                        <a:rPr lang="en-US" sz="1600" b="0" kern="1200" dirty="0">
                          <a:solidFill>
                            <a:schemeClr val="dk1"/>
                          </a:solidFill>
                          <a:effectLst/>
                          <a:latin typeface="+mn-lt"/>
                          <a:ea typeface="+mn-ea"/>
                          <a:cs typeface="+mn-cs"/>
                        </a:rPr>
                        <a:t>M</a:t>
                      </a:r>
                      <a:r>
                        <a:rPr lang="en-US" sz="1600" b="1" i="1" kern="1200" dirty="0">
                          <a:solidFill>
                            <a:schemeClr val="dk1"/>
                          </a:solidFill>
                          <a:effectLst/>
                          <a:latin typeface="+mn-lt"/>
                          <a:ea typeface="+mn-ea"/>
                          <a:cs typeface="+mn-cs"/>
                        </a:rPr>
                        <a:t> –</a:t>
                      </a:r>
                      <a:r>
                        <a:rPr lang="en-US" sz="1600" b="0" kern="1200" dirty="0">
                          <a:solidFill>
                            <a:schemeClr val="dk1"/>
                          </a:solidFill>
                          <a:effectLst/>
                          <a:latin typeface="+mn-lt"/>
                          <a:ea typeface="+mn-ea"/>
                          <a:cs typeface="+mn-cs"/>
                        </a:rPr>
                        <a:t> Use of PPE</a:t>
                      </a:r>
                    </a:p>
                    <a:p>
                      <a:endParaRPr lang="en-US" sz="1600" b="0" kern="1200" dirty="0">
                        <a:solidFill>
                          <a:schemeClr val="dk1"/>
                        </a:solidFill>
                        <a:effectLst/>
                        <a:latin typeface="+mn-lt"/>
                        <a:ea typeface="+mn-ea"/>
                        <a:cs typeface="+mn-cs"/>
                      </a:endParaRPr>
                    </a:p>
                    <a:p>
                      <a:r>
                        <a:rPr lang="en-US" sz="1600" b="0" kern="1200" dirty="0">
                          <a:solidFill>
                            <a:schemeClr val="dk1"/>
                          </a:solidFill>
                          <a:effectLst/>
                          <a:latin typeface="+mn-lt"/>
                          <a:ea typeface="+mn-ea"/>
                          <a:cs typeface="+mn-cs"/>
                        </a:rPr>
                        <a:t>No analysis required</a:t>
                      </a:r>
                    </a:p>
                    <a:p>
                      <a:endParaRPr lang="en-US" sz="1600" b="0" kern="1200" dirty="0">
                        <a:solidFill>
                          <a:schemeClr val="dk1"/>
                        </a:solidFill>
                        <a:effectLst/>
                        <a:latin typeface="+mn-lt"/>
                        <a:ea typeface="+mn-ea"/>
                        <a:cs typeface="+mn-cs"/>
                      </a:endParaRPr>
                    </a:p>
                    <a:p>
                      <a:endParaRPr lang="en-US" sz="1600" b="1" kern="1200" dirty="0">
                        <a:solidFill>
                          <a:schemeClr val="dk1"/>
                        </a:solidFill>
                        <a:effectLst/>
                        <a:latin typeface="+mn-lt"/>
                        <a:ea typeface="+mn-ea"/>
                        <a:cs typeface="+mn-cs"/>
                      </a:endParaRPr>
                    </a:p>
                  </a:txBody>
                  <a:tcPr/>
                </a:tc>
                <a:tc>
                  <a:txBody>
                    <a:bodyPr/>
                    <a:lstStyle/>
                    <a:p>
                      <a:endParaRPr lang="pt-BR" sz="1600" dirty="0"/>
                    </a:p>
                    <a:p>
                      <a:r>
                        <a:rPr lang="pt-BR" sz="1600" dirty="0"/>
                        <a:t>L: BEU</a:t>
                      </a:r>
                    </a:p>
                    <a:p>
                      <a:r>
                        <a:rPr lang="pt-BR" sz="1600" dirty="0"/>
                        <a:t>C: M</a:t>
                      </a:r>
                    </a:p>
                    <a:p>
                      <a:r>
                        <a:rPr lang="pt-BR" sz="1600" dirty="0"/>
                        <a:t>R: IV</a:t>
                      </a:r>
                    </a:p>
                    <a:p>
                      <a:endParaRPr lang="pt-BR" sz="1600" dirty="0"/>
                    </a:p>
                    <a:p>
                      <a:endParaRPr lang="pt-BR" sz="1600" dirty="0"/>
                    </a:p>
                    <a:p>
                      <a:endParaRPr lang="pt-BR" sz="1600" dirty="0"/>
                    </a:p>
                    <a:p>
                      <a:endParaRPr lang="pt-BR" sz="1600" dirty="0"/>
                    </a:p>
                    <a:p>
                      <a:r>
                        <a:rPr lang="pt-BR" sz="1600" dirty="0"/>
                        <a:t>L: A</a:t>
                      </a:r>
                    </a:p>
                    <a:p>
                      <a:r>
                        <a:rPr lang="pt-BR" sz="1600" dirty="0"/>
                        <a:t>C: L</a:t>
                      </a:r>
                    </a:p>
                    <a:p>
                      <a:r>
                        <a:rPr lang="pt-BR" sz="1600" dirty="0"/>
                        <a:t>R: III</a:t>
                      </a:r>
                    </a:p>
                    <a:p>
                      <a:endParaRPr lang="en-US" sz="1600" dirty="0"/>
                    </a:p>
                  </a:txBody>
                  <a:tcPr/>
                </a:tc>
                <a:extLst>
                  <a:ext uri="{0D108BD9-81ED-4DB2-BD59-A6C34878D82A}">
                    <a16:rowId xmlns:a16="http://schemas.microsoft.com/office/drawing/2014/main" val="879469076"/>
                  </a:ext>
                </a:extLst>
              </a:tr>
            </a:tbl>
          </a:graphicData>
        </a:graphic>
      </p:graphicFrame>
    </p:spTree>
    <p:extLst>
      <p:ext uri="{BB962C8B-B14F-4D97-AF65-F5344CB8AC3E}">
        <p14:creationId xmlns:p14="http://schemas.microsoft.com/office/powerpoint/2010/main" val="29750306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186456" y="771460"/>
            <a:ext cx="8672513" cy="5797877"/>
          </a:xfrm>
        </p:spPr>
        <p:txBody>
          <a:bodyPr/>
          <a:lstStyle/>
          <a:p>
            <a:r>
              <a:rPr lang="en-US" sz="2000" dirty="0"/>
              <a:t>Cryogenics - ODH</a:t>
            </a:r>
          </a:p>
          <a:p>
            <a:pPr lvl="1"/>
            <a:r>
              <a:rPr lang="en-US" sz="1800" dirty="0"/>
              <a:t>Argon – non-toxic, heavier than air, slow vaporization from liquid</a:t>
            </a:r>
          </a:p>
          <a:p>
            <a:pPr lvl="2"/>
            <a:r>
              <a:rPr lang="en-US" sz="1400" dirty="0"/>
              <a:t>Large volumes within cryostats are below grade; </a:t>
            </a:r>
          </a:p>
          <a:p>
            <a:pPr lvl="2"/>
            <a:r>
              <a:rPr lang="en-US" sz="1400" dirty="0"/>
              <a:t>Below-grade spaces are ODH-1, ground-level spaces ODH-0;</a:t>
            </a:r>
          </a:p>
          <a:p>
            <a:pPr lvl="2"/>
            <a:r>
              <a:rPr lang="en-US" sz="1400" dirty="0"/>
              <a:t>the below-grade spaces function as containment for leaked argon</a:t>
            </a:r>
          </a:p>
          <a:p>
            <a:pPr lvl="3"/>
            <a:r>
              <a:rPr lang="en-US" sz="1200" dirty="0"/>
              <a:t>Building ventilation systems are designed to flush argon from below-grade spaces</a:t>
            </a:r>
            <a:endParaRPr lang="en-US" sz="1400" dirty="0"/>
          </a:p>
          <a:p>
            <a:pPr lvl="1"/>
            <a:r>
              <a:rPr lang="en-US" sz="1800" dirty="0"/>
              <a:t>Hazard applies to onsite facility workers, onsite co-located workers</a:t>
            </a:r>
            <a:endParaRPr lang="en-US" sz="1400" dirty="0">
              <a:solidFill>
                <a:srgbClr val="003087"/>
              </a:solidFill>
            </a:endParaRPr>
          </a:p>
          <a:p>
            <a:pPr lvl="1"/>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0" lvl="1" indent="0">
              <a:buNone/>
            </a:pPr>
            <a:r>
              <a:rPr lang="en-US" sz="1800" dirty="0">
                <a:solidFill>
                  <a:schemeClr val="dk1"/>
                </a:solidFill>
                <a:latin typeface="+mn-lt"/>
                <a:ea typeface="+mn-ea"/>
                <a:cs typeface="+mn-cs"/>
              </a:rPr>
              <a:t>	</a:t>
            </a:r>
            <a:endParaRPr lang="en-US" sz="1800"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a:xfrm>
            <a:off x="214313" y="270155"/>
            <a:ext cx="8686800" cy="427877"/>
          </a:xfrm>
        </p:spPr>
        <p:txBody>
          <a:bodyPr/>
          <a:lstStyle/>
          <a:p>
            <a:r>
              <a:rPr lang="en-US" dirty="0"/>
              <a:t>Non-Accelerator Specific Hazards – Cryogenics</a:t>
            </a:r>
          </a:p>
        </p:txBody>
      </p:sp>
      <p:sp>
        <p:nvSpPr>
          <p:cNvPr id="4" name="Date Placeholder 3">
            <a:extLst>
              <a:ext uri="{FF2B5EF4-FFF2-40B4-BE49-F238E27FC236}">
                <a16:creationId xmlns:a16="http://schemas.microsoft.com/office/drawing/2014/main" id="{48CB5798-574A-C21C-F639-F8A6C3111811}"/>
              </a:ext>
            </a:extLst>
          </p:cNvPr>
          <p:cNvSpPr>
            <a:spLocks noGrp="1"/>
          </p:cNvSpPr>
          <p:nvPr>
            <p:ph type="dt" sz="half" idx="2"/>
          </p:nvPr>
        </p:nvSpPr>
        <p:spPr>
          <a:xfrm>
            <a:off x="918839" y="6504213"/>
            <a:ext cx="914400" cy="241300"/>
          </a:xfrm>
        </p:spPr>
        <p:txBody>
          <a:bodyPr/>
          <a:lstStyle/>
          <a:p>
            <a:pPr>
              <a:defRPr/>
            </a:pPr>
            <a:r>
              <a:rPr lang="en-US" dirty="0"/>
              <a:t>Jan 09, 2024  </a:t>
            </a:r>
          </a:p>
        </p:txBody>
      </p:sp>
      <p:sp>
        <p:nvSpPr>
          <p:cNvPr id="5" name="Footer Placeholder 4">
            <a:extLst>
              <a:ext uri="{FF2B5EF4-FFF2-40B4-BE49-F238E27FC236}">
                <a16:creationId xmlns:a16="http://schemas.microsoft.com/office/drawing/2014/main" id="{B550D619-FE2C-CE0D-EF53-65B271A7AF64}"/>
              </a:ext>
            </a:extLst>
          </p:cNvPr>
          <p:cNvSpPr>
            <a:spLocks noGrp="1"/>
          </p:cNvSpPr>
          <p:nvPr>
            <p:ph type="ftr" sz="quarter" idx="3"/>
          </p:nvPr>
        </p:nvSpPr>
        <p:spPr/>
        <p:txBody>
          <a:bodyPr/>
          <a:lstStyle/>
          <a:p>
            <a:pPr>
              <a:defRPr/>
            </a:pPr>
            <a:r>
              <a:rPr lang="en-US"/>
              <a:t>Peter Wilson | Booster Internal Readiness Review</a:t>
            </a:r>
            <a:endParaRPr lang="en-US" b="1" dirty="0"/>
          </a:p>
        </p:txBody>
      </p:sp>
      <p:sp>
        <p:nvSpPr>
          <p:cNvPr id="6" name="Slide Number Placeholder 5">
            <a:extLst>
              <a:ext uri="{FF2B5EF4-FFF2-40B4-BE49-F238E27FC236}">
                <a16:creationId xmlns:a16="http://schemas.microsoft.com/office/drawing/2014/main" id="{825E27D8-9FF1-FAAE-1F09-B245D3AD0AC1}"/>
              </a:ext>
            </a:extLst>
          </p:cNvPr>
          <p:cNvSpPr>
            <a:spLocks noGrp="1"/>
          </p:cNvSpPr>
          <p:nvPr>
            <p:ph type="sldNum" sz="quarter" idx="4"/>
          </p:nvPr>
        </p:nvSpPr>
        <p:spPr/>
        <p:txBody>
          <a:bodyPr/>
          <a:lstStyle/>
          <a:p>
            <a:pPr>
              <a:defRPr/>
            </a:pPr>
            <a:fld id="{148C009B-CB69-E04A-B9B3-34B26D69E9CF}" type="slidenum">
              <a:rPr lang="en-US" smtClean="0"/>
              <a:pPr>
                <a:defRPr/>
              </a:pPr>
              <a:t>17</a:t>
            </a:fld>
            <a:endParaRPr lang="en-US" dirty="0"/>
          </a:p>
        </p:txBody>
      </p:sp>
      <p:graphicFrame>
        <p:nvGraphicFramePr>
          <p:cNvPr id="10" name="Table 9">
            <a:extLst>
              <a:ext uri="{FF2B5EF4-FFF2-40B4-BE49-F238E27FC236}">
                <a16:creationId xmlns:a16="http://schemas.microsoft.com/office/drawing/2014/main" id="{58A230E1-1998-017A-D497-F61F9181D7F6}"/>
              </a:ext>
            </a:extLst>
          </p:cNvPr>
          <p:cNvGraphicFramePr>
            <a:graphicFrameLocks noGrp="1"/>
          </p:cNvGraphicFramePr>
          <p:nvPr>
            <p:extLst>
              <p:ext uri="{D42A27DB-BD31-4B8C-83A1-F6EECF244321}">
                <p14:modId xmlns:p14="http://schemas.microsoft.com/office/powerpoint/2010/main" val="3576526272"/>
              </p:ext>
            </p:extLst>
          </p:nvPr>
        </p:nvGraphicFramePr>
        <p:xfrm>
          <a:off x="214313" y="2796921"/>
          <a:ext cx="8573940" cy="3772416"/>
        </p:xfrm>
        <a:graphic>
          <a:graphicData uri="http://schemas.openxmlformats.org/drawingml/2006/table">
            <a:tbl>
              <a:tblPr firstRow="1" bandRow="1">
                <a:tableStyleId>{5C22544A-7EE6-4342-B048-85BDC9FD1C3A}</a:tableStyleId>
              </a:tblPr>
              <a:tblGrid>
                <a:gridCol w="2273416">
                  <a:extLst>
                    <a:ext uri="{9D8B030D-6E8A-4147-A177-3AD203B41FA5}">
                      <a16:colId xmlns:a16="http://schemas.microsoft.com/office/drawing/2014/main" val="1119936655"/>
                    </a:ext>
                  </a:extLst>
                </a:gridCol>
                <a:gridCol w="3976382">
                  <a:extLst>
                    <a:ext uri="{9D8B030D-6E8A-4147-A177-3AD203B41FA5}">
                      <a16:colId xmlns:a16="http://schemas.microsoft.com/office/drawing/2014/main" val="2077446868"/>
                    </a:ext>
                  </a:extLst>
                </a:gridCol>
                <a:gridCol w="2324142">
                  <a:extLst>
                    <a:ext uri="{9D8B030D-6E8A-4147-A177-3AD203B41FA5}">
                      <a16:colId xmlns:a16="http://schemas.microsoft.com/office/drawing/2014/main" val="1994273894"/>
                    </a:ext>
                  </a:extLst>
                </a:gridCol>
              </a:tblGrid>
              <a:tr h="632976">
                <a:tc>
                  <a:txBody>
                    <a:bodyPr/>
                    <a:lstStyle/>
                    <a:p>
                      <a:r>
                        <a:rPr lang="en-US" sz="1600" b="0" dirty="0">
                          <a:solidFill>
                            <a:srgbClr val="004C97"/>
                          </a:solidFill>
                        </a:rPr>
                        <a:t>Baseline Qualitative Risk (without controls)</a:t>
                      </a:r>
                    </a:p>
                  </a:txBody>
                  <a:tcPr/>
                </a:tc>
                <a:tc>
                  <a:txBody>
                    <a:bodyPr/>
                    <a:lstStyle/>
                    <a:p>
                      <a:r>
                        <a:rPr lang="en-US" sz="1600" b="0" dirty="0">
                          <a:solidFill>
                            <a:srgbClr val="004C97"/>
                          </a:solidFill>
                        </a:rPr>
                        <a:t>Controls</a:t>
                      </a:r>
                    </a:p>
                    <a:p>
                      <a:r>
                        <a:rPr lang="en-US" sz="1600" b="0" dirty="0">
                          <a:solidFill>
                            <a:srgbClr val="004C97"/>
                          </a:solidFill>
                        </a:rPr>
                        <a:t>Preventive (P)/Mitigative (M)</a:t>
                      </a:r>
                    </a:p>
                  </a:txBody>
                  <a:tcPr/>
                </a:tc>
                <a:tc>
                  <a:txBody>
                    <a:bodyPr/>
                    <a:lstStyle/>
                    <a:p>
                      <a:r>
                        <a:rPr lang="en-US" sz="1600" b="0" dirty="0">
                          <a:solidFill>
                            <a:srgbClr val="004C97"/>
                          </a:solidFill>
                        </a:rPr>
                        <a:t>Residual Qualitative Risk </a:t>
                      </a:r>
                    </a:p>
                    <a:p>
                      <a:r>
                        <a:rPr lang="en-US" sz="1600" b="0" dirty="0">
                          <a:solidFill>
                            <a:srgbClr val="004C97"/>
                          </a:solidFill>
                        </a:rPr>
                        <a:t>(with controls)</a:t>
                      </a:r>
                    </a:p>
                  </a:txBody>
                  <a:tcPr/>
                </a:tc>
                <a:extLst>
                  <a:ext uri="{0D108BD9-81ED-4DB2-BD59-A6C34878D82A}">
                    <a16:rowId xmlns:a16="http://schemas.microsoft.com/office/drawing/2014/main" val="1680873031"/>
                  </a:ext>
                </a:extLst>
              </a:tr>
              <a:tr h="1128073">
                <a:tc>
                  <a:txBody>
                    <a:bodyPr/>
                    <a:lstStyle/>
                    <a:p>
                      <a:r>
                        <a:rPr lang="pt-BR" sz="1600" dirty="0"/>
                        <a:t>L: A</a:t>
                      </a:r>
                    </a:p>
                    <a:p>
                      <a:r>
                        <a:rPr lang="pt-BR" sz="1600" dirty="0"/>
                        <a:t>C: H</a:t>
                      </a:r>
                    </a:p>
                    <a:p>
                      <a:r>
                        <a:rPr lang="pt-BR" sz="1600" dirty="0"/>
                        <a:t>R: I</a:t>
                      </a:r>
                    </a:p>
                  </a:txBody>
                  <a:tcPr/>
                </a:tc>
                <a:tc>
                  <a:txBody>
                    <a:bodyPr/>
                    <a:lstStyle/>
                    <a:p>
                      <a:r>
                        <a:rPr lang="en-US" sz="1200" b="0" i="0" kern="1200" dirty="0">
                          <a:solidFill>
                            <a:schemeClr val="dk1"/>
                          </a:solidFill>
                          <a:effectLst/>
                          <a:latin typeface="+mn-lt"/>
                          <a:ea typeface="+mn-ea"/>
                          <a:cs typeface="+mn-cs"/>
                        </a:rPr>
                        <a:t>P: Personnel must be trained and medically qualified to enter ODH spaces. </a:t>
                      </a:r>
                    </a:p>
                    <a:p>
                      <a:r>
                        <a:rPr lang="en-US" sz="1200" b="0" i="0" kern="1200" dirty="0">
                          <a:solidFill>
                            <a:schemeClr val="dk1"/>
                          </a:solidFill>
                          <a:effectLst/>
                          <a:latin typeface="+mn-lt"/>
                          <a:ea typeface="+mn-ea"/>
                          <a:cs typeface="+mn-cs"/>
                        </a:rPr>
                        <a:t>P: Portable Oxygen Monitoring is provided for ODH spaces in accordance with the WPC </a:t>
                      </a:r>
                    </a:p>
                    <a:p>
                      <a:r>
                        <a:rPr lang="en-US" sz="1200" b="0" i="0" kern="1200" dirty="0">
                          <a:solidFill>
                            <a:schemeClr val="dk1"/>
                          </a:solidFill>
                          <a:effectLst/>
                          <a:latin typeface="+mn-lt"/>
                          <a:ea typeface="+mn-ea"/>
                          <a:cs typeface="+mn-cs"/>
                        </a:rPr>
                        <a:t>P: Fire Safety and Life Safety Inspections are performed Fire Protection Group and the Fire Department. </a:t>
                      </a:r>
                    </a:p>
                    <a:p>
                      <a:r>
                        <a:rPr lang="en-US" sz="1200" b="0" i="0" kern="1200" dirty="0">
                          <a:solidFill>
                            <a:schemeClr val="dk1"/>
                          </a:solidFill>
                          <a:effectLst/>
                          <a:latin typeface="+mn-lt"/>
                          <a:ea typeface="+mn-ea"/>
                          <a:cs typeface="+mn-cs"/>
                        </a:rPr>
                        <a:t>P: ODH alarm systems are tested and maintained </a:t>
                      </a:r>
                    </a:p>
                    <a:p>
                      <a:r>
                        <a:rPr lang="en-US" sz="1200" b="0" i="0" kern="1200" dirty="0">
                          <a:solidFill>
                            <a:schemeClr val="dk1"/>
                          </a:solidFill>
                          <a:effectLst/>
                          <a:latin typeface="+mn-lt"/>
                          <a:ea typeface="+mn-ea"/>
                          <a:cs typeface="+mn-cs"/>
                        </a:rPr>
                        <a:t>M: ODH alarms are monitored by a sitewide monitoring system with notification to the emergency dispatch center that is constantly staffed, 24/7, 365 days. </a:t>
                      </a:r>
                    </a:p>
                    <a:p>
                      <a:r>
                        <a:rPr lang="en-US" sz="1200" b="0" i="0" kern="1200" dirty="0">
                          <a:solidFill>
                            <a:schemeClr val="dk1"/>
                          </a:solidFill>
                          <a:effectLst/>
                          <a:latin typeface="+mn-lt"/>
                          <a:ea typeface="+mn-ea"/>
                          <a:cs typeface="+mn-cs"/>
                        </a:rPr>
                        <a:t>M: Area/fixed Oxygen Monitoring provided in areas where cryogenic liquids are stored </a:t>
                      </a:r>
                    </a:p>
                    <a:p>
                      <a:r>
                        <a:rPr lang="en-US" sz="1200" b="0" i="0" kern="1200" dirty="0">
                          <a:solidFill>
                            <a:schemeClr val="dk1"/>
                          </a:solidFill>
                          <a:effectLst/>
                          <a:latin typeface="+mn-lt"/>
                          <a:ea typeface="+mn-ea"/>
                          <a:cs typeface="+mn-cs"/>
                        </a:rPr>
                        <a:t>M: Onsite Emergency services are provided.</a:t>
                      </a:r>
                    </a:p>
                    <a:p>
                      <a:endParaRPr lang="en-US" sz="1200" b="0" i="0" kern="1200" dirty="0">
                        <a:solidFill>
                          <a:schemeClr val="dk1"/>
                        </a:solidFill>
                        <a:effectLst/>
                        <a:latin typeface="+mn-lt"/>
                        <a:ea typeface="+mn-ea"/>
                        <a:cs typeface="+mn-cs"/>
                      </a:endParaRPr>
                    </a:p>
                    <a:p>
                      <a:r>
                        <a:rPr lang="en-US" sz="1200" b="0" i="0" kern="1200" dirty="0">
                          <a:solidFill>
                            <a:schemeClr val="dk1"/>
                          </a:solidFill>
                          <a:effectLst/>
                          <a:latin typeface="+mn-lt"/>
                          <a:ea typeface="+mn-ea"/>
                          <a:cs typeface="+mn-cs"/>
                        </a:rPr>
                        <a:t>P: Cryogenic system designed and reviewed by qualified personnel</a:t>
                      </a:r>
                      <a:endParaRPr lang="en-US" sz="1200" b="0" kern="1200" dirty="0">
                        <a:solidFill>
                          <a:schemeClr val="dk1"/>
                        </a:solidFill>
                        <a:effectLst/>
                        <a:latin typeface="+mn-lt"/>
                        <a:ea typeface="+mn-ea"/>
                        <a:cs typeface="+mn-cs"/>
                      </a:endParaRPr>
                    </a:p>
                  </a:txBody>
                  <a:tcPr/>
                </a:tc>
                <a:tc>
                  <a:txBody>
                    <a:bodyPr/>
                    <a:lstStyle/>
                    <a:p>
                      <a:r>
                        <a:rPr lang="pt-BR" sz="1600" dirty="0"/>
                        <a:t>L: BEU</a:t>
                      </a:r>
                    </a:p>
                    <a:p>
                      <a:r>
                        <a:rPr lang="pt-BR" sz="1600" dirty="0"/>
                        <a:t>C: N</a:t>
                      </a:r>
                    </a:p>
                    <a:p>
                      <a:r>
                        <a:rPr lang="pt-BR" sz="1600" dirty="0"/>
                        <a:t>R: IV</a:t>
                      </a:r>
                    </a:p>
                    <a:p>
                      <a:endParaRPr lang="pt-BR" sz="1600" dirty="0"/>
                    </a:p>
                    <a:p>
                      <a:endParaRPr lang="pt-BR" sz="1600" dirty="0"/>
                    </a:p>
                    <a:p>
                      <a:endParaRPr lang="pt-BR" sz="1600" dirty="0"/>
                    </a:p>
                    <a:p>
                      <a:endParaRPr lang="pt-BR" sz="1600" dirty="0"/>
                    </a:p>
                    <a:p>
                      <a:endParaRPr lang="pt-BR" sz="1600" dirty="0"/>
                    </a:p>
                    <a:p>
                      <a:endParaRPr lang="pt-BR" sz="1600" dirty="0"/>
                    </a:p>
                    <a:p>
                      <a:endParaRPr lang="pt-BR" sz="1600" dirty="0"/>
                    </a:p>
                    <a:p>
                      <a:r>
                        <a:rPr lang="en-US" sz="1200" b="0" i="0" kern="1200" dirty="0">
                          <a:solidFill>
                            <a:schemeClr val="dk1"/>
                          </a:solidFill>
                          <a:effectLst/>
                          <a:latin typeface="+mn-lt"/>
                          <a:ea typeface="+mn-ea"/>
                          <a:cs typeface="+mn-cs"/>
                        </a:rPr>
                        <a:t>Reference: FESHM 4240 ODH, 5032 Cryogenics System Review</a:t>
                      </a:r>
                      <a:endParaRPr lang="pt-BR" sz="1200" dirty="0"/>
                    </a:p>
                    <a:p>
                      <a:endParaRPr lang="en-US" sz="1600" dirty="0"/>
                    </a:p>
                  </a:txBody>
                  <a:tcPr/>
                </a:tc>
                <a:extLst>
                  <a:ext uri="{0D108BD9-81ED-4DB2-BD59-A6C34878D82A}">
                    <a16:rowId xmlns:a16="http://schemas.microsoft.com/office/drawing/2014/main" val="879469076"/>
                  </a:ext>
                </a:extLst>
              </a:tr>
            </a:tbl>
          </a:graphicData>
        </a:graphic>
      </p:graphicFrame>
    </p:spTree>
    <p:extLst>
      <p:ext uri="{BB962C8B-B14F-4D97-AF65-F5344CB8AC3E}">
        <p14:creationId xmlns:p14="http://schemas.microsoft.com/office/powerpoint/2010/main" val="31150636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28600" y="1242225"/>
            <a:ext cx="8672513" cy="5027215"/>
          </a:xfrm>
        </p:spPr>
        <p:txBody>
          <a:bodyPr/>
          <a:lstStyle/>
          <a:p>
            <a:r>
              <a:rPr lang="en-US" sz="2000" dirty="0"/>
              <a:t>Vacuum Vessels/Piping – </a:t>
            </a:r>
            <a:r>
              <a:rPr lang="en-US" sz="1800" dirty="0"/>
              <a:t>Hazard due to unexpected pressure release</a:t>
            </a:r>
          </a:p>
          <a:p>
            <a:pPr lvl="1"/>
            <a:r>
              <a:rPr lang="en-US" sz="1800" dirty="0"/>
              <a:t>All the SBN cryogenics systems have vacuum vessels and piping.</a:t>
            </a:r>
          </a:p>
          <a:p>
            <a:pPr lvl="1"/>
            <a:r>
              <a:rPr lang="en-US" sz="1800" dirty="0"/>
              <a:t>The SBND and ICARUS cryostats are low-pressure vessels  </a:t>
            </a:r>
          </a:p>
          <a:p>
            <a:pPr lvl="1"/>
            <a:r>
              <a:rPr lang="en-US" sz="1800" dirty="0"/>
              <a:t>Hazard applies to onsite facility workers, onsite co-located workers</a:t>
            </a:r>
            <a:endParaRPr lang="en-US" sz="1400" dirty="0">
              <a:solidFill>
                <a:srgbClr val="003087"/>
              </a:solidFill>
            </a:endParaRPr>
          </a:p>
          <a:p>
            <a:pPr lvl="1"/>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0" lvl="1" indent="0">
              <a:buNone/>
            </a:pPr>
            <a:r>
              <a:rPr lang="en-US" sz="1800" dirty="0">
                <a:solidFill>
                  <a:schemeClr val="dk1"/>
                </a:solidFill>
                <a:latin typeface="+mn-lt"/>
                <a:ea typeface="+mn-ea"/>
                <a:cs typeface="+mn-cs"/>
              </a:rPr>
              <a:t>	</a:t>
            </a:r>
            <a:endParaRPr lang="en-US" sz="1800"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a:xfrm>
            <a:off x="228600" y="679645"/>
            <a:ext cx="8686800" cy="427877"/>
          </a:xfrm>
        </p:spPr>
        <p:txBody>
          <a:bodyPr/>
          <a:lstStyle/>
          <a:p>
            <a:r>
              <a:rPr lang="en-US" dirty="0"/>
              <a:t>Non-Accelerator Specific Hazards – </a:t>
            </a:r>
            <a:br>
              <a:rPr lang="en-US" dirty="0"/>
            </a:br>
            <a:r>
              <a:rPr lang="en-US" dirty="0"/>
              <a:t>Vacuum/Pressure Vessels/Piping</a:t>
            </a:r>
          </a:p>
        </p:txBody>
      </p:sp>
      <p:sp>
        <p:nvSpPr>
          <p:cNvPr id="4" name="Date Placeholder 3">
            <a:extLst>
              <a:ext uri="{FF2B5EF4-FFF2-40B4-BE49-F238E27FC236}">
                <a16:creationId xmlns:a16="http://schemas.microsoft.com/office/drawing/2014/main" id="{48CB5798-574A-C21C-F639-F8A6C3111811}"/>
              </a:ext>
            </a:extLst>
          </p:cNvPr>
          <p:cNvSpPr>
            <a:spLocks noGrp="1"/>
          </p:cNvSpPr>
          <p:nvPr>
            <p:ph type="dt" sz="half" idx="2"/>
          </p:nvPr>
        </p:nvSpPr>
        <p:spPr>
          <a:xfrm>
            <a:off x="918839" y="6504213"/>
            <a:ext cx="914400" cy="241300"/>
          </a:xfrm>
        </p:spPr>
        <p:txBody>
          <a:bodyPr/>
          <a:lstStyle/>
          <a:p>
            <a:pPr>
              <a:defRPr/>
            </a:pPr>
            <a:r>
              <a:rPr lang="en-US" dirty="0"/>
              <a:t>Jan 09, 2024  </a:t>
            </a:r>
          </a:p>
        </p:txBody>
      </p:sp>
      <p:sp>
        <p:nvSpPr>
          <p:cNvPr id="5" name="Footer Placeholder 4">
            <a:extLst>
              <a:ext uri="{FF2B5EF4-FFF2-40B4-BE49-F238E27FC236}">
                <a16:creationId xmlns:a16="http://schemas.microsoft.com/office/drawing/2014/main" id="{B550D619-FE2C-CE0D-EF53-65B271A7AF64}"/>
              </a:ext>
            </a:extLst>
          </p:cNvPr>
          <p:cNvSpPr>
            <a:spLocks noGrp="1"/>
          </p:cNvSpPr>
          <p:nvPr>
            <p:ph type="ftr" sz="quarter" idx="3"/>
          </p:nvPr>
        </p:nvSpPr>
        <p:spPr/>
        <p:txBody>
          <a:bodyPr/>
          <a:lstStyle/>
          <a:p>
            <a:pPr>
              <a:defRPr/>
            </a:pPr>
            <a:r>
              <a:rPr lang="en-US"/>
              <a:t>Peter Wilson | Booster Internal Readiness Review</a:t>
            </a:r>
            <a:endParaRPr lang="en-US" b="1" dirty="0"/>
          </a:p>
        </p:txBody>
      </p:sp>
      <p:sp>
        <p:nvSpPr>
          <p:cNvPr id="6" name="Slide Number Placeholder 5">
            <a:extLst>
              <a:ext uri="{FF2B5EF4-FFF2-40B4-BE49-F238E27FC236}">
                <a16:creationId xmlns:a16="http://schemas.microsoft.com/office/drawing/2014/main" id="{825E27D8-9FF1-FAAE-1F09-B245D3AD0AC1}"/>
              </a:ext>
            </a:extLst>
          </p:cNvPr>
          <p:cNvSpPr>
            <a:spLocks noGrp="1"/>
          </p:cNvSpPr>
          <p:nvPr>
            <p:ph type="sldNum" sz="quarter" idx="4"/>
          </p:nvPr>
        </p:nvSpPr>
        <p:spPr/>
        <p:txBody>
          <a:bodyPr/>
          <a:lstStyle/>
          <a:p>
            <a:pPr>
              <a:defRPr/>
            </a:pPr>
            <a:fld id="{148C009B-CB69-E04A-B9B3-34B26D69E9CF}" type="slidenum">
              <a:rPr lang="en-US" smtClean="0"/>
              <a:pPr>
                <a:defRPr/>
              </a:pPr>
              <a:t>18</a:t>
            </a:fld>
            <a:endParaRPr lang="en-US" dirty="0"/>
          </a:p>
        </p:txBody>
      </p:sp>
      <p:graphicFrame>
        <p:nvGraphicFramePr>
          <p:cNvPr id="10" name="Table 9">
            <a:extLst>
              <a:ext uri="{FF2B5EF4-FFF2-40B4-BE49-F238E27FC236}">
                <a16:creationId xmlns:a16="http://schemas.microsoft.com/office/drawing/2014/main" id="{58A230E1-1998-017A-D497-F61F9181D7F6}"/>
              </a:ext>
            </a:extLst>
          </p:cNvPr>
          <p:cNvGraphicFramePr>
            <a:graphicFrameLocks noGrp="1"/>
          </p:cNvGraphicFramePr>
          <p:nvPr>
            <p:extLst>
              <p:ext uri="{D42A27DB-BD31-4B8C-83A1-F6EECF244321}">
                <p14:modId xmlns:p14="http://schemas.microsoft.com/office/powerpoint/2010/main" val="436734383"/>
              </p:ext>
            </p:extLst>
          </p:nvPr>
        </p:nvGraphicFramePr>
        <p:xfrm>
          <a:off x="242887" y="2928935"/>
          <a:ext cx="8573940" cy="3284736"/>
        </p:xfrm>
        <a:graphic>
          <a:graphicData uri="http://schemas.openxmlformats.org/drawingml/2006/table">
            <a:tbl>
              <a:tblPr firstRow="1" bandRow="1">
                <a:tableStyleId>{5C22544A-7EE6-4342-B048-85BDC9FD1C3A}</a:tableStyleId>
              </a:tblPr>
              <a:tblGrid>
                <a:gridCol w="2273416">
                  <a:extLst>
                    <a:ext uri="{9D8B030D-6E8A-4147-A177-3AD203B41FA5}">
                      <a16:colId xmlns:a16="http://schemas.microsoft.com/office/drawing/2014/main" val="1119936655"/>
                    </a:ext>
                  </a:extLst>
                </a:gridCol>
                <a:gridCol w="3976382">
                  <a:extLst>
                    <a:ext uri="{9D8B030D-6E8A-4147-A177-3AD203B41FA5}">
                      <a16:colId xmlns:a16="http://schemas.microsoft.com/office/drawing/2014/main" val="2077446868"/>
                    </a:ext>
                  </a:extLst>
                </a:gridCol>
                <a:gridCol w="2324142">
                  <a:extLst>
                    <a:ext uri="{9D8B030D-6E8A-4147-A177-3AD203B41FA5}">
                      <a16:colId xmlns:a16="http://schemas.microsoft.com/office/drawing/2014/main" val="1994273894"/>
                    </a:ext>
                  </a:extLst>
                </a:gridCol>
              </a:tblGrid>
              <a:tr h="632976">
                <a:tc>
                  <a:txBody>
                    <a:bodyPr/>
                    <a:lstStyle/>
                    <a:p>
                      <a:r>
                        <a:rPr lang="en-US" sz="1600" b="0" dirty="0">
                          <a:solidFill>
                            <a:srgbClr val="004C97"/>
                          </a:solidFill>
                        </a:rPr>
                        <a:t>Baseline Qualitative Risk (without controls)</a:t>
                      </a:r>
                    </a:p>
                  </a:txBody>
                  <a:tcPr/>
                </a:tc>
                <a:tc>
                  <a:txBody>
                    <a:bodyPr/>
                    <a:lstStyle/>
                    <a:p>
                      <a:r>
                        <a:rPr lang="en-US" sz="1600" b="0" dirty="0">
                          <a:solidFill>
                            <a:srgbClr val="004C97"/>
                          </a:solidFill>
                        </a:rPr>
                        <a:t>Controls</a:t>
                      </a:r>
                    </a:p>
                    <a:p>
                      <a:r>
                        <a:rPr lang="en-US" sz="1600" b="0" dirty="0">
                          <a:solidFill>
                            <a:srgbClr val="004C97"/>
                          </a:solidFill>
                        </a:rPr>
                        <a:t>Preventive (P)/Mitigative (M)</a:t>
                      </a:r>
                    </a:p>
                  </a:txBody>
                  <a:tcPr/>
                </a:tc>
                <a:tc>
                  <a:txBody>
                    <a:bodyPr/>
                    <a:lstStyle/>
                    <a:p>
                      <a:r>
                        <a:rPr lang="en-US" sz="1600" b="0" dirty="0">
                          <a:solidFill>
                            <a:srgbClr val="004C97"/>
                          </a:solidFill>
                        </a:rPr>
                        <a:t>Residual Qualitative Risk </a:t>
                      </a:r>
                    </a:p>
                    <a:p>
                      <a:r>
                        <a:rPr lang="en-US" sz="1600" b="0" dirty="0">
                          <a:solidFill>
                            <a:srgbClr val="004C97"/>
                          </a:solidFill>
                        </a:rPr>
                        <a:t>(with controls)</a:t>
                      </a:r>
                    </a:p>
                  </a:txBody>
                  <a:tcPr/>
                </a:tc>
                <a:extLst>
                  <a:ext uri="{0D108BD9-81ED-4DB2-BD59-A6C34878D82A}">
                    <a16:rowId xmlns:a16="http://schemas.microsoft.com/office/drawing/2014/main" val="1680873031"/>
                  </a:ext>
                </a:extLst>
              </a:tr>
              <a:tr h="1128073">
                <a:tc>
                  <a:txBody>
                    <a:bodyPr/>
                    <a:lstStyle/>
                    <a:p>
                      <a:r>
                        <a:rPr lang="pt-BR" sz="1600" dirty="0"/>
                        <a:t>L: A</a:t>
                      </a:r>
                    </a:p>
                    <a:p>
                      <a:r>
                        <a:rPr lang="pt-BR" sz="1600" dirty="0"/>
                        <a:t>C: H</a:t>
                      </a:r>
                    </a:p>
                    <a:p>
                      <a:r>
                        <a:rPr lang="pt-BR" sz="1600" dirty="0"/>
                        <a:t>R: I</a:t>
                      </a:r>
                    </a:p>
                  </a:txBody>
                  <a:tcPr/>
                </a:tc>
                <a:tc>
                  <a:txBody>
                    <a:bodyPr/>
                    <a:lstStyle/>
                    <a:p>
                      <a:r>
                        <a:rPr lang="en-US" sz="1400" b="0" i="0" kern="1200" dirty="0">
                          <a:solidFill>
                            <a:schemeClr val="dk1"/>
                          </a:solidFill>
                          <a:effectLst/>
                          <a:latin typeface="+mn-lt"/>
                          <a:ea typeface="+mn-ea"/>
                          <a:cs typeface="+mn-cs"/>
                        </a:rPr>
                        <a:t>P: All involved personnel are required to take Pressure Safety orientation training FN000271 </a:t>
                      </a:r>
                    </a:p>
                    <a:p>
                      <a:r>
                        <a:rPr lang="en-US" sz="1400" b="0" i="0" kern="1200" dirty="0">
                          <a:solidFill>
                            <a:schemeClr val="dk1"/>
                          </a:solidFill>
                          <a:effectLst/>
                          <a:latin typeface="+mn-lt"/>
                          <a:ea typeface="+mn-ea"/>
                          <a:cs typeface="+mn-cs"/>
                        </a:rPr>
                        <a:t>P: All vacuum/ pressure vessels have pressure safety devices that are tested and inspected every 5 years, tracked in Fermilab pressure vessel and pressure relief device database </a:t>
                      </a:r>
                    </a:p>
                    <a:p>
                      <a:r>
                        <a:rPr lang="en-US" sz="1400" b="0" i="0" kern="1200" dirty="0">
                          <a:solidFill>
                            <a:schemeClr val="dk1"/>
                          </a:solidFill>
                          <a:effectLst/>
                          <a:latin typeface="+mn-lt"/>
                          <a:ea typeface="+mn-ea"/>
                          <a:cs typeface="+mn-cs"/>
                        </a:rPr>
                        <a:t>P: All vacuum/ pressure vessels go through the Operational Readiness Clearance and engineering note process with peer review and must meet applicable regulatory requirements </a:t>
                      </a:r>
                    </a:p>
                    <a:p>
                      <a:r>
                        <a:rPr lang="en-US" sz="1400" b="0" i="0" kern="1200" dirty="0">
                          <a:solidFill>
                            <a:schemeClr val="dk1"/>
                          </a:solidFill>
                          <a:effectLst/>
                          <a:latin typeface="+mn-lt"/>
                          <a:ea typeface="+mn-ea"/>
                          <a:cs typeface="+mn-cs"/>
                        </a:rPr>
                        <a:t>M: Personal Protective Equipment mitigates severity of injury.</a:t>
                      </a:r>
                      <a:endParaRPr lang="en-US" sz="1400" b="0" kern="1200" dirty="0">
                        <a:solidFill>
                          <a:schemeClr val="dk1"/>
                        </a:solidFill>
                        <a:effectLst/>
                        <a:latin typeface="+mn-lt"/>
                        <a:ea typeface="+mn-ea"/>
                        <a:cs typeface="+mn-cs"/>
                      </a:endParaRPr>
                    </a:p>
                  </a:txBody>
                  <a:tcPr/>
                </a:tc>
                <a:tc>
                  <a:txBody>
                    <a:bodyPr/>
                    <a:lstStyle/>
                    <a:p>
                      <a:r>
                        <a:rPr lang="pt-BR" sz="1600" dirty="0"/>
                        <a:t>L: BEU</a:t>
                      </a:r>
                    </a:p>
                    <a:p>
                      <a:r>
                        <a:rPr lang="pt-BR" sz="1600" dirty="0"/>
                        <a:t>C: M</a:t>
                      </a:r>
                    </a:p>
                    <a:p>
                      <a:r>
                        <a:rPr lang="pt-BR" sz="1600" dirty="0"/>
                        <a:t>R: IV</a:t>
                      </a:r>
                    </a:p>
                    <a:p>
                      <a:endParaRPr lang="en-US" sz="1600" dirty="0"/>
                    </a:p>
                  </a:txBody>
                  <a:tcPr/>
                </a:tc>
                <a:extLst>
                  <a:ext uri="{0D108BD9-81ED-4DB2-BD59-A6C34878D82A}">
                    <a16:rowId xmlns:a16="http://schemas.microsoft.com/office/drawing/2014/main" val="879469076"/>
                  </a:ext>
                </a:extLst>
              </a:tr>
            </a:tbl>
          </a:graphicData>
        </a:graphic>
      </p:graphicFrame>
    </p:spTree>
    <p:extLst>
      <p:ext uri="{BB962C8B-B14F-4D97-AF65-F5344CB8AC3E}">
        <p14:creationId xmlns:p14="http://schemas.microsoft.com/office/powerpoint/2010/main" val="21454960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28600" y="1242225"/>
            <a:ext cx="8672513" cy="5027215"/>
          </a:xfrm>
        </p:spPr>
        <p:txBody>
          <a:bodyPr/>
          <a:lstStyle/>
          <a:p>
            <a:r>
              <a:rPr lang="en-US" sz="2000" dirty="0"/>
              <a:t>Vacuum Pumps – </a:t>
            </a:r>
            <a:r>
              <a:rPr lang="en-US" sz="1800" dirty="0"/>
              <a:t>hazard due to interaction with existing vacuum</a:t>
            </a:r>
          </a:p>
          <a:p>
            <a:pPr lvl="1"/>
            <a:r>
              <a:rPr lang="en-US" sz="1800" dirty="0"/>
              <a:t>All the SBN cryogenics systems have vacuum pumps</a:t>
            </a:r>
          </a:p>
          <a:p>
            <a:pPr lvl="1"/>
            <a:r>
              <a:rPr lang="en-US" sz="1800" dirty="0"/>
              <a:t>Hazard applies to onsite facility workers, onsite co-located workers</a:t>
            </a:r>
            <a:endParaRPr lang="en-US" sz="1400" dirty="0">
              <a:solidFill>
                <a:srgbClr val="003087"/>
              </a:solidFill>
            </a:endParaRPr>
          </a:p>
          <a:p>
            <a:pPr lvl="1"/>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0" lvl="1" indent="0">
              <a:buNone/>
            </a:pPr>
            <a:r>
              <a:rPr lang="en-US" sz="1800" dirty="0">
                <a:solidFill>
                  <a:schemeClr val="dk1"/>
                </a:solidFill>
                <a:latin typeface="+mn-lt"/>
                <a:ea typeface="+mn-ea"/>
                <a:cs typeface="+mn-cs"/>
              </a:rPr>
              <a:t>	</a:t>
            </a:r>
            <a:endParaRPr lang="en-US" sz="1800"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a:xfrm>
            <a:off x="228600" y="679645"/>
            <a:ext cx="8686800" cy="427877"/>
          </a:xfrm>
        </p:spPr>
        <p:txBody>
          <a:bodyPr/>
          <a:lstStyle/>
          <a:p>
            <a:r>
              <a:rPr lang="en-US" dirty="0"/>
              <a:t>Non-Accelerator Specific Hazards – </a:t>
            </a:r>
            <a:br>
              <a:rPr lang="en-US" dirty="0"/>
            </a:br>
            <a:r>
              <a:rPr lang="en-US" dirty="0"/>
              <a:t>Vacuum Pumps</a:t>
            </a:r>
          </a:p>
        </p:txBody>
      </p:sp>
      <p:sp>
        <p:nvSpPr>
          <p:cNvPr id="4" name="Date Placeholder 3">
            <a:extLst>
              <a:ext uri="{FF2B5EF4-FFF2-40B4-BE49-F238E27FC236}">
                <a16:creationId xmlns:a16="http://schemas.microsoft.com/office/drawing/2014/main" id="{48CB5798-574A-C21C-F639-F8A6C3111811}"/>
              </a:ext>
            </a:extLst>
          </p:cNvPr>
          <p:cNvSpPr>
            <a:spLocks noGrp="1"/>
          </p:cNvSpPr>
          <p:nvPr>
            <p:ph type="dt" sz="half" idx="2"/>
          </p:nvPr>
        </p:nvSpPr>
        <p:spPr>
          <a:xfrm>
            <a:off x="918839" y="6504213"/>
            <a:ext cx="914400" cy="241300"/>
          </a:xfrm>
        </p:spPr>
        <p:txBody>
          <a:bodyPr/>
          <a:lstStyle/>
          <a:p>
            <a:pPr>
              <a:defRPr/>
            </a:pPr>
            <a:r>
              <a:rPr lang="en-US" dirty="0"/>
              <a:t>Jan 09, 2024  </a:t>
            </a:r>
          </a:p>
        </p:txBody>
      </p:sp>
      <p:sp>
        <p:nvSpPr>
          <p:cNvPr id="5" name="Footer Placeholder 4">
            <a:extLst>
              <a:ext uri="{FF2B5EF4-FFF2-40B4-BE49-F238E27FC236}">
                <a16:creationId xmlns:a16="http://schemas.microsoft.com/office/drawing/2014/main" id="{B550D619-FE2C-CE0D-EF53-65B271A7AF64}"/>
              </a:ext>
            </a:extLst>
          </p:cNvPr>
          <p:cNvSpPr>
            <a:spLocks noGrp="1"/>
          </p:cNvSpPr>
          <p:nvPr>
            <p:ph type="ftr" sz="quarter" idx="3"/>
          </p:nvPr>
        </p:nvSpPr>
        <p:spPr/>
        <p:txBody>
          <a:bodyPr/>
          <a:lstStyle/>
          <a:p>
            <a:pPr>
              <a:defRPr/>
            </a:pPr>
            <a:r>
              <a:rPr lang="en-US"/>
              <a:t>Peter Wilson | Booster Internal Readiness Review</a:t>
            </a:r>
            <a:endParaRPr lang="en-US" b="1" dirty="0"/>
          </a:p>
        </p:txBody>
      </p:sp>
      <p:sp>
        <p:nvSpPr>
          <p:cNvPr id="6" name="Slide Number Placeholder 5">
            <a:extLst>
              <a:ext uri="{FF2B5EF4-FFF2-40B4-BE49-F238E27FC236}">
                <a16:creationId xmlns:a16="http://schemas.microsoft.com/office/drawing/2014/main" id="{825E27D8-9FF1-FAAE-1F09-B245D3AD0AC1}"/>
              </a:ext>
            </a:extLst>
          </p:cNvPr>
          <p:cNvSpPr>
            <a:spLocks noGrp="1"/>
          </p:cNvSpPr>
          <p:nvPr>
            <p:ph type="sldNum" sz="quarter" idx="4"/>
          </p:nvPr>
        </p:nvSpPr>
        <p:spPr/>
        <p:txBody>
          <a:bodyPr/>
          <a:lstStyle/>
          <a:p>
            <a:pPr>
              <a:defRPr/>
            </a:pPr>
            <a:fld id="{148C009B-CB69-E04A-B9B3-34B26D69E9CF}" type="slidenum">
              <a:rPr lang="en-US" smtClean="0"/>
              <a:pPr>
                <a:defRPr/>
              </a:pPr>
              <a:t>19</a:t>
            </a:fld>
            <a:endParaRPr lang="en-US" dirty="0"/>
          </a:p>
        </p:txBody>
      </p:sp>
      <p:graphicFrame>
        <p:nvGraphicFramePr>
          <p:cNvPr id="10" name="Table 9">
            <a:extLst>
              <a:ext uri="{FF2B5EF4-FFF2-40B4-BE49-F238E27FC236}">
                <a16:creationId xmlns:a16="http://schemas.microsoft.com/office/drawing/2014/main" id="{58A230E1-1998-017A-D497-F61F9181D7F6}"/>
              </a:ext>
            </a:extLst>
          </p:cNvPr>
          <p:cNvGraphicFramePr>
            <a:graphicFrameLocks noGrp="1"/>
          </p:cNvGraphicFramePr>
          <p:nvPr>
            <p:extLst>
              <p:ext uri="{D42A27DB-BD31-4B8C-83A1-F6EECF244321}">
                <p14:modId xmlns:p14="http://schemas.microsoft.com/office/powerpoint/2010/main" val="1070818317"/>
              </p:ext>
            </p:extLst>
          </p:nvPr>
        </p:nvGraphicFramePr>
        <p:xfrm>
          <a:off x="242887" y="2928935"/>
          <a:ext cx="8573940" cy="1791216"/>
        </p:xfrm>
        <a:graphic>
          <a:graphicData uri="http://schemas.openxmlformats.org/drawingml/2006/table">
            <a:tbl>
              <a:tblPr firstRow="1" bandRow="1">
                <a:tableStyleId>{5C22544A-7EE6-4342-B048-85BDC9FD1C3A}</a:tableStyleId>
              </a:tblPr>
              <a:tblGrid>
                <a:gridCol w="2273416">
                  <a:extLst>
                    <a:ext uri="{9D8B030D-6E8A-4147-A177-3AD203B41FA5}">
                      <a16:colId xmlns:a16="http://schemas.microsoft.com/office/drawing/2014/main" val="1119936655"/>
                    </a:ext>
                  </a:extLst>
                </a:gridCol>
                <a:gridCol w="3976382">
                  <a:extLst>
                    <a:ext uri="{9D8B030D-6E8A-4147-A177-3AD203B41FA5}">
                      <a16:colId xmlns:a16="http://schemas.microsoft.com/office/drawing/2014/main" val="2077446868"/>
                    </a:ext>
                  </a:extLst>
                </a:gridCol>
                <a:gridCol w="2324142">
                  <a:extLst>
                    <a:ext uri="{9D8B030D-6E8A-4147-A177-3AD203B41FA5}">
                      <a16:colId xmlns:a16="http://schemas.microsoft.com/office/drawing/2014/main" val="1994273894"/>
                    </a:ext>
                  </a:extLst>
                </a:gridCol>
              </a:tblGrid>
              <a:tr h="632976">
                <a:tc>
                  <a:txBody>
                    <a:bodyPr/>
                    <a:lstStyle/>
                    <a:p>
                      <a:r>
                        <a:rPr lang="en-US" sz="1600" b="0" dirty="0">
                          <a:solidFill>
                            <a:srgbClr val="004C97"/>
                          </a:solidFill>
                        </a:rPr>
                        <a:t>Baseline Qualitative Risk (without controls)</a:t>
                      </a:r>
                    </a:p>
                  </a:txBody>
                  <a:tcPr/>
                </a:tc>
                <a:tc>
                  <a:txBody>
                    <a:bodyPr/>
                    <a:lstStyle/>
                    <a:p>
                      <a:r>
                        <a:rPr lang="en-US" sz="1600" b="0" dirty="0">
                          <a:solidFill>
                            <a:srgbClr val="004C97"/>
                          </a:solidFill>
                        </a:rPr>
                        <a:t>Controls</a:t>
                      </a:r>
                    </a:p>
                    <a:p>
                      <a:r>
                        <a:rPr lang="en-US" sz="1600" b="0" dirty="0">
                          <a:solidFill>
                            <a:srgbClr val="004C97"/>
                          </a:solidFill>
                        </a:rPr>
                        <a:t>Preventive (P)/Mitigative (M)</a:t>
                      </a:r>
                    </a:p>
                  </a:txBody>
                  <a:tcPr/>
                </a:tc>
                <a:tc>
                  <a:txBody>
                    <a:bodyPr/>
                    <a:lstStyle/>
                    <a:p>
                      <a:r>
                        <a:rPr lang="en-US" sz="1600" b="0" dirty="0">
                          <a:solidFill>
                            <a:srgbClr val="004C97"/>
                          </a:solidFill>
                        </a:rPr>
                        <a:t>Residual Qualitative Risk </a:t>
                      </a:r>
                    </a:p>
                    <a:p>
                      <a:r>
                        <a:rPr lang="en-US" sz="1600" b="0" dirty="0">
                          <a:solidFill>
                            <a:srgbClr val="004C97"/>
                          </a:solidFill>
                        </a:rPr>
                        <a:t>(with controls)</a:t>
                      </a:r>
                    </a:p>
                  </a:txBody>
                  <a:tcPr/>
                </a:tc>
                <a:extLst>
                  <a:ext uri="{0D108BD9-81ED-4DB2-BD59-A6C34878D82A}">
                    <a16:rowId xmlns:a16="http://schemas.microsoft.com/office/drawing/2014/main" val="1680873031"/>
                  </a:ext>
                </a:extLst>
              </a:tr>
              <a:tr h="1128073">
                <a:tc>
                  <a:txBody>
                    <a:bodyPr/>
                    <a:lstStyle/>
                    <a:p>
                      <a:r>
                        <a:rPr lang="pt-BR" sz="1600" dirty="0"/>
                        <a:t>L: A</a:t>
                      </a:r>
                    </a:p>
                    <a:p>
                      <a:r>
                        <a:rPr lang="pt-BR" sz="1600" dirty="0"/>
                        <a:t>C: H</a:t>
                      </a:r>
                    </a:p>
                    <a:p>
                      <a:r>
                        <a:rPr lang="pt-BR" sz="1600" dirty="0"/>
                        <a:t>R: I</a:t>
                      </a:r>
                    </a:p>
                  </a:txBody>
                  <a:tcPr/>
                </a:tc>
                <a:tc>
                  <a:txBody>
                    <a:bodyPr/>
                    <a:lstStyle/>
                    <a:p>
                      <a:r>
                        <a:rPr lang="en-US" sz="1400" b="0" i="0" kern="1200" dirty="0">
                          <a:solidFill>
                            <a:schemeClr val="dk1"/>
                          </a:solidFill>
                          <a:effectLst/>
                          <a:latin typeface="+mn-lt"/>
                          <a:ea typeface="+mn-ea"/>
                          <a:cs typeface="+mn-cs"/>
                        </a:rPr>
                        <a:t>P: All involved personnel are required to be familiar with FESHM 5000 series and apply requirements </a:t>
                      </a:r>
                    </a:p>
                    <a:p>
                      <a:r>
                        <a:rPr lang="en-US" sz="1400" b="0" i="0" kern="1200" dirty="0">
                          <a:solidFill>
                            <a:schemeClr val="dk1"/>
                          </a:solidFill>
                          <a:effectLst/>
                          <a:latin typeface="+mn-lt"/>
                          <a:ea typeface="+mn-ea"/>
                          <a:cs typeface="+mn-cs"/>
                        </a:rPr>
                        <a:t>P: All involved personnel are required to take Pressure Safety orientation training FN000271 </a:t>
                      </a:r>
                    </a:p>
                    <a:p>
                      <a:r>
                        <a:rPr lang="en-US" sz="1400" b="0" i="0" kern="1200" dirty="0">
                          <a:solidFill>
                            <a:schemeClr val="dk1"/>
                          </a:solidFill>
                          <a:effectLst/>
                          <a:latin typeface="+mn-lt"/>
                          <a:ea typeface="+mn-ea"/>
                          <a:cs typeface="+mn-cs"/>
                        </a:rPr>
                        <a:t>P: Training for mechanical technicians FN000100</a:t>
                      </a:r>
                      <a:endParaRPr lang="en-US" sz="1400" b="0" kern="1200" dirty="0">
                        <a:solidFill>
                          <a:schemeClr val="dk1"/>
                        </a:solidFill>
                        <a:effectLst/>
                        <a:latin typeface="+mn-lt"/>
                        <a:ea typeface="+mn-ea"/>
                        <a:cs typeface="+mn-cs"/>
                      </a:endParaRPr>
                    </a:p>
                  </a:txBody>
                  <a:tcPr/>
                </a:tc>
                <a:tc>
                  <a:txBody>
                    <a:bodyPr/>
                    <a:lstStyle/>
                    <a:p>
                      <a:r>
                        <a:rPr lang="pt-BR" sz="1600" dirty="0"/>
                        <a:t>L: BEU</a:t>
                      </a:r>
                    </a:p>
                    <a:p>
                      <a:r>
                        <a:rPr lang="pt-BR" sz="1600" dirty="0"/>
                        <a:t>C: H</a:t>
                      </a:r>
                    </a:p>
                    <a:p>
                      <a:r>
                        <a:rPr lang="pt-BR" sz="1600" dirty="0"/>
                        <a:t>R: III</a:t>
                      </a:r>
                    </a:p>
                    <a:p>
                      <a:endParaRPr lang="en-US" sz="1600" dirty="0"/>
                    </a:p>
                  </a:txBody>
                  <a:tcPr/>
                </a:tc>
                <a:extLst>
                  <a:ext uri="{0D108BD9-81ED-4DB2-BD59-A6C34878D82A}">
                    <a16:rowId xmlns:a16="http://schemas.microsoft.com/office/drawing/2014/main" val="879469076"/>
                  </a:ext>
                </a:extLst>
              </a:tr>
            </a:tbl>
          </a:graphicData>
        </a:graphic>
      </p:graphicFrame>
    </p:spTree>
    <p:extLst>
      <p:ext uri="{BB962C8B-B14F-4D97-AF65-F5344CB8AC3E}">
        <p14:creationId xmlns:p14="http://schemas.microsoft.com/office/powerpoint/2010/main" val="4258766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971550"/>
            <a:ext cx="8672513" cy="4663440"/>
          </a:xfrm>
        </p:spPr>
        <p:txBody>
          <a:bodyPr/>
          <a:lstStyle/>
          <a:p>
            <a:r>
              <a:rPr lang="en-US" sz="2800" dirty="0"/>
              <a:t>SBN Experimental Areas Overview</a:t>
            </a:r>
          </a:p>
          <a:p>
            <a:r>
              <a:rPr lang="en-US" sz="2800" dirty="0"/>
              <a:t>Hazard Inventory </a:t>
            </a:r>
          </a:p>
          <a:p>
            <a:r>
              <a:rPr lang="en-US" sz="2800" dirty="0"/>
              <a:t>Non-Accelerator Specific Hazards </a:t>
            </a:r>
          </a:p>
          <a:p>
            <a:r>
              <a:rPr lang="en-US" sz="2800" dirty="0">
                <a:solidFill>
                  <a:schemeClr val="accent6"/>
                </a:solidFill>
              </a:rPr>
              <a:t>Accelerator Specific Hazards </a:t>
            </a:r>
          </a:p>
          <a:p>
            <a:r>
              <a:rPr lang="en-US" sz="2800" dirty="0">
                <a:solidFill>
                  <a:schemeClr val="accent6"/>
                </a:solidFill>
              </a:rPr>
              <a:t>Maximum Credible Incident</a:t>
            </a:r>
          </a:p>
          <a:p>
            <a:r>
              <a:rPr lang="en-US" sz="2800" dirty="0">
                <a:solidFill>
                  <a:schemeClr val="accent6"/>
                </a:solidFill>
              </a:rPr>
              <a:t>Summary of Credited Controls </a:t>
            </a:r>
          </a:p>
          <a:p>
            <a:r>
              <a:rPr lang="en-US" sz="2800" dirty="0">
                <a:solidFill>
                  <a:schemeClr val="accent6"/>
                </a:solidFill>
              </a:rPr>
              <a:t>Summary of Defense in Depth Controls</a:t>
            </a:r>
          </a:p>
          <a:p>
            <a:pPr marL="1828800" lvl="4" indent="0">
              <a:buNone/>
            </a:pPr>
            <a:endParaRPr lang="en-US" dirty="0"/>
          </a:p>
        </p:txBody>
      </p:sp>
      <p:sp>
        <p:nvSpPr>
          <p:cNvPr id="7" name="Title 6"/>
          <p:cNvSpPr>
            <a:spLocks noGrp="1"/>
          </p:cNvSpPr>
          <p:nvPr>
            <p:ph type="title"/>
          </p:nvPr>
        </p:nvSpPr>
        <p:spPr/>
        <p:txBody>
          <a:bodyPr/>
          <a:lstStyle/>
          <a:p>
            <a:r>
              <a:rPr lang="en-US" dirty="0"/>
              <a:t>Outline</a:t>
            </a:r>
          </a:p>
        </p:txBody>
      </p:sp>
      <p:sp>
        <p:nvSpPr>
          <p:cNvPr id="3" name="Date Placeholder 2"/>
          <p:cNvSpPr>
            <a:spLocks noGrp="1"/>
          </p:cNvSpPr>
          <p:nvPr>
            <p:ph type="dt" sz="half" idx="2"/>
          </p:nvPr>
        </p:nvSpPr>
        <p:spPr>
          <a:xfrm>
            <a:off x="736826" y="6504213"/>
            <a:ext cx="1453123" cy="237285"/>
          </a:xfrm>
        </p:spPr>
        <p:txBody>
          <a:bodyPr/>
          <a:lstStyle/>
          <a:p>
            <a:pPr>
              <a:defRPr/>
            </a:pPr>
            <a:r>
              <a:rPr lang="en-US"/>
              <a:t>Jan 09, 2024  </a:t>
            </a:r>
            <a:endParaRPr lang="en-US" dirty="0"/>
          </a:p>
        </p:txBody>
      </p:sp>
      <p:sp>
        <p:nvSpPr>
          <p:cNvPr id="4" name="Footer Placeholder 3"/>
          <p:cNvSpPr>
            <a:spLocks noGrp="1"/>
          </p:cNvSpPr>
          <p:nvPr>
            <p:ph type="ftr" sz="quarter" idx="3"/>
          </p:nvPr>
        </p:nvSpPr>
        <p:spPr>
          <a:xfrm>
            <a:off x="1987230" y="6504213"/>
            <a:ext cx="6091874" cy="220677"/>
          </a:xfrm>
        </p:spPr>
        <p:txBody>
          <a:bodyPr/>
          <a:lstStyle/>
          <a:p>
            <a:pPr>
              <a:defRPr/>
            </a:pPr>
            <a:r>
              <a:rPr lang="en-US"/>
              <a:t>Peter Wilson | Booster Internal Readiness Review</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Tree>
    <p:extLst>
      <p:ext uri="{BB962C8B-B14F-4D97-AF65-F5344CB8AC3E}">
        <p14:creationId xmlns:p14="http://schemas.microsoft.com/office/powerpoint/2010/main" val="3784689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28600" y="1242225"/>
            <a:ext cx="8672513" cy="5027215"/>
          </a:xfrm>
        </p:spPr>
        <p:txBody>
          <a:bodyPr/>
          <a:lstStyle/>
          <a:p>
            <a:r>
              <a:rPr lang="en-US" sz="2000" dirty="0"/>
              <a:t>Hazard – due to improper crane operations</a:t>
            </a:r>
          </a:p>
          <a:p>
            <a:pPr lvl="1"/>
            <a:r>
              <a:rPr lang="en-US" sz="1800" dirty="0"/>
              <a:t>Overhead bridge cranes are in SBN-ND, </a:t>
            </a:r>
            <a:r>
              <a:rPr lang="en-US" sz="1800" dirty="0" err="1"/>
              <a:t>LArTF</a:t>
            </a:r>
            <a:r>
              <a:rPr lang="en-US" sz="1800" dirty="0"/>
              <a:t>, and SBN-FD</a:t>
            </a:r>
            <a:endParaRPr lang="en-US" sz="1600" dirty="0"/>
          </a:p>
          <a:p>
            <a:pPr lvl="1"/>
            <a:r>
              <a:rPr lang="en-US" sz="1800" dirty="0"/>
              <a:t>Hazard applies to onsite facility workers, onsite co-located worker</a:t>
            </a:r>
            <a:endParaRPr lang="en-US" dirty="0"/>
          </a:p>
          <a:p>
            <a:endParaRPr lang="en-US" dirty="0"/>
          </a:p>
          <a:p>
            <a:endParaRPr lang="en-US"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a:xfrm>
            <a:off x="228600" y="679645"/>
            <a:ext cx="8686800" cy="427877"/>
          </a:xfrm>
        </p:spPr>
        <p:txBody>
          <a:bodyPr/>
          <a:lstStyle/>
          <a:p>
            <a:r>
              <a:rPr lang="en-US" dirty="0"/>
              <a:t>Non-Accelerator Specific Hazards – </a:t>
            </a:r>
            <a:br>
              <a:rPr lang="en-US" dirty="0"/>
            </a:br>
            <a:r>
              <a:rPr lang="en-US" dirty="0"/>
              <a:t>Crane Operations</a:t>
            </a:r>
          </a:p>
        </p:txBody>
      </p:sp>
      <p:sp>
        <p:nvSpPr>
          <p:cNvPr id="4" name="Date Placeholder 3">
            <a:extLst>
              <a:ext uri="{FF2B5EF4-FFF2-40B4-BE49-F238E27FC236}">
                <a16:creationId xmlns:a16="http://schemas.microsoft.com/office/drawing/2014/main" id="{48CB5798-574A-C21C-F639-F8A6C3111811}"/>
              </a:ext>
            </a:extLst>
          </p:cNvPr>
          <p:cNvSpPr>
            <a:spLocks noGrp="1"/>
          </p:cNvSpPr>
          <p:nvPr>
            <p:ph type="dt" sz="half" idx="2"/>
          </p:nvPr>
        </p:nvSpPr>
        <p:spPr>
          <a:xfrm>
            <a:off x="918839" y="6504213"/>
            <a:ext cx="914400" cy="241300"/>
          </a:xfrm>
        </p:spPr>
        <p:txBody>
          <a:bodyPr/>
          <a:lstStyle/>
          <a:p>
            <a:pPr>
              <a:defRPr/>
            </a:pPr>
            <a:r>
              <a:rPr lang="en-US" dirty="0"/>
              <a:t>Jan 09, 2024  </a:t>
            </a:r>
          </a:p>
        </p:txBody>
      </p:sp>
      <p:sp>
        <p:nvSpPr>
          <p:cNvPr id="5" name="Footer Placeholder 4">
            <a:extLst>
              <a:ext uri="{FF2B5EF4-FFF2-40B4-BE49-F238E27FC236}">
                <a16:creationId xmlns:a16="http://schemas.microsoft.com/office/drawing/2014/main" id="{B550D619-FE2C-CE0D-EF53-65B271A7AF64}"/>
              </a:ext>
            </a:extLst>
          </p:cNvPr>
          <p:cNvSpPr>
            <a:spLocks noGrp="1"/>
          </p:cNvSpPr>
          <p:nvPr>
            <p:ph type="ftr" sz="quarter" idx="3"/>
          </p:nvPr>
        </p:nvSpPr>
        <p:spPr/>
        <p:txBody>
          <a:bodyPr/>
          <a:lstStyle/>
          <a:p>
            <a:pPr>
              <a:defRPr/>
            </a:pPr>
            <a:r>
              <a:rPr lang="en-US"/>
              <a:t>Peter Wilson | Booster Internal Readiness Review</a:t>
            </a:r>
            <a:endParaRPr lang="en-US" b="1" dirty="0"/>
          </a:p>
        </p:txBody>
      </p:sp>
      <p:sp>
        <p:nvSpPr>
          <p:cNvPr id="6" name="Slide Number Placeholder 5">
            <a:extLst>
              <a:ext uri="{FF2B5EF4-FFF2-40B4-BE49-F238E27FC236}">
                <a16:creationId xmlns:a16="http://schemas.microsoft.com/office/drawing/2014/main" id="{825E27D8-9FF1-FAAE-1F09-B245D3AD0AC1}"/>
              </a:ext>
            </a:extLst>
          </p:cNvPr>
          <p:cNvSpPr>
            <a:spLocks noGrp="1"/>
          </p:cNvSpPr>
          <p:nvPr>
            <p:ph type="sldNum" sz="quarter" idx="4"/>
          </p:nvPr>
        </p:nvSpPr>
        <p:spPr/>
        <p:txBody>
          <a:bodyPr/>
          <a:lstStyle/>
          <a:p>
            <a:pPr>
              <a:defRPr/>
            </a:pPr>
            <a:fld id="{148C009B-CB69-E04A-B9B3-34B26D69E9CF}" type="slidenum">
              <a:rPr lang="en-US" smtClean="0"/>
              <a:pPr>
                <a:defRPr/>
              </a:pPr>
              <a:t>20</a:t>
            </a:fld>
            <a:endParaRPr lang="en-US" dirty="0"/>
          </a:p>
        </p:txBody>
      </p:sp>
      <p:graphicFrame>
        <p:nvGraphicFramePr>
          <p:cNvPr id="10" name="Table 9">
            <a:extLst>
              <a:ext uri="{FF2B5EF4-FFF2-40B4-BE49-F238E27FC236}">
                <a16:creationId xmlns:a16="http://schemas.microsoft.com/office/drawing/2014/main" id="{58A230E1-1998-017A-D497-F61F9181D7F6}"/>
              </a:ext>
            </a:extLst>
          </p:cNvPr>
          <p:cNvGraphicFramePr>
            <a:graphicFrameLocks noGrp="1"/>
          </p:cNvGraphicFramePr>
          <p:nvPr>
            <p:extLst>
              <p:ext uri="{D42A27DB-BD31-4B8C-83A1-F6EECF244321}">
                <p14:modId xmlns:p14="http://schemas.microsoft.com/office/powerpoint/2010/main" val="519591521"/>
              </p:ext>
            </p:extLst>
          </p:nvPr>
        </p:nvGraphicFramePr>
        <p:xfrm>
          <a:off x="242887" y="2928935"/>
          <a:ext cx="8573940" cy="2858016"/>
        </p:xfrm>
        <a:graphic>
          <a:graphicData uri="http://schemas.openxmlformats.org/drawingml/2006/table">
            <a:tbl>
              <a:tblPr firstRow="1" bandRow="1">
                <a:tableStyleId>{5C22544A-7EE6-4342-B048-85BDC9FD1C3A}</a:tableStyleId>
              </a:tblPr>
              <a:tblGrid>
                <a:gridCol w="2267231">
                  <a:extLst>
                    <a:ext uri="{9D8B030D-6E8A-4147-A177-3AD203B41FA5}">
                      <a16:colId xmlns:a16="http://schemas.microsoft.com/office/drawing/2014/main" val="1119936655"/>
                    </a:ext>
                  </a:extLst>
                </a:gridCol>
                <a:gridCol w="3982567">
                  <a:extLst>
                    <a:ext uri="{9D8B030D-6E8A-4147-A177-3AD203B41FA5}">
                      <a16:colId xmlns:a16="http://schemas.microsoft.com/office/drawing/2014/main" val="2077446868"/>
                    </a:ext>
                  </a:extLst>
                </a:gridCol>
                <a:gridCol w="2324142">
                  <a:extLst>
                    <a:ext uri="{9D8B030D-6E8A-4147-A177-3AD203B41FA5}">
                      <a16:colId xmlns:a16="http://schemas.microsoft.com/office/drawing/2014/main" val="1994273894"/>
                    </a:ext>
                  </a:extLst>
                </a:gridCol>
              </a:tblGrid>
              <a:tr h="632976">
                <a:tc>
                  <a:txBody>
                    <a:bodyPr/>
                    <a:lstStyle/>
                    <a:p>
                      <a:r>
                        <a:rPr lang="en-US" sz="1600" b="0" dirty="0">
                          <a:solidFill>
                            <a:srgbClr val="004C97"/>
                          </a:solidFill>
                        </a:rPr>
                        <a:t>Baseline Qualitative Risk (without controls)</a:t>
                      </a:r>
                    </a:p>
                  </a:txBody>
                  <a:tcPr/>
                </a:tc>
                <a:tc>
                  <a:txBody>
                    <a:bodyPr/>
                    <a:lstStyle/>
                    <a:p>
                      <a:r>
                        <a:rPr lang="en-US" sz="1600" b="0" dirty="0">
                          <a:solidFill>
                            <a:srgbClr val="004C97"/>
                          </a:solidFill>
                        </a:rPr>
                        <a:t>Controls</a:t>
                      </a:r>
                    </a:p>
                    <a:p>
                      <a:r>
                        <a:rPr lang="en-US" sz="1600" b="0" dirty="0">
                          <a:solidFill>
                            <a:srgbClr val="004C97"/>
                          </a:solidFill>
                        </a:rPr>
                        <a:t>Preventive (P)/Mitigative (M)</a:t>
                      </a:r>
                    </a:p>
                  </a:txBody>
                  <a:tcPr/>
                </a:tc>
                <a:tc>
                  <a:txBody>
                    <a:bodyPr/>
                    <a:lstStyle/>
                    <a:p>
                      <a:r>
                        <a:rPr lang="en-US" sz="1600" b="0" dirty="0">
                          <a:solidFill>
                            <a:srgbClr val="004C97"/>
                          </a:solidFill>
                        </a:rPr>
                        <a:t>Residual Qualitative Risk </a:t>
                      </a:r>
                    </a:p>
                    <a:p>
                      <a:r>
                        <a:rPr lang="en-US" sz="1600" b="0" dirty="0">
                          <a:solidFill>
                            <a:srgbClr val="004C97"/>
                          </a:solidFill>
                        </a:rPr>
                        <a:t>(with controls)</a:t>
                      </a:r>
                    </a:p>
                  </a:txBody>
                  <a:tcPr/>
                </a:tc>
                <a:extLst>
                  <a:ext uri="{0D108BD9-81ED-4DB2-BD59-A6C34878D82A}">
                    <a16:rowId xmlns:a16="http://schemas.microsoft.com/office/drawing/2014/main" val="1680873031"/>
                  </a:ext>
                </a:extLst>
              </a:tr>
              <a:tr h="1128073">
                <a:tc>
                  <a:txBody>
                    <a:bodyPr/>
                    <a:lstStyle/>
                    <a:p>
                      <a:r>
                        <a:rPr lang="pt-BR" sz="1600" dirty="0"/>
                        <a:t>L: A</a:t>
                      </a:r>
                    </a:p>
                    <a:p>
                      <a:r>
                        <a:rPr lang="pt-BR" sz="1600" dirty="0"/>
                        <a:t>C: H</a:t>
                      </a:r>
                    </a:p>
                    <a:p>
                      <a:r>
                        <a:rPr lang="pt-BR" sz="1600" dirty="0"/>
                        <a:t>R: I</a:t>
                      </a:r>
                    </a:p>
                  </a:txBody>
                  <a:tcPr/>
                </a:tc>
                <a:tc>
                  <a:txBody>
                    <a:bodyPr/>
                    <a:lstStyle/>
                    <a:p>
                      <a:r>
                        <a:rPr lang="en-US" sz="1400" b="0" i="0" kern="1200" dirty="0">
                          <a:solidFill>
                            <a:schemeClr val="dk1"/>
                          </a:solidFill>
                          <a:effectLst/>
                          <a:latin typeface="+mn-lt"/>
                          <a:ea typeface="+mn-ea"/>
                          <a:cs typeface="+mn-cs"/>
                        </a:rPr>
                        <a:t>P: All overhead crane operators must take crane operator training FN000005/CR/OJ/EV </a:t>
                      </a:r>
                    </a:p>
                    <a:p>
                      <a:r>
                        <a:rPr lang="en-US" sz="1400" b="0" i="0" kern="1200" dirty="0">
                          <a:solidFill>
                            <a:schemeClr val="dk1"/>
                          </a:solidFill>
                          <a:effectLst/>
                          <a:latin typeface="+mn-lt"/>
                          <a:ea typeface="+mn-ea"/>
                          <a:cs typeface="+mn-cs"/>
                        </a:rPr>
                        <a:t>P: Mobile Crane operators are trained and certified/licensed and take FN000360/CR. </a:t>
                      </a:r>
                    </a:p>
                    <a:p>
                      <a:r>
                        <a:rPr lang="en-US" sz="1400" b="0" i="0" kern="1200" dirty="0">
                          <a:solidFill>
                            <a:schemeClr val="dk1"/>
                          </a:solidFill>
                          <a:effectLst/>
                          <a:latin typeface="+mn-lt"/>
                          <a:ea typeface="+mn-ea"/>
                          <a:cs typeface="+mn-cs"/>
                        </a:rPr>
                        <a:t>P: Qualified riggers are determined by their supervisor. </a:t>
                      </a:r>
                    </a:p>
                    <a:p>
                      <a:r>
                        <a:rPr lang="en-US" sz="1400" b="0" i="0" kern="1200" dirty="0">
                          <a:solidFill>
                            <a:schemeClr val="dk1"/>
                          </a:solidFill>
                          <a:effectLst/>
                          <a:latin typeface="+mn-lt"/>
                          <a:ea typeface="+mn-ea"/>
                          <a:cs typeface="+mn-cs"/>
                        </a:rPr>
                        <a:t>P: All cranes are inspected on prescribed frequencies by an outside vendor </a:t>
                      </a:r>
                    </a:p>
                    <a:p>
                      <a:r>
                        <a:rPr lang="en-US" sz="1400" b="0" i="0" kern="1200" dirty="0">
                          <a:solidFill>
                            <a:schemeClr val="dk1"/>
                          </a:solidFill>
                          <a:effectLst/>
                          <a:latin typeface="+mn-lt"/>
                          <a:ea typeface="+mn-ea"/>
                          <a:cs typeface="+mn-cs"/>
                        </a:rPr>
                        <a:t>M: Personal Protective Equipment mitigates the severity of injury by protecting the individual</a:t>
                      </a:r>
                      <a:endParaRPr lang="en-US" sz="1400" b="0" kern="1200" dirty="0">
                        <a:solidFill>
                          <a:schemeClr val="dk1"/>
                        </a:solidFill>
                        <a:effectLst/>
                        <a:latin typeface="+mn-lt"/>
                        <a:ea typeface="+mn-ea"/>
                        <a:cs typeface="+mn-cs"/>
                      </a:endParaRPr>
                    </a:p>
                  </a:txBody>
                  <a:tcPr/>
                </a:tc>
                <a:tc>
                  <a:txBody>
                    <a:bodyPr/>
                    <a:lstStyle/>
                    <a:p>
                      <a:r>
                        <a:rPr lang="pt-BR" sz="1600" dirty="0"/>
                        <a:t>L: BEU</a:t>
                      </a:r>
                    </a:p>
                    <a:p>
                      <a:r>
                        <a:rPr lang="pt-BR" sz="1600" dirty="0"/>
                        <a:t>C: M</a:t>
                      </a:r>
                    </a:p>
                    <a:p>
                      <a:r>
                        <a:rPr lang="pt-BR" sz="1600" dirty="0"/>
                        <a:t>R: IV</a:t>
                      </a:r>
                    </a:p>
                    <a:p>
                      <a:endParaRPr lang="en-US" sz="1600" dirty="0"/>
                    </a:p>
                  </a:txBody>
                  <a:tcPr/>
                </a:tc>
                <a:extLst>
                  <a:ext uri="{0D108BD9-81ED-4DB2-BD59-A6C34878D82A}">
                    <a16:rowId xmlns:a16="http://schemas.microsoft.com/office/drawing/2014/main" val="879469076"/>
                  </a:ext>
                </a:extLst>
              </a:tr>
            </a:tbl>
          </a:graphicData>
        </a:graphic>
      </p:graphicFrame>
    </p:spTree>
    <p:extLst>
      <p:ext uri="{BB962C8B-B14F-4D97-AF65-F5344CB8AC3E}">
        <p14:creationId xmlns:p14="http://schemas.microsoft.com/office/powerpoint/2010/main" val="6930345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28600" y="1242225"/>
            <a:ext cx="8672513" cy="5027215"/>
          </a:xfrm>
        </p:spPr>
        <p:txBody>
          <a:bodyPr/>
          <a:lstStyle/>
          <a:p>
            <a:r>
              <a:rPr lang="en-US" sz="2000" dirty="0"/>
              <a:t>Hazard – injury due to moving/handling material</a:t>
            </a:r>
          </a:p>
          <a:p>
            <a:pPr lvl="1"/>
            <a:r>
              <a:rPr lang="en-US" sz="1800" dirty="0"/>
              <a:t>Materials handling using forklifts can occur in all SBN Areas</a:t>
            </a:r>
          </a:p>
          <a:p>
            <a:pPr lvl="1"/>
            <a:r>
              <a:rPr lang="en-US" sz="1800" dirty="0"/>
              <a:t>Frequent deliveries to buildings during construction phase; intermittent deliveries during experiment operations</a:t>
            </a:r>
            <a:endParaRPr lang="en-US" sz="1600" dirty="0"/>
          </a:p>
          <a:p>
            <a:pPr lvl="1"/>
            <a:r>
              <a:rPr lang="en-US" sz="1800" dirty="0"/>
              <a:t>Hazard applies to onsite facility workers, onsite co-located worker</a:t>
            </a:r>
            <a:endParaRPr lang="en-US" dirty="0"/>
          </a:p>
          <a:p>
            <a:endParaRPr lang="en-US" dirty="0"/>
          </a:p>
          <a:p>
            <a:endParaRPr lang="en-US"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a:xfrm>
            <a:off x="228600" y="679645"/>
            <a:ext cx="8686800" cy="427877"/>
          </a:xfrm>
        </p:spPr>
        <p:txBody>
          <a:bodyPr/>
          <a:lstStyle/>
          <a:p>
            <a:r>
              <a:rPr lang="en-US" dirty="0"/>
              <a:t>Non-Accelerator Specific Hazards – </a:t>
            </a:r>
            <a:br>
              <a:rPr lang="en-US" dirty="0"/>
            </a:br>
            <a:r>
              <a:rPr lang="en-US" dirty="0"/>
              <a:t>Materials Handling</a:t>
            </a:r>
          </a:p>
        </p:txBody>
      </p:sp>
      <p:sp>
        <p:nvSpPr>
          <p:cNvPr id="4" name="Date Placeholder 3">
            <a:extLst>
              <a:ext uri="{FF2B5EF4-FFF2-40B4-BE49-F238E27FC236}">
                <a16:creationId xmlns:a16="http://schemas.microsoft.com/office/drawing/2014/main" id="{48CB5798-574A-C21C-F639-F8A6C3111811}"/>
              </a:ext>
            </a:extLst>
          </p:cNvPr>
          <p:cNvSpPr>
            <a:spLocks noGrp="1"/>
          </p:cNvSpPr>
          <p:nvPr>
            <p:ph type="dt" sz="half" idx="2"/>
          </p:nvPr>
        </p:nvSpPr>
        <p:spPr>
          <a:xfrm>
            <a:off x="918839" y="6504213"/>
            <a:ext cx="914400" cy="241300"/>
          </a:xfrm>
        </p:spPr>
        <p:txBody>
          <a:bodyPr/>
          <a:lstStyle/>
          <a:p>
            <a:pPr>
              <a:defRPr/>
            </a:pPr>
            <a:r>
              <a:rPr lang="en-US" dirty="0"/>
              <a:t>Jan 09, 2024  </a:t>
            </a:r>
          </a:p>
        </p:txBody>
      </p:sp>
      <p:sp>
        <p:nvSpPr>
          <p:cNvPr id="5" name="Footer Placeholder 4">
            <a:extLst>
              <a:ext uri="{FF2B5EF4-FFF2-40B4-BE49-F238E27FC236}">
                <a16:creationId xmlns:a16="http://schemas.microsoft.com/office/drawing/2014/main" id="{B550D619-FE2C-CE0D-EF53-65B271A7AF64}"/>
              </a:ext>
            </a:extLst>
          </p:cNvPr>
          <p:cNvSpPr>
            <a:spLocks noGrp="1"/>
          </p:cNvSpPr>
          <p:nvPr>
            <p:ph type="ftr" sz="quarter" idx="3"/>
          </p:nvPr>
        </p:nvSpPr>
        <p:spPr/>
        <p:txBody>
          <a:bodyPr/>
          <a:lstStyle/>
          <a:p>
            <a:pPr>
              <a:defRPr/>
            </a:pPr>
            <a:r>
              <a:rPr lang="en-US"/>
              <a:t>Peter Wilson | Booster Internal Readiness Review</a:t>
            </a:r>
            <a:endParaRPr lang="en-US" b="1" dirty="0"/>
          </a:p>
        </p:txBody>
      </p:sp>
      <p:sp>
        <p:nvSpPr>
          <p:cNvPr id="6" name="Slide Number Placeholder 5">
            <a:extLst>
              <a:ext uri="{FF2B5EF4-FFF2-40B4-BE49-F238E27FC236}">
                <a16:creationId xmlns:a16="http://schemas.microsoft.com/office/drawing/2014/main" id="{825E27D8-9FF1-FAAE-1F09-B245D3AD0AC1}"/>
              </a:ext>
            </a:extLst>
          </p:cNvPr>
          <p:cNvSpPr>
            <a:spLocks noGrp="1"/>
          </p:cNvSpPr>
          <p:nvPr>
            <p:ph type="sldNum" sz="quarter" idx="4"/>
          </p:nvPr>
        </p:nvSpPr>
        <p:spPr/>
        <p:txBody>
          <a:bodyPr/>
          <a:lstStyle/>
          <a:p>
            <a:pPr>
              <a:defRPr/>
            </a:pPr>
            <a:fld id="{148C009B-CB69-E04A-B9B3-34B26D69E9CF}" type="slidenum">
              <a:rPr lang="en-US" smtClean="0"/>
              <a:pPr>
                <a:defRPr/>
              </a:pPr>
              <a:t>21</a:t>
            </a:fld>
            <a:endParaRPr lang="en-US" dirty="0"/>
          </a:p>
        </p:txBody>
      </p:sp>
      <p:graphicFrame>
        <p:nvGraphicFramePr>
          <p:cNvPr id="10" name="Table 9">
            <a:extLst>
              <a:ext uri="{FF2B5EF4-FFF2-40B4-BE49-F238E27FC236}">
                <a16:creationId xmlns:a16="http://schemas.microsoft.com/office/drawing/2014/main" id="{58A230E1-1998-017A-D497-F61F9181D7F6}"/>
              </a:ext>
            </a:extLst>
          </p:cNvPr>
          <p:cNvGraphicFramePr>
            <a:graphicFrameLocks noGrp="1"/>
          </p:cNvGraphicFramePr>
          <p:nvPr>
            <p:extLst>
              <p:ext uri="{D42A27DB-BD31-4B8C-83A1-F6EECF244321}">
                <p14:modId xmlns:p14="http://schemas.microsoft.com/office/powerpoint/2010/main" val="60495310"/>
              </p:ext>
            </p:extLst>
          </p:nvPr>
        </p:nvGraphicFramePr>
        <p:xfrm>
          <a:off x="242887" y="2928935"/>
          <a:ext cx="8573940" cy="3071376"/>
        </p:xfrm>
        <a:graphic>
          <a:graphicData uri="http://schemas.openxmlformats.org/drawingml/2006/table">
            <a:tbl>
              <a:tblPr firstRow="1" bandRow="1">
                <a:tableStyleId>{5C22544A-7EE6-4342-B048-85BDC9FD1C3A}</a:tableStyleId>
              </a:tblPr>
              <a:tblGrid>
                <a:gridCol w="2267231">
                  <a:extLst>
                    <a:ext uri="{9D8B030D-6E8A-4147-A177-3AD203B41FA5}">
                      <a16:colId xmlns:a16="http://schemas.microsoft.com/office/drawing/2014/main" val="1119936655"/>
                    </a:ext>
                  </a:extLst>
                </a:gridCol>
                <a:gridCol w="3982567">
                  <a:extLst>
                    <a:ext uri="{9D8B030D-6E8A-4147-A177-3AD203B41FA5}">
                      <a16:colId xmlns:a16="http://schemas.microsoft.com/office/drawing/2014/main" val="2077446868"/>
                    </a:ext>
                  </a:extLst>
                </a:gridCol>
                <a:gridCol w="2324142">
                  <a:extLst>
                    <a:ext uri="{9D8B030D-6E8A-4147-A177-3AD203B41FA5}">
                      <a16:colId xmlns:a16="http://schemas.microsoft.com/office/drawing/2014/main" val="1994273894"/>
                    </a:ext>
                  </a:extLst>
                </a:gridCol>
              </a:tblGrid>
              <a:tr h="632976">
                <a:tc>
                  <a:txBody>
                    <a:bodyPr/>
                    <a:lstStyle/>
                    <a:p>
                      <a:r>
                        <a:rPr lang="en-US" sz="1600" b="0" dirty="0">
                          <a:solidFill>
                            <a:srgbClr val="004C97"/>
                          </a:solidFill>
                        </a:rPr>
                        <a:t>Baseline Qualitative Risk (without controls)</a:t>
                      </a:r>
                    </a:p>
                  </a:txBody>
                  <a:tcPr/>
                </a:tc>
                <a:tc>
                  <a:txBody>
                    <a:bodyPr/>
                    <a:lstStyle/>
                    <a:p>
                      <a:r>
                        <a:rPr lang="en-US" sz="1600" b="0" dirty="0">
                          <a:solidFill>
                            <a:srgbClr val="004C97"/>
                          </a:solidFill>
                        </a:rPr>
                        <a:t>Controls</a:t>
                      </a:r>
                    </a:p>
                    <a:p>
                      <a:r>
                        <a:rPr lang="en-US" sz="1600" b="0" dirty="0">
                          <a:solidFill>
                            <a:srgbClr val="004C97"/>
                          </a:solidFill>
                        </a:rPr>
                        <a:t>Preventive (P)/Mitigative (M)</a:t>
                      </a:r>
                    </a:p>
                  </a:txBody>
                  <a:tcPr/>
                </a:tc>
                <a:tc>
                  <a:txBody>
                    <a:bodyPr/>
                    <a:lstStyle/>
                    <a:p>
                      <a:r>
                        <a:rPr lang="en-US" sz="1600" b="0" dirty="0">
                          <a:solidFill>
                            <a:srgbClr val="004C97"/>
                          </a:solidFill>
                        </a:rPr>
                        <a:t>Residual Qualitative Risk </a:t>
                      </a:r>
                    </a:p>
                    <a:p>
                      <a:r>
                        <a:rPr lang="en-US" sz="1600" b="0" dirty="0">
                          <a:solidFill>
                            <a:srgbClr val="004C97"/>
                          </a:solidFill>
                        </a:rPr>
                        <a:t>(with controls)</a:t>
                      </a:r>
                    </a:p>
                  </a:txBody>
                  <a:tcPr/>
                </a:tc>
                <a:extLst>
                  <a:ext uri="{0D108BD9-81ED-4DB2-BD59-A6C34878D82A}">
                    <a16:rowId xmlns:a16="http://schemas.microsoft.com/office/drawing/2014/main" val="1680873031"/>
                  </a:ext>
                </a:extLst>
              </a:tr>
              <a:tr h="1128073">
                <a:tc>
                  <a:txBody>
                    <a:bodyPr/>
                    <a:lstStyle/>
                    <a:p>
                      <a:r>
                        <a:rPr lang="pt-BR" sz="1600" dirty="0"/>
                        <a:t>L: A</a:t>
                      </a:r>
                    </a:p>
                    <a:p>
                      <a:r>
                        <a:rPr lang="pt-BR" sz="1600" dirty="0"/>
                        <a:t>C: H</a:t>
                      </a:r>
                    </a:p>
                    <a:p>
                      <a:r>
                        <a:rPr lang="pt-BR" sz="1600" dirty="0"/>
                        <a:t>R: I</a:t>
                      </a:r>
                    </a:p>
                  </a:txBody>
                  <a:tcPr/>
                </a:tc>
                <a:tc>
                  <a:txBody>
                    <a:bodyPr/>
                    <a:lstStyle/>
                    <a:p>
                      <a:r>
                        <a:rPr lang="en-US" sz="1400" b="0" i="0" kern="1200" dirty="0">
                          <a:solidFill>
                            <a:schemeClr val="dk1"/>
                          </a:solidFill>
                          <a:effectLst/>
                          <a:latin typeface="+mn-lt"/>
                          <a:ea typeface="+mn-ea"/>
                          <a:cs typeface="+mn-cs"/>
                        </a:rPr>
                        <a:t>P: All operators must complete Forklift Operator Training FN000014/CR/EV </a:t>
                      </a:r>
                    </a:p>
                    <a:p>
                      <a:r>
                        <a:rPr lang="en-US" sz="1400" b="0" i="0" kern="1200" dirty="0">
                          <a:solidFill>
                            <a:schemeClr val="dk1"/>
                          </a:solidFill>
                          <a:effectLst/>
                          <a:latin typeface="+mn-lt"/>
                          <a:ea typeface="+mn-ea"/>
                          <a:cs typeface="+mn-cs"/>
                        </a:rPr>
                        <a:t>P: All operators are be familiar with FESHM 10000 series and apply requirements </a:t>
                      </a:r>
                    </a:p>
                    <a:p>
                      <a:r>
                        <a:rPr lang="en-US" sz="1400" b="0" i="0" kern="1200" dirty="0">
                          <a:solidFill>
                            <a:schemeClr val="dk1"/>
                          </a:solidFill>
                          <a:effectLst/>
                          <a:latin typeface="+mn-lt"/>
                          <a:ea typeface="+mn-ea"/>
                          <a:cs typeface="+mn-cs"/>
                        </a:rPr>
                        <a:t>P: All PITs are inspected annually by an offsite vendor </a:t>
                      </a:r>
                    </a:p>
                    <a:p>
                      <a:r>
                        <a:rPr lang="en-US" sz="1400" b="0" i="0" kern="1200" dirty="0">
                          <a:solidFill>
                            <a:schemeClr val="dk1"/>
                          </a:solidFill>
                          <a:effectLst/>
                          <a:latin typeface="+mn-lt"/>
                          <a:ea typeface="+mn-ea"/>
                          <a:cs typeface="+mn-cs"/>
                        </a:rPr>
                        <a:t>P: </a:t>
                      </a:r>
                      <a:r>
                        <a:rPr lang="en-US" sz="1400" b="0" i="0" kern="1200" dirty="0" err="1">
                          <a:solidFill>
                            <a:schemeClr val="dk1"/>
                          </a:solidFill>
                          <a:effectLst/>
                          <a:latin typeface="+mn-lt"/>
                          <a:ea typeface="+mn-ea"/>
                          <a:cs typeface="+mn-cs"/>
                        </a:rPr>
                        <a:t>Backworks</a:t>
                      </a:r>
                      <a:r>
                        <a:rPr lang="en-US" sz="1400" b="0" i="0" kern="1200" dirty="0">
                          <a:solidFill>
                            <a:schemeClr val="dk1"/>
                          </a:solidFill>
                          <a:effectLst/>
                          <a:latin typeface="+mn-lt"/>
                          <a:ea typeface="+mn-ea"/>
                          <a:cs typeface="+mn-cs"/>
                        </a:rPr>
                        <a:t> Safety training FN000335/CR </a:t>
                      </a:r>
                    </a:p>
                    <a:p>
                      <a:r>
                        <a:rPr lang="en-US" sz="1400" b="0" i="0" kern="1200" dirty="0">
                          <a:solidFill>
                            <a:schemeClr val="dk1"/>
                          </a:solidFill>
                          <a:effectLst/>
                          <a:latin typeface="+mn-lt"/>
                          <a:ea typeface="+mn-ea"/>
                          <a:cs typeface="+mn-cs"/>
                        </a:rPr>
                        <a:t>P: Industrial Hygiene reviews ergonomics and maintains a database and FESHM 4120 </a:t>
                      </a:r>
                    </a:p>
                    <a:p>
                      <a:r>
                        <a:rPr lang="en-US" sz="1400" b="0" i="0" kern="1200" dirty="0">
                          <a:solidFill>
                            <a:schemeClr val="dk1"/>
                          </a:solidFill>
                          <a:effectLst/>
                          <a:latin typeface="+mn-lt"/>
                          <a:ea typeface="+mn-ea"/>
                          <a:cs typeface="+mn-cs"/>
                        </a:rPr>
                        <a:t>M: Personal Protective Equipment mitigates severity of injury</a:t>
                      </a:r>
                      <a:endParaRPr lang="en-US" sz="1400" b="0" kern="1200" dirty="0">
                        <a:solidFill>
                          <a:schemeClr val="dk1"/>
                        </a:solidFill>
                        <a:effectLst/>
                        <a:latin typeface="+mn-lt"/>
                        <a:ea typeface="+mn-ea"/>
                        <a:cs typeface="+mn-cs"/>
                      </a:endParaRPr>
                    </a:p>
                  </a:txBody>
                  <a:tcPr/>
                </a:tc>
                <a:tc>
                  <a:txBody>
                    <a:bodyPr/>
                    <a:lstStyle/>
                    <a:p>
                      <a:r>
                        <a:rPr lang="pt-BR" sz="1600" dirty="0"/>
                        <a:t>L: BEU</a:t>
                      </a:r>
                    </a:p>
                    <a:p>
                      <a:r>
                        <a:rPr lang="pt-BR" sz="1600" dirty="0"/>
                        <a:t>C: M</a:t>
                      </a:r>
                    </a:p>
                    <a:p>
                      <a:r>
                        <a:rPr lang="pt-BR" sz="1600" dirty="0"/>
                        <a:t>R: IV</a:t>
                      </a:r>
                    </a:p>
                    <a:p>
                      <a:endParaRPr lang="en-US" sz="1600" dirty="0"/>
                    </a:p>
                  </a:txBody>
                  <a:tcPr/>
                </a:tc>
                <a:extLst>
                  <a:ext uri="{0D108BD9-81ED-4DB2-BD59-A6C34878D82A}">
                    <a16:rowId xmlns:a16="http://schemas.microsoft.com/office/drawing/2014/main" val="879469076"/>
                  </a:ext>
                </a:extLst>
              </a:tr>
            </a:tbl>
          </a:graphicData>
        </a:graphic>
      </p:graphicFrame>
    </p:spTree>
    <p:extLst>
      <p:ext uri="{BB962C8B-B14F-4D97-AF65-F5344CB8AC3E}">
        <p14:creationId xmlns:p14="http://schemas.microsoft.com/office/powerpoint/2010/main" val="40307238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22250" y="1123473"/>
            <a:ext cx="8672513" cy="1795719"/>
          </a:xfrm>
        </p:spPr>
        <p:txBody>
          <a:bodyPr/>
          <a:lstStyle/>
          <a:p>
            <a:r>
              <a:rPr lang="en-US" sz="2000" dirty="0"/>
              <a:t>Fire hazard  - due to excessive combustible materials and/or inadequate housekeeping</a:t>
            </a:r>
          </a:p>
          <a:p>
            <a:pPr lvl="1"/>
            <a:r>
              <a:rPr lang="en-US" sz="1600" dirty="0"/>
              <a:t>Combustible materials can accumulate up during construction phase</a:t>
            </a:r>
          </a:p>
          <a:p>
            <a:pPr lvl="1"/>
            <a:r>
              <a:rPr lang="en-US" sz="1600" dirty="0"/>
              <a:t>Quantities of cabling are present in all experiments during operations</a:t>
            </a:r>
          </a:p>
          <a:p>
            <a:pPr lvl="1"/>
            <a:r>
              <a:rPr lang="en-US" sz="1600" dirty="0"/>
              <a:t>Hazard applies to onsite facility workers, onsite co-located workers and a maximally exposed offsite individual (MOI) </a:t>
            </a:r>
          </a:p>
          <a:p>
            <a:pPr lvl="1"/>
            <a:endParaRPr lang="en-US" sz="1800" dirty="0">
              <a:solidFill>
                <a:srgbClr val="003087"/>
              </a:solidFill>
            </a:endParaRPr>
          </a:p>
          <a:p>
            <a:pPr lvl="1"/>
            <a:endParaRPr lang="en-US" sz="1800" dirty="0">
              <a:solidFill>
                <a:srgbClr val="003087"/>
              </a:solidFill>
            </a:endParaRPr>
          </a:p>
          <a:p>
            <a:pPr lvl="1"/>
            <a:endParaRPr lang="en-US" sz="1800" dirty="0">
              <a:solidFill>
                <a:srgbClr val="003087"/>
              </a:solidFill>
            </a:endParaRPr>
          </a:p>
          <a:p>
            <a:pPr lvl="1"/>
            <a:endParaRPr lang="en-US" sz="1800" dirty="0">
              <a:solidFill>
                <a:srgbClr val="003087"/>
              </a:solidFill>
            </a:endParaRPr>
          </a:p>
          <a:p>
            <a:pPr lvl="1"/>
            <a:endParaRPr lang="en-US" sz="1800" dirty="0">
              <a:solidFill>
                <a:srgbClr val="003087"/>
              </a:solidFill>
            </a:endParaRPr>
          </a:p>
          <a:p>
            <a:pPr marL="57150" indent="0">
              <a:buNone/>
            </a:pPr>
            <a:endParaRPr lang="en-US" sz="1800" dirty="0">
              <a:solidFill>
                <a:srgbClr val="003087"/>
              </a:solidFill>
            </a:endParaRPr>
          </a:p>
          <a:p>
            <a:pPr marL="57150" indent="0">
              <a:buNone/>
            </a:pPr>
            <a:endParaRPr lang="en-US" sz="1400" dirty="0">
              <a:solidFill>
                <a:srgbClr val="003087"/>
              </a:solidFill>
            </a:endParaRPr>
          </a:p>
          <a:p>
            <a:pPr marL="57150" indent="0">
              <a:buNone/>
            </a:pPr>
            <a:r>
              <a:rPr lang="en-US" sz="1400" dirty="0">
                <a:solidFill>
                  <a:srgbClr val="003087"/>
                </a:solidFill>
              </a:rPr>
              <a:t>*Does not apply to MOI</a:t>
            </a:r>
          </a:p>
          <a:p>
            <a:pPr lvl="1"/>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0" lvl="1" indent="0">
              <a:buNone/>
            </a:pPr>
            <a:r>
              <a:rPr lang="en-US" sz="1800" dirty="0">
                <a:solidFill>
                  <a:schemeClr val="dk1"/>
                </a:solidFill>
                <a:latin typeface="+mn-lt"/>
                <a:ea typeface="+mn-ea"/>
                <a:cs typeface="+mn-cs"/>
              </a:rPr>
              <a:t>	</a:t>
            </a:r>
            <a:endParaRPr lang="en-US" sz="1800"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a:xfrm>
            <a:off x="242887" y="225640"/>
            <a:ext cx="8686800" cy="832322"/>
          </a:xfrm>
        </p:spPr>
        <p:txBody>
          <a:bodyPr/>
          <a:lstStyle/>
          <a:p>
            <a:r>
              <a:rPr lang="en-US" dirty="0"/>
              <a:t>Non-Accelerator Specific Hazards – </a:t>
            </a:r>
            <a:br>
              <a:rPr lang="en-US" dirty="0"/>
            </a:br>
            <a:r>
              <a:rPr lang="en-US" dirty="0"/>
              <a:t>Combustible Materials</a:t>
            </a:r>
          </a:p>
        </p:txBody>
      </p:sp>
      <p:sp>
        <p:nvSpPr>
          <p:cNvPr id="4" name="Date Placeholder 3">
            <a:extLst>
              <a:ext uri="{FF2B5EF4-FFF2-40B4-BE49-F238E27FC236}">
                <a16:creationId xmlns:a16="http://schemas.microsoft.com/office/drawing/2014/main" id="{48CB5798-574A-C21C-F639-F8A6C3111811}"/>
              </a:ext>
            </a:extLst>
          </p:cNvPr>
          <p:cNvSpPr>
            <a:spLocks noGrp="1"/>
          </p:cNvSpPr>
          <p:nvPr>
            <p:ph type="dt" sz="half" idx="2"/>
          </p:nvPr>
        </p:nvSpPr>
        <p:spPr>
          <a:xfrm>
            <a:off x="918839" y="6504213"/>
            <a:ext cx="914400" cy="241300"/>
          </a:xfrm>
        </p:spPr>
        <p:txBody>
          <a:bodyPr/>
          <a:lstStyle/>
          <a:p>
            <a:pPr>
              <a:defRPr/>
            </a:pPr>
            <a:r>
              <a:rPr lang="en-US" dirty="0"/>
              <a:t>Jan 09, 2024  </a:t>
            </a:r>
          </a:p>
        </p:txBody>
      </p:sp>
      <p:sp>
        <p:nvSpPr>
          <p:cNvPr id="5" name="Footer Placeholder 4">
            <a:extLst>
              <a:ext uri="{FF2B5EF4-FFF2-40B4-BE49-F238E27FC236}">
                <a16:creationId xmlns:a16="http://schemas.microsoft.com/office/drawing/2014/main" id="{B550D619-FE2C-CE0D-EF53-65B271A7AF64}"/>
              </a:ext>
            </a:extLst>
          </p:cNvPr>
          <p:cNvSpPr>
            <a:spLocks noGrp="1"/>
          </p:cNvSpPr>
          <p:nvPr>
            <p:ph type="ftr" sz="quarter" idx="3"/>
          </p:nvPr>
        </p:nvSpPr>
        <p:spPr/>
        <p:txBody>
          <a:bodyPr/>
          <a:lstStyle/>
          <a:p>
            <a:pPr>
              <a:defRPr/>
            </a:pPr>
            <a:r>
              <a:rPr lang="en-US"/>
              <a:t>Peter Wilson | Booster Internal Readiness Review</a:t>
            </a:r>
            <a:endParaRPr lang="en-US" b="1" dirty="0"/>
          </a:p>
        </p:txBody>
      </p:sp>
      <p:sp>
        <p:nvSpPr>
          <p:cNvPr id="6" name="Slide Number Placeholder 5">
            <a:extLst>
              <a:ext uri="{FF2B5EF4-FFF2-40B4-BE49-F238E27FC236}">
                <a16:creationId xmlns:a16="http://schemas.microsoft.com/office/drawing/2014/main" id="{825E27D8-9FF1-FAAE-1F09-B245D3AD0AC1}"/>
              </a:ext>
            </a:extLst>
          </p:cNvPr>
          <p:cNvSpPr>
            <a:spLocks noGrp="1"/>
          </p:cNvSpPr>
          <p:nvPr>
            <p:ph type="sldNum" sz="quarter" idx="4"/>
          </p:nvPr>
        </p:nvSpPr>
        <p:spPr/>
        <p:txBody>
          <a:bodyPr/>
          <a:lstStyle/>
          <a:p>
            <a:pPr>
              <a:defRPr/>
            </a:pPr>
            <a:fld id="{148C009B-CB69-E04A-B9B3-34B26D69E9CF}" type="slidenum">
              <a:rPr lang="en-US" smtClean="0"/>
              <a:pPr>
                <a:defRPr/>
              </a:pPr>
              <a:t>22</a:t>
            </a:fld>
            <a:endParaRPr lang="en-US" dirty="0"/>
          </a:p>
        </p:txBody>
      </p:sp>
      <p:graphicFrame>
        <p:nvGraphicFramePr>
          <p:cNvPr id="10" name="Table 9">
            <a:extLst>
              <a:ext uri="{FF2B5EF4-FFF2-40B4-BE49-F238E27FC236}">
                <a16:creationId xmlns:a16="http://schemas.microsoft.com/office/drawing/2014/main" id="{58A230E1-1998-017A-D497-F61F9181D7F6}"/>
              </a:ext>
            </a:extLst>
          </p:cNvPr>
          <p:cNvGraphicFramePr>
            <a:graphicFrameLocks noGrp="1"/>
          </p:cNvGraphicFramePr>
          <p:nvPr>
            <p:extLst>
              <p:ext uri="{D42A27DB-BD31-4B8C-83A1-F6EECF244321}">
                <p14:modId xmlns:p14="http://schemas.microsoft.com/office/powerpoint/2010/main" val="1512398290"/>
              </p:ext>
            </p:extLst>
          </p:nvPr>
        </p:nvGraphicFramePr>
        <p:xfrm>
          <a:off x="271536" y="2973760"/>
          <a:ext cx="8573940" cy="3773383"/>
        </p:xfrm>
        <a:graphic>
          <a:graphicData uri="http://schemas.openxmlformats.org/drawingml/2006/table">
            <a:tbl>
              <a:tblPr firstRow="1" bandRow="1">
                <a:tableStyleId>{5C22544A-7EE6-4342-B048-85BDC9FD1C3A}</a:tableStyleId>
              </a:tblPr>
              <a:tblGrid>
                <a:gridCol w="1553118">
                  <a:extLst>
                    <a:ext uri="{9D8B030D-6E8A-4147-A177-3AD203B41FA5}">
                      <a16:colId xmlns:a16="http://schemas.microsoft.com/office/drawing/2014/main" val="1119936655"/>
                    </a:ext>
                  </a:extLst>
                </a:gridCol>
                <a:gridCol w="2716525">
                  <a:extLst>
                    <a:ext uri="{9D8B030D-6E8A-4147-A177-3AD203B41FA5}">
                      <a16:colId xmlns:a16="http://schemas.microsoft.com/office/drawing/2014/main" val="987157316"/>
                    </a:ext>
                  </a:extLst>
                </a:gridCol>
                <a:gridCol w="2716525">
                  <a:extLst>
                    <a:ext uri="{9D8B030D-6E8A-4147-A177-3AD203B41FA5}">
                      <a16:colId xmlns:a16="http://schemas.microsoft.com/office/drawing/2014/main" val="2077446868"/>
                    </a:ext>
                  </a:extLst>
                </a:gridCol>
                <a:gridCol w="1587772">
                  <a:extLst>
                    <a:ext uri="{9D8B030D-6E8A-4147-A177-3AD203B41FA5}">
                      <a16:colId xmlns:a16="http://schemas.microsoft.com/office/drawing/2014/main" val="1994273894"/>
                    </a:ext>
                  </a:extLst>
                </a:gridCol>
              </a:tblGrid>
              <a:tr h="594698">
                <a:tc rowSpan="2">
                  <a:txBody>
                    <a:bodyPr/>
                    <a:lstStyle/>
                    <a:p>
                      <a:r>
                        <a:rPr lang="en-US" sz="1600" b="0" dirty="0">
                          <a:solidFill>
                            <a:srgbClr val="004C97"/>
                          </a:solidFill>
                        </a:rPr>
                        <a:t>Baseline Qualitative Risk </a:t>
                      </a:r>
                      <a:r>
                        <a:rPr lang="en-US" sz="1200" b="0" dirty="0">
                          <a:solidFill>
                            <a:srgbClr val="004C97"/>
                          </a:solidFill>
                        </a:rPr>
                        <a:t>(without controls)</a:t>
                      </a:r>
                    </a:p>
                  </a:txBody>
                  <a:tcPr/>
                </a:tc>
                <a:tc gridSpan="2">
                  <a:txBody>
                    <a:bodyPr/>
                    <a:lstStyle/>
                    <a:p>
                      <a:pPr algn="ctr"/>
                      <a:r>
                        <a:rPr lang="en-US" sz="1600" b="0" dirty="0">
                          <a:solidFill>
                            <a:srgbClr val="004C97"/>
                          </a:solidFill>
                        </a:rPr>
                        <a:t>Controls</a:t>
                      </a:r>
                    </a:p>
                    <a:p>
                      <a:pPr algn="ctr"/>
                      <a:r>
                        <a:rPr lang="en-US" sz="1600" b="0" dirty="0">
                          <a:solidFill>
                            <a:srgbClr val="004C97"/>
                          </a:solidFill>
                        </a:rPr>
                        <a:t>Preventive (P)/Mitigative (M)</a:t>
                      </a:r>
                    </a:p>
                  </a:txBody>
                  <a:tcPr/>
                </a:tc>
                <a:tc hMerge="1">
                  <a:txBody>
                    <a:bodyPr/>
                    <a:lstStyle/>
                    <a:p>
                      <a:r>
                        <a:rPr lang="en-US" sz="1600" b="0" dirty="0">
                          <a:solidFill>
                            <a:srgbClr val="004C97"/>
                          </a:solidFill>
                        </a:rPr>
                        <a:t>Controls</a:t>
                      </a:r>
                    </a:p>
                    <a:p>
                      <a:r>
                        <a:rPr lang="en-US" sz="1600" b="0" dirty="0">
                          <a:solidFill>
                            <a:srgbClr val="004C97"/>
                          </a:solidFill>
                        </a:rPr>
                        <a:t>Preventive (P)/Mitigative (M)</a:t>
                      </a:r>
                    </a:p>
                  </a:txBody>
                  <a:tcPr/>
                </a:tc>
                <a:tc rowSpan="2">
                  <a:txBody>
                    <a:bodyPr/>
                    <a:lstStyle/>
                    <a:p>
                      <a:r>
                        <a:rPr lang="en-US" sz="1600" b="0" dirty="0">
                          <a:solidFill>
                            <a:srgbClr val="004C97"/>
                          </a:solidFill>
                        </a:rPr>
                        <a:t>Residual Qualitative Risk </a:t>
                      </a:r>
                    </a:p>
                    <a:p>
                      <a:r>
                        <a:rPr lang="en-US" sz="1200" b="0" dirty="0">
                          <a:solidFill>
                            <a:srgbClr val="004C97"/>
                          </a:solidFill>
                        </a:rPr>
                        <a:t>(with controls)</a:t>
                      </a:r>
                    </a:p>
                  </a:txBody>
                  <a:tcPr/>
                </a:tc>
                <a:extLst>
                  <a:ext uri="{0D108BD9-81ED-4DB2-BD59-A6C34878D82A}">
                    <a16:rowId xmlns:a16="http://schemas.microsoft.com/office/drawing/2014/main" val="1680873031"/>
                  </a:ext>
                </a:extLst>
              </a:tr>
              <a:tr h="350722">
                <a:tc vMerge="1">
                  <a:txBody>
                    <a:bodyPr/>
                    <a:lstStyle/>
                    <a:p>
                      <a:endParaRPr lang="pt-BR" sz="1600" dirty="0"/>
                    </a:p>
                  </a:txBody>
                  <a:tcPr/>
                </a:tc>
                <a:tc rowSpan="2">
                  <a:txBody>
                    <a:bodyPr/>
                    <a:lstStyle/>
                    <a:p>
                      <a:r>
                        <a:rPr lang="en-US" sz="1100" b="0" i="0" kern="1200" dirty="0">
                          <a:solidFill>
                            <a:schemeClr val="dk1"/>
                          </a:solidFill>
                          <a:effectLst/>
                          <a:latin typeface="+mn-lt"/>
                          <a:ea typeface="+mn-ea"/>
                          <a:cs typeface="+mn-cs"/>
                        </a:rPr>
                        <a:t>P: The use of Operational Readiness Clearance (ORC) and/or WPC process determine if additional combustibles will be introduced to the area </a:t>
                      </a:r>
                    </a:p>
                    <a:p>
                      <a:r>
                        <a:rPr lang="en-US" sz="1100" b="0" i="0" kern="1200" dirty="0">
                          <a:solidFill>
                            <a:schemeClr val="dk1"/>
                          </a:solidFill>
                          <a:effectLst/>
                          <a:latin typeface="+mn-lt"/>
                          <a:ea typeface="+mn-ea"/>
                          <a:cs typeface="+mn-cs"/>
                        </a:rPr>
                        <a:t>P: Fire Safety and Life Safety Inspections are performed by the Fire Protection Group and the Fire Department </a:t>
                      </a:r>
                    </a:p>
                    <a:p>
                      <a:r>
                        <a:rPr lang="en-US" sz="1100" b="0" i="0" kern="1200" dirty="0">
                          <a:solidFill>
                            <a:schemeClr val="dk1"/>
                          </a:solidFill>
                          <a:effectLst/>
                          <a:latin typeface="+mn-lt"/>
                          <a:ea typeface="+mn-ea"/>
                          <a:cs typeface="+mn-cs"/>
                        </a:rPr>
                        <a:t>P: Fire alarm systems ITM is performed at prescribed frequencies </a:t>
                      </a:r>
                    </a:p>
                    <a:p>
                      <a:r>
                        <a:rPr lang="en-US" sz="1100" b="0" i="0" kern="1200" dirty="0">
                          <a:solidFill>
                            <a:schemeClr val="dk1"/>
                          </a:solidFill>
                          <a:effectLst/>
                          <a:latin typeface="+mn-lt"/>
                          <a:ea typeface="+mn-ea"/>
                          <a:cs typeface="+mn-cs"/>
                        </a:rPr>
                        <a:t>P: Prior to restart, a walkdown is conducted of the complex verifying transient combustibles are removed before operational activities commence P: Hot work program administered by the Fire Department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i="0" kern="1200" dirty="0">
                          <a:solidFill>
                            <a:schemeClr val="dk1"/>
                          </a:solidFill>
                          <a:effectLst/>
                          <a:latin typeface="+mn-lt"/>
                          <a:ea typeface="+mn-ea"/>
                          <a:cs typeface="+mn-cs"/>
                        </a:rPr>
                        <a:t>P: Public is screened at Fermi site boundary, and Fermilab restricts public access to accelerator complex.</a:t>
                      </a:r>
                    </a:p>
                  </a:txBody>
                  <a:tcPr>
                    <a:solidFill>
                      <a:srgbClr val="EFF8FB"/>
                    </a:solidFill>
                  </a:tcPr>
                </a:tc>
                <a:tc rowSpan="2">
                  <a:txBody>
                    <a:bodyPr/>
                    <a:lstStyle/>
                    <a:p>
                      <a:r>
                        <a:rPr lang="en-US" sz="1100" b="0" i="0" kern="1200" dirty="0">
                          <a:solidFill>
                            <a:schemeClr val="dk1"/>
                          </a:solidFill>
                          <a:effectLst/>
                          <a:latin typeface="+mn-lt"/>
                          <a:ea typeface="+mn-ea"/>
                          <a:cs typeface="+mn-cs"/>
                        </a:rPr>
                        <a:t>M: Smoke, heat, sprinklers, are monitored by a sitewide monitoring system with notification to the emergency dispatch center that is constantly staffed, 24/7, 365 days </a:t>
                      </a:r>
                    </a:p>
                    <a:p>
                      <a:r>
                        <a:rPr lang="en-US" sz="1100" b="0" i="0" kern="1200" dirty="0">
                          <a:solidFill>
                            <a:schemeClr val="dk1"/>
                          </a:solidFill>
                          <a:effectLst/>
                          <a:latin typeface="+mn-lt"/>
                          <a:ea typeface="+mn-ea"/>
                          <a:cs typeface="+mn-cs"/>
                        </a:rPr>
                        <a:t>M: Fire detection and/or suppression is present </a:t>
                      </a:r>
                    </a:p>
                    <a:p>
                      <a:r>
                        <a:rPr lang="en-US" sz="1100" b="0" i="0" kern="1200" dirty="0">
                          <a:solidFill>
                            <a:schemeClr val="dk1"/>
                          </a:solidFill>
                          <a:effectLst/>
                          <a:latin typeface="+mn-lt"/>
                          <a:ea typeface="+mn-ea"/>
                          <a:cs typeface="+mn-cs"/>
                        </a:rPr>
                        <a:t>M: Manual fire suppression services are provided, i.e., fire hydrants, throughout the complex </a:t>
                      </a:r>
                    </a:p>
                    <a:p>
                      <a:r>
                        <a:rPr lang="en-US" sz="1100" b="0" i="0" kern="1200" dirty="0">
                          <a:solidFill>
                            <a:schemeClr val="dk1"/>
                          </a:solidFill>
                          <a:effectLst/>
                          <a:latin typeface="+mn-lt"/>
                          <a:ea typeface="+mn-ea"/>
                          <a:cs typeface="+mn-cs"/>
                        </a:rPr>
                        <a:t>M: Egress stairways are constructed as fire barriers </a:t>
                      </a:r>
                    </a:p>
                    <a:p>
                      <a:r>
                        <a:rPr lang="en-US" sz="1100" b="0" i="0" kern="1200" dirty="0">
                          <a:solidFill>
                            <a:schemeClr val="dk1"/>
                          </a:solidFill>
                          <a:effectLst/>
                          <a:latin typeface="+mn-lt"/>
                          <a:ea typeface="+mn-ea"/>
                          <a:cs typeface="+mn-cs"/>
                        </a:rPr>
                        <a:t>M: On-site fire department trained in radiological environments</a:t>
                      </a:r>
                    </a:p>
                    <a:p>
                      <a:r>
                        <a:rPr lang="en-US" sz="1100" b="0" kern="1200" dirty="0">
                          <a:solidFill>
                            <a:schemeClr val="dk1"/>
                          </a:solidFill>
                          <a:effectLst/>
                          <a:latin typeface="+mn-lt"/>
                          <a:ea typeface="+mn-ea"/>
                          <a:cs typeface="+mn-cs"/>
                        </a:rPr>
                        <a:t>M – Evacuation training/evacuation drills</a:t>
                      </a:r>
                    </a:p>
                    <a:p>
                      <a:r>
                        <a:rPr lang="en-US" sz="1100" b="0" i="0" kern="1200" dirty="0">
                          <a:solidFill>
                            <a:schemeClr val="dk1"/>
                          </a:solidFill>
                          <a:effectLst/>
                          <a:latin typeface="+mn-lt"/>
                          <a:ea typeface="+mn-ea"/>
                          <a:cs typeface="+mn-cs"/>
                        </a:rPr>
                        <a:t>M: In the event of a fire, site security prohibits access to the public</a:t>
                      </a:r>
                      <a:endParaRPr lang="en-US" sz="1100" b="0" kern="1200" dirty="0">
                        <a:solidFill>
                          <a:schemeClr val="dk1"/>
                        </a:solidFill>
                        <a:effectLst/>
                        <a:latin typeface="+mn-lt"/>
                        <a:ea typeface="+mn-ea"/>
                        <a:cs typeface="+mn-cs"/>
                      </a:endParaRPr>
                    </a:p>
                  </a:txBody>
                  <a:tcPr>
                    <a:solidFill>
                      <a:srgbClr val="EFF8FB"/>
                    </a:solidFill>
                  </a:tcPr>
                </a:tc>
                <a:tc vMerge="1">
                  <a:txBody>
                    <a:bodyPr/>
                    <a:lstStyle/>
                    <a:p>
                      <a:endParaRPr lang="en-US" sz="1600" dirty="0"/>
                    </a:p>
                  </a:txBody>
                  <a:tcPr/>
                </a:tc>
                <a:extLst>
                  <a:ext uri="{0D108BD9-81ED-4DB2-BD59-A6C34878D82A}">
                    <a16:rowId xmlns:a16="http://schemas.microsoft.com/office/drawing/2014/main" val="2478467671"/>
                  </a:ext>
                </a:extLst>
              </a:tr>
              <a:tr h="2827963">
                <a:tc>
                  <a:txBody>
                    <a:bodyPr/>
                    <a:lstStyle/>
                    <a:p>
                      <a:r>
                        <a:rPr lang="pt-BR" sz="1600" dirty="0"/>
                        <a:t>L: A</a:t>
                      </a:r>
                    </a:p>
                    <a:p>
                      <a:r>
                        <a:rPr lang="pt-BR" sz="1600" dirty="0"/>
                        <a:t>C: H</a:t>
                      </a:r>
                    </a:p>
                    <a:p>
                      <a:r>
                        <a:rPr lang="pt-BR" sz="1600" dirty="0"/>
                        <a:t>R: I</a:t>
                      </a:r>
                      <a:endParaRPr lang="en-US" sz="1200" b="0" dirty="0">
                        <a:solidFill>
                          <a:srgbClr val="004C97"/>
                        </a:solidFill>
                      </a:endParaRPr>
                    </a:p>
                  </a:txBody>
                  <a:tcPr>
                    <a:solidFill>
                      <a:srgbClr val="EFF8FB"/>
                    </a:solidFill>
                  </a:tcPr>
                </a:tc>
                <a:tc vMerge="1">
                  <a:txBody>
                    <a:bodyPr/>
                    <a:lstStyle/>
                    <a:p>
                      <a:endParaRPr lang="en-US"/>
                    </a:p>
                  </a:txBody>
                  <a:tcPr/>
                </a:tc>
                <a:tc vMerge="1">
                  <a:txBody>
                    <a:bodyPr/>
                    <a:lstStyle/>
                    <a:p>
                      <a:endParaRPr lang="en-US"/>
                    </a:p>
                  </a:txBody>
                  <a:tcPr/>
                </a:tc>
                <a:tc>
                  <a:txBody>
                    <a:bodyPr/>
                    <a:lstStyle/>
                    <a:p>
                      <a:r>
                        <a:rPr lang="pt-BR" sz="1600" dirty="0"/>
                        <a:t>L: BEU</a:t>
                      </a:r>
                    </a:p>
                    <a:p>
                      <a:r>
                        <a:rPr lang="pt-BR" sz="1600" dirty="0"/>
                        <a:t>C: N</a:t>
                      </a:r>
                    </a:p>
                    <a:p>
                      <a:r>
                        <a:rPr lang="pt-BR" sz="1600" dirty="0"/>
                        <a:t>R: IV</a:t>
                      </a:r>
                    </a:p>
                  </a:txBody>
                  <a:tcPr/>
                </a:tc>
                <a:extLst>
                  <a:ext uri="{0D108BD9-81ED-4DB2-BD59-A6C34878D82A}">
                    <a16:rowId xmlns:a16="http://schemas.microsoft.com/office/drawing/2014/main" val="32844671"/>
                  </a:ext>
                </a:extLst>
              </a:tr>
            </a:tbl>
          </a:graphicData>
        </a:graphic>
      </p:graphicFrame>
    </p:spTree>
    <p:extLst>
      <p:ext uri="{BB962C8B-B14F-4D97-AF65-F5344CB8AC3E}">
        <p14:creationId xmlns:p14="http://schemas.microsoft.com/office/powerpoint/2010/main" val="21971839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22250" y="868794"/>
            <a:ext cx="8672513" cy="1761050"/>
          </a:xfrm>
        </p:spPr>
        <p:txBody>
          <a:bodyPr/>
          <a:lstStyle/>
          <a:p>
            <a:r>
              <a:rPr lang="en-US" sz="2000" dirty="0"/>
              <a:t>High Voltage – Shock Hazard, non-interlocked enclosure</a:t>
            </a:r>
          </a:p>
          <a:p>
            <a:pPr lvl="1"/>
            <a:r>
              <a:rPr lang="en-US" sz="1800" dirty="0"/>
              <a:t>All the SBN Areas experiments utilize high voltage in their detectors</a:t>
            </a:r>
          </a:p>
          <a:p>
            <a:pPr lvl="2"/>
            <a:r>
              <a:rPr lang="en-US" sz="1600" dirty="0"/>
              <a:t>Low-current, and using current-limited power supplies</a:t>
            </a:r>
          </a:p>
          <a:p>
            <a:pPr lvl="2"/>
            <a:r>
              <a:rPr lang="en-US" sz="1600" dirty="0"/>
              <a:t>No exposed conductors</a:t>
            </a:r>
          </a:p>
          <a:p>
            <a:pPr lvl="1"/>
            <a:r>
              <a:rPr lang="en-US" sz="1800" dirty="0"/>
              <a:t>Hazard applies to onsite facility workers and onsite co-located workers</a:t>
            </a:r>
          </a:p>
          <a:p>
            <a:pPr lvl="1"/>
            <a:endParaRPr lang="en-US" sz="1800" dirty="0"/>
          </a:p>
          <a:p>
            <a:pPr lvl="1"/>
            <a:endParaRPr lang="en-US" sz="1800"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p:txBody>
          <a:bodyPr/>
          <a:lstStyle/>
          <a:p>
            <a:r>
              <a:rPr lang="en-US" dirty="0"/>
              <a:t>Non-Accelerator Specific Hazards - Electrical</a:t>
            </a:r>
          </a:p>
        </p:txBody>
      </p:sp>
      <p:sp>
        <p:nvSpPr>
          <p:cNvPr id="4" name="Date Placeholder 3">
            <a:extLst>
              <a:ext uri="{FF2B5EF4-FFF2-40B4-BE49-F238E27FC236}">
                <a16:creationId xmlns:a16="http://schemas.microsoft.com/office/drawing/2014/main" id="{48CB5798-574A-C21C-F639-F8A6C3111811}"/>
              </a:ext>
            </a:extLst>
          </p:cNvPr>
          <p:cNvSpPr>
            <a:spLocks noGrp="1"/>
          </p:cNvSpPr>
          <p:nvPr>
            <p:ph type="dt" sz="half" idx="2"/>
          </p:nvPr>
        </p:nvSpPr>
        <p:spPr>
          <a:xfrm>
            <a:off x="918839" y="6505843"/>
            <a:ext cx="914400" cy="241300"/>
          </a:xfrm>
        </p:spPr>
        <p:txBody>
          <a:bodyPr/>
          <a:lstStyle/>
          <a:p>
            <a:pPr>
              <a:defRPr/>
            </a:pPr>
            <a:r>
              <a:rPr lang="en-US" dirty="0"/>
              <a:t>Jan 09, 2024  </a:t>
            </a:r>
          </a:p>
        </p:txBody>
      </p:sp>
      <p:sp>
        <p:nvSpPr>
          <p:cNvPr id="5" name="Footer Placeholder 4">
            <a:extLst>
              <a:ext uri="{FF2B5EF4-FFF2-40B4-BE49-F238E27FC236}">
                <a16:creationId xmlns:a16="http://schemas.microsoft.com/office/drawing/2014/main" id="{B550D619-FE2C-CE0D-EF53-65B271A7AF64}"/>
              </a:ext>
            </a:extLst>
          </p:cNvPr>
          <p:cNvSpPr>
            <a:spLocks noGrp="1"/>
          </p:cNvSpPr>
          <p:nvPr>
            <p:ph type="ftr" sz="quarter" idx="3"/>
          </p:nvPr>
        </p:nvSpPr>
        <p:spPr/>
        <p:txBody>
          <a:bodyPr/>
          <a:lstStyle/>
          <a:p>
            <a:pPr>
              <a:defRPr/>
            </a:pPr>
            <a:r>
              <a:rPr lang="en-US"/>
              <a:t>Peter Wilson | Booster Internal Readiness Review</a:t>
            </a:r>
            <a:endParaRPr lang="en-US" b="1" dirty="0"/>
          </a:p>
        </p:txBody>
      </p:sp>
      <p:sp>
        <p:nvSpPr>
          <p:cNvPr id="6" name="Slide Number Placeholder 5">
            <a:extLst>
              <a:ext uri="{FF2B5EF4-FFF2-40B4-BE49-F238E27FC236}">
                <a16:creationId xmlns:a16="http://schemas.microsoft.com/office/drawing/2014/main" id="{825E27D8-9FF1-FAAE-1F09-B245D3AD0AC1}"/>
              </a:ext>
            </a:extLst>
          </p:cNvPr>
          <p:cNvSpPr>
            <a:spLocks noGrp="1"/>
          </p:cNvSpPr>
          <p:nvPr>
            <p:ph type="sldNum" sz="quarter" idx="4"/>
          </p:nvPr>
        </p:nvSpPr>
        <p:spPr/>
        <p:txBody>
          <a:bodyPr/>
          <a:lstStyle/>
          <a:p>
            <a:pPr>
              <a:defRPr/>
            </a:pPr>
            <a:fld id="{148C009B-CB69-E04A-B9B3-34B26D69E9CF}" type="slidenum">
              <a:rPr lang="en-US" smtClean="0"/>
              <a:pPr>
                <a:defRPr/>
              </a:pPr>
              <a:t>23</a:t>
            </a:fld>
            <a:endParaRPr lang="en-US" dirty="0"/>
          </a:p>
        </p:txBody>
      </p:sp>
      <p:graphicFrame>
        <p:nvGraphicFramePr>
          <p:cNvPr id="10" name="Table 9">
            <a:extLst>
              <a:ext uri="{FF2B5EF4-FFF2-40B4-BE49-F238E27FC236}">
                <a16:creationId xmlns:a16="http://schemas.microsoft.com/office/drawing/2014/main" id="{58A230E1-1998-017A-D497-F61F9181D7F6}"/>
              </a:ext>
            </a:extLst>
          </p:cNvPr>
          <p:cNvGraphicFramePr>
            <a:graphicFrameLocks noGrp="1"/>
          </p:cNvGraphicFramePr>
          <p:nvPr>
            <p:extLst>
              <p:ext uri="{D42A27DB-BD31-4B8C-83A1-F6EECF244321}">
                <p14:modId xmlns:p14="http://schemas.microsoft.com/office/powerpoint/2010/main" val="868002874"/>
              </p:ext>
            </p:extLst>
          </p:nvPr>
        </p:nvGraphicFramePr>
        <p:xfrm>
          <a:off x="242887" y="2620318"/>
          <a:ext cx="8573940" cy="3498096"/>
        </p:xfrm>
        <a:graphic>
          <a:graphicData uri="http://schemas.openxmlformats.org/drawingml/2006/table">
            <a:tbl>
              <a:tblPr firstRow="1" bandRow="1">
                <a:tableStyleId>{5C22544A-7EE6-4342-B048-85BDC9FD1C3A}</a:tableStyleId>
              </a:tblPr>
              <a:tblGrid>
                <a:gridCol w="2273416">
                  <a:extLst>
                    <a:ext uri="{9D8B030D-6E8A-4147-A177-3AD203B41FA5}">
                      <a16:colId xmlns:a16="http://schemas.microsoft.com/office/drawing/2014/main" val="1119936655"/>
                    </a:ext>
                  </a:extLst>
                </a:gridCol>
                <a:gridCol w="3976382">
                  <a:extLst>
                    <a:ext uri="{9D8B030D-6E8A-4147-A177-3AD203B41FA5}">
                      <a16:colId xmlns:a16="http://schemas.microsoft.com/office/drawing/2014/main" val="2077446868"/>
                    </a:ext>
                  </a:extLst>
                </a:gridCol>
                <a:gridCol w="2324142">
                  <a:extLst>
                    <a:ext uri="{9D8B030D-6E8A-4147-A177-3AD203B41FA5}">
                      <a16:colId xmlns:a16="http://schemas.microsoft.com/office/drawing/2014/main" val="1994273894"/>
                    </a:ext>
                  </a:extLst>
                </a:gridCol>
              </a:tblGrid>
              <a:tr h="632976">
                <a:tc>
                  <a:txBody>
                    <a:bodyPr/>
                    <a:lstStyle/>
                    <a:p>
                      <a:r>
                        <a:rPr lang="en-US" sz="1600" b="0" dirty="0">
                          <a:solidFill>
                            <a:srgbClr val="004C97"/>
                          </a:solidFill>
                        </a:rPr>
                        <a:t>Baseline Qualitative Risk (without controls)</a:t>
                      </a:r>
                    </a:p>
                  </a:txBody>
                  <a:tcPr/>
                </a:tc>
                <a:tc>
                  <a:txBody>
                    <a:bodyPr/>
                    <a:lstStyle/>
                    <a:p>
                      <a:r>
                        <a:rPr lang="en-US" sz="1600" b="0" dirty="0">
                          <a:solidFill>
                            <a:srgbClr val="004C97"/>
                          </a:solidFill>
                        </a:rPr>
                        <a:t>Controls</a:t>
                      </a:r>
                    </a:p>
                    <a:p>
                      <a:r>
                        <a:rPr lang="en-US" sz="1600" b="0" dirty="0">
                          <a:solidFill>
                            <a:srgbClr val="004C97"/>
                          </a:solidFill>
                        </a:rPr>
                        <a:t>Preventive (P)/Mitigative (M)</a:t>
                      </a:r>
                    </a:p>
                  </a:txBody>
                  <a:tcPr/>
                </a:tc>
                <a:tc>
                  <a:txBody>
                    <a:bodyPr/>
                    <a:lstStyle/>
                    <a:p>
                      <a:r>
                        <a:rPr lang="en-US" sz="1600" b="0" dirty="0">
                          <a:solidFill>
                            <a:srgbClr val="004C97"/>
                          </a:solidFill>
                        </a:rPr>
                        <a:t>Residual Qualitative Risk </a:t>
                      </a:r>
                    </a:p>
                    <a:p>
                      <a:r>
                        <a:rPr lang="en-US" sz="1600" b="0" dirty="0">
                          <a:solidFill>
                            <a:srgbClr val="004C97"/>
                          </a:solidFill>
                        </a:rPr>
                        <a:t>(with controls)</a:t>
                      </a:r>
                    </a:p>
                  </a:txBody>
                  <a:tcPr/>
                </a:tc>
                <a:extLst>
                  <a:ext uri="{0D108BD9-81ED-4DB2-BD59-A6C34878D82A}">
                    <a16:rowId xmlns:a16="http://schemas.microsoft.com/office/drawing/2014/main" val="1680873031"/>
                  </a:ext>
                </a:extLst>
              </a:tr>
              <a:tr h="1128073">
                <a:tc>
                  <a:txBody>
                    <a:bodyPr/>
                    <a:lstStyle/>
                    <a:p>
                      <a:r>
                        <a:rPr lang="pt-BR" sz="1600" dirty="0"/>
                        <a:t>L: A</a:t>
                      </a:r>
                    </a:p>
                    <a:p>
                      <a:r>
                        <a:rPr lang="pt-BR" sz="1600" dirty="0"/>
                        <a:t>C: H</a:t>
                      </a:r>
                    </a:p>
                    <a:p>
                      <a:r>
                        <a:rPr lang="pt-BR" sz="1600" dirty="0"/>
                        <a:t>R: I</a:t>
                      </a:r>
                    </a:p>
                  </a:txBody>
                  <a:tcPr/>
                </a:tc>
                <a:tc>
                  <a:txBody>
                    <a:bodyPr/>
                    <a:lstStyle/>
                    <a:p>
                      <a:r>
                        <a:rPr lang="en-US" sz="1400" b="0" i="0" kern="1200" dirty="0">
                          <a:solidFill>
                            <a:schemeClr val="dk1"/>
                          </a:solidFill>
                          <a:effectLst/>
                          <a:latin typeface="+mn-lt"/>
                          <a:ea typeface="+mn-ea"/>
                          <a:cs typeface="+mn-cs"/>
                        </a:rPr>
                        <a:t>P: Equipment is enclosed (dead front panels), and tool use or lock removal is required to access </a:t>
                      </a:r>
                    </a:p>
                    <a:p>
                      <a:r>
                        <a:rPr lang="en-US" sz="1400" b="0" i="0" kern="1200" dirty="0">
                          <a:solidFill>
                            <a:schemeClr val="dk1"/>
                          </a:solidFill>
                          <a:effectLst/>
                          <a:latin typeface="+mn-lt"/>
                          <a:ea typeface="+mn-ea"/>
                          <a:cs typeface="+mn-cs"/>
                        </a:rPr>
                        <a:t>P: Training for electrical workers including no energized manipulative work policy </a:t>
                      </a:r>
                    </a:p>
                    <a:p>
                      <a:r>
                        <a:rPr lang="en-US" sz="1400" b="0" i="0" kern="1200" dirty="0">
                          <a:solidFill>
                            <a:schemeClr val="dk1"/>
                          </a:solidFill>
                          <a:effectLst/>
                          <a:latin typeface="+mn-lt"/>
                          <a:ea typeface="+mn-ea"/>
                          <a:cs typeface="+mn-cs"/>
                        </a:rPr>
                        <a:t>P: Hazard Analysis / LOTO Procedures / Standard Operating Procedures for work on electrical equipment </a:t>
                      </a:r>
                    </a:p>
                    <a:p>
                      <a:r>
                        <a:rPr lang="en-US" sz="1400" b="0" i="0" kern="1200" dirty="0">
                          <a:solidFill>
                            <a:schemeClr val="dk1"/>
                          </a:solidFill>
                          <a:effectLst/>
                          <a:latin typeface="+mn-lt"/>
                          <a:ea typeface="+mn-ea"/>
                          <a:cs typeface="+mn-cs"/>
                        </a:rPr>
                        <a:t>M: Personnel protective equipment and training in proper use. </a:t>
                      </a:r>
                    </a:p>
                    <a:p>
                      <a:r>
                        <a:rPr lang="en-US" sz="1400" b="0" i="0" kern="1200" dirty="0">
                          <a:solidFill>
                            <a:schemeClr val="dk1"/>
                          </a:solidFill>
                          <a:effectLst/>
                          <a:latin typeface="+mn-lt"/>
                          <a:ea typeface="+mn-ea"/>
                          <a:cs typeface="+mn-cs"/>
                        </a:rPr>
                        <a:t>M: Ground current monitors inhibit power supply operation when excessive ground current is detected. Intended for equipment protection but provides some shock mitigation</a:t>
                      </a:r>
                      <a:endParaRPr lang="en-US" sz="1400" b="0" kern="1200" dirty="0">
                        <a:solidFill>
                          <a:schemeClr val="dk1"/>
                        </a:solidFill>
                        <a:effectLst/>
                        <a:latin typeface="+mn-lt"/>
                        <a:ea typeface="+mn-ea"/>
                        <a:cs typeface="+mn-cs"/>
                      </a:endParaRPr>
                    </a:p>
                  </a:txBody>
                  <a:tcPr/>
                </a:tc>
                <a:tc>
                  <a:txBody>
                    <a:bodyPr/>
                    <a:lstStyle/>
                    <a:p>
                      <a:r>
                        <a:rPr lang="pt-BR" sz="1600" dirty="0"/>
                        <a:t>L: BEU</a:t>
                      </a:r>
                    </a:p>
                    <a:p>
                      <a:r>
                        <a:rPr lang="pt-BR" sz="1600" dirty="0"/>
                        <a:t>C: L</a:t>
                      </a:r>
                    </a:p>
                    <a:p>
                      <a:r>
                        <a:rPr lang="pt-BR" sz="1600" dirty="0"/>
                        <a:t>R: IV</a:t>
                      </a:r>
                    </a:p>
                    <a:p>
                      <a:endParaRPr lang="en-US" sz="1600" dirty="0"/>
                    </a:p>
                  </a:txBody>
                  <a:tcPr/>
                </a:tc>
                <a:extLst>
                  <a:ext uri="{0D108BD9-81ED-4DB2-BD59-A6C34878D82A}">
                    <a16:rowId xmlns:a16="http://schemas.microsoft.com/office/drawing/2014/main" val="879469076"/>
                  </a:ext>
                </a:extLst>
              </a:tr>
            </a:tbl>
          </a:graphicData>
        </a:graphic>
      </p:graphicFrame>
    </p:spTree>
    <p:extLst>
      <p:ext uri="{BB962C8B-B14F-4D97-AF65-F5344CB8AC3E}">
        <p14:creationId xmlns:p14="http://schemas.microsoft.com/office/powerpoint/2010/main" val="12008416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28600" y="858822"/>
            <a:ext cx="8672513" cy="1900609"/>
          </a:xfrm>
        </p:spPr>
        <p:txBody>
          <a:bodyPr/>
          <a:lstStyle/>
          <a:p>
            <a:r>
              <a:rPr lang="en-US" sz="2000" dirty="0"/>
              <a:t>Low Voltage, High Current Exposure – fire hazard</a:t>
            </a:r>
          </a:p>
          <a:p>
            <a:pPr lvl="1"/>
            <a:r>
              <a:rPr lang="en-US" sz="1800" dirty="0"/>
              <a:t>All the SBN Areas experiments utilize low voltage, high current systems in their detectors for electronics signal amplification and digitization</a:t>
            </a:r>
          </a:p>
          <a:p>
            <a:pPr lvl="2"/>
            <a:r>
              <a:rPr lang="en-US" sz="1600" dirty="0"/>
              <a:t>No exposed conductors</a:t>
            </a:r>
          </a:p>
          <a:p>
            <a:pPr lvl="2"/>
            <a:r>
              <a:rPr lang="en-US" sz="1600" dirty="0"/>
              <a:t>All detector electronics installations have electrical safety review as part of ORC</a:t>
            </a:r>
          </a:p>
          <a:p>
            <a:pPr lvl="1"/>
            <a:r>
              <a:rPr lang="en-US" sz="1800" dirty="0"/>
              <a:t>Hazard applies to onsite facility workers and onsite co-located workers</a:t>
            </a:r>
          </a:p>
          <a:p>
            <a:pPr lvl="1"/>
            <a:endParaRPr lang="en-US" sz="1800" dirty="0"/>
          </a:p>
          <a:p>
            <a:pPr lvl="1"/>
            <a:endParaRPr lang="en-US" sz="1800"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p:txBody>
          <a:bodyPr/>
          <a:lstStyle/>
          <a:p>
            <a:r>
              <a:rPr lang="en-US" dirty="0"/>
              <a:t>Non-Accelerator Specific Hazards - Electrical</a:t>
            </a:r>
          </a:p>
        </p:txBody>
      </p:sp>
      <p:sp>
        <p:nvSpPr>
          <p:cNvPr id="4" name="Date Placeholder 3">
            <a:extLst>
              <a:ext uri="{FF2B5EF4-FFF2-40B4-BE49-F238E27FC236}">
                <a16:creationId xmlns:a16="http://schemas.microsoft.com/office/drawing/2014/main" id="{48CB5798-574A-C21C-F639-F8A6C3111811}"/>
              </a:ext>
            </a:extLst>
          </p:cNvPr>
          <p:cNvSpPr>
            <a:spLocks noGrp="1"/>
          </p:cNvSpPr>
          <p:nvPr>
            <p:ph type="dt" sz="half" idx="2"/>
          </p:nvPr>
        </p:nvSpPr>
        <p:spPr>
          <a:xfrm>
            <a:off x="918839" y="6504213"/>
            <a:ext cx="914400" cy="241300"/>
          </a:xfrm>
        </p:spPr>
        <p:txBody>
          <a:bodyPr/>
          <a:lstStyle/>
          <a:p>
            <a:pPr>
              <a:defRPr/>
            </a:pPr>
            <a:r>
              <a:rPr lang="en-US"/>
              <a:t>Jan 09, 2024  </a:t>
            </a:r>
            <a:endParaRPr lang="en-US" dirty="0"/>
          </a:p>
        </p:txBody>
      </p:sp>
      <p:sp>
        <p:nvSpPr>
          <p:cNvPr id="5" name="Footer Placeholder 4">
            <a:extLst>
              <a:ext uri="{FF2B5EF4-FFF2-40B4-BE49-F238E27FC236}">
                <a16:creationId xmlns:a16="http://schemas.microsoft.com/office/drawing/2014/main" id="{B550D619-FE2C-CE0D-EF53-65B271A7AF64}"/>
              </a:ext>
            </a:extLst>
          </p:cNvPr>
          <p:cNvSpPr>
            <a:spLocks noGrp="1"/>
          </p:cNvSpPr>
          <p:nvPr>
            <p:ph type="ftr" sz="quarter" idx="3"/>
          </p:nvPr>
        </p:nvSpPr>
        <p:spPr/>
        <p:txBody>
          <a:bodyPr/>
          <a:lstStyle/>
          <a:p>
            <a:pPr>
              <a:defRPr/>
            </a:pPr>
            <a:r>
              <a:rPr lang="en-US"/>
              <a:t>Peter Wilson | Booster Internal Readiness Review</a:t>
            </a:r>
            <a:endParaRPr lang="en-US" b="1" dirty="0"/>
          </a:p>
        </p:txBody>
      </p:sp>
      <p:sp>
        <p:nvSpPr>
          <p:cNvPr id="6" name="Slide Number Placeholder 5">
            <a:extLst>
              <a:ext uri="{FF2B5EF4-FFF2-40B4-BE49-F238E27FC236}">
                <a16:creationId xmlns:a16="http://schemas.microsoft.com/office/drawing/2014/main" id="{825E27D8-9FF1-FAAE-1F09-B245D3AD0AC1}"/>
              </a:ext>
            </a:extLst>
          </p:cNvPr>
          <p:cNvSpPr>
            <a:spLocks noGrp="1"/>
          </p:cNvSpPr>
          <p:nvPr>
            <p:ph type="sldNum" sz="quarter" idx="4"/>
          </p:nvPr>
        </p:nvSpPr>
        <p:spPr/>
        <p:txBody>
          <a:bodyPr/>
          <a:lstStyle/>
          <a:p>
            <a:pPr>
              <a:defRPr/>
            </a:pPr>
            <a:fld id="{148C009B-CB69-E04A-B9B3-34B26D69E9CF}" type="slidenum">
              <a:rPr lang="en-US" smtClean="0"/>
              <a:pPr>
                <a:defRPr/>
              </a:pPr>
              <a:t>24</a:t>
            </a:fld>
            <a:endParaRPr lang="en-US" dirty="0"/>
          </a:p>
        </p:txBody>
      </p:sp>
      <p:graphicFrame>
        <p:nvGraphicFramePr>
          <p:cNvPr id="10" name="Table 9">
            <a:extLst>
              <a:ext uri="{FF2B5EF4-FFF2-40B4-BE49-F238E27FC236}">
                <a16:creationId xmlns:a16="http://schemas.microsoft.com/office/drawing/2014/main" id="{58A230E1-1998-017A-D497-F61F9181D7F6}"/>
              </a:ext>
            </a:extLst>
          </p:cNvPr>
          <p:cNvGraphicFramePr>
            <a:graphicFrameLocks noGrp="1"/>
          </p:cNvGraphicFramePr>
          <p:nvPr>
            <p:extLst>
              <p:ext uri="{D42A27DB-BD31-4B8C-83A1-F6EECF244321}">
                <p14:modId xmlns:p14="http://schemas.microsoft.com/office/powerpoint/2010/main" val="2266411903"/>
              </p:ext>
            </p:extLst>
          </p:nvPr>
        </p:nvGraphicFramePr>
        <p:xfrm>
          <a:off x="285030" y="2872159"/>
          <a:ext cx="8573940" cy="3406656"/>
        </p:xfrm>
        <a:graphic>
          <a:graphicData uri="http://schemas.openxmlformats.org/drawingml/2006/table">
            <a:tbl>
              <a:tblPr firstRow="1" bandRow="1">
                <a:tableStyleId>{5C22544A-7EE6-4342-B048-85BDC9FD1C3A}</a:tableStyleId>
              </a:tblPr>
              <a:tblGrid>
                <a:gridCol w="2273416">
                  <a:extLst>
                    <a:ext uri="{9D8B030D-6E8A-4147-A177-3AD203B41FA5}">
                      <a16:colId xmlns:a16="http://schemas.microsoft.com/office/drawing/2014/main" val="1119936655"/>
                    </a:ext>
                  </a:extLst>
                </a:gridCol>
                <a:gridCol w="3976382">
                  <a:extLst>
                    <a:ext uri="{9D8B030D-6E8A-4147-A177-3AD203B41FA5}">
                      <a16:colId xmlns:a16="http://schemas.microsoft.com/office/drawing/2014/main" val="2077446868"/>
                    </a:ext>
                  </a:extLst>
                </a:gridCol>
                <a:gridCol w="2324142">
                  <a:extLst>
                    <a:ext uri="{9D8B030D-6E8A-4147-A177-3AD203B41FA5}">
                      <a16:colId xmlns:a16="http://schemas.microsoft.com/office/drawing/2014/main" val="1994273894"/>
                    </a:ext>
                  </a:extLst>
                </a:gridCol>
              </a:tblGrid>
              <a:tr h="632976">
                <a:tc>
                  <a:txBody>
                    <a:bodyPr/>
                    <a:lstStyle/>
                    <a:p>
                      <a:r>
                        <a:rPr lang="en-US" sz="1600" b="0" dirty="0">
                          <a:solidFill>
                            <a:srgbClr val="004C97"/>
                          </a:solidFill>
                        </a:rPr>
                        <a:t>Baseline Qualitative Risk (without controls)</a:t>
                      </a:r>
                    </a:p>
                  </a:txBody>
                  <a:tcPr/>
                </a:tc>
                <a:tc>
                  <a:txBody>
                    <a:bodyPr/>
                    <a:lstStyle/>
                    <a:p>
                      <a:r>
                        <a:rPr lang="en-US" sz="1600" b="0" dirty="0">
                          <a:solidFill>
                            <a:srgbClr val="004C97"/>
                          </a:solidFill>
                        </a:rPr>
                        <a:t>Controls</a:t>
                      </a:r>
                    </a:p>
                    <a:p>
                      <a:r>
                        <a:rPr lang="en-US" sz="1600" b="0" dirty="0">
                          <a:solidFill>
                            <a:srgbClr val="004C97"/>
                          </a:solidFill>
                        </a:rPr>
                        <a:t>Preventive (P)/Mitigative (M)</a:t>
                      </a:r>
                    </a:p>
                  </a:txBody>
                  <a:tcPr/>
                </a:tc>
                <a:tc>
                  <a:txBody>
                    <a:bodyPr/>
                    <a:lstStyle/>
                    <a:p>
                      <a:r>
                        <a:rPr lang="en-US" sz="1600" b="0" dirty="0">
                          <a:solidFill>
                            <a:srgbClr val="004C97"/>
                          </a:solidFill>
                        </a:rPr>
                        <a:t>Residual Qualitative Risk </a:t>
                      </a:r>
                    </a:p>
                    <a:p>
                      <a:r>
                        <a:rPr lang="en-US" sz="1600" b="0" dirty="0">
                          <a:solidFill>
                            <a:srgbClr val="004C97"/>
                          </a:solidFill>
                        </a:rPr>
                        <a:t>(with controls)</a:t>
                      </a:r>
                    </a:p>
                  </a:txBody>
                  <a:tcPr/>
                </a:tc>
                <a:extLst>
                  <a:ext uri="{0D108BD9-81ED-4DB2-BD59-A6C34878D82A}">
                    <a16:rowId xmlns:a16="http://schemas.microsoft.com/office/drawing/2014/main" val="1680873031"/>
                  </a:ext>
                </a:extLst>
              </a:tr>
              <a:tr h="1128073">
                <a:tc>
                  <a:txBody>
                    <a:bodyPr/>
                    <a:lstStyle/>
                    <a:p>
                      <a:r>
                        <a:rPr lang="pt-BR" sz="1600" dirty="0"/>
                        <a:t>L: U</a:t>
                      </a:r>
                    </a:p>
                    <a:p>
                      <a:r>
                        <a:rPr lang="pt-BR" sz="1600" dirty="0"/>
                        <a:t>C: H</a:t>
                      </a:r>
                    </a:p>
                    <a:p>
                      <a:r>
                        <a:rPr lang="pt-BR" sz="1600" dirty="0"/>
                        <a:t>R</a:t>
                      </a:r>
                      <a:r>
                        <a:rPr lang="pt-BR" sz="1600"/>
                        <a:t>: I</a:t>
                      </a:r>
                      <a:endParaRPr lang="pt-BR" sz="1600" dirty="0"/>
                    </a:p>
                  </a:txBody>
                  <a:tcPr/>
                </a:tc>
                <a:tc>
                  <a:txBody>
                    <a:bodyPr/>
                    <a:lstStyle/>
                    <a:p>
                      <a:r>
                        <a:rPr lang="en-US" sz="1600" b="0" i="0" kern="1200" dirty="0">
                          <a:solidFill>
                            <a:schemeClr val="dk1"/>
                          </a:solidFill>
                          <a:effectLst/>
                          <a:latin typeface="+mn-lt"/>
                          <a:ea typeface="+mn-ea"/>
                          <a:cs typeface="+mn-cs"/>
                        </a:rPr>
                        <a:t>P: Equipment is enclosed preventing fire initiation. </a:t>
                      </a:r>
                    </a:p>
                    <a:p>
                      <a:r>
                        <a:rPr lang="en-US" sz="1600" b="0" i="0" kern="1200" dirty="0">
                          <a:solidFill>
                            <a:schemeClr val="dk1"/>
                          </a:solidFill>
                          <a:effectLst/>
                          <a:latin typeface="+mn-lt"/>
                          <a:ea typeface="+mn-ea"/>
                          <a:cs typeface="+mn-cs"/>
                        </a:rPr>
                        <a:t>P: Overcurrent protection devices are designed into equipment. </a:t>
                      </a:r>
                    </a:p>
                    <a:p>
                      <a:r>
                        <a:rPr lang="en-US" sz="1600" b="0" i="0" kern="1200" dirty="0">
                          <a:solidFill>
                            <a:schemeClr val="dk1"/>
                          </a:solidFill>
                          <a:effectLst/>
                          <a:latin typeface="+mn-lt"/>
                          <a:ea typeface="+mn-ea"/>
                          <a:cs typeface="+mn-cs"/>
                        </a:rPr>
                        <a:t>P: Ground current monitors inhibit power supply operation when excessive ground current is detected. </a:t>
                      </a:r>
                    </a:p>
                    <a:p>
                      <a:r>
                        <a:rPr lang="en-US" sz="1600" b="0" i="0" kern="1200" dirty="0">
                          <a:solidFill>
                            <a:schemeClr val="dk1"/>
                          </a:solidFill>
                          <a:effectLst/>
                          <a:latin typeface="+mn-lt"/>
                          <a:ea typeface="+mn-ea"/>
                          <a:cs typeface="+mn-cs"/>
                        </a:rPr>
                        <a:t>M: Combustible controls mitigate potential fire initiation. </a:t>
                      </a:r>
                    </a:p>
                    <a:p>
                      <a:r>
                        <a:rPr lang="en-US" sz="1600" b="0" i="0" kern="1200" dirty="0">
                          <a:solidFill>
                            <a:schemeClr val="dk1"/>
                          </a:solidFill>
                          <a:effectLst/>
                          <a:latin typeface="+mn-lt"/>
                          <a:ea typeface="+mn-ea"/>
                          <a:cs typeface="+mn-cs"/>
                        </a:rPr>
                        <a:t>M: Smoke detectors mitigate potential of personnel exposure to smoke inhalation.</a:t>
                      </a:r>
                      <a:endParaRPr lang="en-US" sz="1600" b="0" kern="1200" dirty="0">
                        <a:solidFill>
                          <a:schemeClr val="dk1"/>
                        </a:solidFill>
                        <a:effectLst/>
                        <a:latin typeface="+mn-lt"/>
                        <a:ea typeface="+mn-ea"/>
                        <a:cs typeface="+mn-cs"/>
                      </a:endParaRPr>
                    </a:p>
                  </a:txBody>
                  <a:tcPr/>
                </a:tc>
                <a:tc>
                  <a:txBody>
                    <a:bodyPr/>
                    <a:lstStyle/>
                    <a:p>
                      <a:r>
                        <a:rPr lang="pt-BR" sz="1600" dirty="0"/>
                        <a:t>L: BEU</a:t>
                      </a:r>
                    </a:p>
                    <a:p>
                      <a:r>
                        <a:rPr lang="pt-BR" sz="1600" dirty="0"/>
                        <a:t>C: L</a:t>
                      </a:r>
                    </a:p>
                    <a:p>
                      <a:r>
                        <a:rPr lang="pt-BR" sz="1600" dirty="0"/>
                        <a:t>R: IV</a:t>
                      </a:r>
                    </a:p>
                    <a:p>
                      <a:endParaRPr lang="en-US" sz="1600" dirty="0"/>
                    </a:p>
                  </a:txBody>
                  <a:tcPr/>
                </a:tc>
                <a:extLst>
                  <a:ext uri="{0D108BD9-81ED-4DB2-BD59-A6C34878D82A}">
                    <a16:rowId xmlns:a16="http://schemas.microsoft.com/office/drawing/2014/main" val="879469076"/>
                  </a:ext>
                </a:extLst>
              </a:tr>
            </a:tbl>
          </a:graphicData>
        </a:graphic>
      </p:graphicFrame>
    </p:spTree>
    <p:extLst>
      <p:ext uri="{BB962C8B-B14F-4D97-AF65-F5344CB8AC3E}">
        <p14:creationId xmlns:p14="http://schemas.microsoft.com/office/powerpoint/2010/main" val="35149036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35743" y="1286700"/>
            <a:ext cx="8672513" cy="1541478"/>
          </a:xfrm>
        </p:spPr>
        <p:txBody>
          <a:bodyPr/>
          <a:lstStyle/>
          <a:p>
            <a:r>
              <a:rPr lang="en-US" sz="2000" dirty="0"/>
              <a:t>Hazard - Limited egress</a:t>
            </a:r>
          </a:p>
          <a:p>
            <a:pPr lvl="1"/>
            <a:r>
              <a:rPr lang="en-US" sz="1800" dirty="0"/>
              <a:t>The sump pits in all the SBN Area buildings are confined spaces</a:t>
            </a:r>
          </a:p>
          <a:p>
            <a:pPr lvl="1"/>
            <a:r>
              <a:rPr lang="en-US" sz="1800" dirty="0"/>
              <a:t>The pit level in SBN-ND is treated as a confined space</a:t>
            </a:r>
          </a:p>
          <a:p>
            <a:pPr lvl="1"/>
            <a:r>
              <a:rPr lang="en-US" sz="1800" dirty="0"/>
              <a:t>Hazard applies to onsite facility workers and onsite co-located workers</a:t>
            </a:r>
          </a:p>
          <a:p>
            <a:pPr lvl="1"/>
            <a:endParaRPr lang="en-US" sz="1800" dirty="0"/>
          </a:p>
          <a:p>
            <a:pPr lvl="1"/>
            <a:endParaRPr lang="en-US" sz="1800"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a:xfrm>
            <a:off x="285030" y="249328"/>
            <a:ext cx="8686800" cy="860604"/>
          </a:xfrm>
        </p:spPr>
        <p:txBody>
          <a:bodyPr/>
          <a:lstStyle/>
          <a:p>
            <a:r>
              <a:rPr lang="en-US" dirty="0"/>
              <a:t>Non-Accelerator Specific Hazards – </a:t>
            </a:r>
            <a:br>
              <a:rPr lang="en-US" dirty="0"/>
            </a:br>
            <a:r>
              <a:rPr lang="en-US" dirty="0"/>
              <a:t>Confined Spaces</a:t>
            </a:r>
          </a:p>
        </p:txBody>
      </p:sp>
      <p:sp>
        <p:nvSpPr>
          <p:cNvPr id="4" name="Date Placeholder 3">
            <a:extLst>
              <a:ext uri="{FF2B5EF4-FFF2-40B4-BE49-F238E27FC236}">
                <a16:creationId xmlns:a16="http://schemas.microsoft.com/office/drawing/2014/main" id="{48CB5798-574A-C21C-F639-F8A6C3111811}"/>
              </a:ext>
            </a:extLst>
          </p:cNvPr>
          <p:cNvSpPr>
            <a:spLocks noGrp="1"/>
          </p:cNvSpPr>
          <p:nvPr>
            <p:ph type="dt" sz="half" idx="2"/>
          </p:nvPr>
        </p:nvSpPr>
        <p:spPr>
          <a:xfrm>
            <a:off x="918839" y="6504213"/>
            <a:ext cx="914400" cy="241300"/>
          </a:xfrm>
        </p:spPr>
        <p:txBody>
          <a:bodyPr/>
          <a:lstStyle/>
          <a:p>
            <a:pPr>
              <a:defRPr/>
            </a:pPr>
            <a:r>
              <a:rPr lang="en-US"/>
              <a:t>Jan 09, 2024  </a:t>
            </a:r>
            <a:endParaRPr lang="en-US" dirty="0"/>
          </a:p>
        </p:txBody>
      </p:sp>
      <p:sp>
        <p:nvSpPr>
          <p:cNvPr id="5" name="Footer Placeholder 4">
            <a:extLst>
              <a:ext uri="{FF2B5EF4-FFF2-40B4-BE49-F238E27FC236}">
                <a16:creationId xmlns:a16="http://schemas.microsoft.com/office/drawing/2014/main" id="{B550D619-FE2C-CE0D-EF53-65B271A7AF64}"/>
              </a:ext>
            </a:extLst>
          </p:cNvPr>
          <p:cNvSpPr>
            <a:spLocks noGrp="1"/>
          </p:cNvSpPr>
          <p:nvPr>
            <p:ph type="ftr" sz="quarter" idx="3"/>
          </p:nvPr>
        </p:nvSpPr>
        <p:spPr/>
        <p:txBody>
          <a:bodyPr/>
          <a:lstStyle/>
          <a:p>
            <a:pPr>
              <a:defRPr/>
            </a:pPr>
            <a:r>
              <a:rPr lang="en-US"/>
              <a:t>Peter Wilson | Booster Internal Readiness Review</a:t>
            </a:r>
            <a:endParaRPr lang="en-US" b="1" dirty="0"/>
          </a:p>
        </p:txBody>
      </p:sp>
      <p:sp>
        <p:nvSpPr>
          <p:cNvPr id="6" name="Slide Number Placeholder 5">
            <a:extLst>
              <a:ext uri="{FF2B5EF4-FFF2-40B4-BE49-F238E27FC236}">
                <a16:creationId xmlns:a16="http://schemas.microsoft.com/office/drawing/2014/main" id="{825E27D8-9FF1-FAAE-1F09-B245D3AD0AC1}"/>
              </a:ext>
            </a:extLst>
          </p:cNvPr>
          <p:cNvSpPr>
            <a:spLocks noGrp="1"/>
          </p:cNvSpPr>
          <p:nvPr>
            <p:ph type="sldNum" sz="quarter" idx="4"/>
          </p:nvPr>
        </p:nvSpPr>
        <p:spPr/>
        <p:txBody>
          <a:bodyPr/>
          <a:lstStyle/>
          <a:p>
            <a:pPr>
              <a:defRPr/>
            </a:pPr>
            <a:fld id="{148C009B-CB69-E04A-B9B3-34B26D69E9CF}" type="slidenum">
              <a:rPr lang="en-US" smtClean="0"/>
              <a:pPr>
                <a:defRPr/>
              </a:pPr>
              <a:t>25</a:t>
            </a:fld>
            <a:endParaRPr lang="en-US" dirty="0"/>
          </a:p>
        </p:txBody>
      </p:sp>
      <p:graphicFrame>
        <p:nvGraphicFramePr>
          <p:cNvPr id="10" name="Table 9">
            <a:extLst>
              <a:ext uri="{FF2B5EF4-FFF2-40B4-BE49-F238E27FC236}">
                <a16:creationId xmlns:a16="http://schemas.microsoft.com/office/drawing/2014/main" id="{58A230E1-1998-017A-D497-F61F9181D7F6}"/>
              </a:ext>
            </a:extLst>
          </p:cNvPr>
          <p:cNvGraphicFramePr>
            <a:graphicFrameLocks noGrp="1"/>
          </p:cNvGraphicFramePr>
          <p:nvPr>
            <p:extLst>
              <p:ext uri="{D42A27DB-BD31-4B8C-83A1-F6EECF244321}">
                <p14:modId xmlns:p14="http://schemas.microsoft.com/office/powerpoint/2010/main" val="3294397329"/>
              </p:ext>
            </p:extLst>
          </p:nvPr>
        </p:nvGraphicFramePr>
        <p:xfrm>
          <a:off x="285030" y="2872159"/>
          <a:ext cx="8573940" cy="2738066"/>
        </p:xfrm>
        <a:graphic>
          <a:graphicData uri="http://schemas.openxmlformats.org/drawingml/2006/table">
            <a:tbl>
              <a:tblPr firstRow="1" bandRow="1">
                <a:tableStyleId>{5C22544A-7EE6-4342-B048-85BDC9FD1C3A}</a:tableStyleId>
              </a:tblPr>
              <a:tblGrid>
                <a:gridCol w="2258145">
                  <a:extLst>
                    <a:ext uri="{9D8B030D-6E8A-4147-A177-3AD203B41FA5}">
                      <a16:colId xmlns:a16="http://schemas.microsoft.com/office/drawing/2014/main" val="1119936655"/>
                    </a:ext>
                  </a:extLst>
                </a:gridCol>
                <a:gridCol w="3991653">
                  <a:extLst>
                    <a:ext uri="{9D8B030D-6E8A-4147-A177-3AD203B41FA5}">
                      <a16:colId xmlns:a16="http://schemas.microsoft.com/office/drawing/2014/main" val="2077446868"/>
                    </a:ext>
                  </a:extLst>
                </a:gridCol>
                <a:gridCol w="2324142">
                  <a:extLst>
                    <a:ext uri="{9D8B030D-6E8A-4147-A177-3AD203B41FA5}">
                      <a16:colId xmlns:a16="http://schemas.microsoft.com/office/drawing/2014/main" val="1994273894"/>
                    </a:ext>
                  </a:extLst>
                </a:gridCol>
              </a:tblGrid>
              <a:tr h="712842">
                <a:tc>
                  <a:txBody>
                    <a:bodyPr/>
                    <a:lstStyle/>
                    <a:p>
                      <a:r>
                        <a:rPr lang="en-US" sz="1600" b="0" dirty="0">
                          <a:solidFill>
                            <a:srgbClr val="004C97"/>
                          </a:solidFill>
                        </a:rPr>
                        <a:t>Baseline Qualitative Risk (without controls)</a:t>
                      </a:r>
                    </a:p>
                  </a:txBody>
                  <a:tcPr/>
                </a:tc>
                <a:tc>
                  <a:txBody>
                    <a:bodyPr/>
                    <a:lstStyle/>
                    <a:p>
                      <a:r>
                        <a:rPr lang="en-US" sz="1600" b="0" dirty="0">
                          <a:solidFill>
                            <a:srgbClr val="004C97"/>
                          </a:solidFill>
                        </a:rPr>
                        <a:t>Controls</a:t>
                      </a:r>
                    </a:p>
                    <a:p>
                      <a:r>
                        <a:rPr lang="en-US" sz="1600" b="0" dirty="0">
                          <a:solidFill>
                            <a:srgbClr val="004C97"/>
                          </a:solidFill>
                        </a:rPr>
                        <a:t>Preventive (P)/Mitigative (M)</a:t>
                      </a:r>
                    </a:p>
                  </a:txBody>
                  <a:tcPr/>
                </a:tc>
                <a:tc>
                  <a:txBody>
                    <a:bodyPr/>
                    <a:lstStyle/>
                    <a:p>
                      <a:r>
                        <a:rPr lang="en-US" sz="1600" b="0" dirty="0">
                          <a:solidFill>
                            <a:srgbClr val="004C97"/>
                          </a:solidFill>
                        </a:rPr>
                        <a:t>Residual Qualitative Risk </a:t>
                      </a:r>
                    </a:p>
                    <a:p>
                      <a:r>
                        <a:rPr lang="en-US" sz="1600" b="0" dirty="0">
                          <a:solidFill>
                            <a:srgbClr val="004C97"/>
                          </a:solidFill>
                        </a:rPr>
                        <a:t>(with controls)</a:t>
                      </a:r>
                    </a:p>
                  </a:txBody>
                  <a:tcPr/>
                </a:tc>
                <a:extLst>
                  <a:ext uri="{0D108BD9-81ED-4DB2-BD59-A6C34878D82A}">
                    <a16:rowId xmlns:a16="http://schemas.microsoft.com/office/drawing/2014/main" val="1680873031"/>
                  </a:ext>
                </a:extLst>
              </a:tr>
              <a:tr h="2025224">
                <a:tc>
                  <a:txBody>
                    <a:bodyPr/>
                    <a:lstStyle/>
                    <a:p>
                      <a:r>
                        <a:rPr lang="pt-BR" sz="1600" dirty="0"/>
                        <a:t>L: A</a:t>
                      </a:r>
                    </a:p>
                    <a:p>
                      <a:r>
                        <a:rPr lang="pt-BR" sz="1600" dirty="0"/>
                        <a:t>C: H</a:t>
                      </a:r>
                    </a:p>
                    <a:p>
                      <a:r>
                        <a:rPr lang="pt-BR" sz="1600" dirty="0"/>
                        <a:t>R: I</a:t>
                      </a:r>
                    </a:p>
                  </a:txBody>
                  <a:tcPr/>
                </a:tc>
                <a:tc>
                  <a:txBody>
                    <a:bodyPr/>
                    <a:lstStyle/>
                    <a:p>
                      <a:r>
                        <a:rPr lang="en-US" sz="1600" b="0" i="0" kern="1200" dirty="0">
                          <a:solidFill>
                            <a:schemeClr val="dk1"/>
                          </a:solidFill>
                          <a:effectLst/>
                          <a:latin typeface="+mn-lt"/>
                          <a:ea typeface="+mn-ea"/>
                          <a:cs typeface="+mn-cs"/>
                        </a:rPr>
                        <a:t>P: Training </a:t>
                      </a:r>
                    </a:p>
                    <a:p>
                      <a:r>
                        <a:rPr lang="en-US" sz="1600" b="0" i="0" kern="1200" dirty="0">
                          <a:solidFill>
                            <a:schemeClr val="dk1"/>
                          </a:solidFill>
                          <a:effectLst/>
                          <a:latin typeface="+mn-lt"/>
                          <a:ea typeface="+mn-ea"/>
                          <a:cs typeface="+mn-cs"/>
                        </a:rPr>
                        <a:t>P: Work practice procedure (attendant) </a:t>
                      </a:r>
                    </a:p>
                    <a:p>
                      <a:r>
                        <a:rPr lang="en-US" sz="1600" b="0" i="0" kern="1200" dirty="0">
                          <a:solidFill>
                            <a:schemeClr val="dk1"/>
                          </a:solidFill>
                          <a:effectLst/>
                          <a:latin typeface="+mn-lt"/>
                          <a:ea typeface="+mn-ea"/>
                          <a:cs typeface="+mn-cs"/>
                        </a:rPr>
                        <a:t>P: Permit required;  Permit and reclassification permit (ESH involvement) </a:t>
                      </a:r>
                    </a:p>
                    <a:p>
                      <a:r>
                        <a:rPr lang="en-US" sz="1600" b="0" i="0" kern="1200" dirty="0">
                          <a:solidFill>
                            <a:schemeClr val="dk1"/>
                          </a:solidFill>
                          <a:effectLst/>
                          <a:latin typeface="+mn-lt"/>
                          <a:ea typeface="+mn-ea"/>
                          <a:cs typeface="+mn-cs"/>
                        </a:rPr>
                        <a:t>P: atmospheric monitoring </a:t>
                      </a:r>
                    </a:p>
                    <a:p>
                      <a:r>
                        <a:rPr lang="en-US" sz="1600" b="0" i="0" kern="1200" dirty="0">
                          <a:solidFill>
                            <a:schemeClr val="dk1"/>
                          </a:solidFill>
                          <a:effectLst/>
                          <a:latin typeface="+mn-lt"/>
                          <a:ea typeface="+mn-ea"/>
                          <a:cs typeface="+mn-cs"/>
                        </a:rPr>
                        <a:t>M: mechanical ventilation when required </a:t>
                      </a:r>
                    </a:p>
                    <a:p>
                      <a:r>
                        <a:rPr lang="en-US" sz="1600" b="0" i="0" kern="1200" dirty="0">
                          <a:solidFill>
                            <a:schemeClr val="dk1"/>
                          </a:solidFill>
                          <a:effectLst/>
                          <a:latin typeface="+mn-lt"/>
                          <a:ea typeface="+mn-ea"/>
                          <a:cs typeface="+mn-cs"/>
                        </a:rPr>
                        <a:t>M: PPE, harness, tripod, etc. when required</a:t>
                      </a:r>
                      <a:endParaRPr lang="en-US" sz="1600" b="0" kern="1200" dirty="0">
                        <a:solidFill>
                          <a:schemeClr val="dk1"/>
                        </a:solidFill>
                        <a:effectLst/>
                        <a:latin typeface="+mn-lt"/>
                        <a:ea typeface="+mn-ea"/>
                        <a:cs typeface="+mn-cs"/>
                      </a:endParaRPr>
                    </a:p>
                  </a:txBody>
                  <a:tcPr/>
                </a:tc>
                <a:tc>
                  <a:txBody>
                    <a:bodyPr/>
                    <a:lstStyle/>
                    <a:p>
                      <a:r>
                        <a:rPr lang="pt-BR" sz="1600" dirty="0"/>
                        <a:t>L: BEU</a:t>
                      </a:r>
                    </a:p>
                    <a:p>
                      <a:r>
                        <a:rPr lang="pt-BR" sz="1600" dirty="0"/>
                        <a:t>C: H</a:t>
                      </a:r>
                    </a:p>
                    <a:p>
                      <a:r>
                        <a:rPr lang="pt-BR" sz="1600" dirty="0"/>
                        <a:t>R: III</a:t>
                      </a:r>
                    </a:p>
                    <a:p>
                      <a:endParaRPr lang="en-US" sz="1600" dirty="0"/>
                    </a:p>
                  </a:txBody>
                  <a:tcPr/>
                </a:tc>
                <a:extLst>
                  <a:ext uri="{0D108BD9-81ED-4DB2-BD59-A6C34878D82A}">
                    <a16:rowId xmlns:a16="http://schemas.microsoft.com/office/drawing/2014/main" val="879469076"/>
                  </a:ext>
                </a:extLst>
              </a:tr>
            </a:tbl>
          </a:graphicData>
        </a:graphic>
      </p:graphicFrame>
    </p:spTree>
    <p:extLst>
      <p:ext uri="{BB962C8B-B14F-4D97-AF65-F5344CB8AC3E}">
        <p14:creationId xmlns:p14="http://schemas.microsoft.com/office/powerpoint/2010/main" val="27447385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35743" y="1286700"/>
            <a:ext cx="8672513" cy="1541478"/>
          </a:xfrm>
        </p:spPr>
        <p:txBody>
          <a:bodyPr/>
          <a:lstStyle/>
          <a:p>
            <a:r>
              <a:rPr lang="en-US" sz="2000" dirty="0"/>
              <a:t>Hazard - Falls, dropped tools/material</a:t>
            </a:r>
          </a:p>
          <a:p>
            <a:pPr lvl="1"/>
            <a:r>
              <a:rPr lang="en-US" sz="1800" dirty="0"/>
              <a:t>Frequently required during construction phase of SBN Areas experiments; infrequently required during experiment operations</a:t>
            </a:r>
          </a:p>
          <a:p>
            <a:pPr lvl="2"/>
            <a:r>
              <a:rPr lang="en-US" sz="1600" dirty="0"/>
              <a:t>Work Planning processes applied</a:t>
            </a:r>
          </a:p>
          <a:p>
            <a:pPr lvl="1"/>
            <a:r>
              <a:rPr lang="en-US" sz="1800" dirty="0"/>
              <a:t>Hazard applies to onsite facility workers and onsite co-located workers</a:t>
            </a:r>
          </a:p>
          <a:p>
            <a:pPr lvl="1"/>
            <a:endParaRPr lang="en-US" sz="1800" dirty="0"/>
          </a:p>
          <a:p>
            <a:pPr lvl="1"/>
            <a:endParaRPr lang="en-US" sz="1800"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a:xfrm>
            <a:off x="285030" y="249328"/>
            <a:ext cx="8686800" cy="860604"/>
          </a:xfrm>
        </p:spPr>
        <p:txBody>
          <a:bodyPr/>
          <a:lstStyle/>
          <a:p>
            <a:r>
              <a:rPr lang="en-US" dirty="0"/>
              <a:t>Non-Accelerator Specific Hazards – </a:t>
            </a:r>
            <a:br>
              <a:rPr lang="en-US" dirty="0"/>
            </a:br>
            <a:r>
              <a:rPr lang="en-US" dirty="0"/>
              <a:t>Working at Heights</a:t>
            </a:r>
          </a:p>
        </p:txBody>
      </p:sp>
      <p:sp>
        <p:nvSpPr>
          <p:cNvPr id="4" name="Date Placeholder 3">
            <a:extLst>
              <a:ext uri="{FF2B5EF4-FFF2-40B4-BE49-F238E27FC236}">
                <a16:creationId xmlns:a16="http://schemas.microsoft.com/office/drawing/2014/main" id="{48CB5798-574A-C21C-F639-F8A6C3111811}"/>
              </a:ext>
            </a:extLst>
          </p:cNvPr>
          <p:cNvSpPr>
            <a:spLocks noGrp="1"/>
          </p:cNvSpPr>
          <p:nvPr>
            <p:ph type="dt" sz="half" idx="2"/>
          </p:nvPr>
        </p:nvSpPr>
        <p:spPr>
          <a:xfrm>
            <a:off x="918839" y="6504213"/>
            <a:ext cx="914400" cy="241300"/>
          </a:xfrm>
        </p:spPr>
        <p:txBody>
          <a:bodyPr/>
          <a:lstStyle/>
          <a:p>
            <a:pPr>
              <a:defRPr/>
            </a:pPr>
            <a:r>
              <a:rPr lang="en-US"/>
              <a:t>Jan 09, 2024  </a:t>
            </a:r>
            <a:endParaRPr lang="en-US" dirty="0"/>
          </a:p>
        </p:txBody>
      </p:sp>
      <p:sp>
        <p:nvSpPr>
          <p:cNvPr id="5" name="Footer Placeholder 4">
            <a:extLst>
              <a:ext uri="{FF2B5EF4-FFF2-40B4-BE49-F238E27FC236}">
                <a16:creationId xmlns:a16="http://schemas.microsoft.com/office/drawing/2014/main" id="{B550D619-FE2C-CE0D-EF53-65B271A7AF64}"/>
              </a:ext>
            </a:extLst>
          </p:cNvPr>
          <p:cNvSpPr>
            <a:spLocks noGrp="1"/>
          </p:cNvSpPr>
          <p:nvPr>
            <p:ph type="ftr" sz="quarter" idx="3"/>
          </p:nvPr>
        </p:nvSpPr>
        <p:spPr/>
        <p:txBody>
          <a:bodyPr/>
          <a:lstStyle/>
          <a:p>
            <a:pPr>
              <a:defRPr/>
            </a:pPr>
            <a:r>
              <a:rPr lang="en-US"/>
              <a:t>Peter Wilson | Booster Internal Readiness Review</a:t>
            </a:r>
            <a:endParaRPr lang="en-US" b="1" dirty="0"/>
          </a:p>
        </p:txBody>
      </p:sp>
      <p:sp>
        <p:nvSpPr>
          <p:cNvPr id="6" name="Slide Number Placeholder 5">
            <a:extLst>
              <a:ext uri="{FF2B5EF4-FFF2-40B4-BE49-F238E27FC236}">
                <a16:creationId xmlns:a16="http://schemas.microsoft.com/office/drawing/2014/main" id="{825E27D8-9FF1-FAAE-1F09-B245D3AD0AC1}"/>
              </a:ext>
            </a:extLst>
          </p:cNvPr>
          <p:cNvSpPr>
            <a:spLocks noGrp="1"/>
          </p:cNvSpPr>
          <p:nvPr>
            <p:ph type="sldNum" sz="quarter" idx="4"/>
          </p:nvPr>
        </p:nvSpPr>
        <p:spPr/>
        <p:txBody>
          <a:bodyPr/>
          <a:lstStyle/>
          <a:p>
            <a:pPr>
              <a:defRPr/>
            </a:pPr>
            <a:fld id="{148C009B-CB69-E04A-B9B3-34B26D69E9CF}" type="slidenum">
              <a:rPr lang="en-US" smtClean="0"/>
              <a:pPr>
                <a:defRPr/>
              </a:pPr>
              <a:t>26</a:t>
            </a:fld>
            <a:endParaRPr lang="en-US" dirty="0"/>
          </a:p>
        </p:txBody>
      </p:sp>
      <p:graphicFrame>
        <p:nvGraphicFramePr>
          <p:cNvPr id="10" name="Table 9">
            <a:extLst>
              <a:ext uri="{FF2B5EF4-FFF2-40B4-BE49-F238E27FC236}">
                <a16:creationId xmlns:a16="http://schemas.microsoft.com/office/drawing/2014/main" id="{58A230E1-1998-017A-D497-F61F9181D7F6}"/>
              </a:ext>
            </a:extLst>
          </p:cNvPr>
          <p:cNvGraphicFramePr>
            <a:graphicFrameLocks noGrp="1"/>
          </p:cNvGraphicFramePr>
          <p:nvPr>
            <p:extLst>
              <p:ext uri="{D42A27DB-BD31-4B8C-83A1-F6EECF244321}">
                <p14:modId xmlns:p14="http://schemas.microsoft.com/office/powerpoint/2010/main" val="2319282760"/>
              </p:ext>
            </p:extLst>
          </p:nvPr>
        </p:nvGraphicFramePr>
        <p:xfrm>
          <a:off x="285030" y="3297134"/>
          <a:ext cx="8573940" cy="2738066"/>
        </p:xfrm>
        <a:graphic>
          <a:graphicData uri="http://schemas.openxmlformats.org/drawingml/2006/table">
            <a:tbl>
              <a:tblPr firstRow="1" bandRow="1">
                <a:tableStyleId>{5C22544A-7EE6-4342-B048-85BDC9FD1C3A}</a:tableStyleId>
              </a:tblPr>
              <a:tblGrid>
                <a:gridCol w="2258145">
                  <a:extLst>
                    <a:ext uri="{9D8B030D-6E8A-4147-A177-3AD203B41FA5}">
                      <a16:colId xmlns:a16="http://schemas.microsoft.com/office/drawing/2014/main" val="1119936655"/>
                    </a:ext>
                  </a:extLst>
                </a:gridCol>
                <a:gridCol w="3991653">
                  <a:extLst>
                    <a:ext uri="{9D8B030D-6E8A-4147-A177-3AD203B41FA5}">
                      <a16:colId xmlns:a16="http://schemas.microsoft.com/office/drawing/2014/main" val="2077446868"/>
                    </a:ext>
                  </a:extLst>
                </a:gridCol>
                <a:gridCol w="2324142">
                  <a:extLst>
                    <a:ext uri="{9D8B030D-6E8A-4147-A177-3AD203B41FA5}">
                      <a16:colId xmlns:a16="http://schemas.microsoft.com/office/drawing/2014/main" val="1994273894"/>
                    </a:ext>
                  </a:extLst>
                </a:gridCol>
              </a:tblGrid>
              <a:tr h="712842">
                <a:tc>
                  <a:txBody>
                    <a:bodyPr/>
                    <a:lstStyle/>
                    <a:p>
                      <a:r>
                        <a:rPr lang="en-US" sz="1600" b="0" dirty="0">
                          <a:solidFill>
                            <a:srgbClr val="004C97"/>
                          </a:solidFill>
                        </a:rPr>
                        <a:t>Baseline Qualitative Risk (without controls)</a:t>
                      </a:r>
                    </a:p>
                  </a:txBody>
                  <a:tcPr/>
                </a:tc>
                <a:tc>
                  <a:txBody>
                    <a:bodyPr/>
                    <a:lstStyle/>
                    <a:p>
                      <a:r>
                        <a:rPr lang="en-US" sz="1600" b="0" dirty="0">
                          <a:solidFill>
                            <a:srgbClr val="004C97"/>
                          </a:solidFill>
                        </a:rPr>
                        <a:t>Controls</a:t>
                      </a:r>
                    </a:p>
                    <a:p>
                      <a:r>
                        <a:rPr lang="en-US" sz="1600" b="0" dirty="0">
                          <a:solidFill>
                            <a:srgbClr val="004C97"/>
                          </a:solidFill>
                        </a:rPr>
                        <a:t>Preventive (P)/Mitigative (M)</a:t>
                      </a:r>
                    </a:p>
                  </a:txBody>
                  <a:tcPr/>
                </a:tc>
                <a:tc>
                  <a:txBody>
                    <a:bodyPr/>
                    <a:lstStyle/>
                    <a:p>
                      <a:r>
                        <a:rPr lang="en-US" sz="1600" b="0" dirty="0">
                          <a:solidFill>
                            <a:srgbClr val="004C97"/>
                          </a:solidFill>
                        </a:rPr>
                        <a:t>Residual Qualitative Risk </a:t>
                      </a:r>
                    </a:p>
                    <a:p>
                      <a:r>
                        <a:rPr lang="en-US" sz="1600" b="0" dirty="0">
                          <a:solidFill>
                            <a:srgbClr val="004C97"/>
                          </a:solidFill>
                        </a:rPr>
                        <a:t>(with controls)</a:t>
                      </a:r>
                    </a:p>
                  </a:txBody>
                  <a:tcPr/>
                </a:tc>
                <a:extLst>
                  <a:ext uri="{0D108BD9-81ED-4DB2-BD59-A6C34878D82A}">
                    <a16:rowId xmlns:a16="http://schemas.microsoft.com/office/drawing/2014/main" val="1680873031"/>
                  </a:ext>
                </a:extLst>
              </a:tr>
              <a:tr h="2025224">
                <a:tc>
                  <a:txBody>
                    <a:bodyPr/>
                    <a:lstStyle/>
                    <a:p>
                      <a:r>
                        <a:rPr lang="pt-BR" sz="1600" dirty="0"/>
                        <a:t>L: A</a:t>
                      </a:r>
                    </a:p>
                    <a:p>
                      <a:r>
                        <a:rPr lang="pt-BR" sz="1600" dirty="0"/>
                        <a:t>C: H</a:t>
                      </a:r>
                    </a:p>
                    <a:p>
                      <a:r>
                        <a:rPr lang="pt-BR" sz="1600" dirty="0"/>
                        <a:t>R: I</a:t>
                      </a:r>
                    </a:p>
                  </a:txBody>
                  <a:tcPr/>
                </a:tc>
                <a:tc>
                  <a:txBody>
                    <a:bodyPr/>
                    <a:lstStyle/>
                    <a:p>
                      <a:r>
                        <a:rPr lang="en-US" sz="1600" b="0" i="0" kern="1200" dirty="0">
                          <a:solidFill>
                            <a:schemeClr val="dk1"/>
                          </a:solidFill>
                          <a:effectLst/>
                          <a:latin typeface="+mn-lt"/>
                          <a:ea typeface="+mn-ea"/>
                          <a:cs typeface="+mn-cs"/>
                        </a:rPr>
                        <a:t>P: Fall protection program </a:t>
                      </a:r>
                    </a:p>
                    <a:p>
                      <a:r>
                        <a:rPr lang="en-US" sz="1600" b="0" i="0" kern="1200" dirty="0">
                          <a:solidFill>
                            <a:schemeClr val="dk1"/>
                          </a:solidFill>
                          <a:effectLst/>
                          <a:latin typeface="+mn-lt"/>
                          <a:ea typeface="+mn-ea"/>
                          <a:cs typeface="+mn-cs"/>
                        </a:rPr>
                        <a:t>P: Training for scaffolding, ladders, mobile elevating work platforms </a:t>
                      </a:r>
                    </a:p>
                    <a:p>
                      <a:r>
                        <a:rPr lang="en-US" sz="1600" b="0" i="0" kern="1200" dirty="0">
                          <a:solidFill>
                            <a:schemeClr val="dk1"/>
                          </a:solidFill>
                          <a:effectLst/>
                          <a:latin typeface="+mn-lt"/>
                          <a:ea typeface="+mn-ea"/>
                          <a:cs typeface="+mn-cs"/>
                        </a:rPr>
                        <a:t>P: Guard rails </a:t>
                      </a:r>
                    </a:p>
                    <a:p>
                      <a:r>
                        <a:rPr lang="en-US" sz="1600" b="0" i="0" kern="1200" dirty="0">
                          <a:solidFill>
                            <a:schemeClr val="dk1"/>
                          </a:solidFill>
                          <a:effectLst/>
                          <a:latin typeface="+mn-lt"/>
                          <a:ea typeface="+mn-ea"/>
                          <a:cs typeface="+mn-cs"/>
                        </a:rPr>
                        <a:t>M: PPE-PFAS including approved anchor points, hard hats</a:t>
                      </a:r>
                      <a:endParaRPr lang="en-US" sz="1600" b="0" kern="1200" dirty="0">
                        <a:solidFill>
                          <a:schemeClr val="dk1"/>
                        </a:solidFill>
                        <a:effectLst/>
                        <a:latin typeface="+mn-lt"/>
                        <a:ea typeface="+mn-ea"/>
                        <a:cs typeface="+mn-cs"/>
                      </a:endParaRPr>
                    </a:p>
                  </a:txBody>
                  <a:tcPr/>
                </a:tc>
                <a:tc>
                  <a:txBody>
                    <a:bodyPr/>
                    <a:lstStyle/>
                    <a:p>
                      <a:r>
                        <a:rPr lang="pt-BR" sz="1600" dirty="0"/>
                        <a:t>L: EU</a:t>
                      </a:r>
                    </a:p>
                    <a:p>
                      <a:r>
                        <a:rPr lang="pt-BR" sz="1600" dirty="0"/>
                        <a:t>C: M</a:t>
                      </a:r>
                    </a:p>
                    <a:p>
                      <a:r>
                        <a:rPr lang="pt-BR" sz="1600" dirty="0"/>
                        <a:t>R: III</a:t>
                      </a:r>
                    </a:p>
                    <a:p>
                      <a:endParaRPr lang="en-US" sz="1600" dirty="0"/>
                    </a:p>
                  </a:txBody>
                  <a:tcPr/>
                </a:tc>
                <a:extLst>
                  <a:ext uri="{0D108BD9-81ED-4DB2-BD59-A6C34878D82A}">
                    <a16:rowId xmlns:a16="http://schemas.microsoft.com/office/drawing/2014/main" val="879469076"/>
                  </a:ext>
                </a:extLst>
              </a:tr>
            </a:tbl>
          </a:graphicData>
        </a:graphic>
      </p:graphicFrame>
    </p:spTree>
    <p:extLst>
      <p:ext uri="{BB962C8B-B14F-4D97-AF65-F5344CB8AC3E}">
        <p14:creationId xmlns:p14="http://schemas.microsoft.com/office/powerpoint/2010/main" val="9999280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22250" y="1123474"/>
            <a:ext cx="8672513" cy="1381602"/>
          </a:xfrm>
        </p:spPr>
        <p:txBody>
          <a:bodyPr/>
          <a:lstStyle/>
          <a:p>
            <a:r>
              <a:rPr lang="en-US" sz="2000" dirty="0"/>
              <a:t>Hazard – blocked egress during emergency</a:t>
            </a:r>
          </a:p>
          <a:p>
            <a:pPr lvl="1"/>
            <a:r>
              <a:rPr lang="en-US" sz="1800" dirty="0"/>
              <a:t>Safe egress was a primary design requirement for all SBN Areas buildings</a:t>
            </a:r>
          </a:p>
          <a:p>
            <a:pPr lvl="2"/>
            <a:r>
              <a:rPr lang="en-US" sz="1600" dirty="0"/>
              <a:t>Emergency generators maintain ODH alarms and ventilation during power outage</a:t>
            </a:r>
          </a:p>
          <a:p>
            <a:pPr lvl="1"/>
            <a:r>
              <a:rPr lang="en-US" sz="1800" dirty="0"/>
              <a:t>Hazard applies to onsite facility workers and onsite co-located workers</a:t>
            </a:r>
            <a:endParaRPr lang="en-US" sz="1800" dirty="0">
              <a:solidFill>
                <a:srgbClr val="003087"/>
              </a:solidFill>
            </a:endParaRPr>
          </a:p>
          <a:p>
            <a:pPr lvl="1"/>
            <a:endParaRPr lang="en-US" sz="1800" dirty="0">
              <a:solidFill>
                <a:srgbClr val="003087"/>
              </a:solidFill>
            </a:endParaRPr>
          </a:p>
          <a:p>
            <a:pPr lvl="1"/>
            <a:endParaRPr lang="en-US" sz="1800" dirty="0">
              <a:solidFill>
                <a:srgbClr val="003087"/>
              </a:solidFill>
            </a:endParaRPr>
          </a:p>
          <a:p>
            <a:pPr lvl="1"/>
            <a:endParaRPr lang="en-US" sz="1800" dirty="0">
              <a:solidFill>
                <a:srgbClr val="003087"/>
              </a:solidFill>
            </a:endParaRPr>
          </a:p>
          <a:p>
            <a:pPr lvl="1"/>
            <a:endParaRPr lang="en-US" sz="1800" dirty="0">
              <a:solidFill>
                <a:srgbClr val="003087"/>
              </a:solidFill>
            </a:endParaRPr>
          </a:p>
          <a:p>
            <a:pPr marL="57150" indent="0">
              <a:buNone/>
            </a:pPr>
            <a:endParaRPr lang="en-US" sz="1800" dirty="0">
              <a:solidFill>
                <a:srgbClr val="003087"/>
              </a:solidFill>
            </a:endParaRPr>
          </a:p>
          <a:p>
            <a:pPr marL="57150" indent="0">
              <a:buNone/>
            </a:pPr>
            <a:endParaRPr lang="en-US" sz="1400" dirty="0">
              <a:solidFill>
                <a:srgbClr val="003087"/>
              </a:solidFill>
            </a:endParaRPr>
          </a:p>
          <a:p>
            <a:pPr marL="57150" indent="0">
              <a:buNone/>
            </a:pPr>
            <a:r>
              <a:rPr lang="en-US" sz="1400" dirty="0">
                <a:solidFill>
                  <a:srgbClr val="003087"/>
                </a:solidFill>
              </a:rPr>
              <a:t>*Does not apply to MOI</a:t>
            </a:r>
          </a:p>
          <a:p>
            <a:pPr lvl="1"/>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0" lvl="1" indent="0">
              <a:buNone/>
            </a:pPr>
            <a:r>
              <a:rPr lang="en-US" sz="1800" dirty="0">
                <a:solidFill>
                  <a:schemeClr val="dk1"/>
                </a:solidFill>
                <a:latin typeface="+mn-lt"/>
                <a:ea typeface="+mn-ea"/>
                <a:cs typeface="+mn-cs"/>
              </a:rPr>
              <a:t>	</a:t>
            </a:r>
            <a:endParaRPr lang="en-US" sz="1800"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a:xfrm>
            <a:off x="242887" y="225640"/>
            <a:ext cx="8686800" cy="832322"/>
          </a:xfrm>
        </p:spPr>
        <p:txBody>
          <a:bodyPr/>
          <a:lstStyle/>
          <a:p>
            <a:r>
              <a:rPr lang="en-US" dirty="0"/>
              <a:t>Non-Accelerator Specific Hazards – </a:t>
            </a:r>
            <a:br>
              <a:rPr lang="en-US" dirty="0"/>
            </a:br>
            <a:r>
              <a:rPr lang="en-US" dirty="0"/>
              <a:t>Life Safety Egress</a:t>
            </a:r>
          </a:p>
        </p:txBody>
      </p:sp>
      <p:sp>
        <p:nvSpPr>
          <p:cNvPr id="4" name="Date Placeholder 3">
            <a:extLst>
              <a:ext uri="{FF2B5EF4-FFF2-40B4-BE49-F238E27FC236}">
                <a16:creationId xmlns:a16="http://schemas.microsoft.com/office/drawing/2014/main" id="{48CB5798-574A-C21C-F639-F8A6C3111811}"/>
              </a:ext>
            </a:extLst>
          </p:cNvPr>
          <p:cNvSpPr>
            <a:spLocks noGrp="1"/>
          </p:cNvSpPr>
          <p:nvPr>
            <p:ph type="dt" sz="half" idx="2"/>
          </p:nvPr>
        </p:nvSpPr>
        <p:spPr>
          <a:xfrm>
            <a:off x="918839" y="6504213"/>
            <a:ext cx="914400" cy="241300"/>
          </a:xfrm>
        </p:spPr>
        <p:txBody>
          <a:bodyPr/>
          <a:lstStyle/>
          <a:p>
            <a:pPr>
              <a:defRPr/>
            </a:pPr>
            <a:r>
              <a:rPr lang="en-US" dirty="0"/>
              <a:t>Jan 09, 2024  </a:t>
            </a:r>
          </a:p>
        </p:txBody>
      </p:sp>
      <p:sp>
        <p:nvSpPr>
          <p:cNvPr id="5" name="Footer Placeholder 4">
            <a:extLst>
              <a:ext uri="{FF2B5EF4-FFF2-40B4-BE49-F238E27FC236}">
                <a16:creationId xmlns:a16="http://schemas.microsoft.com/office/drawing/2014/main" id="{B550D619-FE2C-CE0D-EF53-65B271A7AF64}"/>
              </a:ext>
            </a:extLst>
          </p:cNvPr>
          <p:cNvSpPr>
            <a:spLocks noGrp="1"/>
          </p:cNvSpPr>
          <p:nvPr>
            <p:ph type="ftr" sz="quarter" idx="3"/>
          </p:nvPr>
        </p:nvSpPr>
        <p:spPr/>
        <p:txBody>
          <a:bodyPr/>
          <a:lstStyle/>
          <a:p>
            <a:pPr>
              <a:defRPr/>
            </a:pPr>
            <a:r>
              <a:rPr lang="en-US"/>
              <a:t>Peter Wilson | Booster Internal Readiness Review</a:t>
            </a:r>
            <a:endParaRPr lang="en-US" b="1" dirty="0"/>
          </a:p>
        </p:txBody>
      </p:sp>
      <p:sp>
        <p:nvSpPr>
          <p:cNvPr id="6" name="Slide Number Placeholder 5">
            <a:extLst>
              <a:ext uri="{FF2B5EF4-FFF2-40B4-BE49-F238E27FC236}">
                <a16:creationId xmlns:a16="http://schemas.microsoft.com/office/drawing/2014/main" id="{825E27D8-9FF1-FAAE-1F09-B245D3AD0AC1}"/>
              </a:ext>
            </a:extLst>
          </p:cNvPr>
          <p:cNvSpPr>
            <a:spLocks noGrp="1"/>
          </p:cNvSpPr>
          <p:nvPr>
            <p:ph type="sldNum" sz="quarter" idx="4"/>
          </p:nvPr>
        </p:nvSpPr>
        <p:spPr/>
        <p:txBody>
          <a:bodyPr/>
          <a:lstStyle/>
          <a:p>
            <a:pPr>
              <a:defRPr/>
            </a:pPr>
            <a:fld id="{148C009B-CB69-E04A-B9B3-34B26D69E9CF}" type="slidenum">
              <a:rPr lang="en-US" smtClean="0"/>
              <a:pPr>
                <a:defRPr/>
              </a:pPr>
              <a:t>27</a:t>
            </a:fld>
            <a:endParaRPr lang="en-US" dirty="0"/>
          </a:p>
        </p:txBody>
      </p:sp>
      <p:graphicFrame>
        <p:nvGraphicFramePr>
          <p:cNvPr id="10" name="Table 9">
            <a:extLst>
              <a:ext uri="{FF2B5EF4-FFF2-40B4-BE49-F238E27FC236}">
                <a16:creationId xmlns:a16="http://schemas.microsoft.com/office/drawing/2014/main" id="{58A230E1-1998-017A-D497-F61F9181D7F6}"/>
              </a:ext>
            </a:extLst>
          </p:cNvPr>
          <p:cNvGraphicFramePr>
            <a:graphicFrameLocks noGrp="1"/>
          </p:cNvGraphicFramePr>
          <p:nvPr>
            <p:extLst>
              <p:ext uri="{D42A27DB-BD31-4B8C-83A1-F6EECF244321}">
                <p14:modId xmlns:p14="http://schemas.microsoft.com/office/powerpoint/2010/main" val="2277701147"/>
              </p:ext>
            </p:extLst>
          </p:nvPr>
        </p:nvGraphicFramePr>
        <p:xfrm>
          <a:off x="222250" y="2466233"/>
          <a:ext cx="8573940" cy="3773383"/>
        </p:xfrm>
        <a:graphic>
          <a:graphicData uri="http://schemas.openxmlformats.org/drawingml/2006/table">
            <a:tbl>
              <a:tblPr firstRow="1" bandRow="1">
                <a:tableStyleId>{5C22544A-7EE6-4342-B048-85BDC9FD1C3A}</a:tableStyleId>
              </a:tblPr>
              <a:tblGrid>
                <a:gridCol w="1553118">
                  <a:extLst>
                    <a:ext uri="{9D8B030D-6E8A-4147-A177-3AD203B41FA5}">
                      <a16:colId xmlns:a16="http://schemas.microsoft.com/office/drawing/2014/main" val="1119936655"/>
                    </a:ext>
                  </a:extLst>
                </a:gridCol>
                <a:gridCol w="2716525">
                  <a:extLst>
                    <a:ext uri="{9D8B030D-6E8A-4147-A177-3AD203B41FA5}">
                      <a16:colId xmlns:a16="http://schemas.microsoft.com/office/drawing/2014/main" val="987157316"/>
                    </a:ext>
                  </a:extLst>
                </a:gridCol>
                <a:gridCol w="2716525">
                  <a:extLst>
                    <a:ext uri="{9D8B030D-6E8A-4147-A177-3AD203B41FA5}">
                      <a16:colId xmlns:a16="http://schemas.microsoft.com/office/drawing/2014/main" val="2077446868"/>
                    </a:ext>
                  </a:extLst>
                </a:gridCol>
                <a:gridCol w="1587772">
                  <a:extLst>
                    <a:ext uri="{9D8B030D-6E8A-4147-A177-3AD203B41FA5}">
                      <a16:colId xmlns:a16="http://schemas.microsoft.com/office/drawing/2014/main" val="1994273894"/>
                    </a:ext>
                  </a:extLst>
                </a:gridCol>
              </a:tblGrid>
              <a:tr h="594698">
                <a:tc rowSpan="2">
                  <a:txBody>
                    <a:bodyPr/>
                    <a:lstStyle/>
                    <a:p>
                      <a:r>
                        <a:rPr lang="en-US" sz="1600" b="0" dirty="0">
                          <a:solidFill>
                            <a:srgbClr val="004C97"/>
                          </a:solidFill>
                        </a:rPr>
                        <a:t>Baseline Qualitative Risk </a:t>
                      </a:r>
                      <a:r>
                        <a:rPr lang="en-US" sz="1200" b="0" dirty="0">
                          <a:solidFill>
                            <a:srgbClr val="004C97"/>
                          </a:solidFill>
                        </a:rPr>
                        <a:t>(without controls)</a:t>
                      </a:r>
                    </a:p>
                  </a:txBody>
                  <a:tcPr/>
                </a:tc>
                <a:tc gridSpan="2">
                  <a:txBody>
                    <a:bodyPr/>
                    <a:lstStyle/>
                    <a:p>
                      <a:pPr algn="ctr"/>
                      <a:r>
                        <a:rPr lang="en-US" sz="1600" b="0" dirty="0">
                          <a:solidFill>
                            <a:srgbClr val="004C97"/>
                          </a:solidFill>
                        </a:rPr>
                        <a:t>Controls</a:t>
                      </a:r>
                    </a:p>
                    <a:p>
                      <a:pPr algn="ctr"/>
                      <a:r>
                        <a:rPr lang="en-US" sz="1600" b="0" dirty="0">
                          <a:solidFill>
                            <a:srgbClr val="004C97"/>
                          </a:solidFill>
                        </a:rPr>
                        <a:t>Preventive (P)/Mitigative (M)</a:t>
                      </a:r>
                    </a:p>
                  </a:txBody>
                  <a:tcPr/>
                </a:tc>
                <a:tc hMerge="1">
                  <a:txBody>
                    <a:bodyPr/>
                    <a:lstStyle/>
                    <a:p>
                      <a:r>
                        <a:rPr lang="en-US" sz="1600" b="0" dirty="0">
                          <a:solidFill>
                            <a:srgbClr val="004C97"/>
                          </a:solidFill>
                        </a:rPr>
                        <a:t>Controls</a:t>
                      </a:r>
                    </a:p>
                    <a:p>
                      <a:r>
                        <a:rPr lang="en-US" sz="1600" b="0" dirty="0">
                          <a:solidFill>
                            <a:srgbClr val="004C97"/>
                          </a:solidFill>
                        </a:rPr>
                        <a:t>Preventive (P)/Mitigative (M)</a:t>
                      </a:r>
                    </a:p>
                  </a:txBody>
                  <a:tcPr/>
                </a:tc>
                <a:tc rowSpan="2">
                  <a:txBody>
                    <a:bodyPr/>
                    <a:lstStyle/>
                    <a:p>
                      <a:r>
                        <a:rPr lang="en-US" sz="1600" b="0" dirty="0">
                          <a:solidFill>
                            <a:srgbClr val="004C97"/>
                          </a:solidFill>
                        </a:rPr>
                        <a:t>Residual Qualitative Risk </a:t>
                      </a:r>
                    </a:p>
                    <a:p>
                      <a:r>
                        <a:rPr lang="en-US" sz="1200" b="0" dirty="0">
                          <a:solidFill>
                            <a:srgbClr val="004C97"/>
                          </a:solidFill>
                        </a:rPr>
                        <a:t>(with controls)</a:t>
                      </a:r>
                    </a:p>
                  </a:txBody>
                  <a:tcPr/>
                </a:tc>
                <a:extLst>
                  <a:ext uri="{0D108BD9-81ED-4DB2-BD59-A6C34878D82A}">
                    <a16:rowId xmlns:a16="http://schemas.microsoft.com/office/drawing/2014/main" val="1680873031"/>
                  </a:ext>
                </a:extLst>
              </a:tr>
              <a:tr h="350722">
                <a:tc vMerge="1">
                  <a:txBody>
                    <a:bodyPr/>
                    <a:lstStyle/>
                    <a:p>
                      <a:endParaRPr lang="pt-BR" sz="1600" dirty="0"/>
                    </a:p>
                  </a:txBody>
                  <a:tcPr/>
                </a:tc>
                <a:tc rowSpan="2">
                  <a:txBody>
                    <a:bodyPr/>
                    <a:lstStyle/>
                    <a:p>
                      <a:r>
                        <a:rPr lang="en-US" sz="1400" b="0" i="0" kern="1200" dirty="0">
                          <a:solidFill>
                            <a:schemeClr val="dk1"/>
                          </a:solidFill>
                          <a:effectLst/>
                          <a:latin typeface="+mn-lt"/>
                          <a:ea typeface="+mn-ea"/>
                          <a:cs typeface="+mn-cs"/>
                        </a:rPr>
                        <a:t>P: Alternate paths of egress are provided. </a:t>
                      </a:r>
                    </a:p>
                    <a:p>
                      <a:r>
                        <a:rPr lang="en-US" sz="1400" b="0" i="0" kern="1200" dirty="0">
                          <a:solidFill>
                            <a:schemeClr val="dk1"/>
                          </a:solidFill>
                          <a:effectLst/>
                          <a:latin typeface="+mn-lt"/>
                          <a:ea typeface="+mn-ea"/>
                          <a:cs typeface="+mn-cs"/>
                        </a:rPr>
                        <a:t>P: Egress pathways are clearly marked </a:t>
                      </a:r>
                    </a:p>
                    <a:p>
                      <a:r>
                        <a:rPr lang="en-US" sz="1400" b="0" i="0" kern="1200" dirty="0">
                          <a:solidFill>
                            <a:schemeClr val="dk1"/>
                          </a:solidFill>
                          <a:effectLst/>
                          <a:latin typeface="+mn-lt"/>
                          <a:ea typeface="+mn-ea"/>
                          <a:cs typeface="+mn-cs"/>
                        </a:rPr>
                        <a:t>P: Exit signs and emergency lighting is present </a:t>
                      </a:r>
                    </a:p>
                    <a:p>
                      <a:r>
                        <a:rPr lang="en-US" sz="1400" b="0" i="0" kern="1200" dirty="0">
                          <a:solidFill>
                            <a:schemeClr val="dk1"/>
                          </a:solidFill>
                          <a:effectLst/>
                          <a:latin typeface="+mn-lt"/>
                          <a:ea typeface="+mn-ea"/>
                          <a:cs typeface="+mn-cs"/>
                        </a:rPr>
                        <a:t>P: Fire Safety and Life Safety Inspections are performed by Fire Protection Group and the Fire Department. </a:t>
                      </a:r>
                    </a:p>
                    <a:p>
                      <a:r>
                        <a:rPr lang="en-US" sz="1400" b="0" i="0" kern="1200" dirty="0">
                          <a:solidFill>
                            <a:schemeClr val="dk1"/>
                          </a:solidFill>
                          <a:effectLst/>
                          <a:latin typeface="+mn-lt"/>
                          <a:ea typeface="+mn-ea"/>
                          <a:cs typeface="+mn-cs"/>
                        </a:rPr>
                        <a:t>P: Life safety systems testing is performed at prescribed frequencies </a:t>
                      </a:r>
                    </a:p>
                  </a:txBody>
                  <a:tcPr>
                    <a:solidFill>
                      <a:srgbClr val="EFF8FB"/>
                    </a:solidFill>
                  </a:tcPr>
                </a:tc>
                <a:tc rowSpan="2">
                  <a:txBody>
                    <a:bodyPr/>
                    <a:lstStyle/>
                    <a:p>
                      <a:r>
                        <a:rPr lang="en-US" sz="1400" b="0" i="0" kern="1200" dirty="0">
                          <a:solidFill>
                            <a:schemeClr val="dk1"/>
                          </a:solidFill>
                          <a:effectLst/>
                          <a:latin typeface="+mn-lt"/>
                          <a:ea typeface="+mn-ea"/>
                          <a:cs typeface="+mn-cs"/>
                        </a:rPr>
                        <a:t>M: Life safety systems are monitored by a sitewide monitoring system with notification to the emergency dispatch center that is constantly staffed, 24/7, 365 days </a:t>
                      </a:r>
                    </a:p>
                    <a:p>
                      <a:r>
                        <a:rPr lang="en-US" sz="1400" b="0" i="0" kern="1200" dirty="0">
                          <a:solidFill>
                            <a:schemeClr val="dk1"/>
                          </a:solidFill>
                          <a:effectLst/>
                          <a:latin typeface="+mn-lt"/>
                          <a:ea typeface="+mn-ea"/>
                          <a:cs typeface="+mn-cs"/>
                        </a:rPr>
                        <a:t>M: Fire detection and/or suppression is present </a:t>
                      </a:r>
                    </a:p>
                    <a:p>
                      <a:r>
                        <a:rPr lang="en-US" sz="1400" b="0" i="0" kern="1200" dirty="0">
                          <a:solidFill>
                            <a:schemeClr val="dk1"/>
                          </a:solidFill>
                          <a:effectLst/>
                          <a:latin typeface="+mn-lt"/>
                          <a:ea typeface="+mn-ea"/>
                          <a:cs typeface="+mn-cs"/>
                        </a:rPr>
                        <a:t>M: Manual fire suppression services are provided, i.e., fire hydrants, throughout the complex M: Egress stairways are constructed as fire barriers</a:t>
                      </a:r>
                      <a:endParaRPr lang="en-US" sz="1400" b="0" kern="1200" dirty="0">
                        <a:solidFill>
                          <a:schemeClr val="dk1"/>
                        </a:solidFill>
                        <a:effectLst/>
                        <a:latin typeface="+mn-lt"/>
                        <a:ea typeface="+mn-ea"/>
                        <a:cs typeface="+mn-cs"/>
                      </a:endParaRPr>
                    </a:p>
                  </a:txBody>
                  <a:tcPr>
                    <a:solidFill>
                      <a:srgbClr val="EFF8FB"/>
                    </a:solidFill>
                  </a:tcPr>
                </a:tc>
                <a:tc vMerge="1">
                  <a:txBody>
                    <a:bodyPr/>
                    <a:lstStyle/>
                    <a:p>
                      <a:endParaRPr lang="en-US" sz="1600" dirty="0"/>
                    </a:p>
                  </a:txBody>
                  <a:tcPr/>
                </a:tc>
                <a:extLst>
                  <a:ext uri="{0D108BD9-81ED-4DB2-BD59-A6C34878D82A}">
                    <a16:rowId xmlns:a16="http://schemas.microsoft.com/office/drawing/2014/main" val="2478467671"/>
                  </a:ext>
                </a:extLst>
              </a:tr>
              <a:tr h="2827963">
                <a:tc>
                  <a:txBody>
                    <a:bodyPr/>
                    <a:lstStyle/>
                    <a:p>
                      <a:r>
                        <a:rPr lang="pt-BR" sz="1600" dirty="0"/>
                        <a:t>L: A</a:t>
                      </a:r>
                    </a:p>
                    <a:p>
                      <a:r>
                        <a:rPr lang="pt-BR" sz="1600" dirty="0"/>
                        <a:t>C: H</a:t>
                      </a:r>
                    </a:p>
                    <a:p>
                      <a:r>
                        <a:rPr lang="pt-BR" sz="1600" dirty="0"/>
                        <a:t>R: I</a:t>
                      </a:r>
                      <a:endParaRPr lang="en-US" sz="1200" b="0" dirty="0">
                        <a:solidFill>
                          <a:srgbClr val="004C97"/>
                        </a:solidFill>
                      </a:endParaRPr>
                    </a:p>
                  </a:txBody>
                  <a:tcPr>
                    <a:solidFill>
                      <a:srgbClr val="EFF8FB"/>
                    </a:solidFill>
                  </a:tcPr>
                </a:tc>
                <a:tc vMerge="1">
                  <a:txBody>
                    <a:bodyPr/>
                    <a:lstStyle/>
                    <a:p>
                      <a:endParaRPr lang="en-US"/>
                    </a:p>
                  </a:txBody>
                  <a:tcPr/>
                </a:tc>
                <a:tc vMerge="1">
                  <a:txBody>
                    <a:bodyPr/>
                    <a:lstStyle/>
                    <a:p>
                      <a:endParaRPr lang="en-US"/>
                    </a:p>
                  </a:txBody>
                  <a:tcPr/>
                </a:tc>
                <a:tc>
                  <a:txBody>
                    <a:bodyPr/>
                    <a:lstStyle/>
                    <a:p>
                      <a:r>
                        <a:rPr lang="pt-BR" sz="1600" dirty="0"/>
                        <a:t>L: BEU</a:t>
                      </a:r>
                    </a:p>
                    <a:p>
                      <a:r>
                        <a:rPr lang="pt-BR" sz="1600" dirty="0"/>
                        <a:t>C: N</a:t>
                      </a:r>
                    </a:p>
                    <a:p>
                      <a:r>
                        <a:rPr lang="pt-BR" sz="1600" dirty="0"/>
                        <a:t>R: IV</a:t>
                      </a:r>
                    </a:p>
                  </a:txBody>
                  <a:tcPr/>
                </a:tc>
                <a:extLst>
                  <a:ext uri="{0D108BD9-81ED-4DB2-BD59-A6C34878D82A}">
                    <a16:rowId xmlns:a16="http://schemas.microsoft.com/office/drawing/2014/main" val="32844671"/>
                  </a:ext>
                </a:extLst>
              </a:tr>
            </a:tbl>
          </a:graphicData>
        </a:graphic>
      </p:graphicFrame>
    </p:spTree>
    <p:extLst>
      <p:ext uri="{BB962C8B-B14F-4D97-AF65-F5344CB8AC3E}">
        <p14:creationId xmlns:p14="http://schemas.microsoft.com/office/powerpoint/2010/main" val="23117170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4D6D3B-5A42-1977-CE14-30FC8D254B23}"/>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dirty="0">
                <a:solidFill>
                  <a:srgbClr val="004C97"/>
                </a:solidFill>
              </a:rPr>
              <a:t>Questions?</a:t>
            </a:r>
          </a:p>
        </p:txBody>
      </p:sp>
      <p:sp>
        <p:nvSpPr>
          <p:cNvPr id="6" name="Slide Number Placeholder 5">
            <a:extLst>
              <a:ext uri="{FF2B5EF4-FFF2-40B4-BE49-F238E27FC236}">
                <a16:creationId xmlns:a16="http://schemas.microsoft.com/office/drawing/2014/main" id="{B0313A6D-81BA-4DFB-6BC4-61878F856D0B}"/>
              </a:ext>
            </a:extLst>
          </p:cNvPr>
          <p:cNvSpPr>
            <a:spLocks noGrp="1"/>
          </p:cNvSpPr>
          <p:nvPr>
            <p:ph type="sldNum" sz="quarter" idx="4"/>
          </p:nvPr>
        </p:nvSpPr>
        <p:spPr/>
        <p:txBody>
          <a:bodyPr/>
          <a:lstStyle/>
          <a:p>
            <a:pPr>
              <a:defRPr/>
            </a:pPr>
            <a:fld id="{148C009B-CB69-E04A-B9B3-34B26D69E9CF}" type="slidenum">
              <a:rPr lang="en-US" smtClean="0"/>
              <a:pPr>
                <a:defRPr/>
              </a:pPr>
              <a:t>28</a:t>
            </a:fld>
            <a:endParaRPr lang="en-US" dirty="0"/>
          </a:p>
        </p:txBody>
      </p:sp>
      <p:sp>
        <p:nvSpPr>
          <p:cNvPr id="3" name="Date Placeholder 3">
            <a:extLst>
              <a:ext uri="{FF2B5EF4-FFF2-40B4-BE49-F238E27FC236}">
                <a16:creationId xmlns:a16="http://schemas.microsoft.com/office/drawing/2014/main" id="{CEFE1FE3-6A66-FBCE-FCF8-58EA167C8C30}"/>
              </a:ext>
            </a:extLst>
          </p:cNvPr>
          <p:cNvSpPr>
            <a:spLocks noGrp="1"/>
          </p:cNvSpPr>
          <p:nvPr>
            <p:ph type="dt" sz="half" idx="2"/>
          </p:nvPr>
        </p:nvSpPr>
        <p:spPr>
          <a:xfrm>
            <a:off x="894079" y="6504213"/>
            <a:ext cx="914400" cy="241300"/>
          </a:xfrm>
        </p:spPr>
        <p:txBody>
          <a:bodyPr/>
          <a:lstStyle/>
          <a:p>
            <a:pPr>
              <a:defRPr/>
            </a:pPr>
            <a:r>
              <a:rPr lang="en-US" dirty="0"/>
              <a:t>Jan 09, 2024  </a:t>
            </a:r>
          </a:p>
        </p:txBody>
      </p:sp>
      <p:sp>
        <p:nvSpPr>
          <p:cNvPr id="7" name="Footer Placeholder 4">
            <a:extLst>
              <a:ext uri="{FF2B5EF4-FFF2-40B4-BE49-F238E27FC236}">
                <a16:creationId xmlns:a16="http://schemas.microsoft.com/office/drawing/2014/main" id="{2156C9A7-7787-00B1-4828-AE75CCB921B4}"/>
              </a:ext>
            </a:extLst>
          </p:cNvPr>
          <p:cNvSpPr>
            <a:spLocks noGrp="1"/>
          </p:cNvSpPr>
          <p:nvPr>
            <p:ph type="ftr" sz="quarter" idx="3"/>
          </p:nvPr>
        </p:nvSpPr>
        <p:spPr>
          <a:xfrm>
            <a:off x="2740838" y="6516594"/>
            <a:ext cx="5040527" cy="242873"/>
          </a:xfrm>
        </p:spPr>
        <p:txBody>
          <a:bodyPr/>
          <a:lstStyle/>
          <a:p>
            <a:pPr>
              <a:defRPr/>
            </a:pPr>
            <a:r>
              <a:rPr lang="en-US"/>
              <a:t>Peter Wilson | Booster Internal Readiness Review</a:t>
            </a:r>
            <a:endParaRPr lang="en-US" b="1" dirty="0"/>
          </a:p>
        </p:txBody>
      </p:sp>
    </p:spTree>
    <p:extLst>
      <p:ext uri="{BB962C8B-B14F-4D97-AF65-F5344CB8AC3E}">
        <p14:creationId xmlns:p14="http://schemas.microsoft.com/office/powerpoint/2010/main" val="27534932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971550"/>
            <a:ext cx="8672513" cy="4663440"/>
          </a:xfrm>
        </p:spPr>
        <p:txBody>
          <a:bodyPr/>
          <a:lstStyle/>
          <a:p>
            <a:r>
              <a:rPr lang="en-US" sz="2800" dirty="0">
                <a:solidFill>
                  <a:schemeClr val="bg1">
                    <a:lumMod val="75000"/>
                  </a:schemeClr>
                </a:solidFill>
              </a:rPr>
              <a:t>SBN Experimental Areas Overview</a:t>
            </a:r>
          </a:p>
          <a:p>
            <a:r>
              <a:rPr lang="en-US" sz="2800" dirty="0">
                <a:solidFill>
                  <a:schemeClr val="bg1">
                    <a:lumMod val="75000"/>
                  </a:schemeClr>
                </a:solidFill>
              </a:rPr>
              <a:t>Hazard Inventory </a:t>
            </a:r>
          </a:p>
          <a:p>
            <a:r>
              <a:rPr lang="en-US" sz="2800" dirty="0">
                <a:solidFill>
                  <a:schemeClr val="bg1">
                    <a:lumMod val="75000"/>
                  </a:schemeClr>
                </a:solidFill>
              </a:rPr>
              <a:t>Non-Accelerator Specific Hazards </a:t>
            </a:r>
          </a:p>
          <a:p>
            <a:endParaRPr lang="en-US" sz="2800" dirty="0">
              <a:solidFill>
                <a:schemeClr val="bg1">
                  <a:lumMod val="75000"/>
                </a:schemeClr>
              </a:solidFill>
            </a:endParaRPr>
          </a:p>
          <a:p>
            <a:r>
              <a:rPr lang="en-US" sz="2800" dirty="0"/>
              <a:t>Backup Slide(s)</a:t>
            </a:r>
          </a:p>
          <a:p>
            <a:pPr marL="1828800" lvl="4" indent="0">
              <a:buNone/>
            </a:pPr>
            <a:endParaRPr lang="en-US" dirty="0"/>
          </a:p>
        </p:txBody>
      </p:sp>
      <p:sp>
        <p:nvSpPr>
          <p:cNvPr id="7" name="Title 6"/>
          <p:cNvSpPr>
            <a:spLocks noGrp="1"/>
          </p:cNvSpPr>
          <p:nvPr>
            <p:ph type="title"/>
          </p:nvPr>
        </p:nvSpPr>
        <p:spPr/>
        <p:txBody>
          <a:bodyPr/>
          <a:lstStyle/>
          <a:p>
            <a:r>
              <a:rPr lang="en-US" dirty="0"/>
              <a:t>Outline</a:t>
            </a:r>
          </a:p>
        </p:txBody>
      </p:sp>
      <p:sp>
        <p:nvSpPr>
          <p:cNvPr id="3" name="Date Placeholder 2"/>
          <p:cNvSpPr>
            <a:spLocks noGrp="1"/>
          </p:cNvSpPr>
          <p:nvPr>
            <p:ph type="dt" sz="half" idx="2"/>
          </p:nvPr>
        </p:nvSpPr>
        <p:spPr>
          <a:xfrm>
            <a:off x="916121" y="6495908"/>
            <a:ext cx="957504" cy="237285"/>
          </a:xfrm>
        </p:spPr>
        <p:txBody>
          <a:bodyPr/>
          <a:lstStyle/>
          <a:p>
            <a:pPr>
              <a:defRPr/>
            </a:pPr>
            <a:r>
              <a:rPr lang="en-US" dirty="0"/>
              <a:t>Jan 09, 2024  </a:t>
            </a:r>
          </a:p>
        </p:txBody>
      </p:sp>
      <p:sp>
        <p:nvSpPr>
          <p:cNvPr id="4" name="Footer Placeholder 3"/>
          <p:cNvSpPr>
            <a:spLocks noGrp="1"/>
          </p:cNvSpPr>
          <p:nvPr>
            <p:ph type="ftr" sz="quarter" idx="3"/>
          </p:nvPr>
        </p:nvSpPr>
        <p:spPr>
          <a:xfrm>
            <a:off x="2740265" y="6504213"/>
            <a:ext cx="5014206" cy="220677"/>
          </a:xfrm>
        </p:spPr>
        <p:txBody>
          <a:bodyPr/>
          <a:lstStyle/>
          <a:p>
            <a:pPr>
              <a:defRPr/>
            </a:pPr>
            <a:r>
              <a:rPr lang="en-US" dirty="0"/>
              <a:t>Peter Wilson | Booster Internal Readiness Review</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29</a:t>
            </a:fld>
            <a:endParaRPr lang="en-US" dirty="0"/>
          </a:p>
        </p:txBody>
      </p:sp>
    </p:spTree>
    <p:extLst>
      <p:ext uri="{BB962C8B-B14F-4D97-AF65-F5344CB8AC3E}">
        <p14:creationId xmlns:p14="http://schemas.microsoft.com/office/powerpoint/2010/main" val="887881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971550"/>
            <a:ext cx="8672513" cy="4663440"/>
          </a:xfrm>
        </p:spPr>
        <p:txBody>
          <a:bodyPr/>
          <a:lstStyle/>
          <a:p>
            <a:r>
              <a:rPr lang="en-US" sz="2800" dirty="0"/>
              <a:t>SBN Experimental Areas Overview</a:t>
            </a:r>
          </a:p>
          <a:p>
            <a:r>
              <a:rPr lang="en-US" sz="2800" dirty="0"/>
              <a:t>Hazard Inventory </a:t>
            </a:r>
          </a:p>
          <a:p>
            <a:r>
              <a:rPr lang="en-US" sz="2800" dirty="0"/>
              <a:t>Non-Accelerator Specific Hazards </a:t>
            </a:r>
          </a:p>
          <a:p>
            <a:r>
              <a:rPr lang="en-US" sz="2800" dirty="0">
                <a:solidFill>
                  <a:schemeClr val="accent6"/>
                </a:solidFill>
              </a:rPr>
              <a:t>Accelerator Specific Hazards - NA </a:t>
            </a:r>
          </a:p>
          <a:p>
            <a:r>
              <a:rPr lang="en-US" sz="2800" dirty="0">
                <a:solidFill>
                  <a:schemeClr val="accent6"/>
                </a:solidFill>
              </a:rPr>
              <a:t>Maximum Credible Incident - NA</a:t>
            </a:r>
          </a:p>
          <a:p>
            <a:r>
              <a:rPr lang="en-US" sz="2800" dirty="0">
                <a:solidFill>
                  <a:schemeClr val="accent6"/>
                </a:solidFill>
              </a:rPr>
              <a:t>Summary of Credited Controls - NA </a:t>
            </a:r>
          </a:p>
          <a:p>
            <a:r>
              <a:rPr lang="en-US" sz="2800" dirty="0">
                <a:solidFill>
                  <a:schemeClr val="accent6"/>
                </a:solidFill>
              </a:rPr>
              <a:t>Summary of Defense in Depth Controls - NA</a:t>
            </a:r>
          </a:p>
          <a:p>
            <a:pPr marL="1828800" lvl="4" indent="0">
              <a:buNone/>
            </a:pPr>
            <a:endParaRPr lang="en-US" dirty="0"/>
          </a:p>
        </p:txBody>
      </p:sp>
      <p:sp>
        <p:nvSpPr>
          <p:cNvPr id="7" name="Title 6"/>
          <p:cNvSpPr>
            <a:spLocks noGrp="1"/>
          </p:cNvSpPr>
          <p:nvPr>
            <p:ph type="title"/>
          </p:nvPr>
        </p:nvSpPr>
        <p:spPr/>
        <p:txBody>
          <a:bodyPr/>
          <a:lstStyle/>
          <a:p>
            <a:r>
              <a:rPr lang="en-US" dirty="0"/>
              <a:t>Outline</a:t>
            </a:r>
          </a:p>
        </p:txBody>
      </p:sp>
      <p:sp>
        <p:nvSpPr>
          <p:cNvPr id="3" name="Date Placeholder 2"/>
          <p:cNvSpPr>
            <a:spLocks noGrp="1"/>
          </p:cNvSpPr>
          <p:nvPr>
            <p:ph type="dt" sz="half" idx="2"/>
          </p:nvPr>
        </p:nvSpPr>
        <p:spPr>
          <a:xfrm>
            <a:off x="736826" y="6504213"/>
            <a:ext cx="1453123" cy="237285"/>
          </a:xfrm>
        </p:spPr>
        <p:txBody>
          <a:bodyPr/>
          <a:lstStyle/>
          <a:p>
            <a:pPr>
              <a:defRPr/>
            </a:pPr>
            <a:r>
              <a:rPr lang="en-US"/>
              <a:t>Jan 09, 2024  </a:t>
            </a:r>
            <a:endParaRPr lang="en-US" dirty="0"/>
          </a:p>
        </p:txBody>
      </p:sp>
      <p:sp>
        <p:nvSpPr>
          <p:cNvPr id="4" name="Footer Placeholder 3"/>
          <p:cNvSpPr>
            <a:spLocks noGrp="1"/>
          </p:cNvSpPr>
          <p:nvPr>
            <p:ph type="ftr" sz="quarter" idx="3"/>
          </p:nvPr>
        </p:nvSpPr>
        <p:spPr>
          <a:xfrm>
            <a:off x="1987230" y="6504213"/>
            <a:ext cx="6091874" cy="220677"/>
          </a:xfrm>
        </p:spPr>
        <p:txBody>
          <a:bodyPr/>
          <a:lstStyle/>
          <a:p>
            <a:pPr>
              <a:defRPr/>
            </a:pPr>
            <a:r>
              <a:rPr lang="en-US"/>
              <a:t>Peter Wilson | Booster Internal Readiness Review</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cxnSp>
        <p:nvCxnSpPr>
          <p:cNvPr id="8" name="Straight Connector 7">
            <a:extLst>
              <a:ext uri="{FF2B5EF4-FFF2-40B4-BE49-F238E27FC236}">
                <a16:creationId xmlns:a16="http://schemas.microsoft.com/office/drawing/2014/main" id="{80F67759-5CF6-D8FB-BF6D-E9F3DB81AB0E}"/>
              </a:ext>
            </a:extLst>
          </p:cNvPr>
          <p:cNvCxnSpPr>
            <a:cxnSpLocks/>
          </p:cNvCxnSpPr>
          <p:nvPr/>
        </p:nvCxnSpPr>
        <p:spPr>
          <a:xfrm>
            <a:off x="475129" y="2761129"/>
            <a:ext cx="4679577" cy="0"/>
          </a:xfrm>
          <a:prstGeom prst="line">
            <a:avLst/>
          </a:prstGeom>
          <a:ln>
            <a:solidFill>
              <a:schemeClr val="accent6">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96615751-8D40-2088-AC0D-7FF07107FEF6}"/>
              </a:ext>
            </a:extLst>
          </p:cNvPr>
          <p:cNvCxnSpPr>
            <a:cxnSpLocks/>
          </p:cNvCxnSpPr>
          <p:nvPr/>
        </p:nvCxnSpPr>
        <p:spPr>
          <a:xfrm>
            <a:off x="475129" y="3245223"/>
            <a:ext cx="4464424" cy="0"/>
          </a:xfrm>
          <a:prstGeom prst="line">
            <a:avLst/>
          </a:prstGeom>
          <a:ln>
            <a:solidFill>
              <a:schemeClr val="accent6">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0B5A8889-23D4-68B4-7889-D3FD6FAF29E3}"/>
              </a:ext>
            </a:extLst>
          </p:cNvPr>
          <p:cNvCxnSpPr>
            <a:cxnSpLocks/>
          </p:cNvCxnSpPr>
          <p:nvPr/>
        </p:nvCxnSpPr>
        <p:spPr>
          <a:xfrm>
            <a:off x="475129" y="3765176"/>
            <a:ext cx="4912659" cy="0"/>
          </a:xfrm>
          <a:prstGeom prst="line">
            <a:avLst/>
          </a:prstGeom>
          <a:ln>
            <a:solidFill>
              <a:schemeClr val="accent6">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04478840-6816-CC26-B6C8-FC73050D19D7}"/>
              </a:ext>
            </a:extLst>
          </p:cNvPr>
          <p:cNvCxnSpPr>
            <a:cxnSpLocks/>
          </p:cNvCxnSpPr>
          <p:nvPr/>
        </p:nvCxnSpPr>
        <p:spPr>
          <a:xfrm>
            <a:off x="475129" y="4249271"/>
            <a:ext cx="6329083" cy="0"/>
          </a:xfrm>
          <a:prstGeom prst="line">
            <a:avLst/>
          </a:prstGeom>
          <a:ln>
            <a:solidFill>
              <a:schemeClr val="accent6">
                <a:lumMod val="40000"/>
                <a:lumOff val="6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3591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971550"/>
            <a:ext cx="8672513" cy="4663440"/>
          </a:xfrm>
        </p:spPr>
        <p:txBody>
          <a:bodyPr/>
          <a:lstStyle/>
          <a:p>
            <a:r>
              <a:rPr lang="en-US" sz="2800" dirty="0"/>
              <a:t>SBN Experimental Areas Overview</a:t>
            </a:r>
          </a:p>
          <a:p>
            <a:r>
              <a:rPr lang="en-US" sz="2800" dirty="0">
                <a:solidFill>
                  <a:schemeClr val="bg1">
                    <a:lumMod val="75000"/>
                  </a:schemeClr>
                </a:solidFill>
              </a:rPr>
              <a:t>Hazard Inventory </a:t>
            </a:r>
          </a:p>
          <a:p>
            <a:r>
              <a:rPr lang="en-US" sz="2800" dirty="0">
                <a:solidFill>
                  <a:schemeClr val="bg1">
                    <a:lumMod val="75000"/>
                  </a:schemeClr>
                </a:solidFill>
              </a:rPr>
              <a:t>Non-Accelerator Specific Hazards </a:t>
            </a:r>
          </a:p>
          <a:p>
            <a:pPr marL="0" indent="0">
              <a:buNone/>
            </a:pPr>
            <a:endParaRPr lang="en-US" sz="2800" dirty="0">
              <a:solidFill>
                <a:schemeClr val="bg1">
                  <a:lumMod val="75000"/>
                </a:schemeClr>
              </a:solidFill>
            </a:endParaRPr>
          </a:p>
          <a:p>
            <a:pPr marL="1828800" lvl="4" indent="0">
              <a:buNone/>
            </a:pPr>
            <a:endParaRPr lang="en-US" dirty="0"/>
          </a:p>
        </p:txBody>
      </p:sp>
      <p:sp>
        <p:nvSpPr>
          <p:cNvPr id="7" name="Title 6"/>
          <p:cNvSpPr>
            <a:spLocks noGrp="1"/>
          </p:cNvSpPr>
          <p:nvPr>
            <p:ph type="title"/>
          </p:nvPr>
        </p:nvSpPr>
        <p:spPr/>
        <p:txBody>
          <a:bodyPr/>
          <a:lstStyle/>
          <a:p>
            <a:r>
              <a:rPr lang="en-US" dirty="0"/>
              <a:t>Outline</a:t>
            </a:r>
          </a:p>
        </p:txBody>
      </p:sp>
      <p:sp>
        <p:nvSpPr>
          <p:cNvPr id="3" name="Date Placeholder 2"/>
          <p:cNvSpPr>
            <a:spLocks noGrp="1"/>
          </p:cNvSpPr>
          <p:nvPr>
            <p:ph type="dt" sz="half" idx="2"/>
          </p:nvPr>
        </p:nvSpPr>
        <p:spPr>
          <a:xfrm>
            <a:off x="736826" y="6504213"/>
            <a:ext cx="1453123" cy="237285"/>
          </a:xfrm>
        </p:spPr>
        <p:txBody>
          <a:bodyPr/>
          <a:lstStyle/>
          <a:p>
            <a:pPr>
              <a:defRPr/>
            </a:pPr>
            <a:r>
              <a:rPr lang="en-US"/>
              <a:t>Jan 09, 2024  </a:t>
            </a:r>
            <a:endParaRPr lang="en-US" dirty="0"/>
          </a:p>
        </p:txBody>
      </p:sp>
      <p:sp>
        <p:nvSpPr>
          <p:cNvPr id="4" name="Footer Placeholder 3"/>
          <p:cNvSpPr>
            <a:spLocks noGrp="1"/>
          </p:cNvSpPr>
          <p:nvPr>
            <p:ph type="ftr" sz="quarter" idx="3"/>
          </p:nvPr>
        </p:nvSpPr>
        <p:spPr>
          <a:xfrm>
            <a:off x="1987230" y="6504213"/>
            <a:ext cx="6091874" cy="220677"/>
          </a:xfrm>
        </p:spPr>
        <p:txBody>
          <a:bodyPr/>
          <a:lstStyle/>
          <a:p>
            <a:pPr>
              <a:defRPr/>
            </a:pPr>
            <a:r>
              <a:rPr lang="en-US"/>
              <a:t>Peter Wilson | Booster Internal Readiness Review</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spTree>
    <p:extLst>
      <p:ext uri="{BB962C8B-B14F-4D97-AF65-F5344CB8AC3E}">
        <p14:creationId xmlns:p14="http://schemas.microsoft.com/office/powerpoint/2010/main" val="2014912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satellite image of a circular area&#10;&#10;Description automatically generated with medium confidence">
            <a:extLst>
              <a:ext uri="{FF2B5EF4-FFF2-40B4-BE49-F238E27FC236}">
                <a16:creationId xmlns:a16="http://schemas.microsoft.com/office/drawing/2014/main" id="{369576E1-B8D5-1FE8-78CD-2760F3BEBBA9}"/>
              </a:ext>
            </a:extLst>
          </p:cNvPr>
          <p:cNvPicPr>
            <a:picLocks noGrp="1" noChangeAspect="1"/>
          </p:cNvPicPr>
          <p:nvPr>
            <p:ph sz="half" idx="13"/>
          </p:nvPr>
        </p:nvPicPr>
        <p:blipFill>
          <a:blip r:embed="rId2" cstate="email">
            <a:extLst>
              <a:ext uri="{28A0092B-C50C-407E-A947-70E740481C1C}">
                <a14:useLocalDpi xmlns:a14="http://schemas.microsoft.com/office/drawing/2010/main"/>
              </a:ext>
            </a:extLst>
          </a:blip>
          <a:stretch>
            <a:fillRect/>
          </a:stretch>
        </p:blipFill>
        <p:spPr>
          <a:xfrm>
            <a:off x="2151016" y="3047332"/>
            <a:ext cx="4841966" cy="3177084"/>
          </a:xfrm>
        </p:spPr>
      </p:pic>
      <p:sp>
        <p:nvSpPr>
          <p:cNvPr id="3" name="Content Placeholder 2">
            <a:extLst>
              <a:ext uri="{FF2B5EF4-FFF2-40B4-BE49-F238E27FC236}">
                <a16:creationId xmlns:a16="http://schemas.microsoft.com/office/drawing/2014/main" id="{7F0D83F3-6BB0-96E6-9EDA-DE49854E566C}"/>
              </a:ext>
            </a:extLst>
          </p:cNvPr>
          <p:cNvSpPr>
            <a:spLocks noGrp="1"/>
          </p:cNvSpPr>
          <p:nvPr>
            <p:ph sz="half" idx="15"/>
          </p:nvPr>
        </p:nvSpPr>
        <p:spPr>
          <a:xfrm>
            <a:off x="228600" y="865681"/>
            <a:ext cx="8686799" cy="2563319"/>
          </a:xfrm>
        </p:spPr>
        <p:txBody>
          <a:bodyPr/>
          <a:lstStyle/>
          <a:p>
            <a:r>
              <a:rPr lang="en-US" dirty="0"/>
              <a:t>Four buildings within the Neutrino Campus</a:t>
            </a:r>
          </a:p>
          <a:p>
            <a:r>
              <a:rPr lang="en-US" dirty="0"/>
              <a:t>Positioned along the centerline of the Booster Neutrino Beam</a:t>
            </a:r>
          </a:p>
          <a:p>
            <a:r>
              <a:rPr lang="en-US" dirty="0"/>
              <a:t>Each building holds an experiment detector</a:t>
            </a:r>
          </a:p>
          <a:p>
            <a:r>
              <a:rPr lang="en-US" dirty="0"/>
              <a:t>The experiments measure properties of neutrinos, as part of the Fermilab Intensity Frontier scientific program</a:t>
            </a:r>
          </a:p>
        </p:txBody>
      </p:sp>
      <p:sp>
        <p:nvSpPr>
          <p:cNvPr id="6" name="Date Placeholder 5">
            <a:extLst>
              <a:ext uri="{FF2B5EF4-FFF2-40B4-BE49-F238E27FC236}">
                <a16:creationId xmlns:a16="http://schemas.microsoft.com/office/drawing/2014/main" id="{249E65DF-4C61-80EA-417A-20DB2E729650}"/>
              </a:ext>
            </a:extLst>
          </p:cNvPr>
          <p:cNvSpPr>
            <a:spLocks noGrp="1"/>
          </p:cNvSpPr>
          <p:nvPr>
            <p:ph type="dt" sz="half" idx="2"/>
          </p:nvPr>
        </p:nvSpPr>
        <p:spPr/>
        <p:txBody>
          <a:bodyPr/>
          <a:lstStyle/>
          <a:p>
            <a:pPr>
              <a:defRPr/>
            </a:pPr>
            <a:r>
              <a:rPr lang="en-US"/>
              <a:t>Jan 09, 2024  </a:t>
            </a:r>
            <a:endParaRPr lang="en-US" dirty="0"/>
          </a:p>
        </p:txBody>
      </p:sp>
      <p:sp>
        <p:nvSpPr>
          <p:cNvPr id="7" name="Footer Placeholder 6">
            <a:extLst>
              <a:ext uri="{FF2B5EF4-FFF2-40B4-BE49-F238E27FC236}">
                <a16:creationId xmlns:a16="http://schemas.microsoft.com/office/drawing/2014/main" id="{BBF2D0D1-5EA8-216A-B7A5-FE94CAF28B97}"/>
              </a:ext>
            </a:extLst>
          </p:cNvPr>
          <p:cNvSpPr>
            <a:spLocks noGrp="1"/>
          </p:cNvSpPr>
          <p:nvPr>
            <p:ph type="ftr" sz="quarter" idx="3"/>
          </p:nvPr>
        </p:nvSpPr>
        <p:spPr/>
        <p:txBody>
          <a:bodyPr/>
          <a:lstStyle/>
          <a:p>
            <a:pPr>
              <a:defRPr/>
            </a:pPr>
            <a:r>
              <a:rPr lang="en-US"/>
              <a:t>Peter Wilson | Booster Internal Readiness Review</a:t>
            </a:r>
            <a:endParaRPr lang="en-US" b="1" dirty="0"/>
          </a:p>
        </p:txBody>
      </p:sp>
      <p:sp>
        <p:nvSpPr>
          <p:cNvPr id="8" name="Slide Number Placeholder 7">
            <a:extLst>
              <a:ext uri="{FF2B5EF4-FFF2-40B4-BE49-F238E27FC236}">
                <a16:creationId xmlns:a16="http://schemas.microsoft.com/office/drawing/2014/main" id="{01960ED9-A561-105D-1730-90E788B57960}"/>
              </a:ext>
            </a:extLst>
          </p:cNvPr>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sp>
        <p:nvSpPr>
          <p:cNvPr id="9" name="Title 8">
            <a:extLst>
              <a:ext uri="{FF2B5EF4-FFF2-40B4-BE49-F238E27FC236}">
                <a16:creationId xmlns:a16="http://schemas.microsoft.com/office/drawing/2014/main" id="{7969F126-BCC2-019F-3FA9-3803288689F1}"/>
              </a:ext>
            </a:extLst>
          </p:cNvPr>
          <p:cNvSpPr>
            <a:spLocks noGrp="1"/>
          </p:cNvSpPr>
          <p:nvPr>
            <p:ph type="title"/>
          </p:nvPr>
        </p:nvSpPr>
        <p:spPr/>
        <p:txBody>
          <a:bodyPr/>
          <a:lstStyle/>
          <a:p>
            <a:r>
              <a:rPr lang="en-US" dirty="0"/>
              <a:t>SBN Experimental Areas Overview</a:t>
            </a:r>
          </a:p>
        </p:txBody>
      </p:sp>
    </p:spTree>
    <p:extLst>
      <p:ext uri="{BB962C8B-B14F-4D97-AF65-F5344CB8AC3E}">
        <p14:creationId xmlns:p14="http://schemas.microsoft.com/office/powerpoint/2010/main" val="25765696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landscape with a plane flying over it&#10;&#10;Description automatically generated with medium confidence">
            <a:extLst>
              <a:ext uri="{FF2B5EF4-FFF2-40B4-BE49-F238E27FC236}">
                <a16:creationId xmlns:a16="http://schemas.microsoft.com/office/drawing/2014/main" id="{953717DB-31B2-0DC8-A83E-2CFC7986274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668200"/>
            <a:ext cx="9144000" cy="1441552"/>
          </a:xfrm>
          <a:prstGeom prst="rect">
            <a:avLst/>
          </a:prstGeom>
        </p:spPr>
      </p:pic>
      <p:pic>
        <p:nvPicPr>
          <p:cNvPr id="13" name="Picture 12" descr="A satellite image of a circular area&#10;&#10;Description automatically generated with medium confidence">
            <a:extLst>
              <a:ext uri="{FF2B5EF4-FFF2-40B4-BE49-F238E27FC236}">
                <a16:creationId xmlns:a16="http://schemas.microsoft.com/office/drawing/2014/main" id="{1F4F7BB7-1026-FC69-349F-B9F35702D948}"/>
              </a:ext>
            </a:extLst>
          </p:cNvPr>
          <p:cNvPicPr>
            <a:picLocks noChangeAspect="1"/>
          </p:cNvPicPr>
          <p:nvPr/>
        </p:nvPicPr>
        <p:blipFill rotWithShape="1">
          <a:blip r:embed="rId3" cstate="email">
            <a:alphaModFix amt="50000"/>
            <a:extLst>
              <a:ext uri="{28A0092B-C50C-407E-A947-70E740481C1C}">
                <a14:useLocalDpi xmlns:a14="http://schemas.microsoft.com/office/drawing/2010/main"/>
              </a:ext>
            </a:extLst>
          </a:blip>
          <a:srcRect/>
          <a:stretch/>
        </p:blipFill>
        <p:spPr>
          <a:xfrm>
            <a:off x="-507095" y="2188911"/>
            <a:ext cx="2404892" cy="4157143"/>
          </a:xfrm>
          <a:prstGeom prst="rect">
            <a:avLst/>
          </a:prstGeom>
        </p:spPr>
      </p:pic>
      <p:sp>
        <p:nvSpPr>
          <p:cNvPr id="3" name="Content Placeholder 2">
            <a:extLst>
              <a:ext uri="{FF2B5EF4-FFF2-40B4-BE49-F238E27FC236}">
                <a16:creationId xmlns:a16="http://schemas.microsoft.com/office/drawing/2014/main" id="{C7B48BE8-BE86-A259-B86D-6411B2096102}"/>
              </a:ext>
            </a:extLst>
          </p:cNvPr>
          <p:cNvSpPr>
            <a:spLocks noGrp="1"/>
          </p:cNvSpPr>
          <p:nvPr>
            <p:ph sz="half" idx="15"/>
          </p:nvPr>
        </p:nvSpPr>
        <p:spPr>
          <a:xfrm>
            <a:off x="3531023" y="3068500"/>
            <a:ext cx="5978016" cy="3101968"/>
          </a:xfrm>
        </p:spPr>
        <p:txBody>
          <a:bodyPr/>
          <a:lstStyle/>
          <a:p>
            <a:pPr marL="0" indent="0">
              <a:buNone/>
            </a:pPr>
            <a:r>
              <a:rPr lang="en-US" dirty="0" err="1"/>
              <a:t>SciBooNE</a:t>
            </a:r>
            <a:r>
              <a:rPr lang="en-US" dirty="0"/>
              <a:t>: ANNIE</a:t>
            </a:r>
          </a:p>
          <a:p>
            <a:pPr marL="457200" lvl="1" indent="0">
              <a:buNone/>
            </a:pPr>
            <a:r>
              <a:rPr lang="en-US" sz="1600" u="sng" dirty="0"/>
              <a:t>A</a:t>
            </a:r>
            <a:r>
              <a:rPr lang="en-US" sz="1600" dirty="0"/>
              <a:t>ccelerator </a:t>
            </a:r>
            <a:r>
              <a:rPr lang="en-US" sz="1600" u="sng" dirty="0"/>
              <a:t>N</a:t>
            </a:r>
            <a:r>
              <a:rPr lang="en-US" sz="1600" dirty="0"/>
              <a:t>eutrino-</a:t>
            </a:r>
            <a:r>
              <a:rPr lang="en-US" sz="1600" u="sng" dirty="0"/>
              <a:t>N</a:t>
            </a:r>
            <a:r>
              <a:rPr lang="en-US" sz="1600" dirty="0"/>
              <a:t>eutron </a:t>
            </a:r>
            <a:r>
              <a:rPr lang="en-US" sz="1600" u="sng" dirty="0"/>
              <a:t>I</a:t>
            </a:r>
            <a:r>
              <a:rPr lang="en-US" sz="1600" dirty="0"/>
              <a:t>nteraction </a:t>
            </a:r>
            <a:r>
              <a:rPr lang="en-US" sz="1600" u="sng" dirty="0"/>
              <a:t>E</a:t>
            </a:r>
            <a:r>
              <a:rPr lang="en-US" sz="1600" dirty="0"/>
              <a:t>xperiment</a:t>
            </a:r>
          </a:p>
          <a:p>
            <a:pPr marL="0" indent="0">
              <a:buNone/>
            </a:pPr>
            <a:r>
              <a:rPr lang="en-US" dirty="0"/>
              <a:t>SBN-ND: SBND</a:t>
            </a:r>
          </a:p>
          <a:p>
            <a:pPr marL="457200" lvl="1" indent="0">
              <a:buNone/>
            </a:pPr>
            <a:r>
              <a:rPr lang="en-US" sz="1600" u="sng" dirty="0"/>
              <a:t>S</a:t>
            </a:r>
            <a:r>
              <a:rPr lang="en-US" sz="1600" dirty="0"/>
              <a:t>hort </a:t>
            </a:r>
            <a:r>
              <a:rPr lang="en-US" sz="1600" u="sng" dirty="0"/>
              <a:t>B</a:t>
            </a:r>
            <a:r>
              <a:rPr lang="en-US" sz="1600" dirty="0"/>
              <a:t>aseline </a:t>
            </a:r>
            <a:r>
              <a:rPr lang="en-US" sz="1600" u="sng" dirty="0"/>
              <a:t>N</a:t>
            </a:r>
            <a:r>
              <a:rPr lang="en-US" sz="1600" dirty="0"/>
              <a:t>ear </a:t>
            </a:r>
            <a:r>
              <a:rPr lang="en-US" sz="1600" u="sng" dirty="0"/>
              <a:t>D</a:t>
            </a:r>
            <a:r>
              <a:rPr lang="en-US" sz="1600" dirty="0"/>
              <a:t>etector</a:t>
            </a:r>
          </a:p>
          <a:p>
            <a:pPr marL="0" indent="0">
              <a:buNone/>
            </a:pPr>
            <a:r>
              <a:rPr lang="en-US" dirty="0" err="1"/>
              <a:t>LArTF</a:t>
            </a:r>
            <a:r>
              <a:rPr lang="en-US" dirty="0"/>
              <a:t>: </a:t>
            </a:r>
            <a:r>
              <a:rPr lang="en-US" dirty="0" err="1"/>
              <a:t>MicroBooNE</a:t>
            </a:r>
            <a:endParaRPr lang="en-US" dirty="0"/>
          </a:p>
          <a:p>
            <a:pPr marL="400050" lvl="1" indent="0">
              <a:buNone/>
            </a:pPr>
            <a:r>
              <a:rPr lang="en-US" sz="1600" u="sng" dirty="0"/>
              <a:t>Micro</a:t>
            </a:r>
            <a:r>
              <a:rPr lang="en-US" sz="1600" dirty="0"/>
              <a:t> </a:t>
            </a:r>
            <a:r>
              <a:rPr lang="en-US" sz="1600" u="sng" dirty="0"/>
              <a:t>Boo</a:t>
            </a:r>
            <a:r>
              <a:rPr lang="en-US" sz="1600" dirty="0"/>
              <a:t>ster </a:t>
            </a:r>
            <a:r>
              <a:rPr lang="en-US" sz="1600" u="sng" dirty="0"/>
              <a:t>N</a:t>
            </a:r>
            <a:r>
              <a:rPr lang="en-US" sz="1600" dirty="0"/>
              <a:t>eutrino </a:t>
            </a:r>
            <a:r>
              <a:rPr lang="en-US" sz="1600" u="sng" dirty="0"/>
              <a:t>E</a:t>
            </a:r>
            <a:r>
              <a:rPr lang="en-US" sz="1600" dirty="0"/>
              <a:t>xperiment</a:t>
            </a:r>
          </a:p>
          <a:p>
            <a:pPr marL="0" indent="0">
              <a:buNone/>
            </a:pPr>
            <a:r>
              <a:rPr lang="en-US" dirty="0"/>
              <a:t>SBN-FD: ICARUS</a:t>
            </a:r>
          </a:p>
          <a:p>
            <a:pPr marL="400050" lvl="1" indent="0">
              <a:buNone/>
            </a:pPr>
            <a:r>
              <a:rPr lang="en-US" sz="1600" u="sng" dirty="0"/>
              <a:t>I</a:t>
            </a:r>
            <a:r>
              <a:rPr lang="en-US" sz="1600" dirty="0"/>
              <a:t>maging </a:t>
            </a:r>
            <a:r>
              <a:rPr lang="en-US" sz="1600" u="sng" dirty="0"/>
              <a:t>C</a:t>
            </a:r>
            <a:r>
              <a:rPr lang="en-US" sz="1600" dirty="0"/>
              <a:t>osmic </a:t>
            </a:r>
            <a:r>
              <a:rPr lang="en-US" sz="1600" u="sng" dirty="0"/>
              <a:t>A</a:t>
            </a:r>
            <a:r>
              <a:rPr lang="en-US" sz="1600" dirty="0"/>
              <a:t>nd </a:t>
            </a:r>
            <a:r>
              <a:rPr lang="en-US" sz="1600" u="sng" dirty="0"/>
              <a:t>R</a:t>
            </a:r>
            <a:r>
              <a:rPr lang="en-US" sz="1600" dirty="0"/>
              <a:t>are </a:t>
            </a:r>
            <a:r>
              <a:rPr lang="en-US" sz="1600" u="sng" dirty="0"/>
              <a:t>U</a:t>
            </a:r>
            <a:r>
              <a:rPr lang="en-US" sz="1600" dirty="0"/>
              <a:t>nderground </a:t>
            </a:r>
            <a:r>
              <a:rPr lang="en-US" sz="1600" u="sng" dirty="0"/>
              <a:t>S</a:t>
            </a:r>
            <a:r>
              <a:rPr lang="en-US" sz="1600" dirty="0"/>
              <a:t>ignals</a:t>
            </a:r>
          </a:p>
          <a:p>
            <a:endParaRPr lang="en-US" dirty="0"/>
          </a:p>
        </p:txBody>
      </p:sp>
      <p:sp>
        <p:nvSpPr>
          <p:cNvPr id="6" name="Date Placeholder 5">
            <a:extLst>
              <a:ext uri="{FF2B5EF4-FFF2-40B4-BE49-F238E27FC236}">
                <a16:creationId xmlns:a16="http://schemas.microsoft.com/office/drawing/2014/main" id="{A517AAE3-AB65-BB90-CFD5-794DE96A7901}"/>
              </a:ext>
            </a:extLst>
          </p:cNvPr>
          <p:cNvSpPr>
            <a:spLocks noGrp="1"/>
          </p:cNvSpPr>
          <p:nvPr>
            <p:ph type="dt" sz="half" idx="2"/>
          </p:nvPr>
        </p:nvSpPr>
        <p:spPr/>
        <p:txBody>
          <a:bodyPr/>
          <a:lstStyle/>
          <a:p>
            <a:pPr>
              <a:defRPr/>
            </a:pPr>
            <a:r>
              <a:rPr lang="en-US"/>
              <a:t>Jan 09, 2024  </a:t>
            </a:r>
            <a:endParaRPr lang="en-US" dirty="0"/>
          </a:p>
        </p:txBody>
      </p:sp>
      <p:sp>
        <p:nvSpPr>
          <p:cNvPr id="7" name="Footer Placeholder 6">
            <a:extLst>
              <a:ext uri="{FF2B5EF4-FFF2-40B4-BE49-F238E27FC236}">
                <a16:creationId xmlns:a16="http://schemas.microsoft.com/office/drawing/2014/main" id="{B33FFF3F-EAFA-E913-B35A-E9D2B1A88ADA}"/>
              </a:ext>
            </a:extLst>
          </p:cNvPr>
          <p:cNvSpPr>
            <a:spLocks noGrp="1"/>
          </p:cNvSpPr>
          <p:nvPr>
            <p:ph type="ftr" sz="quarter" idx="3"/>
          </p:nvPr>
        </p:nvSpPr>
        <p:spPr/>
        <p:txBody>
          <a:bodyPr/>
          <a:lstStyle/>
          <a:p>
            <a:pPr>
              <a:defRPr/>
            </a:pPr>
            <a:r>
              <a:rPr lang="en-US"/>
              <a:t>Peter Wilson | Booster Internal Readiness Review</a:t>
            </a:r>
            <a:endParaRPr lang="en-US" b="1" dirty="0"/>
          </a:p>
        </p:txBody>
      </p:sp>
      <p:sp>
        <p:nvSpPr>
          <p:cNvPr id="8" name="Slide Number Placeholder 7">
            <a:extLst>
              <a:ext uri="{FF2B5EF4-FFF2-40B4-BE49-F238E27FC236}">
                <a16:creationId xmlns:a16="http://schemas.microsoft.com/office/drawing/2014/main" id="{82C3909B-71FB-87B0-DBB0-76FB8D993345}"/>
              </a:ext>
            </a:extLst>
          </p:cNvPr>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sp>
        <p:nvSpPr>
          <p:cNvPr id="9" name="Title 8">
            <a:extLst>
              <a:ext uri="{FF2B5EF4-FFF2-40B4-BE49-F238E27FC236}">
                <a16:creationId xmlns:a16="http://schemas.microsoft.com/office/drawing/2014/main" id="{B88577FC-EC8C-FF08-7132-D4ABBEBBE16E}"/>
              </a:ext>
            </a:extLst>
          </p:cNvPr>
          <p:cNvSpPr>
            <a:spLocks noGrp="1"/>
          </p:cNvSpPr>
          <p:nvPr>
            <p:ph type="title"/>
          </p:nvPr>
        </p:nvSpPr>
        <p:spPr/>
        <p:txBody>
          <a:bodyPr/>
          <a:lstStyle/>
          <a:p>
            <a:r>
              <a:rPr lang="en-US" dirty="0"/>
              <a:t>SBN Experimental Areas Overview</a:t>
            </a:r>
          </a:p>
        </p:txBody>
      </p:sp>
      <p:pic>
        <p:nvPicPr>
          <p:cNvPr id="18" name="Content Placeholder 17" descr="A aerial view of a road&#10;&#10;Description automatically generated">
            <a:extLst>
              <a:ext uri="{FF2B5EF4-FFF2-40B4-BE49-F238E27FC236}">
                <a16:creationId xmlns:a16="http://schemas.microsoft.com/office/drawing/2014/main" id="{2C46FF2A-6509-20B6-943B-7054CADFFDF9}"/>
              </a:ext>
            </a:extLst>
          </p:cNvPr>
          <p:cNvPicPr>
            <a:picLocks noGrp="1" noChangeAspect="1"/>
          </p:cNvPicPr>
          <p:nvPr>
            <p:ph sz="half" idx="13"/>
          </p:nvPr>
        </p:nvPicPr>
        <p:blipFill rotWithShape="1">
          <a:blip r:embed="rId4" cstate="print">
            <a:extLst>
              <a:ext uri="{28A0092B-C50C-407E-A947-70E740481C1C}">
                <a14:useLocalDpi xmlns:a14="http://schemas.microsoft.com/office/drawing/2010/main"/>
              </a:ext>
            </a:extLst>
          </a:blip>
          <a:srcRect/>
          <a:stretch/>
        </p:blipFill>
        <p:spPr>
          <a:xfrm>
            <a:off x="771792" y="2700338"/>
            <a:ext cx="1148144" cy="3605212"/>
          </a:xfrm>
        </p:spPr>
      </p:pic>
      <p:sp>
        <p:nvSpPr>
          <p:cNvPr id="21" name="Freeform: Shape 20">
            <a:extLst>
              <a:ext uri="{FF2B5EF4-FFF2-40B4-BE49-F238E27FC236}">
                <a16:creationId xmlns:a16="http://schemas.microsoft.com/office/drawing/2014/main" id="{FC7516B0-158F-C073-47E1-2F1027AACB06}"/>
              </a:ext>
            </a:extLst>
          </p:cNvPr>
          <p:cNvSpPr/>
          <p:nvPr/>
        </p:nvSpPr>
        <p:spPr>
          <a:xfrm>
            <a:off x="1611087" y="1905896"/>
            <a:ext cx="2481941" cy="1752586"/>
          </a:xfrm>
          <a:custGeom>
            <a:avLst/>
            <a:gdLst>
              <a:gd name="connsiteX0" fmla="*/ 0 w 2333897"/>
              <a:gd name="connsiteY0" fmla="*/ 1637212 h 1637212"/>
              <a:gd name="connsiteX1" fmla="*/ 383177 w 2333897"/>
              <a:gd name="connsiteY1" fmla="*/ 1140823 h 1637212"/>
              <a:gd name="connsiteX2" fmla="*/ 862148 w 2333897"/>
              <a:gd name="connsiteY2" fmla="*/ 757646 h 1637212"/>
              <a:gd name="connsiteX3" fmla="*/ 1393371 w 2333897"/>
              <a:gd name="connsiteY3" fmla="*/ 409303 h 1637212"/>
              <a:gd name="connsiteX4" fmla="*/ 1950720 w 2333897"/>
              <a:gd name="connsiteY4" fmla="*/ 148046 h 1637212"/>
              <a:gd name="connsiteX5" fmla="*/ 2333897 w 2333897"/>
              <a:gd name="connsiteY5" fmla="*/ 0 h 1637212"/>
              <a:gd name="connsiteX6" fmla="*/ 2333897 w 2333897"/>
              <a:gd name="connsiteY6" fmla="*/ 0 h 1637212"/>
              <a:gd name="connsiteX0" fmla="*/ 0 w 2333897"/>
              <a:gd name="connsiteY0" fmla="*/ 1637212 h 1637212"/>
              <a:gd name="connsiteX1" fmla="*/ 435428 w 2333897"/>
              <a:gd name="connsiteY1" fmla="*/ 1018903 h 1637212"/>
              <a:gd name="connsiteX2" fmla="*/ 862148 w 2333897"/>
              <a:gd name="connsiteY2" fmla="*/ 757646 h 1637212"/>
              <a:gd name="connsiteX3" fmla="*/ 1393371 w 2333897"/>
              <a:gd name="connsiteY3" fmla="*/ 409303 h 1637212"/>
              <a:gd name="connsiteX4" fmla="*/ 1950720 w 2333897"/>
              <a:gd name="connsiteY4" fmla="*/ 148046 h 1637212"/>
              <a:gd name="connsiteX5" fmla="*/ 2333897 w 2333897"/>
              <a:gd name="connsiteY5" fmla="*/ 0 h 1637212"/>
              <a:gd name="connsiteX6" fmla="*/ 2333897 w 2333897"/>
              <a:gd name="connsiteY6" fmla="*/ 0 h 1637212"/>
              <a:gd name="connsiteX0" fmla="*/ 0 w 2333897"/>
              <a:gd name="connsiteY0" fmla="*/ 1637212 h 1637212"/>
              <a:gd name="connsiteX1" fmla="*/ 435428 w 2333897"/>
              <a:gd name="connsiteY1" fmla="*/ 1018903 h 1637212"/>
              <a:gd name="connsiteX2" fmla="*/ 879565 w 2333897"/>
              <a:gd name="connsiteY2" fmla="*/ 609600 h 1637212"/>
              <a:gd name="connsiteX3" fmla="*/ 1393371 w 2333897"/>
              <a:gd name="connsiteY3" fmla="*/ 409303 h 1637212"/>
              <a:gd name="connsiteX4" fmla="*/ 1950720 w 2333897"/>
              <a:gd name="connsiteY4" fmla="*/ 148046 h 1637212"/>
              <a:gd name="connsiteX5" fmla="*/ 2333897 w 2333897"/>
              <a:gd name="connsiteY5" fmla="*/ 0 h 1637212"/>
              <a:gd name="connsiteX6" fmla="*/ 2333897 w 2333897"/>
              <a:gd name="connsiteY6" fmla="*/ 0 h 1637212"/>
              <a:gd name="connsiteX0" fmla="*/ 0 w 2333897"/>
              <a:gd name="connsiteY0" fmla="*/ 1637212 h 1637212"/>
              <a:gd name="connsiteX1" fmla="*/ 435428 w 2333897"/>
              <a:gd name="connsiteY1" fmla="*/ 1018903 h 1637212"/>
              <a:gd name="connsiteX2" fmla="*/ 879565 w 2333897"/>
              <a:gd name="connsiteY2" fmla="*/ 609600 h 1637212"/>
              <a:gd name="connsiteX3" fmla="*/ 1410788 w 2333897"/>
              <a:gd name="connsiteY3" fmla="*/ 296092 h 1637212"/>
              <a:gd name="connsiteX4" fmla="*/ 1950720 w 2333897"/>
              <a:gd name="connsiteY4" fmla="*/ 148046 h 1637212"/>
              <a:gd name="connsiteX5" fmla="*/ 2333897 w 2333897"/>
              <a:gd name="connsiteY5" fmla="*/ 0 h 1637212"/>
              <a:gd name="connsiteX6" fmla="*/ 2333897 w 2333897"/>
              <a:gd name="connsiteY6" fmla="*/ 0 h 1637212"/>
              <a:gd name="connsiteX0" fmla="*/ 0 w 2333897"/>
              <a:gd name="connsiteY0" fmla="*/ 1637212 h 1637212"/>
              <a:gd name="connsiteX1" fmla="*/ 435428 w 2333897"/>
              <a:gd name="connsiteY1" fmla="*/ 1018903 h 1637212"/>
              <a:gd name="connsiteX2" fmla="*/ 879565 w 2333897"/>
              <a:gd name="connsiteY2" fmla="*/ 609600 h 1637212"/>
              <a:gd name="connsiteX3" fmla="*/ 1410788 w 2333897"/>
              <a:gd name="connsiteY3" fmla="*/ 296092 h 1637212"/>
              <a:gd name="connsiteX4" fmla="*/ 1881051 w 2333897"/>
              <a:gd name="connsiteY4" fmla="*/ 95794 h 1637212"/>
              <a:gd name="connsiteX5" fmla="*/ 2333897 w 2333897"/>
              <a:gd name="connsiteY5" fmla="*/ 0 h 1637212"/>
              <a:gd name="connsiteX6" fmla="*/ 2333897 w 2333897"/>
              <a:gd name="connsiteY6" fmla="*/ 0 h 1637212"/>
              <a:gd name="connsiteX0" fmla="*/ 0 w 2333897"/>
              <a:gd name="connsiteY0" fmla="*/ 1637212 h 1637212"/>
              <a:gd name="connsiteX1" fmla="*/ 435428 w 2333897"/>
              <a:gd name="connsiteY1" fmla="*/ 1018903 h 1637212"/>
              <a:gd name="connsiteX2" fmla="*/ 879565 w 2333897"/>
              <a:gd name="connsiteY2" fmla="*/ 609600 h 1637212"/>
              <a:gd name="connsiteX3" fmla="*/ 1410788 w 2333897"/>
              <a:gd name="connsiteY3" fmla="*/ 296092 h 1637212"/>
              <a:gd name="connsiteX4" fmla="*/ 1872342 w 2333897"/>
              <a:gd name="connsiteY4" fmla="*/ 174171 h 1637212"/>
              <a:gd name="connsiteX5" fmla="*/ 2333897 w 2333897"/>
              <a:gd name="connsiteY5" fmla="*/ 0 h 1637212"/>
              <a:gd name="connsiteX6" fmla="*/ 2333897 w 2333897"/>
              <a:gd name="connsiteY6" fmla="*/ 0 h 1637212"/>
              <a:gd name="connsiteX0" fmla="*/ 0 w 2333897"/>
              <a:gd name="connsiteY0" fmla="*/ 1637212 h 1637212"/>
              <a:gd name="connsiteX1" fmla="*/ 435428 w 2333897"/>
              <a:gd name="connsiteY1" fmla="*/ 1018903 h 1637212"/>
              <a:gd name="connsiteX2" fmla="*/ 879565 w 2333897"/>
              <a:gd name="connsiteY2" fmla="*/ 609600 h 1637212"/>
              <a:gd name="connsiteX3" fmla="*/ 1410788 w 2333897"/>
              <a:gd name="connsiteY3" fmla="*/ 296092 h 1637212"/>
              <a:gd name="connsiteX4" fmla="*/ 1823208 w 2333897"/>
              <a:gd name="connsiteY4" fmla="*/ 109089 h 1637212"/>
              <a:gd name="connsiteX5" fmla="*/ 2333897 w 2333897"/>
              <a:gd name="connsiteY5" fmla="*/ 0 h 1637212"/>
              <a:gd name="connsiteX6" fmla="*/ 2333897 w 2333897"/>
              <a:gd name="connsiteY6" fmla="*/ 0 h 1637212"/>
              <a:gd name="connsiteX0" fmla="*/ 0 w 2333897"/>
              <a:gd name="connsiteY0" fmla="*/ 1637212 h 1637212"/>
              <a:gd name="connsiteX1" fmla="*/ 435428 w 2333897"/>
              <a:gd name="connsiteY1" fmla="*/ 1018903 h 1637212"/>
              <a:gd name="connsiteX2" fmla="*/ 879565 w 2333897"/>
              <a:gd name="connsiteY2" fmla="*/ 609600 h 1637212"/>
              <a:gd name="connsiteX3" fmla="*/ 1345275 w 2333897"/>
              <a:gd name="connsiteY3" fmla="*/ 320499 h 1637212"/>
              <a:gd name="connsiteX4" fmla="*/ 1823208 w 2333897"/>
              <a:gd name="connsiteY4" fmla="*/ 109089 h 1637212"/>
              <a:gd name="connsiteX5" fmla="*/ 2333897 w 2333897"/>
              <a:gd name="connsiteY5" fmla="*/ 0 h 1637212"/>
              <a:gd name="connsiteX6" fmla="*/ 2333897 w 2333897"/>
              <a:gd name="connsiteY6" fmla="*/ 0 h 163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3897" h="1637212">
                <a:moveTo>
                  <a:pt x="0" y="1637212"/>
                </a:moveTo>
                <a:cubicBezTo>
                  <a:pt x="119743" y="1462314"/>
                  <a:pt x="288834" y="1190172"/>
                  <a:pt x="435428" y="1018903"/>
                </a:cubicBezTo>
                <a:cubicBezTo>
                  <a:pt x="582022" y="847634"/>
                  <a:pt x="727924" y="726001"/>
                  <a:pt x="879565" y="609600"/>
                </a:cubicBezTo>
                <a:cubicBezTo>
                  <a:pt x="1031206" y="493199"/>
                  <a:pt x="1188001" y="403917"/>
                  <a:pt x="1345275" y="320499"/>
                </a:cubicBezTo>
                <a:cubicBezTo>
                  <a:pt x="1502549" y="237081"/>
                  <a:pt x="1658438" y="162505"/>
                  <a:pt x="1823208" y="109089"/>
                </a:cubicBezTo>
                <a:cubicBezTo>
                  <a:pt x="1987978" y="55673"/>
                  <a:pt x="2333897" y="0"/>
                  <a:pt x="2333897" y="0"/>
                </a:cubicBezTo>
                <a:lnTo>
                  <a:pt x="2333897" y="0"/>
                </a:lnTo>
              </a:path>
            </a:pathLst>
          </a:custGeom>
          <a:ln w="15875">
            <a:solidFill>
              <a:srgbClr val="008000"/>
            </a:solidFill>
            <a:tailEnd type="stealth" w="lg" len="lg"/>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2" name="Freeform: Shape 21">
            <a:extLst>
              <a:ext uri="{FF2B5EF4-FFF2-40B4-BE49-F238E27FC236}">
                <a16:creationId xmlns:a16="http://schemas.microsoft.com/office/drawing/2014/main" id="{A09343DD-ECE2-1297-6999-F5169939AD2F}"/>
              </a:ext>
            </a:extLst>
          </p:cNvPr>
          <p:cNvSpPr/>
          <p:nvPr/>
        </p:nvSpPr>
        <p:spPr>
          <a:xfrm>
            <a:off x="1611087" y="1651952"/>
            <a:ext cx="5347062" cy="3634151"/>
          </a:xfrm>
          <a:custGeom>
            <a:avLst/>
            <a:gdLst>
              <a:gd name="connsiteX0" fmla="*/ 0 w 5199017"/>
              <a:gd name="connsiteY0" fmla="*/ 3626945 h 3626945"/>
              <a:gd name="connsiteX1" fmla="*/ 304800 w 5199017"/>
              <a:gd name="connsiteY1" fmla="*/ 2982511 h 3626945"/>
              <a:gd name="connsiteX2" fmla="*/ 775062 w 5199017"/>
              <a:gd name="connsiteY2" fmla="*/ 2033276 h 3626945"/>
              <a:gd name="connsiteX3" fmla="*/ 1558834 w 5199017"/>
              <a:gd name="connsiteY3" fmla="*/ 1118876 h 3626945"/>
              <a:gd name="connsiteX4" fmla="*/ 2595154 w 5199017"/>
              <a:gd name="connsiteY4" fmla="*/ 474442 h 3626945"/>
              <a:gd name="connsiteX5" fmla="*/ 3953691 w 5199017"/>
              <a:gd name="connsiteY5" fmla="*/ 56431 h 3626945"/>
              <a:gd name="connsiteX6" fmla="*/ 5199017 w 5199017"/>
              <a:gd name="connsiteY6" fmla="*/ 4179 h 3626945"/>
              <a:gd name="connsiteX7" fmla="*/ 5199017 w 5199017"/>
              <a:gd name="connsiteY7" fmla="*/ 4179 h 3626945"/>
              <a:gd name="connsiteX0" fmla="*/ 0 w 5199017"/>
              <a:gd name="connsiteY0" fmla="*/ 3626945 h 3626945"/>
              <a:gd name="connsiteX1" fmla="*/ 304800 w 5199017"/>
              <a:gd name="connsiteY1" fmla="*/ 2834759 h 3626945"/>
              <a:gd name="connsiteX2" fmla="*/ 775062 w 5199017"/>
              <a:gd name="connsiteY2" fmla="*/ 2033276 h 3626945"/>
              <a:gd name="connsiteX3" fmla="*/ 1558834 w 5199017"/>
              <a:gd name="connsiteY3" fmla="*/ 1118876 h 3626945"/>
              <a:gd name="connsiteX4" fmla="*/ 2595154 w 5199017"/>
              <a:gd name="connsiteY4" fmla="*/ 474442 h 3626945"/>
              <a:gd name="connsiteX5" fmla="*/ 3953691 w 5199017"/>
              <a:gd name="connsiteY5" fmla="*/ 56431 h 3626945"/>
              <a:gd name="connsiteX6" fmla="*/ 5199017 w 5199017"/>
              <a:gd name="connsiteY6" fmla="*/ 4179 h 3626945"/>
              <a:gd name="connsiteX7" fmla="*/ 5199017 w 5199017"/>
              <a:gd name="connsiteY7" fmla="*/ 4179 h 3626945"/>
              <a:gd name="connsiteX0" fmla="*/ 0 w 5199017"/>
              <a:gd name="connsiteY0" fmla="*/ 3626945 h 3626945"/>
              <a:gd name="connsiteX1" fmla="*/ 304800 w 5199017"/>
              <a:gd name="connsiteY1" fmla="*/ 2834759 h 3626945"/>
              <a:gd name="connsiteX2" fmla="*/ 825867 w 5199017"/>
              <a:gd name="connsiteY2" fmla="*/ 1876833 h 3626945"/>
              <a:gd name="connsiteX3" fmla="*/ 1558834 w 5199017"/>
              <a:gd name="connsiteY3" fmla="*/ 1118876 h 3626945"/>
              <a:gd name="connsiteX4" fmla="*/ 2595154 w 5199017"/>
              <a:gd name="connsiteY4" fmla="*/ 474442 h 3626945"/>
              <a:gd name="connsiteX5" fmla="*/ 3953691 w 5199017"/>
              <a:gd name="connsiteY5" fmla="*/ 56431 h 3626945"/>
              <a:gd name="connsiteX6" fmla="*/ 5199017 w 5199017"/>
              <a:gd name="connsiteY6" fmla="*/ 4179 h 3626945"/>
              <a:gd name="connsiteX7" fmla="*/ 5199017 w 5199017"/>
              <a:gd name="connsiteY7" fmla="*/ 4179 h 362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9017" h="3626945">
                <a:moveTo>
                  <a:pt x="0" y="3626945"/>
                </a:moveTo>
                <a:cubicBezTo>
                  <a:pt x="87811" y="3437533"/>
                  <a:pt x="167156" y="3126444"/>
                  <a:pt x="304800" y="2834759"/>
                </a:cubicBezTo>
                <a:cubicBezTo>
                  <a:pt x="442445" y="2543074"/>
                  <a:pt x="616861" y="2162814"/>
                  <a:pt x="825867" y="1876833"/>
                </a:cubicBezTo>
                <a:cubicBezTo>
                  <a:pt x="1034873" y="1590853"/>
                  <a:pt x="1263953" y="1352608"/>
                  <a:pt x="1558834" y="1118876"/>
                </a:cubicBezTo>
                <a:cubicBezTo>
                  <a:pt x="1853715" y="885144"/>
                  <a:pt x="2196011" y="651516"/>
                  <a:pt x="2595154" y="474442"/>
                </a:cubicBezTo>
                <a:cubicBezTo>
                  <a:pt x="2994297" y="297368"/>
                  <a:pt x="3519714" y="134808"/>
                  <a:pt x="3953691" y="56431"/>
                </a:cubicBezTo>
                <a:cubicBezTo>
                  <a:pt x="4387668" y="-21946"/>
                  <a:pt x="5199017" y="4179"/>
                  <a:pt x="5199017" y="4179"/>
                </a:cubicBezTo>
                <a:lnTo>
                  <a:pt x="5199017" y="4179"/>
                </a:lnTo>
              </a:path>
            </a:pathLst>
          </a:custGeom>
          <a:ln w="15875">
            <a:solidFill>
              <a:srgbClr val="0054EA"/>
            </a:solidFill>
            <a:tailEnd type="stealth" w="lg" len="lg"/>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3" name="Freeform: Shape 22">
            <a:extLst>
              <a:ext uri="{FF2B5EF4-FFF2-40B4-BE49-F238E27FC236}">
                <a16:creationId xmlns:a16="http://schemas.microsoft.com/office/drawing/2014/main" id="{1FBFEE94-F4D9-F22C-0CEC-7F6CF86EC3DA}"/>
              </a:ext>
            </a:extLst>
          </p:cNvPr>
          <p:cNvSpPr/>
          <p:nvPr/>
        </p:nvSpPr>
        <p:spPr>
          <a:xfrm>
            <a:off x="1619793" y="2011543"/>
            <a:ext cx="1227909" cy="1158378"/>
          </a:xfrm>
          <a:custGeom>
            <a:avLst/>
            <a:gdLst>
              <a:gd name="connsiteX0" fmla="*/ 0 w 1097280"/>
              <a:gd name="connsiteY0" fmla="*/ 1079862 h 1079862"/>
              <a:gd name="connsiteX1" fmla="*/ 95794 w 1097280"/>
              <a:gd name="connsiteY1" fmla="*/ 740228 h 1079862"/>
              <a:gd name="connsiteX2" fmla="*/ 374469 w 1097280"/>
              <a:gd name="connsiteY2" fmla="*/ 452845 h 1079862"/>
              <a:gd name="connsiteX3" fmla="*/ 722811 w 1097280"/>
              <a:gd name="connsiteY3" fmla="*/ 200297 h 1079862"/>
              <a:gd name="connsiteX4" fmla="*/ 1097280 w 1097280"/>
              <a:gd name="connsiteY4" fmla="*/ 0 h 1079862"/>
              <a:gd name="connsiteX0" fmla="*/ 0 w 1097280"/>
              <a:gd name="connsiteY0" fmla="*/ 1079862 h 1079862"/>
              <a:gd name="connsiteX1" fmla="*/ 95794 w 1097280"/>
              <a:gd name="connsiteY1" fmla="*/ 740228 h 1079862"/>
              <a:gd name="connsiteX2" fmla="*/ 342664 w 1097280"/>
              <a:gd name="connsiteY2" fmla="*/ 428305 h 1079862"/>
              <a:gd name="connsiteX3" fmla="*/ 722811 w 1097280"/>
              <a:gd name="connsiteY3" fmla="*/ 200297 h 1079862"/>
              <a:gd name="connsiteX4" fmla="*/ 1097280 w 1097280"/>
              <a:gd name="connsiteY4" fmla="*/ 0 h 1079862"/>
              <a:gd name="connsiteX0" fmla="*/ 0 w 1097280"/>
              <a:gd name="connsiteY0" fmla="*/ 1079862 h 1079862"/>
              <a:gd name="connsiteX1" fmla="*/ 95794 w 1097280"/>
              <a:gd name="connsiteY1" fmla="*/ 740228 h 1079862"/>
              <a:gd name="connsiteX2" fmla="*/ 342664 w 1097280"/>
              <a:gd name="connsiteY2" fmla="*/ 428305 h 1079862"/>
              <a:gd name="connsiteX3" fmla="*/ 698957 w 1097280"/>
              <a:gd name="connsiteY3" fmla="*/ 216657 h 1079862"/>
              <a:gd name="connsiteX4" fmla="*/ 1097280 w 1097280"/>
              <a:gd name="connsiteY4" fmla="*/ 0 h 1079862"/>
              <a:gd name="connsiteX0" fmla="*/ 0 w 1097280"/>
              <a:gd name="connsiteY0" fmla="*/ 1079862 h 1079862"/>
              <a:gd name="connsiteX1" fmla="*/ 95794 w 1097280"/>
              <a:gd name="connsiteY1" fmla="*/ 740228 h 1079862"/>
              <a:gd name="connsiteX2" fmla="*/ 366518 w 1097280"/>
              <a:gd name="connsiteY2" fmla="*/ 485564 h 1079862"/>
              <a:gd name="connsiteX3" fmla="*/ 698957 w 1097280"/>
              <a:gd name="connsiteY3" fmla="*/ 216657 h 1079862"/>
              <a:gd name="connsiteX4" fmla="*/ 1097280 w 1097280"/>
              <a:gd name="connsiteY4" fmla="*/ 0 h 1079862"/>
              <a:gd name="connsiteX0" fmla="*/ 0 w 1097280"/>
              <a:gd name="connsiteY0" fmla="*/ 1079862 h 1079862"/>
              <a:gd name="connsiteX1" fmla="*/ 135550 w 1097280"/>
              <a:gd name="connsiteY1" fmla="*/ 772947 h 1079862"/>
              <a:gd name="connsiteX2" fmla="*/ 366518 w 1097280"/>
              <a:gd name="connsiteY2" fmla="*/ 485564 h 1079862"/>
              <a:gd name="connsiteX3" fmla="*/ 698957 w 1097280"/>
              <a:gd name="connsiteY3" fmla="*/ 216657 h 1079862"/>
              <a:gd name="connsiteX4" fmla="*/ 1097280 w 1097280"/>
              <a:gd name="connsiteY4" fmla="*/ 0 h 1079862"/>
              <a:gd name="connsiteX0" fmla="*/ 0 w 1121134"/>
              <a:gd name="connsiteY0" fmla="*/ 1088042 h 1088042"/>
              <a:gd name="connsiteX1" fmla="*/ 159404 w 1121134"/>
              <a:gd name="connsiteY1" fmla="*/ 772947 h 1088042"/>
              <a:gd name="connsiteX2" fmla="*/ 390372 w 1121134"/>
              <a:gd name="connsiteY2" fmla="*/ 485564 h 1088042"/>
              <a:gd name="connsiteX3" fmla="*/ 722811 w 1121134"/>
              <a:gd name="connsiteY3" fmla="*/ 216657 h 1088042"/>
              <a:gd name="connsiteX4" fmla="*/ 1121134 w 1121134"/>
              <a:gd name="connsiteY4" fmla="*/ 0 h 1088042"/>
              <a:gd name="connsiteX0" fmla="*/ 0 w 1121134"/>
              <a:gd name="connsiteY0" fmla="*/ 1088042 h 1088042"/>
              <a:gd name="connsiteX1" fmla="*/ 191210 w 1121134"/>
              <a:gd name="connsiteY1" fmla="*/ 756588 h 1088042"/>
              <a:gd name="connsiteX2" fmla="*/ 390372 w 1121134"/>
              <a:gd name="connsiteY2" fmla="*/ 485564 h 1088042"/>
              <a:gd name="connsiteX3" fmla="*/ 722811 w 1121134"/>
              <a:gd name="connsiteY3" fmla="*/ 216657 h 1088042"/>
              <a:gd name="connsiteX4" fmla="*/ 1121134 w 1121134"/>
              <a:gd name="connsiteY4" fmla="*/ 0 h 1088042"/>
              <a:gd name="connsiteX0" fmla="*/ 0 w 1121134"/>
              <a:gd name="connsiteY0" fmla="*/ 1088042 h 1088042"/>
              <a:gd name="connsiteX1" fmla="*/ 191210 w 1121134"/>
              <a:gd name="connsiteY1" fmla="*/ 756588 h 1088042"/>
              <a:gd name="connsiteX2" fmla="*/ 422177 w 1121134"/>
              <a:gd name="connsiteY2" fmla="*/ 485564 h 1088042"/>
              <a:gd name="connsiteX3" fmla="*/ 722811 w 1121134"/>
              <a:gd name="connsiteY3" fmla="*/ 216657 h 1088042"/>
              <a:gd name="connsiteX4" fmla="*/ 1121134 w 1121134"/>
              <a:gd name="connsiteY4" fmla="*/ 0 h 1088042"/>
              <a:gd name="connsiteX0" fmla="*/ 0 w 1121134"/>
              <a:gd name="connsiteY0" fmla="*/ 1088042 h 1088042"/>
              <a:gd name="connsiteX1" fmla="*/ 191210 w 1121134"/>
              <a:gd name="connsiteY1" fmla="*/ 756588 h 1088042"/>
              <a:gd name="connsiteX2" fmla="*/ 422177 w 1121134"/>
              <a:gd name="connsiteY2" fmla="*/ 485564 h 1088042"/>
              <a:gd name="connsiteX3" fmla="*/ 754616 w 1121134"/>
              <a:gd name="connsiteY3" fmla="*/ 224837 h 1088042"/>
              <a:gd name="connsiteX4" fmla="*/ 1121134 w 1121134"/>
              <a:gd name="connsiteY4" fmla="*/ 0 h 1088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134" h="1088042">
                <a:moveTo>
                  <a:pt x="0" y="1088042"/>
                </a:moveTo>
                <a:cubicBezTo>
                  <a:pt x="16691" y="970476"/>
                  <a:pt x="120847" y="857001"/>
                  <a:pt x="191210" y="756588"/>
                </a:cubicBezTo>
                <a:cubicBezTo>
                  <a:pt x="261573" y="656175"/>
                  <a:pt x="328276" y="574189"/>
                  <a:pt x="422177" y="485564"/>
                </a:cubicBezTo>
                <a:cubicBezTo>
                  <a:pt x="516078" y="396939"/>
                  <a:pt x="634148" y="300311"/>
                  <a:pt x="754616" y="224837"/>
                </a:cubicBezTo>
                <a:cubicBezTo>
                  <a:pt x="875084" y="149363"/>
                  <a:pt x="994133" y="62411"/>
                  <a:pt x="1121134" y="0"/>
                </a:cubicBezTo>
              </a:path>
            </a:pathLst>
          </a:custGeom>
          <a:ln w="15875">
            <a:solidFill>
              <a:srgbClr val="0054EA"/>
            </a:solidFill>
            <a:tailEnd type="stealth" w="lg" len="lg"/>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4" name="Freeform: Shape 23">
            <a:extLst>
              <a:ext uri="{FF2B5EF4-FFF2-40B4-BE49-F238E27FC236}">
                <a16:creationId xmlns:a16="http://schemas.microsoft.com/office/drawing/2014/main" id="{79DF18C5-D7EE-02CE-75B6-5F72F74F7AC1}"/>
              </a:ext>
            </a:extLst>
          </p:cNvPr>
          <p:cNvSpPr/>
          <p:nvPr/>
        </p:nvSpPr>
        <p:spPr>
          <a:xfrm>
            <a:off x="1611087" y="1863497"/>
            <a:ext cx="5852143" cy="3668747"/>
          </a:xfrm>
          <a:custGeom>
            <a:avLst/>
            <a:gdLst>
              <a:gd name="connsiteX0" fmla="*/ 0 w 5199017"/>
              <a:gd name="connsiteY0" fmla="*/ 3626945 h 3626945"/>
              <a:gd name="connsiteX1" fmla="*/ 304800 w 5199017"/>
              <a:gd name="connsiteY1" fmla="*/ 2982511 h 3626945"/>
              <a:gd name="connsiteX2" fmla="*/ 775062 w 5199017"/>
              <a:gd name="connsiteY2" fmla="*/ 2033276 h 3626945"/>
              <a:gd name="connsiteX3" fmla="*/ 1558834 w 5199017"/>
              <a:gd name="connsiteY3" fmla="*/ 1118876 h 3626945"/>
              <a:gd name="connsiteX4" fmla="*/ 2595154 w 5199017"/>
              <a:gd name="connsiteY4" fmla="*/ 474442 h 3626945"/>
              <a:gd name="connsiteX5" fmla="*/ 3953691 w 5199017"/>
              <a:gd name="connsiteY5" fmla="*/ 56431 h 3626945"/>
              <a:gd name="connsiteX6" fmla="*/ 5199017 w 5199017"/>
              <a:gd name="connsiteY6" fmla="*/ 4179 h 3626945"/>
              <a:gd name="connsiteX7" fmla="*/ 5199017 w 5199017"/>
              <a:gd name="connsiteY7" fmla="*/ 4179 h 3626945"/>
              <a:gd name="connsiteX0" fmla="*/ 0 w 5199017"/>
              <a:gd name="connsiteY0" fmla="*/ 3726348 h 3726348"/>
              <a:gd name="connsiteX1" fmla="*/ 304800 w 5199017"/>
              <a:gd name="connsiteY1" fmla="*/ 3081914 h 3726348"/>
              <a:gd name="connsiteX2" fmla="*/ 775062 w 5199017"/>
              <a:gd name="connsiteY2" fmla="*/ 2132679 h 3726348"/>
              <a:gd name="connsiteX3" fmla="*/ 1558834 w 5199017"/>
              <a:gd name="connsiteY3" fmla="*/ 1218279 h 3726348"/>
              <a:gd name="connsiteX4" fmla="*/ 2595154 w 5199017"/>
              <a:gd name="connsiteY4" fmla="*/ 573845 h 3726348"/>
              <a:gd name="connsiteX5" fmla="*/ 3953691 w 5199017"/>
              <a:gd name="connsiteY5" fmla="*/ 155834 h 3726348"/>
              <a:gd name="connsiteX6" fmla="*/ 5199017 w 5199017"/>
              <a:gd name="connsiteY6" fmla="*/ 103582 h 3726348"/>
              <a:gd name="connsiteX7" fmla="*/ 5191208 w 5199017"/>
              <a:gd name="connsiteY7" fmla="*/ 0 h 3726348"/>
              <a:gd name="connsiteX0" fmla="*/ 0 w 5206798"/>
              <a:gd name="connsiteY0" fmla="*/ 3886608 h 3886608"/>
              <a:gd name="connsiteX1" fmla="*/ 304800 w 5206798"/>
              <a:gd name="connsiteY1" fmla="*/ 3242174 h 3886608"/>
              <a:gd name="connsiteX2" fmla="*/ 775062 w 5206798"/>
              <a:gd name="connsiteY2" fmla="*/ 2292939 h 3886608"/>
              <a:gd name="connsiteX3" fmla="*/ 1558834 w 5206798"/>
              <a:gd name="connsiteY3" fmla="*/ 1378539 h 3886608"/>
              <a:gd name="connsiteX4" fmla="*/ 2595154 w 5206798"/>
              <a:gd name="connsiteY4" fmla="*/ 734105 h 3886608"/>
              <a:gd name="connsiteX5" fmla="*/ 3953691 w 5206798"/>
              <a:gd name="connsiteY5" fmla="*/ 316094 h 3886608"/>
              <a:gd name="connsiteX6" fmla="*/ 5199017 w 5206798"/>
              <a:gd name="connsiteY6" fmla="*/ 263842 h 3886608"/>
              <a:gd name="connsiteX7" fmla="*/ 5206798 w 5206798"/>
              <a:gd name="connsiteY7" fmla="*/ 0 h 3886608"/>
              <a:gd name="connsiteX0" fmla="*/ 0 w 5206798"/>
              <a:gd name="connsiteY0" fmla="*/ 3886608 h 3886608"/>
              <a:gd name="connsiteX1" fmla="*/ 304800 w 5206798"/>
              <a:gd name="connsiteY1" fmla="*/ 3242174 h 3886608"/>
              <a:gd name="connsiteX2" fmla="*/ 782856 w 5206798"/>
              <a:gd name="connsiteY2" fmla="*/ 2226950 h 3886608"/>
              <a:gd name="connsiteX3" fmla="*/ 1558834 w 5206798"/>
              <a:gd name="connsiteY3" fmla="*/ 1378539 h 3886608"/>
              <a:gd name="connsiteX4" fmla="*/ 2595154 w 5206798"/>
              <a:gd name="connsiteY4" fmla="*/ 734105 h 3886608"/>
              <a:gd name="connsiteX5" fmla="*/ 3953691 w 5206798"/>
              <a:gd name="connsiteY5" fmla="*/ 316094 h 3886608"/>
              <a:gd name="connsiteX6" fmla="*/ 5199017 w 5206798"/>
              <a:gd name="connsiteY6" fmla="*/ 263842 h 3886608"/>
              <a:gd name="connsiteX7" fmla="*/ 5206798 w 5206798"/>
              <a:gd name="connsiteY7" fmla="*/ 0 h 3886608"/>
              <a:gd name="connsiteX0" fmla="*/ 0 w 5206798"/>
              <a:gd name="connsiteY0" fmla="*/ 3886608 h 3886608"/>
              <a:gd name="connsiteX1" fmla="*/ 304800 w 5206798"/>
              <a:gd name="connsiteY1" fmla="*/ 3242174 h 3886608"/>
              <a:gd name="connsiteX2" fmla="*/ 782856 w 5206798"/>
              <a:gd name="connsiteY2" fmla="*/ 2226950 h 3886608"/>
              <a:gd name="connsiteX3" fmla="*/ 1621192 w 5206798"/>
              <a:gd name="connsiteY3" fmla="*/ 1199424 h 3886608"/>
              <a:gd name="connsiteX4" fmla="*/ 2595154 w 5206798"/>
              <a:gd name="connsiteY4" fmla="*/ 734105 h 3886608"/>
              <a:gd name="connsiteX5" fmla="*/ 3953691 w 5206798"/>
              <a:gd name="connsiteY5" fmla="*/ 316094 h 3886608"/>
              <a:gd name="connsiteX6" fmla="*/ 5199017 w 5206798"/>
              <a:gd name="connsiteY6" fmla="*/ 263842 h 3886608"/>
              <a:gd name="connsiteX7" fmla="*/ 5206798 w 5206798"/>
              <a:gd name="connsiteY7" fmla="*/ 0 h 3886608"/>
              <a:gd name="connsiteX0" fmla="*/ 0 w 5206798"/>
              <a:gd name="connsiteY0" fmla="*/ 3886608 h 3886608"/>
              <a:gd name="connsiteX1" fmla="*/ 304800 w 5206798"/>
              <a:gd name="connsiteY1" fmla="*/ 3242174 h 3886608"/>
              <a:gd name="connsiteX2" fmla="*/ 782856 w 5206798"/>
              <a:gd name="connsiteY2" fmla="*/ 2226950 h 3886608"/>
              <a:gd name="connsiteX3" fmla="*/ 1621192 w 5206798"/>
              <a:gd name="connsiteY3" fmla="*/ 1199424 h 3886608"/>
              <a:gd name="connsiteX4" fmla="*/ 2634128 w 5206798"/>
              <a:gd name="connsiteY4" fmla="*/ 611553 h 3886608"/>
              <a:gd name="connsiteX5" fmla="*/ 3953691 w 5206798"/>
              <a:gd name="connsiteY5" fmla="*/ 316094 h 3886608"/>
              <a:gd name="connsiteX6" fmla="*/ 5199017 w 5206798"/>
              <a:gd name="connsiteY6" fmla="*/ 263842 h 3886608"/>
              <a:gd name="connsiteX7" fmla="*/ 5206798 w 5206798"/>
              <a:gd name="connsiteY7" fmla="*/ 0 h 3886608"/>
              <a:gd name="connsiteX0" fmla="*/ 0 w 5206798"/>
              <a:gd name="connsiteY0" fmla="*/ 3886608 h 3886608"/>
              <a:gd name="connsiteX1" fmla="*/ 304800 w 5206798"/>
              <a:gd name="connsiteY1" fmla="*/ 3242174 h 3886608"/>
              <a:gd name="connsiteX2" fmla="*/ 782856 w 5206798"/>
              <a:gd name="connsiteY2" fmla="*/ 2226950 h 3886608"/>
              <a:gd name="connsiteX3" fmla="*/ 1621192 w 5206798"/>
              <a:gd name="connsiteY3" fmla="*/ 1199424 h 3886608"/>
              <a:gd name="connsiteX4" fmla="*/ 2634128 w 5206798"/>
              <a:gd name="connsiteY4" fmla="*/ 611553 h 3886608"/>
              <a:gd name="connsiteX5" fmla="*/ 4016049 w 5206798"/>
              <a:gd name="connsiteY5" fmla="*/ 306666 h 3886608"/>
              <a:gd name="connsiteX6" fmla="*/ 5199017 w 5206798"/>
              <a:gd name="connsiteY6" fmla="*/ 263842 h 3886608"/>
              <a:gd name="connsiteX7" fmla="*/ 5206798 w 5206798"/>
              <a:gd name="connsiteY7" fmla="*/ 0 h 3886608"/>
              <a:gd name="connsiteX0" fmla="*/ 0 w 5237976"/>
              <a:gd name="connsiteY0" fmla="*/ 3971452 h 3971452"/>
              <a:gd name="connsiteX1" fmla="*/ 335978 w 5237976"/>
              <a:gd name="connsiteY1" fmla="*/ 3242174 h 3971452"/>
              <a:gd name="connsiteX2" fmla="*/ 814034 w 5237976"/>
              <a:gd name="connsiteY2" fmla="*/ 2226950 h 3971452"/>
              <a:gd name="connsiteX3" fmla="*/ 1652370 w 5237976"/>
              <a:gd name="connsiteY3" fmla="*/ 1199424 h 3971452"/>
              <a:gd name="connsiteX4" fmla="*/ 2665306 w 5237976"/>
              <a:gd name="connsiteY4" fmla="*/ 611553 h 3971452"/>
              <a:gd name="connsiteX5" fmla="*/ 4047227 w 5237976"/>
              <a:gd name="connsiteY5" fmla="*/ 306666 h 3971452"/>
              <a:gd name="connsiteX6" fmla="*/ 5230195 w 5237976"/>
              <a:gd name="connsiteY6" fmla="*/ 263842 h 3971452"/>
              <a:gd name="connsiteX7" fmla="*/ 5237976 w 5237976"/>
              <a:gd name="connsiteY7" fmla="*/ 0 h 3971452"/>
              <a:gd name="connsiteX0" fmla="*/ 0 w 5237976"/>
              <a:gd name="connsiteY0" fmla="*/ 3971452 h 3971452"/>
              <a:gd name="connsiteX1" fmla="*/ 367156 w 5237976"/>
              <a:gd name="connsiteY1" fmla="*/ 3157330 h 3971452"/>
              <a:gd name="connsiteX2" fmla="*/ 814034 w 5237976"/>
              <a:gd name="connsiteY2" fmla="*/ 2226950 h 3971452"/>
              <a:gd name="connsiteX3" fmla="*/ 1652370 w 5237976"/>
              <a:gd name="connsiteY3" fmla="*/ 1199424 h 3971452"/>
              <a:gd name="connsiteX4" fmla="*/ 2665306 w 5237976"/>
              <a:gd name="connsiteY4" fmla="*/ 611553 h 3971452"/>
              <a:gd name="connsiteX5" fmla="*/ 4047227 w 5237976"/>
              <a:gd name="connsiteY5" fmla="*/ 306666 h 3971452"/>
              <a:gd name="connsiteX6" fmla="*/ 5230195 w 5237976"/>
              <a:gd name="connsiteY6" fmla="*/ 263842 h 3971452"/>
              <a:gd name="connsiteX7" fmla="*/ 5237976 w 5237976"/>
              <a:gd name="connsiteY7" fmla="*/ 0 h 3971452"/>
              <a:gd name="connsiteX0" fmla="*/ 0 w 5237976"/>
              <a:gd name="connsiteY0" fmla="*/ 3971452 h 3971452"/>
              <a:gd name="connsiteX1" fmla="*/ 367156 w 5237976"/>
              <a:gd name="connsiteY1" fmla="*/ 3157330 h 3971452"/>
              <a:gd name="connsiteX2" fmla="*/ 860803 w 5237976"/>
              <a:gd name="connsiteY2" fmla="*/ 2189241 h 3971452"/>
              <a:gd name="connsiteX3" fmla="*/ 1652370 w 5237976"/>
              <a:gd name="connsiteY3" fmla="*/ 1199424 h 3971452"/>
              <a:gd name="connsiteX4" fmla="*/ 2665306 w 5237976"/>
              <a:gd name="connsiteY4" fmla="*/ 611553 h 3971452"/>
              <a:gd name="connsiteX5" fmla="*/ 4047227 w 5237976"/>
              <a:gd name="connsiteY5" fmla="*/ 306666 h 3971452"/>
              <a:gd name="connsiteX6" fmla="*/ 5230195 w 5237976"/>
              <a:gd name="connsiteY6" fmla="*/ 263842 h 3971452"/>
              <a:gd name="connsiteX7" fmla="*/ 5237976 w 5237976"/>
              <a:gd name="connsiteY7" fmla="*/ 0 h 397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7976" h="3971452">
                <a:moveTo>
                  <a:pt x="0" y="3971452"/>
                </a:moveTo>
                <a:cubicBezTo>
                  <a:pt x="87811" y="3782040"/>
                  <a:pt x="223689" y="3454365"/>
                  <a:pt x="367156" y="3157330"/>
                </a:cubicBezTo>
                <a:cubicBezTo>
                  <a:pt x="510623" y="2860295"/>
                  <a:pt x="646601" y="2515559"/>
                  <a:pt x="860803" y="2189241"/>
                </a:cubicBezTo>
                <a:cubicBezTo>
                  <a:pt x="1075005" y="1862923"/>
                  <a:pt x="1351620" y="1462372"/>
                  <a:pt x="1652370" y="1199424"/>
                </a:cubicBezTo>
                <a:cubicBezTo>
                  <a:pt x="1953120" y="936476"/>
                  <a:pt x="2266163" y="760346"/>
                  <a:pt x="2665306" y="611553"/>
                </a:cubicBezTo>
                <a:cubicBezTo>
                  <a:pt x="3064449" y="462760"/>
                  <a:pt x="3619746" y="364618"/>
                  <a:pt x="4047227" y="306666"/>
                </a:cubicBezTo>
                <a:cubicBezTo>
                  <a:pt x="4474709" y="248714"/>
                  <a:pt x="5230195" y="263842"/>
                  <a:pt x="5230195" y="263842"/>
                </a:cubicBezTo>
                <a:lnTo>
                  <a:pt x="5237976" y="0"/>
                </a:lnTo>
              </a:path>
            </a:pathLst>
          </a:custGeom>
          <a:ln w="19050">
            <a:solidFill>
              <a:srgbClr val="D41EA4"/>
            </a:solidFill>
            <a:tailEnd type="stealth" w="lg" len="lg"/>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9786322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landscape with a plane flying over it&#10;&#10;Description automatically generated with medium confidence">
            <a:extLst>
              <a:ext uri="{FF2B5EF4-FFF2-40B4-BE49-F238E27FC236}">
                <a16:creationId xmlns:a16="http://schemas.microsoft.com/office/drawing/2014/main" id="{953717DB-31B2-0DC8-A83E-2CFC7986274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668200"/>
            <a:ext cx="9144000" cy="1441552"/>
          </a:xfrm>
          <a:prstGeom prst="rect">
            <a:avLst/>
          </a:prstGeom>
        </p:spPr>
      </p:pic>
      <p:sp>
        <p:nvSpPr>
          <p:cNvPr id="3" name="Content Placeholder 2">
            <a:extLst>
              <a:ext uri="{FF2B5EF4-FFF2-40B4-BE49-F238E27FC236}">
                <a16:creationId xmlns:a16="http://schemas.microsoft.com/office/drawing/2014/main" id="{C7B48BE8-BE86-A259-B86D-6411B2096102}"/>
              </a:ext>
            </a:extLst>
          </p:cNvPr>
          <p:cNvSpPr>
            <a:spLocks noGrp="1"/>
          </p:cNvSpPr>
          <p:nvPr>
            <p:ph sz="half" idx="15"/>
          </p:nvPr>
        </p:nvSpPr>
        <p:spPr>
          <a:xfrm>
            <a:off x="296819" y="4275590"/>
            <a:ext cx="8550361" cy="2070345"/>
          </a:xfrm>
        </p:spPr>
        <p:txBody>
          <a:bodyPr/>
          <a:lstStyle/>
          <a:p>
            <a:pPr marL="0" indent="0">
              <a:buNone/>
            </a:pPr>
            <a:r>
              <a:rPr lang="en-US" sz="2000" dirty="0"/>
              <a:t>Each building has below-grade levels, 30-50 ft deep, so the detectors can be positioned on the centerline of the BNB which is ~20-ft below the surface</a:t>
            </a:r>
          </a:p>
          <a:p>
            <a:pPr marL="0" indent="0">
              <a:buNone/>
            </a:pPr>
            <a:endParaRPr lang="en-US" sz="2000" dirty="0"/>
          </a:p>
          <a:p>
            <a:pPr marL="0" indent="0">
              <a:buNone/>
            </a:pPr>
            <a:r>
              <a:rPr lang="en-US" sz="2000" dirty="0"/>
              <a:t>All buildings have restricted access, enforced by ID-card entry or by issued key.  Access is restricted to personnel with valid ID and building-specific safety training.</a:t>
            </a:r>
          </a:p>
        </p:txBody>
      </p:sp>
      <p:sp>
        <p:nvSpPr>
          <p:cNvPr id="6" name="Date Placeholder 5">
            <a:extLst>
              <a:ext uri="{FF2B5EF4-FFF2-40B4-BE49-F238E27FC236}">
                <a16:creationId xmlns:a16="http://schemas.microsoft.com/office/drawing/2014/main" id="{A517AAE3-AB65-BB90-CFD5-794DE96A7901}"/>
              </a:ext>
            </a:extLst>
          </p:cNvPr>
          <p:cNvSpPr>
            <a:spLocks noGrp="1"/>
          </p:cNvSpPr>
          <p:nvPr>
            <p:ph type="dt" sz="half" idx="2"/>
          </p:nvPr>
        </p:nvSpPr>
        <p:spPr/>
        <p:txBody>
          <a:bodyPr/>
          <a:lstStyle/>
          <a:p>
            <a:pPr>
              <a:defRPr/>
            </a:pPr>
            <a:r>
              <a:rPr lang="en-US"/>
              <a:t>Jan 09, 2024  </a:t>
            </a:r>
            <a:endParaRPr lang="en-US" dirty="0"/>
          </a:p>
        </p:txBody>
      </p:sp>
      <p:sp>
        <p:nvSpPr>
          <p:cNvPr id="7" name="Footer Placeholder 6">
            <a:extLst>
              <a:ext uri="{FF2B5EF4-FFF2-40B4-BE49-F238E27FC236}">
                <a16:creationId xmlns:a16="http://schemas.microsoft.com/office/drawing/2014/main" id="{B33FFF3F-EAFA-E913-B35A-E9D2B1A88ADA}"/>
              </a:ext>
            </a:extLst>
          </p:cNvPr>
          <p:cNvSpPr>
            <a:spLocks noGrp="1"/>
          </p:cNvSpPr>
          <p:nvPr>
            <p:ph type="ftr" sz="quarter" idx="3"/>
          </p:nvPr>
        </p:nvSpPr>
        <p:spPr/>
        <p:txBody>
          <a:bodyPr/>
          <a:lstStyle/>
          <a:p>
            <a:pPr>
              <a:defRPr/>
            </a:pPr>
            <a:r>
              <a:rPr lang="en-US"/>
              <a:t>Peter Wilson | Booster Internal Readiness Review</a:t>
            </a:r>
            <a:endParaRPr lang="en-US" b="1" dirty="0"/>
          </a:p>
        </p:txBody>
      </p:sp>
      <p:sp>
        <p:nvSpPr>
          <p:cNvPr id="8" name="Slide Number Placeholder 7">
            <a:extLst>
              <a:ext uri="{FF2B5EF4-FFF2-40B4-BE49-F238E27FC236}">
                <a16:creationId xmlns:a16="http://schemas.microsoft.com/office/drawing/2014/main" id="{82C3909B-71FB-87B0-DBB0-76FB8D993345}"/>
              </a:ext>
            </a:extLst>
          </p:cNvPr>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sp>
        <p:nvSpPr>
          <p:cNvPr id="9" name="Title 8">
            <a:extLst>
              <a:ext uri="{FF2B5EF4-FFF2-40B4-BE49-F238E27FC236}">
                <a16:creationId xmlns:a16="http://schemas.microsoft.com/office/drawing/2014/main" id="{B88577FC-EC8C-FF08-7132-D4ABBEBBE16E}"/>
              </a:ext>
            </a:extLst>
          </p:cNvPr>
          <p:cNvSpPr>
            <a:spLocks noGrp="1"/>
          </p:cNvSpPr>
          <p:nvPr>
            <p:ph type="title"/>
          </p:nvPr>
        </p:nvSpPr>
        <p:spPr/>
        <p:txBody>
          <a:bodyPr/>
          <a:lstStyle/>
          <a:p>
            <a:r>
              <a:rPr lang="en-US" dirty="0"/>
              <a:t>SBN Experiment Areas Overview</a:t>
            </a:r>
          </a:p>
        </p:txBody>
      </p:sp>
      <p:pic>
        <p:nvPicPr>
          <p:cNvPr id="11" name="Content Placeholder 10" descr="A diagram of a building&#10;&#10;Description automatically generated">
            <a:extLst>
              <a:ext uri="{FF2B5EF4-FFF2-40B4-BE49-F238E27FC236}">
                <a16:creationId xmlns:a16="http://schemas.microsoft.com/office/drawing/2014/main" id="{149F9825-8E4B-DE43-3A66-AEB3DB449FAD}"/>
              </a:ext>
            </a:extLst>
          </p:cNvPr>
          <p:cNvPicPr>
            <a:picLocks noGrp="1" noChangeAspect="1"/>
          </p:cNvPicPr>
          <p:nvPr>
            <p:ph sz="half" idx="13"/>
          </p:nvPr>
        </p:nvPicPr>
        <p:blipFill>
          <a:blip r:embed="rId3" cstate="print">
            <a:extLst>
              <a:ext uri="{28A0092B-C50C-407E-A947-70E740481C1C}">
                <a14:useLocalDpi xmlns:a14="http://schemas.microsoft.com/office/drawing/2010/main"/>
              </a:ext>
            </a:extLst>
          </a:blip>
          <a:stretch>
            <a:fillRect/>
          </a:stretch>
        </p:blipFill>
        <p:spPr>
          <a:xfrm>
            <a:off x="932135" y="2263308"/>
            <a:ext cx="4201866" cy="1829080"/>
          </a:xfrm>
        </p:spPr>
      </p:pic>
      <p:pic>
        <p:nvPicPr>
          <p:cNvPr id="5" name="Picture 4" descr="A diagram of a building&#10;&#10;Description automatically generated">
            <a:extLst>
              <a:ext uri="{FF2B5EF4-FFF2-40B4-BE49-F238E27FC236}">
                <a16:creationId xmlns:a16="http://schemas.microsoft.com/office/drawing/2014/main" id="{DDC90086-153F-9F27-542D-C574149DB14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66655" y="2252807"/>
            <a:ext cx="2007388" cy="1225377"/>
          </a:xfrm>
          <a:prstGeom prst="rect">
            <a:avLst/>
          </a:prstGeom>
        </p:spPr>
      </p:pic>
      <p:sp>
        <p:nvSpPr>
          <p:cNvPr id="2" name="TextBox 1">
            <a:extLst>
              <a:ext uri="{FF2B5EF4-FFF2-40B4-BE49-F238E27FC236}">
                <a16:creationId xmlns:a16="http://schemas.microsoft.com/office/drawing/2014/main" id="{41C4C83E-0B92-C1EB-DC80-68EBC6FEAA32}"/>
              </a:ext>
            </a:extLst>
          </p:cNvPr>
          <p:cNvSpPr txBox="1"/>
          <p:nvPr/>
        </p:nvSpPr>
        <p:spPr>
          <a:xfrm>
            <a:off x="7983265" y="2218421"/>
            <a:ext cx="777777" cy="276999"/>
          </a:xfrm>
          <a:prstGeom prst="rect">
            <a:avLst/>
          </a:prstGeom>
          <a:noFill/>
        </p:spPr>
        <p:txBody>
          <a:bodyPr wrap="none" rtlCol="0">
            <a:spAutoFit/>
          </a:bodyPr>
          <a:lstStyle/>
          <a:p>
            <a:r>
              <a:rPr lang="en-US" sz="1200" dirty="0" err="1">
                <a:solidFill>
                  <a:srgbClr val="004BD2"/>
                </a:solidFill>
              </a:rPr>
              <a:t>SciBooNE</a:t>
            </a:r>
            <a:endParaRPr lang="en-US" sz="1200" dirty="0">
              <a:solidFill>
                <a:srgbClr val="004BD2"/>
              </a:solidFill>
            </a:endParaRPr>
          </a:p>
        </p:txBody>
      </p:sp>
      <p:sp>
        <p:nvSpPr>
          <p:cNvPr id="4" name="TextBox 3">
            <a:extLst>
              <a:ext uri="{FF2B5EF4-FFF2-40B4-BE49-F238E27FC236}">
                <a16:creationId xmlns:a16="http://schemas.microsoft.com/office/drawing/2014/main" id="{335A5EF7-50C7-5F6D-F597-0C1893B52B06}"/>
              </a:ext>
            </a:extLst>
          </p:cNvPr>
          <p:cNvSpPr txBox="1"/>
          <p:nvPr/>
        </p:nvSpPr>
        <p:spPr>
          <a:xfrm>
            <a:off x="6983425" y="2191534"/>
            <a:ext cx="678391" cy="276999"/>
          </a:xfrm>
          <a:prstGeom prst="rect">
            <a:avLst/>
          </a:prstGeom>
          <a:noFill/>
        </p:spPr>
        <p:txBody>
          <a:bodyPr wrap="none" rtlCol="0">
            <a:spAutoFit/>
          </a:bodyPr>
          <a:lstStyle/>
          <a:p>
            <a:r>
              <a:rPr lang="en-US" sz="1200" dirty="0">
                <a:solidFill>
                  <a:srgbClr val="004BD2"/>
                </a:solidFill>
              </a:rPr>
              <a:t>SBN-ND</a:t>
            </a:r>
          </a:p>
        </p:txBody>
      </p:sp>
      <p:cxnSp>
        <p:nvCxnSpPr>
          <p:cNvPr id="12" name="Straight Arrow Connector 11">
            <a:extLst>
              <a:ext uri="{FF2B5EF4-FFF2-40B4-BE49-F238E27FC236}">
                <a16:creationId xmlns:a16="http://schemas.microsoft.com/office/drawing/2014/main" id="{BA67DB1E-3B4D-71AD-D5A1-029631C905D1}"/>
              </a:ext>
            </a:extLst>
          </p:cNvPr>
          <p:cNvCxnSpPr/>
          <p:nvPr/>
        </p:nvCxnSpPr>
        <p:spPr>
          <a:xfrm flipH="1">
            <a:off x="8211865" y="2399770"/>
            <a:ext cx="62753" cy="252859"/>
          </a:xfrm>
          <a:prstGeom prst="straightConnector1">
            <a:avLst/>
          </a:prstGeom>
          <a:ln w="12700">
            <a:solidFill>
              <a:srgbClr val="0054EA"/>
            </a:solidFill>
            <a:tailEnd type="stealth"/>
          </a:ln>
          <a:effectLst/>
        </p:spPr>
        <p:style>
          <a:lnRef idx="2">
            <a:schemeClr val="dk1"/>
          </a:lnRef>
          <a:fillRef idx="0">
            <a:schemeClr val="dk1"/>
          </a:fillRef>
          <a:effectRef idx="1">
            <a:schemeClr val="dk1"/>
          </a:effectRef>
          <a:fontRef idx="minor">
            <a:schemeClr val="tx1"/>
          </a:fontRef>
        </p:style>
      </p:cxnSp>
      <p:sp>
        <p:nvSpPr>
          <p:cNvPr id="13" name="TextBox 12">
            <a:extLst>
              <a:ext uri="{FF2B5EF4-FFF2-40B4-BE49-F238E27FC236}">
                <a16:creationId xmlns:a16="http://schemas.microsoft.com/office/drawing/2014/main" id="{9EABC759-E8DE-7F29-9788-71FB1E113379}"/>
              </a:ext>
            </a:extLst>
          </p:cNvPr>
          <p:cNvSpPr txBox="1"/>
          <p:nvPr/>
        </p:nvSpPr>
        <p:spPr>
          <a:xfrm>
            <a:off x="4458974" y="2652629"/>
            <a:ext cx="537327" cy="276999"/>
          </a:xfrm>
          <a:prstGeom prst="rect">
            <a:avLst/>
          </a:prstGeom>
          <a:noFill/>
        </p:spPr>
        <p:txBody>
          <a:bodyPr wrap="none" rtlCol="0">
            <a:spAutoFit/>
          </a:bodyPr>
          <a:lstStyle/>
          <a:p>
            <a:r>
              <a:rPr lang="en-US" sz="1200" dirty="0" err="1">
                <a:solidFill>
                  <a:srgbClr val="004BD2"/>
                </a:solidFill>
              </a:rPr>
              <a:t>LArTF</a:t>
            </a:r>
            <a:endParaRPr lang="en-US" sz="1200" dirty="0">
              <a:solidFill>
                <a:srgbClr val="004BD2"/>
              </a:solidFill>
            </a:endParaRPr>
          </a:p>
        </p:txBody>
      </p:sp>
      <p:sp>
        <p:nvSpPr>
          <p:cNvPr id="14" name="TextBox 13">
            <a:extLst>
              <a:ext uri="{FF2B5EF4-FFF2-40B4-BE49-F238E27FC236}">
                <a16:creationId xmlns:a16="http://schemas.microsoft.com/office/drawing/2014/main" id="{8B7F3DFF-B375-0B92-D24C-C40929A424C8}"/>
              </a:ext>
            </a:extLst>
          </p:cNvPr>
          <p:cNvSpPr txBox="1"/>
          <p:nvPr/>
        </p:nvSpPr>
        <p:spPr>
          <a:xfrm>
            <a:off x="2291810" y="2604530"/>
            <a:ext cx="649537" cy="276999"/>
          </a:xfrm>
          <a:prstGeom prst="rect">
            <a:avLst/>
          </a:prstGeom>
          <a:noFill/>
        </p:spPr>
        <p:txBody>
          <a:bodyPr wrap="none" rtlCol="0">
            <a:spAutoFit/>
          </a:bodyPr>
          <a:lstStyle/>
          <a:p>
            <a:r>
              <a:rPr lang="en-US" sz="1200" dirty="0">
                <a:solidFill>
                  <a:srgbClr val="004BD2"/>
                </a:solidFill>
              </a:rPr>
              <a:t>SBN-FD</a:t>
            </a:r>
          </a:p>
        </p:txBody>
      </p:sp>
      <p:sp>
        <p:nvSpPr>
          <p:cNvPr id="15" name="TextBox 14">
            <a:extLst>
              <a:ext uri="{FF2B5EF4-FFF2-40B4-BE49-F238E27FC236}">
                <a16:creationId xmlns:a16="http://schemas.microsoft.com/office/drawing/2014/main" id="{F11640DE-E6B1-D215-2122-AA219195A403}"/>
              </a:ext>
            </a:extLst>
          </p:cNvPr>
          <p:cNvSpPr txBox="1"/>
          <p:nvPr/>
        </p:nvSpPr>
        <p:spPr>
          <a:xfrm>
            <a:off x="3531259" y="2753749"/>
            <a:ext cx="769763" cy="246221"/>
          </a:xfrm>
          <a:prstGeom prst="rect">
            <a:avLst/>
          </a:prstGeom>
          <a:noFill/>
        </p:spPr>
        <p:txBody>
          <a:bodyPr wrap="none" rtlCol="0">
            <a:spAutoFit/>
          </a:bodyPr>
          <a:lstStyle/>
          <a:p>
            <a:r>
              <a:rPr lang="en-US" sz="1000" dirty="0" err="1">
                <a:solidFill>
                  <a:srgbClr val="004BD2"/>
                </a:solidFill>
              </a:rPr>
              <a:t>MiniBooNE</a:t>
            </a:r>
            <a:endParaRPr lang="en-US" sz="1000" dirty="0">
              <a:solidFill>
                <a:srgbClr val="004BD2"/>
              </a:solidFill>
            </a:endParaRPr>
          </a:p>
        </p:txBody>
      </p:sp>
    </p:spTree>
    <p:extLst>
      <p:ext uri="{BB962C8B-B14F-4D97-AF65-F5344CB8AC3E}">
        <p14:creationId xmlns:p14="http://schemas.microsoft.com/office/powerpoint/2010/main" val="2010787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building with a blue door&#10;&#10;Description automatically generated">
            <a:extLst>
              <a:ext uri="{FF2B5EF4-FFF2-40B4-BE49-F238E27FC236}">
                <a16:creationId xmlns:a16="http://schemas.microsoft.com/office/drawing/2014/main" id="{2947EF91-5A69-F1AF-E14D-458C5651EBC0}"/>
              </a:ext>
            </a:extLst>
          </p:cNvPr>
          <p:cNvPicPr>
            <a:picLocks noGrp="1" noChangeAspect="1"/>
          </p:cNvPicPr>
          <p:nvPr>
            <p:ph sz="half" idx="13"/>
          </p:nvPr>
        </p:nvPicPr>
        <p:blipFill>
          <a:blip r:embed="rId2" cstate="email">
            <a:extLst>
              <a:ext uri="{28A0092B-C50C-407E-A947-70E740481C1C}">
                <a14:useLocalDpi xmlns:a14="http://schemas.microsoft.com/office/drawing/2010/main"/>
              </a:ext>
            </a:extLst>
          </a:blip>
          <a:stretch>
            <a:fillRect/>
          </a:stretch>
        </p:blipFill>
        <p:spPr>
          <a:xfrm>
            <a:off x="-203618" y="969281"/>
            <a:ext cx="4206875" cy="2622640"/>
          </a:xfrm>
        </p:spPr>
      </p:pic>
      <p:pic>
        <p:nvPicPr>
          <p:cNvPr id="13" name="Content Placeholder 12" descr="Diagram of a machine with text and symbols&#10;&#10;Description automatically generated">
            <a:extLst>
              <a:ext uri="{FF2B5EF4-FFF2-40B4-BE49-F238E27FC236}">
                <a16:creationId xmlns:a16="http://schemas.microsoft.com/office/drawing/2014/main" id="{121F1907-24CE-B08F-4DD7-B600ED1B6752}"/>
              </a:ext>
            </a:extLst>
          </p:cNvPr>
          <p:cNvPicPr>
            <a:picLocks noGrp="1" noChangeAspect="1"/>
          </p:cNvPicPr>
          <p:nvPr>
            <p:ph sz="half" idx="15"/>
          </p:nvPr>
        </p:nvPicPr>
        <p:blipFill>
          <a:blip r:embed="rId3" cstate="email">
            <a:extLst>
              <a:ext uri="{28A0092B-C50C-407E-A947-70E740481C1C}">
                <a14:useLocalDpi xmlns:a14="http://schemas.microsoft.com/office/drawing/2010/main"/>
              </a:ext>
            </a:extLst>
          </a:blip>
          <a:stretch>
            <a:fillRect/>
          </a:stretch>
        </p:blipFill>
        <p:spPr>
          <a:xfrm>
            <a:off x="6503491" y="2017297"/>
            <a:ext cx="2614371" cy="2226865"/>
          </a:xfrm>
        </p:spPr>
      </p:pic>
      <p:sp>
        <p:nvSpPr>
          <p:cNvPr id="4" name="Text Placeholder 3">
            <a:extLst>
              <a:ext uri="{FF2B5EF4-FFF2-40B4-BE49-F238E27FC236}">
                <a16:creationId xmlns:a16="http://schemas.microsoft.com/office/drawing/2014/main" id="{1F0814DE-E6B1-4812-28D5-BDB043B9BB20}"/>
              </a:ext>
            </a:extLst>
          </p:cNvPr>
          <p:cNvSpPr>
            <a:spLocks noGrp="1"/>
          </p:cNvSpPr>
          <p:nvPr>
            <p:ph type="body" sz="half" idx="16"/>
          </p:nvPr>
        </p:nvSpPr>
        <p:spPr>
          <a:xfrm>
            <a:off x="323850" y="4494043"/>
            <a:ext cx="8439150" cy="1684328"/>
          </a:xfrm>
        </p:spPr>
        <p:txBody>
          <a:bodyPr/>
          <a:lstStyle/>
          <a:p>
            <a:r>
              <a:rPr lang="en-US" b="0" dirty="0"/>
              <a:t>The ANNIE detector consists of a water Cerenkov sub-detector coupled with a muon range sub-detector and a veto wall for rejection of background data. The water tank holds 26 tons of pure deionized water with a 0.2% concentration of gadolinium sulfate (Gd</a:t>
            </a:r>
            <a:r>
              <a:rPr lang="en-US" b="0" baseline="-25000" dirty="0"/>
              <a:t>2</a:t>
            </a:r>
            <a:r>
              <a:rPr lang="en-US" b="0" dirty="0"/>
              <a:t>O</a:t>
            </a:r>
            <a:r>
              <a:rPr lang="en-US" b="0" baseline="-25000" dirty="0"/>
              <a:t>12</a:t>
            </a:r>
            <a:r>
              <a:rPr lang="en-US" b="0" dirty="0"/>
              <a:t>S</a:t>
            </a:r>
            <a:r>
              <a:rPr lang="en-US" b="0" baseline="-25000" dirty="0"/>
              <a:t>3</a:t>
            </a:r>
            <a:r>
              <a:rPr lang="en-US" b="0" dirty="0"/>
              <a:t>) in solution to enhance neutron detection. The muon range detector and veto wall use plastic scintillator. All the ANNIE sub-detectors employ photosensors to detect light from particles resulting from neutrino interactions with the detector materials.</a:t>
            </a:r>
          </a:p>
        </p:txBody>
      </p:sp>
      <p:sp>
        <p:nvSpPr>
          <p:cNvPr id="6" name="Date Placeholder 5">
            <a:extLst>
              <a:ext uri="{FF2B5EF4-FFF2-40B4-BE49-F238E27FC236}">
                <a16:creationId xmlns:a16="http://schemas.microsoft.com/office/drawing/2014/main" id="{19A84D4B-A51F-C5A7-0E51-AE5ACCD1AB8C}"/>
              </a:ext>
            </a:extLst>
          </p:cNvPr>
          <p:cNvSpPr>
            <a:spLocks noGrp="1"/>
          </p:cNvSpPr>
          <p:nvPr>
            <p:ph type="dt" sz="half" idx="2"/>
          </p:nvPr>
        </p:nvSpPr>
        <p:spPr/>
        <p:txBody>
          <a:bodyPr/>
          <a:lstStyle/>
          <a:p>
            <a:pPr>
              <a:defRPr/>
            </a:pPr>
            <a:r>
              <a:rPr lang="en-US"/>
              <a:t>Jan 09, 2024  </a:t>
            </a:r>
            <a:endParaRPr lang="en-US" dirty="0"/>
          </a:p>
        </p:txBody>
      </p:sp>
      <p:sp>
        <p:nvSpPr>
          <p:cNvPr id="7" name="Footer Placeholder 6">
            <a:extLst>
              <a:ext uri="{FF2B5EF4-FFF2-40B4-BE49-F238E27FC236}">
                <a16:creationId xmlns:a16="http://schemas.microsoft.com/office/drawing/2014/main" id="{210F6D4D-DBA9-9446-130F-82505C3D6FDE}"/>
              </a:ext>
            </a:extLst>
          </p:cNvPr>
          <p:cNvSpPr>
            <a:spLocks noGrp="1"/>
          </p:cNvSpPr>
          <p:nvPr>
            <p:ph type="ftr" sz="quarter" idx="3"/>
          </p:nvPr>
        </p:nvSpPr>
        <p:spPr/>
        <p:txBody>
          <a:bodyPr/>
          <a:lstStyle/>
          <a:p>
            <a:pPr>
              <a:defRPr/>
            </a:pPr>
            <a:r>
              <a:rPr lang="en-US"/>
              <a:t>Peter Wilson | Booster Internal Readiness Review</a:t>
            </a:r>
            <a:endParaRPr lang="en-US" b="1" dirty="0"/>
          </a:p>
        </p:txBody>
      </p:sp>
      <p:sp>
        <p:nvSpPr>
          <p:cNvPr id="8" name="Slide Number Placeholder 7">
            <a:extLst>
              <a:ext uri="{FF2B5EF4-FFF2-40B4-BE49-F238E27FC236}">
                <a16:creationId xmlns:a16="http://schemas.microsoft.com/office/drawing/2014/main" id="{F7ED2BAB-9EB9-6E30-0122-E40010AD6638}"/>
              </a:ext>
            </a:extLst>
          </p:cNvPr>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sp>
        <p:nvSpPr>
          <p:cNvPr id="9" name="Title 8">
            <a:extLst>
              <a:ext uri="{FF2B5EF4-FFF2-40B4-BE49-F238E27FC236}">
                <a16:creationId xmlns:a16="http://schemas.microsoft.com/office/drawing/2014/main" id="{9FC65AD3-825B-457F-11E4-D9BAA2B7250D}"/>
              </a:ext>
            </a:extLst>
          </p:cNvPr>
          <p:cNvSpPr>
            <a:spLocks noGrp="1"/>
          </p:cNvSpPr>
          <p:nvPr>
            <p:ph type="title"/>
          </p:nvPr>
        </p:nvSpPr>
        <p:spPr/>
        <p:txBody>
          <a:bodyPr/>
          <a:lstStyle/>
          <a:p>
            <a:r>
              <a:rPr lang="en-US" dirty="0"/>
              <a:t>SBN Overview – ANNIE in </a:t>
            </a:r>
            <a:r>
              <a:rPr lang="en-US" dirty="0" err="1"/>
              <a:t>SciBooNE</a:t>
            </a:r>
            <a:endParaRPr lang="en-US" dirty="0"/>
          </a:p>
        </p:txBody>
      </p:sp>
      <p:sp>
        <p:nvSpPr>
          <p:cNvPr id="16" name="Rectangle 15">
            <a:extLst>
              <a:ext uri="{FF2B5EF4-FFF2-40B4-BE49-F238E27FC236}">
                <a16:creationId xmlns:a16="http://schemas.microsoft.com/office/drawing/2014/main" id="{F30ED492-E878-131C-EC4B-945044951BFC}"/>
              </a:ext>
            </a:extLst>
          </p:cNvPr>
          <p:cNvSpPr/>
          <p:nvPr/>
        </p:nvSpPr>
        <p:spPr>
          <a:xfrm>
            <a:off x="2432902" y="1028543"/>
            <a:ext cx="1539204" cy="227366"/>
          </a:xfrm>
          <a:prstGeom prst="rect">
            <a:avLst/>
          </a:prstGeom>
          <a:solidFill>
            <a:srgbClr val="B7B4B1"/>
          </a:solidFill>
          <a:ln>
            <a:no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7" name="TextBox 16">
            <a:extLst>
              <a:ext uri="{FF2B5EF4-FFF2-40B4-BE49-F238E27FC236}">
                <a16:creationId xmlns:a16="http://schemas.microsoft.com/office/drawing/2014/main" id="{6E8DFD43-CD40-8E7E-325F-609468A33C04}"/>
              </a:ext>
            </a:extLst>
          </p:cNvPr>
          <p:cNvSpPr txBox="1"/>
          <p:nvPr/>
        </p:nvSpPr>
        <p:spPr>
          <a:xfrm>
            <a:off x="2463419" y="969281"/>
            <a:ext cx="1539204" cy="307777"/>
          </a:xfrm>
          <a:prstGeom prst="rect">
            <a:avLst/>
          </a:prstGeom>
          <a:noFill/>
        </p:spPr>
        <p:txBody>
          <a:bodyPr wrap="square" rtlCol="0">
            <a:spAutoFit/>
          </a:bodyPr>
          <a:lstStyle/>
          <a:p>
            <a:r>
              <a:rPr lang="en-US" sz="1400" b="1" dirty="0" err="1">
                <a:solidFill>
                  <a:schemeClr val="accent6">
                    <a:lumMod val="50000"/>
                  </a:schemeClr>
                </a:solidFill>
              </a:rPr>
              <a:t>SciBooNE</a:t>
            </a:r>
            <a:r>
              <a:rPr lang="en-US" sz="1400" b="1" dirty="0">
                <a:solidFill>
                  <a:schemeClr val="accent6">
                    <a:lumMod val="50000"/>
                  </a:schemeClr>
                </a:solidFill>
              </a:rPr>
              <a:t> Building</a:t>
            </a:r>
          </a:p>
        </p:txBody>
      </p:sp>
      <p:pic>
        <p:nvPicPr>
          <p:cNvPr id="21" name="Picture 20" descr="A blue circular object with white wires and wires&#10;&#10;Description automatically generated">
            <a:extLst>
              <a:ext uri="{FF2B5EF4-FFF2-40B4-BE49-F238E27FC236}">
                <a16:creationId xmlns:a16="http://schemas.microsoft.com/office/drawing/2014/main" id="{3BEB58F9-5B02-4B19-EDE7-6AB7288CF52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55629" y="934691"/>
            <a:ext cx="1301325" cy="2331388"/>
          </a:xfrm>
          <a:prstGeom prst="rect">
            <a:avLst/>
          </a:prstGeom>
        </p:spPr>
      </p:pic>
      <p:pic>
        <p:nvPicPr>
          <p:cNvPr id="1026" name="Picture 2">
            <a:extLst>
              <a:ext uri="{FF2B5EF4-FFF2-40B4-BE49-F238E27FC236}">
                <a16:creationId xmlns:a16="http://schemas.microsoft.com/office/drawing/2014/main" id="{4BEE0725-6737-39F3-E8F0-E98406780417}"/>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082528" y="1574575"/>
            <a:ext cx="1757600" cy="2636401"/>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Connector 22">
            <a:extLst>
              <a:ext uri="{FF2B5EF4-FFF2-40B4-BE49-F238E27FC236}">
                <a16:creationId xmlns:a16="http://schemas.microsoft.com/office/drawing/2014/main" id="{1EC81668-63C5-2382-FB65-334A68B4C374}"/>
              </a:ext>
            </a:extLst>
          </p:cNvPr>
          <p:cNvCxnSpPr/>
          <p:nvPr/>
        </p:nvCxnSpPr>
        <p:spPr>
          <a:xfrm>
            <a:off x="1304925" y="3548286"/>
            <a:ext cx="1638300" cy="475950"/>
          </a:xfrm>
          <a:prstGeom prst="line">
            <a:avLst/>
          </a:prstGeom>
        </p:spPr>
        <p:style>
          <a:lnRef idx="2">
            <a:schemeClr val="dk1"/>
          </a:lnRef>
          <a:fillRef idx="0">
            <a:schemeClr val="dk1"/>
          </a:fillRef>
          <a:effectRef idx="1">
            <a:schemeClr val="dk1"/>
          </a:effectRef>
          <a:fontRef idx="minor">
            <a:schemeClr val="tx1"/>
          </a:fontRef>
        </p:style>
      </p:cxnSp>
      <p:cxnSp>
        <p:nvCxnSpPr>
          <p:cNvPr id="24" name="Straight Connector 23">
            <a:extLst>
              <a:ext uri="{FF2B5EF4-FFF2-40B4-BE49-F238E27FC236}">
                <a16:creationId xmlns:a16="http://schemas.microsoft.com/office/drawing/2014/main" id="{24E7E2CB-8655-3869-DB98-260C5EFD7A5F}"/>
              </a:ext>
            </a:extLst>
          </p:cNvPr>
          <p:cNvCxnSpPr>
            <a:cxnSpLocks/>
          </p:cNvCxnSpPr>
          <p:nvPr/>
        </p:nvCxnSpPr>
        <p:spPr>
          <a:xfrm flipV="1">
            <a:off x="1333323" y="1853338"/>
            <a:ext cx="1705932" cy="1218998"/>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049628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landscape with a plane flying over it&#10;&#10;Description automatically generated with medium confidence">
            <a:extLst>
              <a:ext uri="{FF2B5EF4-FFF2-40B4-BE49-F238E27FC236}">
                <a16:creationId xmlns:a16="http://schemas.microsoft.com/office/drawing/2014/main" id="{953717DB-31B2-0DC8-A83E-2CFC7986274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668200"/>
            <a:ext cx="9144000" cy="1441552"/>
          </a:xfrm>
          <a:prstGeom prst="rect">
            <a:avLst/>
          </a:prstGeom>
        </p:spPr>
      </p:pic>
      <p:sp>
        <p:nvSpPr>
          <p:cNvPr id="3" name="Content Placeholder 2">
            <a:extLst>
              <a:ext uri="{FF2B5EF4-FFF2-40B4-BE49-F238E27FC236}">
                <a16:creationId xmlns:a16="http://schemas.microsoft.com/office/drawing/2014/main" id="{C7B48BE8-BE86-A259-B86D-6411B2096102}"/>
              </a:ext>
            </a:extLst>
          </p:cNvPr>
          <p:cNvSpPr>
            <a:spLocks noGrp="1"/>
          </p:cNvSpPr>
          <p:nvPr>
            <p:ph sz="half" idx="15"/>
          </p:nvPr>
        </p:nvSpPr>
        <p:spPr>
          <a:xfrm>
            <a:off x="362017" y="4156874"/>
            <a:ext cx="8550361" cy="2032926"/>
          </a:xfrm>
        </p:spPr>
        <p:txBody>
          <a:bodyPr/>
          <a:lstStyle/>
          <a:p>
            <a:pPr marL="0" indent="0">
              <a:lnSpc>
                <a:spcPct val="150000"/>
              </a:lnSpc>
              <a:buNone/>
            </a:pPr>
            <a:r>
              <a:rPr lang="en-US" sz="1800" dirty="0"/>
              <a:t>The other three SBN Areas buildings hold </a:t>
            </a:r>
            <a:r>
              <a:rPr lang="en-US" sz="1800" dirty="0" err="1"/>
              <a:t>LArTPC</a:t>
            </a:r>
            <a:r>
              <a:rPr lang="en-US" sz="1800" dirty="0"/>
              <a:t> detectors.</a:t>
            </a:r>
          </a:p>
          <a:p>
            <a:pPr marL="0" indent="0">
              <a:buNone/>
            </a:pPr>
            <a:r>
              <a:rPr lang="en-US" sz="1600" dirty="0"/>
              <a:t>A Liquid Argon Time Projection Chamber (</a:t>
            </a:r>
            <a:r>
              <a:rPr lang="en-US" sz="1600" dirty="0" err="1"/>
              <a:t>LArTPC</a:t>
            </a:r>
            <a:r>
              <a:rPr lang="en-US" sz="1600" dirty="0"/>
              <a:t>) detector is fully immersed in a liquid argon volume contained within a cryostat. </a:t>
            </a:r>
            <a:r>
              <a:rPr lang="en-US" sz="1600" dirty="0" err="1"/>
              <a:t>LArTPCs</a:t>
            </a:r>
            <a:r>
              <a:rPr lang="en-US" sz="1600" dirty="0"/>
              <a:t> function by using liquified argon as both the target medium for the neutrinos and the detection medium for the particles resulting from the neutrino interactions. The particles from the interactions produce both light and ionization as they pass through the liquid argon, which is collected by photosensors and wire arrays.</a:t>
            </a:r>
          </a:p>
          <a:p>
            <a:pPr marL="0" indent="0">
              <a:buNone/>
            </a:pPr>
            <a:r>
              <a:rPr lang="en-US" sz="1600" dirty="0"/>
              <a:t>An attached cryogenics system maintains temperature stability and purity of the liquid argon.</a:t>
            </a:r>
          </a:p>
          <a:p>
            <a:pPr marL="0" indent="0">
              <a:buNone/>
            </a:pPr>
            <a:endParaRPr lang="en-US" sz="1800" dirty="0"/>
          </a:p>
        </p:txBody>
      </p:sp>
      <p:sp>
        <p:nvSpPr>
          <p:cNvPr id="6" name="Date Placeholder 5">
            <a:extLst>
              <a:ext uri="{FF2B5EF4-FFF2-40B4-BE49-F238E27FC236}">
                <a16:creationId xmlns:a16="http://schemas.microsoft.com/office/drawing/2014/main" id="{A517AAE3-AB65-BB90-CFD5-794DE96A7901}"/>
              </a:ext>
            </a:extLst>
          </p:cNvPr>
          <p:cNvSpPr>
            <a:spLocks noGrp="1"/>
          </p:cNvSpPr>
          <p:nvPr>
            <p:ph type="dt" sz="half" idx="2"/>
          </p:nvPr>
        </p:nvSpPr>
        <p:spPr/>
        <p:txBody>
          <a:bodyPr/>
          <a:lstStyle/>
          <a:p>
            <a:pPr>
              <a:defRPr/>
            </a:pPr>
            <a:r>
              <a:rPr lang="en-US"/>
              <a:t>Jan 09, 2024  </a:t>
            </a:r>
            <a:endParaRPr lang="en-US" dirty="0"/>
          </a:p>
        </p:txBody>
      </p:sp>
      <p:sp>
        <p:nvSpPr>
          <p:cNvPr id="7" name="Footer Placeholder 6">
            <a:extLst>
              <a:ext uri="{FF2B5EF4-FFF2-40B4-BE49-F238E27FC236}">
                <a16:creationId xmlns:a16="http://schemas.microsoft.com/office/drawing/2014/main" id="{B33FFF3F-EAFA-E913-B35A-E9D2B1A88ADA}"/>
              </a:ext>
            </a:extLst>
          </p:cNvPr>
          <p:cNvSpPr>
            <a:spLocks noGrp="1"/>
          </p:cNvSpPr>
          <p:nvPr>
            <p:ph type="ftr" sz="quarter" idx="3"/>
          </p:nvPr>
        </p:nvSpPr>
        <p:spPr/>
        <p:txBody>
          <a:bodyPr/>
          <a:lstStyle/>
          <a:p>
            <a:pPr>
              <a:defRPr/>
            </a:pPr>
            <a:r>
              <a:rPr lang="en-US"/>
              <a:t>Peter Wilson | Booster Internal Readiness Review</a:t>
            </a:r>
            <a:endParaRPr lang="en-US" b="1" dirty="0"/>
          </a:p>
        </p:txBody>
      </p:sp>
      <p:sp>
        <p:nvSpPr>
          <p:cNvPr id="8" name="Slide Number Placeholder 7">
            <a:extLst>
              <a:ext uri="{FF2B5EF4-FFF2-40B4-BE49-F238E27FC236}">
                <a16:creationId xmlns:a16="http://schemas.microsoft.com/office/drawing/2014/main" id="{82C3909B-71FB-87B0-DBB0-76FB8D993345}"/>
              </a:ext>
            </a:extLst>
          </p:cNvPr>
          <p:cNvSpPr>
            <a:spLocks noGrp="1"/>
          </p:cNvSpPr>
          <p:nvPr>
            <p:ph type="sldNum" sz="quarter" idx="4"/>
          </p:nvPr>
        </p:nvSpPr>
        <p:spPr/>
        <p:txBody>
          <a:bodyPr/>
          <a:lstStyle/>
          <a:p>
            <a:pPr>
              <a:defRPr/>
            </a:pPr>
            <a:fld id="{148C009B-CB69-E04A-B9B3-34B26D69E9CF}" type="slidenum">
              <a:rPr lang="en-US" smtClean="0"/>
              <a:pPr>
                <a:defRPr/>
              </a:pPr>
              <a:t>9</a:t>
            </a:fld>
            <a:endParaRPr lang="en-US" dirty="0"/>
          </a:p>
        </p:txBody>
      </p:sp>
      <p:sp>
        <p:nvSpPr>
          <p:cNvPr id="9" name="Title 8">
            <a:extLst>
              <a:ext uri="{FF2B5EF4-FFF2-40B4-BE49-F238E27FC236}">
                <a16:creationId xmlns:a16="http://schemas.microsoft.com/office/drawing/2014/main" id="{B88577FC-EC8C-FF08-7132-D4ABBEBBE16E}"/>
              </a:ext>
            </a:extLst>
          </p:cNvPr>
          <p:cNvSpPr>
            <a:spLocks noGrp="1"/>
          </p:cNvSpPr>
          <p:nvPr>
            <p:ph type="title"/>
          </p:nvPr>
        </p:nvSpPr>
        <p:spPr/>
        <p:txBody>
          <a:bodyPr/>
          <a:lstStyle/>
          <a:p>
            <a:r>
              <a:rPr lang="en-US" dirty="0"/>
              <a:t>SBN Overview – </a:t>
            </a:r>
            <a:r>
              <a:rPr lang="en-US" dirty="0" err="1"/>
              <a:t>LArTPC</a:t>
            </a:r>
            <a:r>
              <a:rPr lang="en-US" dirty="0"/>
              <a:t> Detectors</a:t>
            </a:r>
          </a:p>
        </p:txBody>
      </p:sp>
      <p:pic>
        <p:nvPicPr>
          <p:cNvPr id="11" name="Content Placeholder 10" descr="A diagram of a building&#10;&#10;Description automatically generated">
            <a:extLst>
              <a:ext uri="{FF2B5EF4-FFF2-40B4-BE49-F238E27FC236}">
                <a16:creationId xmlns:a16="http://schemas.microsoft.com/office/drawing/2014/main" id="{149F9825-8E4B-DE43-3A66-AEB3DB449FAD}"/>
              </a:ext>
            </a:extLst>
          </p:cNvPr>
          <p:cNvPicPr>
            <a:picLocks noGrp="1" noChangeAspect="1"/>
          </p:cNvPicPr>
          <p:nvPr>
            <p:ph sz="half" idx="13"/>
          </p:nvPr>
        </p:nvPicPr>
        <p:blipFill>
          <a:blip r:embed="rId3" cstate="print">
            <a:extLst>
              <a:ext uri="{28A0092B-C50C-407E-A947-70E740481C1C}">
                <a14:useLocalDpi xmlns:a14="http://schemas.microsoft.com/office/drawing/2010/main"/>
              </a:ext>
            </a:extLst>
          </a:blip>
          <a:stretch>
            <a:fillRect/>
          </a:stretch>
        </p:blipFill>
        <p:spPr>
          <a:xfrm>
            <a:off x="932135" y="2263308"/>
            <a:ext cx="4201866" cy="1829080"/>
          </a:xfrm>
        </p:spPr>
      </p:pic>
      <p:pic>
        <p:nvPicPr>
          <p:cNvPr id="5" name="Picture 4" descr="A diagram of a building&#10;&#10;Description automatically generated">
            <a:extLst>
              <a:ext uri="{FF2B5EF4-FFF2-40B4-BE49-F238E27FC236}">
                <a16:creationId xmlns:a16="http://schemas.microsoft.com/office/drawing/2014/main" id="{DDC90086-153F-9F27-542D-C574149DB14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66655" y="2252807"/>
            <a:ext cx="2007388" cy="1225377"/>
          </a:xfrm>
          <a:prstGeom prst="rect">
            <a:avLst/>
          </a:prstGeom>
        </p:spPr>
      </p:pic>
      <p:sp>
        <p:nvSpPr>
          <p:cNvPr id="2" name="TextBox 1">
            <a:extLst>
              <a:ext uri="{FF2B5EF4-FFF2-40B4-BE49-F238E27FC236}">
                <a16:creationId xmlns:a16="http://schemas.microsoft.com/office/drawing/2014/main" id="{41C4C83E-0B92-C1EB-DC80-68EBC6FEAA32}"/>
              </a:ext>
            </a:extLst>
          </p:cNvPr>
          <p:cNvSpPr txBox="1"/>
          <p:nvPr/>
        </p:nvSpPr>
        <p:spPr>
          <a:xfrm>
            <a:off x="7983265" y="2218421"/>
            <a:ext cx="777777" cy="276999"/>
          </a:xfrm>
          <a:prstGeom prst="rect">
            <a:avLst/>
          </a:prstGeom>
          <a:noFill/>
        </p:spPr>
        <p:txBody>
          <a:bodyPr wrap="none" rtlCol="0">
            <a:spAutoFit/>
          </a:bodyPr>
          <a:lstStyle/>
          <a:p>
            <a:r>
              <a:rPr lang="en-US" sz="1200" dirty="0" err="1">
                <a:solidFill>
                  <a:srgbClr val="004BD2"/>
                </a:solidFill>
              </a:rPr>
              <a:t>SciBooNE</a:t>
            </a:r>
            <a:endParaRPr lang="en-US" sz="1200" dirty="0">
              <a:solidFill>
                <a:srgbClr val="004BD2"/>
              </a:solidFill>
            </a:endParaRPr>
          </a:p>
        </p:txBody>
      </p:sp>
      <p:sp>
        <p:nvSpPr>
          <p:cNvPr id="4" name="TextBox 3">
            <a:extLst>
              <a:ext uri="{FF2B5EF4-FFF2-40B4-BE49-F238E27FC236}">
                <a16:creationId xmlns:a16="http://schemas.microsoft.com/office/drawing/2014/main" id="{335A5EF7-50C7-5F6D-F597-0C1893B52B06}"/>
              </a:ext>
            </a:extLst>
          </p:cNvPr>
          <p:cNvSpPr txBox="1"/>
          <p:nvPr/>
        </p:nvSpPr>
        <p:spPr>
          <a:xfrm>
            <a:off x="6983425" y="2191534"/>
            <a:ext cx="678391" cy="276999"/>
          </a:xfrm>
          <a:prstGeom prst="rect">
            <a:avLst/>
          </a:prstGeom>
          <a:noFill/>
        </p:spPr>
        <p:txBody>
          <a:bodyPr wrap="none" rtlCol="0">
            <a:spAutoFit/>
          </a:bodyPr>
          <a:lstStyle/>
          <a:p>
            <a:r>
              <a:rPr lang="en-US" sz="1200" dirty="0">
                <a:solidFill>
                  <a:srgbClr val="004BD2"/>
                </a:solidFill>
              </a:rPr>
              <a:t>SBN-ND</a:t>
            </a:r>
          </a:p>
        </p:txBody>
      </p:sp>
      <p:cxnSp>
        <p:nvCxnSpPr>
          <p:cNvPr id="12" name="Straight Arrow Connector 11">
            <a:extLst>
              <a:ext uri="{FF2B5EF4-FFF2-40B4-BE49-F238E27FC236}">
                <a16:creationId xmlns:a16="http://schemas.microsoft.com/office/drawing/2014/main" id="{BA67DB1E-3B4D-71AD-D5A1-029631C905D1}"/>
              </a:ext>
            </a:extLst>
          </p:cNvPr>
          <p:cNvCxnSpPr/>
          <p:nvPr/>
        </p:nvCxnSpPr>
        <p:spPr>
          <a:xfrm flipH="1">
            <a:off x="8211865" y="2399770"/>
            <a:ext cx="62753" cy="252859"/>
          </a:xfrm>
          <a:prstGeom prst="straightConnector1">
            <a:avLst/>
          </a:prstGeom>
          <a:ln w="12700">
            <a:solidFill>
              <a:srgbClr val="0054EA"/>
            </a:solidFill>
            <a:tailEnd type="stealth"/>
          </a:ln>
          <a:effectLst/>
        </p:spPr>
        <p:style>
          <a:lnRef idx="2">
            <a:schemeClr val="dk1"/>
          </a:lnRef>
          <a:fillRef idx="0">
            <a:schemeClr val="dk1"/>
          </a:fillRef>
          <a:effectRef idx="1">
            <a:schemeClr val="dk1"/>
          </a:effectRef>
          <a:fontRef idx="minor">
            <a:schemeClr val="tx1"/>
          </a:fontRef>
        </p:style>
      </p:cxnSp>
      <p:sp>
        <p:nvSpPr>
          <p:cNvPr id="13" name="TextBox 12">
            <a:extLst>
              <a:ext uri="{FF2B5EF4-FFF2-40B4-BE49-F238E27FC236}">
                <a16:creationId xmlns:a16="http://schemas.microsoft.com/office/drawing/2014/main" id="{9EABC759-E8DE-7F29-9788-71FB1E113379}"/>
              </a:ext>
            </a:extLst>
          </p:cNvPr>
          <p:cNvSpPr txBox="1"/>
          <p:nvPr/>
        </p:nvSpPr>
        <p:spPr>
          <a:xfrm>
            <a:off x="4458974" y="2652629"/>
            <a:ext cx="537327" cy="276999"/>
          </a:xfrm>
          <a:prstGeom prst="rect">
            <a:avLst/>
          </a:prstGeom>
          <a:noFill/>
        </p:spPr>
        <p:txBody>
          <a:bodyPr wrap="none" rtlCol="0">
            <a:spAutoFit/>
          </a:bodyPr>
          <a:lstStyle/>
          <a:p>
            <a:r>
              <a:rPr lang="en-US" sz="1200" dirty="0" err="1">
                <a:solidFill>
                  <a:srgbClr val="004BD2"/>
                </a:solidFill>
              </a:rPr>
              <a:t>LArTF</a:t>
            </a:r>
            <a:endParaRPr lang="en-US" sz="1200" dirty="0">
              <a:solidFill>
                <a:srgbClr val="004BD2"/>
              </a:solidFill>
            </a:endParaRPr>
          </a:p>
        </p:txBody>
      </p:sp>
      <p:sp>
        <p:nvSpPr>
          <p:cNvPr id="14" name="TextBox 13">
            <a:extLst>
              <a:ext uri="{FF2B5EF4-FFF2-40B4-BE49-F238E27FC236}">
                <a16:creationId xmlns:a16="http://schemas.microsoft.com/office/drawing/2014/main" id="{8B7F3DFF-B375-0B92-D24C-C40929A424C8}"/>
              </a:ext>
            </a:extLst>
          </p:cNvPr>
          <p:cNvSpPr txBox="1"/>
          <p:nvPr/>
        </p:nvSpPr>
        <p:spPr>
          <a:xfrm>
            <a:off x="2291810" y="2604530"/>
            <a:ext cx="649537" cy="276999"/>
          </a:xfrm>
          <a:prstGeom prst="rect">
            <a:avLst/>
          </a:prstGeom>
          <a:noFill/>
        </p:spPr>
        <p:txBody>
          <a:bodyPr wrap="none" rtlCol="0">
            <a:spAutoFit/>
          </a:bodyPr>
          <a:lstStyle/>
          <a:p>
            <a:r>
              <a:rPr lang="en-US" sz="1200" dirty="0">
                <a:solidFill>
                  <a:srgbClr val="004BD2"/>
                </a:solidFill>
              </a:rPr>
              <a:t>SBN-FD</a:t>
            </a:r>
          </a:p>
        </p:txBody>
      </p:sp>
      <p:sp>
        <p:nvSpPr>
          <p:cNvPr id="15" name="TextBox 14">
            <a:extLst>
              <a:ext uri="{FF2B5EF4-FFF2-40B4-BE49-F238E27FC236}">
                <a16:creationId xmlns:a16="http://schemas.microsoft.com/office/drawing/2014/main" id="{F11640DE-E6B1-D215-2122-AA219195A403}"/>
              </a:ext>
            </a:extLst>
          </p:cNvPr>
          <p:cNvSpPr txBox="1"/>
          <p:nvPr/>
        </p:nvSpPr>
        <p:spPr>
          <a:xfrm>
            <a:off x="3531259" y="2753749"/>
            <a:ext cx="769763" cy="246221"/>
          </a:xfrm>
          <a:prstGeom prst="rect">
            <a:avLst/>
          </a:prstGeom>
          <a:noFill/>
        </p:spPr>
        <p:txBody>
          <a:bodyPr wrap="none" rtlCol="0">
            <a:spAutoFit/>
          </a:bodyPr>
          <a:lstStyle/>
          <a:p>
            <a:r>
              <a:rPr lang="en-US" sz="1000" dirty="0" err="1">
                <a:solidFill>
                  <a:srgbClr val="004BD2"/>
                </a:solidFill>
              </a:rPr>
              <a:t>MiniBooNE</a:t>
            </a:r>
            <a:endParaRPr lang="en-US" sz="1000" dirty="0">
              <a:solidFill>
                <a:srgbClr val="004BD2"/>
              </a:solidFill>
            </a:endParaRPr>
          </a:p>
        </p:txBody>
      </p:sp>
      <p:sp>
        <p:nvSpPr>
          <p:cNvPr id="10" name="Star: 5 Points 9">
            <a:extLst>
              <a:ext uri="{FF2B5EF4-FFF2-40B4-BE49-F238E27FC236}">
                <a16:creationId xmlns:a16="http://schemas.microsoft.com/office/drawing/2014/main" id="{8328F641-E4DE-8B74-34FD-5E8A7D2940C6}"/>
              </a:ext>
            </a:extLst>
          </p:cNvPr>
          <p:cNvSpPr/>
          <p:nvPr/>
        </p:nvSpPr>
        <p:spPr>
          <a:xfrm>
            <a:off x="6566655" y="4194473"/>
            <a:ext cx="290017" cy="277421"/>
          </a:xfrm>
          <a:prstGeom prst="star5">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6" name="Star: 5 Points 15">
            <a:extLst>
              <a:ext uri="{FF2B5EF4-FFF2-40B4-BE49-F238E27FC236}">
                <a16:creationId xmlns:a16="http://schemas.microsoft.com/office/drawing/2014/main" id="{AE4A1040-584F-C1A0-C1B8-3BE10F6D39B8}"/>
              </a:ext>
            </a:extLst>
          </p:cNvPr>
          <p:cNvSpPr/>
          <p:nvPr/>
        </p:nvSpPr>
        <p:spPr>
          <a:xfrm>
            <a:off x="2779689" y="2064618"/>
            <a:ext cx="290017" cy="277421"/>
          </a:xfrm>
          <a:prstGeom prst="star5">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7" name="Star: 5 Points 16">
            <a:extLst>
              <a:ext uri="{FF2B5EF4-FFF2-40B4-BE49-F238E27FC236}">
                <a16:creationId xmlns:a16="http://schemas.microsoft.com/office/drawing/2014/main" id="{8DE9CD64-57D6-CCF8-0190-868B36E547FD}"/>
              </a:ext>
            </a:extLst>
          </p:cNvPr>
          <p:cNvSpPr/>
          <p:nvPr/>
        </p:nvSpPr>
        <p:spPr>
          <a:xfrm>
            <a:off x="4277607" y="2040145"/>
            <a:ext cx="290017" cy="277421"/>
          </a:xfrm>
          <a:prstGeom prst="star5">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8" name="Star: 5 Points 17">
            <a:extLst>
              <a:ext uri="{FF2B5EF4-FFF2-40B4-BE49-F238E27FC236}">
                <a16:creationId xmlns:a16="http://schemas.microsoft.com/office/drawing/2014/main" id="{80F0F1F6-56A0-CD94-CA85-E8F246EF3DA1}"/>
              </a:ext>
            </a:extLst>
          </p:cNvPr>
          <p:cNvSpPr/>
          <p:nvPr/>
        </p:nvSpPr>
        <p:spPr>
          <a:xfrm>
            <a:off x="7032603" y="1853693"/>
            <a:ext cx="290017" cy="277421"/>
          </a:xfrm>
          <a:prstGeom prst="star5">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99576"/>
      </p:ext>
    </p:extLst>
  </p:cSld>
  <p:clrMapOvr>
    <a:masterClrMapping/>
  </p:clrMapOvr>
</p:sld>
</file>

<file path=ppt/theme/theme1.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NAL_PowerPoint_4x3_103023  -  Read-Only" id="{A8C22F5D-C6D7-4589-A1DC-766D1E9786F3}" vid="{C4929605-360F-4C13-A43A-E93BABDEF80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c8a0c449-bc3f-4023-b6f3-9ae146c0e873">MKRZARSQM56R-1466480915-294</_dlc_DocId>
    <_dlc_DocIdUrl xmlns="c8a0c449-bc3f-4023-b6f3-9ae146c0e873">
      <Url>https://fermipoint.fnal.gov/org/eshq/ASD/_layouts/15/DocIdRedir.aspx?ID=MKRZARSQM56R-1466480915-294</Url>
      <Description>MKRZARSQM56R-1466480915-294</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E5E6438C41BFD47ACE8933FA0781970" ma:contentTypeVersion="2" ma:contentTypeDescription="Create a new document." ma:contentTypeScope="" ma:versionID="40731602f34b2e145fe69f86e6a35b1b">
  <xsd:schema xmlns:xsd="http://www.w3.org/2001/XMLSchema" xmlns:xs="http://www.w3.org/2001/XMLSchema" xmlns:p="http://schemas.microsoft.com/office/2006/metadata/properties" xmlns:ns2="c8a0c449-bc3f-4023-b6f3-9ae146c0e873" targetNamespace="http://schemas.microsoft.com/office/2006/metadata/properties" ma:root="true" ma:fieldsID="e613c1cf9b7acee2742733a09b7ffdd1" ns2:_="">
    <xsd:import namespace="c8a0c449-bc3f-4023-b6f3-9ae146c0e873"/>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a0c449-bc3f-4023-b6f3-9ae146c0e87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6B9A9177-9946-41CD-B01B-8BAAEF071AA1}">
  <ds:schemaRefs>
    <ds:schemaRef ds:uri="http://schemas.openxmlformats.org/package/2006/metadata/core-properties"/>
    <ds:schemaRef ds:uri="http://www.w3.org/XML/1998/namespace"/>
    <ds:schemaRef ds:uri="http://schemas.microsoft.com/office/2006/documentManagement/types"/>
    <ds:schemaRef ds:uri="http://purl.org/dc/elements/1.1/"/>
    <ds:schemaRef ds:uri="http://schemas.microsoft.com/office/infopath/2007/PartnerControls"/>
    <ds:schemaRef ds:uri="http://schemas.microsoft.com/office/2006/metadata/properties"/>
    <ds:schemaRef ds:uri="c8a0c449-bc3f-4023-b6f3-9ae146c0e873"/>
    <ds:schemaRef ds:uri="http://purl.org/dc/dcmitype/"/>
    <ds:schemaRef ds:uri="http://purl.org/dc/terms/"/>
  </ds:schemaRefs>
</ds:datastoreItem>
</file>

<file path=customXml/itemProps2.xml><?xml version="1.0" encoding="utf-8"?>
<ds:datastoreItem xmlns:ds="http://schemas.openxmlformats.org/officeDocument/2006/customXml" ds:itemID="{F3046631-D625-4DBB-820E-2A2656AF18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a0c449-bc3f-4023-b6f3-9ae146c0e8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E4FB0BA-40FF-4738-BEDA-5B1BDD7FB1CF}">
  <ds:schemaRefs>
    <ds:schemaRef ds:uri="http://schemas.microsoft.com/sharepoint/v3/contenttype/forms"/>
  </ds:schemaRefs>
</ds:datastoreItem>
</file>

<file path=customXml/itemProps4.xml><?xml version="1.0" encoding="utf-8"?>
<ds:datastoreItem xmlns:ds="http://schemas.openxmlformats.org/officeDocument/2006/customXml" ds:itemID="{097848FA-C60A-45FD-BB12-33C88503094C}">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FNAL_PowerPoint_4x3_100716 (1)</Template>
  <TotalTime>9249</TotalTime>
  <Words>3178</Words>
  <Application>Microsoft Macintosh PowerPoint</Application>
  <PresentationFormat>On-screen Show (4:3)</PresentationFormat>
  <Paragraphs>574</Paragraphs>
  <Slides>29</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29</vt:i4>
      </vt:variant>
    </vt:vector>
  </HeadingPairs>
  <TitlesOfParts>
    <vt:vector size="34" baseType="lpstr">
      <vt:lpstr>Arial</vt:lpstr>
      <vt:lpstr>Calibri</vt:lpstr>
      <vt:lpstr>Helvetica</vt:lpstr>
      <vt:lpstr>Fermilab_PPT_090815</vt:lpstr>
      <vt:lpstr>1_Fermilab_PPT_090815</vt:lpstr>
      <vt:lpstr>PowerPoint Presentation</vt:lpstr>
      <vt:lpstr>Outline</vt:lpstr>
      <vt:lpstr>Outline</vt:lpstr>
      <vt:lpstr>Outline</vt:lpstr>
      <vt:lpstr>SBN Experimental Areas Overview</vt:lpstr>
      <vt:lpstr>SBN Experimental Areas Overview</vt:lpstr>
      <vt:lpstr>SBN Experiment Areas Overview</vt:lpstr>
      <vt:lpstr>SBN Overview – ANNIE in SciBooNE</vt:lpstr>
      <vt:lpstr>SBN Overview – LArTPC Detectors</vt:lpstr>
      <vt:lpstr>SBN Overview – SBND in SBN-ND</vt:lpstr>
      <vt:lpstr>SBN Overview – MicroBooNE in LArTF</vt:lpstr>
      <vt:lpstr>SBN Overview – ICARUS in SBN-FD</vt:lpstr>
      <vt:lpstr>Outline</vt:lpstr>
      <vt:lpstr>Hazard Inventory for SBN Experimental Areas</vt:lpstr>
      <vt:lpstr>Outline</vt:lpstr>
      <vt:lpstr>Non-Accelerator Specific Hazards - Radiological</vt:lpstr>
      <vt:lpstr>Non-Accelerator Specific Hazards – Cryogenics</vt:lpstr>
      <vt:lpstr>Non-Accelerator Specific Hazards –  Vacuum/Pressure Vessels/Piping</vt:lpstr>
      <vt:lpstr>Non-Accelerator Specific Hazards –  Vacuum Pumps</vt:lpstr>
      <vt:lpstr>Non-Accelerator Specific Hazards –  Crane Operations</vt:lpstr>
      <vt:lpstr>Non-Accelerator Specific Hazards –  Materials Handling</vt:lpstr>
      <vt:lpstr>Non-Accelerator Specific Hazards –  Combustible Materials</vt:lpstr>
      <vt:lpstr>Non-Accelerator Specific Hazards - Electrical</vt:lpstr>
      <vt:lpstr>Non-Accelerator Specific Hazards - Electrical</vt:lpstr>
      <vt:lpstr>Non-Accelerator Specific Hazards –  Confined Spaces</vt:lpstr>
      <vt:lpstr>Non-Accelerator Specific Hazards –  Working at Heights</vt:lpstr>
      <vt:lpstr>Non-Accelerator Specific Hazards –  Life Safety Egress</vt:lpstr>
      <vt:lpstr>PowerPoint Presentation</vt:lpstr>
      <vt:lpstr>Outline</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Madelyn R. Wolter x4807 16344N</dc:creator>
  <cp:lastModifiedBy>Jessica Malo</cp:lastModifiedBy>
  <cp:revision>225</cp:revision>
  <cp:lastPrinted>2014-01-20T19:40:21Z</cp:lastPrinted>
  <dcterms:created xsi:type="dcterms:W3CDTF">2017-02-13T18:49:53Z</dcterms:created>
  <dcterms:modified xsi:type="dcterms:W3CDTF">2024-01-06T19:48:55Z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0x0101005E5E6438C41BFD47ACE8933FA0781970</vt:lpwstr>
  </property>
  <property fmtid="{D5CDD505-2E9C-101B-9397-08002B2CF9AE}" pid="3" name="_dlc_DocIdItemGuid">
    <vt:lpwstr>e15050c8-8936-4be0-9562-0f7eb3139549</vt:lpwstr>
  </property>
</Properties>
</file>