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4"/>
    <p:sldMasterId id="2147484123" r:id="rId5"/>
  </p:sldMasterIdLst>
  <p:notesMasterIdLst>
    <p:notesMasterId r:id="rId39"/>
  </p:notesMasterIdLst>
  <p:handoutMasterIdLst>
    <p:handoutMasterId r:id="rId40"/>
  </p:handoutMasterIdLst>
  <p:sldIdLst>
    <p:sldId id="340" r:id="rId6"/>
    <p:sldId id="275" r:id="rId7"/>
    <p:sldId id="356" r:id="rId8"/>
    <p:sldId id="379" r:id="rId9"/>
    <p:sldId id="381" r:id="rId10"/>
    <p:sldId id="380" r:id="rId11"/>
    <p:sldId id="357" r:id="rId12"/>
    <p:sldId id="322" r:id="rId13"/>
    <p:sldId id="358" r:id="rId14"/>
    <p:sldId id="348" r:id="rId15"/>
    <p:sldId id="376" r:id="rId16"/>
    <p:sldId id="377" r:id="rId17"/>
    <p:sldId id="378" r:id="rId18"/>
    <p:sldId id="347" r:id="rId19"/>
    <p:sldId id="349" r:id="rId20"/>
    <p:sldId id="359" r:id="rId21"/>
    <p:sldId id="361" r:id="rId22"/>
    <p:sldId id="362" r:id="rId23"/>
    <p:sldId id="326" r:id="rId24"/>
    <p:sldId id="325" r:id="rId25"/>
    <p:sldId id="363" r:id="rId26"/>
    <p:sldId id="364" r:id="rId27"/>
    <p:sldId id="365" r:id="rId28"/>
    <p:sldId id="366" r:id="rId29"/>
    <p:sldId id="331" r:id="rId30"/>
    <p:sldId id="370" r:id="rId31"/>
    <p:sldId id="372" r:id="rId32"/>
    <p:sldId id="382" r:id="rId33"/>
    <p:sldId id="383" r:id="rId34"/>
    <p:sldId id="384" r:id="rId35"/>
    <p:sldId id="385" r:id="rId36"/>
    <p:sldId id="373" r:id="rId37"/>
    <p:sldId id="375" r:id="rId38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142">
          <p15:clr>
            <a:srgbClr val="A4A3A4"/>
          </p15:clr>
        </p15:guide>
        <p15:guide id="2" orient="horz" pos="4027">
          <p15:clr>
            <a:srgbClr val="A4A3A4"/>
          </p15:clr>
        </p15:guide>
        <p15:guide id="3" orient="horz" pos="1698">
          <p15:clr>
            <a:srgbClr val="A4A3A4"/>
          </p15:clr>
        </p15:guide>
        <p15:guide id="4" orient="horz" pos="152">
          <p15:clr>
            <a:srgbClr val="A4A3A4"/>
          </p15:clr>
        </p15:guide>
        <p15:guide id="5" orient="horz" pos="2790">
          <p15:clr>
            <a:srgbClr val="A4A3A4"/>
          </p15:clr>
        </p15:guide>
        <p15:guide id="6" orient="horz" pos="604">
          <p15:clr>
            <a:srgbClr val="A4A3A4"/>
          </p15:clr>
        </p15:guide>
        <p15:guide id="7" pos="5616">
          <p15:clr>
            <a:srgbClr val="A4A3A4"/>
          </p15:clr>
        </p15:guide>
        <p15:guide id="8" pos="136">
          <p15:clr>
            <a:srgbClr val="A4A3A4"/>
          </p15:clr>
        </p15:guide>
        <p15:guide id="9" pos="589">
          <p15:clr>
            <a:srgbClr val="A4A3A4"/>
          </p15:clr>
        </p15:guide>
        <p15:guide id="10" pos="4453">
          <p15:clr>
            <a:srgbClr val="A4A3A4"/>
          </p15:clr>
        </p15:guide>
        <p15:guide id="11" pos="5163">
          <p15:clr>
            <a:srgbClr val="A4A3A4"/>
          </p15:clr>
        </p15:guide>
        <p15:guide id="12" pos="46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hn E. AndersonJr. x4973 04659N" initials="JEA" lastIdx="10" clrIdx="0">
    <p:extLst>
      <p:ext uri="{19B8F6BF-5375-455C-9EA6-DF929625EA0E}">
        <p15:presenceInfo xmlns:p15="http://schemas.microsoft.com/office/powerpoint/2012/main" userId="John E. AndersonJr. x4973 04659N" providerId="None"/>
      </p:ext>
    </p:extLst>
  </p:cmAuthor>
  <p:cmAuthor id="2" name="Madelyn R. Wolter x4807 16344N" initials="MRWx1" lastIdx="3" clrIdx="1">
    <p:extLst>
      <p:ext uri="{19B8F6BF-5375-455C-9EA6-DF929625EA0E}">
        <p15:presenceInfo xmlns:p15="http://schemas.microsoft.com/office/powerpoint/2012/main" userId="Madelyn R. Wolter x4807 16344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0202"/>
    <a:srgbClr val="505050"/>
    <a:srgbClr val="004C97"/>
    <a:srgbClr val="0D3B8E"/>
    <a:srgbClr val="003087"/>
    <a:srgbClr val="03005F"/>
    <a:srgbClr val="0C075E"/>
    <a:srgbClr val="50504E"/>
    <a:srgbClr val="4E4E4E"/>
    <a:srgbClr val="404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888" autoAdjust="0"/>
    <p:restoredTop sz="93419" autoAdjust="0"/>
  </p:normalViewPr>
  <p:slideViewPr>
    <p:cSldViewPr snapToGrid="0" snapToObjects="1" showGuides="1">
      <p:cViewPr varScale="1">
        <p:scale>
          <a:sx n="84" d="100"/>
          <a:sy n="84" d="100"/>
        </p:scale>
        <p:origin x="1404" y="96"/>
      </p:cViewPr>
      <p:guideLst>
        <p:guide orient="horz" pos="4142"/>
        <p:guide orient="horz" pos="4027"/>
        <p:guide orient="horz" pos="1698"/>
        <p:guide orient="horz" pos="152"/>
        <p:guide orient="horz" pos="2790"/>
        <p:guide orient="horz" pos="604"/>
        <p:guide pos="5616"/>
        <p:guide pos="136"/>
        <p:guide pos="589"/>
        <p:guide pos="4453"/>
        <p:guide pos="5163"/>
        <p:guide pos="4632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handoutMaster" Target="handoutMasters/handoutMaster1.xml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1/6/2024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1/6/2024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16" b="25769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DED135D-5C29-B729-A5F1-BCAB25D9513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817011"/>
            <a:ext cx="9189720" cy="2966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792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07C3AF8-3A11-7294-17A4-8CA21B169D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1121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76D4CD9-E6FD-C338-F1B5-149A3CE7FF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1636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7402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971550"/>
            <a:ext cx="8672513" cy="5059363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984"/>
              </a:spcBef>
              <a:defRPr sz="2400">
                <a:solidFill>
                  <a:srgbClr val="505050"/>
                </a:solidFill>
              </a:defRPr>
            </a:lvl1pPr>
            <a:lvl2pPr>
              <a:spcBef>
                <a:spcPts val="984"/>
              </a:spcBef>
              <a:defRPr sz="2200">
                <a:solidFill>
                  <a:srgbClr val="505050"/>
                </a:solidFill>
              </a:defRPr>
            </a:lvl2pPr>
            <a:lvl3pPr>
              <a:spcBef>
                <a:spcPts val="984"/>
              </a:spcBef>
              <a:defRPr sz="2000">
                <a:solidFill>
                  <a:srgbClr val="505050"/>
                </a:solidFill>
              </a:defRPr>
            </a:lvl3pPr>
            <a:lvl4pPr>
              <a:spcBef>
                <a:spcPts val="984"/>
              </a:spcBef>
              <a:defRPr sz="1800">
                <a:solidFill>
                  <a:srgbClr val="505050"/>
                </a:solidFill>
              </a:defRPr>
            </a:lvl4pPr>
            <a:lvl5pPr marL="2057400" indent="-228600">
              <a:spcBef>
                <a:spcPts val="984"/>
              </a:spcBef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2301D27F-5D1C-4ECC-B21D-60440E9F4CFC}" type="datetime1">
              <a:rPr lang="en-US" smtClean="0"/>
              <a:t>1/6/2024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Dave Capista | Main Injector Internal Readiness Review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2" name="Picture 11" descr="A picture containing icon&#10;&#10;Description automatically generated">
            <a:extLst>
              <a:ext uri="{FF2B5EF4-FFF2-40B4-BE49-F238E27FC236}">
                <a16:creationId xmlns:a16="http://schemas.microsoft.com/office/drawing/2014/main" id="{9CC9F3FA-594D-7948-B9BB-A349A58089C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1947" y="6258848"/>
            <a:ext cx="1108394" cy="199149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FED55EB-E5AE-1140-8A4A-A11133DEEC2F}"/>
              </a:ext>
            </a:extLst>
          </p:cNvPr>
          <p:cNvSpPr/>
          <p:nvPr userDrawn="1"/>
        </p:nvSpPr>
        <p:spPr>
          <a:xfrm>
            <a:off x="214491" y="6323962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4491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971550"/>
            <a:ext cx="4206240" cy="3633788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984"/>
              </a:spcBef>
              <a:defRPr sz="2400">
                <a:solidFill>
                  <a:srgbClr val="505050"/>
                </a:solidFill>
              </a:defRPr>
            </a:lvl1pPr>
            <a:lvl2pPr>
              <a:spcBef>
                <a:spcPts val="984"/>
              </a:spcBef>
              <a:defRPr sz="2200">
                <a:solidFill>
                  <a:srgbClr val="505050"/>
                </a:solidFill>
              </a:defRPr>
            </a:lvl2pPr>
            <a:lvl3pPr>
              <a:spcBef>
                <a:spcPts val="984"/>
              </a:spcBef>
              <a:defRPr sz="2000">
                <a:solidFill>
                  <a:srgbClr val="505050"/>
                </a:solidFill>
              </a:defRPr>
            </a:lvl3pPr>
            <a:lvl4pPr>
              <a:spcBef>
                <a:spcPts val="984"/>
              </a:spcBef>
              <a:defRPr sz="1800">
                <a:solidFill>
                  <a:srgbClr val="505050"/>
                </a:solidFill>
              </a:defRPr>
            </a:lvl4pPr>
            <a:lvl5pPr marL="2057400" indent="-228600">
              <a:spcBef>
                <a:spcPts val="984"/>
              </a:spcBef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2" y="971550"/>
            <a:ext cx="4215383" cy="3633788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984"/>
              </a:spcBef>
              <a:defRPr sz="2400">
                <a:solidFill>
                  <a:srgbClr val="505050"/>
                </a:solidFill>
              </a:defRPr>
            </a:lvl1pPr>
            <a:lvl2pPr>
              <a:spcBef>
                <a:spcPts val="984"/>
              </a:spcBef>
              <a:defRPr sz="2200">
                <a:solidFill>
                  <a:srgbClr val="505050"/>
                </a:solidFill>
              </a:defRPr>
            </a:lvl2pPr>
            <a:lvl3pPr>
              <a:spcBef>
                <a:spcPts val="984"/>
              </a:spcBef>
              <a:defRPr sz="2000">
                <a:solidFill>
                  <a:srgbClr val="505050"/>
                </a:solidFill>
              </a:defRPr>
            </a:lvl3pPr>
            <a:lvl4pPr>
              <a:spcBef>
                <a:spcPts val="984"/>
              </a:spcBef>
              <a:defRPr sz="1800">
                <a:solidFill>
                  <a:srgbClr val="505050"/>
                </a:solidFill>
              </a:defRPr>
            </a:lvl4pPr>
            <a:lvl5pPr marL="2057400" indent="-228600">
              <a:spcBef>
                <a:spcPts val="984"/>
              </a:spcBef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4305D529-D83C-414C-B055-496FDA942F0C}" type="datetime1">
              <a:rPr lang="en-US" smtClean="0"/>
              <a:t>1/6/2024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Dave Capista | Main Injector Internal Readiness Review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5" name="Picture 14" descr="A picture containing icon&#10;&#10;Description automatically generated">
            <a:extLst>
              <a:ext uri="{FF2B5EF4-FFF2-40B4-BE49-F238E27FC236}">
                <a16:creationId xmlns:a16="http://schemas.microsoft.com/office/drawing/2014/main" id="{1DA16756-E255-8B4F-A3A1-3BBDD1DB051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1947" y="6258848"/>
            <a:ext cx="1108394" cy="199149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87E78866-2134-CA4E-800C-6577038C03A7}"/>
              </a:ext>
            </a:extLst>
          </p:cNvPr>
          <p:cNvSpPr/>
          <p:nvPr userDrawn="1"/>
        </p:nvSpPr>
        <p:spPr>
          <a:xfrm>
            <a:off x="214491" y="6323962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88772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958849"/>
            <a:ext cx="3027894" cy="50226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2" y="958850"/>
            <a:ext cx="5347605" cy="5022675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984"/>
              </a:spcBef>
              <a:defRPr sz="2400">
                <a:solidFill>
                  <a:srgbClr val="505050"/>
                </a:solidFill>
              </a:defRPr>
            </a:lvl1pPr>
            <a:lvl2pPr>
              <a:spcBef>
                <a:spcPts val="984"/>
              </a:spcBef>
              <a:defRPr sz="2200">
                <a:solidFill>
                  <a:srgbClr val="505050"/>
                </a:solidFill>
              </a:defRPr>
            </a:lvl2pPr>
            <a:lvl3pPr>
              <a:spcBef>
                <a:spcPts val="984"/>
              </a:spcBef>
              <a:defRPr sz="2000">
                <a:solidFill>
                  <a:srgbClr val="505050"/>
                </a:solidFill>
              </a:defRPr>
            </a:lvl3pPr>
            <a:lvl4pPr>
              <a:spcBef>
                <a:spcPts val="984"/>
              </a:spcBef>
              <a:defRPr sz="1800">
                <a:solidFill>
                  <a:srgbClr val="505050"/>
                </a:solidFill>
              </a:defRPr>
            </a:lvl4pPr>
            <a:lvl5pPr marL="2057400" indent="-228600">
              <a:spcBef>
                <a:spcPts val="984"/>
              </a:spcBef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6504213"/>
            <a:ext cx="675368" cy="241300"/>
          </a:xfrm>
        </p:spPr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467DA654-7475-45A5-A19E-49594761AF4D}" type="datetime1">
              <a:rPr lang="en-US" smtClean="0"/>
              <a:t>1/6/2024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1" y="6504213"/>
            <a:ext cx="6262119" cy="250031"/>
          </a:xfrm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Dave Capista | Main Injector Internal Readiness Review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979A04A2-726F-2143-A443-7788AF2717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4026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3" name="Picture 12" descr="A picture containing icon&#10;&#10;Description automatically generated">
            <a:extLst>
              <a:ext uri="{FF2B5EF4-FFF2-40B4-BE49-F238E27FC236}">
                <a16:creationId xmlns:a16="http://schemas.microsoft.com/office/drawing/2014/main" id="{A6277B28-07F0-1A40-A152-F179A1370DF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1947" y="6258848"/>
            <a:ext cx="1108394" cy="199149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DCC5D535-9066-B247-8A94-392C689516EB}"/>
              </a:ext>
            </a:extLst>
          </p:cNvPr>
          <p:cNvSpPr/>
          <p:nvPr userDrawn="1"/>
        </p:nvSpPr>
        <p:spPr>
          <a:xfrm>
            <a:off x="214491" y="6323962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24654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971550"/>
            <a:ext cx="8686800" cy="3726717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686800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AAA71088-4B0D-4AE1-A96B-5105AF2C4DBC}" type="datetime1">
              <a:rPr lang="en-US" smtClean="0"/>
              <a:t>1/6/2024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5195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Dave Capista | Main Injector Internal Readiness Review</a:t>
            </a:r>
            <a:endParaRPr lang="en-US" b="1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3" name="Picture 12" descr="A picture containing icon&#10;&#10;Description automatically generated">
            <a:extLst>
              <a:ext uri="{FF2B5EF4-FFF2-40B4-BE49-F238E27FC236}">
                <a16:creationId xmlns:a16="http://schemas.microsoft.com/office/drawing/2014/main" id="{496DF85D-9E15-6943-AE30-0ED88E91D42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1947" y="6258848"/>
            <a:ext cx="1108394" cy="199149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F9D5FCF3-4E2F-704F-BE1D-3307737332FD}"/>
              </a:ext>
            </a:extLst>
          </p:cNvPr>
          <p:cNvSpPr/>
          <p:nvPr userDrawn="1"/>
        </p:nvSpPr>
        <p:spPr>
          <a:xfrm>
            <a:off x="214491" y="6323962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42129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6504213"/>
            <a:ext cx="675368" cy="241300"/>
          </a:xfrm>
        </p:spPr>
        <p:txBody>
          <a:bodyPr/>
          <a:lstStyle/>
          <a:p>
            <a:pPr>
              <a:defRPr/>
            </a:pPr>
            <a:fld id="{E711D9AA-836C-4853-A3AC-E5249A40524D}" type="datetime1">
              <a:rPr lang="en-US" smtClean="0"/>
              <a:t>1/6/2024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2" y="6504213"/>
            <a:ext cx="6260399" cy="242873"/>
          </a:xfrm>
        </p:spPr>
        <p:txBody>
          <a:bodyPr/>
          <a:lstStyle/>
          <a:p>
            <a:pPr>
              <a:defRPr/>
            </a:pPr>
            <a:r>
              <a:rPr lang="en-US"/>
              <a:t>Dave Capista | Main Injector Internal Readiness Review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254000"/>
            <a:ext cx="8675688" cy="5802923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pic>
        <p:nvPicPr>
          <p:cNvPr id="6" name="Picture 5" descr="A picture containing icon&#10;&#10;Description automatically generated">
            <a:extLst>
              <a:ext uri="{FF2B5EF4-FFF2-40B4-BE49-F238E27FC236}">
                <a16:creationId xmlns:a16="http://schemas.microsoft.com/office/drawing/2014/main" id="{7195FC8E-A302-604F-B566-3B477A1532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1947" y="6258848"/>
            <a:ext cx="1108394" cy="19914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A2A4A72-F504-5545-BC7E-7E2B7738B172}"/>
              </a:ext>
            </a:extLst>
          </p:cNvPr>
          <p:cNvSpPr/>
          <p:nvPr userDrawn="1"/>
        </p:nvSpPr>
        <p:spPr>
          <a:xfrm>
            <a:off x="214491" y="6323962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31548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3E92C2A-568B-4427-8487-9C2FE8CF5F33}" type="datetime1">
              <a:rPr lang="en-US" smtClean="0"/>
              <a:t>1/6/2024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6504213"/>
            <a:ext cx="6272278" cy="242873"/>
          </a:xfrm>
        </p:spPr>
        <p:txBody>
          <a:bodyPr/>
          <a:lstStyle/>
          <a:p>
            <a:pPr>
              <a:defRPr/>
            </a:pPr>
            <a:r>
              <a:rPr lang="en-US"/>
              <a:t>Dave Capista | Main Injector Internal Readiness Review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pic>
        <p:nvPicPr>
          <p:cNvPr id="23" name="Picture 22" descr="A picture containing icon&#10;&#10;Description automatically generated">
            <a:extLst>
              <a:ext uri="{FF2B5EF4-FFF2-40B4-BE49-F238E27FC236}">
                <a16:creationId xmlns:a16="http://schemas.microsoft.com/office/drawing/2014/main" id="{B79370FC-E149-604A-B4F3-08DEA3D84B6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1947" y="6258848"/>
            <a:ext cx="1108394" cy="199149"/>
          </a:xfrm>
          <a:prstGeom prst="rect">
            <a:avLst/>
          </a:prstGeom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36FF585D-DDCF-264A-ADC6-3B99862B5097}"/>
              </a:ext>
            </a:extLst>
          </p:cNvPr>
          <p:cNvSpPr/>
          <p:nvPr userDrawn="1"/>
        </p:nvSpPr>
        <p:spPr>
          <a:xfrm>
            <a:off x="214491" y="6323962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62225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971550"/>
            <a:ext cx="8672513" cy="50593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BC4A7B70-F78B-42A8-961D-CA3B063E5691}" type="datetime1">
              <a:rPr lang="en-US" smtClean="0"/>
              <a:t>1/6/2024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Dave Capista | Main Injector Internal Readiness Review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971550"/>
            <a:ext cx="4206240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2" y="971550"/>
            <a:ext cx="4215383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B56F2A23-43BD-4A5E-838F-CA3BD612A81E}" type="datetime1">
              <a:rPr lang="en-US" smtClean="0"/>
              <a:t>1/6/2024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Dave Capista | Main Injector Internal Readiness Review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958849"/>
            <a:ext cx="3027894" cy="50226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2" y="958850"/>
            <a:ext cx="5347605" cy="50226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6504213"/>
            <a:ext cx="675368" cy="241300"/>
          </a:xfrm>
        </p:spPr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CAC065BB-433F-41EB-87DF-2845D2E56CA0}" type="datetime1">
              <a:rPr lang="en-US" smtClean="0"/>
              <a:t>1/6/2024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1" y="6504213"/>
            <a:ext cx="6262119" cy="250031"/>
          </a:xfrm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Dave Capista | Main Injector Internal Readiness Review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979A04A2-726F-2143-A443-7788AF2717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4026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971550"/>
            <a:ext cx="8686800" cy="3726717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686800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71F4FE3-BE44-4191-996A-F2E05F648E36}" type="datetime1">
              <a:rPr lang="en-US" smtClean="0"/>
              <a:t>1/6/2024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5195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Dave Capista | Main Injector Internal Readiness Review</a:t>
            </a:r>
            <a:endParaRPr lang="en-US" b="1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6504213"/>
            <a:ext cx="675368" cy="241300"/>
          </a:xfrm>
        </p:spPr>
        <p:txBody>
          <a:bodyPr/>
          <a:lstStyle/>
          <a:p>
            <a:pPr>
              <a:defRPr/>
            </a:pPr>
            <a:fld id="{2C33643B-FA0C-4C3E-A593-7569424E0057}" type="datetime1">
              <a:rPr lang="en-US" smtClean="0"/>
              <a:t>1/6/2024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2" y="6504213"/>
            <a:ext cx="6260399" cy="242873"/>
          </a:xfrm>
        </p:spPr>
        <p:txBody>
          <a:bodyPr/>
          <a:lstStyle/>
          <a:p>
            <a:pPr>
              <a:defRPr/>
            </a:pPr>
            <a:r>
              <a:rPr lang="en-US"/>
              <a:t>Dave Capista | Main Injector Internal Readiness Review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254000"/>
            <a:ext cx="8675688" cy="5802923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CA867BB-7AD8-43EB-BFD8-18102F88A9B0}" type="datetime1">
              <a:rPr lang="en-US" smtClean="0"/>
              <a:t>1/6/2024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6504213"/>
            <a:ext cx="6272278" cy="242873"/>
          </a:xfrm>
        </p:spPr>
        <p:txBody>
          <a:bodyPr/>
          <a:lstStyle/>
          <a:p>
            <a:pPr>
              <a:defRPr/>
            </a:pPr>
            <a:r>
              <a:rPr lang="en-US"/>
              <a:t>Dave Capista | Main Injector Internal Readiness Review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342F55E-5880-DFDC-1269-28EDE5F7EF9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2860" y="808129"/>
            <a:ext cx="9189720" cy="2966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1613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364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19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6052B795-056F-40C8-91FD-5009357882C7}" type="datetime1">
              <a:rPr lang="en-US" smtClean="0"/>
              <a:t>1/6/2024</a:t>
            </a:fld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0399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Dave Capista | Main Injector Internal Readiness Review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3" y="4477484"/>
            <a:ext cx="1076325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215900" y="6258863"/>
            <a:ext cx="8699500" cy="197990"/>
            <a:chOff x="600217" y="6258863"/>
            <a:chExt cx="8297721" cy="188846"/>
          </a:xfrm>
        </p:grpSpPr>
        <p:cxnSp>
          <p:nvCxnSpPr>
            <p:cNvPr id="10" name="Straight Connector 9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6" descr="FermiLogo_RGB_NALBlue.png"/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58863"/>
              <a:ext cx="1044157" cy="188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04" r:id="rId2"/>
    <p:sldLayoutId id="2147484105" r:id="rId3"/>
    <p:sldLayoutId id="2147484120" r:id="rId4"/>
    <p:sldLayoutId id="2147484103" r:id="rId5"/>
    <p:sldLayoutId id="2147484122" r:id="rId6"/>
    <p:sldLayoutId id="2147484116" r:id="rId7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7D40A99E-39DA-4CB5-86FE-60178196C5EB}" type="datetime1">
              <a:rPr lang="en-US" smtClean="0"/>
              <a:t>1/6/2024</a:t>
            </a:fld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0399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Dave Capista | Main Injector Internal Readiness Review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3" y="4477484"/>
            <a:ext cx="1076325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215900" y="6258863"/>
            <a:ext cx="8699500" cy="197990"/>
            <a:chOff x="600217" y="6258863"/>
            <a:chExt cx="8297721" cy="188846"/>
          </a:xfrm>
        </p:grpSpPr>
        <p:cxnSp>
          <p:nvCxnSpPr>
            <p:cNvPr id="10" name="Straight Connector 9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6" descr="FermiLogo_RGB_NALBlue.png"/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58863"/>
              <a:ext cx="1044157" cy="188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140478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4" r:id="rId1"/>
    <p:sldLayoutId id="2147484125" r:id="rId2"/>
    <p:sldLayoutId id="2147484126" r:id="rId3"/>
    <p:sldLayoutId id="2147484127" r:id="rId4"/>
    <p:sldLayoutId id="2147484128" r:id="rId5"/>
    <p:sldLayoutId id="2147484129" r:id="rId6"/>
    <p:sldLayoutId id="2147484130" r:id="rId7"/>
    <p:sldLayoutId id="2147484131" r:id="rId8"/>
    <p:sldLayoutId id="2147484132" r:id="rId9"/>
    <p:sldLayoutId id="2147484133" r:id="rId10"/>
    <p:sldLayoutId id="2147484134" r:id="rId11"/>
    <p:sldLayoutId id="2147484135" r:id="rId12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41924" y="5045612"/>
            <a:ext cx="8499231" cy="1390219"/>
          </a:xfrm>
        </p:spPr>
        <p:txBody>
          <a:bodyPr/>
          <a:lstStyle/>
          <a:p>
            <a:r>
              <a:rPr lang="en-US" sz="1600" dirty="0"/>
              <a:t>Dave Capista</a:t>
            </a:r>
            <a:r>
              <a:rPr lang="en-US" sz="1600"/>
              <a:t>	 </a:t>
            </a:r>
            <a:endParaRPr lang="en-US" sz="1600" dirty="0"/>
          </a:p>
          <a:p>
            <a:r>
              <a:rPr lang="en-US" sz="1600" dirty="0"/>
              <a:t>Main Injector Internal Readiness Review </a:t>
            </a:r>
          </a:p>
          <a:p>
            <a:r>
              <a:rPr lang="en-US" sz="1600" dirty="0"/>
              <a:t>10 January2024</a:t>
            </a:r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r>
              <a:rPr lang="en-US" sz="1800" dirty="0"/>
              <a:t>Safety Assessment Document Updates for DOE O 420.2D</a:t>
            </a:r>
          </a:p>
          <a:p>
            <a:r>
              <a:rPr lang="en-US" sz="1800" dirty="0"/>
              <a:t>SAD Section III Chapter 07 – Main Injector</a:t>
            </a: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385710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CFE3661-15DA-4F16-66AC-D45860FE4F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729649"/>
            <a:ext cx="8672513" cy="2502568"/>
          </a:xfrm>
        </p:spPr>
        <p:txBody>
          <a:bodyPr/>
          <a:lstStyle/>
          <a:p>
            <a:r>
              <a:rPr lang="en-US" sz="1800" dirty="0"/>
              <a:t>Residual Activation</a:t>
            </a:r>
          </a:p>
          <a:p>
            <a:pPr lvl="1"/>
            <a:r>
              <a:rPr lang="en-US" sz="1800" dirty="0"/>
              <a:t>High intensity beam delivery can produce activated materials inside the Main Injector enclosure due to beam loss</a:t>
            </a:r>
          </a:p>
          <a:p>
            <a:pPr lvl="1"/>
            <a:r>
              <a:rPr lang="en-US" sz="1800" dirty="0"/>
              <a:t>The residual dose rate found in the Main Injector from initial entry surveys is historically less than 5 mrem/hr, exceptions include:</a:t>
            </a:r>
          </a:p>
          <a:p>
            <a:pPr lvl="2"/>
            <a:r>
              <a:rPr lang="en-US" sz="1800" dirty="0"/>
              <a:t>The injection and extraction areas</a:t>
            </a:r>
          </a:p>
          <a:p>
            <a:pPr lvl="2"/>
            <a:r>
              <a:rPr lang="en-US" sz="1800" dirty="0"/>
              <a:t>The collimation areas</a:t>
            </a:r>
          </a:p>
          <a:p>
            <a:pPr lvl="1"/>
            <a:r>
              <a:rPr lang="en-US" sz="1800" dirty="0"/>
              <a:t>Hazard applies to onsite facility workers and onsite co-located workers</a:t>
            </a:r>
          </a:p>
          <a:p>
            <a:pPr lvl="1"/>
            <a:endParaRPr lang="en-US" sz="1800" dirty="0"/>
          </a:p>
          <a:p>
            <a:pPr lvl="1"/>
            <a:endParaRPr lang="en-US" sz="1800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B214EE9-CFE1-E69B-B662-2FADF34340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Non-Accelerator Specific Hazards - Radiological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CB5798-574A-C21C-F639-F8A6C31118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914400" cy="241300"/>
          </a:xfrm>
        </p:spPr>
        <p:txBody>
          <a:bodyPr/>
          <a:lstStyle/>
          <a:p>
            <a:pPr>
              <a:defRPr/>
            </a:pPr>
            <a:fld id="{BB155941-806B-4D48-812F-0918D0AE16F8}" type="datetime1">
              <a:rPr lang="en-US" smtClean="0"/>
              <a:t>1/6/2024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50D619-FE2C-CE0D-EF53-65B271A7AF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Dave Capista | Main Injector Internal Readiness Review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5E27D8-9FF1-FAAE-1F09-B245D3AD0A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58A230E1-1998-017A-D497-F61F9181D7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3005497"/>
              </p:ext>
            </p:extLst>
          </p:nvPr>
        </p:nvGraphicFramePr>
        <p:xfrm>
          <a:off x="228600" y="3342831"/>
          <a:ext cx="8573940" cy="2865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73416">
                  <a:extLst>
                    <a:ext uri="{9D8B030D-6E8A-4147-A177-3AD203B41FA5}">
                      <a16:colId xmlns:a16="http://schemas.microsoft.com/office/drawing/2014/main" val="1119936655"/>
                    </a:ext>
                  </a:extLst>
                </a:gridCol>
                <a:gridCol w="3976382">
                  <a:extLst>
                    <a:ext uri="{9D8B030D-6E8A-4147-A177-3AD203B41FA5}">
                      <a16:colId xmlns:a16="http://schemas.microsoft.com/office/drawing/2014/main" val="2077446868"/>
                    </a:ext>
                  </a:extLst>
                </a:gridCol>
                <a:gridCol w="2324142">
                  <a:extLst>
                    <a:ext uri="{9D8B030D-6E8A-4147-A177-3AD203B41FA5}">
                      <a16:colId xmlns:a16="http://schemas.microsoft.com/office/drawing/2014/main" val="1994273894"/>
                    </a:ext>
                  </a:extLst>
                </a:gridCol>
              </a:tblGrid>
              <a:tr h="502584"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rgbClr val="0D3B8E"/>
                          </a:solidFill>
                        </a:rPr>
                        <a:t>Baseline Qualitative Risk (without controls)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rgbClr val="0D3B8E"/>
                          </a:solidFill>
                        </a:rPr>
                        <a:t>Controls</a:t>
                      </a:r>
                    </a:p>
                    <a:p>
                      <a:r>
                        <a:rPr lang="en-US" sz="1600" b="0" dirty="0">
                          <a:solidFill>
                            <a:srgbClr val="0D3B8E"/>
                          </a:solidFill>
                        </a:rPr>
                        <a:t>Preventive (P)/Mitigative (M)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rgbClr val="0D3B8E"/>
                          </a:solidFill>
                        </a:rPr>
                        <a:t>Residual Qualitative Risk </a:t>
                      </a:r>
                    </a:p>
                    <a:p>
                      <a:r>
                        <a:rPr lang="en-US" sz="1600" b="0" dirty="0">
                          <a:solidFill>
                            <a:srgbClr val="0D3B8E"/>
                          </a:solidFill>
                        </a:rPr>
                        <a:t>(with controls)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0873031"/>
                  </a:ext>
                </a:extLst>
              </a:tr>
              <a:tr h="1983885">
                <a:tc>
                  <a:txBody>
                    <a:bodyPr/>
                    <a:lstStyle/>
                    <a:p>
                      <a:r>
                        <a:rPr lang="en-US" sz="1600" dirty="0"/>
                        <a:t>L: A</a:t>
                      </a:r>
                    </a:p>
                    <a:p>
                      <a:r>
                        <a:rPr lang="en-US" sz="1600" dirty="0"/>
                        <a:t>C: H</a:t>
                      </a:r>
                    </a:p>
                    <a:p>
                      <a:r>
                        <a:rPr lang="en-US" sz="1600" dirty="0"/>
                        <a:t>R: 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P – Locked Gates:</a:t>
                      </a:r>
                    </a:p>
                    <a:p>
                      <a:r>
                        <a:rPr lang="en-US" sz="1600" dirty="0"/>
                        <a:t>P – Key Control Program</a:t>
                      </a:r>
                    </a:p>
                    <a:p>
                      <a:r>
                        <a:rPr lang="en-US" sz="1600" dirty="0"/>
                        <a:t>P – Radiological Work Permit</a:t>
                      </a:r>
                    </a:p>
                    <a:p>
                      <a:r>
                        <a:rPr lang="en-US" sz="1600" dirty="0"/>
                        <a:t>P – Postings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P – Training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P – Beam Loss Monitoring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M – Machine Protection System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M – Local Component Shielding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M – Run Conditions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L: BEU</a:t>
                      </a:r>
                    </a:p>
                    <a:p>
                      <a:r>
                        <a:rPr lang="en-US" sz="1600" dirty="0"/>
                        <a:t>C: N</a:t>
                      </a:r>
                    </a:p>
                    <a:p>
                      <a:r>
                        <a:rPr lang="en-US" sz="1600" dirty="0"/>
                        <a:t>R: IV</a:t>
                      </a:r>
                    </a:p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94690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096081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CFE3661-15DA-4F16-66AC-D45860FE4F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838691"/>
            <a:ext cx="8672513" cy="1470169"/>
          </a:xfrm>
        </p:spPr>
        <p:txBody>
          <a:bodyPr/>
          <a:lstStyle/>
          <a:p>
            <a:r>
              <a:rPr lang="en-US" sz="2000" dirty="0"/>
              <a:t>Radioactive Water (RAW) system</a:t>
            </a:r>
          </a:p>
          <a:p>
            <a:pPr lvl="1"/>
            <a:r>
              <a:rPr lang="en-US" sz="1800" dirty="0"/>
              <a:t>The Main Injector Abort is cooled with water which becomes activated.</a:t>
            </a:r>
          </a:p>
          <a:p>
            <a:pPr lvl="1"/>
            <a:r>
              <a:rPr lang="en-US" sz="1800" dirty="0"/>
              <a:t>The system is self contained and heat exchanged with the MI LCW system</a:t>
            </a:r>
          </a:p>
          <a:p>
            <a:pPr lvl="1"/>
            <a:r>
              <a:rPr lang="en-US" sz="1800" dirty="0"/>
              <a:t>Hazard applies to onsite facility workers and onsite co-located workers</a:t>
            </a:r>
          </a:p>
          <a:p>
            <a:pPr lvl="1"/>
            <a:endParaRPr lang="en-US" sz="1800" dirty="0"/>
          </a:p>
          <a:p>
            <a:pPr lvl="1"/>
            <a:endParaRPr lang="en-US" sz="1800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B214EE9-CFE1-E69B-B662-2FADF34340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Non-Accelerator Specific Hazards - Radiological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CB5798-574A-C21C-F639-F8A6C31118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914400" cy="241300"/>
          </a:xfrm>
        </p:spPr>
        <p:txBody>
          <a:bodyPr/>
          <a:lstStyle/>
          <a:p>
            <a:pPr>
              <a:defRPr/>
            </a:pPr>
            <a:fld id="{BB155941-806B-4D48-812F-0918D0AE16F8}" type="datetime1">
              <a:rPr lang="en-US" smtClean="0"/>
              <a:t>1/6/2024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50D619-FE2C-CE0D-EF53-65B271A7AF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Dave Capista | Main Injector Internal Readiness Review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5E27D8-9FF1-FAAE-1F09-B245D3AD0A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58A230E1-1998-017A-D497-F61F9181D7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2152262"/>
              </p:ext>
            </p:extLst>
          </p:nvPr>
        </p:nvGraphicFramePr>
        <p:xfrm>
          <a:off x="228600" y="2610718"/>
          <a:ext cx="8573940" cy="25957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73416">
                  <a:extLst>
                    <a:ext uri="{9D8B030D-6E8A-4147-A177-3AD203B41FA5}">
                      <a16:colId xmlns:a16="http://schemas.microsoft.com/office/drawing/2014/main" val="1119936655"/>
                    </a:ext>
                  </a:extLst>
                </a:gridCol>
                <a:gridCol w="3976382">
                  <a:extLst>
                    <a:ext uri="{9D8B030D-6E8A-4147-A177-3AD203B41FA5}">
                      <a16:colId xmlns:a16="http://schemas.microsoft.com/office/drawing/2014/main" val="2077446868"/>
                    </a:ext>
                  </a:extLst>
                </a:gridCol>
                <a:gridCol w="2324142">
                  <a:extLst>
                    <a:ext uri="{9D8B030D-6E8A-4147-A177-3AD203B41FA5}">
                      <a16:colId xmlns:a16="http://schemas.microsoft.com/office/drawing/2014/main" val="1994273894"/>
                    </a:ext>
                  </a:extLst>
                </a:gridCol>
              </a:tblGrid>
              <a:tr h="510876"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rgbClr val="0D3B8E"/>
                          </a:solidFill>
                        </a:rPr>
                        <a:t>Baseline Qualitative Risk (without controls)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rgbClr val="0D3B8E"/>
                          </a:solidFill>
                        </a:rPr>
                        <a:t>Controls</a:t>
                      </a:r>
                    </a:p>
                    <a:p>
                      <a:r>
                        <a:rPr lang="en-US" sz="1600" b="0" dirty="0">
                          <a:solidFill>
                            <a:srgbClr val="0D3B8E"/>
                          </a:solidFill>
                        </a:rPr>
                        <a:t>Preventive (P)/Mitigative (M)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rgbClr val="0D3B8E"/>
                          </a:solidFill>
                        </a:rPr>
                        <a:t>Residual Qualitative Risk </a:t>
                      </a:r>
                    </a:p>
                    <a:p>
                      <a:r>
                        <a:rPr lang="en-US" sz="1600" b="0" dirty="0">
                          <a:solidFill>
                            <a:srgbClr val="0D3B8E"/>
                          </a:solidFill>
                        </a:rPr>
                        <a:t>(with controls)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0873031"/>
                  </a:ext>
                </a:extLst>
              </a:tr>
              <a:tr h="2016614">
                <a:tc>
                  <a:txBody>
                    <a:bodyPr/>
                    <a:lstStyle/>
                    <a:p>
                      <a:r>
                        <a:rPr lang="en-US" sz="1600" dirty="0"/>
                        <a:t>L: A</a:t>
                      </a:r>
                    </a:p>
                    <a:p>
                      <a:r>
                        <a:rPr lang="en-US" sz="1600" dirty="0"/>
                        <a:t>C: H</a:t>
                      </a:r>
                    </a:p>
                    <a:p>
                      <a:r>
                        <a:rPr lang="en-US" sz="1600" dirty="0"/>
                        <a:t>R: 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P – Locked Gates</a:t>
                      </a:r>
                    </a:p>
                    <a:p>
                      <a:r>
                        <a:rPr lang="en-US" sz="1600" dirty="0"/>
                        <a:t>P – Key Control Program</a:t>
                      </a:r>
                    </a:p>
                    <a:p>
                      <a:r>
                        <a:rPr lang="en-US" sz="1600" dirty="0"/>
                        <a:t>P – Radiological Work Permit</a:t>
                      </a:r>
                    </a:p>
                    <a:p>
                      <a:r>
                        <a:rPr lang="en-US" sz="1600" dirty="0"/>
                        <a:t>P – Postings: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P – Training: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M – Volume Monitoring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M – Engineered Containment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L: BEU</a:t>
                      </a:r>
                    </a:p>
                    <a:p>
                      <a:r>
                        <a:rPr lang="en-US" sz="1600" dirty="0"/>
                        <a:t>C: N</a:t>
                      </a:r>
                    </a:p>
                    <a:p>
                      <a:r>
                        <a:rPr lang="en-US" sz="1600" dirty="0"/>
                        <a:t>R: IV</a:t>
                      </a:r>
                    </a:p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94690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759188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CFE3661-15DA-4F16-66AC-D45860FE4F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838691"/>
            <a:ext cx="8672513" cy="1675909"/>
          </a:xfrm>
        </p:spPr>
        <p:txBody>
          <a:bodyPr/>
          <a:lstStyle/>
          <a:p>
            <a:r>
              <a:rPr lang="en-US" sz="2000" dirty="0"/>
              <a:t>Air Activation</a:t>
            </a:r>
          </a:p>
          <a:p>
            <a:pPr lvl="1"/>
            <a:r>
              <a:rPr lang="en-US" sz="1800" dirty="0"/>
              <a:t>Air activation can occur at any area in the accelerator where high beam losses are present. </a:t>
            </a:r>
          </a:p>
          <a:p>
            <a:pPr lvl="1"/>
            <a:r>
              <a:rPr lang="en-US" sz="1800" dirty="0"/>
              <a:t>These areas are typically limited to the collimation and abort areas.</a:t>
            </a:r>
          </a:p>
          <a:p>
            <a:pPr lvl="1"/>
            <a:r>
              <a:rPr lang="en-US" sz="1800" dirty="0"/>
              <a:t>Hazard applies to onsite facility workers and onsite co-located workers</a:t>
            </a:r>
          </a:p>
          <a:p>
            <a:pPr lvl="1"/>
            <a:endParaRPr lang="en-US" sz="1800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B214EE9-CFE1-E69B-B662-2FADF34340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Non-Accelerator Specific Hazards - Radiological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CB5798-574A-C21C-F639-F8A6C31118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914400" cy="241300"/>
          </a:xfrm>
        </p:spPr>
        <p:txBody>
          <a:bodyPr/>
          <a:lstStyle/>
          <a:p>
            <a:pPr>
              <a:defRPr/>
            </a:pPr>
            <a:fld id="{BB155941-806B-4D48-812F-0918D0AE16F8}" type="datetime1">
              <a:rPr lang="en-US" smtClean="0"/>
              <a:t>1/6/2024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50D619-FE2C-CE0D-EF53-65B271A7AF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Dave Capista | Main Injector Internal Readiness Review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5E27D8-9FF1-FAAE-1F09-B245D3AD0A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58A230E1-1998-017A-D497-F61F9181D7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7803267"/>
              </p:ext>
            </p:extLst>
          </p:nvPr>
        </p:nvGraphicFramePr>
        <p:xfrm>
          <a:off x="285030" y="2937290"/>
          <a:ext cx="8573940" cy="215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73416">
                  <a:extLst>
                    <a:ext uri="{9D8B030D-6E8A-4147-A177-3AD203B41FA5}">
                      <a16:colId xmlns:a16="http://schemas.microsoft.com/office/drawing/2014/main" val="1119936655"/>
                    </a:ext>
                  </a:extLst>
                </a:gridCol>
                <a:gridCol w="3976382">
                  <a:extLst>
                    <a:ext uri="{9D8B030D-6E8A-4147-A177-3AD203B41FA5}">
                      <a16:colId xmlns:a16="http://schemas.microsoft.com/office/drawing/2014/main" val="2077446868"/>
                    </a:ext>
                  </a:extLst>
                </a:gridCol>
                <a:gridCol w="2324142">
                  <a:extLst>
                    <a:ext uri="{9D8B030D-6E8A-4147-A177-3AD203B41FA5}">
                      <a16:colId xmlns:a16="http://schemas.microsoft.com/office/drawing/2014/main" val="1994273894"/>
                    </a:ext>
                  </a:extLst>
                </a:gridCol>
              </a:tblGrid>
              <a:tr h="465021"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rgbClr val="0D3B8E"/>
                          </a:solidFill>
                        </a:rPr>
                        <a:t>Baseline Qualitative Risk (without controls)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rgbClr val="0D3B8E"/>
                          </a:solidFill>
                        </a:rPr>
                        <a:t>Controls</a:t>
                      </a:r>
                    </a:p>
                    <a:p>
                      <a:r>
                        <a:rPr lang="en-US" sz="1600" b="0" dirty="0">
                          <a:solidFill>
                            <a:srgbClr val="0D3B8E"/>
                          </a:solidFill>
                        </a:rPr>
                        <a:t>Preventive (P)/Mitigative (M)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rgbClr val="0D3B8E"/>
                          </a:solidFill>
                        </a:rPr>
                        <a:t>Residual Qualitative Risk </a:t>
                      </a:r>
                    </a:p>
                    <a:p>
                      <a:r>
                        <a:rPr lang="en-US" sz="1600" b="0" dirty="0">
                          <a:solidFill>
                            <a:srgbClr val="0D3B8E"/>
                          </a:solidFill>
                        </a:rPr>
                        <a:t>(with controls)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0873031"/>
                  </a:ext>
                </a:extLst>
              </a:tr>
              <a:tr h="1575680">
                <a:tc>
                  <a:txBody>
                    <a:bodyPr/>
                    <a:lstStyle/>
                    <a:p>
                      <a:r>
                        <a:rPr lang="en-US" sz="1600" dirty="0"/>
                        <a:t>L: A</a:t>
                      </a:r>
                    </a:p>
                    <a:p>
                      <a:r>
                        <a:rPr lang="en-US" sz="1600" dirty="0"/>
                        <a:t>C: H</a:t>
                      </a:r>
                    </a:p>
                    <a:p>
                      <a:r>
                        <a:rPr lang="en-US" sz="1600" dirty="0"/>
                        <a:t>R: 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 – Air Monitoring</a:t>
                      </a:r>
                      <a:endParaRPr lang="en-US" sz="1600" dirty="0"/>
                    </a:p>
                    <a:p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 – Run Conditions</a:t>
                      </a:r>
                    </a:p>
                    <a:p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P– Beam loss Monitoring</a:t>
                      </a:r>
                      <a:endParaRPr lang="en-US" sz="1600" dirty="0"/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 – Machine Protection System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 – Engineered Air Flow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L: EU</a:t>
                      </a:r>
                    </a:p>
                    <a:p>
                      <a:r>
                        <a:rPr lang="en-US" sz="1600" dirty="0"/>
                        <a:t>C: N</a:t>
                      </a:r>
                    </a:p>
                    <a:p>
                      <a:r>
                        <a:rPr lang="en-US" sz="1600" dirty="0"/>
                        <a:t>R: IV</a:t>
                      </a:r>
                    </a:p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94690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913588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CFE3661-15DA-4F16-66AC-D45860FE4F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2250" y="857987"/>
            <a:ext cx="8672513" cy="1439443"/>
          </a:xfrm>
        </p:spPr>
        <p:txBody>
          <a:bodyPr/>
          <a:lstStyle/>
          <a:p>
            <a:r>
              <a:rPr lang="en-US" sz="2000" dirty="0"/>
              <a:t>Soil Interactions </a:t>
            </a:r>
          </a:p>
          <a:p>
            <a:pPr lvl="1"/>
            <a:r>
              <a:rPr lang="en-US" sz="1800" dirty="0">
                <a:latin typeface="Times New Roman" panose="02020603050405020304" pitchFamily="18" charset="0"/>
                <a:ea typeface="MS Mincho" panose="02020609040205080304" pitchFamily="49" charset="-128"/>
              </a:rPr>
              <a:t>R</a:t>
            </a:r>
            <a:r>
              <a:rPr lang="en-US" sz="1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adionuclides are produced which may contaminate ground water</a:t>
            </a:r>
          </a:p>
          <a:p>
            <a:pPr lvl="1"/>
            <a:r>
              <a:rPr lang="en-US" sz="1800" dirty="0">
                <a:latin typeface="Times New Roman" panose="02020603050405020304" pitchFamily="18" charset="0"/>
                <a:ea typeface="MS Mincho" panose="02020609040205080304" pitchFamily="49" charset="-128"/>
              </a:rPr>
              <a:t>Can occur in areas of high chronic losses</a:t>
            </a:r>
          </a:p>
          <a:p>
            <a:pPr lvl="1"/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Hazard applies to onsite facility workers and onsite co-located workers</a:t>
            </a:r>
          </a:p>
          <a:p>
            <a:pPr marL="457200" lvl="1" indent="0">
              <a:buNone/>
            </a:pPr>
            <a:endParaRPr lang="en-US" sz="1800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B214EE9-CFE1-E69B-B662-2FADF34340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Non-Accelerator Specific Hazards - Radiological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CB5798-574A-C21C-F639-F8A6C31118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914400" cy="241300"/>
          </a:xfrm>
        </p:spPr>
        <p:txBody>
          <a:bodyPr/>
          <a:lstStyle/>
          <a:p>
            <a:pPr>
              <a:defRPr/>
            </a:pPr>
            <a:fld id="{BB155941-806B-4D48-812F-0918D0AE16F8}" type="datetime1">
              <a:rPr lang="en-US" smtClean="0"/>
              <a:t>1/6/2024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50D619-FE2C-CE0D-EF53-65B271A7AF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Dave Capista | Main Injector Internal Readiness Review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5E27D8-9FF1-FAAE-1F09-B245D3AD0A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58A230E1-1998-017A-D497-F61F9181D7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7094627"/>
              </p:ext>
            </p:extLst>
          </p:nvPr>
        </p:nvGraphicFramePr>
        <p:xfrm>
          <a:off x="117866" y="2697786"/>
          <a:ext cx="8573940" cy="20854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73416">
                  <a:extLst>
                    <a:ext uri="{9D8B030D-6E8A-4147-A177-3AD203B41FA5}">
                      <a16:colId xmlns:a16="http://schemas.microsoft.com/office/drawing/2014/main" val="1119936655"/>
                    </a:ext>
                  </a:extLst>
                </a:gridCol>
                <a:gridCol w="3976382">
                  <a:extLst>
                    <a:ext uri="{9D8B030D-6E8A-4147-A177-3AD203B41FA5}">
                      <a16:colId xmlns:a16="http://schemas.microsoft.com/office/drawing/2014/main" val="2077446868"/>
                    </a:ext>
                  </a:extLst>
                </a:gridCol>
                <a:gridCol w="2324142">
                  <a:extLst>
                    <a:ext uri="{9D8B030D-6E8A-4147-A177-3AD203B41FA5}">
                      <a16:colId xmlns:a16="http://schemas.microsoft.com/office/drawing/2014/main" val="1994273894"/>
                    </a:ext>
                  </a:extLst>
                </a:gridCol>
              </a:tblGrid>
              <a:tr h="470751"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rgbClr val="0D3B8E"/>
                          </a:solidFill>
                        </a:rPr>
                        <a:t>Baseline Qualitative Risk (without controls)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rgbClr val="0D3B8E"/>
                          </a:solidFill>
                        </a:rPr>
                        <a:t>Controls</a:t>
                      </a:r>
                    </a:p>
                    <a:p>
                      <a:r>
                        <a:rPr lang="en-US" sz="1600" b="0" dirty="0">
                          <a:solidFill>
                            <a:srgbClr val="0D3B8E"/>
                          </a:solidFill>
                        </a:rPr>
                        <a:t>Preventive (P)/Mitigative (M)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rgbClr val="0D3B8E"/>
                          </a:solidFill>
                        </a:rPr>
                        <a:t>Residual Qualitative Risk </a:t>
                      </a:r>
                    </a:p>
                    <a:p>
                      <a:r>
                        <a:rPr lang="en-US" sz="1600" b="0" dirty="0">
                          <a:solidFill>
                            <a:srgbClr val="0D3B8E"/>
                          </a:solidFill>
                        </a:rPr>
                        <a:t>(with controls)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0873031"/>
                  </a:ext>
                </a:extLst>
              </a:tr>
              <a:tr h="1506333">
                <a:tc>
                  <a:txBody>
                    <a:bodyPr/>
                    <a:lstStyle/>
                    <a:p>
                      <a:r>
                        <a:rPr lang="en-US" sz="1600" dirty="0"/>
                        <a:t>L: A</a:t>
                      </a:r>
                    </a:p>
                    <a:p>
                      <a:r>
                        <a:rPr lang="en-US" sz="1600" dirty="0"/>
                        <a:t>C: H</a:t>
                      </a:r>
                    </a:p>
                    <a:p>
                      <a:r>
                        <a:rPr lang="en-US" sz="1600" dirty="0"/>
                        <a:t>R: 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 – Beam Loss Monitoring</a:t>
                      </a:r>
                    </a:p>
                    <a:p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 – Machine Protection System</a:t>
                      </a:r>
                    </a:p>
                    <a:p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 – Engineered Beam Dump</a:t>
                      </a:r>
                    </a:p>
                    <a:p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 – Beamline Design</a:t>
                      </a:r>
                    </a:p>
                    <a:p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 – Run Conditions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L: U</a:t>
                      </a:r>
                    </a:p>
                    <a:p>
                      <a:r>
                        <a:rPr lang="en-US" sz="1600" dirty="0"/>
                        <a:t>C: N</a:t>
                      </a:r>
                    </a:p>
                    <a:p>
                      <a:r>
                        <a:rPr lang="en-US" sz="1600" dirty="0"/>
                        <a:t>R: IV</a:t>
                      </a:r>
                    </a:p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94690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404354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CFE3661-15DA-4F16-66AC-D45860FE4F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971550"/>
            <a:ext cx="8672513" cy="1680209"/>
          </a:xfrm>
        </p:spPr>
        <p:txBody>
          <a:bodyPr/>
          <a:lstStyle/>
          <a:p>
            <a:r>
              <a:rPr lang="en-US" sz="2000" dirty="0"/>
              <a:t>Radioactive Waste</a:t>
            </a:r>
          </a:p>
          <a:p>
            <a:pPr lvl="1"/>
            <a:r>
              <a:rPr lang="en-US" sz="1800" dirty="0"/>
              <a:t>Radioactive waste produced during Main Injector operations will be managed within the established Radiological Protection Program (RPP) as prescribed in the </a:t>
            </a:r>
            <a:r>
              <a:rPr lang="en-US" sz="1800" dirty="0">
                <a:effectLst/>
                <a:latin typeface="Helvetica" panose="020B0604020202020204" pitchFamily="34" charset="0"/>
                <a:ea typeface="MS Mincho" panose="02020609040205080304" pitchFamily="49" charset="-128"/>
              </a:rPr>
              <a:t>Fermilab Radiological Control Manual (</a:t>
            </a:r>
            <a:r>
              <a:rPr lang="en-US" sz="1800" dirty="0"/>
              <a:t>FRCM)</a:t>
            </a:r>
          </a:p>
          <a:p>
            <a:pPr lvl="1"/>
            <a:r>
              <a:rPr lang="en-US" sz="1800" dirty="0"/>
              <a:t>Hazard applies to onsite facility workers and onsite co-located workers</a:t>
            </a:r>
          </a:p>
          <a:p>
            <a:pPr lvl="1"/>
            <a:endParaRPr lang="en-US" sz="1800" dirty="0"/>
          </a:p>
          <a:p>
            <a:pPr lvl="1"/>
            <a:endParaRPr lang="en-US" sz="1800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B214EE9-CFE1-E69B-B662-2FADF34340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Non-Accelerator Specific Hazards - Radiological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CB5798-574A-C21C-F639-F8A6C31118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914400" cy="241300"/>
          </a:xfrm>
        </p:spPr>
        <p:txBody>
          <a:bodyPr/>
          <a:lstStyle/>
          <a:p>
            <a:pPr>
              <a:defRPr/>
            </a:pPr>
            <a:fld id="{79F74903-48A9-4A93-A484-BB330B753A0C}" type="datetime1">
              <a:rPr lang="en-US" smtClean="0"/>
              <a:t>1/6/2024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50D619-FE2C-CE0D-EF53-65B271A7AF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Dave Capista | Main Injector Internal Readiness Review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5E27D8-9FF1-FAAE-1F09-B245D3AD0A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58A230E1-1998-017A-D497-F61F9181D7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4673898"/>
              </p:ext>
            </p:extLst>
          </p:nvPr>
        </p:nvGraphicFramePr>
        <p:xfrm>
          <a:off x="341460" y="3035407"/>
          <a:ext cx="8573940" cy="21874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73416">
                  <a:extLst>
                    <a:ext uri="{9D8B030D-6E8A-4147-A177-3AD203B41FA5}">
                      <a16:colId xmlns:a16="http://schemas.microsoft.com/office/drawing/2014/main" val="1119936655"/>
                    </a:ext>
                  </a:extLst>
                </a:gridCol>
                <a:gridCol w="3976382">
                  <a:extLst>
                    <a:ext uri="{9D8B030D-6E8A-4147-A177-3AD203B41FA5}">
                      <a16:colId xmlns:a16="http://schemas.microsoft.com/office/drawing/2014/main" val="2077446868"/>
                    </a:ext>
                  </a:extLst>
                </a:gridCol>
                <a:gridCol w="2324142">
                  <a:extLst>
                    <a:ext uri="{9D8B030D-6E8A-4147-A177-3AD203B41FA5}">
                      <a16:colId xmlns:a16="http://schemas.microsoft.com/office/drawing/2014/main" val="1994273894"/>
                    </a:ext>
                  </a:extLst>
                </a:gridCol>
              </a:tblGrid>
              <a:tr h="632976"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rgbClr val="004C97"/>
                          </a:solidFill>
                        </a:rPr>
                        <a:t>Baseline Qualitative Risk (without controls)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rgbClr val="004C97"/>
                          </a:solidFill>
                        </a:rPr>
                        <a:t>Controls</a:t>
                      </a:r>
                    </a:p>
                    <a:p>
                      <a:r>
                        <a:rPr lang="en-US" sz="1600" b="0" dirty="0">
                          <a:solidFill>
                            <a:srgbClr val="004C97"/>
                          </a:solidFill>
                        </a:rPr>
                        <a:t>Preventive (P)/Mitigative (M)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rgbClr val="004C97"/>
                          </a:solidFill>
                        </a:rPr>
                        <a:t>Residual Qualitative Risk </a:t>
                      </a:r>
                    </a:p>
                    <a:p>
                      <a:r>
                        <a:rPr lang="en-US" sz="1600" b="0" dirty="0">
                          <a:solidFill>
                            <a:srgbClr val="004C97"/>
                          </a:solidFill>
                        </a:rPr>
                        <a:t>(with controls)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0873031"/>
                  </a:ext>
                </a:extLst>
              </a:tr>
              <a:tr h="1128073">
                <a:tc>
                  <a:txBody>
                    <a:bodyPr/>
                    <a:lstStyle/>
                    <a:p>
                      <a:r>
                        <a:rPr lang="en-US" sz="1600" dirty="0"/>
                        <a:t>L: A</a:t>
                      </a:r>
                    </a:p>
                    <a:p>
                      <a:r>
                        <a:rPr lang="en-US" sz="1600" dirty="0"/>
                        <a:t>C: H</a:t>
                      </a:r>
                    </a:p>
                    <a:p>
                      <a:r>
                        <a:rPr lang="en-US" sz="1600" dirty="0"/>
                        <a:t>R: 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 – Locked Gates</a:t>
                      </a:r>
                    </a:p>
                    <a:p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 – Key Control Program</a:t>
                      </a:r>
                    </a:p>
                    <a:p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 – Postings</a:t>
                      </a:r>
                    </a:p>
                    <a:p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 – Run Conditions</a:t>
                      </a:r>
                    </a:p>
                    <a:p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 – Distance to Stored Material</a:t>
                      </a:r>
                    </a:p>
                    <a:p>
                      <a:r>
                        <a:rPr lang="en-US" sz="1600" dirty="0"/>
                        <a:t>M – Material survey and release process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L:BEU</a:t>
                      </a:r>
                    </a:p>
                    <a:p>
                      <a:r>
                        <a:rPr lang="en-US" sz="1600" dirty="0"/>
                        <a:t>C: N</a:t>
                      </a:r>
                    </a:p>
                    <a:p>
                      <a:r>
                        <a:rPr lang="en-US" sz="1600" dirty="0"/>
                        <a:t>R: IV</a:t>
                      </a:r>
                    </a:p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94690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026489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CFE3661-15DA-4F16-66AC-D45860FE4F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971550"/>
            <a:ext cx="8672513" cy="3276048"/>
          </a:xfrm>
        </p:spPr>
        <p:txBody>
          <a:bodyPr/>
          <a:lstStyle/>
          <a:p>
            <a:r>
              <a:rPr lang="en-US" sz="2000" dirty="0"/>
              <a:t>Contamination, </a:t>
            </a:r>
            <a:r>
              <a:rPr lang="en-US" sz="2000" baseline="30000" dirty="0"/>
              <a:t>7</a:t>
            </a:r>
            <a:r>
              <a:rPr lang="en-US" sz="2000" dirty="0"/>
              <a:t>Be</a:t>
            </a:r>
          </a:p>
          <a:p>
            <a:pPr lvl="1"/>
            <a:r>
              <a:rPr lang="en-US" sz="1800" dirty="0"/>
              <a:t>Contamination is found in the Main Injector enclosure in areas where beam loss has occurred, such as the collimation region.</a:t>
            </a:r>
          </a:p>
          <a:p>
            <a:pPr lvl="1"/>
            <a:r>
              <a:rPr lang="en-US" sz="1800" dirty="0"/>
              <a:t>Hazard applies to onsite facility workers and onsite co-located workers</a:t>
            </a:r>
          </a:p>
          <a:p>
            <a:pPr lvl="1"/>
            <a:endParaRPr lang="en-US" sz="1800" dirty="0"/>
          </a:p>
          <a:p>
            <a:pPr lvl="1"/>
            <a:endParaRPr lang="en-US" sz="1800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B214EE9-CFE1-E69B-B662-2FADF34340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Non-Accelerator Specific Hazards - Radiological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CB5798-574A-C21C-F639-F8A6C31118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914400" cy="241300"/>
          </a:xfrm>
        </p:spPr>
        <p:txBody>
          <a:bodyPr/>
          <a:lstStyle/>
          <a:p>
            <a:pPr>
              <a:defRPr/>
            </a:pPr>
            <a:fld id="{821C114B-27A0-4722-8C1F-74A7466D9881}" type="datetime1">
              <a:rPr lang="en-US" smtClean="0"/>
              <a:t>1/6/2024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50D619-FE2C-CE0D-EF53-65B271A7AF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Dave Capista | Main Injector Internal Readiness Review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5E27D8-9FF1-FAAE-1F09-B245D3AD0A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58A230E1-1998-017A-D497-F61F9181D7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4518493"/>
              </p:ext>
            </p:extLst>
          </p:nvPr>
        </p:nvGraphicFramePr>
        <p:xfrm>
          <a:off x="327173" y="2778470"/>
          <a:ext cx="8573940" cy="17610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73416">
                  <a:extLst>
                    <a:ext uri="{9D8B030D-6E8A-4147-A177-3AD203B41FA5}">
                      <a16:colId xmlns:a16="http://schemas.microsoft.com/office/drawing/2014/main" val="1119936655"/>
                    </a:ext>
                  </a:extLst>
                </a:gridCol>
                <a:gridCol w="3976382">
                  <a:extLst>
                    <a:ext uri="{9D8B030D-6E8A-4147-A177-3AD203B41FA5}">
                      <a16:colId xmlns:a16="http://schemas.microsoft.com/office/drawing/2014/main" val="2077446868"/>
                    </a:ext>
                  </a:extLst>
                </a:gridCol>
                <a:gridCol w="2324142">
                  <a:extLst>
                    <a:ext uri="{9D8B030D-6E8A-4147-A177-3AD203B41FA5}">
                      <a16:colId xmlns:a16="http://schemas.microsoft.com/office/drawing/2014/main" val="1994273894"/>
                    </a:ext>
                  </a:extLst>
                </a:gridCol>
              </a:tblGrid>
              <a:tr h="632976"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rgbClr val="004C97"/>
                          </a:solidFill>
                        </a:rPr>
                        <a:t>Baseline Qualitative Risk (without controls)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rgbClr val="004C97"/>
                          </a:solidFill>
                        </a:rPr>
                        <a:t>Controls</a:t>
                      </a:r>
                    </a:p>
                    <a:p>
                      <a:r>
                        <a:rPr lang="en-US" sz="1600" b="0" dirty="0">
                          <a:solidFill>
                            <a:srgbClr val="004C97"/>
                          </a:solidFill>
                        </a:rPr>
                        <a:t>Preventive (P)/Mitigative (M)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rgbClr val="004C97"/>
                          </a:solidFill>
                        </a:rPr>
                        <a:t>Residual Qualitative Risk </a:t>
                      </a:r>
                    </a:p>
                    <a:p>
                      <a:r>
                        <a:rPr lang="en-US" sz="1600" b="0" dirty="0">
                          <a:solidFill>
                            <a:srgbClr val="004C97"/>
                          </a:solidFill>
                        </a:rPr>
                        <a:t>(with controls)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0873031"/>
                  </a:ext>
                </a:extLst>
              </a:tr>
              <a:tr h="1128073">
                <a:tc>
                  <a:txBody>
                    <a:bodyPr/>
                    <a:lstStyle/>
                    <a:p>
                      <a:r>
                        <a:rPr lang="en-US" sz="1600" dirty="0"/>
                        <a:t>L: A</a:t>
                      </a:r>
                    </a:p>
                    <a:p>
                      <a:r>
                        <a:rPr lang="en-US" sz="1600" dirty="0"/>
                        <a:t>C: H</a:t>
                      </a:r>
                    </a:p>
                    <a:p>
                      <a:r>
                        <a:rPr lang="en-US" sz="1600" dirty="0"/>
                        <a:t>R: 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 – Locked Gates</a:t>
                      </a:r>
                    </a:p>
                    <a:p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 – Key Control Program</a:t>
                      </a:r>
                    </a:p>
                    <a:p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 – Radiological Work Permit</a:t>
                      </a:r>
                    </a:p>
                    <a:p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 – Training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L: EU</a:t>
                      </a:r>
                    </a:p>
                    <a:p>
                      <a:r>
                        <a:rPr lang="en-US" sz="1600" dirty="0"/>
                        <a:t>C: L</a:t>
                      </a:r>
                    </a:p>
                    <a:p>
                      <a:r>
                        <a:rPr lang="en-US" sz="1600" dirty="0"/>
                        <a:t>R: IV</a:t>
                      </a:r>
                    </a:p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94690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212274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28600" y="971550"/>
            <a:ext cx="8672513" cy="4663440"/>
          </a:xfrm>
        </p:spPr>
        <p:txBody>
          <a:bodyPr/>
          <a:lstStyle/>
          <a:p>
            <a:r>
              <a:rPr lang="en-US" sz="2800" dirty="0">
                <a:solidFill>
                  <a:schemeClr val="bg1">
                    <a:lumMod val="75000"/>
                  </a:schemeClr>
                </a:solidFill>
              </a:rPr>
              <a:t>Main Injector Overview</a:t>
            </a:r>
          </a:p>
          <a:p>
            <a:r>
              <a:rPr lang="en-US" sz="2800" dirty="0">
                <a:solidFill>
                  <a:schemeClr val="bg1">
                    <a:lumMod val="75000"/>
                  </a:schemeClr>
                </a:solidFill>
              </a:rPr>
              <a:t>Hazard Inventory </a:t>
            </a:r>
          </a:p>
          <a:p>
            <a:r>
              <a:rPr lang="en-US" sz="2800" dirty="0">
                <a:solidFill>
                  <a:schemeClr val="bg1">
                    <a:lumMod val="75000"/>
                  </a:schemeClr>
                </a:solidFill>
              </a:rPr>
              <a:t>Non-Accelerator Specific Hazards </a:t>
            </a:r>
          </a:p>
          <a:p>
            <a:r>
              <a:rPr lang="en-US" sz="2800" dirty="0"/>
              <a:t>Accelerator Specific Hazards </a:t>
            </a:r>
          </a:p>
          <a:p>
            <a:r>
              <a:rPr lang="en-US" sz="2800" dirty="0">
                <a:solidFill>
                  <a:schemeClr val="bg1">
                    <a:lumMod val="75000"/>
                  </a:schemeClr>
                </a:solidFill>
              </a:rPr>
              <a:t>Maximum Credible Incident (MCI) Discussion</a:t>
            </a:r>
          </a:p>
          <a:p>
            <a:r>
              <a:rPr lang="en-US" sz="2800" dirty="0">
                <a:solidFill>
                  <a:schemeClr val="bg1">
                    <a:lumMod val="75000"/>
                  </a:schemeClr>
                </a:solidFill>
              </a:rPr>
              <a:t>Summary of Credited Controls </a:t>
            </a:r>
          </a:p>
          <a:p>
            <a:r>
              <a:rPr lang="en-US" sz="2800" dirty="0">
                <a:solidFill>
                  <a:schemeClr val="bg1">
                    <a:lumMod val="75000"/>
                  </a:schemeClr>
                </a:solidFill>
              </a:rPr>
              <a:t>Summary of Defense in Depth Controls</a:t>
            </a:r>
          </a:p>
          <a:p>
            <a:pPr marL="1828800" lvl="4" indent="0">
              <a:buNone/>
            </a:pP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>
          <a:xfrm>
            <a:off x="736826" y="6504213"/>
            <a:ext cx="1453123" cy="237285"/>
          </a:xfrm>
        </p:spPr>
        <p:txBody>
          <a:bodyPr/>
          <a:lstStyle/>
          <a:p>
            <a:pPr>
              <a:defRPr/>
            </a:pPr>
            <a:fld id="{B104B78B-F6D8-4214-8BCE-A0DCD995A878}" type="datetime1">
              <a:rPr lang="en-US" smtClean="0"/>
              <a:t>1/6/2024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987230" y="6504213"/>
            <a:ext cx="6091874" cy="220677"/>
          </a:xfrm>
        </p:spPr>
        <p:txBody>
          <a:bodyPr/>
          <a:lstStyle/>
          <a:p>
            <a:pPr>
              <a:defRPr/>
            </a:pPr>
            <a:r>
              <a:rPr lang="en-US"/>
              <a:t>Dave Capista | Main Injector Internal Readiness Review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31056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CFE3661-15DA-4F16-66AC-D45860FE4F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577340"/>
            <a:ext cx="8672513" cy="2457450"/>
          </a:xfrm>
        </p:spPr>
        <p:txBody>
          <a:bodyPr/>
          <a:lstStyle/>
          <a:p>
            <a:r>
              <a:rPr lang="en-US" sz="2000" dirty="0"/>
              <a:t>Prompt Ionizing Radiation – Beam Loss</a:t>
            </a:r>
          </a:p>
          <a:p>
            <a:pPr lvl="1"/>
            <a:r>
              <a:rPr lang="en-US" sz="1800" dirty="0"/>
              <a:t>Ionizing radiation due to beam loss in the Main Injector enclosure</a:t>
            </a:r>
          </a:p>
          <a:p>
            <a:pPr lvl="1"/>
            <a:r>
              <a:rPr lang="en-US" sz="1800" dirty="0"/>
              <a:t>Analyzed maximum credible incident (MCI) to determine credited controls</a:t>
            </a:r>
          </a:p>
          <a:p>
            <a:pPr lvl="1"/>
            <a:r>
              <a:rPr lang="en-US" sz="1800" dirty="0"/>
              <a:t>Hazard applies to onsite facility workers, onsite co-located workers</a:t>
            </a:r>
          </a:p>
          <a:p>
            <a:pPr lvl="1"/>
            <a:endParaRPr lang="en-US" sz="1800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B214EE9-CFE1-E69B-B662-2FADF34340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Accelerator Specific Hazards - Radiological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CB5798-574A-C21C-F639-F8A6C31118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914400" cy="241300"/>
          </a:xfrm>
        </p:spPr>
        <p:txBody>
          <a:bodyPr/>
          <a:lstStyle/>
          <a:p>
            <a:pPr>
              <a:defRPr/>
            </a:pPr>
            <a:fld id="{22420548-F70D-4E68-B3DA-27C272394DB8}" type="datetime1">
              <a:rPr lang="en-US" smtClean="0"/>
              <a:t>1/6/2024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50D619-FE2C-CE0D-EF53-65B271A7AF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Dave Capista | Main Injector Internal Readiness Review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5E27D8-9FF1-FAAE-1F09-B245D3AD0A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11112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28600" y="971550"/>
            <a:ext cx="8672513" cy="4663440"/>
          </a:xfrm>
        </p:spPr>
        <p:txBody>
          <a:bodyPr/>
          <a:lstStyle/>
          <a:p>
            <a:r>
              <a:rPr lang="en-US" sz="2800" dirty="0">
                <a:solidFill>
                  <a:schemeClr val="bg1">
                    <a:lumMod val="75000"/>
                  </a:schemeClr>
                </a:solidFill>
              </a:rPr>
              <a:t>Main Injector Overview</a:t>
            </a:r>
          </a:p>
          <a:p>
            <a:r>
              <a:rPr lang="en-US" sz="2800" dirty="0">
                <a:solidFill>
                  <a:schemeClr val="bg1">
                    <a:lumMod val="75000"/>
                  </a:schemeClr>
                </a:solidFill>
              </a:rPr>
              <a:t>Hazard Inventory </a:t>
            </a:r>
          </a:p>
          <a:p>
            <a:r>
              <a:rPr lang="en-US" sz="2800" dirty="0">
                <a:solidFill>
                  <a:schemeClr val="bg1">
                    <a:lumMod val="75000"/>
                  </a:schemeClr>
                </a:solidFill>
              </a:rPr>
              <a:t>Non-Accelerator Specific Hazards </a:t>
            </a:r>
          </a:p>
          <a:p>
            <a:r>
              <a:rPr lang="en-US" sz="2800" dirty="0">
                <a:solidFill>
                  <a:schemeClr val="bg1">
                    <a:lumMod val="75000"/>
                  </a:schemeClr>
                </a:solidFill>
              </a:rPr>
              <a:t>Accelerator Specific Hazards </a:t>
            </a:r>
          </a:p>
          <a:p>
            <a:r>
              <a:rPr lang="en-US" sz="2800" dirty="0"/>
              <a:t>Maximum Credible Incident (MCI) Discussion</a:t>
            </a:r>
          </a:p>
          <a:p>
            <a:r>
              <a:rPr lang="en-US" sz="2800" dirty="0">
                <a:solidFill>
                  <a:schemeClr val="bg1">
                    <a:lumMod val="75000"/>
                  </a:schemeClr>
                </a:solidFill>
              </a:rPr>
              <a:t>Summary of Credited Controls </a:t>
            </a:r>
          </a:p>
          <a:p>
            <a:r>
              <a:rPr lang="en-US" sz="2800" dirty="0">
                <a:solidFill>
                  <a:schemeClr val="bg1">
                    <a:lumMod val="75000"/>
                  </a:schemeClr>
                </a:solidFill>
              </a:rPr>
              <a:t>Summary of Defense in Depth Controls</a:t>
            </a:r>
          </a:p>
          <a:p>
            <a:pPr marL="1828800" lvl="4" indent="0">
              <a:buNone/>
            </a:pP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>
          <a:xfrm>
            <a:off x="736826" y="6504213"/>
            <a:ext cx="1453123" cy="237285"/>
          </a:xfrm>
        </p:spPr>
        <p:txBody>
          <a:bodyPr/>
          <a:lstStyle/>
          <a:p>
            <a:pPr>
              <a:defRPr/>
            </a:pPr>
            <a:fld id="{9FFEF703-397D-4270-82B9-9CB8FAF890BB}" type="datetime1">
              <a:rPr lang="en-US" smtClean="0"/>
              <a:t>1/6/2024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987230" y="6504213"/>
            <a:ext cx="6091874" cy="220677"/>
          </a:xfrm>
        </p:spPr>
        <p:txBody>
          <a:bodyPr/>
          <a:lstStyle/>
          <a:p>
            <a:pPr>
              <a:defRPr/>
            </a:pPr>
            <a:r>
              <a:rPr lang="en-US"/>
              <a:t>Dave Capista | Main Injector Internal Readiness Review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9892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4D1C53B-4E88-FC65-7E9D-2141F7E75E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/>
              <a:t>The MCI is defined as an event that is expected to occur over the lifetime of the accelerator</a:t>
            </a:r>
          </a:p>
          <a:p>
            <a:r>
              <a:rPr lang="en-US" sz="1800" dirty="0"/>
              <a:t>The MCI focuses on exposure to an onsite worker, an onsite coworker and the maximally exposed off-site individual (MOI)</a:t>
            </a:r>
          </a:p>
          <a:p>
            <a:r>
              <a:rPr lang="en-US" sz="1800" dirty="0"/>
              <a:t>Incident bounds all postulated accident scenarios for the Fermilab Main Injector</a:t>
            </a:r>
          </a:p>
          <a:p>
            <a:r>
              <a:rPr lang="en-US" sz="1800" dirty="0"/>
              <a:t>The Main Injector is located beyond the public access gate and contains no areas where the public is invited</a:t>
            </a:r>
          </a:p>
          <a:p>
            <a:r>
              <a:rPr lang="en-US" sz="1800" dirty="0"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Fermilab uses Credited Controls that flow down to the Accelerator Safety Envelope (ASE) to mitigate the consequences of an MCI to the following conditions:</a:t>
            </a:r>
            <a:endParaRPr lang="en-US" sz="1800" dirty="0">
              <a:latin typeface="Helvetica" panose="020B06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  <a:p>
            <a:pPr lvl="1"/>
            <a:r>
              <a:rPr lang="en-US" sz="1600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Less than 5 rem in one hour in any area accessible by facility workers or co-located workers</a:t>
            </a:r>
          </a:p>
          <a:p>
            <a:pPr lvl="1"/>
            <a:r>
              <a:rPr lang="en-US" sz="1600" dirty="0"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Less than 500 mrem in one hour in all Laboratory areas to which the public is assumed to be excluded</a:t>
            </a:r>
          </a:p>
          <a:p>
            <a:pPr lvl="1"/>
            <a:r>
              <a:rPr lang="en-US" sz="1600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Less than 100 mrem in one hour at Fermilab’s site boundary and/or in any areas onsite in which the public is authorized (which includes Batavia Road, Prairie Path, parking lots open to the public, and general access areas including Wilson Hall, Ramsey Auditorium)</a:t>
            </a:r>
            <a:endParaRPr lang="en-US" sz="1600" dirty="0">
              <a:effectLst/>
              <a:latin typeface="Helvetica" panose="020B06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  <a:p>
            <a:pPr lvl="1"/>
            <a:endParaRPr lang="en-US" dirty="0">
              <a:effectLst/>
              <a:latin typeface="Helvetica" panose="020B06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12125F4-2B3B-6699-61A1-8805F63552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Maximum Credible Incident (MCI) – Radiological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298D57-C7FF-AA6D-6D61-E65B6775C7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914400" cy="241300"/>
          </a:xfrm>
        </p:spPr>
        <p:txBody>
          <a:bodyPr/>
          <a:lstStyle/>
          <a:p>
            <a:pPr>
              <a:defRPr/>
            </a:pPr>
            <a:fld id="{55BF224B-B200-4354-BDB2-72536A6DEB3A}" type="datetime1">
              <a:rPr lang="en-US" smtClean="0"/>
              <a:t>1/6/2024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27176B-28A4-EA31-AB8A-0BBF7B4317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Dave Capista | Main Injector Internal Readiness Review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6B3181-E340-9407-BA6E-0B418F03A5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37903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28600" y="971550"/>
            <a:ext cx="8672513" cy="4663440"/>
          </a:xfrm>
        </p:spPr>
        <p:txBody>
          <a:bodyPr/>
          <a:lstStyle/>
          <a:p>
            <a:r>
              <a:rPr lang="en-US" sz="2800" dirty="0"/>
              <a:t>Main Injector Overview</a:t>
            </a:r>
          </a:p>
          <a:p>
            <a:r>
              <a:rPr lang="en-US" sz="2800" dirty="0"/>
              <a:t>Hazard Inventory </a:t>
            </a:r>
          </a:p>
          <a:p>
            <a:r>
              <a:rPr lang="en-US" sz="2800" dirty="0"/>
              <a:t>Non-Accelerator Specific Hazards </a:t>
            </a:r>
          </a:p>
          <a:p>
            <a:r>
              <a:rPr lang="en-US" sz="2800" dirty="0"/>
              <a:t>Accelerator Specific Hazards </a:t>
            </a:r>
          </a:p>
          <a:p>
            <a:r>
              <a:rPr lang="en-US" sz="2800" dirty="0"/>
              <a:t>Maximum Credible Incident (MCI) Discussion</a:t>
            </a:r>
          </a:p>
          <a:p>
            <a:r>
              <a:rPr lang="en-US" sz="2800" dirty="0"/>
              <a:t>Summary of Credited Controls </a:t>
            </a:r>
          </a:p>
          <a:p>
            <a:r>
              <a:rPr lang="en-US" sz="2800" dirty="0"/>
              <a:t>Summary of Defense in Depth Controls</a:t>
            </a:r>
          </a:p>
          <a:p>
            <a:pPr marL="1828800" lvl="4" indent="0">
              <a:buNone/>
            </a:pP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>
          <a:xfrm>
            <a:off x="736826" y="6504213"/>
            <a:ext cx="1453123" cy="237285"/>
          </a:xfrm>
        </p:spPr>
        <p:txBody>
          <a:bodyPr/>
          <a:lstStyle/>
          <a:p>
            <a:pPr>
              <a:defRPr/>
            </a:pPr>
            <a:fld id="{7468A300-5AD2-4F2A-9F50-447BDE46FCBD}" type="datetime1">
              <a:rPr lang="en-US" smtClean="0"/>
              <a:t>1/6/2024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987230" y="6504213"/>
            <a:ext cx="6091874" cy="220677"/>
          </a:xfrm>
        </p:spPr>
        <p:txBody>
          <a:bodyPr/>
          <a:lstStyle/>
          <a:p>
            <a:pPr>
              <a:defRPr/>
            </a:pPr>
            <a:r>
              <a:rPr lang="en-US"/>
              <a:t>Dave Capista | Main Injector Internal Readiness Review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46898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6B0DCF7-B7F8-8104-89C5-B2F17DAE8C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971550"/>
            <a:ext cx="8672513" cy="5411665"/>
          </a:xfrm>
        </p:spPr>
        <p:txBody>
          <a:bodyPr/>
          <a:lstStyle/>
          <a:p>
            <a:r>
              <a:rPr lang="en-US" sz="2000" dirty="0"/>
              <a:t>The MCI for the Fermilab Main Injector enclosure is a beam with an intensity of 2.83E17 protons per hour at an energy of 120 GeV persistently incident on a beamline component</a:t>
            </a:r>
          </a:p>
          <a:p>
            <a:r>
              <a:rPr lang="en-US" sz="2000" dirty="0"/>
              <a:t>Assuming no shielding or other controls are present this incident would result in a dose to any individual of approximately 5.23E7 rem (52 Mrem)</a:t>
            </a:r>
          </a:p>
          <a:p>
            <a:r>
              <a:rPr lang="en-US" sz="2000" dirty="0"/>
              <a:t>MCI intensity is the theoretical maximum the machine could produce and is a product of the following parameters:</a:t>
            </a:r>
            <a:endParaRPr lang="en-US" sz="2200" dirty="0"/>
          </a:p>
          <a:p>
            <a:pPr lvl="1"/>
            <a:r>
              <a:rPr lang="en-US" sz="1800" dirty="0"/>
              <a:t>7E12 per Booster batch and 12 Booster batches to fill the Main Injector</a:t>
            </a:r>
          </a:p>
          <a:p>
            <a:pPr lvl="2"/>
            <a:r>
              <a:rPr lang="en-US" sz="1400" dirty="0"/>
              <a:t>Booster intensity limitation</a:t>
            </a:r>
          </a:p>
          <a:p>
            <a:pPr lvl="1"/>
            <a:r>
              <a:rPr lang="en-US" sz="1800" dirty="0"/>
              <a:t>1.067s repetition rate</a:t>
            </a:r>
          </a:p>
          <a:p>
            <a:pPr lvl="2"/>
            <a:r>
              <a:rPr lang="en-US" sz="1600" dirty="0"/>
              <a:t>Hardware limit of the Main Injector power supplies</a:t>
            </a:r>
          </a:p>
          <a:p>
            <a:pPr lvl="1"/>
            <a:r>
              <a:rPr lang="en-US" sz="1800" dirty="0"/>
              <a:t>Recycler and Main Injector transmission efficiency of 100%</a:t>
            </a:r>
          </a:p>
          <a:p>
            <a:pPr lvl="1"/>
            <a:r>
              <a:rPr lang="en-US" sz="1800" dirty="0"/>
              <a:t>All beam stability limitations, machine integrity limitations, and machine protection systems are ignored</a:t>
            </a:r>
          </a:p>
          <a:p>
            <a:pPr lvl="2"/>
            <a:r>
              <a:rPr lang="en-US" sz="1600" dirty="0"/>
              <a:t>Will be covered in Defense in Depth </a:t>
            </a:r>
          </a:p>
          <a:p>
            <a:pPr lvl="2"/>
            <a:endParaRPr lang="en-US" sz="1600" dirty="0"/>
          </a:p>
          <a:p>
            <a:endParaRPr lang="en-US" dirty="0"/>
          </a:p>
          <a:p>
            <a:pPr lvl="1"/>
            <a:endParaRPr lang="en-US" b="1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E8FB5EB-543C-7607-1861-4447E7EE3B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Maximum Credible Incident (MCI) – Radiological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276B08-BA39-15F2-AC23-A684BA659E9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914400" cy="241300"/>
          </a:xfrm>
        </p:spPr>
        <p:txBody>
          <a:bodyPr/>
          <a:lstStyle/>
          <a:p>
            <a:pPr>
              <a:defRPr/>
            </a:pPr>
            <a:fld id="{DD2A5E46-227C-4DB7-BF89-73D3B84AA863}" type="datetime1">
              <a:rPr lang="en-US" smtClean="0"/>
              <a:t>1/6/2024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1C11C0-C9DF-76EC-5DA3-B247F51628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Dave Capista | Main Injector Internal Readiness Review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96035F-B6F5-B294-5BE4-25AA2D3802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4758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28600" y="971550"/>
            <a:ext cx="8672513" cy="4663440"/>
          </a:xfrm>
        </p:spPr>
        <p:txBody>
          <a:bodyPr/>
          <a:lstStyle/>
          <a:p>
            <a:r>
              <a:rPr lang="en-US" sz="2800" dirty="0">
                <a:solidFill>
                  <a:schemeClr val="bg1">
                    <a:lumMod val="75000"/>
                  </a:schemeClr>
                </a:solidFill>
              </a:rPr>
              <a:t>Main Injector Overview</a:t>
            </a:r>
          </a:p>
          <a:p>
            <a:r>
              <a:rPr lang="en-US" sz="2800" dirty="0">
                <a:solidFill>
                  <a:schemeClr val="bg1">
                    <a:lumMod val="75000"/>
                  </a:schemeClr>
                </a:solidFill>
              </a:rPr>
              <a:t>Hazard Inventory </a:t>
            </a:r>
          </a:p>
          <a:p>
            <a:r>
              <a:rPr lang="en-US" sz="2800" dirty="0">
                <a:solidFill>
                  <a:schemeClr val="bg1">
                    <a:lumMod val="75000"/>
                  </a:schemeClr>
                </a:solidFill>
              </a:rPr>
              <a:t>Non-Accelerator Specific Hazards </a:t>
            </a:r>
          </a:p>
          <a:p>
            <a:r>
              <a:rPr lang="en-US" sz="2800" dirty="0">
                <a:solidFill>
                  <a:schemeClr val="bg1">
                    <a:lumMod val="75000"/>
                  </a:schemeClr>
                </a:solidFill>
              </a:rPr>
              <a:t>Accelerator Specific Hazards </a:t>
            </a:r>
          </a:p>
          <a:p>
            <a:r>
              <a:rPr lang="en-US" sz="2800" dirty="0">
                <a:solidFill>
                  <a:schemeClr val="bg1">
                    <a:lumMod val="75000"/>
                  </a:schemeClr>
                </a:solidFill>
              </a:rPr>
              <a:t>Maximum Credible Incident (MCI) Discussion</a:t>
            </a:r>
          </a:p>
          <a:p>
            <a:r>
              <a:rPr lang="en-US" sz="2800" dirty="0"/>
              <a:t>Summary of Credited Controls </a:t>
            </a:r>
          </a:p>
          <a:p>
            <a:r>
              <a:rPr lang="en-US" sz="2800" dirty="0">
                <a:solidFill>
                  <a:schemeClr val="bg1">
                    <a:lumMod val="75000"/>
                  </a:schemeClr>
                </a:solidFill>
              </a:rPr>
              <a:t>Shielding Assessment Discussion</a:t>
            </a:r>
          </a:p>
          <a:p>
            <a:r>
              <a:rPr lang="en-US" sz="2800" dirty="0">
                <a:solidFill>
                  <a:schemeClr val="bg1">
                    <a:lumMod val="75000"/>
                  </a:schemeClr>
                </a:solidFill>
              </a:rPr>
              <a:t>Summary of Defense in Depth Controls</a:t>
            </a:r>
          </a:p>
          <a:p>
            <a:pPr marL="1828800" lvl="4" indent="0">
              <a:buNone/>
            </a:pP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>
          <a:xfrm>
            <a:off x="736826" y="6504213"/>
            <a:ext cx="1453123" cy="237285"/>
          </a:xfrm>
        </p:spPr>
        <p:txBody>
          <a:bodyPr/>
          <a:lstStyle/>
          <a:p>
            <a:pPr>
              <a:defRPr/>
            </a:pPr>
            <a:fld id="{1B3ECDC6-C8B6-4110-870A-3EEF47F2422E}" type="datetime1">
              <a:rPr lang="en-US" smtClean="0"/>
              <a:t>1/6/2024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987230" y="6504213"/>
            <a:ext cx="6091874" cy="220677"/>
          </a:xfrm>
        </p:spPr>
        <p:txBody>
          <a:bodyPr/>
          <a:lstStyle/>
          <a:p>
            <a:pPr>
              <a:defRPr/>
            </a:pPr>
            <a:r>
              <a:rPr lang="en-US"/>
              <a:t>Dave Capista | Main Injector Internal Readiness Review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79886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CFE3661-15DA-4F16-66AC-D45860FE4F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971550"/>
            <a:ext cx="8672513" cy="5306158"/>
          </a:xfrm>
        </p:spPr>
        <p:txBody>
          <a:bodyPr/>
          <a:lstStyle/>
          <a:p>
            <a:r>
              <a:rPr lang="en-US" sz="2000" dirty="0"/>
              <a:t>Movable Shielding</a:t>
            </a:r>
          </a:p>
          <a:p>
            <a:pPr lvl="1"/>
            <a:r>
              <a:rPr lang="en-US" sz="1800" dirty="0"/>
              <a:t>Concrete block wall separating the Main Injector enclosure are present in the P1 and decommissioned A1 line, between MI and F-sector. There are also shielding blocks at the MI30 area shielding the MI31 service building.</a:t>
            </a:r>
          </a:p>
          <a:p>
            <a:r>
              <a:rPr lang="en-US" sz="2000" dirty="0"/>
              <a:t>Penetration Shielding</a:t>
            </a:r>
          </a:p>
          <a:p>
            <a:pPr lvl="1"/>
            <a:r>
              <a:rPr lang="en-US" sz="1800" dirty="0"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The MI enclosure has utility and RF penetrations throughout the service buildings that are filled with either sand,</a:t>
            </a:r>
            <a:r>
              <a:rPr lang="en-US" sz="1800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en-US" sz="1800" dirty="0"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poly beads, and/or covered with poly blocks</a:t>
            </a:r>
            <a:endParaRPr lang="en-US" sz="18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1"/>
            <a:r>
              <a:rPr lang="en-US" sz="1800" dirty="0"/>
              <a:t>Sight risers used for survey and alignment of the accelerator are filled with steel plugs and poly beads</a:t>
            </a:r>
          </a:p>
          <a:p>
            <a:pPr lvl="1"/>
            <a:endParaRPr lang="en-US" sz="1800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B214EE9-CFE1-E69B-B662-2FADF34340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Credited Controls – Passive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CB5798-574A-C21C-F639-F8A6C31118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914400" cy="241300"/>
          </a:xfrm>
        </p:spPr>
        <p:txBody>
          <a:bodyPr/>
          <a:lstStyle/>
          <a:p>
            <a:pPr>
              <a:defRPr/>
            </a:pPr>
            <a:fld id="{226369F7-087C-4743-A137-D5BDB394D111}" type="datetime1">
              <a:rPr lang="en-US" smtClean="0"/>
              <a:t>1/6/2024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50D619-FE2C-CE0D-EF53-65B271A7AF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Dave Capista | Main Injector Internal Readiness Review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5E27D8-9FF1-FAAE-1F09-B245D3AD0A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38460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CFE3661-15DA-4F16-66AC-D45860FE4F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971550"/>
            <a:ext cx="8672513" cy="5306158"/>
          </a:xfrm>
        </p:spPr>
        <p:txBody>
          <a:bodyPr/>
          <a:lstStyle/>
          <a:p>
            <a:r>
              <a:rPr lang="en-US" sz="2000" dirty="0"/>
              <a:t>Permanent Shielding </a:t>
            </a:r>
          </a:p>
          <a:p>
            <a:pPr lvl="1"/>
            <a:r>
              <a:rPr lang="en-US" sz="1800" dirty="0"/>
              <a:t>Topographical surveys of the Main Injector enclosure and berm conclude that there is a minimum of 21.6 Equivalent Feet of Dirt (</a:t>
            </a:r>
            <a:r>
              <a:rPr lang="en-US" sz="1800" dirty="0" err="1"/>
              <a:t>e.f.d</a:t>
            </a:r>
            <a:r>
              <a:rPr lang="en-US" sz="1800" dirty="0"/>
              <a:t>.) shielding between the interior surface of the enclosure walls and the surface of the berm</a:t>
            </a:r>
          </a:p>
          <a:p>
            <a:endParaRPr lang="en-US" sz="2000" dirty="0"/>
          </a:p>
          <a:p>
            <a:pPr lvl="1"/>
            <a:r>
              <a:rPr lang="en-US" sz="1800" dirty="0"/>
              <a:t>Efficacy of passive shielding evaluated at MCI intensity at the location determined that a minimum of 20.7 </a:t>
            </a:r>
            <a:r>
              <a:rPr lang="en-US" sz="1800" dirty="0" err="1"/>
              <a:t>e.f.d</a:t>
            </a:r>
            <a:r>
              <a:rPr lang="en-US" sz="1800" dirty="0"/>
              <a:t>. is required to limit the dose received to an individual standing on top of the berm at the maximum dose point to 500 mrem in an hour.</a:t>
            </a:r>
            <a:endParaRPr lang="en-US" sz="1600" dirty="0"/>
          </a:p>
          <a:p>
            <a:pPr marL="914400" lvl="2" indent="0">
              <a:buNone/>
            </a:pPr>
            <a:endParaRPr lang="en-US" sz="1600" dirty="0"/>
          </a:p>
          <a:p>
            <a:r>
              <a:rPr lang="en-US" sz="2000" b="1" dirty="0"/>
              <a:t>Credited Control: 20.7 e.f.d. shielding between the interior surface of the enclosure walls and the surface of the berm</a:t>
            </a:r>
          </a:p>
          <a:p>
            <a:pPr lvl="1"/>
            <a:endParaRPr lang="en-US" sz="1800" dirty="0"/>
          </a:p>
          <a:p>
            <a:pPr lvl="1"/>
            <a:endParaRPr lang="en-US" sz="1800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B214EE9-CFE1-E69B-B662-2FADF34340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Credited Controls – Passive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CB5798-574A-C21C-F639-F8A6C31118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914400" cy="241300"/>
          </a:xfrm>
        </p:spPr>
        <p:txBody>
          <a:bodyPr/>
          <a:lstStyle/>
          <a:p>
            <a:pPr>
              <a:defRPr/>
            </a:pPr>
            <a:fld id="{7FA9C05A-7F01-440C-B92E-F78FACE4C900}" type="datetime1">
              <a:rPr lang="en-US" smtClean="0"/>
              <a:t>1/6/2024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50D619-FE2C-CE0D-EF53-65B271A7AF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Dave Capista | Main Injector Internal Readiness Review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5E27D8-9FF1-FAAE-1F09-B245D3AD0A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23282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CFE3661-15DA-4F16-66AC-D45860FE4F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971550"/>
            <a:ext cx="8672513" cy="5306158"/>
          </a:xfrm>
        </p:spPr>
        <p:txBody>
          <a:bodyPr/>
          <a:lstStyle/>
          <a:p>
            <a:r>
              <a:rPr lang="en-US" sz="2000" b="1" dirty="0"/>
              <a:t>Credited Control: Radiation Safety Interlock System (RSIS)</a:t>
            </a:r>
          </a:p>
          <a:p>
            <a:pPr lvl="1"/>
            <a:r>
              <a:rPr lang="en-US" sz="1800" dirty="0"/>
              <a:t>Inhibits beam by controlled redundant critical devices</a:t>
            </a:r>
          </a:p>
          <a:p>
            <a:pPr lvl="1"/>
            <a:r>
              <a:rPr lang="en-US" sz="1800" dirty="0"/>
              <a:t>Enforces the search and secure process</a:t>
            </a:r>
          </a:p>
          <a:p>
            <a:pPr lvl="1"/>
            <a:r>
              <a:rPr lang="en-US" sz="1800" dirty="0"/>
              <a:t>Interlocked doors are present at all access points into the Main Injector enclosure</a:t>
            </a:r>
          </a:p>
          <a:p>
            <a:pPr lvl="1"/>
            <a:r>
              <a:rPr lang="en-US" sz="1800" dirty="0"/>
              <a:t>The ES&amp;H Radiation Physics Engineering Dept. (RPE) ensures that all requirements for hardware and system testing are completed semi-annually with a four-month grace period</a:t>
            </a:r>
          </a:p>
          <a:p>
            <a:pPr lvl="1"/>
            <a:r>
              <a:rPr lang="en-US" sz="1800" dirty="0"/>
              <a:t>RPE also verifies the inventory of interlock keys and updates procedures for maintenance and testing of interlock systems </a:t>
            </a:r>
          </a:p>
          <a:p>
            <a:pPr lvl="1"/>
            <a:r>
              <a:rPr lang="en-US" sz="1800" dirty="0"/>
              <a:t>All RSIS are designed, installed and configuration managed in conformance with the requirements of the Fermilab Radiological Control Manual (FRCM)</a:t>
            </a:r>
          </a:p>
          <a:p>
            <a:pPr lvl="1"/>
            <a:endParaRPr lang="en-US" sz="1800" dirty="0"/>
          </a:p>
          <a:p>
            <a:pPr lvl="1"/>
            <a:endParaRPr lang="en-US" sz="1800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B214EE9-CFE1-E69B-B662-2FADF34340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Credited Controls – Active Engineering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CB5798-574A-C21C-F639-F8A6C31118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914400" cy="241300"/>
          </a:xfrm>
        </p:spPr>
        <p:txBody>
          <a:bodyPr/>
          <a:lstStyle/>
          <a:p>
            <a:pPr>
              <a:defRPr/>
            </a:pPr>
            <a:fld id="{2847E0BA-893C-47EE-A759-670FCE8EC6C1}" type="datetime1">
              <a:rPr lang="en-US" smtClean="0"/>
              <a:t>1/6/2024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50D619-FE2C-CE0D-EF53-65B271A7AF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Dave Capista | Main Injector Internal Readiness Review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5E27D8-9FF1-FAAE-1F09-B245D3AD0A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35070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3D75C09-7478-E22D-FA6E-283AEC983A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b="1" dirty="0"/>
              <a:t>Credited Control: Operation Authorization Document</a:t>
            </a:r>
          </a:p>
          <a:p>
            <a:pPr lvl="1"/>
            <a:r>
              <a:rPr lang="en-US" sz="1800" dirty="0"/>
              <a:t>Machine Beam Permit</a:t>
            </a:r>
          </a:p>
          <a:p>
            <a:pPr lvl="1"/>
            <a:r>
              <a:rPr lang="en-US" sz="1800" dirty="0"/>
              <a:t>Machine Run Condition</a:t>
            </a:r>
          </a:p>
          <a:p>
            <a:pPr lvl="1"/>
            <a:r>
              <a:rPr lang="en-US" sz="1800" dirty="0"/>
              <a:t>Beam will not be transported through Recycler or Main Injector without approval of these documents</a:t>
            </a:r>
          </a:p>
          <a:p>
            <a:r>
              <a:rPr lang="en-US" sz="2000" b="1" dirty="0"/>
              <a:t>Credited Control: Staffing</a:t>
            </a:r>
          </a:p>
          <a:p>
            <a:pPr lvl="1"/>
            <a:r>
              <a:rPr lang="en-US" sz="1800" dirty="0"/>
              <a:t>Ensures operations within bounding conditions specified in Operation Authorization Document</a:t>
            </a:r>
          </a:p>
          <a:p>
            <a:pPr lvl="1"/>
            <a:r>
              <a:rPr lang="en-US" sz="1800" dirty="0"/>
              <a:t>The following staffing shall be in place during applicable beam operation: </a:t>
            </a:r>
          </a:p>
          <a:p>
            <a:pPr lvl="2"/>
            <a:r>
              <a:rPr lang="en-US" sz="1600" dirty="0"/>
              <a:t>At least one member of the AD Operations Department who has achieved the rank of Operator II or higher shall be on duty and on site. </a:t>
            </a:r>
          </a:p>
          <a:p>
            <a:pPr lvl="2"/>
            <a:r>
              <a:rPr lang="en-US" sz="1600" dirty="0"/>
              <a:t>At least one member of the AD Operations Department shall be present in the Main Control Room (MCR).</a:t>
            </a:r>
          </a:p>
          <a:p>
            <a:pPr lvl="2"/>
            <a:r>
              <a:rPr lang="en-US" sz="1600" dirty="0"/>
              <a:t>Note: these requirements could be satisfied by a single person</a:t>
            </a:r>
            <a:endParaRPr lang="en-US" sz="1600" dirty="0">
              <a:highlight>
                <a:srgbClr val="FFFF00"/>
              </a:highlight>
            </a:endParaRPr>
          </a:p>
          <a:p>
            <a:r>
              <a:rPr lang="en-US" sz="2000" b="1" dirty="0"/>
              <a:t>Credited Control: Accelerator Operating Parameters</a:t>
            </a:r>
            <a:endParaRPr lang="en-US" sz="2000" dirty="0"/>
          </a:p>
          <a:p>
            <a:pPr lvl="1"/>
            <a:r>
              <a:rPr lang="en-US" sz="1800" dirty="0"/>
              <a:t>The MCI intensity of 2.83E17 protons/hr shall not be exceeded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8A6094C-F56C-6BED-3A07-C2A4820730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Credited Controls - Administrative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EC5738-0187-EDEA-C30B-E17A9A385F5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914400" cy="241300"/>
          </a:xfrm>
        </p:spPr>
        <p:txBody>
          <a:bodyPr/>
          <a:lstStyle/>
          <a:p>
            <a:pPr>
              <a:defRPr/>
            </a:pPr>
            <a:fld id="{1C1DD79C-1E42-4437-BC08-3B549C023D7A}" type="datetime1">
              <a:rPr lang="en-US" smtClean="0"/>
              <a:t>1/6/2024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8EF82C-2EEB-F6B8-4A89-1615A94C20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Dave Capista | Main Injector Internal Readiness Review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C13140-0919-15D9-5181-02C1C80694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84588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28600" y="971550"/>
            <a:ext cx="8672513" cy="4663440"/>
          </a:xfrm>
        </p:spPr>
        <p:txBody>
          <a:bodyPr/>
          <a:lstStyle/>
          <a:p>
            <a:r>
              <a:rPr lang="en-US" sz="2800" dirty="0">
                <a:solidFill>
                  <a:schemeClr val="bg1">
                    <a:lumMod val="75000"/>
                  </a:schemeClr>
                </a:solidFill>
              </a:rPr>
              <a:t>Main Injector Overview</a:t>
            </a:r>
          </a:p>
          <a:p>
            <a:r>
              <a:rPr lang="en-US" sz="2800" dirty="0">
                <a:solidFill>
                  <a:schemeClr val="bg1">
                    <a:lumMod val="75000"/>
                  </a:schemeClr>
                </a:solidFill>
              </a:rPr>
              <a:t>Hazard Inventory </a:t>
            </a:r>
          </a:p>
          <a:p>
            <a:r>
              <a:rPr lang="en-US" sz="2800" dirty="0">
                <a:solidFill>
                  <a:schemeClr val="bg1">
                    <a:lumMod val="75000"/>
                  </a:schemeClr>
                </a:solidFill>
              </a:rPr>
              <a:t>Non-Accelerator Specific Hazards </a:t>
            </a:r>
          </a:p>
          <a:p>
            <a:r>
              <a:rPr lang="en-US" sz="2800" dirty="0">
                <a:solidFill>
                  <a:schemeClr val="bg1">
                    <a:lumMod val="75000"/>
                  </a:schemeClr>
                </a:solidFill>
              </a:rPr>
              <a:t>Accelerator Specific Hazards </a:t>
            </a:r>
          </a:p>
          <a:p>
            <a:r>
              <a:rPr lang="en-US" sz="2800" dirty="0">
                <a:solidFill>
                  <a:schemeClr val="bg1">
                    <a:lumMod val="75000"/>
                  </a:schemeClr>
                </a:solidFill>
              </a:rPr>
              <a:t>Maximum Credible Incident (MCI) Discussion</a:t>
            </a:r>
          </a:p>
          <a:p>
            <a:r>
              <a:rPr lang="en-US" sz="2800" dirty="0">
                <a:solidFill>
                  <a:schemeClr val="bg1">
                    <a:lumMod val="75000"/>
                  </a:schemeClr>
                </a:solidFill>
              </a:rPr>
              <a:t>Summary of Credited Controls </a:t>
            </a:r>
          </a:p>
          <a:p>
            <a:r>
              <a:rPr lang="en-US" sz="2800" dirty="0"/>
              <a:t>Summary of Defense in Depth Controls</a:t>
            </a:r>
          </a:p>
          <a:p>
            <a:pPr marL="1828800" lvl="4" indent="0">
              <a:buNone/>
            </a:pP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>
          <a:xfrm>
            <a:off x="736826" y="6504213"/>
            <a:ext cx="1453123" cy="237285"/>
          </a:xfrm>
        </p:spPr>
        <p:txBody>
          <a:bodyPr/>
          <a:lstStyle/>
          <a:p>
            <a:pPr>
              <a:defRPr/>
            </a:pPr>
            <a:fld id="{786ED428-182E-435C-89B8-AD252C14BA89}" type="datetime1">
              <a:rPr lang="en-US" smtClean="0"/>
              <a:t>1/6/2024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987230" y="6504213"/>
            <a:ext cx="6091874" cy="220677"/>
          </a:xfrm>
        </p:spPr>
        <p:txBody>
          <a:bodyPr/>
          <a:lstStyle/>
          <a:p>
            <a:pPr>
              <a:defRPr/>
            </a:pPr>
            <a:r>
              <a:rPr lang="en-US"/>
              <a:t>Dave Capista | Main Injector Internal Readiness Review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64266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CFE3661-15DA-4F16-66AC-D45860FE4F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971550"/>
            <a:ext cx="8672513" cy="5306158"/>
          </a:xfrm>
        </p:spPr>
        <p:txBody>
          <a:bodyPr/>
          <a:lstStyle/>
          <a:p>
            <a:r>
              <a:rPr lang="en-US" sz="2000" dirty="0"/>
              <a:t>Permanent Shielding </a:t>
            </a:r>
          </a:p>
          <a:p>
            <a:pPr lvl="1"/>
            <a:r>
              <a:rPr lang="en-US" sz="1800" dirty="0"/>
              <a:t>0.9 e.f.d. excess shielding is present on the MI berm</a:t>
            </a:r>
          </a:p>
          <a:p>
            <a:r>
              <a:rPr lang="en-US" sz="2000" dirty="0"/>
              <a:t>Training</a:t>
            </a:r>
          </a:p>
          <a:p>
            <a:pPr lvl="1"/>
            <a:r>
              <a:rPr lang="en-US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All personnel engaged in the commissioning, operation, and emergency management of the MI/RR shall have at a minimum, Fermilab’s Radiological Worker. Furthermore, personnel approved for access into the MI/RR interlocked enclosure shall have Fermilab’s Controlled Access training.</a:t>
            </a:r>
          </a:p>
          <a:p>
            <a:r>
              <a:rPr lang="en-US" sz="2000" dirty="0"/>
              <a:t>Procedures</a:t>
            </a:r>
          </a:p>
          <a:p>
            <a:pPr lvl="1"/>
            <a:r>
              <a:rPr lang="en-US" sz="1800" dirty="0"/>
              <a:t>FESHM 2100 requires all departmental procedure to be reviewed, re-approved and re-taught every twelve months</a:t>
            </a:r>
          </a:p>
          <a:p>
            <a:r>
              <a:rPr lang="en-US" sz="2000" dirty="0"/>
              <a:t>Radiation Detectors</a:t>
            </a:r>
          </a:p>
          <a:p>
            <a:pPr lvl="1"/>
            <a:r>
              <a:rPr lang="en-US" sz="1800" dirty="0"/>
              <a:t>Located in various service buildings where tunnel beam loss could expose a worker to a higher dose than an administrated limit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B214EE9-CFE1-E69B-B662-2FADF34340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Defense in Depth Controls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CB5798-574A-C21C-F639-F8A6C31118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914400" cy="241300"/>
          </a:xfrm>
        </p:spPr>
        <p:txBody>
          <a:bodyPr/>
          <a:lstStyle/>
          <a:p>
            <a:pPr>
              <a:defRPr/>
            </a:pPr>
            <a:fld id="{A767F1C4-773D-465C-A359-D2DE05AEB632}" type="datetime1">
              <a:rPr lang="en-US" smtClean="0"/>
              <a:t>1/6/2024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50D619-FE2C-CE0D-EF53-65B271A7AF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Dave Capista | Main Injector Internal Readiness Review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5E27D8-9FF1-FAAE-1F09-B245D3AD0A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157696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CFE3661-15DA-4F16-66AC-D45860FE4F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2250" y="775921"/>
            <a:ext cx="8672513" cy="5306158"/>
          </a:xfrm>
        </p:spPr>
        <p:txBody>
          <a:bodyPr/>
          <a:lstStyle/>
          <a:p>
            <a:r>
              <a:rPr lang="en-US" sz="2000" dirty="0"/>
              <a:t>Machine Protection Controls</a:t>
            </a:r>
          </a:p>
          <a:p>
            <a:pPr lvl="1"/>
            <a:r>
              <a:rPr lang="en-US" sz="1800" dirty="0"/>
              <a:t>Provides deep defense in depth </a:t>
            </a:r>
          </a:p>
          <a:p>
            <a:pPr lvl="2"/>
            <a:r>
              <a:rPr lang="en-US" sz="1600" dirty="0"/>
              <a:t>significantly reduces the probability of an MCI</a:t>
            </a:r>
          </a:p>
          <a:p>
            <a:pPr lvl="1"/>
            <a:r>
              <a:rPr lang="en-US" sz="1800" dirty="0"/>
              <a:t>Passive control</a:t>
            </a:r>
          </a:p>
          <a:p>
            <a:pPr lvl="2"/>
            <a:r>
              <a:rPr lang="en-US" sz="1600" dirty="0"/>
              <a:t>Destruction of the accelerator components from high intensity beam</a:t>
            </a:r>
          </a:p>
          <a:p>
            <a:pPr lvl="3"/>
            <a:r>
              <a:rPr lang="en-US" sz="1400" dirty="0"/>
              <a:t>Beam pipe is 0.065” stainless steel and will melt when exposed to 1MW particle beam. The vacuum will breach. The accelerator will be let up to atmosphere stopping the incident.</a:t>
            </a:r>
          </a:p>
          <a:p>
            <a:pPr lvl="4"/>
            <a:r>
              <a:rPr lang="en-US" sz="1400" dirty="0"/>
              <a:t>Has occurred twice with a single lost pulse</a:t>
            </a:r>
          </a:p>
          <a:p>
            <a:pPr lvl="4"/>
            <a:r>
              <a:rPr lang="en-US" sz="1400" dirty="0"/>
              <a:t>Has occurred twice in the abort area from repeated low intensity operation</a:t>
            </a:r>
          </a:p>
          <a:p>
            <a:pPr lvl="2"/>
            <a:r>
              <a:rPr lang="en-US" sz="1600" dirty="0"/>
              <a:t>Is difficult to predict.</a:t>
            </a:r>
          </a:p>
          <a:p>
            <a:endParaRPr lang="en-US" sz="2000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B214EE9-CFE1-E69B-B662-2FADF34340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Defense in Depth Controls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CB5798-574A-C21C-F639-F8A6C31118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914400" cy="241300"/>
          </a:xfrm>
        </p:spPr>
        <p:txBody>
          <a:bodyPr/>
          <a:lstStyle/>
          <a:p>
            <a:pPr>
              <a:defRPr/>
            </a:pPr>
            <a:fld id="{A767F1C4-773D-465C-A359-D2DE05AEB632}" type="datetime1">
              <a:rPr lang="en-US" smtClean="0"/>
              <a:t>1/6/2024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50D619-FE2C-CE0D-EF53-65B271A7AF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Dave Capista | Main Injector Internal Readiness Review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5E27D8-9FF1-FAAE-1F09-B245D3AD0A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  <p:pic>
        <p:nvPicPr>
          <p:cNvPr id="8" name="Picture 7" descr="A diagram of a machine&#10;&#10;Description automatically generated">
            <a:extLst>
              <a:ext uri="{FF2B5EF4-FFF2-40B4-BE49-F238E27FC236}">
                <a16:creationId xmlns:a16="http://schemas.microsoft.com/office/drawing/2014/main" id="{F738FFE7-3CEC-9A25-8F8D-6DDF50E4E2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9239" y="3600450"/>
            <a:ext cx="4313452" cy="2577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96758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CFE3661-15DA-4F16-66AC-D45860FE4F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971550"/>
            <a:ext cx="8672513" cy="5306158"/>
          </a:xfrm>
        </p:spPr>
        <p:txBody>
          <a:bodyPr/>
          <a:lstStyle/>
          <a:p>
            <a:r>
              <a:rPr lang="en-US" sz="2000" dirty="0"/>
              <a:t>Machine Protection Controls</a:t>
            </a:r>
          </a:p>
          <a:p>
            <a:pPr lvl="1"/>
            <a:r>
              <a:rPr lang="en-US" sz="1800" dirty="0"/>
              <a:t>Active Engineered controls</a:t>
            </a:r>
          </a:p>
          <a:p>
            <a:pPr lvl="2"/>
            <a:r>
              <a:rPr lang="en-US" sz="1600" dirty="0"/>
              <a:t>Centered around the Beam Permit System</a:t>
            </a:r>
          </a:p>
          <a:p>
            <a:pPr lvl="3"/>
            <a:r>
              <a:rPr lang="en-US" sz="1400" dirty="0"/>
              <a:t>Fail safe designed active link around the accelerator containing some 200 possible inputs</a:t>
            </a:r>
          </a:p>
          <a:p>
            <a:pPr lvl="3"/>
            <a:r>
              <a:rPr lang="en-US" sz="1400" dirty="0"/>
              <a:t>Inputs are required to be active high</a:t>
            </a:r>
          </a:p>
          <a:p>
            <a:pPr lvl="3"/>
            <a:r>
              <a:rPr lang="en-US" sz="1400" dirty="0"/>
              <a:t>When an input to this permit system transitions to a low state, the accelerator will abort the beam and inhibit further beam pulses until the fault is cleared and the system is reset</a:t>
            </a:r>
          </a:p>
          <a:p>
            <a:pPr lvl="2"/>
            <a:r>
              <a:rPr lang="en-US" sz="1600" dirty="0"/>
              <a:t>Alarms and Limits</a:t>
            </a:r>
          </a:p>
          <a:p>
            <a:pPr lvl="3"/>
            <a:r>
              <a:rPr lang="en-US" sz="1400" dirty="0"/>
              <a:t>Displayed in the MCR for operators. Some alarms require acknowledgement</a:t>
            </a:r>
          </a:p>
          <a:p>
            <a:pPr lvl="2"/>
            <a:r>
              <a:rPr lang="en-US" sz="1600" dirty="0"/>
              <a:t>Orbit control and monitoring</a:t>
            </a:r>
          </a:p>
          <a:p>
            <a:pPr lvl="3"/>
            <a:r>
              <a:rPr lang="en-US" sz="1400" dirty="0"/>
              <a:t>Semi-automated tuning to keep the beam at desired positions. Some critical beam positions are connected to the permit system</a:t>
            </a:r>
          </a:p>
          <a:p>
            <a:pPr lvl="3"/>
            <a:r>
              <a:rPr lang="en-US" sz="1400" dirty="0"/>
              <a:t>Reduces beam loss, tunnel activation, and aids ALARA</a:t>
            </a:r>
          </a:p>
          <a:p>
            <a:pPr lvl="2"/>
            <a:r>
              <a:rPr lang="en-US" sz="1600" dirty="0"/>
              <a:t>Low Conductivity Water (LCW) activation monitoring</a:t>
            </a:r>
          </a:p>
          <a:p>
            <a:pPr lvl="3"/>
            <a:r>
              <a:rPr lang="en-US" sz="1400" dirty="0"/>
              <a:t>Protected by chipmunks at the enclosure stairwells</a:t>
            </a:r>
          </a:p>
          <a:p>
            <a:pPr lvl="2"/>
            <a:r>
              <a:rPr lang="en-US" sz="1600" dirty="0"/>
              <a:t>Accelerator Time-Line generator</a:t>
            </a:r>
          </a:p>
          <a:p>
            <a:pPr lvl="3"/>
            <a:r>
              <a:rPr lang="en-US" sz="1400" dirty="0"/>
              <a:t>Programmed timing for accelerator operations. Modules require approval prior to use</a:t>
            </a:r>
          </a:p>
          <a:p>
            <a:pPr marL="914400" lvl="2" indent="0">
              <a:buNone/>
            </a:pPr>
            <a:endParaRPr lang="en-US" sz="1600" dirty="0"/>
          </a:p>
          <a:p>
            <a:pPr lvl="2"/>
            <a:endParaRPr lang="en-US" sz="1600" dirty="0"/>
          </a:p>
          <a:p>
            <a:endParaRPr lang="en-US" sz="2000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B214EE9-CFE1-E69B-B662-2FADF34340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Defense in Depth Controls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CB5798-574A-C21C-F639-F8A6C31118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914400" cy="241300"/>
          </a:xfrm>
        </p:spPr>
        <p:txBody>
          <a:bodyPr/>
          <a:lstStyle/>
          <a:p>
            <a:pPr>
              <a:defRPr/>
            </a:pPr>
            <a:fld id="{A767F1C4-773D-465C-A359-D2DE05AEB632}" type="datetime1">
              <a:rPr lang="en-US" smtClean="0"/>
              <a:t>1/6/2024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50D619-FE2C-CE0D-EF53-65B271A7AF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Dave Capista | Main Injector Internal Readiness Review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5E27D8-9FF1-FAAE-1F09-B245D3AD0A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74428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28600" y="971550"/>
            <a:ext cx="8672513" cy="4663440"/>
          </a:xfrm>
        </p:spPr>
        <p:txBody>
          <a:bodyPr/>
          <a:lstStyle/>
          <a:p>
            <a:r>
              <a:rPr lang="en-US" sz="2800" dirty="0"/>
              <a:t>Main Injector Overview</a:t>
            </a:r>
          </a:p>
          <a:p>
            <a:r>
              <a:rPr lang="en-US" sz="2800" dirty="0">
                <a:solidFill>
                  <a:schemeClr val="bg1">
                    <a:lumMod val="75000"/>
                  </a:schemeClr>
                </a:solidFill>
              </a:rPr>
              <a:t>Hazard Inventory </a:t>
            </a:r>
          </a:p>
          <a:p>
            <a:r>
              <a:rPr lang="en-US" sz="2800" dirty="0">
                <a:solidFill>
                  <a:schemeClr val="bg1">
                    <a:lumMod val="75000"/>
                  </a:schemeClr>
                </a:solidFill>
              </a:rPr>
              <a:t>Non-Accelerator Specific Hazards </a:t>
            </a:r>
          </a:p>
          <a:p>
            <a:r>
              <a:rPr lang="en-US" sz="2800" dirty="0">
                <a:solidFill>
                  <a:schemeClr val="bg1">
                    <a:lumMod val="75000"/>
                  </a:schemeClr>
                </a:solidFill>
              </a:rPr>
              <a:t>Accelerator Specific Hazards </a:t>
            </a:r>
          </a:p>
          <a:p>
            <a:r>
              <a:rPr lang="en-US" sz="2800" dirty="0">
                <a:solidFill>
                  <a:schemeClr val="bg1">
                    <a:lumMod val="75000"/>
                  </a:schemeClr>
                </a:solidFill>
              </a:rPr>
              <a:t>Maximum Credible Incident (MCI) Discussion</a:t>
            </a:r>
          </a:p>
          <a:p>
            <a:r>
              <a:rPr lang="en-US" sz="2800" dirty="0">
                <a:solidFill>
                  <a:schemeClr val="bg1">
                    <a:lumMod val="75000"/>
                  </a:schemeClr>
                </a:solidFill>
              </a:rPr>
              <a:t>Summary of Credited Controls </a:t>
            </a:r>
          </a:p>
          <a:p>
            <a:r>
              <a:rPr lang="en-US" sz="2800" dirty="0">
                <a:solidFill>
                  <a:schemeClr val="bg1">
                    <a:lumMod val="75000"/>
                  </a:schemeClr>
                </a:solidFill>
              </a:rPr>
              <a:t>Summary of Defense in Depth Controls</a:t>
            </a:r>
          </a:p>
          <a:p>
            <a:pPr marL="1828800" lvl="4" indent="0">
              <a:buNone/>
            </a:pP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>
          <a:xfrm>
            <a:off x="736826" y="6504213"/>
            <a:ext cx="1453123" cy="237285"/>
          </a:xfrm>
        </p:spPr>
        <p:txBody>
          <a:bodyPr/>
          <a:lstStyle/>
          <a:p>
            <a:pPr>
              <a:defRPr/>
            </a:pPr>
            <a:fld id="{1E3A4D4F-3A9D-488A-A0C1-6C4FCABF0FDC}" type="datetime1">
              <a:rPr lang="en-US" smtClean="0"/>
              <a:t>1/6/2024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987230" y="6504213"/>
            <a:ext cx="6091874" cy="220677"/>
          </a:xfrm>
        </p:spPr>
        <p:txBody>
          <a:bodyPr/>
          <a:lstStyle/>
          <a:p>
            <a:pPr>
              <a:defRPr/>
            </a:pPr>
            <a:r>
              <a:rPr lang="en-US"/>
              <a:t>Dave Capista | Main Injector Internal Readiness Review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491227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CFE3661-15DA-4F16-66AC-D45860FE4F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971550"/>
            <a:ext cx="8672513" cy="5306158"/>
          </a:xfrm>
        </p:spPr>
        <p:txBody>
          <a:bodyPr/>
          <a:lstStyle/>
          <a:p>
            <a:r>
              <a:rPr lang="en-US" sz="2000" dirty="0"/>
              <a:t>Machine Protection Controls: </a:t>
            </a:r>
          </a:p>
          <a:p>
            <a:pPr lvl="1"/>
            <a:r>
              <a:rPr lang="en-US" sz="1600" dirty="0"/>
              <a:t>Active Engineered controls</a:t>
            </a:r>
          </a:p>
          <a:p>
            <a:pPr lvl="2"/>
            <a:r>
              <a:rPr lang="en-US" sz="1600" dirty="0"/>
              <a:t>Beam Switch Sum Box</a:t>
            </a:r>
          </a:p>
          <a:p>
            <a:pPr lvl="3"/>
            <a:r>
              <a:rPr lang="en-US" sz="1400" dirty="0"/>
              <a:t>Allows or prevents beam from the </a:t>
            </a:r>
            <a:r>
              <a:rPr lang="en-US" sz="1400" dirty="0" err="1"/>
              <a:t>Linac</a:t>
            </a:r>
            <a:r>
              <a:rPr lang="en-US" sz="1400" dirty="0"/>
              <a:t> based on requests from the TLG, Status of beam switches, and status of the beam permit system from all machines involved in the operation.</a:t>
            </a:r>
          </a:p>
          <a:p>
            <a:pPr lvl="2"/>
            <a:r>
              <a:rPr lang="en-US" sz="1600" dirty="0"/>
              <a:t>Beam transfer Permit system</a:t>
            </a:r>
          </a:p>
          <a:p>
            <a:pPr lvl="3"/>
            <a:r>
              <a:rPr lang="en-US" sz="1400" dirty="0"/>
              <a:t>Allows or inhibits beam transfers to accelerators. Beam present in an upstream machine will be sent to the Abort absorber </a:t>
            </a:r>
          </a:p>
          <a:p>
            <a:pPr lvl="2"/>
            <a:r>
              <a:rPr lang="en-US" sz="1600" dirty="0"/>
              <a:t>Vacuum Interlock System</a:t>
            </a:r>
          </a:p>
          <a:p>
            <a:pPr lvl="3"/>
            <a:r>
              <a:rPr lang="en-US" sz="1400" dirty="0"/>
              <a:t>Requires vacuum in the accelerator to be adequate to contain the beam. Will close vacuum valves and trip the permit system if the vacuum is poor.</a:t>
            </a:r>
          </a:p>
          <a:p>
            <a:pPr lvl="2"/>
            <a:r>
              <a:rPr lang="en-US" sz="1600" dirty="0"/>
              <a:t>Power Supply Permits and Regulation</a:t>
            </a:r>
          </a:p>
          <a:p>
            <a:pPr lvl="3"/>
            <a:r>
              <a:rPr lang="en-US" sz="1400" dirty="0"/>
              <a:t>Requires critical power supplies to be on with some monitored for regulation. Will trip the permit system if not at the desired configuration</a:t>
            </a:r>
          </a:p>
          <a:p>
            <a:pPr lvl="2"/>
            <a:endParaRPr lang="en-US" sz="1600" dirty="0"/>
          </a:p>
          <a:p>
            <a:endParaRPr lang="en-US" sz="2000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B214EE9-CFE1-E69B-B662-2FADF34340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Defense in Depth Controls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CB5798-574A-C21C-F639-F8A6C31118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914400" cy="241300"/>
          </a:xfrm>
        </p:spPr>
        <p:txBody>
          <a:bodyPr/>
          <a:lstStyle/>
          <a:p>
            <a:pPr>
              <a:defRPr/>
            </a:pPr>
            <a:fld id="{A767F1C4-773D-465C-A359-D2DE05AEB632}" type="datetime1">
              <a:rPr lang="en-US" smtClean="0"/>
              <a:t>1/6/2024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50D619-FE2C-CE0D-EF53-65B271A7AF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Dave Capista | Main Injector Internal Readiness Review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5E27D8-9FF1-FAAE-1F09-B245D3AD0A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5847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CFE3661-15DA-4F16-66AC-D45860FE4F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971550"/>
            <a:ext cx="8672513" cy="5306158"/>
          </a:xfrm>
        </p:spPr>
        <p:txBody>
          <a:bodyPr/>
          <a:lstStyle/>
          <a:p>
            <a:r>
              <a:rPr lang="en-US" sz="2000" dirty="0"/>
              <a:t>Machine Protection Controls: </a:t>
            </a:r>
          </a:p>
          <a:p>
            <a:pPr lvl="1"/>
            <a:r>
              <a:rPr lang="en-US" sz="1600" dirty="0"/>
              <a:t>Active Engineered controls</a:t>
            </a:r>
          </a:p>
          <a:p>
            <a:pPr lvl="2"/>
            <a:r>
              <a:rPr lang="en-US" sz="1600" dirty="0"/>
              <a:t>Beam Loss Monitor System</a:t>
            </a:r>
          </a:p>
          <a:p>
            <a:pPr lvl="3"/>
            <a:r>
              <a:rPr lang="en-US" sz="1400" dirty="0"/>
              <a:t>Provides information to operator's tor control of beam losses, aids in ALARA</a:t>
            </a:r>
          </a:p>
          <a:p>
            <a:pPr lvl="3"/>
            <a:r>
              <a:rPr lang="en-US" sz="1400" dirty="0"/>
              <a:t>Used in conjunction with AI for pattern recognition to locate the source of a tuning problem or accelerator drift</a:t>
            </a:r>
          </a:p>
          <a:p>
            <a:pPr lvl="3"/>
            <a:r>
              <a:rPr lang="en-US" sz="1400" dirty="0"/>
              <a:t>Allows for the prediction of tunnel activation for WPC</a:t>
            </a:r>
          </a:p>
          <a:p>
            <a:pPr lvl="3"/>
            <a:r>
              <a:rPr lang="en-US" sz="1400" dirty="0"/>
              <a:t>Connected to the Beam Permit System </a:t>
            </a:r>
          </a:p>
          <a:p>
            <a:pPr lvl="3"/>
            <a:r>
              <a:rPr lang="en-US" sz="1400" dirty="0"/>
              <a:t>Monitors integrated beam loss through a cycle and if above limit, will drop the beam permit after extraction</a:t>
            </a:r>
          </a:p>
          <a:p>
            <a:pPr lvl="3"/>
            <a:r>
              <a:rPr lang="en-US" sz="1400" dirty="0"/>
              <a:t>Monitors instantaneous loss and if over the limit, will drop the beam permit immediately</a:t>
            </a:r>
          </a:p>
          <a:p>
            <a:pPr lvl="3"/>
            <a:r>
              <a:rPr lang="en-US" sz="1400" b="1" dirty="0"/>
              <a:t>Limits the accident to a single pulse as opposed to the MCI of 3374 pulses</a:t>
            </a:r>
          </a:p>
          <a:p>
            <a:endParaRPr lang="en-US" sz="2000" b="1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B214EE9-CFE1-E69B-B662-2FADF34340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Defense in Depth Controls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CB5798-574A-C21C-F639-F8A6C31118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914400" cy="241300"/>
          </a:xfrm>
        </p:spPr>
        <p:txBody>
          <a:bodyPr/>
          <a:lstStyle/>
          <a:p>
            <a:pPr>
              <a:defRPr/>
            </a:pPr>
            <a:fld id="{A767F1C4-773D-465C-A359-D2DE05AEB632}" type="datetime1">
              <a:rPr lang="en-US" smtClean="0"/>
              <a:t>1/6/2024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50D619-FE2C-CE0D-EF53-65B271A7AF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Dave Capista | Main Injector Internal Readiness Review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5E27D8-9FF1-FAAE-1F09-B245D3AD0A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  <p:pic>
        <p:nvPicPr>
          <p:cNvPr id="8" name="Picture 7" descr="A screen shot of a computer&#10;&#10;Description automatically generated">
            <a:extLst>
              <a:ext uri="{FF2B5EF4-FFF2-40B4-BE49-F238E27FC236}">
                <a16:creationId xmlns:a16="http://schemas.microsoft.com/office/drawing/2014/main" id="{3CD0AE8A-8151-8C04-36A6-4D9F538C83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8435" y="4258724"/>
            <a:ext cx="4537710" cy="201898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6DCC71B-7A3D-DCDD-0CC4-677447B113C6}"/>
              </a:ext>
            </a:extLst>
          </p:cNvPr>
          <p:cNvSpPr txBox="1"/>
          <p:nvPr/>
        </p:nvSpPr>
        <p:spPr>
          <a:xfrm>
            <a:off x="6486145" y="4934781"/>
            <a:ext cx="22895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020202"/>
                </a:solidFill>
              </a:rPr>
              <a:t>MCR Display of BLM around the Main Injector.</a:t>
            </a:r>
          </a:p>
        </p:txBody>
      </p:sp>
    </p:spTree>
    <p:extLst>
      <p:ext uri="{BB962C8B-B14F-4D97-AF65-F5344CB8AC3E}">
        <p14:creationId xmlns:p14="http://schemas.microsoft.com/office/powerpoint/2010/main" val="138830463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04D6D3B-5A42-1977-CE14-30FC8D254B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3200" dirty="0">
                <a:solidFill>
                  <a:srgbClr val="004C97"/>
                </a:solidFill>
              </a:rPr>
              <a:t>Thank you for your attention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313A6D-81BA-4DFB-6BC4-61878F856D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CEFE1FE3-6A66-FBCE-FCF8-58EA167C8C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914400" cy="241300"/>
          </a:xfrm>
        </p:spPr>
        <p:txBody>
          <a:bodyPr/>
          <a:lstStyle/>
          <a:p>
            <a:pPr>
              <a:defRPr/>
            </a:pPr>
            <a:fld id="{E93D175A-E5B6-4A18-B38F-E7E01A049DE7}" type="datetime1">
              <a:rPr lang="en-US" smtClean="0"/>
              <a:t>1/6/2024</a:t>
            </a:fld>
            <a:endParaRPr lang="en-US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2156C9A7-7787-00B1-4828-AE75CCB921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62118" cy="242873"/>
          </a:xfrm>
        </p:spPr>
        <p:txBody>
          <a:bodyPr/>
          <a:lstStyle/>
          <a:p>
            <a:pPr>
              <a:defRPr/>
            </a:pPr>
            <a:r>
              <a:rPr lang="en-US"/>
              <a:t>Dave Capista | Main Injector Internal Readiness Review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75349323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28600" y="971550"/>
            <a:ext cx="8672513" cy="4663440"/>
          </a:xfrm>
        </p:spPr>
        <p:txBody>
          <a:bodyPr/>
          <a:lstStyle/>
          <a:p>
            <a:r>
              <a:rPr lang="en-US" sz="2800" dirty="0">
                <a:solidFill>
                  <a:schemeClr val="bg1">
                    <a:lumMod val="75000"/>
                  </a:schemeClr>
                </a:solidFill>
              </a:rPr>
              <a:t>Linac Overview</a:t>
            </a:r>
          </a:p>
          <a:p>
            <a:r>
              <a:rPr lang="en-US" sz="2800" dirty="0">
                <a:solidFill>
                  <a:schemeClr val="bg1">
                    <a:lumMod val="75000"/>
                  </a:schemeClr>
                </a:solidFill>
              </a:rPr>
              <a:t>Hazard Inventory </a:t>
            </a:r>
          </a:p>
          <a:p>
            <a:r>
              <a:rPr lang="en-US" sz="2800" dirty="0">
                <a:solidFill>
                  <a:schemeClr val="bg1">
                    <a:lumMod val="75000"/>
                  </a:schemeClr>
                </a:solidFill>
              </a:rPr>
              <a:t>Non-Accelerator Specific Hazards </a:t>
            </a:r>
          </a:p>
          <a:p>
            <a:r>
              <a:rPr lang="en-US" sz="2800" dirty="0">
                <a:solidFill>
                  <a:schemeClr val="bg1">
                    <a:lumMod val="75000"/>
                  </a:schemeClr>
                </a:solidFill>
              </a:rPr>
              <a:t>Accelerator Specific Hazards </a:t>
            </a:r>
          </a:p>
          <a:p>
            <a:r>
              <a:rPr lang="en-US" sz="2800" dirty="0">
                <a:solidFill>
                  <a:schemeClr val="bg1">
                    <a:lumMod val="75000"/>
                  </a:schemeClr>
                </a:solidFill>
              </a:rPr>
              <a:t>Maximum Credible Incident (MCI) Discussion</a:t>
            </a:r>
          </a:p>
          <a:p>
            <a:r>
              <a:rPr lang="en-US" sz="2800" dirty="0">
                <a:solidFill>
                  <a:schemeClr val="bg1">
                    <a:lumMod val="75000"/>
                  </a:schemeClr>
                </a:solidFill>
              </a:rPr>
              <a:t>Summary of Credited Controls </a:t>
            </a:r>
          </a:p>
          <a:p>
            <a:r>
              <a:rPr lang="en-US" sz="2800" dirty="0">
                <a:solidFill>
                  <a:schemeClr val="bg1">
                    <a:lumMod val="75000"/>
                  </a:schemeClr>
                </a:solidFill>
              </a:rPr>
              <a:t>Summary of Defense in Depth Controls</a:t>
            </a:r>
          </a:p>
          <a:p>
            <a:r>
              <a:rPr lang="en-US" sz="2800" dirty="0"/>
              <a:t>Backup Slide(s)</a:t>
            </a:r>
          </a:p>
          <a:p>
            <a:pPr marL="1828800" lvl="4" indent="0">
              <a:buNone/>
            </a:pP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>
          <a:xfrm>
            <a:off x="736826" y="6504213"/>
            <a:ext cx="1453123" cy="237285"/>
          </a:xfrm>
        </p:spPr>
        <p:txBody>
          <a:bodyPr/>
          <a:lstStyle/>
          <a:p>
            <a:pPr>
              <a:defRPr/>
            </a:pPr>
            <a:fld id="{CFDA4B16-072E-4DFA-A1B0-8CEB3CA2E55A}" type="datetime1">
              <a:rPr lang="en-US" smtClean="0"/>
              <a:t>1/6/2024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987230" y="6504213"/>
            <a:ext cx="6091874" cy="220677"/>
          </a:xfrm>
        </p:spPr>
        <p:txBody>
          <a:bodyPr/>
          <a:lstStyle/>
          <a:p>
            <a:pPr>
              <a:defRPr/>
            </a:pPr>
            <a:r>
              <a:rPr lang="en-US"/>
              <a:t>Dave Capista | Main Injector Internal Readiness Review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78815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95F0A19-0C2D-5229-105E-FEAE10F55B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 Injector Overview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5E78C5-EEAB-4C94-89C3-2C9E389F002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914400" cy="241300"/>
          </a:xfrm>
        </p:spPr>
        <p:txBody>
          <a:bodyPr/>
          <a:lstStyle/>
          <a:p>
            <a:pPr>
              <a:defRPr/>
            </a:pPr>
            <a:fld id="{5F96F10B-A516-431D-B44D-7178BE08A6E6}" type="datetime1">
              <a:rPr lang="en-US" smtClean="0"/>
              <a:t>1/6/2024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A872DA-9201-428E-7E2C-E42FC8DB36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Dave Capista | Main Injector Internal Readiness Review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C2A9C4-3875-6605-71ED-DBC88B4563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5F69EC3-1940-CF7D-D0D8-B0246B3D0E7A}"/>
              </a:ext>
            </a:extLst>
          </p:cNvPr>
          <p:cNvSpPr txBox="1"/>
          <p:nvPr/>
        </p:nvSpPr>
        <p:spPr>
          <a:xfrm>
            <a:off x="5740729" y="1295617"/>
            <a:ext cx="1713873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1600" b="1" i="1" dirty="0">
              <a:solidFill>
                <a:srgbClr val="0C075E"/>
              </a:solidFill>
            </a:endParaRPr>
          </a:p>
        </p:txBody>
      </p:sp>
      <p:sp>
        <p:nvSpPr>
          <p:cNvPr id="14" name="Content Placeholder 1">
            <a:extLst>
              <a:ext uri="{FF2B5EF4-FFF2-40B4-BE49-F238E27FC236}">
                <a16:creationId xmlns:a16="http://schemas.microsoft.com/office/drawing/2014/main" id="{DEE29A6B-CECE-6DE6-C54B-E2AFB2A7FA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4396" y="956193"/>
            <a:ext cx="8672513" cy="3796719"/>
          </a:xfrm>
        </p:spPr>
        <p:txBody>
          <a:bodyPr/>
          <a:lstStyle/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3C40B8D-E8BE-AC05-2CBD-62AE6D53A361}"/>
              </a:ext>
            </a:extLst>
          </p:cNvPr>
          <p:cNvSpPr/>
          <p:nvPr/>
        </p:nvSpPr>
        <p:spPr>
          <a:xfrm>
            <a:off x="1207477" y="3985846"/>
            <a:ext cx="216877" cy="1699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FDDDD80-1056-7068-B6BB-703A71468106}"/>
              </a:ext>
            </a:extLst>
          </p:cNvPr>
          <p:cNvSpPr/>
          <p:nvPr/>
        </p:nvSpPr>
        <p:spPr>
          <a:xfrm>
            <a:off x="2471078" y="1547446"/>
            <a:ext cx="2080846" cy="4337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153AE01-D291-FE03-7FDE-4D83578835C6}"/>
              </a:ext>
            </a:extLst>
          </p:cNvPr>
          <p:cNvSpPr/>
          <p:nvPr/>
        </p:nvSpPr>
        <p:spPr>
          <a:xfrm>
            <a:off x="2391067" y="1589880"/>
            <a:ext cx="79717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6835903A-7F89-9316-1506-BA1E48B0C410}"/>
              </a:ext>
            </a:extLst>
          </p:cNvPr>
          <p:cNvCxnSpPr/>
          <p:nvPr/>
        </p:nvCxnSpPr>
        <p:spPr>
          <a:xfrm>
            <a:off x="2419350" y="1569720"/>
            <a:ext cx="0" cy="93345"/>
          </a:xfrm>
          <a:prstGeom prst="line">
            <a:avLst/>
          </a:prstGeom>
          <a:ln w="15875">
            <a:solidFill>
              <a:srgbClr val="020202"/>
            </a:solidFill>
          </a:ln>
          <a:effectLst>
            <a:outerShdw blurRad="698500" dist="1651000" dir="18900000" sx="150000" sy="150000" algn="ctr" rotWithShape="0">
              <a:srgbClr val="020202"/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Picture 1" descr="A diagram of a machine&#10;&#10;Description automatically generated">
            <a:extLst>
              <a:ext uri="{FF2B5EF4-FFF2-40B4-BE49-F238E27FC236}">
                <a16:creationId xmlns:a16="http://schemas.microsoft.com/office/drawing/2014/main" id="{BFC99118-8991-65A5-865A-C87117C65E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53098"/>
            <a:ext cx="7316838" cy="520004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D69ADE5-F925-22CE-50B0-9B8AE7CD6007}"/>
              </a:ext>
            </a:extLst>
          </p:cNvPr>
          <p:cNvSpPr txBox="1"/>
          <p:nvPr/>
        </p:nvSpPr>
        <p:spPr>
          <a:xfrm>
            <a:off x="4591304" y="2874974"/>
            <a:ext cx="4572000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/>
              <a:t>3319 meters in circumference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/>
              <a:t>Both recycler (RR) and Main Injector (MI) are in this enclosure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/>
              <a:t>RR is an 8 </a:t>
            </a:r>
            <a:r>
              <a:rPr lang="en-US" sz="1600" dirty="0" err="1"/>
              <a:t>Gev</a:t>
            </a:r>
            <a:r>
              <a:rPr lang="en-US" sz="1600" dirty="0"/>
              <a:t> machine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/>
              <a:t>MI is an 8-120 </a:t>
            </a:r>
            <a:r>
              <a:rPr lang="en-US" sz="1600" dirty="0" err="1"/>
              <a:t>Gev</a:t>
            </a:r>
            <a:r>
              <a:rPr lang="en-US" sz="1600" dirty="0"/>
              <a:t> machine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/>
              <a:t>One injection line from MI8 to both MI and RR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/>
              <a:t>Three transfer lines from RR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/>
              <a:t>RR to MI line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/>
              <a:t>P1 line to Muon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/>
              <a:t>Abort line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/>
              <a:t>Three extraction lines from MI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/>
              <a:t>P1 line to Switchyard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 err="1"/>
              <a:t>NuMI</a:t>
            </a:r>
            <a:r>
              <a:rPr lang="en-US" sz="1600" dirty="0"/>
              <a:t> extraction line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/>
              <a:t>Abort 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5590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95F0A19-0C2D-5229-105E-FEAE10F55B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 Injector Overview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5E78C5-EEAB-4C94-89C3-2C9E389F002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914400" cy="241300"/>
          </a:xfrm>
        </p:spPr>
        <p:txBody>
          <a:bodyPr/>
          <a:lstStyle/>
          <a:p>
            <a:pPr>
              <a:defRPr/>
            </a:pPr>
            <a:fld id="{5F96F10B-A516-431D-B44D-7178BE08A6E6}" type="datetime1">
              <a:rPr lang="en-US" smtClean="0"/>
              <a:t>1/6/2024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A872DA-9201-428E-7E2C-E42FC8DB36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Dave Capista | Main Injector Internal Readiness Review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C2A9C4-3875-6605-71ED-DBC88B4563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5F69EC3-1940-CF7D-D0D8-B0246B3D0E7A}"/>
              </a:ext>
            </a:extLst>
          </p:cNvPr>
          <p:cNvSpPr txBox="1"/>
          <p:nvPr/>
        </p:nvSpPr>
        <p:spPr>
          <a:xfrm>
            <a:off x="5740729" y="1295617"/>
            <a:ext cx="1713873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1600" b="1" i="1" dirty="0">
              <a:solidFill>
                <a:srgbClr val="0C075E"/>
              </a:solidFill>
            </a:endParaRPr>
          </a:p>
        </p:txBody>
      </p:sp>
      <p:sp>
        <p:nvSpPr>
          <p:cNvPr id="14" name="Content Placeholder 1">
            <a:extLst>
              <a:ext uri="{FF2B5EF4-FFF2-40B4-BE49-F238E27FC236}">
                <a16:creationId xmlns:a16="http://schemas.microsoft.com/office/drawing/2014/main" id="{DEE29A6B-CECE-6DE6-C54B-E2AFB2A7FA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2887" y="4524107"/>
            <a:ext cx="8798243" cy="1732277"/>
          </a:xfrm>
        </p:spPr>
        <p:txBody>
          <a:bodyPr/>
          <a:lstStyle/>
          <a:p>
            <a:r>
              <a:rPr lang="en-US" sz="1800" dirty="0"/>
              <a:t>MI is the bottom machine. Magnets are electrical</a:t>
            </a:r>
          </a:p>
          <a:p>
            <a:r>
              <a:rPr lang="en-US" sz="1800" dirty="0"/>
              <a:t>RR is the top machine. Magnets are permanent made from magnetized ferrite.</a:t>
            </a:r>
          </a:p>
          <a:p>
            <a:r>
              <a:rPr lang="en-US" sz="1800" dirty="0"/>
              <a:t>Vacuum beam pipe in both machines is stainless steel 316L, 65 mils (~1/16”) wall Vacuum is around 5E-8 torr to prevent scattering of the beam</a:t>
            </a:r>
          </a:p>
          <a:p>
            <a:r>
              <a:rPr lang="en-US" sz="1800" dirty="0"/>
              <a:t>Beam Loss Monitors are located at every quadrupole location (red magnet)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3C40B8D-E8BE-AC05-2CBD-62AE6D53A361}"/>
              </a:ext>
            </a:extLst>
          </p:cNvPr>
          <p:cNvSpPr/>
          <p:nvPr/>
        </p:nvSpPr>
        <p:spPr>
          <a:xfrm>
            <a:off x="1207477" y="3985846"/>
            <a:ext cx="216877" cy="1699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FDDDD80-1056-7068-B6BB-703A71468106}"/>
              </a:ext>
            </a:extLst>
          </p:cNvPr>
          <p:cNvSpPr/>
          <p:nvPr/>
        </p:nvSpPr>
        <p:spPr>
          <a:xfrm>
            <a:off x="2471078" y="1547446"/>
            <a:ext cx="2080846" cy="4337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153AE01-D291-FE03-7FDE-4D83578835C6}"/>
              </a:ext>
            </a:extLst>
          </p:cNvPr>
          <p:cNvSpPr/>
          <p:nvPr/>
        </p:nvSpPr>
        <p:spPr>
          <a:xfrm>
            <a:off x="2391067" y="1589880"/>
            <a:ext cx="79717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6835903A-7F89-9316-1506-BA1E48B0C410}"/>
              </a:ext>
            </a:extLst>
          </p:cNvPr>
          <p:cNvCxnSpPr/>
          <p:nvPr/>
        </p:nvCxnSpPr>
        <p:spPr>
          <a:xfrm>
            <a:off x="2419350" y="1569720"/>
            <a:ext cx="0" cy="93345"/>
          </a:xfrm>
          <a:prstGeom prst="line">
            <a:avLst/>
          </a:prstGeom>
          <a:ln w="15875">
            <a:solidFill>
              <a:srgbClr val="020202"/>
            </a:solidFill>
          </a:ln>
          <a:effectLst>
            <a:outerShdw blurRad="698500" dist="1651000" dir="18900000" sx="150000" sy="150000" algn="ctr" rotWithShape="0">
              <a:srgbClr val="020202"/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Long shot of a factory room&#10;&#10;Description automatically generated">
            <a:extLst>
              <a:ext uri="{FF2B5EF4-FFF2-40B4-BE49-F238E27FC236}">
                <a16:creationId xmlns:a16="http://schemas.microsoft.com/office/drawing/2014/main" id="{C14F6C58-5398-89CC-C6AD-3B7E6495A0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109" y="679630"/>
            <a:ext cx="4448820" cy="3499738"/>
          </a:xfrm>
          <a:prstGeom prst="rect">
            <a:avLst/>
          </a:prstGeom>
        </p:spPr>
      </p:pic>
      <p:pic>
        <p:nvPicPr>
          <p:cNvPr id="7" name="Picture 6" descr="A circular diagram of a number of lines&#10;&#10;Description automatically generated with medium confidence">
            <a:extLst>
              <a:ext uri="{FF2B5EF4-FFF2-40B4-BE49-F238E27FC236}">
                <a16:creationId xmlns:a16="http://schemas.microsoft.com/office/drawing/2014/main" id="{2C995E3D-54A5-ECE1-CC21-4522857192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2686" y="679629"/>
            <a:ext cx="4701314" cy="3499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1837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95F0A19-0C2D-5229-105E-FEAE10F55B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 Injector Overview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5E78C5-EEAB-4C94-89C3-2C9E389F002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914400" cy="241300"/>
          </a:xfrm>
        </p:spPr>
        <p:txBody>
          <a:bodyPr/>
          <a:lstStyle/>
          <a:p>
            <a:pPr>
              <a:defRPr/>
            </a:pPr>
            <a:fld id="{5F96F10B-A516-431D-B44D-7178BE08A6E6}" type="datetime1">
              <a:rPr lang="en-US" smtClean="0"/>
              <a:t>1/6/2024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A872DA-9201-428E-7E2C-E42FC8DB36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Dave Capista | Main Injector Internal Readiness Review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C2A9C4-3875-6605-71ED-DBC88B4563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5F69EC3-1940-CF7D-D0D8-B0246B3D0E7A}"/>
              </a:ext>
            </a:extLst>
          </p:cNvPr>
          <p:cNvSpPr txBox="1"/>
          <p:nvPr/>
        </p:nvSpPr>
        <p:spPr>
          <a:xfrm>
            <a:off x="5740729" y="1295617"/>
            <a:ext cx="1713873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1600" b="1" i="1" dirty="0">
              <a:solidFill>
                <a:srgbClr val="0C075E"/>
              </a:solidFill>
            </a:endParaRPr>
          </a:p>
        </p:txBody>
      </p:sp>
      <p:sp>
        <p:nvSpPr>
          <p:cNvPr id="14" name="Content Placeholder 1">
            <a:extLst>
              <a:ext uri="{FF2B5EF4-FFF2-40B4-BE49-F238E27FC236}">
                <a16:creationId xmlns:a16="http://schemas.microsoft.com/office/drawing/2014/main" id="{DEE29A6B-CECE-6DE6-C54B-E2AFB2A7FA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667" y="4810087"/>
            <a:ext cx="8672513" cy="1464983"/>
          </a:xfrm>
        </p:spPr>
        <p:txBody>
          <a:bodyPr/>
          <a:lstStyle/>
          <a:p>
            <a:r>
              <a:rPr lang="en-US" sz="1800" dirty="0"/>
              <a:t>Injection and extraction lines can create complicated work areas</a:t>
            </a:r>
          </a:p>
          <a:p>
            <a:pPr lvl="1"/>
            <a:r>
              <a:rPr lang="en-US" sz="1600" dirty="0"/>
              <a:t>Requires more engineering and technical time to plan and execute</a:t>
            </a:r>
          </a:p>
          <a:p>
            <a:pPr lvl="1"/>
            <a:r>
              <a:rPr lang="en-US" sz="1600" dirty="0"/>
              <a:t>Involves multiple groups to complete the task</a:t>
            </a:r>
          </a:p>
          <a:p>
            <a:pPr lvl="2"/>
            <a:r>
              <a:rPr lang="en-US" sz="1400" dirty="0"/>
              <a:t>LOTO </a:t>
            </a:r>
          </a:p>
          <a:p>
            <a:pPr lvl="2"/>
            <a:r>
              <a:rPr lang="en-US" sz="1400" dirty="0"/>
              <a:t>Safety</a:t>
            </a:r>
          </a:p>
          <a:p>
            <a:pPr lvl="1"/>
            <a:endParaRPr lang="en-US" sz="160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3C40B8D-E8BE-AC05-2CBD-62AE6D53A361}"/>
              </a:ext>
            </a:extLst>
          </p:cNvPr>
          <p:cNvSpPr/>
          <p:nvPr/>
        </p:nvSpPr>
        <p:spPr>
          <a:xfrm>
            <a:off x="1207477" y="3985846"/>
            <a:ext cx="216877" cy="1699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FDDDD80-1056-7068-B6BB-703A71468106}"/>
              </a:ext>
            </a:extLst>
          </p:cNvPr>
          <p:cNvSpPr/>
          <p:nvPr/>
        </p:nvSpPr>
        <p:spPr>
          <a:xfrm>
            <a:off x="2471078" y="1547446"/>
            <a:ext cx="2080846" cy="4337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153AE01-D291-FE03-7FDE-4D83578835C6}"/>
              </a:ext>
            </a:extLst>
          </p:cNvPr>
          <p:cNvSpPr/>
          <p:nvPr/>
        </p:nvSpPr>
        <p:spPr>
          <a:xfrm>
            <a:off x="2391067" y="1589880"/>
            <a:ext cx="79717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6835903A-7F89-9316-1506-BA1E48B0C410}"/>
              </a:ext>
            </a:extLst>
          </p:cNvPr>
          <p:cNvCxnSpPr/>
          <p:nvPr/>
        </p:nvCxnSpPr>
        <p:spPr>
          <a:xfrm>
            <a:off x="2419350" y="1569720"/>
            <a:ext cx="0" cy="93345"/>
          </a:xfrm>
          <a:prstGeom prst="line">
            <a:avLst/>
          </a:prstGeom>
          <a:ln w="15875">
            <a:solidFill>
              <a:srgbClr val="020202"/>
            </a:solidFill>
          </a:ln>
          <a:effectLst>
            <a:outerShdw blurRad="698500" dist="1651000" dir="18900000" sx="150000" sy="150000" algn="ctr" rotWithShape="0">
              <a:srgbClr val="020202"/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Picture 14" descr="A long shot of a factory&#10;&#10;Description automatically generated">
            <a:extLst>
              <a:ext uri="{FF2B5EF4-FFF2-40B4-BE49-F238E27FC236}">
                <a16:creationId xmlns:a16="http://schemas.microsoft.com/office/drawing/2014/main" id="{083A9D3E-89D6-BE8D-61C4-9F496D2528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47" y="715146"/>
            <a:ext cx="6035040" cy="4028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5098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28600" y="971550"/>
            <a:ext cx="8672513" cy="4663440"/>
          </a:xfrm>
        </p:spPr>
        <p:txBody>
          <a:bodyPr/>
          <a:lstStyle/>
          <a:p>
            <a:r>
              <a:rPr lang="en-US" sz="2800" dirty="0">
                <a:solidFill>
                  <a:schemeClr val="bg1">
                    <a:lumMod val="75000"/>
                  </a:schemeClr>
                </a:solidFill>
              </a:rPr>
              <a:t>Main Injector Overview</a:t>
            </a:r>
          </a:p>
          <a:p>
            <a:r>
              <a:rPr lang="en-US" sz="2800" dirty="0"/>
              <a:t>Hazard Inventory </a:t>
            </a:r>
          </a:p>
          <a:p>
            <a:r>
              <a:rPr lang="en-US" sz="2800" dirty="0">
                <a:solidFill>
                  <a:schemeClr val="bg1">
                    <a:lumMod val="75000"/>
                  </a:schemeClr>
                </a:solidFill>
              </a:rPr>
              <a:t>Non-Accelerator Specific Hazards </a:t>
            </a:r>
          </a:p>
          <a:p>
            <a:r>
              <a:rPr lang="en-US" sz="2800" dirty="0">
                <a:solidFill>
                  <a:schemeClr val="bg1">
                    <a:lumMod val="75000"/>
                  </a:schemeClr>
                </a:solidFill>
              </a:rPr>
              <a:t>Accelerator Specific Hazards </a:t>
            </a:r>
          </a:p>
          <a:p>
            <a:r>
              <a:rPr lang="en-US" sz="2800" dirty="0">
                <a:solidFill>
                  <a:schemeClr val="bg1">
                    <a:lumMod val="75000"/>
                  </a:schemeClr>
                </a:solidFill>
              </a:rPr>
              <a:t>Maximum Credible Incident (MCI) Discussion</a:t>
            </a:r>
          </a:p>
          <a:p>
            <a:r>
              <a:rPr lang="en-US" sz="2800" dirty="0">
                <a:solidFill>
                  <a:schemeClr val="bg1">
                    <a:lumMod val="75000"/>
                  </a:schemeClr>
                </a:solidFill>
              </a:rPr>
              <a:t>Summary of Credited Controls </a:t>
            </a:r>
          </a:p>
          <a:p>
            <a:r>
              <a:rPr lang="en-US" sz="2800" dirty="0">
                <a:solidFill>
                  <a:schemeClr val="bg1">
                    <a:lumMod val="75000"/>
                  </a:schemeClr>
                </a:solidFill>
              </a:rPr>
              <a:t>Summary of Defense in Depth Controls</a:t>
            </a:r>
          </a:p>
          <a:p>
            <a:pPr marL="1828800" lvl="4" indent="0">
              <a:buNone/>
            </a:pP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>
          <a:xfrm>
            <a:off x="736826" y="6504213"/>
            <a:ext cx="1453123" cy="237285"/>
          </a:xfrm>
        </p:spPr>
        <p:txBody>
          <a:bodyPr/>
          <a:lstStyle/>
          <a:p>
            <a:pPr>
              <a:defRPr/>
            </a:pPr>
            <a:fld id="{5D45C70E-3962-434A-BCCE-DC2025B0D357}" type="datetime1">
              <a:rPr lang="en-US" smtClean="0"/>
              <a:t>1/6/2024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987230" y="6504213"/>
            <a:ext cx="6091874" cy="220677"/>
          </a:xfrm>
        </p:spPr>
        <p:txBody>
          <a:bodyPr/>
          <a:lstStyle/>
          <a:p>
            <a:pPr>
              <a:defRPr/>
            </a:pPr>
            <a:r>
              <a:rPr lang="en-US"/>
              <a:t>Dave Capista | Main Injector Internal Readiness Review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25988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0D285B2-A0CF-F693-EC1A-C21C514793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Hazard Inventory for Main Injector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B9A965-68AB-5043-64C5-691463E088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914400" cy="241300"/>
          </a:xfrm>
        </p:spPr>
        <p:txBody>
          <a:bodyPr/>
          <a:lstStyle/>
          <a:p>
            <a:pPr>
              <a:defRPr/>
            </a:pPr>
            <a:fld id="{88A4A4EC-676C-4B94-9F3C-4AC1E3E5EEC7}" type="datetime1">
              <a:rPr lang="en-US" smtClean="0"/>
              <a:t>1/6/2024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35F416-1019-3232-1708-012FA940CD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Dave Capista | Main Injector Internal Readiness Review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3340A0-B5CA-8991-806F-B81077B857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A5BF9F4-F0C1-2919-D098-507AE46333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77890" y="731520"/>
            <a:ext cx="3034193" cy="4949405"/>
          </a:xfrm>
        </p:spPr>
        <p:txBody>
          <a:bodyPr/>
          <a:lstStyle/>
          <a:p>
            <a:r>
              <a:rPr lang="en-US" sz="1600" dirty="0"/>
              <a:t>Accelerator specific hazards are purple</a:t>
            </a:r>
          </a:p>
          <a:p>
            <a:r>
              <a:rPr lang="en-US" sz="1600" dirty="0"/>
              <a:t>Hazards not discussed today are evaluated via the common Risk Matrix tables</a:t>
            </a:r>
          </a:p>
          <a:p>
            <a:pPr lvl="1"/>
            <a:r>
              <a:rPr lang="en-US" sz="1400" dirty="0"/>
              <a:t>Covered in SAD Section I, Chapter 4</a:t>
            </a:r>
          </a:p>
          <a:p>
            <a:r>
              <a:rPr lang="en-US" sz="1600" dirty="0"/>
              <a:t>Hazards evaluated via risk assessment methodology per DOE-HDBK-1163-2020</a:t>
            </a:r>
          </a:p>
          <a:p>
            <a:pPr lvl="1"/>
            <a:r>
              <a:rPr lang="en-US" sz="1400" dirty="0"/>
              <a:t>Likelihood (L): </a:t>
            </a:r>
          </a:p>
          <a:p>
            <a:pPr lvl="2"/>
            <a:r>
              <a:rPr lang="en-US" sz="1200" dirty="0"/>
              <a:t>Anticipated (A), Unlikely (U), Extremely Unlikely (EU), Beyond Extremely Unlikely (BEU)</a:t>
            </a:r>
          </a:p>
          <a:p>
            <a:pPr lvl="1"/>
            <a:r>
              <a:rPr lang="en-US" sz="1400" dirty="0"/>
              <a:t>Consequence (C):</a:t>
            </a:r>
          </a:p>
          <a:p>
            <a:pPr lvl="2"/>
            <a:r>
              <a:rPr lang="en-US" sz="1200" dirty="0"/>
              <a:t>High (H), Moderate (M), Low (L), Negligible (N)</a:t>
            </a:r>
          </a:p>
          <a:p>
            <a:pPr lvl="1"/>
            <a:r>
              <a:rPr lang="en-US" sz="1400" dirty="0"/>
              <a:t>Risk (R):</a:t>
            </a:r>
          </a:p>
          <a:p>
            <a:pPr lvl="2"/>
            <a:r>
              <a:rPr lang="en-US" sz="1200" dirty="0"/>
              <a:t>I , II, III, IV (descending order of concern)</a:t>
            </a:r>
          </a:p>
        </p:txBody>
      </p:sp>
      <p:pic>
        <p:nvPicPr>
          <p:cNvPr id="11" name="Picture 10" descr="A list of energy sources&#10;&#10;Description automatically generated">
            <a:extLst>
              <a:ext uri="{FF2B5EF4-FFF2-40B4-BE49-F238E27FC236}">
                <a16:creationId xmlns:a16="http://schemas.microsoft.com/office/drawing/2014/main" id="{C5EF504F-1394-C844-F0D3-57111395F9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129" y="679629"/>
            <a:ext cx="5761815" cy="5680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2385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28600" y="971550"/>
            <a:ext cx="8672513" cy="4663440"/>
          </a:xfrm>
        </p:spPr>
        <p:txBody>
          <a:bodyPr/>
          <a:lstStyle/>
          <a:p>
            <a:r>
              <a:rPr lang="en-US" sz="2800" dirty="0">
                <a:solidFill>
                  <a:schemeClr val="bg1">
                    <a:lumMod val="75000"/>
                  </a:schemeClr>
                </a:solidFill>
              </a:rPr>
              <a:t>Main Injector</a:t>
            </a:r>
          </a:p>
          <a:p>
            <a:r>
              <a:rPr lang="en-US" sz="2800" dirty="0">
                <a:solidFill>
                  <a:schemeClr val="bg1">
                    <a:lumMod val="75000"/>
                  </a:schemeClr>
                </a:solidFill>
              </a:rPr>
              <a:t>Hazard Inventory </a:t>
            </a:r>
          </a:p>
          <a:p>
            <a:r>
              <a:rPr lang="en-US" sz="2800" dirty="0"/>
              <a:t>Non-Accelerator Specific Hazards </a:t>
            </a:r>
          </a:p>
          <a:p>
            <a:r>
              <a:rPr lang="en-US" sz="2800" dirty="0">
                <a:solidFill>
                  <a:schemeClr val="bg1">
                    <a:lumMod val="75000"/>
                  </a:schemeClr>
                </a:solidFill>
              </a:rPr>
              <a:t>Accelerator Specific Hazards </a:t>
            </a:r>
          </a:p>
          <a:p>
            <a:r>
              <a:rPr lang="en-US" sz="2800" dirty="0">
                <a:solidFill>
                  <a:schemeClr val="bg1">
                    <a:lumMod val="75000"/>
                  </a:schemeClr>
                </a:solidFill>
              </a:rPr>
              <a:t>Maximum Credible Incident (MCI) Discussion</a:t>
            </a:r>
          </a:p>
          <a:p>
            <a:r>
              <a:rPr lang="en-US" sz="2800" dirty="0">
                <a:solidFill>
                  <a:schemeClr val="bg1">
                    <a:lumMod val="75000"/>
                  </a:schemeClr>
                </a:solidFill>
              </a:rPr>
              <a:t>Summary of Credited Controls </a:t>
            </a:r>
          </a:p>
          <a:p>
            <a:r>
              <a:rPr lang="en-US" sz="2800" dirty="0">
                <a:solidFill>
                  <a:schemeClr val="bg1">
                    <a:lumMod val="75000"/>
                  </a:schemeClr>
                </a:solidFill>
              </a:rPr>
              <a:t>Summary of Defense in Depth Controls</a:t>
            </a:r>
          </a:p>
          <a:p>
            <a:pPr marL="1828800" lvl="4" indent="0">
              <a:buNone/>
            </a:pP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>
          <a:xfrm>
            <a:off x="736826" y="6504213"/>
            <a:ext cx="1453123" cy="237285"/>
          </a:xfrm>
        </p:spPr>
        <p:txBody>
          <a:bodyPr/>
          <a:lstStyle/>
          <a:p>
            <a:pPr>
              <a:defRPr/>
            </a:pPr>
            <a:fld id="{8C55FB22-5263-4C2C-8A5B-DE549400C574}" type="datetime1">
              <a:rPr lang="en-US" smtClean="0"/>
              <a:t>1/6/2024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987230" y="6504213"/>
            <a:ext cx="6091874" cy="220677"/>
          </a:xfrm>
        </p:spPr>
        <p:txBody>
          <a:bodyPr/>
          <a:lstStyle/>
          <a:p>
            <a:pPr>
              <a:defRPr/>
            </a:pPr>
            <a:r>
              <a:rPr lang="en-US"/>
              <a:t>Dave Capista | Main Injector Internal Readiness Review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0264432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_PPT_0908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Fermilab_PPT_0908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FNAL_PowerPoint_4x3_103023  -  Read-Only" id="{A8C22F5D-C6D7-4589-A1DC-766D1E9786F3}" vid="{C4929605-360F-4C13-A43A-E93BABDEF801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92200099A496542A068C53B692DC9D7" ma:contentTypeVersion="3" ma:contentTypeDescription="Create a new document." ma:contentTypeScope="" ma:versionID="8c79fb75615505a656eba1486410920a">
  <xsd:schema xmlns:xsd="http://www.w3.org/2001/XMLSchema" xmlns:xs="http://www.w3.org/2001/XMLSchema" xmlns:p="http://schemas.microsoft.com/office/2006/metadata/properties" xmlns:ns3="47ded30a-80fb-4bbe-93ba-f3afa5660e01" targetNamespace="http://schemas.microsoft.com/office/2006/metadata/properties" ma:root="true" ma:fieldsID="e9da317d68a5028d92f3655a627efa4d" ns3:_="">
    <xsd:import namespace="47ded30a-80fb-4bbe-93ba-f3afa5660e01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ded30a-80fb-4bbe-93ba-f3afa5660e0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B9A9177-9946-41CD-B01B-8BAAEF071AA1}">
  <ds:schemaRefs>
    <ds:schemaRef ds:uri="http://schemas.microsoft.com/office/2006/documentManagement/types"/>
    <ds:schemaRef ds:uri="http://purl.org/dc/elements/1.1/"/>
    <ds:schemaRef ds:uri="http://schemas.microsoft.com/office/2006/metadata/properties"/>
    <ds:schemaRef ds:uri="47ded30a-80fb-4bbe-93ba-f3afa5660e01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5E4FB0BA-40FF-4738-BEDA-5B1BDD7FB1C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EF29452-6B0F-4484-B04F-B211EC85335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7ded30a-80fb-4bbe-93ba-f3afa5660e0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FNAL_PowerPoint_4x3_100716 (1)</Template>
  <TotalTime>12439</TotalTime>
  <Words>3016</Words>
  <Application>Microsoft Office PowerPoint</Application>
  <PresentationFormat>On-screen Show (4:3)</PresentationFormat>
  <Paragraphs>526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33</vt:i4>
      </vt:variant>
    </vt:vector>
  </HeadingPairs>
  <TitlesOfParts>
    <vt:vector size="39" baseType="lpstr">
      <vt:lpstr>Arial</vt:lpstr>
      <vt:lpstr>Calibri</vt:lpstr>
      <vt:lpstr>Helvetica</vt:lpstr>
      <vt:lpstr>Times New Roman</vt:lpstr>
      <vt:lpstr>Fermilab_PPT_090815</vt:lpstr>
      <vt:lpstr>1_Fermilab_PPT_090815</vt:lpstr>
      <vt:lpstr>PowerPoint Presentation</vt:lpstr>
      <vt:lpstr>Outline</vt:lpstr>
      <vt:lpstr>Outline</vt:lpstr>
      <vt:lpstr>Main Injector Overview</vt:lpstr>
      <vt:lpstr>Main Injector Overview</vt:lpstr>
      <vt:lpstr>Main Injector Overview</vt:lpstr>
      <vt:lpstr>Outline</vt:lpstr>
      <vt:lpstr>Hazard Inventory for Main Injector</vt:lpstr>
      <vt:lpstr>Outline</vt:lpstr>
      <vt:lpstr>Non-Accelerator Specific Hazards - Radiological</vt:lpstr>
      <vt:lpstr>Non-Accelerator Specific Hazards - Radiological</vt:lpstr>
      <vt:lpstr>Non-Accelerator Specific Hazards - Radiological</vt:lpstr>
      <vt:lpstr>Non-Accelerator Specific Hazards - Radiological</vt:lpstr>
      <vt:lpstr>Non-Accelerator Specific Hazards - Radiological</vt:lpstr>
      <vt:lpstr>Non-Accelerator Specific Hazards - Radiological</vt:lpstr>
      <vt:lpstr>Outline</vt:lpstr>
      <vt:lpstr>Accelerator Specific Hazards - Radiological</vt:lpstr>
      <vt:lpstr>Outline</vt:lpstr>
      <vt:lpstr>Maximum Credible Incident (MCI) – Radiological</vt:lpstr>
      <vt:lpstr>Maximum Credible Incident (MCI) – Radiological </vt:lpstr>
      <vt:lpstr>Outline</vt:lpstr>
      <vt:lpstr>Credited Controls – Passive</vt:lpstr>
      <vt:lpstr>Credited Controls – Passive</vt:lpstr>
      <vt:lpstr>Credited Controls – Active Engineering</vt:lpstr>
      <vt:lpstr>Credited Controls - Administrative</vt:lpstr>
      <vt:lpstr>Outline</vt:lpstr>
      <vt:lpstr>Defense in Depth Controls</vt:lpstr>
      <vt:lpstr>Defense in Depth Controls</vt:lpstr>
      <vt:lpstr>Defense in Depth Controls</vt:lpstr>
      <vt:lpstr>Defense in Depth Controls</vt:lpstr>
      <vt:lpstr>Defense in Depth Controls</vt:lpstr>
      <vt:lpstr>PowerPoint Presentation</vt:lpstr>
      <vt:lpstr>Outline</vt:lpstr>
    </vt:vector>
  </TitlesOfParts>
  <Company>Sandbox Studio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Madelyn R. Wolter x4807 16344N</dc:creator>
  <cp:lastModifiedBy>David P Capista</cp:lastModifiedBy>
  <cp:revision>175</cp:revision>
  <cp:lastPrinted>2014-01-20T19:40:21Z</cp:lastPrinted>
  <dcterms:created xsi:type="dcterms:W3CDTF">2017-02-13T18:49:53Z</dcterms:created>
  <dcterms:modified xsi:type="dcterms:W3CDTF">2024-01-06T17:09:57Z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0x010100E92200099A496542A068C53B692DC9D7</vt:lpwstr>
  </property>
  <property fmtid="{D5CDD505-2E9C-101B-9397-08002B2CF9AE}" pid="3" name="_dlc_DocIdItemGuid">
    <vt:lpwstr>e15050c8-8936-4be0-9562-0f7eb3139549</vt:lpwstr>
  </property>
</Properties>
</file>