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41"/>
  </p:notesMasterIdLst>
  <p:handoutMasterIdLst>
    <p:handoutMasterId r:id="rId42"/>
  </p:handoutMasterIdLst>
  <p:sldIdLst>
    <p:sldId id="340" r:id="rId7"/>
    <p:sldId id="377" r:id="rId8"/>
    <p:sldId id="378" r:id="rId9"/>
    <p:sldId id="379" r:id="rId10"/>
    <p:sldId id="455" r:id="rId11"/>
    <p:sldId id="380" r:id="rId12"/>
    <p:sldId id="452" r:id="rId13"/>
    <p:sldId id="381" r:id="rId14"/>
    <p:sldId id="407" r:id="rId15"/>
    <p:sldId id="408" r:id="rId16"/>
    <p:sldId id="383" r:id="rId17"/>
    <p:sldId id="431" r:id="rId18"/>
    <p:sldId id="432" r:id="rId19"/>
    <p:sldId id="385" r:id="rId20"/>
    <p:sldId id="391" r:id="rId21"/>
    <p:sldId id="435" r:id="rId22"/>
    <p:sldId id="436" r:id="rId23"/>
    <p:sldId id="401" r:id="rId24"/>
    <p:sldId id="437" r:id="rId25"/>
    <p:sldId id="388" r:id="rId26"/>
    <p:sldId id="442" r:id="rId27"/>
    <p:sldId id="443" r:id="rId28"/>
    <p:sldId id="402" r:id="rId29"/>
    <p:sldId id="392" r:id="rId30"/>
    <p:sldId id="444" r:id="rId31"/>
    <p:sldId id="445" r:id="rId32"/>
    <p:sldId id="446" r:id="rId33"/>
    <p:sldId id="447" r:id="rId34"/>
    <p:sldId id="448" r:id="rId35"/>
    <p:sldId id="449" r:id="rId36"/>
    <p:sldId id="450" r:id="rId37"/>
    <p:sldId id="373" r:id="rId38"/>
    <p:sldId id="375" r:id="rId39"/>
    <p:sldId id="453" r:id="rId4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4C97"/>
    <a:srgbClr val="0D3B8E"/>
    <a:srgbClr val="020202"/>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75" autoAdjust="0"/>
    <p:restoredTop sz="93419" autoAdjust="0"/>
  </p:normalViewPr>
  <p:slideViewPr>
    <p:cSldViewPr snapToGrid="0" snapToObjects="1" showGuides="1">
      <p:cViewPr varScale="1">
        <p:scale>
          <a:sx n="124" d="100"/>
          <a:sy n="124" d="100"/>
        </p:scale>
        <p:origin x="248" y="1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1/9/24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1/9/24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6" y="6504213"/>
            <a:ext cx="1234213" cy="18582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6" y="6504213"/>
            <a:ext cx="1224053" cy="237285"/>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6" y="6504213"/>
            <a:ext cx="1305333" cy="235211"/>
          </a:xfrm>
        </p:spPr>
        <p:txBody>
          <a:bodyPr/>
          <a:lstStyle>
            <a:lvl1pPr>
              <a:defRPr sz="1200" smtClean="0"/>
            </a:lvl1pPr>
          </a:lstStyle>
          <a:p>
            <a:pPr>
              <a:defRPr/>
            </a:pPr>
            <a:r>
              <a:rPr lang="en-US" dirty="0"/>
              <a:t>January 10,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a:t>
            </a:r>
            <a:r>
              <a:rPr lang="en-US" dirty="0" err="1"/>
              <a:t>Linac</a:t>
            </a:r>
            <a:r>
              <a:rPr lang="en-US" dirty="0"/>
              <a:t>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6" y="6504213"/>
            <a:ext cx="1234213" cy="237285"/>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6" y="6504213"/>
            <a:ext cx="1203733" cy="237285"/>
          </a:xfrm>
        </p:spPr>
        <p:txBody>
          <a:bodyPr/>
          <a:lstStyle/>
          <a:p>
            <a:pPr>
              <a:defRPr/>
            </a:pPr>
            <a:r>
              <a:rPr lang="en-US" dirty="0"/>
              <a:t>January 10,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a:t>
            </a:r>
            <a:r>
              <a:rPr lang="en-US" dirty="0" err="1"/>
              <a:t>Linac</a:t>
            </a:r>
            <a:r>
              <a:rPr lang="en-US" dirty="0"/>
              <a:t>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1242598" cy="237285"/>
          </a:xfrm>
        </p:spPr>
        <p:txBody>
          <a:bodyPr/>
          <a:lstStyle/>
          <a:p>
            <a:pPr>
              <a:defRPr/>
            </a:pPr>
            <a:r>
              <a:rPr lang="en-US" dirty="0"/>
              <a:t>January 10,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a:t>
            </a:r>
            <a:r>
              <a:rPr lang="en-US" dirty="0" err="1"/>
              <a:t>Linac</a:t>
            </a:r>
            <a:r>
              <a:rPr lang="en-US" dirty="0"/>
              <a:t>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January 10,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a:t>
            </a:r>
            <a:r>
              <a:rPr lang="en-US" dirty="0" err="1"/>
              <a:t>Linac</a:t>
            </a:r>
            <a:r>
              <a:rPr lang="en-US" dirty="0"/>
              <a:t>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January 10,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a:t>
            </a:r>
            <a:r>
              <a:rPr lang="en-US" dirty="0" err="1"/>
              <a:t>Linac</a:t>
            </a:r>
            <a:r>
              <a:rPr lang="en-US" dirty="0"/>
              <a:t>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January 10,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a:t>
            </a:r>
            <a:r>
              <a:rPr lang="en-US" dirty="0" err="1"/>
              <a:t>Linac</a:t>
            </a:r>
            <a:r>
              <a:rPr lang="en-US" dirty="0"/>
              <a:t>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10,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hyperlink" Target="https://mod.fnal.gov/mod/w3/Training/ESH/UndergroundEgress/index.ht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Cindy Joe	</a:t>
            </a:r>
          </a:p>
          <a:p>
            <a:r>
              <a:rPr lang="en-US" sz="1600" dirty="0"/>
              <a:t>NOvA Near Detector Internal Readiness Review </a:t>
            </a:r>
          </a:p>
          <a:p>
            <a:r>
              <a:rPr lang="en-US" sz="1600" dirty="0"/>
              <a:t>January 10,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05 – NOvA Near Detector</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NOvA Near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6" y="6504213"/>
            <a:ext cx="1235811" cy="237285"/>
          </a:xfrm>
        </p:spPr>
        <p:txBody>
          <a:bodyPr/>
          <a:lstStyle/>
          <a:p>
            <a:pPr>
              <a:defRPr/>
            </a:pPr>
            <a:r>
              <a:rPr lang="en-US" dirty="0"/>
              <a:t>January 10,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a:t>
            </a:r>
            <a:r>
              <a:rPr lang="en-US" sz="1200" dirty="0"/>
              <a:t>NOvA Near Detector</a:t>
            </a:r>
            <a:r>
              <a:rPr lang="en-US" dirty="0"/>
              <a:t>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4975123" y="679629"/>
            <a:ext cx="4066136" cy="5379468"/>
          </a:xfrm>
        </p:spPr>
        <p:txBody>
          <a:bodyPr/>
          <a:lstStyle/>
          <a:p>
            <a:r>
              <a:rPr lang="en-US" sz="1800" dirty="0"/>
              <a:t>Accelerator specific hazards are </a:t>
            </a:r>
            <a:r>
              <a:rPr lang="en-US" sz="1800" dirty="0">
                <a:solidFill>
                  <a:srgbClr val="7030A0"/>
                </a:solidFill>
              </a:rPr>
              <a:t>bold purple </a:t>
            </a:r>
            <a:r>
              <a:rPr lang="en-US" sz="1800" b="1" dirty="0">
                <a:solidFill>
                  <a:schemeClr val="accent6"/>
                </a:solidFill>
              </a:rPr>
              <a:t>– None for NOvA Near Detector</a:t>
            </a:r>
          </a:p>
          <a:p>
            <a:r>
              <a:rPr lang="en-US" sz="1800" dirty="0"/>
              <a:t>Hazards not discussed today are evaluated via the common Risk Matrix tables</a:t>
            </a:r>
          </a:p>
          <a:p>
            <a:pPr lvl="1"/>
            <a:r>
              <a:rPr lang="en-US" sz="1600" dirty="0"/>
              <a:t>Covered in SAD Section I, Chapter 4</a:t>
            </a:r>
          </a:p>
          <a:p>
            <a:r>
              <a:rPr lang="en-US" sz="1800" dirty="0"/>
              <a:t>Hazards evaluated via risk assessment methodology per DOE-HDBK-1163-2020</a:t>
            </a:r>
          </a:p>
          <a:p>
            <a:pPr lvl="1">
              <a:spcBef>
                <a:spcPts val="384"/>
              </a:spcBef>
            </a:pPr>
            <a:r>
              <a:rPr lang="en-US" sz="1600" dirty="0"/>
              <a:t>Likelihood (L): </a:t>
            </a:r>
          </a:p>
          <a:p>
            <a:pPr lvl="2">
              <a:spcBef>
                <a:spcPts val="384"/>
              </a:spcBef>
            </a:pPr>
            <a:r>
              <a:rPr lang="en-US" sz="1400" dirty="0"/>
              <a:t>Anticipated (A), Unlikely (U), Extremely Unlikely (EU), Beyond Extremely Unlikely (BEU)</a:t>
            </a:r>
          </a:p>
          <a:p>
            <a:pPr lvl="1">
              <a:spcBef>
                <a:spcPts val="384"/>
              </a:spcBef>
            </a:pPr>
            <a:r>
              <a:rPr lang="en-US" sz="1600" dirty="0"/>
              <a:t>Consequence (C):</a:t>
            </a:r>
          </a:p>
          <a:p>
            <a:pPr lvl="2">
              <a:spcBef>
                <a:spcPts val="384"/>
              </a:spcBef>
            </a:pPr>
            <a:r>
              <a:rPr lang="en-US" sz="1400" dirty="0"/>
              <a:t>High (H), Moderate (M), Low (L), Negligible (N)</a:t>
            </a:r>
          </a:p>
          <a:p>
            <a:pPr lvl="1">
              <a:spcBef>
                <a:spcPts val="384"/>
              </a:spcBef>
            </a:pPr>
            <a:r>
              <a:rPr lang="en-US" sz="1600" dirty="0"/>
              <a:t>Risk (R):</a:t>
            </a:r>
          </a:p>
          <a:p>
            <a:pPr lvl="2">
              <a:spcBef>
                <a:spcPts val="384"/>
              </a:spcBef>
            </a:pPr>
            <a:r>
              <a:rPr lang="en-US" sz="1400" dirty="0"/>
              <a:t>I , II, III, IV (descending order of concern)</a:t>
            </a:r>
          </a:p>
        </p:txBody>
      </p:sp>
      <p:pic>
        <p:nvPicPr>
          <p:cNvPr id="9" name="Picture 8">
            <a:extLst>
              <a:ext uri="{FF2B5EF4-FFF2-40B4-BE49-F238E27FC236}">
                <a16:creationId xmlns:a16="http://schemas.microsoft.com/office/drawing/2014/main" id="{2C62EC43-07E8-4D97-BD71-6CB8F26A0557}"/>
              </a:ext>
            </a:extLst>
          </p:cNvPr>
          <p:cNvPicPr>
            <a:picLocks noChangeAspect="1"/>
          </p:cNvPicPr>
          <p:nvPr/>
        </p:nvPicPr>
        <p:blipFill>
          <a:blip r:embed="rId2"/>
          <a:stretch>
            <a:fillRect/>
          </a:stretch>
        </p:blipFill>
        <p:spPr>
          <a:xfrm>
            <a:off x="323624" y="679630"/>
            <a:ext cx="4474848" cy="5613016"/>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972A83FF-2BD4-D696-E12C-1B9D8208C566}"/>
              </a:ext>
            </a:extLst>
          </p:cNvPr>
          <p:cNvPicPr>
            <a:picLocks noChangeAspect="1"/>
          </p:cNvPicPr>
          <p:nvPr/>
        </p:nvPicPr>
        <p:blipFill>
          <a:blip r:embed="rId3"/>
          <a:stretch>
            <a:fillRect/>
          </a:stretch>
        </p:blipFill>
        <p:spPr>
          <a:xfrm>
            <a:off x="330160" y="679630"/>
            <a:ext cx="4474848" cy="5613016"/>
          </a:xfrm>
          <a:prstGeom prst="rect">
            <a:avLst/>
          </a:prstGeom>
        </p:spPr>
      </p:pic>
    </p:spTree>
    <p:extLst>
      <p:ext uri="{BB962C8B-B14F-4D97-AF65-F5344CB8AC3E}">
        <p14:creationId xmlns:p14="http://schemas.microsoft.com/office/powerpoint/2010/main" val="389089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NOvA Near Detector Overview</a:t>
            </a:r>
          </a:p>
          <a:p>
            <a:r>
              <a:rPr lang="en-US" sz="2800" dirty="0">
                <a:solidFill>
                  <a:schemeClr val="accent6">
                    <a:lumMod val="40000"/>
                    <a:lumOff val="60000"/>
                  </a:schemeClr>
                </a:solidFill>
              </a:rPr>
              <a:t>Hazard Inventory </a:t>
            </a:r>
          </a:p>
          <a:p>
            <a:r>
              <a:rPr lang="en-US" sz="2800" dirty="0">
                <a:solidFill>
                  <a:schemeClr val="accent6"/>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10,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938619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771460"/>
            <a:ext cx="8672513" cy="5797877"/>
          </a:xfrm>
        </p:spPr>
        <p:txBody>
          <a:bodyPr/>
          <a:lstStyle/>
          <a:p>
            <a:r>
              <a:rPr lang="en-US" sz="1800" i="1" dirty="0"/>
              <a:t>Hazard: risk of fire due to potential to ignite combustibles in area (Reference: FESHM Chapter 6020.2)</a:t>
            </a:r>
          </a:p>
          <a:p>
            <a:r>
              <a:rPr lang="en-US" sz="1800" dirty="0"/>
              <a:t>Such activities are not common, but may take place during decommissioning of the NOvA Near Detector.</a:t>
            </a:r>
            <a:endParaRPr lang="en-US" sz="20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270155"/>
            <a:ext cx="8686800" cy="427877"/>
          </a:xfrm>
        </p:spPr>
        <p:txBody>
          <a:bodyPr/>
          <a:lstStyle/>
          <a:p>
            <a:r>
              <a:rPr lang="en-US" dirty="0"/>
              <a:t>Non-Accelerator Specific Hazards – Hot Work</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327173" y="2029553"/>
          <a:ext cx="8573940" cy="41452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0">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err="1"/>
                        <a:t>R</a:t>
                      </a:r>
                      <a:r>
                        <a:rPr lang="pt-BR" sz="1600" dirty="0"/>
                        <a:t>: </a:t>
                      </a:r>
                      <a:r>
                        <a:rPr lang="pt-BR" sz="1600" dirty="0" err="1"/>
                        <a:t>I</a:t>
                      </a:r>
                      <a:endParaRPr lang="pt-BR" sz="1600" dirty="0"/>
                    </a:p>
                  </a:txBody>
                  <a:tcPr/>
                </a:tc>
                <a:tc>
                  <a:txBody>
                    <a:bodyPr/>
                    <a:lstStyle/>
                    <a:p>
                      <a:r>
                        <a:rPr lang="en-US" sz="1200" b="0" i="0" kern="1200" dirty="0">
                          <a:solidFill>
                            <a:schemeClr val="dk1"/>
                          </a:solidFill>
                          <a:effectLst/>
                          <a:latin typeface="+mn-lt"/>
                          <a:ea typeface="+mn-ea"/>
                          <a:cs typeface="+mn-cs"/>
                        </a:rPr>
                        <a:t>P: Hot work permits are issued to qualified and trained personnel and they must meet all the requirements of the hot work permit. Hot work permits are managed by Fermilab Fire Department. </a:t>
                      </a:r>
                    </a:p>
                    <a:p>
                      <a:r>
                        <a:rPr lang="en-US" sz="1200" b="0" i="0" kern="1200" dirty="0">
                          <a:solidFill>
                            <a:schemeClr val="dk1"/>
                          </a:solidFill>
                          <a:effectLst/>
                          <a:latin typeface="+mn-lt"/>
                          <a:ea typeface="+mn-ea"/>
                          <a:cs typeface="+mn-cs"/>
                        </a:rPr>
                        <a:t>P: WPC process determines if additional combustibles will be introduced to the area </a:t>
                      </a:r>
                    </a:p>
                    <a:p>
                      <a:r>
                        <a:rPr lang="en-US" sz="1200" b="0" i="0" kern="1200" dirty="0">
                          <a:solidFill>
                            <a:schemeClr val="dk1"/>
                          </a:solidFill>
                          <a:effectLst/>
                          <a:latin typeface="+mn-lt"/>
                          <a:ea typeface="+mn-ea"/>
                          <a:cs typeface="+mn-cs"/>
                        </a:rPr>
                        <a:t>P: Fire Safety and Life Safety Inspections are performed Fire Protection Group and the Fire Department.  </a:t>
                      </a:r>
                    </a:p>
                    <a:p>
                      <a:r>
                        <a:rPr lang="en-US" sz="1200" b="0" i="0" kern="1200" dirty="0">
                          <a:solidFill>
                            <a:schemeClr val="dk1"/>
                          </a:solidFill>
                          <a:effectLst/>
                          <a:latin typeface="+mn-lt"/>
                          <a:ea typeface="+mn-ea"/>
                          <a:cs typeface="+mn-cs"/>
                        </a:rPr>
                        <a:t>P: Fire alarm systems ITM is performed at prescribed frequencies </a:t>
                      </a:r>
                    </a:p>
                    <a:p>
                      <a:r>
                        <a:rPr lang="en-US" sz="12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200" b="0" i="0" kern="1200" dirty="0">
                          <a:solidFill>
                            <a:schemeClr val="dk1"/>
                          </a:solidFill>
                          <a:effectLst/>
                          <a:latin typeface="+mn-lt"/>
                          <a:ea typeface="+mn-ea"/>
                          <a:cs typeface="+mn-cs"/>
                        </a:rPr>
                        <a:t>M: Fire detection and/or suppression is present </a:t>
                      </a:r>
                    </a:p>
                    <a:p>
                      <a:r>
                        <a:rPr lang="en-US" sz="1200" b="0" i="0" kern="1200" dirty="0">
                          <a:solidFill>
                            <a:schemeClr val="dk1"/>
                          </a:solidFill>
                          <a:effectLst/>
                          <a:latin typeface="+mn-lt"/>
                          <a:ea typeface="+mn-ea"/>
                          <a:cs typeface="+mn-cs"/>
                        </a:rPr>
                        <a:t>M: Manual fire suppression services are provided, i.e., fire hydrants, throughout the complex </a:t>
                      </a:r>
                    </a:p>
                    <a:p>
                      <a:r>
                        <a:rPr lang="en-US" sz="1200" b="0" i="0" kern="1200" dirty="0">
                          <a:solidFill>
                            <a:schemeClr val="dk1"/>
                          </a:solidFill>
                          <a:effectLst/>
                          <a:latin typeface="+mn-lt"/>
                          <a:ea typeface="+mn-ea"/>
                          <a:cs typeface="+mn-cs"/>
                        </a:rPr>
                        <a:t>M: Egress stairways are constructed as fire barriers  </a:t>
                      </a:r>
                    </a:p>
                    <a:p>
                      <a:r>
                        <a:rPr lang="en-US" sz="1200" b="0" i="0" kern="1200" dirty="0">
                          <a:solidFill>
                            <a:schemeClr val="dk1"/>
                          </a:solidFill>
                          <a:effectLst/>
                          <a:latin typeface="+mn-lt"/>
                          <a:ea typeface="+mn-ea"/>
                          <a:cs typeface="+mn-cs"/>
                        </a:rPr>
                        <a:t>M: On-site fire department trained in radiological environments </a:t>
                      </a:r>
                    </a:p>
                  </a:txBody>
                  <a:tcPr/>
                </a:tc>
                <a:tc>
                  <a:txBody>
                    <a:bodyPr/>
                    <a:lstStyle/>
                    <a:p>
                      <a:r>
                        <a:rPr lang="pt-BR" sz="1600" dirty="0"/>
                        <a:t>L: BEU</a:t>
                      </a:r>
                    </a:p>
                    <a:p>
                      <a:r>
                        <a:rPr lang="pt-BR" sz="1600" dirty="0"/>
                        <a:t>C: N</a:t>
                      </a:r>
                    </a:p>
                    <a:p>
                      <a:r>
                        <a:rPr lang="pt-BR" sz="1600" dirty="0" err="1"/>
                        <a:t>R</a:t>
                      </a:r>
                      <a:r>
                        <a:rPr lang="pt-BR" sz="1600" dirty="0"/>
                        <a:t>: IV</a:t>
                      </a:r>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
        <p:nvSpPr>
          <p:cNvPr id="8" name="Date Placeholder 2">
            <a:extLst>
              <a:ext uri="{FF2B5EF4-FFF2-40B4-BE49-F238E27FC236}">
                <a16:creationId xmlns:a16="http://schemas.microsoft.com/office/drawing/2014/main" id="{60AF7638-29E9-E4AF-7C93-D9C2A419E560}"/>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9" name="Footer Placeholder 3">
            <a:extLst>
              <a:ext uri="{FF2B5EF4-FFF2-40B4-BE49-F238E27FC236}">
                <a16:creationId xmlns:a16="http://schemas.microsoft.com/office/drawing/2014/main" id="{9D3E2F03-0ED0-A4F0-63BE-63FB08D43844}"/>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Tree>
    <p:extLst>
      <p:ext uri="{BB962C8B-B14F-4D97-AF65-F5344CB8AC3E}">
        <p14:creationId xmlns:p14="http://schemas.microsoft.com/office/powerpoint/2010/main" val="19054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924060"/>
            <a:ext cx="8672513" cy="5645277"/>
          </a:xfrm>
        </p:spPr>
        <p:txBody>
          <a:bodyPr/>
          <a:lstStyle/>
          <a:p>
            <a:r>
              <a:rPr lang="en-US" sz="1800" i="1" dirty="0"/>
              <a:t>Hazard: Personnel injury due to unexpected release, or unsecure tanks </a:t>
            </a:r>
          </a:p>
          <a:p>
            <a:r>
              <a:rPr lang="en-US" sz="1800" dirty="0"/>
              <a:t>The NOvA Near Detector uses eight standard compressed gas bottles of ultra-high purity nitrogen which function as a backup system to the detector’s dry gas system. To maintain a design pressure of 2200 psi, four bottles are used at a time, with spares in place. While they stay connected, the bottles are typically only actively in use during power outages to the dry gas system; as that system is on emergency power this is not common.</a:t>
            </a:r>
          </a:p>
          <a:p>
            <a:endParaRPr lang="en-US" sz="1800" dirty="0"/>
          </a:p>
          <a:p>
            <a:pPr lvl="1"/>
            <a:endParaRPr lang="en-US" sz="1600" dirty="0"/>
          </a:p>
          <a:p>
            <a:pPr marL="457200" lvl="1" indent="0">
              <a:buNone/>
            </a:pPr>
            <a:endParaRPr lang="en-US" sz="16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496183"/>
            <a:ext cx="8686800" cy="427877"/>
          </a:xfrm>
        </p:spPr>
        <p:txBody>
          <a:bodyPr/>
          <a:lstStyle/>
          <a:p>
            <a:r>
              <a:rPr lang="en-US" dirty="0"/>
              <a:t>Non-Accelerator Specific Hazards – Compressed Gasses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70743" y="3746698"/>
          <a:ext cx="8573940" cy="23164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0290">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372452">
                <a:tc>
                  <a:txBody>
                    <a:bodyPr/>
                    <a:lstStyle/>
                    <a:p>
                      <a:r>
                        <a:rPr lang="pt-BR" sz="1600" dirty="0"/>
                        <a:t>L: A</a:t>
                      </a:r>
                    </a:p>
                    <a:p>
                      <a:r>
                        <a:rPr lang="pt-BR" sz="1600" dirty="0"/>
                        <a:t>C: H</a:t>
                      </a:r>
                    </a:p>
                    <a:p>
                      <a:r>
                        <a:rPr lang="pt-BR" sz="1600" dirty="0"/>
                        <a:t>R: I</a:t>
                      </a:r>
                    </a:p>
                  </a:txBody>
                  <a:tcPr/>
                </a:tc>
                <a:tc>
                  <a:txBody>
                    <a:bodyPr/>
                    <a:lstStyle/>
                    <a:p>
                      <a:r>
                        <a:rPr lang="en-US" sz="1200" b="0" i="0" kern="1200" dirty="0">
                          <a:solidFill>
                            <a:schemeClr val="dk1"/>
                          </a:solidFill>
                          <a:effectLst/>
                          <a:latin typeface="+mn-lt"/>
                          <a:ea typeface="+mn-ea"/>
                          <a:cs typeface="+mn-cs"/>
                        </a:rPr>
                        <a:t>P: All personnel handling compressed gasses have to take Pressure Safety orientation training FN000271 </a:t>
                      </a:r>
                    </a:p>
                    <a:p>
                      <a:r>
                        <a:rPr lang="en-US" sz="1200" b="0" i="0" kern="1200" dirty="0">
                          <a:solidFill>
                            <a:schemeClr val="dk1"/>
                          </a:solidFill>
                          <a:effectLst/>
                          <a:latin typeface="+mn-lt"/>
                          <a:ea typeface="+mn-ea"/>
                          <a:cs typeface="+mn-cs"/>
                        </a:rPr>
                        <a:t>P: All personnel handling compressed gasses have to take compressed gas cylinder safety training FN000213 </a:t>
                      </a:r>
                    </a:p>
                    <a:p>
                      <a:r>
                        <a:rPr lang="en-US" sz="1200" b="0" i="0" kern="1200" dirty="0">
                          <a:solidFill>
                            <a:schemeClr val="dk1"/>
                          </a:solidFill>
                          <a:effectLst/>
                          <a:latin typeface="+mn-lt"/>
                          <a:ea typeface="+mn-ea"/>
                          <a:cs typeface="+mn-cs"/>
                        </a:rPr>
                        <a:t>P: All personnel must be familiar with FESHM 5000 series and apply requirements </a:t>
                      </a:r>
                    </a:p>
                    <a:p>
                      <a:r>
                        <a:rPr lang="en-US" sz="1200" b="0" i="0" kern="1200" dirty="0">
                          <a:solidFill>
                            <a:schemeClr val="dk1"/>
                          </a:solidFill>
                          <a:effectLst/>
                          <a:latin typeface="+mn-lt"/>
                          <a:ea typeface="+mn-ea"/>
                          <a:cs typeface="+mn-cs"/>
                        </a:rPr>
                        <a:t>P: Gas cylinders are secured and capped when not in use  </a:t>
                      </a:r>
                    </a:p>
                    <a:p>
                      <a:r>
                        <a:rPr lang="en-US" sz="1200" b="0" i="0" kern="1200" dirty="0">
                          <a:solidFill>
                            <a:schemeClr val="dk1"/>
                          </a:solidFill>
                          <a:effectLst/>
                          <a:latin typeface="+mn-lt"/>
                          <a:ea typeface="+mn-ea"/>
                          <a:cs typeface="+mn-cs"/>
                        </a:rPr>
                        <a:t>M: Personal Protective Equipment mitigates severity of injury </a:t>
                      </a:r>
                    </a:p>
                    <a:p>
                      <a:endParaRPr lang="en-US" sz="12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E25502B3-E9EC-A398-DDAD-68183A6558EA}"/>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F9816D76-1518-526E-FD46-3622FC7FF32E}"/>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Tree>
    <p:extLst>
      <p:ext uri="{BB962C8B-B14F-4D97-AF65-F5344CB8AC3E}">
        <p14:creationId xmlns:p14="http://schemas.microsoft.com/office/powerpoint/2010/main" val="38053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242225"/>
            <a:ext cx="8672513" cy="5027215"/>
          </a:xfrm>
        </p:spPr>
        <p:txBody>
          <a:bodyPr/>
          <a:lstStyle/>
          <a:p>
            <a:r>
              <a:rPr lang="en-US" sz="1800" i="1" dirty="0"/>
              <a:t>Hazard: Personnel injury due to unexpected pressure release</a:t>
            </a:r>
            <a:r>
              <a:rPr lang="en-US" sz="1800" dirty="0"/>
              <a:t> </a:t>
            </a:r>
          </a:p>
          <a:p>
            <a:r>
              <a:rPr lang="en-US" sz="1800" dirty="0"/>
              <a:t>There are 3 pressure vessels at the NOvA Near Detector: the dry gas buffer tank, the dry gas reservoir and the water system heat exchanger. There are ASME pressure vessel notes for all 3 in accordance with FESHM Chapter 5031.</a:t>
            </a:r>
          </a:p>
          <a:p>
            <a:pPr marL="0"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Vacuum/Pressure Vessels/Piping</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679585876"/>
              </p:ext>
            </p:extLst>
          </p:nvPr>
        </p:nvGraphicFramePr>
        <p:xfrm>
          <a:off x="285030" y="2893619"/>
          <a:ext cx="8573940" cy="328473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400" b="0" i="0" kern="1200" dirty="0">
                          <a:solidFill>
                            <a:schemeClr val="dk1"/>
                          </a:solidFill>
                          <a:effectLst/>
                          <a:latin typeface="+mn-lt"/>
                          <a:ea typeface="+mn-ea"/>
                          <a:cs typeface="+mn-cs"/>
                        </a:rPr>
                        <a:t>P: All involved personnel are required to take Pressure Safety orientation training FN000271 </a:t>
                      </a:r>
                    </a:p>
                    <a:p>
                      <a:r>
                        <a:rPr lang="en-US" sz="1400" b="0" i="0" kern="1200" dirty="0">
                          <a:solidFill>
                            <a:schemeClr val="dk1"/>
                          </a:solidFill>
                          <a:effectLst/>
                          <a:latin typeface="+mn-lt"/>
                          <a:ea typeface="+mn-ea"/>
                          <a:cs typeface="+mn-cs"/>
                        </a:rPr>
                        <a:t>P: All vacuum/ pressure vessels have pressure safety devices that are tested and inspected every 5 years, tracked in Fermilab pressure vessel and pressure relief device database </a:t>
                      </a:r>
                    </a:p>
                    <a:p>
                      <a:r>
                        <a:rPr lang="en-US" sz="1400" b="0" i="0" kern="1200" dirty="0">
                          <a:solidFill>
                            <a:schemeClr val="dk1"/>
                          </a:solidFill>
                          <a:effectLst/>
                          <a:latin typeface="+mn-lt"/>
                          <a:ea typeface="+mn-ea"/>
                          <a:cs typeface="+mn-cs"/>
                        </a:rPr>
                        <a:t>P: All vacuum/ pressure vessels go through the Operational Readiness Clearance and engineering note process with peer review and must meet applicable regulatory requirements </a:t>
                      </a:r>
                    </a:p>
                    <a:p>
                      <a:r>
                        <a:rPr lang="en-US" sz="1400" b="0" i="0" kern="1200" dirty="0">
                          <a:solidFill>
                            <a:schemeClr val="dk1"/>
                          </a:solidFill>
                          <a:effectLst/>
                          <a:latin typeface="+mn-lt"/>
                          <a:ea typeface="+mn-ea"/>
                          <a:cs typeface="+mn-cs"/>
                        </a:rPr>
                        <a:t>M: Personal Protective Equipment mitigates severity of injury.</a:t>
                      </a:r>
                      <a:endParaRPr lang="en-US" sz="1400" b="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238CF201-6957-01F3-6E2A-EFE535E21E98}"/>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26CBF895-E448-D456-FDA5-9EBD3126AA34}"/>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214549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242225"/>
            <a:ext cx="8672513" cy="5027215"/>
          </a:xfrm>
        </p:spPr>
        <p:txBody>
          <a:bodyPr/>
          <a:lstStyle/>
          <a:p>
            <a:r>
              <a:rPr lang="en-US" sz="2000" i="1" dirty="0"/>
              <a:t>Hazard: Personnel injury due to moving/handing material</a:t>
            </a:r>
          </a:p>
          <a:p>
            <a:r>
              <a:rPr lang="en-US" sz="2000" dirty="0"/>
              <a:t>Material handling may be conducted in this facility. Applicable training and work planning and controls are utilized, along with applicable PPE, to protect workers and others.</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Material Handling</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215378307"/>
              </p:ext>
            </p:extLst>
          </p:nvPr>
        </p:nvGraphicFramePr>
        <p:xfrm>
          <a:off x="341460" y="3106979"/>
          <a:ext cx="8573940" cy="3071376"/>
        </p:xfrm>
        <a:graphic>
          <a:graphicData uri="http://schemas.openxmlformats.org/drawingml/2006/table">
            <a:tbl>
              <a:tblPr firstRow="1" bandRow="1">
                <a:tableStyleId>{5C22544A-7EE6-4342-B048-85BDC9FD1C3A}</a:tableStyleId>
              </a:tblPr>
              <a:tblGrid>
                <a:gridCol w="2267231">
                  <a:extLst>
                    <a:ext uri="{9D8B030D-6E8A-4147-A177-3AD203B41FA5}">
                      <a16:colId xmlns:a16="http://schemas.microsoft.com/office/drawing/2014/main" val="1119936655"/>
                    </a:ext>
                  </a:extLst>
                </a:gridCol>
                <a:gridCol w="3982567">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400" b="0" i="0" kern="1200" dirty="0">
                          <a:solidFill>
                            <a:schemeClr val="dk1"/>
                          </a:solidFill>
                          <a:effectLst/>
                          <a:latin typeface="+mn-lt"/>
                          <a:ea typeface="+mn-ea"/>
                          <a:cs typeface="+mn-cs"/>
                        </a:rPr>
                        <a:t>P: All operators must complete Forklift Operator Training FN000014/CR/EV </a:t>
                      </a:r>
                    </a:p>
                    <a:p>
                      <a:r>
                        <a:rPr lang="en-US" sz="1400" b="0" i="0" kern="1200" dirty="0">
                          <a:solidFill>
                            <a:schemeClr val="dk1"/>
                          </a:solidFill>
                          <a:effectLst/>
                          <a:latin typeface="+mn-lt"/>
                          <a:ea typeface="+mn-ea"/>
                          <a:cs typeface="+mn-cs"/>
                        </a:rPr>
                        <a:t>P: All operators are be familiar with FESHM 10000 series and apply requirements </a:t>
                      </a:r>
                    </a:p>
                    <a:p>
                      <a:r>
                        <a:rPr lang="en-US" sz="1400" b="0" i="0" kern="1200" dirty="0">
                          <a:solidFill>
                            <a:schemeClr val="dk1"/>
                          </a:solidFill>
                          <a:effectLst/>
                          <a:latin typeface="+mn-lt"/>
                          <a:ea typeface="+mn-ea"/>
                          <a:cs typeface="+mn-cs"/>
                        </a:rPr>
                        <a:t>P: All PITs are inspected annually by an offsite vendor </a:t>
                      </a:r>
                    </a:p>
                    <a:p>
                      <a:r>
                        <a:rPr lang="en-US" sz="1400" b="0" i="0" kern="1200" dirty="0">
                          <a:solidFill>
                            <a:schemeClr val="dk1"/>
                          </a:solidFill>
                          <a:effectLst/>
                          <a:latin typeface="+mn-lt"/>
                          <a:ea typeface="+mn-ea"/>
                          <a:cs typeface="+mn-cs"/>
                        </a:rPr>
                        <a:t>P: </a:t>
                      </a:r>
                      <a:r>
                        <a:rPr lang="en-US" sz="1400" b="0" i="0" kern="1200" dirty="0" err="1">
                          <a:solidFill>
                            <a:schemeClr val="dk1"/>
                          </a:solidFill>
                          <a:effectLst/>
                          <a:latin typeface="+mn-lt"/>
                          <a:ea typeface="+mn-ea"/>
                          <a:cs typeface="+mn-cs"/>
                        </a:rPr>
                        <a:t>Backworks</a:t>
                      </a:r>
                      <a:r>
                        <a:rPr lang="en-US" sz="1400" b="0" i="0" kern="1200" dirty="0">
                          <a:solidFill>
                            <a:schemeClr val="dk1"/>
                          </a:solidFill>
                          <a:effectLst/>
                          <a:latin typeface="+mn-lt"/>
                          <a:ea typeface="+mn-ea"/>
                          <a:cs typeface="+mn-cs"/>
                        </a:rPr>
                        <a:t> Safety training FN000335/CR </a:t>
                      </a:r>
                    </a:p>
                    <a:p>
                      <a:r>
                        <a:rPr lang="en-US" sz="1400" b="0" i="0" kern="1200" dirty="0">
                          <a:solidFill>
                            <a:schemeClr val="dk1"/>
                          </a:solidFill>
                          <a:effectLst/>
                          <a:latin typeface="+mn-lt"/>
                          <a:ea typeface="+mn-ea"/>
                          <a:cs typeface="+mn-cs"/>
                        </a:rPr>
                        <a:t>P: Industrial Hygiene reviews ergonomics and maintains a database and FESHM 4120 </a:t>
                      </a:r>
                    </a:p>
                    <a:p>
                      <a:r>
                        <a:rPr lang="en-US" sz="1400" b="0" i="0" kern="1200" dirty="0">
                          <a:solidFill>
                            <a:schemeClr val="dk1"/>
                          </a:solidFill>
                          <a:effectLst/>
                          <a:latin typeface="+mn-lt"/>
                          <a:ea typeface="+mn-ea"/>
                          <a:cs typeface="+mn-cs"/>
                        </a:rPr>
                        <a:t>M: Personal Protective Equipment mitigates severity of injury</a:t>
                      </a:r>
                      <a:endParaRPr lang="en-US" sz="1400" b="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21101FBA-9AB8-0F13-BE78-F3B44B7774B8}"/>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A3769F30-B370-3916-FF27-8598581CD294}"/>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40307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4"/>
            <a:ext cx="8672513" cy="1381602"/>
          </a:xfrm>
        </p:spPr>
        <p:txBody>
          <a:bodyPr/>
          <a:lstStyle/>
          <a:p>
            <a:r>
              <a:rPr lang="en-US" sz="1600" i="1" dirty="0"/>
              <a:t>Hazard: Inability to leave hazardous area in case of an emergency. In the MINOS Underground, this would be an ODH or fire alarm. In the MINOS Surface Building, this would be a fire alarm or tornado warning.</a:t>
            </a:r>
          </a:p>
          <a:p>
            <a:r>
              <a:rPr lang="en-US" sz="1600" dirty="0"/>
              <a:t>The NOvA Near Detector is located in the MINOS Underground Area, which is about 100 meters underground. Life safety egress is discussed further in the chapter on MINOS, SAD Chapter IV-06.</a:t>
            </a: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Date Placeholder 2">
            <a:extLst>
              <a:ext uri="{FF2B5EF4-FFF2-40B4-BE49-F238E27FC236}">
                <a16:creationId xmlns:a16="http://schemas.microsoft.com/office/drawing/2014/main" id="{93C24AAF-57DD-BD8F-39BA-C6DF4CE64B82}"/>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C4B396B7-7854-1241-1538-7BF42DFD0FAB}"/>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pic>
        <p:nvPicPr>
          <p:cNvPr id="4" name="Picture 3">
            <a:extLst>
              <a:ext uri="{FF2B5EF4-FFF2-40B4-BE49-F238E27FC236}">
                <a16:creationId xmlns:a16="http://schemas.microsoft.com/office/drawing/2014/main" id="{809A67E9-E281-6A0F-7DA3-AF062F757E9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113906" y="2477421"/>
            <a:ext cx="5943600" cy="3810000"/>
          </a:xfrm>
          <a:prstGeom prst="rect">
            <a:avLst/>
          </a:prstGeom>
        </p:spPr>
      </p:pic>
      <p:sp>
        <p:nvSpPr>
          <p:cNvPr id="9" name="Content Placeholder 1">
            <a:extLst>
              <a:ext uri="{FF2B5EF4-FFF2-40B4-BE49-F238E27FC236}">
                <a16:creationId xmlns:a16="http://schemas.microsoft.com/office/drawing/2014/main" id="{887E579B-E962-C00C-B111-22BE9ADFEBE0}"/>
              </a:ext>
            </a:extLst>
          </p:cNvPr>
          <p:cNvSpPr txBox="1">
            <a:spLocks/>
          </p:cNvSpPr>
          <p:nvPr/>
        </p:nvSpPr>
        <p:spPr>
          <a:xfrm>
            <a:off x="222250" y="2807023"/>
            <a:ext cx="2891656" cy="1381602"/>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Briefly and in summary, the main access and egress to the MINOS Underground is via elevator. The MINOS Underground also contains positively pressured emergency escape passageways for life safety egress as well as a secondary emergency escape route which exits through the NuMI Target Hall at the MI-65 Service Building.</a:t>
            </a:r>
            <a:endParaRPr lang="en-US" sz="1800" dirty="0"/>
          </a:p>
        </p:txBody>
      </p:sp>
    </p:spTree>
    <p:extLst>
      <p:ext uri="{BB962C8B-B14F-4D97-AF65-F5344CB8AC3E}">
        <p14:creationId xmlns:p14="http://schemas.microsoft.com/office/powerpoint/2010/main" val="192638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4"/>
            <a:ext cx="8672513" cy="1381602"/>
          </a:xfrm>
        </p:spPr>
        <p:txBody>
          <a:bodyPr/>
          <a:lstStyle/>
          <a:p>
            <a:r>
              <a:rPr lang="en-US" sz="1600" dirty="0"/>
              <a:t>There is also an emergency diesel generator which supplies power for several functions including emergency exit lighting, elevator, ventilation, and crane power. There are multiple separate backup systems to the groundwater sump pump system, which continuously runs to prevent flooding.</a:t>
            </a: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Date Placeholder 2">
            <a:extLst>
              <a:ext uri="{FF2B5EF4-FFF2-40B4-BE49-F238E27FC236}">
                <a16:creationId xmlns:a16="http://schemas.microsoft.com/office/drawing/2014/main" id="{93C24AAF-57DD-BD8F-39BA-C6DF4CE64B82}"/>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C4B396B7-7854-1241-1538-7BF42DFD0FAB}"/>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graphicFrame>
        <p:nvGraphicFramePr>
          <p:cNvPr id="5" name="Table 4">
            <a:extLst>
              <a:ext uri="{FF2B5EF4-FFF2-40B4-BE49-F238E27FC236}">
                <a16:creationId xmlns:a16="http://schemas.microsoft.com/office/drawing/2014/main" id="{8AB9AB1F-1DEA-703A-0866-6F53C03479F4}"/>
              </a:ext>
            </a:extLst>
          </p:cNvPr>
          <p:cNvGraphicFramePr>
            <a:graphicFrameLocks noGrp="1"/>
          </p:cNvGraphicFramePr>
          <p:nvPr>
            <p:extLst>
              <p:ext uri="{D42A27DB-BD31-4B8C-83A1-F6EECF244321}">
                <p14:modId xmlns:p14="http://schemas.microsoft.com/office/powerpoint/2010/main" val="4243505356"/>
              </p:ext>
            </p:extLst>
          </p:nvPr>
        </p:nvGraphicFramePr>
        <p:xfrm>
          <a:off x="347810" y="2179424"/>
          <a:ext cx="8573940" cy="4084320"/>
        </p:xfrm>
        <a:graphic>
          <a:graphicData uri="http://schemas.openxmlformats.org/drawingml/2006/table">
            <a:tbl>
              <a:tblPr firstRow="1" bandRow="1">
                <a:tableStyleId>{5C22544A-7EE6-4342-B048-85BDC9FD1C3A}</a:tableStyleId>
              </a:tblPr>
              <a:tblGrid>
                <a:gridCol w="1146693">
                  <a:extLst>
                    <a:ext uri="{9D8B030D-6E8A-4147-A177-3AD203B41FA5}">
                      <a16:colId xmlns:a16="http://schemas.microsoft.com/office/drawing/2014/main" val="1119936655"/>
                    </a:ext>
                  </a:extLst>
                </a:gridCol>
                <a:gridCol w="6115665">
                  <a:extLst>
                    <a:ext uri="{9D8B030D-6E8A-4147-A177-3AD203B41FA5}">
                      <a16:colId xmlns:a16="http://schemas.microsoft.com/office/drawing/2014/main" val="987157316"/>
                    </a:ext>
                  </a:extLst>
                </a:gridCol>
                <a:gridCol w="1311582">
                  <a:extLst>
                    <a:ext uri="{9D8B030D-6E8A-4147-A177-3AD203B41FA5}">
                      <a16:colId xmlns:a16="http://schemas.microsoft.com/office/drawing/2014/main" val="1994273894"/>
                    </a:ext>
                  </a:extLst>
                </a:gridCol>
              </a:tblGrid>
              <a:tr h="554017">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13132">
                <a:tc vMerge="1">
                  <a:txBody>
                    <a:bodyPr/>
                    <a:lstStyle/>
                    <a:p>
                      <a:endParaRPr lang="pt-BR" sz="1600" dirty="0"/>
                    </a:p>
                  </a:txBody>
                  <a:tcPr/>
                </a:tc>
                <a:tc rowSpan="2">
                  <a:txBody>
                    <a:bodyPr/>
                    <a:lstStyle/>
                    <a:p>
                      <a:r>
                        <a:rPr lang="en-US" sz="1400" b="0" i="0" kern="1200" dirty="0">
                          <a:solidFill>
                            <a:schemeClr val="dk1"/>
                          </a:solidFill>
                          <a:effectLst/>
                          <a:latin typeface="+mn-lt"/>
                          <a:ea typeface="+mn-ea"/>
                          <a:cs typeface="+mn-cs"/>
                        </a:rPr>
                        <a:t>P- All MINOS Underground workers must take MINOS Underground Training. The most important part of this training concerns Life Safety Egress.</a:t>
                      </a:r>
                    </a:p>
                    <a:p>
                      <a:r>
                        <a:rPr lang="en-US" sz="1400" b="0" i="0" kern="1200" dirty="0">
                          <a:solidFill>
                            <a:schemeClr val="dk1"/>
                          </a:solidFill>
                          <a:effectLst/>
                          <a:latin typeface="+mn-lt"/>
                          <a:ea typeface="+mn-ea"/>
                          <a:cs typeface="+mn-cs"/>
                        </a:rPr>
                        <a:t>P- In the case of a power outage, all Life Safety systems are powered by a large diesel generator: emergency lights, elevators, cranes (so the personnel basket to underground can be used), and air handling units (AHUs).</a:t>
                      </a:r>
                    </a:p>
                    <a:p>
                      <a:r>
                        <a:rPr lang="en-US" sz="1400" b="0" i="0" kern="1200" dirty="0">
                          <a:solidFill>
                            <a:schemeClr val="dk1"/>
                          </a:solidFill>
                          <a:effectLst/>
                          <a:latin typeface="+mn-lt"/>
                          <a:ea typeface="+mn-ea"/>
                          <a:cs typeface="+mn-cs"/>
                        </a:rPr>
                        <a:t>M- First action on hearing an ODH or fire alarm underground is to exit to the Positive Pressure Emergency Passageway which should prevent smoke or toxic fumes from entering the area.</a:t>
                      </a:r>
                    </a:p>
                    <a:p>
                      <a:r>
                        <a:rPr lang="en-US" sz="1400" b="0" i="0" kern="1200" dirty="0">
                          <a:solidFill>
                            <a:schemeClr val="dk1"/>
                          </a:solidFill>
                          <a:effectLst/>
                          <a:latin typeface="+mn-lt"/>
                          <a:ea typeface="+mn-ea"/>
                          <a:cs typeface="+mn-cs"/>
                        </a:rPr>
                        <a:t>M- Normally, workers should exit the underground via the main elevator. In the event the elevator is not working, the group should first call the emergency number X3131. If instructed to do so, the group should use the Secondary Escape Route explained in the MINOS Underground training and indicated with signs. The group may also be instructed to carry or use EEBDs.</a:t>
                      </a:r>
                    </a:p>
                    <a:p>
                      <a:r>
                        <a:rPr lang="en-US" sz="1400" b="0" i="0" kern="1200" dirty="0">
                          <a:solidFill>
                            <a:schemeClr val="dk1"/>
                          </a:solidFill>
                          <a:effectLst/>
                          <a:latin typeface="+mn-lt"/>
                          <a:ea typeface="+mn-ea"/>
                          <a:cs typeface="+mn-cs"/>
                        </a:rPr>
                        <a:t>M- In the MINOS Surface Building, workers should go to the Assembly Area in the parking lot in the case of a fire alarm and go to the Tornado Shelter in the mechanical room in the case of a tornado warning.</a:t>
                      </a: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465235">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a:txBody>
                    <a:bodyPr/>
                    <a:lstStyle/>
                    <a:p>
                      <a:r>
                        <a:rPr lang="pt-BR" sz="1600" dirty="0"/>
                        <a:t>L: EU</a:t>
                      </a:r>
                    </a:p>
                    <a:p>
                      <a:r>
                        <a:rPr lang="pt-BR" sz="1600" dirty="0"/>
                        <a:t>C: N</a:t>
                      </a:r>
                    </a:p>
                    <a:p>
                      <a:r>
                        <a:rPr lang="pt-BR" sz="1600" dirty="0"/>
                        <a:t>R: IV</a:t>
                      </a:r>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32844671"/>
                  </a:ext>
                </a:extLst>
              </a:tr>
            </a:tbl>
          </a:graphicData>
        </a:graphic>
      </p:graphicFrame>
    </p:spTree>
    <p:extLst>
      <p:ext uri="{BB962C8B-B14F-4D97-AF65-F5344CB8AC3E}">
        <p14:creationId xmlns:p14="http://schemas.microsoft.com/office/powerpoint/2010/main" val="256840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163569"/>
            <a:ext cx="8672513" cy="5027215"/>
          </a:xfrm>
        </p:spPr>
        <p:txBody>
          <a:bodyPr/>
          <a:lstStyle/>
          <a:p>
            <a:r>
              <a:rPr lang="en-US" sz="1800" i="1" dirty="0"/>
              <a:t>Hazard: </a:t>
            </a:r>
            <a:r>
              <a:rPr lang="en-US" sz="1800" i="1" dirty="0" err="1"/>
              <a:t>NOvA’s</a:t>
            </a:r>
            <a:r>
              <a:rPr lang="en-US" sz="1800" i="1" dirty="0"/>
              <a:t> liquid scintillator oil contains 5.35% pseudocumene.  The pseudocumene is an eyes, skin and respiratory irritant, central nervous system depressant, and is toxic to marine life. Physical contact via handling or airborne exposure via outgassing oil</a:t>
            </a:r>
            <a:endParaRPr lang="en-US" sz="1800" dirty="0"/>
          </a:p>
          <a:p>
            <a:r>
              <a:rPr lang="en-US" sz="1800" dirty="0"/>
              <a:t>The NO</a:t>
            </a:r>
            <a:r>
              <a:rPr lang="el-GR" sz="1800" dirty="0"/>
              <a:t>ν</a:t>
            </a:r>
            <a:r>
              <a:rPr lang="en-US" sz="1800" dirty="0"/>
              <a:t>A Near Detector contains approximately 41,200 gallons of liquid scintillator oil. The scintillator distribution system design has minimal joints and connections to limit the potential for spills. The entire detector is installed inside of a pliable PVC membrane secondary containment. The NO</a:t>
            </a:r>
            <a:r>
              <a:rPr lang="el-GR" sz="1800" dirty="0"/>
              <a:t>ν</a:t>
            </a:r>
            <a:r>
              <a:rPr lang="en-US" sz="1800" dirty="0"/>
              <a:t>A Near Detector secondary containment has been reviewed and certified in the Fermilab Spill Prevention, Control and Countermeasure (SPCC) Plan, July 15, 2013, and is inspected regularly as prescribed.</a:t>
            </a:r>
          </a:p>
          <a:p>
            <a:r>
              <a:rPr lang="en-US" sz="1800" dirty="0"/>
              <a:t>A job-specific hazard analysis and procedure govern filling the detector and prescribe Personal Protective Equipment (PPE) to prevent worker contact with the liquid scintillator.  The PVC modules, once filled, completely contain the pseudocumene, resulting in no further exposure.  Emergency spill equipment, an eye wash and PPE are stationed near the detector in the event of a release.  The secondary containment membrane has the capacity to contain 100% of the liquid scintillator oil and prevent a release to the environment.</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Liquid Scintillator</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Date Placeholder 2">
            <a:extLst>
              <a:ext uri="{FF2B5EF4-FFF2-40B4-BE49-F238E27FC236}">
                <a16:creationId xmlns:a16="http://schemas.microsoft.com/office/drawing/2014/main" id="{1F46793C-FB25-3E28-7FD5-EE11C5C135AF}"/>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A87F8CF2-DACC-9BC1-7E60-43686BEDDEF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63340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242225"/>
            <a:ext cx="8672513" cy="5027215"/>
          </a:xfrm>
        </p:spPr>
        <p:txBody>
          <a:bodyPr/>
          <a:lstStyle/>
          <a:p>
            <a:endParaRPr lang="en-US" sz="2000"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Liquid Scintillator</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2380818"/>
              </p:ext>
            </p:extLst>
          </p:nvPr>
        </p:nvGraphicFramePr>
        <p:xfrm>
          <a:off x="242887" y="1828925"/>
          <a:ext cx="8678863" cy="3498096"/>
        </p:xfrm>
        <a:graphic>
          <a:graphicData uri="http://schemas.openxmlformats.org/drawingml/2006/table">
            <a:tbl>
              <a:tblPr firstRow="1" bandRow="1">
                <a:tableStyleId>{5C22544A-7EE6-4342-B048-85BDC9FD1C3A}</a:tableStyleId>
              </a:tblPr>
              <a:tblGrid>
                <a:gridCol w="2294976">
                  <a:extLst>
                    <a:ext uri="{9D8B030D-6E8A-4147-A177-3AD203B41FA5}">
                      <a16:colId xmlns:a16="http://schemas.microsoft.com/office/drawing/2014/main" val="1119936655"/>
                    </a:ext>
                  </a:extLst>
                </a:gridCol>
                <a:gridCol w="4031303">
                  <a:extLst>
                    <a:ext uri="{9D8B030D-6E8A-4147-A177-3AD203B41FA5}">
                      <a16:colId xmlns:a16="http://schemas.microsoft.com/office/drawing/2014/main" val="2077446868"/>
                    </a:ext>
                  </a:extLst>
                </a:gridCol>
                <a:gridCol w="2352584">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L</a:t>
                      </a:r>
                    </a:p>
                    <a:p>
                      <a:r>
                        <a:rPr lang="pt-BR" sz="1600" dirty="0"/>
                        <a:t>R: III</a:t>
                      </a:r>
                    </a:p>
                  </a:txBody>
                  <a:tcPr/>
                </a:tc>
                <a:tc>
                  <a:txBody>
                    <a:bodyPr/>
                    <a:lstStyle/>
                    <a:p>
                      <a:r>
                        <a:rPr lang="en-US" sz="1400" b="0" i="0" kern="1200" dirty="0">
                          <a:solidFill>
                            <a:schemeClr val="dk1"/>
                          </a:solidFill>
                          <a:effectLst/>
                          <a:latin typeface="+mn-lt"/>
                          <a:ea typeface="+mn-ea"/>
                          <a:cs typeface="+mn-cs"/>
                        </a:rPr>
                        <a:t>P - A job-specific hazard analysis and procedure govern filling the detector and prescribe Personal Protective Equipment (PPE) to prevent worker contact with the liquid scintillator.</a:t>
                      </a:r>
                    </a:p>
                    <a:p>
                      <a:r>
                        <a:rPr lang="en-US" sz="1400" b="0" i="0" kern="1200" dirty="0">
                          <a:solidFill>
                            <a:schemeClr val="dk1"/>
                          </a:solidFill>
                          <a:effectLst/>
                          <a:latin typeface="+mn-lt"/>
                          <a:ea typeface="+mn-ea"/>
                          <a:cs typeface="+mn-cs"/>
                        </a:rPr>
                        <a:t>P - The PVC modules, once filled, completely contain the pseudocumene, resulting in no further exposure.</a:t>
                      </a:r>
                    </a:p>
                    <a:p>
                      <a:r>
                        <a:rPr lang="en-US" sz="1400" b="0" i="0" kern="1200" dirty="0">
                          <a:solidFill>
                            <a:schemeClr val="dk1"/>
                          </a:solidFill>
                          <a:effectLst/>
                          <a:latin typeface="+mn-lt"/>
                          <a:ea typeface="+mn-ea"/>
                          <a:cs typeface="+mn-cs"/>
                        </a:rPr>
                        <a:t>P - The entire detector is inside of a secondary containment membrane that has the capacity to contain 100% of the liquid scintillator oil and prevent a release to the environment.</a:t>
                      </a:r>
                    </a:p>
                    <a:p>
                      <a:r>
                        <a:rPr lang="en-US" sz="1400" b="0" i="0" kern="1200" dirty="0">
                          <a:solidFill>
                            <a:schemeClr val="dk1"/>
                          </a:solidFill>
                          <a:effectLst/>
                          <a:latin typeface="+mn-lt"/>
                          <a:ea typeface="+mn-ea"/>
                          <a:cs typeface="+mn-cs"/>
                        </a:rPr>
                        <a:t>M - Emergency spill equipment, an eye wash and PPE are stationed near the detector in the event of a release.  </a:t>
                      </a:r>
                    </a:p>
                  </a:txBody>
                  <a:tcPr/>
                </a:tc>
                <a:tc>
                  <a:txBody>
                    <a:bodyPr/>
                    <a:lstStyle/>
                    <a:p>
                      <a:r>
                        <a:rPr lang="pt-BR" sz="1600" dirty="0"/>
                        <a:t>L: BEU</a:t>
                      </a:r>
                    </a:p>
                    <a:p>
                      <a:r>
                        <a:rPr lang="pt-BR" sz="1600" dirty="0"/>
                        <a:t>C: N</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1F46793C-FB25-3E28-7FD5-EE11C5C135AF}"/>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A87F8CF2-DACC-9BC1-7E60-43686BEDDEF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50281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NOvA Near Detector Overview</a:t>
            </a:r>
          </a:p>
          <a:p>
            <a:r>
              <a:rPr lang="en-US" sz="2800" dirty="0"/>
              <a:t>Hazard Inventory </a:t>
            </a:r>
          </a:p>
          <a:p>
            <a:r>
              <a:rPr lang="en-US" sz="2800" dirty="0"/>
              <a:t>Non-Accelerator Specific Hazards </a:t>
            </a:r>
          </a:p>
          <a:p>
            <a:r>
              <a:rPr lang="en-US" sz="2800" strike="sngStrike" dirty="0"/>
              <a:t>Accelerator Specific Hazards </a:t>
            </a:r>
          </a:p>
          <a:p>
            <a:r>
              <a:rPr lang="en-US" sz="2800" strike="sngStrike" dirty="0"/>
              <a:t>Maximum Credible Incident (MCI) Discussion</a:t>
            </a:r>
          </a:p>
          <a:p>
            <a:r>
              <a:rPr lang="en-US" sz="2800" strike="sngStrike" dirty="0"/>
              <a:t>Summary of Credited Controls </a:t>
            </a:r>
          </a:p>
          <a:p>
            <a:r>
              <a:rPr lang="en-US" sz="2800" strike="sngStrike"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10,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 </a:t>
            </a:r>
            <a:r>
              <a:rPr lang="en-US" dirty="0"/>
              <a:t>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9" name="TextBox 8">
            <a:extLst>
              <a:ext uri="{FF2B5EF4-FFF2-40B4-BE49-F238E27FC236}">
                <a16:creationId xmlns:a16="http://schemas.microsoft.com/office/drawing/2014/main" id="{2B911CE1-1A9A-8743-C33D-7DC9FCC3692A}"/>
              </a:ext>
            </a:extLst>
          </p:cNvPr>
          <p:cNvSpPr txBox="1"/>
          <p:nvPr/>
        </p:nvSpPr>
        <p:spPr>
          <a:xfrm>
            <a:off x="4262606" y="4686121"/>
            <a:ext cx="4295768" cy="830997"/>
          </a:xfrm>
          <a:prstGeom prst="rect">
            <a:avLst/>
          </a:prstGeom>
          <a:noFill/>
        </p:spPr>
        <p:txBody>
          <a:bodyPr wrap="square" rtlCol="0">
            <a:spAutoFit/>
          </a:bodyPr>
          <a:lstStyle/>
          <a:p>
            <a:r>
              <a:rPr lang="en-US" dirty="0"/>
              <a:t>Accelerator-specific hazards do not apply to this area.</a:t>
            </a:r>
          </a:p>
        </p:txBody>
      </p:sp>
    </p:spTree>
    <p:extLst>
      <p:ext uri="{BB962C8B-B14F-4D97-AF65-F5344CB8AC3E}">
        <p14:creationId xmlns:p14="http://schemas.microsoft.com/office/powerpoint/2010/main" val="181857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1600" i="1" dirty="0"/>
              <a:t>Hazard: a potential facility fire (Reference: FESHM Chapter 2005 Operational Readiness Clearance &amp; 6010 Fire Protection Program)</a:t>
            </a:r>
            <a:endParaRPr lang="en-US" sz="1600" dirty="0"/>
          </a:p>
          <a:p>
            <a:r>
              <a:rPr lang="en-US" sz="1600" dirty="0"/>
              <a:t>The Near Detector cavern underwent a fire hazard and life safety analysis using the International Building Code and NFPA 520 provisions as appropriate.  Hughes Associates, Inc. completed this evaluation during March 2010. The liquid scintillator, as delivered to Fermilab, is a Class III B combustible liquid according to the flash point indicated by the MSDS, and presents a potential fire hazard during detector filling. The cellular structure of the detector significantly mitigates this hazard by containing the liquid scintillator within fire retardant cellular PVC extrusions.</a:t>
            </a:r>
          </a:p>
          <a:p>
            <a:r>
              <a:rPr lang="en-US" sz="1600" dirty="0"/>
              <a:t>A burn test performed on the rigid PVC extrusions and contained in the NO</a:t>
            </a:r>
            <a:r>
              <a:rPr lang="el-GR" sz="1600" dirty="0"/>
              <a:t>ν</a:t>
            </a:r>
            <a:r>
              <a:rPr lang="en-US" sz="1600" dirty="0"/>
              <a:t>A Rigid PVC Flammability Testing and other Fire related issues  concluded that this design and the liquid scintillator’s high flash point of &gt;202°F reduce the opportunity for ignition.  Hazard mitigation includes restricting open flames or other sources of ignition present in any areas containing liquid scintillator via Fermilab Environment, Safety, and Health Manual (FESHM)  Chapter 6020.2 - Welding, Burning, and Brazing chapter, an automatic water mist fire suppression system, a VESDA smoke detection, and FIRUS.  </a:t>
            </a:r>
          </a:p>
          <a:p>
            <a:r>
              <a:rPr lang="en-US" sz="1600" dirty="0"/>
              <a:t>The large quantity of wavelength shifting fiber is a combustible, but does not constitute a fire hazard because it is completely enclosed inside the individual PVC cells.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Date Placeholder 2">
            <a:extLst>
              <a:ext uri="{FF2B5EF4-FFF2-40B4-BE49-F238E27FC236}">
                <a16:creationId xmlns:a16="http://schemas.microsoft.com/office/drawing/2014/main" id="{75322329-8B40-7592-2D27-6D366E9C0071}"/>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92D32A9F-C388-31CA-02C9-7A41665BC3B4}"/>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219718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13641"/>
            <a:ext cx="8672513" cy="1795719"/>
          </a:xfrm>
        </p:spPr>
        <p:txBody>
          <a:bodyPr/>
          <a:lstStyle/>
          <a:p>
            <a:r>
              <a:rPr lang="en-US" sz="1600" dirty="0"/>
              <a:t>The installation of electronics, power supplies, and all other electrical components of the experiments performed in the Near Detector cavern are in accordance with the Particle Physics Division (PPD) Electrical Department guidelines and FESHM to ensure that they do not constitute a fire or shock hazard.  All installations have been reviewed according to the ORC process.</a:t>
            </a:r>
            <a:endParaRPr lang="en-US" sz="14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355747" y="11633882"/>
          <a:ext cx="8573940" cy="3773383"/>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594698">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50722">
                <a:tc vMerge="1">
                  <a:txBody>
                    <a:bodyPr/>
                    <a:lstStyle/>
                    <a:p>
                      <a:endParaRPr lang="pt-BR" sz="1600" dirty="0"/>
                    </a:p>
                  </a:txBody>
                  <a:tcPr/>
                </a:tc>
                <a:tc rowSpan="2">
                  <a:txBody>
                    <a:bodyPr/>
                    <a:lstStyle/>
                    <a:p>
                      <a:r>
                        <a:rPr lang="en-US" sz="11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100" b="0" i="0" kern="1200" dirty="0">
                          <a:solidFill>
                            <a:schemeClr val="dk1"/>
                          </a:solidFill>
                          <a:effectLst/>
                          <a:latin typeface="+mn-lt"/>
                          <a:ea typeface="+mn-ea"/>
                          <a:cs typeface="+mn-cs"/>
                        </a:rPr>
                        <a:t>P: Fire Safety and Life Safety Inspections are performed by the Fire Protection Group and the Fire Department </a:t>
                      </a:r>
                    </a:p>
                    <a:p>
                      <a:r>
                        <a:rPr lang="en-US" sz="1100" b="0" i="0" kern="1200" dirty="0">
                          <a:solidFill>
                            <a:schemeClr val="dk1"/>
                          </a:solidFill>
                          <a:effectLst/>
                          <a:latin typeface="+mn-lt"/>
                          <a:ea typeface="+mn-ea"/>
                          <a:cs typeface="+mn-cs"/>
                        </a:rPr>
                        <a:t>P: Fire alarm systems ITM is performed at prescribed frequencies </a:t>
                      </a:r>
                    </a:p>
                    <a:p>
                      <a:r>
                        <a:rPr lang="en-US" sz="1100" b="0" i="0" kern="1200" dirty="0">
                          <a:solidFill>
                            <a:schemeClr val="dk1"/>
                          </a:solidFill>
                          <a:effectLst/>
                          <a:latin typeface="+mn-lt"/>
                          <a:ea typeface="+mn-ea"/>
                          <a:cs typeface="+mn-cs"/>
                        </a:rPr>
                        <a:t>P: Prior to restart, a walkdown is conducted of the complex verifying transient combustibles are removed before operational activities commence 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1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100" b="0" i="0" kern="1200" dirty="0">
                          <a:solidFill>
                            <a:schemeClr val="dk1"/>
                          </a:solidFill>
                          <a:effectLst/>
                          <a:latin typeface="+mn-lt"/>
                          <a:ea typeface="+mn-ea"/>
                          <a:cs typeface="+mn-cs"/>
                        </a:rPr>
                        <a:t>M: Fire detection and/or suppression is present </a:t>
                      </a:r>
                    </a:p>
                    <a:p>
                      <a:r>
                        <a:rPr lang="en-US" sz="1100" b="0" i="0" kern="1200" dirty="0">
                          <a:solidFill>
                            <a:schemeClr val="dk1"/>
                          </a:solidFill>
                          <a:effectLst/>
                          <a:latin typeface="+mn-lt"/>
                          <a:ea typeface="+mn-ea"/>
                          <a:cs typeface="+mn-cs"/>
                        </a:rPr>
                        <a:t>M: Manual fire suppression services are provided, i.e., fire hydrants, throughout the complex </a:t>
                      </a:r>
                    </a:p>
                    <a:p>
                      <a:r>
                        <a:rPr lang="en-US" sz="1100" b="0" i="0" kern="1200" dirty="0">
                          <a:solidFill>
                            <a:schemeClr val="dk1"/>
                          </a:solidFill>
                          <a:effectLst/>
                          <a:latin typeface="+mn-lt"/>
                          <a:ea typeface="+mn-ea"/>
                          <a:cs typeface="+mn-cs"/>
                        </a:rPr>
                        <a:t>M: Egress stairways are constructed as fire barriers </a:t>
                      </a:r>
                    </a:p>
                    <a:p>
                      <a:r>
                        <a:rPr lang="en-US" sz="1100" b="0" i="0" kern="1200" dirty="0">
                          <a:solidFill>
                            <a:schemeClr val="dk1"/>
                          </a:solidFill>
                          <a:effectLst/>
                          <a:latin typeface="+mn-lt"/>
                          <a:ea typeface="+mn-ea"/>
                          <a:cs typeface="+mn-cs"/>
                        </a:rPr>
                        <a:t>M: On-site fire department trained in radiological environments</a:t>
                      </a:r>
                    </a:p>
                    <a:p>
                      <a:r>
                        <a:rPr lang="en-US" sz="1100" b="0" kern="1200" dirty="0">
                          <a:solidFill>
                            <a:schemeClr val="dk1"/>
                          </a:solidFill>
                          <a:effectLst/>
                          <a:latin typeface="+mn-lt"/>
                          <a:ea typeface="+mn-ea"/>
                          <a:cs typeface="+mn-cs"/>
                        </a:rPr>
                        <a:t>M – Evacuation training/evacuation drills</a:t>
                      </a:r>
                    </a:p>
                    <a:p>
                      <a:r>
                        <a:rPr lang="en-US" sz="1100" b="0" i="0" kern="1200" dirty="0">
                          <a:solidFill>
                            <a:schemeClr val="dk1"/>
                          </a:solidFill>
                          <a:effectLst/>
                          <a:latin typeface="+mn-lt"/>
                          <a:ea typeface="+mn-ea"/>
                          <a:cs typeface="+mn-cs"/>
                        </a:rPr>
                        <a:t>M: In the event of a fire, site security prohibits access to the public</a:t>
                      </a:r>
                      <a:endParaRPr lang="en-US" sz="11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827963">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75322329-8B40-7592-2D27-6D366E9C0071}"/>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92D32A9F-C388-31CA-02C9-7A41665BC3B4}"/>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graphicFrame>
        <p:nvGraphicFramePr>
          <p:cNvPr id="9" name="Table 8">
            <a:extLst>
              <a:ext uri="{FF2B5EF4-FFF2-40B4-BE49-F238E27FC236}">
                <a16:creationId xmlns:a16="http://schemas.microsoft.com/office/drawing/2014/main" id="{7F2F0590-C3D7-3A0F-E307-798AC49ECFB0}"/>
              </a:ext>
            </a:extLst>
          </p:cNvPr>
          <p:cNvGraphicFramePr>
            <a:graphicFrameLocks noGrp="1"/>
          </p:cNvGraphicFramePr>
          <p:nvPr>
            <p:extLst>
              <p:ext uri="{D42A27DB-BD31-4B8C-83A1-F6EECF244321}">
                <p14:modId xmlns:p14="http://schemas.microsoft.com/office/powerpoint/2010/main" val="3034752803"/>
              </p:ext>
            </p:extLst>
          </p:nvPr>
        </p:nvGraphicFramePr>
        <p:xfrm>
          <a:off x="154911" y="2388453"/>
          <a:ext cx="8834177" cy="3833453"/>
        </p:xfrm>
        <a:graphic>
          <a:graphicData uri="http://schemas.openxmlformats.org/drawingml/2006/table">
            <a:tbl>
              <a:tblPr firstRow="1" bandRow="1">
                <a:tableStyleId>{5C22544A-7EE6-4342-B048-85BDC9FD1C3A}</a:tableStyleId>
              </a:tblPr>
              <a:tblGrid>
                <a:gridCol w="1158650">
                  <a:extLst>
                    <a:ext uri="{9D8B030D-6E8A-4147-A177-3AD203B41FA5}">
                      <a16:colId xmlns:a16="http://schemas.microsoft.com/office/drawing/2014/main" val="1119936655"/>
                    </a:ext>
                  </a:extLst>
                </a:gridCol>
                <a:gridCol w="3240585">
                  <a:extLst>
                    <a:ext uri="{9D8B030D-6E8A-4147-A177-3AD203B41FA5}">
                      <a16:colId xmlns:a16="http://schemas.microsoft.com/office/drawing/2014/main" val="987157316"/>
                    </a:ext>
                  </a:extLst>
                </a:gridCol>
                <a:gridCol w="3303840">
                  <a:extLst>
                    <a:ext uri="{9D8B030D-6E8A-4147-A177-3AD203B41FA5}">
                      <a16:colId xmlns:a16="http://schemas.microsoft.com/office/drawing/2014/main" val="2077446868"/>
                    </a:ext>
                  </a:extLst>
                </a:gridCol>
                <a:gridCol w="1131102">
                  <a:extLst>
                    <a:ext uri="{9D8B030D-6E8A-4147-A177-3AD203B41FA5}">
                      <a16:colId xmlns:a16="http://schemas.microsoft.com/office/drawing/2014/main" val="1994273894"/>
                    </a:ext>
                  </a:extLst>
                </a:gridCol>
              </a:tblGrid>
              <a:tr h="544534">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401236">
                <a:tc vMerge="1">
                  <a:txBody>
                    <a:bodyPr/>
                    <a:lstStyle/>
                    <a:p>
                      <a:endParaRPr lang="pt-BR" sz="1600" dirty="0"/>
                    </a:p>
                  </a:txBody>
                  <a:tcPr/>
                </a:tc>
                <a:tc rowSpan="2">
                  <a:txBody>
                    <a:bodyPr/>
                    <a:lstStyle/>
                    <a:p>
                      <a:r>
                        <a:rPr lang="en-US" sz="12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200" b="0" i="0" kern="1200" dirty="0">
                          <a:solidFill>
                            <a:schemeClr val="dk1"/>
                          </a:solidFill>
                          <a:effectLst/>
                          <a:latin typeface="+mn-lt"/>
                          <a:ea typeface="+mn-ea"/>
                          <a:cs typeface="+mn-cs"/>
                        </a:rPr>
                        <a:t>P: Fire Safety and Life Safety Inspections are performed by the Fire Protection Group and the Fire Department </a:t>
                      </a:r>
                    </a:p>
                    <a:p>
                      <a:r>
                        <a:rPr lang="en-US" sz="1200" b="0" i="0" kern="1200" dirty="0">
                          <a:solidFill>
                            <a:schemeClr val="dk1"/>
                          </a:solidFill>
                          <a:effectLst/>
                          <a:latin typeface="+mn-lt"/>
                          <a:ea typeface="+mn-ea"/>
                          <a:cs typeface="+mn-cs"/>
                        </a:rPr>
                        <a:t>P: Fire alarm systems ITM is performed at prescribed frequencies </a:t>
                      </a:r>
                    </a:p>
                    <a:p>
                      <a:r>
                        <a:rPr lang="en-US" sz="12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2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2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200" b="0" i="0" kern="1200" dirty="0">
                          <a:solidFill>
                            <a:schemeClr val="dk1"/>
                          </a:solidFill>
                          <a:effectLst/>
                          <a:latin typeface="+mn-lt"/>
                          <a:ea typeface="+mn-ea"/>
                          <a:cs typeface="+mn-cs"/>
                        </a:rPr>
                        <a:t>M: Fire detection and/or suppression is present </a:t>
                      </a:r>
                    </a:p>
                    <a:p>
                      <a:r>
                        <a:rPr lang="en-US" sz="1200" b="0" i="0" kern="1200" dirty="0">
                          <a:solidFill>
                            <a:schemeClr val="dk1"/>
                          </a:solidFill>
                          <a:effectLst/>
                          <a:latin typeface="+mn-lt"/>
                          <a:ea typeface="+mn-ea"/>
                          <a:cs typeface="+mn-cs"/>
                        </a:rPr>
                        <a:t>M: Manual fire suppression services are provided, i.e., fire hydrants, throughout the complex </a:t>
                      </a:r>
                    </a:p>
                    <a:p>
                      <a:r>
                        <a:rPr lang="en-US" sz="1200" b="0" i="0" kern="1200" dirty="0">
                          <a:solidFill>
                            <a:schemeClr val="dk1"/>
                          </a:solidFill>
                          <a:effectLst/>
                          <a:latin typeface="+mn-lt"/>
                          <a:ea typeface="+mn-ea"/>
                          <a:cs typeface="+mn-cs"/>
                        </a:rPr>
                        <a:t>M: Egress stairways are constructed as fire barriers </a:t>
                      </a:r>
                    </a:p>
                    <a:p>
                      <a:r>
                        <a:rPr lang="en-US" sz="1200" b="0" i="0" kern="1200" dirty="0">
                          <a:solidFill>
                            <a:schemeClr val="dk1"/>
                          </a:solidFill>
                          <a:effectLst/>
                          <a:latin typeface="+mn-lt"/>
                          <a:ea typeface="+mn-ea"/>
                          <a:cs typeface="+mn-cs"/>
                        </a:rPr>
                        <a:t>M: On-site fire department trained in radiological environments</a:t>
                      </a:r>
                    </a:p>
                    <a:p>
                      <a:r>
                        <a:rPr lang="en-US" sz="1200" b="0" kern="1200" dirty="0">
                          <a:solidFill>
                            <a:schemeClr val="dk1"/>
                          </a:solidFill>
                          <a:effectLst/>
                          <a:latin typeface="+mn-lt"/>
                          <a:ea typeface="+mn-ea"/>
                          <a:cs typeface="+mn-cs"/>
                        </a:rPr>
                        <a:t>M – Evacuation training/evacuation drills</a:t>
                      </a:r>
                    </a:p>
                    <a:p>
                      <a:r>
                        <a:rPr lang="en-US" sz="1200" b="0" i="0" kern="1200" dirty="0">
                          <a:solidFill>
                            <a:schemeClr val="dk1"/>
                          </a:solidFill>
                          <a:effectLst/>
                          <a:latin typeface="+mn-lt"/>
                          <a:ea typeface="+mn-ea"/>
                          <a:cs typeface="+mn-cs"/>
                        </a:rPr>
                        <a:t>M: In the event of a fire, site security prohibits access to the public</a:t>
                      </a:r>
                      <a:endParaRPr lang="en-US" sz="12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827613">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Tree>
    <p:extLst>
      <p:ext uri="{BB962C8B-B14F-4D97-AF65-F5344CB8AC3E}">
        <p14:creationId xmlns:p14="http://schemas.microsoft.com/office/powerpoint/2010/main" val="212293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2000" i="1" dirty="0"/>
              <a:t>Hazard: a potential facility fire (Reference: FESHM Chapters 2005 Operational Readiness Clearance, 6010 Fire Protection Program, 6020.3 Flammable Gases, 6020.4, Combustible &amp; Flammable Liquids)</a:t>
            </a:r>
          </a:p>
          <a:p>
            <a:r>
              <a:rPr lang="en-US" sz="2000" dirty="0"/>
              <a:t>Filling the cells with liquid scintillator oil presented a fire hazard due to static accumulation and discharge on the plumbing.  This hazard was mitigated using plumbing that is conductive, grounded and bonded.  Also, an anti-static additive was added to the scintillator in concentrations that increase conductivity to reduce the steady state electric current flow in the main distribution lines by a factor of ~100, reducing the charge delivered to the module by this factor.  An additional risk from scintillator-initiated fire would stem from improper storage and disposal of oil-soaked rags.  Spills are dealt with promptly, and fire-proof disposal receptacles are provided where needed.  Appropriate interlocks and controls on the scintillator filling machines reduce the probability of spills during scintillator liquid transfer.  If removal of the scintillator is required, similar provisions will mitigate these hazards.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Date Placeholder 2">
            <a:extLst>
              <a:ext uri="{FF2B5EF4-FFF2-40B4-BE49-F238E27FC236}">
                <a16:creationId xmlns:a16="http://schemas.microsoft.com/office/drawing/2014/main" id="{A6E8CE3B-8027-FAFE-B9C5-A0A2ACA53970}"/>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4D31DD54-D3F1-93F3-5ACB-299D82E5AE5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247871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1800" dirty="0"/>
              <a:t>The installation of electronics, power supplies, and all other electrical components of the experiments performed in the Near Detector cavern are in accordance with the Particle Physics Division (PPD) Electrical Department guidelines and FESHM to ensure that they do not constitute a fire or shock hazard.  All installations have been reviewed according to the ORC process.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Date Placeholder 2">
            <a:extLst>
              <a:ext uri="{FF2B5EF4-FFF2-40B4-BE49-F238E27FC236}">
                <a16:creationId xmlns:a16="http://schemas.microsoft.com/office/drawing/2014/main" id="{A6E8CE3B-8027-FAFE-B9C5-A0A2ACA53970}"/>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4D31DD54-D3F1-93F3-5ACB-299D82E5AE5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graphicFrame>
        <p:nvGraphicFramePr>
          <p:cNvPr id="9" name="Table 8">
            <a:extLst>
              <a:ext uri="{FF2B5EF4-FFF2-40B4-BE49-F238E27FC236}">
                <a16:creationId xmlns:a16="http://schemas.microsoft.com/office/drawing/2014/main" id="{1F5C4D4B-9BF9-80FF-4D83-577E61E2AA81}"/>
              </a:ext>
            </a:extLst>
          </p:cNvPr>
          <p:cNvGraphicFramePr>
            <a:graphicFrameLocks noGrp="1"/>
          </p:cNvGraphicFramePr>
          <p:nvPr>
            <p:extLst>
              <p:ext uri="{D42A27DB-BD31-4B8C-83A1-F6EECF244321}">
                <p14:modId xmlns:p14="http://schemas.microsoft.com/office/powerpoint/2010/main" val="2289833269"/>
              </p:ext>
            </p:extLst>
          </p:nvPr>
        </p:nvGraphicFramePr>
        <p:xfrm>
          <a:off x="347810" y="2711374"/>
          <a:ext cx="8573940" cy="3435417"/>
        </p:xfrm>
        <a:graphic>
          <a:graphicData uri="http://schemas.openxmlformats.org/drawingml/2006/table">
            <a:tbl>
              <a:tblPr firstRow="1" bandRow="1">
                <a:tableStyleId>{5C22544A-7EE6-4342-B048-85BDC9FD1C3A}</a:tableStyleId>
              </a:tblPr>
              <a:tblGrid>
                <a:gridCol w="1119092">
                  <a:extLst>
                    <a:ext uri="{9D8B030D-6E8A-4147-A177-3AD203B41FA5}">
                      <a16:colId xmlns:a16="http://schemas.microsoft.com/office/drawing/2014/main" val="1119936655"/>
                    </a:ext>
                  </a:extLst>
                </a:gridCol>
                <a:gridCol w="3150551">
                  <a:extLst>
                    <a:ext uri="{9D8B030D-6E8A-4147-A177-3AD203B41FA5}">
                      <a16:colId xmlns:a16="http://schemas.microsoft.com/office/drawing/2014/main" val="987157316"/>
                    </a:ext>
                  </a:extLst>
                </a:gridCol>
                <a:gridCol w="3191255">
                  <a:extLst>
                    <a:ext uri="{9D8B030D-6E8A-4147-A177-3AD203B41FA5}">
                      <a16:colId xmlns:a16="http://schemas.microsoft.com/office/drawing/2014/main" val="2077446868"/>
                    </a:ext>
                  </a:extLst>
                </a:gridCol>
                <a:gridCol w="1113042">
                  <a:extLst>
                    <a:ext uri="{9D8B030D-6E8A-4147-A177-3AD203B41FA5}">
                      <a16:colId xmlns:a16="http://schemas.microsoft.com/office/drawing/2014/main" val="1994273894"/>
                    </a:ext>
                  </a:extLst>
                </a:gridCol>
              </a:tblGrid>
              <a:tr h="566859">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417686">
                <a:tc vMerge="1">
                  <a:txBody>
                    <a:bodyPr/>
                    <a:lstStyle/>
                    <a:p>
                      <a:endParaRPr lang="pt-BR" sz="1600" dirty="0"/>
                    </a:p>
                  </a:txBody>
                  <a:tcPr/>
                </a:tc>
                <a:tc rowSpan="2">
                  <a:txBody>
                    <a:bodyPr/>
                    <a:lstStyle/>
                    <a:p>
                      <a:r>
                        <a:rPr lang="en-US" sz="11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100" b="0" i="0" kern="1200" dirty="0">
                          <a:solidFill>
                            <a:schemeClr val="dk1"/>
                          </a:solidFill>
                          <a:effectLst/>
                          <a:latin typeface="+mn-lt"/>
                          <a:ea typeface="+mn-ea"/>
                          <a:cs typeface="+mn-cs"/>
                        </a:rPr>
                        <a:t>P: Fire Safety and Life Safety Inspections are performed by the Fire Protection Group and the Fire Department </a:t>
                      </a:r>
                    </a:p>
                    <a:p>
                      <a:r>
                        <a:rPr lang="en-US" sz="1100" b="0" i="0" kern="1200" dirty="0">
                          <a:solidFill>
                            <a:schemeClr val="dk1"/>
                          </a:solidFill>
                          <a:effectLst/>
                          <a:latin typeface="+mn-lt"/>
                          <a:ea typeface="+mn-ea"/>
                          <a:cs typeface="+mn-cs"/>
                        </a:rPr>
                        <a:t>P: Fire alarm systems ITM is performed at prescribed frequencies </a:t>
                      </a:r>
                    </a:p>
                    <a:p>
                      <a:r>
                        <a:rPr lang="en-US" sz="11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1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1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100" b="0" i="0" kern="1200" dirty="0">
                          <a:solidFill>
                            <a:schemeClr val="dk1"/>
                          </a:solidFill>
                          <a:effectLst/>
                          <a:latin typeface="+mn-lt"/>
                          <a:ea typeface="+mn-ea"/>
                          <a:cs typeface="+mn-cs"/>
                        </a:rPr>
                        <a:t>M: Fire detection and/or suppression is present </a:t>
                      </a:r>
                    </a:p>
                    <a:p>
                      <a:r>
                        <a:rPr lang="en-US" sz="1100" b="0" i="0" kern="1200" dirty="0">
                          <a:solidFill>
                            <a:schemeClr val="dk1"/>
                          </a:solidFill>
                          <a:effectLst/>
                          <a:latin typeface="+mn-lt"/>
                          <a:ea typeface="+mn-ea"/>
                          <a:cs typeface="+mn-cs"/>
                        </a:rPr>
                        <a:t>M: Manual fire suppression services are provided, i.e., fire hydrants, throughout the complex </a:t>
                      </a:r>
                    </a:p>
                    <a:p>
                      <a:r>
                        <a:rPr lang="en-US" sz="1100" b="0" i="0" kern="1200" dirty="0">
                          <a:solidFill>
                            <a:schemeClr val="dk1"/>
                          </a:solidFill>
                          <a:effectLst/>
                          <a:latin typeface="+mn-lt"/>
                          <a:ea typeface="+mn-ea"/>
                          <a:cs typeface="+mn-cs"/>
                        </a:rPr>
                        <a:t>M: Egress stairways are constructed as fire barriers </a:t>
                      </a:r>
                    </a:p>
                    <a:p>
                      <a:r>
                        <a:rPr lang="en-US" sz="1100" b="0" i="0" kern="1200" dirty="0">
                          <a:solidFill>
                            <a:schemeClr val="dk1"/>
                          </a:solidFill>
                          <a:effectLst/>
                          <a:latin typeface="+mn-lt"/>
                          <a:ea typeface="+mn-ea"/>
                          <a:cs typeface="+mn-cs"/>
                        </a:rPr>
                        <a:t>M: On-site fire department trained in radiological environments</a:t>
                      </a:r>
                    </a:p>
                    <a:p>
                      <a:r>
                        <a:rPr lang="en-US" sz="1100" b="0" kern="1200" dirty="0">
                          <a:solidFill>
                            <a:schemeClr val="dk1"/>
                          </a:solidFill>
                          <a:effectLst/>
                          <a:latin typeface="+mn-lt"/>
                          <a:ea typeface="+mn-ea"/>
                          <a:cs typeface="+mn-cs"/>
                        </a:rPr>
                        <a:t>M – Evacuation training/evacuation drills</a:t>
                      </a:r>
                    </a:p>
                    <a:p>
                      <a:r>
                        <a:rPr lang="en-US" sz="1100" b="0" i="0" kern="1200" dirty="0">
                          <a:solidFill>
                            <a:schemeClr val="dk1"/>
                          </a:solidFill>
                          <a:effectLst/>
                          <a:latin typeface="+mn-lt"/>
                          <a:ea typeface="+mn-ea"/>
                          <a:cs typeface="+mn-cs"/>
                        </a:rPr>
                        <a:t>M: In the event of a fire, site security prohibits access to the public</a:t>
                      </a:r>
                      <a:endParaRPr lang="en-US" sz="11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429577">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Tree>
    <p:extLst>
      <p:ext uri="{BB962C8B-B14F-4D97-AF65-F5344CB8AC3E}">
        <p14:creationId xmlns:p14="http://schemas.microsoft.com/office/powerpoint/2010/main" val="262343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033370"/>
            <a:ext cx="8672513" cy="1761050"/>
          </a:xfrm>
        </p:spPr>
        <p:txBody>
          <a:bodyPr/>
          <a:lstStyle/>
          <a:p>
            <a:r>
              <a:rPr lang="en-US" sz="1600" i="1" dirty="0"/>
              <a:t>Hazard: Shock hazard, voltage &gt; 50 V, Non-interlocked enclosures; Arc Flash, Non-interlocked enclosures</a:t>
            </a:r>
          </a:p>
          <a:p>
            <a:r>
              <a:rPr lang="en-US" sz="1600" dirty="0"/>
              <a:t>The NOvA Near Detector has a high voltage power supply which supplies 450 V to all 631 avalanche photodiodes (APDs) used in the detector, via some custom electronics and power distribution devices. All custom electronics and power distribution devices were cleared for use via Fermilab’s Operational Readiness Clearance program. Any work involving high voltage exposure is conducted following hazard analysis and work planning and controls guidelines.</a:t>
            </a:r>
            <a:endParaRPr lang="en-US" sz="1400" dirty="0"/>
          </a:p>
          <a:p>
            <a:pPr lvl="1"/>
            <a:endParaRPr lang="en-US" sz="1600" dirty="0"/>
          </a:p>
          <a:p>
            <a:pPr lvl="1"/>
            <a:endParaRPr lang="en-US" sz="1600" dirty="0"/>
          </a:p>
          <a:p>
            <a:endParaRPr lang="en-US" sz="2000" dirty="0"/>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34950" y="525953"/>
            <a:ext cx="8686800" cy="427877"/>
          </a:xfrm>
        </p:spPr>
        <p:txBody>
          <a:bodyPr/>
          <a:lstStyle/>
          <a:p>
            <a:r>
              <a:rPr lang="en-US" dirty="0"/>
              <a:t>Non-Accelerator Specific Hazards – High Voltage Exposure</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350070761"/>
              </p:ext>
            </p:extLst>
          </p:nvPr>
        </p:nvGraphicFramePr>
        <p:xfrm>
          <a:off x="320823" y="3132925"/>
          <a:ext cx="8573940" cy="3131859"/>
        </p:xfrm>
        <a:graphic>
          <a:graphicData uri="http://schemas.openxmlformats.org/drawingml/2006/table">
            <a:tbl>
              <a:tblPr firstRow="1" bandRow="1">
                <a:tableStyleId>{5C22544A-7EE6-4342-B048-85BDC9FD1C3A}</a:tableStyleId>
              </a:tblPr>
              <a:tblGrid>
                <a:gridCol w="1743897">
                  <a:extLst>
                    <a:ext uri="{9D8B030D-6E8A-4147-A177-3AD203B41FA5}">
                      <a16:colId xmlns:a16="http://schemas.microsoft.com/office/drawing/2014/main" val="1119936655"/>
                    </a:ext>
                  </a:extLst>
                </a:gridCol>
                <a:gridCol w="5102942">
                  <a:extLst>
                    <a:ext uri="{9D8B030D-6E8A-4147-A177-3AD203B41FA5}">
                      <a16:colId xmlns:a16="http://schemas.microsoft.com/office/drawing/2014/main" val="2077446868"/>
                    </a:ext>
                  </a:extLst>
                </a:gridCol>
                <a:gridCol w="1727101">
                  <a:extLst>
                    <a:ext uri="{9D8B030D-6E8A-4147-A177-3AD203B41FA5}">
                      <a16:colId xmlns:a16="http://schemas.microsoft.com/office/drawing/2014/main" val="1994273894"/>
                    </a:ext>
                  </a:extLst>
                </a:gridCol>
              </a:tblGrid>
              <a:tr h="800437">
                <a:tc>
                  <a:txBody>
                    <a:bodyPr/>
                    <a:lstStyle/>
                    <a:p>
                      <a:r>
                        <a:rPr lang="en-US" sz="1600" b="0" dirty="0">
                          <a:solidFill>
                            <a:srgbClr val="004C97"/>
                          </a:solidFill>
                        </a:rPr>
                        <a:t>Baseline Qualitative Risk (without controls)</a:t>
                      </a:r>
                    </a:p>
                  </a:txBody>
                  <a:tcPr/>
                </a:tc>
                <a:tc>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08899">
                <a:tc>
                  <a:txBody>
                    <a:bodyPr/>
                    <a:lstStyle/>
                    <a:p>
                      <a:r>
                        <a:rPr lang="pt-BR" sz="1400" dirty="0" err="1"/>
                        <a:t>Shock</a:t>
                      </a:r>
                      <a:r>
                        <a:rPr lang="pt-BR" sz="1400" dirty="0"/>
                        <a:t> </a:t>
                      </a:r>
                      <a:r>
                        <a:rPr lang="pt-BR" sz="1400" dirty="0" err="1"/>
                        <a:t>Hazard</a:t>
                      </a:r>
                      <a:endParaRPr lang="pt-BR" sz="1400" dirty="0"/>
                    </a:p>
                    <a:p>
                      <a:r>
                        <a:rPr lang="pt-BR" sz="1400" dirty="0"/>
                        <a:t>L: A</a:t>
                      </a:r>
                    </a:p>
                    <a:p>
                      <a:r>
                        <a:rPr lang="pt-BR" sz="1400" dirty="0"/>
                        <a:t>C: H</a:t>
                      </a:r>
                    </a:p>
                    <a:p>
                      <a:r>
                        <a:rPr lang="pt-BR" sz="1400" dirty="0"/>
                        <a:t>R: </a:t>
                      </a:r>
                      <a:r>
                        <a:rPr lang="pt-BR" sz="1400" dirty="0" err="1"/>
                        <a:t>I</a:t>
                      </a:r>
                      <a:endParaRPr lang="pt-BR" sz="1400" dirty="0"/>
                    </a:p>
                    <a:p>
                      <a:endParaRPr lang="pt-BR" sz="1400" dirty="0"/>
                    </a:p>
                    <a:p>
                      <a:r>
                        <a:rPr lang="pt-BR" sz="1400" dirty="0" err="1"/>
                        <a:t>Arc</a:t>
                      </a:r>
                      <a:r>
                        <a:rPr lang="pt-BR" sz="1400" dirty="0"/>
                        <a:t> Flash</a:t>
                      </a:r>
                    </a:p>
                    <a:p>
                      <a:r>
                        <a:rPr lang="pt-BR" sz="1400" dirty="0"/>
                        <a:t>L: A</a:t>
                      </a:r>
                    </a:p>
                    <a:p>
                      <a:r>
                        <a:rPr lang="pt-BR" sz="1400" dirty="0"/>
                        <a:t>C: H</a:t>
                      </a:r>
                    </a:p>
                    <a:p>
                      <a:r>
                        <a:rPr lang="pt-BR" sz="1400" dirty="0" err="1"/>
                        <a:t>R</a:t>
                      </a:r>
                      <a:r>
                        <a:rPr lang="pt-BR" sz="1400" dirty="0"/>
                        <a:t>: </a:t>
                      </a:r>
                      <a:r>
                        <a:rPr lang="pt-BR" sz="1400" dirty="0" err="1"/>
                        <a:t>I</a:t>
                      </a:r>
                      <a:endParaRPr lang="pt-BR" sz="1400" dirty="0"/>
                    </a:p>
                  </a:txBody>
                  <a:tcPr/>
                </a:tc>
                <a:tc>
                  <a:txBody>
                    <a:bodyPr/>
                    <a:lstStyle/>
                    <a:p>
                      <a:r>
                        <a:rPr lang="en-US" sz="1400" b="0" i="0" kern="1200" dirty="0">
                          <a:solidFill>
                            <a:schemeClr val="dk1"/>
                          </a:solidFill>
                          <a:effectLst/>
                          <a:latin typeface="+mn-lt"/>
                          <a:ea typeface="+mn-ea"/>
                          <a:cs typeface="+mn-cs"/>
                        </a:rPr>
                        <a:t>P: Equipment is enclosed (dead front panels), and tool use or lock removal is required to access </a:t>
                      </a:r>
                    </a:p>
                    <a:p>
                      <a:r>
                        <a:rPr lang="en-US" sz="1400" b="0" i="0" kern="1200" dirty="0">
                          <a:solidFill>
                            <a:schemeClr val="dk1"/>
                          </a:solidFill>
                          <a:effectLst/>
                          <a:latin typeface="+mn-lt"/>
                          <a:ea typeface="+mn-ea"/>
                          <a:cs typeface="+mn-cs"/>
                        </a:rPr>
                        <a:t>P: Training for electrical workers including no energized manipulative work policy </a:t>
                      </a:r>
                    </a:p>
                    <a:p>
                      <a:r>
                        <a:rPr lang="en-US" sz="1400" b="0" i="0" kern="1200" dirty="0">
                          <a:solidFill>
                            <a:schemeClr val="dk1"/>
                          </a:solidFill>
                          <a:effectLst/>
                          <a:latin typeface="+mn-lt"/>
                          <a:ea typeface="+mn-ea"/>
                          <a:cs typeface="+mn-cs"/>
                        </a:rPr>
                        <a:t>P: Hazard Analysis / LOTO Procedures / Standard Operating Procedures for work on electrical equipment </a:t>
                      </a:r>
                    </a:p>
                    <a:p>
                      <a:r>
                        <a:rPr lang="en-US" sz="1400" b="0" i="0" kern="1200" dirty="0">
                          <a:solidFill>
                            <a:schemeClr val="dk1"/>
                          </a:solidFill>
                          <a:effectLst/>
                          <a:latin typeface="+mn-lt"/>
                          <a:ea typeface="+mn-ea"/>
                          <a:cs typeface="+mn-cs"/>
                        </a:rPr>
                        <a:t>M: Personnel protective equipment and training in proper use. </a:t>
                      </a:r>
                    </a:p>
                    <a:p>
                      <a:r>
                        <a:rPr lang="en-US" sz="1400" b="0" i="0" kern="1200" dirty="0">
                          <a:solidFill>
                            <a:schemeClr val="dk1"/>
                          </a:solidFill>
                          <a:effectLst/>
                          <a:latin typeface="+mn-lt"/>
                          <a:ea typeface="+mn-ea"/>
                          <a:cs typeface="+mn-cs"/>
                        </a:rPr>
                        <a:t>M: Ground current monitors inhibit power supply operation when excessive ground current is detected. Intended for equipment protection but provides some shock mitigation</a:t>
                      </a:r>
                      <a:endParaRPr lang="en-US" sz="1400" b="0" kern="1200" dirty="0">
                        <a:solidFill>
                          <a:schemeClr val="dk1"/>
                        </a:solidFill>
                        <a:effectLst/>
                        <a:latin typeface="+mn-lt"/>
                        <a:ea typeface="+mn-ea"/>
                        <a:cs typeface="+mn-cs"/>
                      </a:endParaRPr>
                    </a:p>
                  </a:txBody>
                  <a:tcPr/>
                </a:tc>
                <a:tc>
                  <a:txBody>
                    <a:bodyPr/>
                    <a:lstStyle/>
                    <a:p>
                      <a:r>
                        <a:rPr lang="pt-BR" sz="1400" dirty="0" err="1"/>
                        <a:t>Shock</a:t>
                      </a:r>
                      <a:r>
                        <a:rPr lang="pt-BR" sz="1400" dirty="0"/>
                        <a:t> </a:t>
                      </a:r>
                      <a:r>
                        <a:rPr lang="pt-BR" sz="1400" dirty="0" err="1"/>
                        <a:t>Hazard</a:t>
                      </a:r>
                      <a:endParaRPr lang="pt-BR" sz="1400" dirty="0"/>
                    </a:p>
                    <a:p>
                      <a:r>
                        <a:rPr lang="pt-BR" sz="1400" dirty="0"/>
                        <a:t>L: BEU</a:t>
                      </a:r>
                    </a:p>
                    <a:p>
                      <a:r>
                        <a:rPr lang="pt-BR" sz="1400" dirty="0"/>
                        <a:t>C: L</a:t>
                      </a:r>
                    </a:p>
                    <a:p>
                      <a:r>
                        <a:rPr lang="pt-BR" sz="1400" dirty="0"/>
                        <a:t>R: IV</a:t>
                      </a:r>
                    </a:p>
                    <a:p>
                      <a:endParaRPr lang="en-US" sz="1400" dirty="0"/>
                    </a:p>
                    <a:p>
                      <a:r>
                        <a:rPr lang="pt-BR" sz="1400" dirty="0" err="1"/>
                        <a:t>Arc</a:t>
                      </a:r>
                      <a:r>
                        <a:rPr lang="pt-BR" sz="1400" dirty="0"/>
                        <a:t> Flash</a:t>
                      </a:r>
                    </a:p>
                    <a:p>
                      <a:r>
                        <a:rPr lang="pt-BR" sz="1400" dirty="0"/>
                        <a:t>L: BEU</a:t>
                      </a:r>
                    </a:p>
                    <a:p>
                      <a:r>
                        <a:rPr lang="pt-BR" sz="1400" dirty="0"/>
                        <a:t>C: L</a:t>
                      </a:r>
                    </a:p>
                    <a:p>
                      <a:r>
                        <a:rPr lang="pt-BR" sz="1400" dirty="0" err="1"/>
                        <a:t>R</a:t>
                      </a:r>
                      <a:r>
                        <a:rPr lang="pt-BR" sz="1400" dirty="0"/>
                        <a:t>: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5880CF66-FC15-8433-D7CF-65B56190F976}"/>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554BD7EA-0D9C-7B5B-FE55-D5805EE42B21}"/>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36740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58822"/>
            <a:ext cx="8672513" cy="1900609"/>
          </a:xfrm>
        </p:spPr>
        <p:txBody>
          <a:bodyPr/>
          <a:lstStyle/>
          <a:p>
            <a:r>
              <a:rPr lang="en-US" sz="2000" i="1" dirty="0"/>
              <a:t>Hazard: Personnel injury due to improper use of power tools </a:t>
            </a:r>
          </a:p>
          <a:p>
            <a:r>
              <a:rPr lang="en-US" sz="2000" dirty="0"/>
              <a:t>Power tools are not typically used in the facility. However, there is a possibility of use during maintenance or during decommissioning of the NOvA Near Detector. Applicable training and work planning and controls are utilized, along with applicable PPE, to protect workers and others.</a:t>
            </a:r>
          </a:p>
          <a:p>
            <a:endParaRPr lang="en-US" sz="2000" dirty="0"/>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Power Tools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22250" y="3574281"/>
          <a:ext cx="8573940" cy="243129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a:t>
                      </a:r>
                      <a:r>
                        <a:rPr lang="pt-BR" sz="1600" dirty="0" err="1"/>
                        <a:t>I</a:t>
                      </a:r>
                      <a:endParaRPr lang="pt-BR" sz="1600" dirty="0"/>
                    </a:p>
                  </a:txBody>
                  <a:tcPr/>
                </a:tc>
                <a:tc>
                  <a:txBody>
                    <a:bodyPr/>
                    <a:lstStyle/>
                    <a:p>
                      <a:r>
                        <a:rPr lang="en-US" sz="1600" b="0" i="0" kern="1200" dirty="0">
                          <a:solidFill>
                            <a:schemeClr val="dk1"/>
                          </a:solidFill>
                          <a:effectLst/>
                          <a:latin typeface="+mn-lt"/>
                          <a:ea typeface="+mn-ea"/>
                          <a:cs typeface="+mn-cs"/>
                        </a:rPr>
                        <a:t>P: Training to inform personnel on proper tool operations. </a:t>
                      </a:r>
                    </a:p>
                    <a:p>
                      <a:r>
                        <a:rPr lang="en-US" sz="1600" b="0" i="0" kern="1200" dirty="0">
                          <a:solidFill>
                            <a:schemeClr val="dk1"/>
                          </a:solidFill>
                          <a:effectLst/>
                          <a:latin typeface="+mn-lt"/>
                          <a:ea typeface="+mn-ea"/>
                          <a:cs typeface="+mn-cs"/>
                        </a:rPr>
                        <a:t>P: All machine guarding required to be in place prior to use to prevent injury. </a:t>
                      </a:r>
                    </a:p>
                    <a:p>
                      <a:r>
                        <a:rPr lang="en-US" sz="1600" b="0" i="0" kern="1200" dirty="0">
                          <a:solidFill>
                            <a:schemeClr val="dk1"/>
                          </a:solidFill>
                          <a:effectLst/>
                          <a:latin typeface="+mn-lt"/>
                          <a:ea typeface="+mn-ea"/>
                          <a:cs typeface="+mn-cs"/>
                        </a:rPr>
                        <a:t>P: Sharing of tool use lessons learned </a:t>
                      </a:r>
                    </a:p>
                    <a:p>
                      <a:r>
                        <a:rPr lang="en-US" sz="1600" b="0" i="0" kern="1200" dirty="0">
                          <a:solidFill>
                            <a:schemeClr val="dk1"/>
                          </a:solidFill>
                          <a:effectLst/>
                          <a:latin typeface="+mn-lt"/>
                          <a:ea typeface="+mn-ea"/>
                          <a:cs typeface="+mn-cs"/>
                        </a:rPr>
                        <a:t>M: Use of PPE </a:t>
                      </a:r>
                    </a:p>
                    <a:p>
                      <a:endParaRPr lang="en-US" sz="16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C0CBCDEA-E5B2-748B-965E-AD7539391E58}"/>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401FE862-CAEE-A60F-8E75-7F85D437EB89}"/>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Tree>
    <p:extLst>
      <p:ext uri="{BB962C8B-B14F-4D97-AF65-F5344CB8AC3E}">
        <p14:creationId xmlns:p14="http://schemas.microsoft.com/office/powerpoint/2010/main" val="3581272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124291"/>
            <a:ext cx="8672513" cy="1900609"/>
          </a:xfrm>
        </p:spPr>
        <p:txBody>
          <a:bodyPr/>
          <a:lstStyle/>
          <a:p>
            <a:r>
              <a:rPr lang="en-US" sz="2000" i="1" dirty="0"/>
              <a:t>Hazard: Personnel injury due to entrapment/entanglement</a:t>
            </a:r>
          </a:p>
          <a:p>
            <a:r>
              <a:rPr lang="en-US" sz="2000" dirty="0"/>
              <a:t>The NOvA Near Detector water cooling system has two water pumps and a heat exchanger. The dry gas system uses two air compressors and two air driers. In both systems, one pump/compressor/drier is used at a time with the second as a ready spare.</a:t>
            </a:r>
          </a:p>
          <a:p>
            <a:endParaRPr lang="en-US" sz="2000"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45040"/>
            <a:ext cx="8686800" cy="427877"/>
          </a:xfrm>
        </p:spPr>
        <p:txBody>
          <a:bodyPr/>
          <a:lstStyle/>
          <a:p>
            <a:r>
              <a:rPr lang="en-US" dirty="0"/>
              <a:t>Non-Accelerator Specific Hazards – Pumps and Motors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341460" y="3426988"/>
          <a:ext cx="8573940" cy="267513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a:t>
                      </a:r>
                      <a:r>
                        <a:rPr lang="pt-BR" sz="1600" dirty="0" err="1"/>
                        <a:t>I</a:t>
                      </a:r>
                      <a:endParaRPr lang="pt-BR" sz="1600" dirty="0"/>
                    </a:p>
                  </a:txBody>
                  <a:tcPr/>
                </a:tc>
                <a:tc>
                  <a:txBody>
                    <a:bodyPr/>
                    <a:lstStyle/>
                    <a:p>
                      <a:r>
                        <a:rPr lang="en-US" sz="1600" b="0" i="0" kern="1200" dirty="0">
                          <a:solidFill>
                            <a:schemeClr val="dk1"/>
                          </a:solidFill>
                          <a:effectLst/>
                          <a:latin typeface="+mn-lt"/>
                          <a:ea typeface="+mn-ea"/>
                          <a:cs typeface="+mn-cs"/>
                        </a:rPr>
                        <a:t>P: All machine guarding required to be in place prior to use to prevent injury </a:t>
                      </a:r>
                    </a:p>
                    <a:p>
                      <a:r>
                        <a:rPr lang="en-US" sz="1600" b="0" i="0" kern="1200" dirty="0">
                          <a:solidFill>
                            <a:schemeClr val="dk1"/>
                          </a:solidFill>
                          <a:effectLst/>
                          <a:latin typeface="+mn-lt"/>
                          <a:ea typeface="+mn-ea"/>
                          <a:cs typeface="+mn-cs"/>
                        </a:rPr>
                        <a:t>P:  Lockout/Tagout procedure prevents personnel from accessing rotating shafts or motors. Zero energy is verified prior to equipment access. </a:t>
                      </a:r>
                    </a:p>
                    <a:p>
                      <a:r>
                        <a:rPr lang="en-US" sz="1600" b="0" i="0" kern="1200" dirty="0">
                          <a:solidFill>
                            <a:schemeClr val="dk1"/>
                          </a:solidFill>
                          <a:effectLst/>
                          <a:latin typeface="+mn-lt"/>
                          <a:ea typeface="+mn-ea"/>
                          <a:cs typeface="+mn-cs"/>
                        </a:rPr>
                        <a:t>P:  All areas perform hazard analysis and/or WPC process </a:t>
                      </a:r>
                    </a:p>
                  </a:txBody>
                  <a:tcPr/>
                </a:tc>
                <a:tc>
                  <a:txBody>
                    <a:bodyPr/>
                    <a:lstStyle/>
                    <a:p>
                      <a:r>
                        <a:rPr lang="pt-BR" sz="1600" dirty="0"/>
                        <a:t>L: BEU</a:t>
                      </a:r>
                    </a:p>
                    <a:p>
                      <a:r>
                        <a:rPr lang="pt-BR" sz="1600" dirty="0"/>
                        <a:t>C: II</a:t>
                      </a:r>
                    </a:p>
                    <a:p>
                      <a:r>
                        <a:rPr lang="pt-BR" sz="1600" dirty="0"/>
                        <a:t>R: III</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C0CBCDEA-E5B2-748B-965E-AD7539391E58}"/>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401FE862-CAEE-A60F-8E75-7F85D437EB89}"/>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Tree>
    <p:extLst>
      <p:ext uri="{BB962C8B-B14F-4D97-AF65-F5344CB8AC3E}">
        <p14:creationId xmlns:p14="http://schemas.microsoft.com/office/powerpoint/2010/main" val="2411883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750411"/>
            <a:ext cx="8672513" cy="1541478"/>
          </a:xfrm>
        </p:spPr>
        <p:txBody>
          <a:bodyPr/>
          <a:lstStyle/>
          <a:p>
            <a:r>
              <a:rPr lang="en-US" sz="2000" i="1" dirty="0"/>
              <a:t>Hazard: Exposure above OELs via use of machinery, tools, co-location w/ equipment, etc. (Reference: FESHM 4140)</a:t>
            </a:r>
            <a:endParaRPr lang="en-US" sz="2000" dirty="0"/>
          </a:p>
          <a:p>
            <a:r>
              <a:rPr lang="en-US" sz="2000" dirty="0"/>
              <a:t>Typical levels of noise in this facility do not present a safety hazard. In the event of maintenance or work which produces high levels of noise, applicable training and work planning and controls are utilized, along with applicable PPE, to protect workers and others.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79653" y="110882"/>
            <a:ext cx="8686800" cy="529829"/>
          </a:xfrm>
        </p:spPr>
        <p:txBody>
          <a:bodyPr/>
          <a:lstStyle/>
          <a:p>
            <a:r>
              <a:rPr lang="en-US" dirty="0"/>
              <a:t>Non-Accelerator Specific Hazards – Noise</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85030" y="3677870"/>
          <a:ext cx="8573940" cy="2425240"/>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1399">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793841">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Fall protection program </a:t>
                      </a:r>
                    </a:p>
                    <a:p>
                      <a:r>
                        <a:rPr lang="en-US" sz="1600" b="0" i="0" kern="1200" dirty="0">
                          <a:solidFill>
                            <a:schemeClr val="dk1"/>
                          </a:solidFill>
                          <a:effectLst/>
                          <a:latin typeface="+mn-lt"/>
                          <a:ea typeface="+mn-ea"/>
                          <a:cs typeface="+mn-cs"/>
                        </a:rPr>
                        <a:t>P: Training for scaffolding, ladders, mobile elevating work platforms </a:t>
                      </a:r>
                    </a:p>
                    <a:p>
                      <a:r>
                        <a:rPr lang="en-US" sz="1600" b="0" i="0" kern="1200" dirty="0">
                          <a:solidFill>
                            <a:schemeClr val="dk1"/>
                          </a:solidFill>
                          <a:effectLst/>
                          <a:latin typeface="+mn-lt"/>
                          <a:ea typeface="+mn-ea"/>
                          <a:cs typeface="+mn-cs"/>
                        </a:rPr>
                        <a:t>P: Guard rails </a:t>
                      </a:r>
                    </a:p>
                    <a:p>
                      <a:r>
                        <a:rPr lang="en-US" sz="1600" b="0" i="0" kern="1200" dirty="0">
                          <a:solidFill>
                            <a:schemeClr val="dk1"/>
                          </a:solidFill>
                          <a:effectLst/>
                          <a:latin typeface="+mn-lt"/>
                          <a:ea typeface="+mn-ea"/>
                          <a:cs typeface="+mn-cs"/>
                        </a:rPr>
                        <a:t>M: PPE-PFAS including approved anchor points, hard hats</a:t>
                      </a:r>
                      <a:endParaRPr lang="en-US" sz="1600" b="0" kern="1200" dirty="0">
                        <a:solidFill>
                          <a:schemeClr val="dk1"/>
                        </a:solidFill>
                        <a:effectLst/>
                        <a:latin typeface="+mn-lt"/>
                        <a:ea typeface="+mn-ea"/>
                        <a:cs typeface="+mn-cs"/>
                      </a:endParaRPr>
                    </a:p>
                  </a:txBody>
                  <a:tcPr/>
                </a:tc>
                <a:tc>
                  <a:txBody>
                    <a:bodyPr/>
                    <a:lstStyle/>
                    <a:p>
                      <a:r>
                        <a:rPr lang="pt-BR" sz="1600" dirty="0"/>
                        <a:t>L: EU</a:t>
                      </a:r>
                    </a:p>
                    <a:p>
                      <a:r>
                        <a:rPr lang="pt-BR" sz="1600" dirty="0"/>
                        <a:t>C: M</a:t>
                      </a:r>
                    </a:p>
                    <a:p>
                      <a:r>
                        <a:rPr lang="pt-BR" sz="1600" dirty="0"/>
                        <a:t>R: III</a:t>
                      </a:r>
                    </a:p>
                    <a:p>
                      <a:endParaRPr lang="pt-BR" sz="1600" dirty="0"/>
                    </a:p>
                    <a:p>
                      <a:endParaRPr lang="pt-BR" sz="1600" dirty="0"/>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1C4B5E26-1567-BAB4-8EAD-0B382B49780C}"/>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572B2E4E-875E-1734-C868-1D05EC87D899}"/>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Tree>
    <p:extLst>
      <p:ext uri="{BB962C8B-B14F-4D97-AF65-F5344CB8AC3E}">
        <p14:creationId xmlns:p14="http://schemas.microsoft.com/office/powerpoint/2010/main" val="290020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822800"/>
            <a:ext cx="8672513" cy="2005378"/>
          </a:xfrm>
        </p:spPr>
        <p:txBody>
          <a:bodyPr/>
          <a:lstStyle/>
          <a:p>
            <a:r>
              <a:rPr lang="en-US" sz="2000" i="1" dirty="0"/>
              <a:t>Hazard: Airborne exposure above OEL via concrete (or similar material) machining, moving dirt or gravel (Reference: FESHM 4195)</a:t>
            </a:r>
          </a:p>
          <a:p>
            <a:r>
              <a:rPr lang="en-US" sz="2000" dirty="0"/>
              <a:t>In the event of work which may involve this hazard, applicable training and work planning and controls are utilized, along with applicable PPE, to protect workers and others.</a:t>
            </a:r>
            <a:endParaRPr lang="en-US"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85030" y="3841002"/>
          <a:ext cx="8573940" cy="2194198"/>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54523">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615078">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Silica Awareness Training, Respiratory Protection Training </a:t>
                      </a:r>
                    </a:p>
                    <a:p>
                      <a:r>
                        <a:rPr lang="en-US" sz="1600" b="0" i="0" kern="1200" dirty="0">
                          <a:solidFill>
                            <a:schemeClr val="dk1"/>
                          </a:solidFill>
                          <a:effectLst/>
                          <a:latin typeface="+mn-lt"/>
                          <a:ea typeface="+mn-ea"/>
                          <a:cs typeface="+mn-cs"/>
                        </a:rPr>
                        <a:t>P: Work Planning (HA, SOP) </a:t>
                      </a:r>
                    </a:p>
                    <a:p>
                      <a:r>
                        <a:rPr lang="en-US" sz="1600" b="0" i="0" kern="1200" dirty="0">
                          <a:solidFill>
                            <a:schemeClr val="dk1"/>
                          </a:solidFill>
                          <a:effectLst/>
                          <a:latin typeface="+mn-lt"/>
                          <a:ea typeface="+mn-ea"/>
                          <a:cs typeface="+mn-cs"/>
                        </a:rPr>
                        <a:t>M: Engineering Controls (HEPA, wet method) </a:t>
                      </a:r>
                    </a:p>
                    <a:p>
                      <a:r>
                        <a:rPr lang="en-US" sz="1600" b="0" i="0" kern="1200" dirty="0">
                          <a:solidFill>
                            <a:schemeClr val="dk1"/>
                          </a:solidFill>
                          <a:effectLst/>
                          <a:latin typeface="+mn-lt"/>
                          <a:ea typeface="+mn-ea"/>
                          <a:cs typeface="+mn-cs"/>
                        </a:rPr>
                        <a:t>M: PPE (respirator, PAPR) </a:t>
                      </a:r>
                    </a:p>
                    <a:p>
                      <a:endParaRPr lang="en-US" sz="1600" b="0" i="0" kern="1200" dirty="0">
                        <a:solidFill>
                          <a:schemeClr val="dk1"/>
                        </a:solidFill>
                        <a:effectLst/>
                        <a:latin typeface="+mn-lt"/>
                        <a:ea typeface="+mn-ea"/>
                        <a:cs typeface="+mn-cs"/>
                      </a:endParaRPr>
                    </a:p>
                  </a:txBody>
                  <a:tcPr/>
                </a:tc>
                <a:tc>
                  <a:txBody>
                    <a:bodyPr/>
                    <a:lstStyle/>
                    <a:p>
                      <a:r>
                        <a:rPr lang="pt-BR" sz="1600" dirty="0"/>
                        <a:t>L: EU</a:t>
                      </a:r>
                    </a:p>
                    <a:p>
                      <a:r>
                        <a:rPr lang="pt-BR" sz="1600" dirty="0"/>
                        <a:t>C: L</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D510DBE3-91DC-7950-0025-21203DDC1C89}"/>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ECD40861-D77C-0326-49E8-B84E4100F4D9}"/>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
        <p:nvSpPr>
          <p:cNvPr id="12" name="Title 11">
            <a:extLst>
              <a:ext uri="{FF2B5EF4-FFF2-40B4-BE49-F238E27FC236}">
                <a16:creationId xmlns:a16="http://schemas.microsoft.com/office/drawing/2014/main" id="{40F39698-9293-A06D-7A77-1C0764A3E135}"/>
              </a:ext>
            </a:extLst>
          </p:cNvPr>
          <p:cNvSpPr>
            <a:spLocks noGrp="1"/>
          </p:cNvSpPr>
          <p:nvPr>
            <p:ph type="title"/>
          </p:nvPr>
        </p:nvSpPr>
        <p:spPr/>
        <p:txBody>
          <a:bodyPr/>
          <a:lstStyle/>
          <a:p>
            <a:r>
              <a:rPr lang="en-US" dirty="0"/>
              <a:t>Non-Accelerator Specific Hazards – Silica</a:t>
            </a:r>
          </a:p>
        </p:txBody>
      </p:sp>
    </p:spTree>
    <p:extLst>
      <p:ext uri="{BB962C8B-B14F-4D97-AF65-F5344CB8AC3E}">
        <p14:creationId xmlns:p14="http://schemas.microsoft.com/office/powerpoint/2010/main" val="3364363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845848"/>
            <a:ext cx="8672513" cy="1541478"/>
          </a:xfrm>
        </p:spPr>
        <p:txBody>
          <a:bodyPr/>
          <a:lstStyle/>
          <a:p>
            <a:r>
              <a:rPr lang="en-US" sz="2000" i="1" dirty="0"/>
              <a:t>Hazard: Industrial space (over lifting, repetitive motion, static posture)</a:t>
            </a:r>
            <a:r>
              <a:rPr lang="en-US" sz="2000" dirty="0"/>
              <a:t> </a:t>
            </a:r>
          </a:p>
          <a:p>
            <a:r>
              <a:rPr lang="en-US" sz="2000" dirty="0"/>
              <a:t>All work at the NOvA Near Detector will be conducted following good ergonomics practices and training.</a:t>
            </a:r>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85030" y="3297134"/>
          <a:ext cx="8573940" cy="2755002"/>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1284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025224">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Ergo assessment (ESH SME) </a:t>
                      </a:r>
                    </a:p>
                    <a:p>
                      <a:r>
                        <a:rPr lang="en-US" sz="1600" b="0" i="0" kern="1200" dirty="0">
                          <a:solidFill>
                            <a:schemeClr val="dk1"/>
                          </a:solidFill>
                          <a:effectLst/>
                          <a:latin typeface="+mn-lt"/>
                          <a:ea typeface="+mn-ea"/>
                          <a:cs typeface="+mn-cs"/>
                        </a:rPr>
                        <a:t>P: Training (Back works, office ergo) </a:t>
                      </a:r>
                    </a:p>
                    <a:p>
                      <a:r>
                        <a:rPr lang="en-US" sz="1600" b="0" i="0" kern="1200" dirty="0">
                          <a:solidFill>
                            <a:schemeClr val="dk1"/>
                          </a:solidFill>
                          <a:effectLst/>
                          <a:latin typeface="+mn-lt"/>
                          <a:ea typeface="+mn-ea"/>
                          <a:cs typeface="+mn-cs"/>
                        </a:rPr>
                        <a:t>P: Work planning (HA, prescribed techniques, etc.) </a:t>
                      </a:r>
                    </a:p>
                    <a:p>
                      <a:r>
                        <a:rPr lang="en-US" sz="1600" b="0" i="0" kern="1200" dirty="0">
                          <a:solidFill>
                            <a:schemeClr val="dk1"/>
                          </a:solidFill>
                          <a:effectLst/>
                          <a:latin typeface="+mn-lt"/>
                          <a:ea typeface="+mn-ea"/>
                          <a:cs typeface="+mn-cs"/>
                        </a:rPr>
                        <a:t>M: Administrative Controls, i.e. Lifting techniques, office ergo techniques (stand, sit, 20 min breaks, </a:t>
                      </a:r>
                      <a:r>
                        <a:rPr lang="en-US" sz="1600" b="0" i="0" kern="1200" dirty="0" err="1">
                          <a:solidFill>
                            <a:schemeClr val="dk1"/>
                          </a:solidFill>
                          <a:effectLst/>
                          <a:latin typeface="+mn-lt"/>
                          <a:ea typeface="+mn-ea"/>
                          <a:cs typeface="+mn-cs"/>
                        </a:rPr>
                        <a:t>etc</a:t>
                      </a:r>
                      <a:r>
                        <a:rPr lang="en-US" sz="1600" b="0" i="0" kern="1200" dirty="0">
                          <a:solidFill>
                            <a:schemeClr val="dk1"/>
                          </a:solidFill>
                          <a:effectLst/>
                          <a:latin typeface="+mn-lt"/>
                          <a:ea typeface="+mn-ea"/>
                          <a:cs typeface="+mn-cs"/>
                        </a:rPr>
                        <a:t>) </a:t>
                      </a:r>
                    </a:p>
                    <a:p>
                      <a:endParaRPr lang="en-US" sz="16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37FEA855-8A30-3304-B530-2A7922A4FB14}"/>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F472B371-680F-F9BE-9B99-CE3116BF64ED}"/>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sp>
        <p:nvSpPr>
          <p:cNvPr id="12" name="Title 11">
            <a:extLst>
              <a:ext uri="{FF2B5EF4-FFF2-40B4-BE49-F238E27FC236}">
                <a16:creationId xmlns:a16="http://schemas.microsoft.com/office/drawing/2014/main" id="{2DE0C1AD-F225-B046-7A13-848782AF091D}"/>
              </a:ext>
            </a:extLst>
          </p:cNvPr>
          <p:cNvSpPr>
            <a:spLocks noGrp="1"/>
          </p:cNvSpPr>
          <p:nvPr>
            <p:ph type="title"/>
          </p:nvPr>
        </p:nvSpPr>
        <p:spPr/>
        <p:txBody>
          <a:bodyPr/>
          <a:lstStyle/>
          <a:p>
            <a:r>
              <a:rPr lang="en-US" dirty="0"/>
              <a:t>Non-Accelerator Specific Hazards – Ergonomics</a:t>
            </a:r>
          </a:p>
        </p:txBody>
      </p:sp>
    </p:spTree>
    <p:extLst>
      <p:ext uri="{BB962C8B-B14F-4D97-AF65-F5344CB8AC3E}">
        <p14:creationId xmlns:p14="http://schemas.microsoft.com/office/powerpoint/2010/main" val="390692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NOvA Near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10,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69118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286700"/>
            <a:ext cx="5240825" cy="1541478"/>
          </a:xfrm>
        </p:spPr>
        <p:txBody>
          <a:bodyPr/>
          <a:lstStyle/>
          <a:p>
            <a:r>
              <a:rPr lang="en-US" sz="1800" i="1" dirty="0"/>
              <a:t>Hazard: falls, dropped tools/material (Reference: FESHM 7060, 7070)</a:t>
            </a:r>
            <a:endParaRPr lang="en-US" sz="1800" dirty="0"/>
          </a:p>
          <a:p>
            <a:r>
              <a:rPr lang="en-US" sz="1800" dirty="0"/>
              <a:t>The main body of the NOvA Near Detector is 4.2 meters tall, with a shorter “muon catcher” section which is 2.8 meters tall. Occasionally work is done at heights. This requires fall protection training and hazard protection in accordance with Fermilab’s training and work planning and controls program. There is a movable access platform (MAP) which is used to access and work on the top of the main body of the detector. There is a ladder attached to the side of the detector which allows access to the top of the muon catcher. Additionally, there are two retractable fall protection lifelines that can be attached either to the MAP or to an anchor point above the muon catcher.</a:t>
            </a:r>
            <a:endParaRPr lang="en-US" sz="20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49328"/>
            <a:ext cx="8686800" cy="860604"/>
          </a:xfrm>
        </p:spPr>
        <p:txBody>
          <a:bodyPr/>
          <a:lstStyle/>
          <a:p>
            <a:r>
              <a:rPr lang="en-US" dirty="0"/>
              <a:t>Non-Accelerator Specific Hazards – </a:t>
            </a:r>
            <a:br>
              <a:rPr lang="en-US" dirty="0"/>
            </a:br>
            <a:r>
              <a:rPr lang="en-US" dirty="0"/>
              <a:t>Working at Heights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7" name="Date Placeholder 2">
            <a:extLst>
              <a:ext uri="{FF2B5EF4-FFF2-40B4-BE49-F238E27FC236}">
                <a16:creationId xmlns:a16="http://schemas.microsoft.com/office/drawing/2014/main" id="{200015C1-BB8C-605C-B4AC-23FCBDFCD92D}"/>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E57CCB2E-D57A-D9EE-6418-12E5925D4920}"/>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pic>
        <p:nvPicPr>
          <p:cNvPr id="9" name="Picture 8" descr="A large machine in a factory&#10;&#10;Description automatically generated with medium confidence">
            <a:extLst>
              <a:ext uri="{FF2B5EF4-FFF2-40B4-BE49-F238E27FC236}">
                <a16:creationId xmlns:a16="http://schemas.microsoft.com/office/drawing/2014/main" id="{729EAF49-5CDF-71F9-261D-51587E0A413B}"/>
              </a:ext>
            </a:extLst>
          </p:cNvPr>
          <p:cNvPicPr>
            <a:picLocks noChangeAspect="1"/>
          </p:cNvPicPr>
          <p:nvPr/>
        </p:nvPicPr>
        <p:blipFill>
          <a:blip r:embed="rId2"/>
          <a:stretch>
            <a:fillRect/>
          </a:stretch>
        </p:blipFill>
        <p:spPr>
          <a:xfrm>
            <a:off x="5642475" y="1109932"/>
            <a:ext cx="3329355" cy="4989871"/>
          </a:xfrm>
          <a:prstGeom prst="rect">
            <a:avLst/>
          </a:prstGeom>
        </p:spPr>
      </p:pic>
    </p:spTree>
    <p:extLst>
      <p:ext uri="{BB962C8B-B14F-4D97-AF65-F5344CB8AC3E}">
        <p14:creationId xmlns:p14="http://schemas.microsoft.com/office/powerpoint/2010/main" val="347786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49328"/>
            <a:ext cx="8686800" cy="860604"/>
          </a:xfrm>
        </p:spPr>
        <p:txBody>
          <a:bodyPr/>
          <a:lstStyle/>
          <a:p>
            <a:r>
              <a:rPr lang="en-US" dirty="0"/>
              <a:t>Non-Accelerator Specific Hazards – </a:t>
            </a:r>
            <a:br>
              <a:rPr lang="en-US" dirty="0"/>
            </a:br>
            <a:r>
              <a:rPr lang="en-US" dirty="0"/>
              <a:t>Working at Heights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377694" y="3503026"/>
          <a:ext cx="8573940" cy="2738066"/>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1284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025224">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Fall protection program </a:t>
                      </a:r>
                    </a:p>
                    <a:p>
                      <a:r>
                        <a:rPr lang="en-US" sz="1600" b="0" i="0" kern="1200" dirty="0">
                          <a:solidFill>
                            <a:schemeClr val="dk1"/>
                          </a:solidFill>
                          <a:effectLst/>
                          <a:latin typeface="+mn-lt"/>
                          <a:ea typeface="+mn-ea"/>
                          <a:cs typeface="+mn-cs"/>
                        </a:rPr>
                        <a:t>P: Training for scaffolding, ladders, mobile elevating work platforms </a:t>
                      </a:r>
                    </a:p>
                    <a:p>
                      <a:r>
                        <a:rPr lang="en-US" sz="1600" b="0" i="0" kern="1200" dirty="0">
                          <a:solidFill>
                            <a:schemeClr val="dk1"/>
                          </a:solidFill>
                          <a:effectLst/>
                          <a:latin typeface="+mn-lt"/>
                          <a:ea typeface="+mn-ea"/>
                          <a:cs typeface="+mn-cs"/>
                        </a:rPr>
                        <a:t>P: Guard rails </a:t>
                      </a:r>
                    </a:p>
                    <a:p>
                      <a:r>
                        <a:rPr lang="en-US" sz="1600" b="0" i="0" kern="1200" dirty="0">
                          <a:solidFill>
                            <a:schemeClr val="dk1"/>
                          </a:solidFill>
                          <a:effectLst/>
                          <a:latin typeface="+mn-lt"/>
                          <a:ea typeface="+mn-ea"/>
                          <a:cs typeface="+mn-cs"/>
                        </a:rPr>
                        <a:t>M: PPE-PFAS including approved anchor points, hard hats</a:t>
                      </a:r>
                      <a:endParaRPr lang="en-US" sz="1600" b="0" kern="1200" dirty="0">
                        <a:solidFill>
                          <a:schemeClr val="dk1"/>
                        </a:solidFill>
                        <a:effectLst/>
                        <a:latin typeface="+mn-lt"/>
                        <a:ea typeface="+mn-ea"/>
                        <a:cs typeface="+mn-cs"/>
                      </a:endParaRPr>
                    </a:p>
                  </a:txBody>
                  <a:tcPr/>
                </a:tc>
                <a:tc>
                  <a:txBody>
                    <a:bodyPr/>
                    <a:lstStyle/>
                    <a:p>
                      <a:r>
                        <a:rPr lang="pt-BR" sz="1600" dirty="0"/>
                        <a:t>L: EU</a:t>
                      </a:r>
                    </a:p>
                    <a:p>
                      <a:r>
                        <a:rPr lang="pt-BR" sz="1600" dirty="0"/>
                        <a:t>C: M</a:t>
                      </a:r>
                    </a:p>
                    <a:p>
                      <a:r>
                        <a:rPr lang="pt-BR" sz="1600" dirty="0"/>
                        <a:t>R: III</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200015C1-BB8C-605C-B4AC-23FCBDFCD92D}"/>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E57CCB2E-D57A-D9EE-6418-12E5925D4920}"/>
              </a:ext>
            </a:extLst>
          </p:cNvPr>
          <p:cNvSpPr>
            <a:spLocks noGrp="1"/>
          </p:cNvSpPr>
          <p:nvPr>
            <p:ph type="ftr" sz="quarter" idx="3"/>
          </p:nvPr>
        </p:nvSpPr>
        <p:spPr>
          <a:xfrm>
            <a:off x="1987230" y="6504213"/>
            <a:ext cx="6091874" cy="220677"/>
          </a:xfrm>
        </p:spPr>
        <p:txBody>
          <a:bodyPr/>
          <a:lstStyle/>
          <a:p>
            <a:pPr>
              <a:defRPr/>
            </a:pPr>
            <a:r>
              <a:rPr lang="en-US" dirty="0"/>
              <a:t>Cindy Joe | NOvA Near Detector Internal Readiness Review</a:t>
            </a:r>
            <a:endParaRPr lang="en-US" b="1" dirty="0"/>
          </a:p>
        </p:txBody>
      </p:sp>
      <p:pic>
        <p:nvPicPr>
          <p:cNvPr id="7170" name="Picture 2" descr="The NOvA power distribution system - ScienceDirect">
            <a:extLst>
              <a:ext uri="{FF2B5EF4-FFF2-40B4-BE49-F238E27FC236}">
                <a16:creationId xmlns:a16="http://schemas.microsoft.com/office/drawing/2014/main" id="{74EC66C9-D9A9-7736-C990-3AE739480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19" y="745189"/>
            <a:ext cx="4563047" cy="270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5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4" name="Date Placeholder 2">
            <a:extLst>
              <a:ext uri="{FF2B5EF4-FFF2-40B4-BE49-F238E27FC236}">
                <a16:creationId xmlns:a16="http://schemas.microsoft.com/office/drawing/2014/main" id="{2F4D6ECB-8E2C-8ED8-A9FA-D072C939D4DE}"/>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5" name="Footer Placeholder 3">
            <a:extLst>
              <a:ext uri="{FF2B5EF4-FFF2-40B4-BE49-F238E27FC236}">
                <a16:creationId xmlns:a16="http://schemas.microsoft.com/office/drawing/2014/main" id="{8A3618CC-8F27-A377-CFB5-0A2344218A50}"/>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NOvA Near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endParaRPr lang="en-US" sz="2800" dirty="0">
              <a:solidFill>
                <a:schemeClr val="bg1">
                  <a:lumMod val="75000"/>
                </a:schemeClr>
              </a:solidFill>
            </a:endParaRP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
        <p:nvSpPr>
          <p:cNvPr id="2" name="Date Placeholder 2">
            <a:extLst>
              <a:ext uri="{FF2B5EF4-FFF2-40B4-BE49-F238E27FC236}">
                <a16:creationId xmlns:a16="http://schemas.microsoft.com/office/drawing/2014/main" id="{D26069AF-7636-AD0F-0FCC-D4E5852CA57D}"/>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CA7F0F0F-75DF-BD35-ADDA-A8B7622BC946}"/>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88788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290623"/>
            <a:ext cx="8672513" cy="1381602"/>
          </a:xfrm>
        </p:spPr>
        <p:txBody>
          <a:bodyPr/>
          <a:lstStyle/>
          <a:p>
            <a:pPr marL="0" indent="0">
              <a:buNone/>
            </a:pPr>
            <a:r>
              <a:rPr lang="en-US" sz="1800" dirty="0"/>
              <a:t>Underground Evacuation video: </a:t>
            </a:r>
            <a:r>
              <a:rPr lang="en-US" sz="1800" dirty="0">
                <a:hlinkClick r:id="rId2"/>
              </a:rPr>
              <a:t>https://mod.fnal.gov/mod/w3/Training/ESH/UndergroundEgress/index.htm</a:t>
            </a:r>
            <a:endParaRPr lang="en-US" sz="1800" dirty="0"/>
          </a:p>
          <a:p>
            <a:pPr marL="0" indent="0">
              <a:buNone/>
            </a:pP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
        <p:nvSpPr>
          <p:cNvPr id="7" name="Date Placeholder 2">
            <a:extLst>
              <a:ext uri="{FF2B5EF4-FFF2-40B4-BE49-F238E27FC236}">
                <a16:creationId xmlns:a16="http://schemas.microsoft.com/office/drawing/2014/main" id="{93C24AAF-57DD-BD8F-39BA-C6DF4CE64B82}"/>
              </a:ext>
            </a:extLst>
          </p:cNvPr>
          <p:cNvSpPr>
            <a:spLocks noGrp="1"/>
          </p:cNvSpPr>
          <p:nvPr>
            <p:ph type="dt" sz="half" idx="2"/>
          </p:nvPr>
        </p:nvSpPr>
        <p:spPr>
          <a:xfrm>
            <a:off x="736826" y="6504213"/>
            <a:ext cx="1453123" cy="237285"/>
          </a:xfrm>
        </p:spPr>
        <p:txBody>
          <a:bodyPr/>
          <a:lstStyle/>
          <a:p>
            <a:pPr>
              <a:defRPr/>
            </a:pPr>
            <a:r>
              <a:rPr lang="en-US" dirty="0"/>
              <a:t>January 10, 2024  </a:t>
            </a:r>
          </a:p>
        </p:txBody>
      </p:sp>
      <p:sp>
        <p:nvSpPr>
          <p:cNvPr id="8" name="Footer Placeholder 3">
            <a:extLst>
              <a:ext uri="{FF2B5EF4-FFF2-40B4-BE49-F238E27FC236}">
                <a16:creationId xmlns:a16="http://schemas.microsoft.com/office/drawing/2014/main" id="{C4B396B7-7854-1241-1538-7BF42DFD0FAB}"/>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Tree>
    <p:extLst>
      <p:ext uri="{BB962C8B-B14F-4D97-AF65-F5344CB8AC3E}">
        <p14:creationId xmlns:p14="http://schemas.microsoft.com/office/powerpoint/2010/main" val="23503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225538" cy="237285"/>
          </a:xfrm>
        </p:spPr>
        <p:txBody>
          <a:bodyPr/>
          <a:lstStyle/>
          <a:p>
            <a:pPr>
              <a:defRPr/>
            </a:pPr>
            <a:r>
              <a:rPr lang="en-US" dirty="0"/>
              <a:t>January 10,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NOvA Near Detector</a:t>
            </a:r>
            <a:r>
              <a:rPr lang="en-US" dirty="0"/>
              <a:t>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a:t>
            </a:r>
            <a:r>
              <a:rPr lang="el-GR" sz="2000" dirty="0"/>
              <a:t>ν</a:t>
            </a:r>
            <a:r>
              <a:rPr lang="en-US" sz="2000" dirty="0"/>
              <a:t>A experiment uses a neutrino beam to study the strange properties of neutrinos, especially the transition of muon neutrinos into electron neutrinos.  The neutrino beam interacts with the “Near Detector” located on the Fermilab site. There is also a “Far Detector” located in Ash River, Minnesota. </a:t>
            </a:r>
            <a:endParaRPr lang="en-US" dirty="0"/>
          </a:p>
        </p:txBody>
      </p:sp>
      <p:sp>
        <p:nvSpPr>
          <p:cNvPr id="7" name="Content Placeholder 1">
            <a:extLst>
              <a:ext uri="{FF2B5EF4-FFF2-40B4-BE49-F238E27FC236}">
                <a16:creationId xmlns:a16="http://schemas.microsoft.com/office/drawing/2014/main" id="{FF4175CE-E114-9E6D-60F1-1F44096F3496}"/>
              </a:ext>
            </a:extLst>
          </p:cNvPr>
          <p:cNvSpPr txBox="1">
            <a:spLocks/>
          </p:cNvSpPr>
          <p:nvPr/>
        </p:nvSpPr>
        <p:spPr>
          <a:xfrm>
            <a:off x="311118" y="2512129"/>
            <a:ext cx="3210674" cy="379671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Due to the physical interaction properties of the neutrino beam no tunnel or other physical connection is needed between the Fermilab and the Far Detector.  There is no detectable ionizing radiation due to the neutrino beam at either detector.</a:t>
            </a:r>
            <a:endParaRPr lang="en-US" dirty="0"/>
          </a:p>
        </p:txBody>
      </p:sp>
      <p:pic>
        <p:nvPicPr>
          <p:cNvPr id="8193" name="Picture 1" descr="page2image26426816">
            <a:extLst>
              <a:ext uri="{FF2B5EF4-FFF2-40B4-BE49-F238E27FC236}">
                <a16:creationId xmlns:a16="http://schemas.microsoft.com/office/drawing/2014/main" id="{89667548-9153-9F0B-59D9-290F8D192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190" y="2245534"/>
            <a:ext cx="4950375" cy="390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225538" cy="237285"/>
          </a:xfrm>
        </p:spPr>
        <p:txBody>
          <a:bodyPr/>
          <a:lstStyle/>
          <a:p>
            <a:pPr>
              <a:defRPr/>
            </a:pPr>
            <a:r>
              <a:rPr lang="en-US" dirty="0"/>
              <a:t>January 10,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NOvA Near Detector</a:t>
            </a:r>
            <a:r>
              <a:rPr lang="en-US" dirty="0"/>
              <a:t>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a:t>
            </a:r>
            <a:r>
              <a:rPr lang="el-GR" sz="2000" dirty="0"/>
              <a:t>ν</a:t>
            </a:r>
            <a:r>
              <a:rPr lang="en-US" sz="2000" dirty="0"/>
              <a:t>A experiment uses a neutrino beam to study the strange properties of neutrinos, especially the transition of muon neutrinos into electron neutrinos.  The neutrino beam interacts with the “Near Detector” located on the Fermilab site. There is also a “Far Detector” located in Ash River, Minnesota. </a:t>
            </a:r>
            <a:endParaRPr lang="en-US" dirty="0"/>
          </a:p>
        </p:txBody>
      </p:sp>
      <p:pic>
        <p:nvPicPr>
          <p:cNvPr id="2" name="Picture 1" descr="A high angle view of a factory&#10;&#10;Description automatically generated">
            <a:extLst>
              <a:ext uri="{FF2B5EF4-FFF2-40B4-BE49-F238E27FC236}">
                <a16:creationId xmlns:a16="http://schemas.microsoft.com/office/drawing/2014/main" id="{ACA05DA0-5D6C-FDDF-BD98-DBCBB6528C78}"/>
              </a:ext>
            </a:extLst>
          </p:cNvPr>
          <p:cNvPicPr>
            <a:picLocks noChangeAspect="1"/>
          </p:cNvPicPr>
          <p:nvPr/>
        </p:nvPicPr>
        <p:blipFill>
          <a:blip r:embed="rId2"/>
          <a:stretch>
            <a:fillRect/>
          </a:stretch>
        </p:blipFill>
        <p:spPr>
          <a:xfrm>
            <a:off x="3439274" y="2329403"/>
            <a:ext cx="5476126" cy="3653603"/>
          </a:xfrm>
          <a:prstGeom prst="rect">
            <a:avLst/>
          </a:prstGeom>
        </p:spPr>
      </p:pic>
      <p:sp>
        <p:nvSpPr>
          <p:cNvPr id="7" name="Content Placeholder 1">
            <a:extLst>
              <a:ext uri="{FF2B5EF4-FFF2-40B4-BE49-F238E27FC236}">
                <a16:creationId xmlns:a16="http://schemas.microsoft.com/office/drawing/2014/main" id="{FF4175CE-E114-9E6D-60F1-1F44096F3496}"/>
              </a:ext>
            </a:extLst>
          </p:cNvPr>
          <p:cNvSpPr txBox="1">
            <a:spLocks/>
          </p:cNvSpPr>
          <p:nvPr/>
        </p:nvSpPr>
        <p:spPr>
          <a:xfrm>
            <a:off x="311118" y="2512129"/>
            <a:ext cx="3210674" cy="379671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Due to the physical interaction properties of the neutrino beam no tunnel or other physical connection is needed between the Fermilab and the Far Detector.  There is no detectable ionizing radiation due to the neutrino beam at either detector.</a:t>
            </a:r>
            <a:endParaRPr lang="en-US" dirty="0"/>
          </a:p>
        </p:txBody>
      </p:sp>
    </p:spTree>
    <p:extLst>
      <p:ext uri="{BB962C8B-B14F-4D97-AF65-F5344CB8AC3E}">
        <p14:creationId xmlns:p14="http://schemas.microsoft.com/office/powerpoint/2010/main" val="358819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2"/>
            <a:ext cx="1287182" cy="353787"/>
          </a:xfrm>
        </p:spPr>
        <p:txBody>
          <a:bodyPr/>
          <a:lstStyle/>
          <a:p>
            <a:pPr>
              <a:defRPr/>
            </a:pPr>
            <a:r>
              <a:rPr lang="en-US" dirty="0"/>
              <a:t>January 10,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NOvA Near Detector</a:t>
            </a:r>
            <a:r>
              <a:rPr lang="en-US" dirty="0"/>
              <a:t>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NOvA Near Detector is in the NuMI beamline. The NuMI beamline transports protons from Fermilab's Main Injector accelerator 1,000 feet down the beam line, where the protons interact with a graphite target to create muon neutrinos that interact with the Near Detector.  </a:t>
            </a:r>
          </a:p>
        </p:txBody>
      </p:sp>
      <p:pic>
        <p:nvPicPr>
          <p:cNvPr id="4099" name="Picture 3">
            <a:extLst>
              <a:ext uri="{FF2B5EF4-FFF2-40B4-BE49-F238E27FC236}">
                <a16:creationId xmlns:a16="http://schemas.microsoft.com/office/drawing/2014/main" id="{795FD02B-360C-2DF6-9E6D-5E318831D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3164"/>
            <a:ext cx="9144000" cy="2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3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2"/>
            <a:ext cx="1287182" cy="353787"/>
          </a:xfrm>
        </p:spPr>
        <p:txBody>
          <a:bodyPr/>
          <a:lstStyle/>
          <a:p>
            <a:pPr>
              <a:defRPr/>
            </a:pPr>
            <a:r>
              <a:rPr lang="en-US" dirty="0"/>
              <a:t>January 10,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NOvA Near Detector</a:t>
            </a:r>
            <a:r>
              <a:rPr lang="en-US" dirty="0"/>
              <a:t>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126605" y="873025"/>
            <a:ext cx="3167201" cy="4161091"/>
          </a:xfrm>
        </p:spPr>
        <p:txBody>
          <a:bodyPr/>
          <a:lstStyle/>
          <a:p>
            <a:r>
              <a:rPr lang="en-US" sz="2000" dirty="0"/>
              <a:t>The NO</a:t>
            </a:r>
            <a:r>
              <a:rPr lang="el-GR" sz="2000" dirty="0"/>
              <a:t>ν</a:t>
            </a:r>
            <a:r>
              <a:rPr lang="en-US" sz="2000" dirty="0"/>
              <a:t>A Near Detector resides approximately 350 feet underground in a cavern adjacent to the MINOS detector hall. The NO</a:t>
            </a:r>
            <a:r>
              <a:rPr lang="el-GR" sz="2000" dirty="0"/>
              <a:t>ν</a:t>
            </a:r>
            <a:r>
              <a:rPr lang="en-US" sz="2000" dirty="0"/>
              <a:t>A Near Detector cavern houses the NO</a:t>
            </a:r>
            <a:r>
              <a:rPr lang="el-GR" sz="2000" dirty="0"/>
              <a:t>ν</a:t>
            </a:r>
            <a:r>
              <a:rPr lang="en-US" sz="2000" dirty="0"/>
              <a:t>A Near Detector, which contains approximately 41,200 gallons of liquid scintillator oil, as well as supporting infrastructure.</a:t>
            </a:r>
          </a:p>
        </p:txBody>
      </p:sp>
      <p:pic>
        <p:nvPicPr>
          <p:cNvPr id="7" name="Picture 6">
            <a:extLst>
              <a:ext uri="{FF2B5EF4-FFF2-40B4-BE49-F238E27FC236}">
                <a16:creationId xmlns:a16="http://schemas.microsoft.com/office/drawing/2014/main" id="{51DFEA17-D165-8602-2400-201C2C1225B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351586" y="655586"/>
            <a:ext cx="5792414" cy="3713086"/>
          </a:xfrm>
          <a:prstGeom prst="rect">
            <a:avLst/>
          </a:prstGeom>
        </p:spPr>
      </p:pic>
      <p:pic>
        <p:nvPicPr>
          <p:cNvPr id="2" name="Picture 1" descr="page5image1772652768">
            <a:extLst>
              <a:ext uri="{FF2B5EF4-FFF2-40B4-BE49-F238E27FC236}">
                <a16:creationId xmlns:a16="http://schemas.microsoft.com/office/drawing/2014/main" id="{8A4D07B4-AF4D-F63C-F773-3BFEACAE9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2" r="1761" b="23325"/>
          <a:stretch/>
        </p:blipFill>
        <p:spPr bwMode="auto">
          <a:xfrm>
            <a:off x="3400015" y="4417941"/>
            <a:ext cx="5515385" cy="18329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6EE3F9B-D215-B987-B6B8-7EF061DA592E}"/>
              </a:ext>
            </a:extLst>
          </p:cNvPr>
          <p:cNvCxnSpPr>
            <a:cxnSpLocks/>
          </p:cNvCxnSpPr>
          <p:nvPr/>
        </p:nvCxnSpPr>
        <p:spPr>
          <a:xfrm flipV="1">
            <a:off x="4041058" y="3429000"/>
            <a:ext cx="4355690" cy="1218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6DF693-9267-086C-2F9D-3638C7DD4248}"/>
              </a:ext>
            </a:extLst>
          </p:cNvPr>
          <p:cNvCxnSpPr>
            <a:cxnSpLocks/>
          </p:cNvCxnSpPr>
          <p:nvPr/>
        </p:nvCxnSpPr>
        <p:spPr>
          <a:xfrm flipV="1">
            <a:off x="8679425" y="3548566"/>
            <a:ext cx="282677" cy="170186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798D1D-48E3-C9D4-997F-B36117469FD4}"/>
              </a:ext>
            </a:extLst>
          </p:cNvPr>
          <p:cNvSpPr txBox="1"/>
          <p:nvPr/>
        </p:nvSpPr>
        <p:spPr>
          <a:xfrm>
            <a:off x="3400015" y="6054746"/>
            <a:ext cx="2343970" cy="338554"/>
          </a:xfrm>
          <a:prstGeom prst="rect">
            <a:avLst/>
          </a:prstGeom>
          <a:noFill/>
        </p:spPr>
        <p:txBody>
          <a:bodyPr wrap="square" rtlCol="0">
            <a:spAutoFit/>
          </a:bodyPr>
          <a:lstStyle/>
          <a:p>
            <a:r>
              <a:rPr lang="en-US" sz="1600" dirty="0"/>
              <a:t>Top view of inset section </a:t>
            </a:r>
          </a:p>
        </p:txBody>
      </p:sp>
    </p:spTree>
    <p:extLst>
      <p:ext uri="{BB962C8B-B14F-4D97-AF65-F5344CB8AC3E}">
        <p14:creationId xmlns:p14="http://schemas.microsoft.com/office/powerpoint/2010/main" val="388956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NOvA Near Detector Overview</a:t>
            </a:r>
          </a:p>
          <a:p>
            <a:r>
              <a:rPr lang="en-US" sz="2800" dirty="0">
                <a:solidFill>
                  <a:schemeClr val="accent6"/>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10,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NOvA Near Detector</a:t>
            </a:r>
            <a:r>
              <a:rPr lang="en-US" dirty="0"/>
              <a:t>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56724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NOvA Near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6" y="6504213"/>
            <a:ext cx="1235811" cy="237285"/>
          </a:xfrm>
        </p:spPr>
        <p:txBody>
          <a:bodyPr/>
          <a:lstStyle/>
          <a:p>
            <a:pPr>
              <a:defRPr/>
            </a:pPr>
            <a:r>
              <a:rPr lang="en-US" dirty="0"/>
              <a:t>January 10,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a:t>
            </a:r>
            <a:r>
              <a:rPr lang="en-US" sz="1200" dirty="0"/>
              <a:t>NOvA Near Detector</a:t>
            </a:r>
            <a:r>
              <a:rPr lang="en-US" dirty="0"/>
              <a:t>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4975123" y="679629"/>
            <a:ext cx="4066136" cy="5379468"/>
          </a:xfrm>
        </p:spPr>
        <p:txBody>
          <a:bodyPr/>
          <a:lstStyle/>
          <a:p>
            <a:r>
              <a:rPr lang="en-US" sz="1800" dirty="0"/>
              <a:t>Accelerator specific hazards are </a:t>
            </a:r>
            <a:r>
              <a:rPr lang="en-US" sz="1800" dirty="0">
                <a:solidFill>
                  <a:srgbClr val="7030A0"/>
                </a:solidFill>
              </a:rPr>
              <a:t>bold purple </a:t>
            </a:r>
            <a:r>
              <a:rPr lang="en-US" sz="1800" b="1" dirty="0">
                <a:solidFill>
                  <a:schemeClr val="accent6"/>
                </a:solidFill>
              </a:rPr>
              <a:t>– None for NOvA Near Detector</a:t>
            </a:r>
          </a:p>
          <a:p>
            <a:r>
              <a:rPr lang="en-US" sz="1800" dirty="0"/>
              <a:t>Hazards not discussed today are evaluated via the common Risk Matrix tables</a:t>
            </a:r>
          </a:p>
          <a:p>
            <a:pPr lvl="1"/>
            <a:r>
              <a:rPr lang="en-US" sz="1600" dirty="0"/>
              <a:t>Covered in SAD Section I, Chapter 4</a:t>
            </a:r>
          </a:p>
          <a:p>
            <a:r>
              <a:rPr lang="en-US" sz="1800" dirty="0"/>
              <a:t>Hazards evaluated via risk assessment methodology per DOE-HDBK-1163-2020</a:t>
            </a:r>
          </a:p>
          <a:p>
            <a:pPr lvl="1">
              <a:spcBef>
                <a:spcPts val="384"/>
              </a:spcBef>
            </a:pPr>
            <a:r>
              <a:rPr lang="en-US" sz="1600" dirty="0"/>
              <a:t>Likelihood (L): </a:t>
            </a:r>
          </a:p>
          <a:p>
            <a:pPr lvl="2">
              <a:spcBef>
                <a:spcPts val="384"/>
              </a:spcBef>
            </a:pPr>
            <a:r>
              <a:rPr lang="en-US" sz="1400" dirty="0"/>
              <a:t>Anticipated (A), Unlikely (U), Extremely Unlikely (EU), Beyond Extremely Unlikely (BEU)</a:t>
            </a:r>
          </a:p>
          <a:p>
            <a:pPr lvl="1">
              <a:spcBef>
                <a:spcPts val="384"/>
              </a:spcBef>
            </a:pPr>
            <a:r>
              <a:rPr lang="en-US" sz="1600" dirty="0"/>
              <a:t>Consequence (C):</a:t>
            </a:r>
          </a:p>
          <a:p>
            <a:pPr lvl="2">
              <a:spcBef>
                <a:spcPts val="384"/>
              </a:spcBef>
            </a:pPr>
            <a:r>
              <a:rPr lang="en-US" sz="1400" dirty="0"/>
              <a:t>High (H), Moderate (M), Low (L), Negligible (N)</a:t>
            </a:r>
          </a:p>
          <a:p>
            <a:pPr lvl="1">
              <a:spcBef>
                <a:spcPts val="384"/>
              </a:spcBef>
            </a:pPr>
            <a:r>
              <a:rPr lang="en-US" sz="1600" dirty="0"/>
              <a:t>Risk (R):</a:t>
            </a:r>
          </a:p>
          <a:p>
            <a:pPr lvl="2">
              <a:spcBef>
                <a:spcPts val="384"/>
              </a:spcBef>
            </a:pPr>
            <a:r>
              <a:rPr lang="en-US" sz="1400" dirty="0"/>
              <a:t>I , II, III, IV (descending order of concern)</a:t>
            </a:r>
          </a:p>
        </p:txBody>
      </p:sp>
      <p:pic>
        <p:nvPicPr>
          <p:cNvPr id="9" name="Picture 8">
            <a:extLst>
              <a:ext uri="{FF2B5EF4-FFF2-40B4-BE49-F238E27FC236}">
                <a16:creationId xmlns:a16="http://schemas.microsoft.com/office/drawing/2014/main" id="{2C62EC43-07E8-4D97-BD71-6CB8F26A0557}"/>
              </a:ext>
            </a:extLst>
          </p:cNvPr>
          <p:cNvPicPr>
            <a:picLocks noChangeAspect="1"/>
          </p:cNvPicPr>
          <p:nvPr/>
        </p:nvPicPr>
        <p:blipFill>
          <a:blip r:embed="rId2"/>
          <a:stretch>
            <a:fillRect/>
          </a:stretch>
        </p:blipFill>
        <p:spPr>
          <a:xfrm>
            <a:off x="323624" y="679630"/>
            <a:ext cx="4474848" cy="5613016"/>
          </a:xfrm>
          <a:prstGeom prst="rect">
            <a:avLst/>
          </a:prstGeom>
        </p:spPr>
      </p:pic>
    </p:spTree>
    <p:extLst>
      <p:ext uri="{BB962C8B-B14F-4D97-AF65-F5344CB8AC3E}">
        <p14:creationId xmlns:p14="http://schemas.microsoft.com/office/powerpoint/2010/main" val="20613441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2.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3.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97848FA-C60A-45FD-BB12-33C88503094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9133</TotalTime>
  <Words>5304</Words>
  <Application>Microsoft Macintosh PowerPoint</Application>
  <PresentationFormat>On-screen Show (4:3)</PresentationFormat>
  <Paragraphs>551</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Helvetica</vt:lpstr>
      <vt:lpstr>Fermilab_PPT_090815</vt:lpstr>
      <vt:lpstr>1_Fermilab_PPT_090815</vt:lpstr>
      <vt:lpstr>PowerPoint Presentation</vt:lpstr>
      <vt:lpstr>Outline</vt:lpstr>
      <vt:lpstr>Outline</vt:lpstr>
      <vt:lpstr>NOvA Near Detector Overview</vt:lpstr>
      <vt:lpstr>NOvA Near Detector Overview</vt:lpstr>
      <vt:lpstr>NOvA Near Detector Overview</vt:lpstr>
      <vt:lpstr>NOvA Near Detector Overview</vt:lpstr>
      <vt:lpstr>Outline</vt:lpstr>
      <vt:lpstr>Hazard Inventory for NOvA Near Detector</vt:lpstr>
      <vt:lpstr>Hazard Inventory for NOvA Near Detector</vt:lpstr>
      <vt:lpstr>Outline</vt:lpstr>
      <vt:lpstr>Non-Accelerator Specific Hazards – Hot Work</vt:lpstr>
      <vt:lpstr>Non-Accelerator Specific Hazards – Compressed Gasses</vt:lpstr>
      <vt:lpstr>Non-Accelerator Specific Hazards –  Vacuum/Pressure Vessels/Piping</vt:lpstr>
      <vt:lpstr>Non-Accelerator Specific Hazards –  Material Handling</vt:lpstr>
      <vt:lpstr>Non-Accelerator Specific Hazards –  Life Safety Egress</vt:lpstr>
      <vt:lpstr>Non-Accelerator Specific Hazards –  Life Safety Egress</vt:lpstr>
      <vt:lpstr>Non-Accelerator Specific Hazards –  Liquid Scintillator</vt:lpstr>
      <vt:lpstr>Non-Accelerator Specific Hazards –  Liquid Scintillator</vt:lpstr>
      <vt:lpstr>Non-Accelerator Specific Hazards –  Combustible Materials</vt:lpstr>
      <vt:lpstr>Non-Accelerator Specific Hazards –  Combustible Materials</vt:lpstr>
      <vt:lpstr>Non-Accelerator Specific Hazards –  Flammable Materials</vt:lpstr>
      <vt:lpstr>Non-Accelerator Specific Hazards –  Flammable Materials</vt:lpstr>
      <vt:lpstr>Non-Accelerator Specific Hazards – High Voltage Exposure</vt:lpstr>
      <vt:lpstr>Non-Accelerator Specific Hazards – Power Tools</vt:lpstr>
      <vt:lpstr>Non-Accelerator Specific Hazards – Pumps and Motors</vt:lpstr>
      <vt:lpstr>Non-Accelerator Specific Hazards – Noise</vt:lpstr>
      <vt:lpstr>Non-Accelerator Specific Hazards – Silica</vt:lpstr>
      <vt:lpstr>Non-Accelerator Specific Hazards – Ergonomics</vt:lpstr>
      <vt:lpstr>Non-Accelerator Specific Hazards –  Working at Heights</vt:lpstr>
      <vt:lpstr>Non-Accelerator Specific Hazards –  Working at Heights</vt:lpstr>
      <vt:lpstr>PowerPoint Presentation</vt:lpstr>
      <vt:lpstr>Outline</vt:lpstr>
      <vt:lpstr>Non-Accelerator Specific Hazards –  Life Safety Egress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Cindy D. Joe</cp:lastModifiedBy>
  <cp:revision>154</cp:revision>
  <cp:lastPrinted>2014-01-20T19:40:21Z</cp:lastPrinted>
  <dcterms:created xsi:type="dcterms:W3CDTF">2017-02-13T18:49:53Z</dcterms:created>
  <dcterms:modified xsi:type="dcterms:W3CDTF">2024-01-09T20:07:37Z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