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2"/>
  </p:notesMasterIdLst>
  <p:handoutMasterIdLst>
    <p:handoutMasterId r:id="rId33"/>
  </p:handoutMasterIdLst>
  <p:sldIdLst>
    <p:sldId id="294" r:id="rId2"/>
    <p:sldId id="275" r:id="rId3"/>
    <p:sldId id="298" r:id="rId4"/>
    <p:sldId id="299" r:id="rId5"/>
    <p:sldId id="300" r:id="rId6"/>
    <p:sldId id="301" r:id="rId7"/>
    <p:sldId id="302" r:id="rId8"/>
    <p:sldId id="303" r:id="rId9"/>
    <p:sldId id="304" r:id="rId10"/>
    <p:sldId id="305" r:id="rId11"/>
    <p:sldId id="308" r:id="rId12"/>
    <p:sldId id="307" r:id="rId13"/>
    <p:sldId id="306" r:id="rId14"/>
    <p:sldId id="310" r:id="rId15"/>
    <p:sldId id="311" r:id="rId16"/>
    <p:sldId id="313" r:id="rId17"/>
    <p:sldId id="314" r:id="rId18"/>
    <p:sldId id="317" r:id="rId19"/>
    <p:sldId id="318" r:id="rId20"/>
    <p:sldId id="312" r:id="rId21"/>
    <p:sldId id="319" r:id="rId22"/>
    <p:sldId id="320" r:id="rId23"/>
    <p:sldId id="321" r:id="rId24"/>
    <p:sldId id="322" r:id="rId25"/>
    <p:sldId id="323" r:id="rId26"/>
    <p:sldId id="324" r:id="rId27"/>
    <p:sldId id="325" r:id="rId28"/>
    <p:sldId id="327" r:id="rId29"/>
    <p:sldId id="326" r:id="rId30"/>
    <p:sldId id="309" r:id="rId31"/>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830" autoAdjust="0"/>
  </p:normalViewPr>
  <p:slideViewPr>
    <p:cSldViewPr snapToGrid="0" snapToObjects="1" showGuides="1">
      <p:cViewPr varScale="1">
        <p:scale>
          <a:sx n="121" d="100"/>
          <a:sy n="121" d="100"/>
        </p:scale>
        <p:origin x="2016"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DBB872F3-6144-3148-BC13-C063BA20AE80}" type="datetimeFigureOut">
              <a:rPr lang="en-US"/>
              <a:pPr>
                <a:defRPr/>
              </a:pPr>
              <a:t>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Helvetica" charset="0"/>
                <a:cs typeface="ＭＳ Ｐゴシック" charset="0"/>
              </a:defRPr>
            </a:lvl1pPr>
          </a:lstStyle>
          <a:p>
            <a:pPr>
              <a:defRPr/>
            </a:pPr>
            <a:fld id="{531CFD29-8380-B24A-89EC-384D8B8A981B}" type="datetimeFigureOut">
              <a:rPr lang="en-US"/>
              <a:pPr>
                <a:defRPr/>
              </a:pPr>
              <a:t>1/6/24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Žarko Pavlović |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Žarko Pavlović |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Žarko Pavlović |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Žarko Pavlović |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Žarko Pavlović |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err="1"/>
              <a:t>Žarko</a:t>
            </a:r>
            <a:r>
              <a:rPr lang="en-US" sz="1600" dirty="0"/>
              <a:t> Pavlović	</a:t>
            </a:r>
          </a:p>
          <a:p>
            <a:r>
              <a:rPr lang="en-US" sz="1600" dirty="0"/>
              <a:t>Internal Readiness Review</a:t>
            </a:r>
          </a:p>
          <a:p>
            <a:r>
              <a:rPr lang="en-US" sz="1600" dirty="0"/>
              <a:t>10 January 2023</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06 – MINOS Experimental Areas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800" dirty="0">
                <a:solidFill>
                  <a:schemeClr val="bg1">
                    <a:lumMod val="75000"/>
                  </a:schemeClr>
                </a:solidFill>
              </a:rPr>
              <a:t>MINOS Experimental Areas Overview</a:t>
            </a:r>
          </a:p>
          <a:p>
            <a:r>
              <a:rPr lang="en-US" sz="2800" dirty="0">
                <a:solidFill>
                  <a:schemeClr val="bg1">
                    <a:lumMod val="75000"/>
                  </a:schemeClr>
                </a:solidFill>
              </a:rPr>
              <a:t>Hazard Inventory</a:t>
            </a:r>
          </a:p>
          <a:p>
            <a:r>
              <a:rPr lang="en-US" sz="2800" dirty="0">
                <a:solidFill>
                  <a:schemeClr val="accent6"/>
                </a:solidFill>
              </a:rPr>
              <a:t>Non-Accelerator Specific Hazards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42762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Radioactive sources</a:t>
            </a:r>
          </a:p>
          <a:p>
            <a:pPr lvl="1"/>
            <a:r>
              <a:rPr lang="en-US" sz="1400" dirty="0">
                <a:solidFill>
                  <a:schemeClr val="accent6"/>
                </a:solidFill>
              </a:rPr>
              <a:t>SENSEI, NEXUS, QUIET use radioactive sources to test/calibrate detectors</a:t>
            </a:r>
          </a:p>
          <a:p>
            <a:pPr marL="1828800" lvl="4" indent="0">
              <a:buNone/>
            </a:pPr>
            <a:endParaRPr lang="en-US" sz="1400"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Radiological</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2122692095"/>
              </p:ext>
            </p:extLst>
          </p:nvPr>
        </p:nvGraphicFramePr>
        <p:xfrm>
          <a:off x="313285" y="1885427"/>
          <a:ext cx="8573940" cy="432816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62773">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428160">
                <a:tc>
                  <a:txBody>
                    <a:bodyPr/>
                    <a:lstStyle/>
                    <a:p>
                      <a:r>
                        <a:rPr lang="pt-BR" sz="1600" dirty="0"/>
                        <a:t>         L: A  </a:t>
                      </a:r>
                    </a:p>
                    <a:p>
                      <a:r>
                        <a:rPr lang="pt-BR" sz="1600" dirty="0"/>
                        <a:t>         C: H</a:t>
                      </a:r>
                    </a:p>
                    <a:p>
                      <a:r>
                        <a:rPr lang="pt-BR" sz="1600" dirty="0"/>
                        <a:t>         R: I</a:t>
                      </a:r>
                    </a:p>
                    <a:p>
                      <a:endParaRPr lang="pt-BR" sz="1600" dirty="0"/>
                    </a:p>
                    <a:p>
                      <a:endParaRPr lang="pt-BR" sz="1600" dirty="0"/>
                    </a:p>
                    <a:p>
                      <a:endParaRPr lang="pt-BR" sz="1600" dirty="0"/>
                    </a:p>
                    <a:p>
                      <a:endParaRPr lang="pt-BR" sz="1600" dirty="0"/>
                    </a:p>
                  </a:txBody>
                  <a:tcPr/>
                </a:tc>
                <a:tc>
                  <a:txBody>
                    <a:bodyPr/>
                    <a:lstStyle/>
                    <a:p>
                      <a:r>
                        <a:rPr lang="en-US" sz="1600" b="0" kern="1200" dirty="0">
                          <a:solidFill>
                            <a:schemeClr val="dk1"/>
                          </a:solidFill>
                          <a:effectLst/>
                          <a:latin typeface="+mn-lt"/>
                          <a:ea typeface="+mn-ea"/>
                          <a:cs typeface="+mn-cs"/>
                        </a:rPr>
                        <a:t>P: MINOS Service Building and Underground are posted as “Controlled Area” and “Radioactive Materials.”</a:t>
                      </a:r>
                    </a:p>
                    <a:p>
                      <a:r>
                        <a:rPr lang="en-US" sz="1600" b="0" kern="1200" dirty="0">
                          <a:solidFill>
                            <a:schemeClr val="dk1"/>
                          </a:solidFill>
                          <a:effectLst/>
                          <a:latin typeface="+mn-lt"/>
                          <a:ea typeface="+mn-ea"/>
                          <a:cs typeface="+mn-cs"/>
                        </a:rPr>
                        <a:t>P: Workers must be on access list or have an MCR key to enter the MINOS Surface Building</a:t>
                      </a:r>
                    </a:p>
                    <a:p>
                      <a:r>
                        <a:rPr lang="en-US" sz="1600" b="0" kern="1200" dirty="0">
                          <a:solidFill>
                            <a:schemeClr val="dk1"/>
                          </a:solidFill>
                          <a:effectLst/>
                          <a:latin typeface="+mn-lt"/>
                          <a:ea typeface="+mn-ea"/>
                          <a:cs typeface="+mn-cs"/>
                        </a:rPr>
                        <a:t>P: Workers must have a permanent key or an MCR key to enter the elevator room to go down to the MINOS Underground</a:t>
                      </a:r>
                    </a:p>
                    <a:p>
                      <a:r>
                        <a:rPr lang="en-US" sz="1600" b="0" kern="1200" dirty="0">
                          <a:solidFill>
                            <a:schemeClr val="dk1"/>
                          </a:solidFill>
                          <a:effectLst/>
                          <a:latin typeface="+mn-lt"/>
                          <a:ea typeface="+mn-ea"/>
                          <a:cs typeface="+mn-cs"/>
                        </a:rPr>
                        <a:t>P: Workers must have GERT or Rad Worker training AND have Radioactive Source training to be qualified as Source Monitors</a:t>
                      </a:r>
                    </a:p>
                    <a:p>
                      <a:r>
                        <a:rPr lang="en-US" sz="1600" b="0" kern="1200" dirty="0">
                          <a:solidFill>
                            <a:schemeClr val="dk1"/>
                          </a:solidFill>
                          <a:effectLst/>
                          <a:latin typeface="+mn-lt"/>
                          <a:ea typeface="+mn-ea"/>
                          <a:cs typeface="+mn-cs"/>
                        </a:rPr>
                        <a:t>M: Sources are either used in place with one of more qualified workers or are placed and signed in or out of Source Monitor box located in MINOS electronics room</a:t>
                      </a:r>
                    </a:p>
                  </a:txBody>
                  <a:tcPr/>
                </a:tc>
                <a:tc>
                  <a:txBody>
                    <a:bodyPr/>
                    <a:lstStyle/>
                    <a:p>
                      <a:r>
                        <a:rPr lang="pt-BR" sz="1600" dirty="0"/>
                        <a:t>L: BEU</a:t>
                      </a:r>
                    </a:p>
                    <a:p>
                      <a:r>
                        <a:rPr lang="pt-BR" sz="1600" dirty="0"/>
                        <a:t>C: M</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02509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Radiation Generating Devices (RGDs)</a:t>
            </a:r>
          </a:p>
          <a:p>
            <a:pPr lvl="1"/>
            <a:r>
              <a:rPr lang="en-US" sz="1400" dirty="0">
                <a:solidFill>
                  <a:schemeClr val="accent6"/>
                </a:solidFill>
              </a:rPr>
              <a:t>NEXUS uses d-d neutron generator in their enclosure</a:t>
            </a:r>
          </a:p>
          <a:p>
            <a:pPr marL="1828800" lvl="4" indent="0">
              <a:buNone/>
            </a:pPr>
            <a:endParaRPr lang="en-US" sz="1400"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Radiological</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789674193"/>
              </p:ext>
            </p:extLst>
          </p:nvPr>
        </p:nvGraphicFramePr>
        <p:xfrm>
          <a:off x="285030" y="1710974"/>
          <a:ext cx="8573940" cy="457200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62773">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428160">
                <a:tc>
                  <a:txBody>
                    <a:bodyPr/>
                    <a:lstStyle/>
                    <a:p>
                      <a:r>
                        <a:rPr lang="pt-BR" sz="1600" dirty="0"/>
                        <a:t>         L: A  </a:t>
                      </a:r>
                    </a:p>
                    <a:p>
                      <a:r>
                        <a:rPr lang="pt-BR" sz="1600" dirty="0"/>
                        <a:t>         C: H</a:t>
                      </a:r>
                    </a:p>
                    <a:p>
                      <a:r>
                        <a:rPr lang="pt-BR" sz="1600" dirty="0"/>
                        <a:t>         R: I</a:t>
                      </a:r>
                    </a:p>
                    <a:p>
                      <a:endParaRPr lang="pt-BR" sz="1600" dirty="0"/>
                    </a:p>
                    <a:p>
                      <a:endParaRPr lang="pt-BR" sz="1600" dirty="0"/>
                    </a:p>
                    <a:p>
                      <a:endParaRPr lang="pt-BR" sz="1600" dirty="0"/>
                    </a:p>
                    <a:p>
                      <a:endParaRPr lang="pt-BR" sz="1600" dirty="0"/>
                    </a:p>
                  </a:txBody>
                  <a:tcPr/>
                </a:tc>
                <a:tc>
                  <a:txBody>
                    <a:bodyPr/>
                    <a:lstStyle/>
                    <a:p>
                      <a:r>
                        <a:rPr lang="en-US" sz="1600" b="0" kern="1200" dirty="0">
                          <a:solidFill>
                            <a:schemeClr val="dk1"/>
                          </a:solidFill>
                          <a:effectLst/>
                          <a:latin typeface="+mn-lt"/>
                          <a:ea typeface="+mn-ea"/>
                          <a:cs typeface="+mn-cs"/>
                        </a:rPr>
                        <a:t>P: currently, Rad Safety has the key which allows operation of the neutron generator.</a:t>
                      </a:r>
                    </a:p>
                    <a:p>
                      <a:r>
                        <a:rPr lang="en-US" sz="1600" b="0" kern="1200" dirty="0">
                          <a:solidFill>
                            <a:schemeClr val="dk1"/>
                          </a:solidFill>
                          <a:effectLst/>
                          <a:latin typeface="+mn-lt"/>
                          <a:ea typeface="+mn-ea"/>
                          <a:cs typeface="+mn-cs"/>
                        </a:rPr>
                        <a:t>P: the neutron generator is surrounded by layers of polypropylene, with the intention that nowhere outside the enclosure is considered a radioactive area.  The collimated neutron beam hits a target surrounded by lead shielding with the same intention.</a:t>
                      </a:r>
                    </a:p>
                    <a:p>
                      <a:r>
                        <a:rPr lang="en-US" sz="1600" b="0" kern="1200" dirty="0">
                          <a:solidFill>
                            <a:schemeClr val="dk1"/>
                          </a:solidFill>
                          <a:effectLst/>
                          <a:latin typeface="+mn-lt"/>
                          <a:ea typeface="+mn-ea"/>
                          <a:cs typeface="+mn-cs"/>
                        </a:rPr>
                        <a:t>P: when the neutron generator is first turned on, tests will be made by Rad Safety RCTs and RSOs to ensure that no radioactive area is present that presents a danger.</a:t>
                      </a:r>
                    </a:p>
                    <a:p>
                      <a:r>
                        <a:rPr lang="en-US" sz="1600" b="0" kern="1200" dirty="0">
                          <a:solidFill>
                            <a:schemeClr val="dk1"/>
                          </a:solidFill>
                          <a:effectLst/>
                          <a:latin typeface="+mn-lt"/>
                          <a:ea typeface="+mn-ea"/>
                          <a:cs typeface="+mn-cs"/>
                        </a:rPr>
                        <a:t>M: Scheduled tests of the radiation field will be made after the neutron generator is brought into operation.</a:t>
                      </a:r>
                    </a:p>
                    <a:p>
                      <a:endParaRPr lang="en-US" sz="1600" b="1"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03822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Non-Ionizing Radiation – Laser</a:t>
            </a:r>
          </a:p>
          <a:p>
            <a:pPr lvl="1"/>
            <a:r>
              <a:rPr lang="en-US" sz="1400" dirty="0">
                <a:solidFill>
                  <a:schemeClr val="accent6"/>
                </a:solidFill>
              </a:rPr>
              <a:t>MAGIS uses 3B and 4 lasers</a:t>
            </a:r>
          </a:p>
          <a:p>
            <a:pPr marL="1828800" lvl="4" indent="0">
              <a:buNone/>
            </a:pPr>
            <a:endParaRPr lang="en-US" sz="1400"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Radiological</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2700978909"/>
              </p:ext>
            </p:extLst>
          </p:nvPr>
        </p:nvGraphicFramePr>
        <p:xfrm>
          <a:off x="285030" y="1766427"/>
          <a:ext cx="8573940" cy="4841727"/>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05007">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4049517">
                <a:tc>
                  <a:txBody>
                    <a:bodyPr/>
                    <a:lstStyle/>
                    <a:p>
                      <a:r>
                        <a:rPr lang="pt-BR" sz="1600" dirty="0"/>
                        <a:t>Class 3B and 4 Laser</a:t>
                      </a:r>
                    </a:p>
                    <a:p>
                      <a:r>
                        <a:rPr lang="pt-BR" sz="1600" dirty="0"/>
                        <a:t>         L: A  </a:t>
                      </a:r>
                    </a:p>
                    <a:p>
                      <a:r>
                        <a:rPr lang="pt-BR" sz="1600" dirty="0"/>
                        <a:t>         C: H</a:t>
                      </a:r>
                    </a:p>
                    <a:p>
                      <a:r>
                        <a:rPr lang="pt-BR" sz="1600" dirty="0"/>
                        <a:t>         R: I</a:t>
                      </a:r>
                    </a:p>
                    <a:p>
                      <a:endParaRPr lang="pt-BR" sz="1600" dirty="0"/>
                    </a:p>
                    <a:p>
                      <a:endParaRPr lang="pt-BR" sz="1600" dirty="0"/>
                    </a:p>
                    <a:p>
                      <a:endParaRPr lang="pt-BR" sz="1600" dirty="0"/>
                    </a:p>
                    <a:p>
                      <a:endParaRPr lang="pt-BR" sz="1600" dirty="0"/>
                    </a:p>
                    <a:p>
                      <a:r>
                        <a:rPr lang="pt-BR" sz="1600" dirty="0"/>
                        <a:t>Class 3R Laser</a:t>
                      </a:r>
                    </a:p>
                    <a:p>
                      <a:r>
                        <a:rPr lang="pt-BR" sz="1600" dirty="0"/>
                        <a:t>         L: A</a:t>
                      </a:r>
                    </a:p>
                    <a:p>
                      <a:r>
                        <a:rPr lang="pt-BR" sz="1600" dirty="0"/>
                        <a:t>         C: L</a:t>
                      </a:r>
                    </a:p>
                    <a:p>
                      <a:r>
                        <a:rPr lang="pt-BR" sz="1600" dirty="0"/>
                        <a:t>         R: III</a:t>
                      </a:r>
                    </a:p>
                    <a:p>
                      <a:endParaRPr lang="pt-BR" sz="1600" dirty="0"/>
                    </a:p>
                    <a:p>
                      <a:r>
                        <a:rPr lang="pt-BR" sz="1600" dirty="0"/>
                        <a:t>Class 1 and 2 Laser</a:t>
                      </a:r>
                    </a:p>
                    <a:p>
                      <a:r>
                        <a:rPr lang="pt-BR" sz="1600" dirty="0"/>
                        <a:t>         L: A</a:t>
                      </a:r>
                    </a:p>
                    <a:p>
                      <a:r>
                        <a:rPr lang="pt-BR" sz="1600" dirty="0"/>
                        <a:t>         C: L</a:t>
                      </a:r>
                    </a:p>
                    <a:p>
                      <a:r>
                        <a:rPr lang="pt-BR" sz="1600" dirty="0"/>
                        <a:t>         R: IV</a:t>
                      </a:r>
                    </a:p>
                  </a:txBody>
                  <a:tcPr/>
                </a:tc>
                <a:tc>
                  <a:txBody>
                    <a:bodyPr/>
                    <a:lstStyle/>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Class 1 (light tight) enclosures </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ORC and work planning processes </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Locked/Interlocked system</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 – LOTO procedure or other procedure approved by the laser safety officer (LSO)</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P</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Affected areas are posted</a:t>
                      </a:r>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M</a:t>
                      </a:r>
                      <a:r>
                        <a:rPr lang="en-US" sz="1600" b="1" i="1" kern="120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 Use of PPE</a:t>
                      </a:r>
                    </a:p>
                    <a:p>
                      <a:endParaRPr lang="en-US"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No analysis required</a:t>
                      </a:r>
                    </a:p>
                    <a:p>
                      <a:endParaRPr lang="en-US" sz="1600" b="0" kern="1200" dirty="0">
                        <a:solidFill>
                          <a:schemeClr val="dk1"/>
                        </a:solidFill>
                        <a:effectLst/>
                        <a:latin typeface="+mn-lt"/>
                        <a:ea typeface="+mn-ea"/>
                        <a:cs typeface="+mn-cs"/>
                      </a:endParaRPr>
                    </a:p>
                    <a:p>
                      <a:endParaRPr lang="en-US" sz="1600" b="1" kern="1200" dirty="0">
                        <a:solidFill>
                          <a:schemeClr val="dk1"/>
                        </a:solidFill>
                        <a:effectLst/>
                        <a:latin typeface="+mn-lt"/>
                        <a:ea typeface="+mn-ea"/>
                        <a:cs typeface="+mn-cs"/>
                      </a:endParaRPr>
                    </a:p>
                    <a:p>
                      <a:endParaRPr lang="en-US" sz="1600" b="1" kern="1200" dirty="0">
                        <a:solidFill>
                          <a:schemeClr val="dk1"/>
                        </a:solidFill>
                        <a:effectLst/>
                        <a:latin typeface="+mn-lt"/>
                        <a:ea typeface="+mn-ea"/>
                        <a:cs typeface="+mn-cs"/>
                      </a:endParaRPr>
                    </a:p>
                    <a:p>
                      <a:endParaRPr lang="en-US" sz="1600" b="1"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No analysis required</a:t>
                      </a:r>
                    </a:p>
                    <a:p>
                      <a:endParaRPr lang="en-US" sz="1600" b="0" kern="1200" dirty="0">
                        <a:solidFill>
                          <a:schemeClr val="dk1"/>
                        </a:solidFill>
                        <a:effectLst/>
                        <a:latin typeface="+mn-lt"/>
                        <a:ea typeface="+mn-ea"/>
                        <a:cs typeface="+mn-cs"/>
                      </a:endParaRPr>
                    </a:p>
                    <a:p>
                      <a:endParaRPr lang="en-US" sz="1600" b="1" kern="1200" dirty="0">
                        <a:solidFill>
                          <a:schemeClr val="dk1"/>
                        </a:solidFill>
                        <a:effectLst/>
                        <a:latin typeface="+mn-lt"/>
                        <a:ea typeface="+mn-ea"/>
                        <a:cs typeface="+mn-cs"/>
                      </a:endParaRPr>
                    </a:p>
                  </a:txBody>
                  <a:tcPr/>
                </a:tc>
                <a:tc>
                  <a:txBody>
                    <a:bodyPr/>
                    <a:lstStyle/>
                    <a:p>
                      <a:endParaRPr lang="pt-BR" sz="1600" dirty="0"/>
                    </a:p>
                    <a:p>
                      <a:r>
                        <a:rPr lang="pt-BR" sz="1600" dirty="0"/>
                        <a:t>L: BEU</a:t>
                      </a:r>
                    </a:p>
                    <a:p>
                      <a:r>
                        <a:rPr lang="pt-BR" sz="1600" dirty="0"/>
                        <a:t>C: M</a:t>
                      </a:r>
                    </a:p>
                    <a:p>
                      <a:r>
                        <a:rPr lang="pt-BR" sz="1600" dirty="0"/>
                        <a:t>R: IV</a:t>
                      </a:r>
                    </a:p>
                    <a:p>
                      <a:endParaRPr lang="pt-BR" sz="1600" dirty="0"/>
                    </a:p>
                    <a:p>
                      <a:endParaRPr lang="pt-BR" sz="1600" dirty="0"/>
                    </a:p>
                    <a:p>
                      <a:endParaRPr lang="pt-BR" sz="1600" dirty="0"/>
                    </a:p>
                    <a:p>
                      <a:endParaRPr lang="pt-BR" sz="1600" dirty="0"/>
                    </a:p>
                    <a:p>
                      <a:r>
                        <a:rPr lang="pt-BR" sz="1600" dirty="0"/>
                        <a:t>L: A</a:t>
                      </a:r>
                    </a:p>
                    <a:p>
                      <a:r>
                        <a:rPr lang="pt-BR" sz="1600" dirty="0"/>
                        <a:t>C: L</a:t>
                      </a:r>
                    </a:p>
                    <a:p>
                      <a:r>
                        <a:rPr lang="pt-BR" sz="1600" dirty="0"/>
                        <a:t>R: III</a:t>
                      </a:r>
                    </a:p>
                    <a:p>
                      <a:endParaRPr lang="en-US" sz="1600" dirty="0"/>
                    </a:p>
                    <a:p>
                      <a:endParaRPr lang="en-US" sz="1600" dirty="0"/>
                    </a:p>
                    <a:p>
                      <a:endParaRPr lang="pt-BR" sz="1600" dirty="0"/>
                    </a:p>
                    <a:p>
                      <a:r>
                        <a:rPr lang="pt-BR" sz="1600" dirty="0"/>
                        <a:t>L: A</a:t>
                      </a:r>
                    </a:p>
                    <a:p>
                      <a:r>
                        <a:rPr lang="pt-BR" sz="1600" dirty="0"/>
                        <a:t>C: L</a:t>
                      </a:r>
                    </a:p>
                    <a:p>
                      <a:r>
                        <a:rPr lang="pt-BR" sz="1600" dirty="0"/>
                        <a:t>R: IV</a:t>
                      </a:r>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40074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Lead</a:t>
            </a:r>
          </a:p>
          <a:p>
            <a:pPr lvl="1"/>
            <a:r>
              <a:rPr lang="en-US" sz="1400" dirty="0">
                <a:solidFill>
                  <a:schemeClr val="accent6"/>
                </a:solidFill>
              </a:rPr>
              <a:t>Lead bricks used by NEXUS, SENSEI and QUIET</a:t>
            </a:r>
          </a:p>
          <a:p>
            <a:pPr marL="1828800" lvl="4" indent="0">
              <a:buNone/>
            </a:pPr>
            <a:endParaRPr lang="en-US" sz="1400"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Toxic Materials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406307360"/>
              </p:ext>
            </p:extLst>
          </p:nvPr>
        </p:nvGraphicFramePr>
        <p:xfrm>
          <a:off x="285030" y="1814394"/>
          <a:ext cx="8573940" cy="432816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r>
                        <a:rPr lang="pt-BR" sz="1600" dirty="0"/>
                        <a:t>         L: A  </a:t>
                      </a:r>
                    </a:p>
                    <a:p>
                      <a:r>
                        <a:rPr lang="pt-BR" sz="1600" dirty="0"/>
                        <a:t>         C: H</a:t>
                      </a:r>
                    </a:p>
                    <a:p>
                      <a:r>
                        <a:rPr lang="pt-BR" sz="1600" dirty="0"/>
                        <a:t>         R: 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All bricks and shielding are encased in either duct tape and/or plastic bags.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All workers handling lead have Lead Safety training.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While encasing lead, appropriate PPE has been worn by workers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Inventory has been maintained and monitored by personnel. Lead that required tooling has been monitored by the ES&amp;H lead expert, and HEPA vacuums have been used to capture any lead dust.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Checks were made of the area after all work was completed to look for residual lead traces; none were found </a:t>
                      </a:r>
                    </a:p>
                    <a:p>
                      <a:endParaRPr lang="en-US" sz="16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         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         C: M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         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3168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Combustible materials</a:t>
            </a:r>
          </a:p>
          <a:p>
            <a:pPr lvl="1"/>
            <a:r>
              <a:rPr lang="en-US" sz="1400" dirty="0">
                <a:solidFill>
                  <a:schemeClr val="accent6"/>
                </a:solidFill>
              </a:rPr>
              <a:t>While under construction there are cables, cardboard boxes, paper, wood cribbing, etc. present</a:t>
            </a:r>
          </a:p>
          <a:p>
            <a:pPr marL="1828800" lvl="4" indent="0">
              <a:buNone/>
            </a:pPr>
            <a:endParaRPr lang="en-US" sz="1400" dirty="0"/>
          </a:p>
        </p:txBody>
      </p:sp>
      <p:sp>
        <p:nvSpPr>
          <p:cNvPr id="7" name="Title 6"/>
          <p:cNvSpPr>
            <a:spLocks noGrp="1"/>
          </p:cNvSpPr>
          <p:nvPr>
            <p:ph type="title"/>
          </p:nvPr>
        </p:nvSpPr>
        <p:spPr>
          <a:xfrm>
            <a:off x="457200" y="421117"/>
            <a:ext cx="8686800" cy="427877"/>
          </a:xfrm>
        </p:spPr>
        <p:txBody>
          <a:bodyPr/>
          <a:lstStyle/>
          <a:p>
            <a:r>
              <a:rPr lang="en-US" dirty="0"/>
              <a:t>Non-Accelerator Specific Hazards – Flammable and Combustible Materials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1753646912"/>
              </p:ext>
            </p:extLst>
          </p:nvPr>
        </p:nvGraphicFramePr>
        <p:xfrm>
          <a:off x="169369" y="1782046"/>
          <a:ext cx="8573940" cy="445008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400" b="0" dirty="0">
                          <a:solidFill>
                            <a:srgbClr val="004C97"/>
                          </a:solidFill>
                        </a:rPr>
                        <a:t>Baseline Qualitative Risk (without controls)</a:t>
                      </a:r>
                    </a:p>
                  </a:txBody>
                  <a:tcPr/>
                </a:tc>
                <a:tc>
                  <a:txBody>
                    <a:bodyPr/>
                    <a:lstStyle/>
                    <a:p>
                      <a:r>
                        <a:rPr lang="en-US" sz="1400" b="0" dirty="0">
                          <a:solidFill>
                            <a:srgbClr val="004C97"/>
                          </a:solidFill>
                        </a:rPr>
                        <a:t>Controls</a:t>
                      </a:r>
                    </a:p>
                    <a:p>
                      <a:r>
                        <a:rPr lang="en-US" sz="1400" b="0" dirty="0">
                          <a:solidFill>
                            <a:srgbClr val="004C97"/>
                          </a:solidFill>
                        </a:rPr>
                        <a:t>Preventive (P)/Mitigative (M)</a:t>
                      </a:r>
                    </a:p>
                  </a:txBody>
                  <a:tcPr/>
                </a:tc>
                <a:tc>
                  <a:txBody>
                    <a:bodyPr/>
                    <a:lstStyle/>
                    <a:p>
                      <a:r>
                        <a:rPr lang="en-US" sz="1400" b="0" dirty="0">
                          <a:solidFill>
                            <a:srgbClr val="004C97"/>
                          </a:solidFill>
                        </a:rPr>
                        <a:t>Residual Qualitative Risk </a:t>
                      </a:r>
                    </a:p>
                    <a:p>
                      <a:r>
                        <a:rPr lang="en-US" sz="14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r>
                        <a:rPr lang="pt-BR" sz="1400" dirty="0"/>
                        <a:t>         L: A  </a:t>
                      </a:r>
                    </a:p>
                    <a:p>
                      <a:r>
                        <a:rPr lang="pt-BR" sz="1400" dirty="0"/>
                        <a:t>         C: H</a:t>
                      </a:r>
                    </a:p>
                    <a:p>
                      <a:r>
                        <a:rPr lang="pt-BR" sz="1400" dirty="0"/>
                        <a:t>         R: 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 all waste materials are removed from MINOS Underground as soon as feasible by workers.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 housekeeping is routinely done to minimize the possibility of a fire.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 Fire safety and response are part of the MINOS Underground training is required of all workers.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in the event of a fire, workers enter a Positive Pressure Emergency Tunnel to avoid smoke and toxic fumes.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In the event the elevator is not working, there is a Secondary Escape Route via the </a:t>
                      </a:r>
                      <a:r>
                        <a:rPr lang="en-US" sz="1400" dirty="0" err="1"/>
                        <a:t>NuMI</a:t>
                      </a:r>
                      <a:r>
                        <a:rPr lang="en-US" sz="1400" dirty="0"/>
                        <a:t> beamline tunnels. If toxic fumes are present, there are EEBDs to wear for an emergency escape. This is all part of the MINOS Underground training.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In the event of a fire in the MINOS Underground, standpipes are pre-charged and, if necessary, released under the Fire Department’s control. </a:t>
                      </a:r>
                    </a:p>
                    <a:p>
                      <a:endParaRPr lang="en-US" sz="14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N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IV</a:t>
                      </a:r>
                    </a:p>
                    <a:p>
                      <a:endParaRPr lang="pt-BR" sz="14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5677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Flammable liquids or gases may cause a rapid initiation or spread of fire</a:t>
            </a:r>
          </a:p>
          <a:p>
            <a:pPr lvl="1"/>
            <a:r>
              <a:rPr lang="en-US" sz="1400" dirty="0"/>
              <a:t>small amounts of such liquids, and they are all stored in the MINOS Surface Building </a:t>
            </a:r>
            <a:endParaRPr lang="en-US" sz="1400" dirty="0">
              <a:solidFill>
                <a:schemeClr val="accent6"/>
              </a:solidFill>
            </a:endParaRPr>
          </a:p>
          <a:p>
            <a:pPr marL="1828800" lvl="4" indent="0">
              <a:buNone/>
            </a:pPr>
            <a:endParaRPr lang="en-US" sz="1400" dirty="0"/>
          </a:p>
        </p:txBody>
      </p:sp>
      <p:sp>
        <p:nvSpPr>
          <p:cNvPr id="7" name="Title 6"/>
          <p:cNvSpPr>
            <a:spLocks noGrp="1"/>
          </p:cNvSpPr>
          <p:nvPr>
            <p:ph type="title"/>
          </p:nvPr>
        </p:nvSpPr>
        <p:spPr>
          <a:xfrm>
            <a:off x="457200" y="421117"/>
            <a:ext cx="8686800" cy="427877"/>
          </a:xfrm>
        </p:spPr>
        <p:txBody>
          <a:bodyPr/>
          <a:lstStyle/>
          <a:p>
            <a:r>
              <a:rPr lang="en-US" dirty="0"/>
              <a:t>Non-Accelerator Specific Hazards – Flammable and Combustible Materials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4118478127"/>
              </p:ext>
            </p:extLst>
          </p:nvPr>
        </p:nvGraphicFramePr>
        <p:xfrm>
          <a:off x="277886" y="2172775"/>
          <a:ext cx="8573940" cy="445008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400" b="0" dirty="0">
                          <a:solidFill>
                            <a:srgbClr val="004C97"/>
                          </a:solidFill>
                        </a:rPr>
                        <a:t>Baseline Qualitative Risk (without controls)</a:t>
                      </a:r>
                    </a:p>
                  </a:txBody>
                  <a:tcPr/>
                </a:tc>
                <a:tc>
                  <a:txBody>
                    <a:bodyPr/>
                    <a:lstStyle/>
                    <a:p>
                      <a:r>
                        <a:rPr lang="en-US" sz="1400" b="0" dirty="0">
                          <a:solidFill>
                            <a:srgbClr val="004C97"/>
                          </a:solidFill>
                        </a:rPr>
                        <a:t>Controls</a:t>
                      </a:r>
                    </a:p>
                    <a:p>
                      <a:r>
                        <a:rPr lang="en-US" sz="1400" b="0" dirty="0">
                          <a:solidFill>
                            <a:srgbClr val="004C97"/>
                          </a:solidFill>
                        </a:rPr>
                        <a:t>Preventive (P)/Mitigative (M)</a:t>
                      </a:r>
                    </a:p>
                  </a:txBody>
                  <a:tcPr/>
                </a:tc>
                <a:tc>
                  <a:txBody>
                    <a:bodyPr/>
                    <a:lstStyle/>
                    <a:p>
                      <a:r>
                        <a:rPr lang="en-US" sz="1400" b="0" dirty="0">
                          <a:solidFill>
                            <a:srgbClr val="004C97"/>
                          </a:solidFill>
                        </a:rPr>
                        <a:t>Residual Qualitative Risk </a:t>
                      </a:r>
                    </a:p>
                    <a:p>
                      <a:r>
                        <a:rPr lang="en-US" sz="14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r>
                        <a:rPr lang="pt-BR" sz="1400" dirty="0"/>
                        <a:t>         L: A  </a:t>
                      </a:r>
                    </a:p>
                    <a:p>
                      <a:r>
                        <a:rPr lang="pt-BR" sz="1400" dirty="0"/>
                        <a:t>         C: H</a:t>
                      </a:r>
                    </a:p>
                    <a:p>
                      <a:r>
                        <a:rPr lang="pt-BR" sz="1400" dirty="0"/>
                        <a:t>         R: I</a:t>
                      </a:r>
                    </a:p>
                  </a:txBody>
                  <a:tcPr/>
                </a:tc>
                <a:tc>
                  <a:txBody>
                    <a:bodyPr/>
                    <a:lstStyle/>
                    <a:p>
                      <a:r>
                        <a:rPr lang="en-US" sz="1400" dirty="0"/>
                        <a:t>P: We only have small amounts of such liquids, and they are all stored in the MINOS Surface Building in a Flammable cabinet. </a:t>
                      </a:r>
                    </a:p>
                    <a:p>
                      <a:r>
                        <a:rPr lang="en-US" sz="1400" dirty="0"/>
                        <a:t>P: The one dangerous gas underground is carbon tetrafluoride, used by the upcoming SBC experiment. This gas is not flammable but can react violently with alkali metals. SBC is currently running in Lab D; the carbon tetrafluoride is completely contained within the bubble chamber. No alkali metals are permitted underground. </a:t>
                      </a:r>
                    </a:p>
                    <a:p>
                      <a:r>
                        <a:rPr lang="en-US" sz="1400" dirty="0"/>
                        <a:t>P: Part of the MINOS Underground training is a discussion of fire prevention, especially as regards being aware of combustible and flammable materials.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In the event of a fire in the MINOS Underground, standpipes are pre-charged and, if necessary, released under the Fire Department’s control </a:t>
                      </a:r>
                    </a:p>
                    <a:p>
                      <a:endParaRPr lang="en-US" sz="14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M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IV</a:t>
                      </a:r>
                    </a:p>
                    <a:p>
                      <a:endParaRPr lang="pt-BR" sz="14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945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High Voltage Exposure</a:t>
            </a:r>
          </a:p>
          <a:p>
            <a:pPr lvl="1"/>
            <a:r>
              <a:rPr lang="en-US" sz="1400" dirty="0">
                <a:solidFill>
                  <a:schemeClr val="accent6"/>
                </a:solidFill>
              </a:rPr>
              <a:t>High voltage is used for the PMT boxes in the </a:t>
            </a:r>
            <a:r>
              <a:rPr lang="en-US" sz="1400" dirty="0" err="1">
                <a:solidFill>
                  <a:schemeClr val="accent6"/>
                </a:solidFill>
              </a:rPr>
              <a:t>MINERvA</a:t>
            </a:r>
            <a:r>
              <a:rPr lang="en-US" sz="1400" dirty="0">
                <a:solidFill>
                  <a:schemeClr val="accent6"/>
                </a:solidFill>
              </a:rPr>
              <a:t> scintillator, </a:t>
            </a:r>
            <a:r>
              <a:rPr lang="en-US" sz="1400" dirty="0" err="1">
                <a:solidFill>
                  <a:schemeClr val="accent6"/>
                </a:solidFill>
              </a:rPr>
              <a:t>ArgonCube</a:t>
            </a:r>
            <a:r>
              <a:rPr lang="en-US" sz="1400" dirty="0">
                <a:solidFill>
                  <a:schemeClr val="accent6"/>
                </a:solidFill>
              </a:rPr>
              <a:t>, NEXUS d-d generator, and pumps and motors in every segment</a:t>
            </a:r>
          </a:p>
          <a:p>
            <a:r>
              <a:rPr lang="en-US" sz="2000" dirty="0">
                <a:solidFill>
                  <a:schemeClr val="accent6"/>
                </a:solidFill>
              </a:rPr>
              <a:t>Low Voltage, High Current Exposure</a:t>
            </a:r>
          </a:p>
          <a:p>
            <a:pPr lvl="1"/>
            <a:r>
              <a:rPr lang="en-US" sz="1400" dirty="0">
                <a:solidFill>
                  <a:schemeClr val="accent6"/>
                </a:solidFill>
              </a:rPr>
              <a:t>Low voltage high current sources are used by </a:t>
            </a:r>
            <a:r>
              <a:rPr lang="en-US" sz="1400" dirty="0" err="1">
                <a:solidFill>
                  <a:schemeClr val="accent6"/>
                </a:solidFill>
              </a:rPr>
              <a:t>ArgonCube</a:t>
            </a:r>
            <a:r>
              <a:rPr lang="en-US" sz="1400" dirty="0">
                <a:solidFill>
                  <a:schemeClr val="accent6"/>
                </a:solidFill>
              </a:rPr>
              <a:t>, NEXUS, SENSEI, and QUIET</a:t>
            </a:r>
          </a:p>
          <a:p>
            <a:endParaRPr lang="en-US" sz="1600" dirty="0">
              <a:solidFill>
                <a:schemeClr val="accent6"/>
              </a:solidFill>
            </a:endParaRPr>
          </a:p>
          <a:p>
            <a:pPr marL="1828800" lvl="4" indent="0">
              <a:buNone/>
            </a:pPr>
            <a:endParaRPr lang="en-US" sz="1400" dirty="0"/>
          </a:p>
        </p:txBody>
      </p:sp>
      <p:sp>
        <p:nvSpPr>
          <p:cNvPr id="7" name="Title 6"/>
          <p:cNvSpPr>
            <a:spLocks noGrp="1"/>
          </p:cNvSpPr>
          <p:nvPr>
            <p:ph type="title"/>
          </p:nvPr>
        </p:nvSpPr>
        <p:spPr>
          <a:xfrm>
            <a:off x="457200" y="411882"/>
            <a:ext cx="8686800" cy="427877"/>
          </a:xfrm>
        </p:spPr>
        <p:txBody>
          <a:bodyPr/>
          <a:lstStyle/>
          <a:p>
            <a:r>
              <a:rPr lang="en-US" dirty="0"/>
              <a:t>Non-Accelerator Specific Hazards – Electrical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2052332940"/>
              </p:ext>
            </p:extLst>
          </p:nvPr>
        </p:nvGraphicFramePr>
        <p:xfrm>
          <a:off x="277886" y="2737250"/>
          <a:ext cx="8573940" cy="3688076"/>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55928">
                <a:tc>
                  <a:txBody>
                    <a:bodyPr/>
                    <a:lstStyle/>
                    <a:p>
                      <a:r>
                        <a:rPr lang="en-US" sz="1400" b="0" dirty="0">
                          <a:solidFill>
                            <a:srgbClr val="004C97"/>
                          </a:solidFill>
                        </a:rPr>
                        <a:t>Baseline Qualitative Risk (without controls)</a:t>
                      </a:r>
                    </a:p>
                  </a:txBody>
                  <a:tcPr/>
                </a:tc>
                <a:tc>
                  <a:txBody>
                    <a:bodyPr/>
                    <a:lstStyle/>
                    <a:p>
                      <a:r>
                        <a:rPr lang="en-US" sz="1400" b="0" dirty="0">
                          <a:solidFill>
                            <a:srgbClr val="004C97"/>
                          </a:solidFill>
                        </a:rPr>
                        <a:t>Controls</a:t>
                      </a:r>
                    </a:p>
                    <a:p>
                      <a:r>
                        <a:rPr lang="en-US" sz="1400" b="0" dirty="0">
                          <a:solidFill>
                            <a:srgbClr val="004C97"/>
                          </a:solidFill>
                        </a:rPr>
                        <a:t>Preventive (P)/Mitigative (M)</a:t>
                      </a:r>
                    </a:p>
                  </a:txBody>
                  <a:tcPr/>
                </a:tc>
                <a:tc>
                  <a:txBody>
                    <a:bodyPr/>
                    <a:lstStyle/>
                    <a:p>
                      <a:r>
                        <a:rPr lang="en-US" sz="1400" b="0" dirty="0">
                          <a:solidFill>
                            <a:srgbClr val="004C97"/>
                          </a:solidFill>
                        </a:rPr>
                        <a:t>Residual Qualitative Risk </a:t>
                      </a:r>
                    </a:p>
                    <a:p>
                      <a:r>
                        <a:rPr lang="en-US" sz="1400" b="0" dirty="0">
                          <a:solidFill>
                            <a:srgbClr val="004C97"/>
                          </a:solidFill>
                        </a:rPr>
                        <a:t>(with controls)</a:t>
                      </a:r>
                    </a:p>
                  </a:txBody>
                  <a:tcPr/>
                </a:tc>
                <a:extLst>
                  <a:ext uri="{0D108BD9-81ED-4DB2-BD59-A6C34878D82A}">
                    <a16:rowId xmlns:a16="http://schemas.microsoft.com/office/drawing/2014/main" val="1680873031"/>
                  </a:ext>
                </a:extLst>
              </a:tr>
              <a:tr h="3169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 </a:t>
                      </a:r>
                    </a:p>
                    <a:p>
                      <a:endParaRPr lang="pt-BR"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 All commercial pumps and motors must have NRTL qualifications, which in turn requires no exposed electrical surfaces or wire.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 All custom electronics must pass an Electrical Committee review including documentation and walkthroughs of the equipment. Part of this review is ensuring adequate fusing is provided everywhere.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Work on electrical devices will only be done in accordance with Level 2 Lockout/Tagout and NEPA and OSHA electrical standards.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 Work on electrical devices will only be done in accordance with any relevant IMPACT packages and/or ORCs, and under the control of the facility coordinator.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L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IV</a:t>
                      </a:r>
                    </a:p>
                    <a:p>
                      <a:endParaRPr lang="pt-BR" sz="14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90329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Bakeout</a:t>
            </a:r>
          </a:p>
          <a:p>
            <a:pPr lvl="1"/>
            <a:r>
              <a:rPr lang="en-US" sz="1400" dirty="0">
                <a:solidFill>
                  <a:schemeClr val="accent6"/>
                </a:solidFill>
              </a:rPr>
              <a:t>MAGIS-100 will do a bakeout of their tower vacuum pipe in the MINOS shaft</a:t>
            </a:r>
          </a:p>
          <a:p>
            <a:pPr marL="1828800" lvl="4" indent="0">
              <a:buNone/>
            </a:pPr>
            <a:endParaRPr lang="en-US" sz="1400" dirty="0"/>
          </a:p>
        </p:txBody>
      </p:sp>
      <p:sp>
        <p:nvSpPr>
          <p:cNvPr id="7" name="Title 6"/>
          <p:cNvSpPr>
            <a:spLocks noGrp="1"/>
          </p:cNvSpPr>
          <p:nvPr>
            <p:ph type="title"/>
          </p:nvPr>
        </p:nvSpPr>
        <p:spPr>
          <a:xfrm>
            <a:off x="457200" y="411882"/>
            <a:ext cx="8686800" cy="427877"/>
          </a:xfrm>
        </p:spPr>
        <p:txBody>
          <a:bodyPr/>
          <a:lstStyle/>
          <a:p>
            <a:r>
              <a:rPr lang="en-US" dirty="0"/>
              <a:t>Non-Accelerator Specific Hazards – Thermal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1813150789"/>
              </p:ext>
            </p:extLst>
          </p:nvPr>
        </p:nvGraphicFramePr>
        <p:xfrm>
          <a:off x="277886" y="2059493"/>
          <a:ext cx="8573940" cy="4120751"/>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641">
                <a:tc>
                  <a:txBody>
                    <a:bodyPr/>
                    <a:lstStyle/>
                    <a:p>
                      <a:r>
                        <a:rPr lang="en-US" sz="1400" b="0" dirty="0">
                          <a:solidFill>
                            <a:srgbClr val="004C97"/>
                          </a:solidFill>
                        </a:rPr>
                        <a:t>Baseline Qualitative Risk (without controls)</a:t>
                      </a:r>
                    </a:p>
                  </a:txBody>
                  <a:tcPr/>
                </a:tc>
                <a:tc>
                  <a:txBody>
                    <a:bodyPr/>
                    <a:lstStyle/>
                    <a:p>
                      <a:r>
                        <a:rPr lang="en-US" sz="1400" b="0" dirty="0">
                          <a:solidFill>
                            <a:srgbClr val="004C97"/>
                          </a:solidFill>
                        </a:rPr>
                        <a:t>Controls</a:t>
                      </a:r>
                    </a:p>
                    <a:p>
                      <a:r>
                        <a:rPr lang="en-US" sz="1400" b="0" dirty="0">
                          <a:solidFill>
                            <a:srgbClr val="004C97"/>
                          </a:solidFill>
                        </a:rPr>
                        <a:t>Preventive (P)/Mitigative (M)</a:t>
                      </a:r>
                    </a:p>
                  </a:txBody>
                  <a:tcPr/>
                </a:tc>
                <a:tc>
                  <a:txBody>
                    <a:bodyPr/>
                    <a:lstStyle/>
                    <a:p>
                      <a:r>
                        <a:rPr lang="en-US" sz="1400" b="0" dirty="0">
                          <a:solidFill>
                            <a:srgbClr val="004C97"/>
                          </a:solidFill>
                        </a:rPr>
                        <a:t>Residual Qualitative Risk </a:t>
                      </a:r>
                    </a:p>
                    <a:p>
                      <a:r>
                        <a:rPr lang="en-US" sz="1400" b="0" dirty="0">
                          <a:solidFill>
                            <a:srgbClr val="004C97"/>
                          </a:solidFill>
                        </a:rPr>
                        <a:t>(with controls)</a:t>
                      </a:r>
                    </a:p>
                  </a:txBody>
                  <a:tcPr/>
                </a:tc>
                <a:extLst>
                  <a:ext uri="{0D108BD9-81ED-4DB2-BD59-A6C34878D82A}">
                    <a16:rowId xmlns:a16="http://schemas.microsoft.com/office/drawing/2014/main" val="1680873031"/>
                  </a:ext>
                </a:extLst>
              </a:tr>
              <a:tr h="3602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 </a:t>
                      </a:r>
                    </a:p>
                    <a:p>
                      <a:endParaRPr lang="pt-BR" sz="1400" dirty="0"/>
                    </a:p>
                  </a:txBody>
                  <a:tcPr/>
                </a:tc>
                <a:tc>
                  <a:txBody>
                    <a:bodyPr/>
                    <a:lstStyle/>
                    <a:p>
                      <a:r>
                        <a:rPr lang="en-US" sz="1400" dirty="0"/>
                        <a:t>P: MAGIS-100 will have multiple monitors on the tower vacuum pipe: cameras, temperature probes, smoke detectors, etc. These will be carefully monitored with a fire watch while the bakeout is in progress. </a:t>
                      </a:r>
                    </a:p>
                    <a:p>
                      <a:r>
                        <a:rPr lang="en-US" sz="1400" dirty="0"/>
                        <a:t>P: The ORC for MAGIS-100 electrical systems will be reviews the Electrical Review Committee, and the ORC for MAGIS-100 fire safety systems will be reviewed by the ESH Fire Safety Committee and the Fire Department. </a:t>
                      </a:r>
                    </a:p>
                    <a:p>
                      <a:r>
                        <a:rPr lang="en-US" sz="1400" dirty="0"/>
                        <a:t>M: In the case of a fire during bakeout, the Fire Department will respond immediately. They will have personnel monitoring the bakeout in the shaft, also as per the ORC and IMPACT documents.</a:t>
                      </a:r>
                    </a:p>
                    <a:p>
                      <a:endParaRPr lang="en-US" sz="14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L: 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C: M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400" dirty="0"/>
                        <a:t>R: III</a:t>
                      </a:r>
                    </a:p>
                    <a:p>
                      <a:endParaRPr lang="pt-BR" sz="14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02869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955237"/>
            <a:ext cx="8286108" cy="5059363"/>
          </a:xfrm>
        </p:spPr>
        <p:txBody>
          <a:bodyPr/>
          <a:lstStyle/>
          <a:p>
            <a:r>
              <a:rPr lang="en-US" sz="1800" dirty="0">
                <a:solidFill>
                  <a:schemeClr val="accent6"/>
                </a:solidFill>
              </a:rPr>
              <a:t>Cryogenics</a:t>
            </a:r>
          </a:p>
          <a:p>
            <a:pPr lvl="1"/>
            <a:r>
              <a:rPr lang="en-US" sz="1200" dirty="0"/>
              <a:t>Liquid nitrogen, liquid helium, in cryogenic vessels in the SENSEI, NEXUS, and QUIET enclosures </a:t>
            </a:r>
          </a:p>
          <a:p>
            <a:pPr lvl="1"/>
            <a:r>
              <a:rPr lang="en-US" sz="1200" dirty="0"/>
              <a:t>Liquid argon (Lar) used in large quantities by both </a:t>
            </a:r>
            <a:r>
              <a:rPr lang="en-US" sz="1200" dirty="0" err="1"/>
              <a:t>ArgonCube</a:t>
            </a:r>
            <a:r>
              <a:rPr lang="en-US" sz="1200" dirty="0"/>
              <a:t> and SBC. </a:t>
            </a:r>
          </a:p>
          <a:p>
            <a:pPr lvl="1"/>
            <a:r>
              <a:rPr lang="en-US" sz="1200" dirty="0"/>
              <a:t>SBC uses carbon tetrafluoride to allow rapid cooling of the bubble chamber.</a:t>
            </a:r>
          </a:p>
          <a:p>
            <a:pPr marL="1828800" lvl="4" indent="0">
              <a:buNone/>
            </a:pPr>
            <a:endParaRPr lang="en-US" sz="1400" dirty="0"/>
          </a:p>
        </p:txBody>
      </p:sp>
      <p:sp>
        <p:nvSpPr>
          <p:cNvPr id="7" name="Title 6"/>
          <p:cNvSpPr>
            <a:spLocks noGrp="1"/>
          </p:cNvSpPr>
          <p:nvPr>
            <p:ph type="title"/>
          </p:nvPr>
        </p:nvSpPr>
        <p:spPr>
          <a:xfrm>
            <a:off x="457200" y="411882"/>
            <a:ext cx="8686800" cy="427877"/>
          </a:xfrm>
        </p:spPr>
        <p:txBody>
          <a:bodyPr/>
          <a:lstStyle/>
          <a:p>
            <a:r>
              <a:rPr lang="en-US" dirty="0"/>
              <a:t>Non-Accelerator Specific Hazards – Thermal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22062396"/>
              </p:ext>
            </p:extLst>
          </p:nvPr>
        </p:nvGraphicFramePr>
        <p:xfrm>
          <a:off x="4509" y="2261088"/>
          <a:ext cx="9139491" cy="4361767"/>
        </p:xfrm>
        <a:graphic>
          <a:graphicData uri="http://schemas.openxmlformats.org/drawingml/2006/table">
            <a:tbl>
              <a:tblPr firstRow="1" bandRow="1">
                <a:tableStyleId>{5C22544A-7EE6-4342-B048-85BDC9FD1C3A}</a:tableStyleId>
              </a:tblPr>
              <a:tblGrid>
                <a:gridCol w="1604075">
                  <a:extLst>
                    <a:ext uri="{9D8B030D-6E8A-4147-A177-3AD203B41FA5}">
                      <a16:colId xmlns:a16="http://schemas.microsoft.com/office/drawing/2014/main" val="1119936655"/>
                    </a:ext>
                  </a:extLst>
                </a:gridCol>
                <a:gridCol w="2925492">
                  <a:extLst>
                    <a:ext uri="{9D8B030D-6E8A-4147-A177-3AD203B41FA5}">
                      <a16:colId xmlns:a16="http://schemas.microsoft.com/office/drawing/2014/main" val="2077446868"/>
                    </a:ext>
                  </a:extLst>
                </a:gridCol>
                <a:gridCol w="2925492">
                  <a:extLst>
                    <a:ext uri="{9D8B030D-6E8A-4147-A177-3AD203B41FA5}">
                      <a16:colId xmlns:a16="http://schemas.microsoft.com/office/drawing/2014/main" val="1980963597"/>
                    </a:ext>
                  </a:extLst>
                </a:gridCol>
                <a:gridCol w="1684432">
                  <a:extLst>
                    <a:ext uri="{9D8B030D-6E8A-4147-A177-3AD203B41FA5}">
                      <a16:colId xmlns:a16="http://schemas.microsoft.com/office/drawing/2014/main" val="1994273894"/>
                    </a:ext>
                  </a:extLst>
                </a:gridCol>
              </a:tblGrid>
              <a:tr h="426088">
                <a:tc>
                  <a:txBody>
                    <a:bodyPr/>
                    <a:lstStyle/>
                    <a:p>
                      <a:r>
                        <a:rPr lang="en-US" sz="1100" b="0" dirty="0">
                          <a:solidFill>
                            <a:srgbClr val="004C97"/>
                          </a:solidFill>
                        </a:rPr>
                        <a:t>Baseline Qualitative Risk (without controls)</a:t>
                      </a:r>
                    </a:p>
                  </a:txBody>
                  <a:tcPr/>
                </a:tc>
                <a:tc>
                  <a:txBody>
                    <a:bodyPr/>
                    <a:lstStyle/>
                    <a:p>
                      <a:r>
                        <a:rPr lang="en-US" sz="1100" b="0" dirty="0">
                          <a:solidFill>
                            <a:srgbClr val="004C97"/>
                          </a:solidFill>
                        </a:rPr>
                        <a:t>Controls</a:t>
                      </a:r>
                    </a:p>
                    <a:p>
                      <a:r>
                        <a:rPr lang="en-US" sz="1100" b="0" dirty="0">
                          <a:solidFill>
                            <a:srgbClr val="004C97"/>
                          </a:solidFill>
                        </a:rPr>
                        <a:t>Preventive (P)/Mitigative (M)</a:t>
                      </a:r>
                    </a:p>
                  </a:txBody>
                  <a:tcPr/>
                </a:tc>
                <a:tc>
                  <a:txBody>
                    <a:bodyPr/>
                    <a:lstStyle/>
                    <a:p>
                      <a:endParaRPr lang="en-US" sz="1100" b="0" dirty="0">
                        <a:solidFill>
                          <a:srgbClr val="004C97"/>
                        </a:solidFill>
                      </a:endParaRPr>
                    </a:p>
                  </a:txBody>
                  <a:tcPr/>
                </a:tc>
                <a:tc>
                  <a:txBody>
                    <a:bodyPr/>
                    <a:lstStyle/>
                    <a:p>
                      <a:r>
                        <a:rPr lang="en-US" sz="1100" b="0" dirty="0">
                          <a:solidFill>
                            <a:srgbClr val="004C97"/>
                          </a:solidFill>
                        </a:rPr>
                        <a:t>Residual Qualitative Risk </a:t>
                      </a:r>
                    </a:p>
                    <a:p>
                      <a:r>
                        <a:rPr lang="en-US" sz="1100" b="0" dirty="0">
                          <a:solidFill>
                            <a:srgbClr val="004C97"/>
                          </a:solidFill>
                        </a:rPr>
                        <a:t>(with controls)</a:t>
                      </a:r>
                    </a:p>
                  </a:txBody>
                  <a:tcPr/>
                </a:tc>
                <a:extLst>
                  <a:ext uri="{0D108BD9-81ED-4DB2-BD59-A6C34878D82A}">
                    <a16:rowId xmlns:a16="http://schemas.microsoft.com/office/drawing/2014/main" val="1680873031"/>
                  </a:ext>
                </a:extLst>
              </a:tr>
              <a:tr h="3935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R: I </a:t>
                      </a:r>
                    </a:p>
                    <a:p>
                      <a:endParaRPr lang="pt-BR" sz="1100" dirty="0"/>
                    </a:p>
                  </a:txBody>
                  <a:tcPr/>
                </a:tc>
                <a:tc>
                  <a:txBody>
                    <a:bodyPr/>
                    <a:lstStyle/>
                    <a:p>
                      <a:r>
                        <a:rPr lang="en-US" sz="1100" dirty="0"/>
                        <a:t>SENSEI, NEXUS, and QUIET Enclosures: </a:t>
                      </a:r>
                    </a:p>
                    <a:p>
                      <a:r>
                        <a:rPr lang="en-US" sz="1100" dirty="0"/>
                        <a:t>P: TSW flags intended cryogenic liquids for SME review prior to arrival</a:t>
                      </a:r>
                    </a:p>
                    <a:p>
                      <a:r>
                        <a:rPr lang="en-US" sz="1100" dirty="0"/>
                        <a:t>P: SMEs produce engineering notes on piping and vessel system and ODH calculations </a:t>
                      </a:r>
                    </a:p>
                    <a:p>
                      <a:r>
                        <a:rPr lang="en-US" sz="1100" dirty="0"/>
                        <a:t>P: ORC process has SMEs review installed system and documentation prior to operation </a:t>
                      </a:r>
                    </a:p>
                    <a:p>
                      <a:r>
                        <a:rPr lang="en-US" sz="1100" dirty="0"/>
                        <a:t>P: ODH system of oxygen sensors that trigger high evacuation alarms in the MINOS Underground that are tested and calibrated at prescribed intervals to maintain an engineered ODH 0 classification </a:t>
                      </a:r>
                    </a:p>
                    <a:p>
                      <a:r>
                        <a:rPr lang="en-US" sz="1100" dirty="0"/>
                        <a:t>M: Special training and approved procedures for personnel handling cryogens. </a:t>
                      </a:r>
                    </a:p>
                    <a:p>
                      <a:r>
                        <a:rPr lang="en-US" sz="1100" dirty="0"/>
                        <a:t>M: ODH system alarms both in building and through FIRUS for MINOS Underground. </a:t>
                      </a:r>
                    </a:p>
                    <a:p>
                      <a:r>
                        <a:rPr lang="en-US" sz="1100" dirty="0"/>
                        <a:t>M: Experimenters trained on evacuation procedures in MINOS Underground training. </a:t>
                      </a:r>
                    </a:p>
                    <a:p>
                      <a:endParaRPr lang="en-US" sz="1100" dirty="0"/>
                    </a:p>
                    <a:p>
                      <a:endParaRPr lang="en-US" sz="1100" b="1" kern="1200" dirty="0">
                        <a:solidFill>
                          <a:schemeClr val="dk1"/>
                        </a:solidFill>
                        <a:effectLst/>
                        <a:latin typeface="+mn-lt"/>
                        <a:ea typeface="+mn-ea"/>
                        <a:cs typeface="+mn-cs"/>
                      </a:endParaRPr>
                    </a:p>
                  </a:txBody>
                  <a:tcPr/>
                </a:tc>
                <a:tc>
                  <a:txBody>
                    <a:bodyPr/>
                    <a:lstStyle/>
                    <a:p>
                      <a:r>
                        <a:rPr lang="en-US" sz="1100" dirty="0"/>
                        <a:t>Liquid argon (</a:t>
                      </a:r>
                      <a:r>
                        <a:rPr lang="en-US" sz="1100" dirty="0" err="1"/>
                        <a:t>LAr</a:t>
                      </a:r>
                      <a:r>
                        <a:rPr lang="en-US" sz="1100" dirty="0"/>
                        <a:t>) cryostats for </a:t>
                      </a:r>
                      <a:r>
                        <a:rPr lang="en-US" sz="1100" dirty="0" err="1"/>
                        <a:t>ArgonCube</a:t>
                      </a:r>
                      <a:r>
                        <a:rPr lang="en-US" sz="1100" dirty="0"/>
                        <a:t> and SBC: </a:t>
                      </a:r>
                    </a:p>
                    <a:p>
                      <a:r>
                        <a:rPr lang="en-US" sz="1100" dirty="0"/>
                        <a:t>P: TSW flags intended cryogenic liquids for SME review prior to arrival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 SMEs produce engineering notes on piping and vessel system and ODH calculations. At present all amounts of cryogenic liquids in these spaces are ODH 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 ORC process has SMEs review installed system and documentation prior to operation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M: Special training and approved procedures for personnel handling cryogens.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M: Experimenters trained on evacuation procedures in MINOS Underground Training. </a:t>
                      </a:r>
                    </a:p>
                    <a:p>
                      <a:endParaRPr lang="en-US" sz="11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C: N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100" dirty="0"/>
                        <a:t>R: IV</a:t>
                      </a:r>
                    </a:p>
                    <a:p>
                      <a:endParaRPr lang="pt-BR" sz="11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1125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800" dirty="0"/>
              <a:t>MINOS Experimental Areas Overview</a:t>
            </a:r>
          </a:p>
          <a:p>
            <a:r>
              <a:rPr lang="en-US" sz="2800" dirty="0">
                <a:solidFill>
                  <a:srgbClr val="50504E"/>
                </a:solidFill>
              </a:rPr>
              <a:t>Hazard Inventory</a:t>
            </a:r>
          </a:p>
          <a:p>
            <a:r>
              <a:rPr lang="en-US" sz="2800" dirty="0">
                <a:solidFill>
                  <a:srgbClr val="50504E"/>
                </a:solidFill>
              </a:rPr>
              <a:t>Non-Accelerator Specific Hazards</a:t>
            </a:r>
          </a:p>
          <a:p>
            <a:r>
              <a:rPr lang="en-US" sz="2800" dirty="0">
                <a:solidFill>
                  <a:srgbClr val="50504E"/>
                </a:solidFill>
              </a:rPr>
              <a:t>Accelerator Specific Hazards</a:t>
            </a:r>
          </a:p>
          <a:p>
            <a:r>
              <a:rPr lang="en-US" sz="2800" dirty="0">
                <a:solidFill>
                  <a:srgbClr val="50504E"/>
                </a:solidFill>
              </a:rPr>
              <a:t>Maximum Credible Incident</a:t>
            </a:r>
          </a:p>
          <a:p>
            <a:r>
              <a:rPr lang="en-US" sz="2800" dirty="0">
                <a:solidFill>
                  <a:srgbClr val="50504E"/>
                </a:solidFill>
              </a:rPr>
              <a:t>Summary of Credited Controls</a:t>
            </a:r>
          </a:p>
          <a:p>
            <a:r>
              <a:rPr lang="en-US" sz="2800" dirty="0">
                <a:solidFill>
                  <a:srgbClr val="50504E"/>
                </a:solidFill>
              </a:rPr>
              <a:t>Summary of Defense in Depth Controls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Pumps and Motors</a:t>
            </a:r>
          </a:p>
          <a:p>
            <a:pPr lvl="1"/>
            <a:r>
              <a:rPr lang="en-US" sz="1400" dirty="0">
                <a:solidFill>
                  <a:schemeClr val="accent6"/>
                </a:solidFill>
              </a:rPr>
              <a:t>Located throughout the MINOS underground</a:t>
            </a:r>
          </a:p>
          <a:p>
            <a:pPr marL="1828800" lvl="4" indent="0">
              <a:buNone/>
            </a:pPr>
            <a:endParaRPr lang="en-US" sz="1400"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Kinetic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126269689"/>
              </p:ext>
            </p:extLst>
          </p:nvPr>
        </p:nvGraphicFramePr>
        <p:xfrm>
          <a:off x="277886" y="1993503"/>
          <a:ext cx="8573940" cy="335280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All machine guarding required to be in place prior to use to prevent injury.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Lock out/Tagout procedure prevents personnel from accessing rotating shafts or motors. Zero energy is verified prior to equipment access.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Engineering Notes and ORC specify construction and procedures associated with installation and use of the pumps and motors, and have been reviewed by ESH.</a:t>
                      </a:r>
                    </a:p>
                    <a:p>
                      <a:endParaRPr lang="en-US" sz="1600" b="1"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III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3119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Mobile Shielding</a:t>
            </a:r>
          </a:p>
          <a:p>
            <a:pPr lvl="1"/>
            <a:r>
              <a:rPr lang="en-US" sz="1600" dirty="0"/>
              <a:t>Polypropylene shielded d-d neutron generator runs on rails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Non-Accelerator Specific Hazards – Kinetic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679104318"/>
              </p:ext>
            </p:extLst>
          </p:nvPr>
        </p:nvGraphicFramePr>
        <p:xfrm>
          <a:off x="277886" y="1993503"/>
          <a:ext cx="8573940" cy="2942994"/>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Shielding is secured in an engineered enclosure which runs on rails with a crank system to move cart this all rests on. </a:t>
                      </a:r>
                    </a:p>
                    <a:p>
                      <a:r>
                        <a:rPr lang="en-US" sz="1600" dirty="0"/>
                        <a:t>P: Only one person moves cart and all other personnel will stay out of path of cart. </a:t>
                      </a:r>
                    </a:p>
                    <a:p>
                      <a:r>
                        <a:rPr lang="en-US" sz="1600" dirty="0"/>
                        <a:t>P: Engineering Notes and ORC specify construction and procedures associated with movement of the cart and have been reviewed by ESH.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III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81592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Crane Operations</a:t>
            </a:r>
          </a:p>
          <a:p>
            <a:pPr lvl="1"/>
            <a:r>
              <a:rPr lang="en-US" sz="1400" dirty="0"/>
              <a:t>All large items underground were craned down using the cranes in the MINOS Surface Building. In addition, there is another crane in the </a:t>
            </a:r>
            <a:r>
              <a:rPr lang="en-US" sz="1400" dirty="0" err="1"/>
              <a:t>ArgonCube</a:t>
            </a:r>
            <a:r>
              <a:rPr lang="en-US" sz="1400" dirty="0"/>
              <a:t> area, and a hoist crane in the NEXUS enclosure. </a:t>
            </a:r>
          </a:p>
          <a:p>
            <a:pPr marL="1828800" lvl="4" indent="0">
              <a:buNone/>
            </a:pPr>
            <a:endParaRPr lang="en-US" dirty="0"/>
          </a:p>
        </p:txBody>
      </p:sp>
      <p:sp>
        <p:nvSpPr>
          <p:cNvPr id="7" name="Title 6"/>
          <p:cNvSpPr>
            <a:spLocks noGrp="1"/>
          </p:cNvSpPr>
          <p:nvPr>
            <p:ph type="title"/>
          </p:nvPr>
        </p:nvSpPr>
        <p:spPr>
          <a:xfrm>
            <a:off x="457200" y="367417"/>
            <a:ext cx="8686800" cy="427877"/>
          </a:xfrm>
        </p:spPr>
        <p:txBody>
          <a:bodyPr/>
          <a:lstStyle/>
          <a:p>
            <a:r>
              <a:rPr lang="en-US" dirty="0"/>
              <a:t>Non-Accelerator Specific Hazards – Potential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323048829"/>
              </p:ext>
            </p:extLst>
          </p:nvPr>
        </p:nvGraphicFramePr>
        <p:xfrm>
          <a:off x="313285" y="2179514"/>
          <a:ext cx="8573940" cy="408432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All overhead crane operators must take crane operator training </a:t>
                      </a:r>
                    </a:p>
                    <a:p>
                      <a:r>
                        <a:rPr lang="en-US" sz="1600" dirty="0"/>
                        <a:t>P: Mobile Crane operators are trained and certified/licensed and take. </a:t>
                      </a:r>
                    </a:p>
                    <a:p>
                      <a:r>
                        <a:rPr lang="en-US" sz="1600" dirty="0"/>
                        <a:t>P: Qualified riggers are determined by their supervisor. </a:t>
                      </a:r>
                    </a:p>
                    <a:p>
                      <a:r>
                        <a:rPr lang="en-US" sz="1600" dirty="0"/>
                        <a:t>P: All crane operators have to be familiar with FESHM 10000 series and apply requirements, (i.e. HAs, lift plans, etc.). </a:t>
                      </a:r>
                    </a:p>
                    <a:p>
                      <a:r>
                        <a:rPr lang="en-US" sz="1600" dirty="0"/>
                        <a:t>P: All cranes are inspected monthly by an outside vendor. </a:t>
                      </a:r>
                    </a:p>
                    <a:p>
                      <a:r>
                        <a:rPr lang="en-US" sz="1600" dirty="0"/>
                        <a:t>M: Personal Protective Equipment mitigates the severity of injury by protecting the individual.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85845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Compressed Gasses</a:t>
            </a:r>
          </a:p>
          <a:p>
            <a:pPr lvl="1"/>
            <a:r>
              <a:rPr lang="en-US" sz="1100" dirty="0"/>
              <a:t> </a:t>
            </a:r>
            <a:r>
              <a:rPr lang="en-US" sz="1400" dirty="0"/>
              <a:t>Compressed gas tanks are used throughout the MINOS Underground. </a:t>
            </a:r>
          </a:p>
        </p:txBody>
      </p:sp>
      <p:sp>
        <p:nvSpPr>
          <p:cNvPr id="7" name="Title 6"/>
          <p:cNvSpPr>
            <a:spLocks noGrp="1"/>
          </p:cNvSpPr>
          <p:nvPr>
            <p:ph type="title"/>
          </p:nvPr>
        </p:nvSpPr>
        <p:spPr>
          <a:xfrm>
            <a:off x="457200" y="367417"/>
            <a:ext cx="8686800" cy="427877"/>
          </a:xfrm>
        </p:spPr>
        <p:txBody>
          <a:bodyPr/>
          <a:lstStyle/>
          <a:p>
            <a:r>
              <a:rPr lang="en-US" dirty="0"/>
              <a:t>Non-Accelerator Specific Hazards – Potential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6346453"/>
              </p:ext>
            </p:extLst>
          </p:nvPr>
        </p:nvGraphicFramePr>
        <p:xfrm>
          <a:off x="277886" y="1993503"/>
          <a:ext cx="8573940" cy="310896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All personnel must take Pressure Safety orientation training </a:t>
                      </a:r>
                    </a:p>
                    <a:p>
                      <a:r>
                        <a:rPr lang="en-US" sz="1600" dirty="0"/>
                        <a:t>P: All personnel must take compressed gas cylinder safety training P: All personnel must be familiar with FESHM 5000 series and apply requirements. </a:t>
                      </a:r>
                    </a:p>
                    <a:p>
                      <a:r>
                        <a:rPr lang="en-US" sz="1600" dirty="0"/>
                        <a:t>P: Gas cylinders are secured and capped when not in use. </a:t>
                      </a:r>
                    </a:p>
                    <a:p>
                      <a:r>
                        <a:rPr lang="en-US" sz="1600" dirty="0"/>
                        <a:t>M: Personal Protective Equipment mitigates severity of injury.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5881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Vacuum/Pressure Vessels</a:t>
            </a:r>
          </a:p>
          <a:p>
            <a:pPr lvl="1"/>
            <a:r>
              <a:rPr lang="en-US" sz="1400" dirty="0"/>
              <a:t>The two large pressure vessels in the MINOS Underground are the </a:t>
            </a:r>
            <a:r>
              <a:rPr lang="en-US" sz="1400" dirty="0" err="1"/>
              <a:t>ArgonCube</a:t>
            </a:r>
            <a:r>
              <a:rPr lang="en-US" sz="1400" dirty="0"/>
              <a:t> cryostat and the SBC bubble chamber/cryostat.</a:t>
            </a:r>
          </a:p>
        </p:txBody>
      </p:sp>
      <p:sp>
        <p:nvSpPr>
          <p:cNvPr id="7" name="Title 6"/>
          <p:cNvSpPr>
            <a:spLocks noGrp="1"/>
          </p:cNvSpPr>
          <p:nvPr>
            <p:ph type="title"/>
          </p:nvPr>
        </p:nvSpPr>
        <p:spPr>
          <a:xfrm>
            <a:off x="457200" y="367417"/>
            <a:ext cx="8686800" cy="427877"/>
          </a:xfrm>
        </p:spPr>
        <p:txBody>
          <a:bodyPr/>
          <a:lstStyle/>
          <a:p>
            <a:r>
              <a:rPr lang="en-US" dirty="0"/>
              <a:t>Non-Accelerator Specific Hazards – Potential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756799287"/>
              </p:ext>
            </p:extLst>
          </p:nvPr>
        </p:nvGraphicFramePr>
        <p:xfrm>
          <a:off x="277886" y="2144333"/>
          <a:ext cx="8573940" cy="359664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All personnel must be familiar with FESHM 5000 series and apply requirements. </a:t>
                      </a:r>
                    </a:p>
                    <a:p>
                      <a:r>
                        <a:rPr lang="en-US" sz="1600" dirty="0"/>
                        <a:t>P: All personnel must take Pressure Safety orientation training. </a:t>
                      </a:r>
                    </a:p>
                    <a:p>
                      <a:r>
                        <a:rPr lang="en-US" sz="1600" dirty="0"/>
                        <a:t>P: All vacuum/ pressure vessels have pressure safety devices that are tested and inspected every 5 years, tracked in Fermilab pressure vessel and pressure relief device database. </a:t>
                      </a:r>
                    </a:p>
                    <a:p>
                      <a:r>
                        <a:rPr lang="en-US" sz="1600" dirty="0"/>
                        <a:t>P: All vacuum/ pressure vessels go through the Operational Readiness Clearance and engineering note process with peer review and must meet ASME code.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43875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Vacuum Pumps</a:t>
            </a:r>
          </a:p>
          <a:p>
            <a:pPr lvl="1"/>
            <a:r>
              <a:rPr lang="en-US" sz="1400" dirty="0"/>
              <a:t>Vacuum pumps are present throughout the MINOS Underground. </a:t>
            </a:r>
          </a:p>
        </p:txBody>
      </p:sp>
      <p:sp>
        <p:nvSpPr>
          <p:cNvPr id="7" name="Title 6"/>
          <p:cNvSpPr>
            <a:spLocks noGrp="1"/>
          </p:cNvSpPr>
          <p:nvPr>
            <p:ph type="title"/>
          </p:nvPr>
        </p:nvSpPr>
        <p:spPr>
          <a:xfrm>
            <a:off x="457200" y="367417"/>
            <a:ext cx="8686800" cy="427877"/>
          </a:xfrm>
        </p:spPr>
        <p:txBody>
          <a:bodyPr/>
          <a:lstStyle/>
          <a:p>
            <a:r>
              <a:rPr lang="en-US" dirty="0"/>
              <a:t>Non-Accelerator Specific Hazards – Potential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2618465532"/>
              </p:ext>
            </p:extLst>
          </p:nvPr>
        </p:nvGraphicFramePr>
        <p:xfrm>
          <a:off x="277886" y="1993503"/>
          <a:ext cx="8573940" cy="310896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All machine guarding required to be in place prior to use to prevent injury. </a:t>
                      </a:r>
                    </a:p>
                    <a:p>
                      <a:r>
                        <a:rPr lang="en-US" sz="1600" dirty="0"/>
                        <a:t>P: Lock out/Tagout procedure prevents personnel from accessing rotating shafts or motors. Zero energy is verified prior to equipment access. </a:t>
                      </a:r>
                    </a:p>
                    <a:p>
                      <a:r>
                        <a:rPr lang="en-US" sz="1600" dirty="0"/>
                        <a:t>P: All personnel must take Pressure Safety orientation training. </a:t>
                      </a:r>
                    </a:p>
                    <a:p>
                      <a:r>
                        <a:rPr lang="en-US" sz="1600" dirty="0"/>
                        <a:t>M: Personal Protective Equipment mitigates severity of injury.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5871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Material Handling</a:t>
            </a:r>
          </a:p>
          <a:p>
            <a:pPr lvl="1"/>
            <a:r>
              <a:rPr lang="en-US" sz="1400" dirty="0"/>
              <a:t>Risk of falling/crushing while using forklifts, hand trucks, carts, other rigging in experiment installation</a:t>
            </a:r>
            <a:endParaRPr lang="en-US" sz="2800" dirty="0"/>
          </a:p>
        </p:txBody>
      </p:sp>
      <p:sp>
        <p:nvSpPr>
          <p:cNvPr id="7" name="Title 6"/>
          <p:cNvSpPr>
            <a:spLocks noGrp="1"/>
          </p:cNvSpPr>
          <p:nvPr>
            <p:ph type="title"/>
          </p:nvPr>
        </p:nvSpPr>
        <p:spPr>
          <a:xfrm>
            <a:off x="457200" y="367417"/>
            <a:ext cx="8686800" cy="427877"/>
          </a:xfrm>
        </p:spPr>
        <p:txBody>
          <a:bodyPr/>
          <a:lstStyle/>
          <a:p>
            <a:r>
              <a:rPr lang="en-US" dirty="0"/>
              <a:t>Non-Accelerator Specific Hazards – Potential Energy</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51807090"/>
              </p:ext>
            </p:extLst>
          </p:nvPr>
        </p:nvGraphicFramePr>
        <p:xfrm>
          <a:off x="277886" y="2219747"/>
          <a:ext cx="8573940" cy="2942994"/>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M: Training required for special equipment (ex: forklifts) </a:t>
                      </a:r>
                    </a:p>
                    <a:p>
                      <a:r>
                        <a:rPr lang="en-US" sz="1600" dirty="0"/>
                        <a:t>M: Facility staff inspection and maintenance of hand trucks, carts, etc. </a:t>
                      </a:r>
                    </a:p>
                    <a:p>
                      <a:r>
                        <a:rPr lang="en-US" sz="1600" dirty="0"/>
                        <a:t>M: HA and/or access restrictions as required by task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N</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75956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Confined Spaces</a:t>
            </a:r>
          </a:p>
          <a:p>
            <a:pPr lvl="1"/>
            <a:r>
              <a:rPr lang="en-US" sz="1400" dirty="0"/>
              <a:t>The </a:t>
            </a:r>
            <a:r>
              <a:rPr lang="en-US" sz="1400" dirty="0" err="1"/>
              <a:t>ArgonCube</a:t>
            </a:r>
            <a:r>
              <a:rPr lang="en-US" sz="1400" dirty="0"/>
              <a:t> cryostat is a confined space until filled with liquid argon</a:t>
            </a:r>
            <a:endParaRPr lang="en-US" sz="2800" dirty="0"/>
          </a:p>
        </p:txBody>
      </p:sp>
      <p:sp>
        <p:nvSpPr>
          <p:cNvPr id="7" name="Title 6"/>
          <p:cNvSpPr>
            <a:spLocks noGrp="1"/>
          </p:cNvSpPr>
          <p:nvPr>
            <p:ph type="title"/>
          </p:nvPr>
        </p:nvSpPr>
        <p:spPr>
          <a:xfrm>
            <a:off x="457200" y="367417"/>
            <a:ext cx="8686800" cy="427877"/>
          </a:xfrm>
        </p:spPr>
        <p:txBody>
          <a:bodyPr/>
          <a:lstStyle/>
          <a:p>
            <a:r>
              <a:rPr lang="en-US" dirty="0"/>
              <a:t>Non-Accelerator Specific Hazards – Other Hazards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1748786916"/>
              </p:ext>
            </p:extLst>
          </p:nvPr>
        </p:nvGraphicFramePr>
        <p:xfrm>
          <a:off x="277886" y="1993503"/>
          <a:ext cx="8573940" cy="2942994"/>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Personnel follow procedures as per the HA. </a:t>
                      </a:r>
                    </a:p>
                    <a:p>
                      <a:r>
                        <a:rPr lang="en-US" sz="1600" dirty="0"/>
                        <a:t>P: All personnel must have ODH training and Confined Space training. </a:t>
                      </a:r>
                    </a:p>
                    <a:p>
                      <a:r>
                        <a:rPr lang="en-US" sz="1600" dirty="0"/>
                        <a:t>P: All personnel working in the confined space must have oxygen monitors and have an attendant outside the confined space. </a:t>
                      </a:r>
                    </a:p>
                    <a:p>
                      <a:r>
                        <a:rPr lang="en-US" sz="1600" dirty="0"/>
                        <a:t>M: In the event of an ODH or confined space incident, the Fire Department responds with air tanks.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BEU</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035743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Working at Heights</a:t>
            </a:r>
          </a:p>
          <a:p>
            <a:pPr lvl="1"/>
            <a:r>
              <a:rPr lang="en-US" sz="1400" dirty="0"/>
              <a:t>Risk of falls, dropped tools/material</a:t>
            </a:r>
            <a:endParaRPr lang="en-US" sz="2800" dirty="0"/>
          </a:p>
        </p:txBody>
      </p:sp>
      <p:sp>
        <p:nvSpPr>
          <p:cNvPr id="7" name="Title 6"/>
          <p:cNvSpPr>
            <a:spLocks noGrp="1"/>
          </p:cNvSpPr>
          <p:nvPr>
            <p:ph type="title"/>
          </p:nvPr>
        </p:nvSpPr>
        <p:spPr>
          <a:xfrm>
            <a:off x="457200" y="367417"/>
            <a:ext cx="8686800" cy="427877"/>
          </a:xfrm>
        </p:spPr>
        <p:txBody>
          <a:bodyPr/>
          <a:lstStyle/>
          <a:p>
            <a:r>
              <a:rPr lang="en-US" dirty="0"/>
              <a:t>Non-Accelerator Specific Hazards – Other Hazards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1873275639"/>
              </p:ext>
            </p:extLst>
          </p:nvPr>
        </p:nvGraphicFramePr>
        <p:xfrm>
          <a:off x="277886" y="1993503"/>
          <a:ext cx="8573940" cy="2942994"/>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 </a:t>
                      </a:r>
                    </a:p>
                    <a:p>
                      <a:endParaRPr lang="pt-BR" sz="1600" dirty="0"/>
                    </a:p>
                  </a:txBody>
                  <a:tcPr/>
                </a:tc>
                <a:tc>
                  <a:txBody>
                    <a:bodyPr/>
                    <a:lstStyle/>
                    <a:p>
                      <a:r>
                        <a:rPr lang="en-US" sz="1600" dirty="0"/>
                        <a:t>P: Fall protection program </a:t>
                      </a:r>
                    </a:p>
                    <a:p>
                      <a:r>
                        <a:rPr lang="en-US" sz="1600" dirty="0"/>
                        <a:t>P: Training for scaffolding, ladders, mobile elevating work platforms </a:t>
                      </a:r>
                    </a:p>
                    <a:p>
                      <a:r>
                        <a:rPr lang="en-US" sz="1600" dirty="0"/>
                        <a:t>P: Guard rails </a:t>
                      </a:r>
                    </a:p>
                    <a:p>
                      <a:r>
                        <a:rPr lang="en-US" sz="1600" dirty="0"/>
                        <a:t>M: PPE-PFAS including approved anchor points, hard hats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L: EU</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C: M</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dirty="0"/>
                        <a:t>R: IV </a:t>
                      </a:r>
                    </a:p>
                    <a:p>
                      <a:endParaRPr lang="pt-BR"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801208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000" dirty="0">
                <a:solidFill>
                  <a:schemeClr val="accent6"/>
                </a:solidFill>
              </a:rPr>
              <a:t>Life Safety Egress</a:t>
            </a:r>
          </a:p>
        </p:txBody>
      </p:sp>
      <p:sp>
        <p:nvSpPr>
          <p:cNvPr id="7" name="Title 6"/>
          <p:cNvSpPr>
            <a:spLocks noGrp="1"/>
          </p:cNvSpPr>
          <p:nvPr>
            <p:ph type="title"/>
          </p:nvPr>
        </p:nvSpPr>
        <p:spPr>
          <a:xfrm>
            <a:off x="457200" y="367417"/>
            <a:ext cx="8686800" cy="427877"/>
          </a:xfrm>
        </p:spPr>
        <p:txBody>
          <a:bodyPr/>
          <a:lstStyle/>
          <a:p>
            <a:r>
              <a:rPr lang="en-US" dirty="0"/>
              <a:t>Non-Accelerator Specific Hazards – Access and Egress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graphicFrame>
        <p:nvGraphicFramePr>
          <p:cNvPr id="2" name="Table 1">
            <a:extLst>
              <a:ext uri="{FF2B5EF4-FFF2-40B4-BE49-F238E27FC236}">
                <a16:creationId xmlns:a16="http://schemas.microsoft.com/office/drawing/2014/main" id="{9F4F8B87-A640-894D-0BCC-21DB7BC726DD}"/>
              </a:ext>
            </a:extLst>
          </p:cNvPr>
          <p:cNvGraphicFramePr>
            <a:graphicFrameLocks noGrp="1"/>
          </p:cNvGraphicFramePr>
          <p:nvPr>
            <p:extLst>
              <p:ext uri="{D42A27DB-BD31-4B8C-83A1-F6EECF244321}">
                <p14:modId xmlns:p14="http://schemas.microsoft.com/office/powerpoint/2010/main" val="3114333322"/>
              </p:ext>
            </p:extLst>
          </p:nvPr>
        </p:nvGraphicFramePr>
        <p:xfrm>
          <a:off x="277886" y="1625858"/>
          <a:ext cx="8573940" cy="4572000"/>
        </p:xfrm>
        <a:graphic>
          <a:graphicData uri="http://schemas.openxmlformats.org/drawingml/2006/table">
            <a:tbl>
              <a:tblPr firstRow="1" bandRow="1">
                <a:tableStyleId>{5C22544A-7EE6-4342-B048-85BDC9FD1C3A}</a:tableStyleId>
              </a:tblPr>
              <a:tblGrid>
                <a:gridCol w="2213268">
                  <a:extLst>
                    <a:ext uri="{9D8B030D-6E8A-4147-A177-3AD203B41FA5}">
                      <a16:colId xmlns:a16="http://schemas.microsoft.com/office/drawing/2014/main" val="1119936655"/>
                    </a:ext>
                  </a:extLst>
                </a:gridCol>
                <a:gridCol w="4036530">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353168">
                <a:tc>
                  <a:txBody>
                    <a:bodyPr/>
                    <a:lstStyle/>
                    <a:p>
                      <a:r>
                        <a:rPr lang="en-US" sz="1200" b="0" dirty="0">
                          <a:solidFill>
                            <a:srgbClr val="004C97"/>
                          </a:solidFill>
                        </a:rPr>
                        <a:t>Baseline Qualitative Risk (without controls)</a:t>
                      </a:r>
                    </a:p>
                  </a:txBody>
                  <a:tcPr/>
                </a:tc>
                <a:tc>
                  <a:txBody>
                    <a:bodyPr/>
                    <a:lstStyle/>
                    <a:p>
                      <a:r>
                        <a:rPr lang="en-US" sz="1200" b="0" dirty="0">
                          <a:solidFill>
                            <a:srgbClr val="004C97"/>
                          </a:solidFill>
                        </a:rPr>
                        <a:t>Controls</a:t>
                      </a:r>
                    </a:p>
                    <a:p>
                      <a:r>
                        <a:rPr lang="en-US" sz="1200" b="0" dirty="0">
                          <a:solidFill>
                            <a:srgbClr val="004C97"/>
                          </a:solidFill>
                        </a:rPr>
                        <a:t>Preventive (P)/Mitigative (M)</a:t>
                      </a:r>
                    </a:p>
                  </a:txBody>
                  <a:tcPr/>
                </a:tc>
                <a:tc>
                  <a:txBody>
                    <a:bodyPr/>
                    <a:lstStyle/>
                    <a:p>
                      <a:r>
                        <a:rPr lang="en-US" sz="12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2363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L: A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C: H </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R: I </a:t>
                      </a:r>
                    </a:p>
                    <a:p>
                      <a:endParaRPr lang="pt-BR" sz="1200" dirty="0"/>
                    </a:p>
                  </a:txBody>
                  <a:tcPr/>
                </a:tc>
                <a:tc>
                  <a:txBody>
                    <a:bodyPr/>
                    <a:lstStyle/>
                    <a:p>
                      <a:r>
                        <a:rPr lang="en-US" sz="1200" dirty="0"/>
                        <a:t>P: All MINOS Underground workers must take MINOS Underground Training. The most important part of this training concerns Life Safety Egress. </a:t>
                      </a:r>
                    </a:p>
                    <a:p>
                      <a:r>
                        <a:rPr lang="en-US" sz="1200" dirty="0"/>
                        <a:t>P: In the case of a power outage, all Life Safety systems are powered by a large diesel generator: emergency lights, elevators, cranes (so the personnel basket to underground can be used), and air handling units (AHUs). </a:t>
                      </a:r>
                    </a:p>
                    <a:p>
                      <a:r>
                        <a:rPr lang="en-US" sz="1200" dirty="0"/>
                        <a:t>M: First action on hearing an ODH or fire alarm underground is to exit to the Positive Pressure Emergency Passageway which should prevent smoke or toxic fumes from entering the area. </a:t>
                      </a:r>
                    </a:p>
                    <a:p>
                      <a:r>
                        <a:rPr lang="en-US" sz="1200" dirty="0"/>
                        <a:t>M: Normally, workers should exit the underground via the main elevator. In the event the elevator is not working, the group should first call the emergency number X3131. If instructed to do so, the group should use the Secondary Escape Route explained in the MINOS Underground training and indicated with signs. The group may also be instructed to carry or use EEBDs. </a:t>
                      </a:r>
                    </a:p>
                    <a:p>
                      <a:r>
                        <a:rPr lang="en-US" sz="1200" dirty="0"/>
                        <a:t>M: In the MINOS Surface Building, workers should go to the Assembly Area in the parking lot in the case of a fire alarm and go to the Tornado Shelter in the mechanical room in the case of a tornado warning.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L: EU</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C: N</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R: IV </a:t>
                      </a:r>
                    </a:p>
                    <a:p>
                      <a:endParaRPr lang="pt-BR" sz="12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17421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800" dirty="0"/>
              <a:t>MINOS Experimental Areas Overview</a:t>
            </a:r>
          </a:p>
          <a:p>
            <a:r>
              <a:rPr lang="en-US" sz="2800" dirty="0">
                <a:solidFill>
                  <a:srgbClr val="50504E"/>
                </a:solidFill>
              </a:rPr>
              <a:t>Hazard Inventory</a:t>
            </a:r>
          </a:p>
          <a:p>
            <a:r>
              <a:rPr lang="en-US" sz="2800" dirty="0">
                <a:solidFill>
                  <a:srgbClr val="50504E"/>
                </a:solidFill>
              </a:rPr>
              <a:t>Non-Accelerator Specific Hazards</a:t>
            </a:r>
          </a:p>
          <a:p>
            <a:r>
              <a:rPr lang="en-US" sz="2800" strike="sngStrike" dirty="0">
                <a:solidFill>
                  <a:srgbClr val="50504E"/>
                </a:solidFill>
              </a:rPr>
              <a:t>Accelerator Specific Hazards</a:t>
            </a:r>
            <a:r>
              <a:rPr lang="en-US" sz="2800" dirty="0">
                <a:solidFill>
                  <a:srgbClr val="50504E"/>
                </a:solidFill>
              </a:rPr>
              <a:t> - NA</a:t>
            </a:r>
          </a:p>
          <a:p>
            <a:r>
              <a:rPr lang="en-US" sz="2800" strike="sngStrike" dirty="0">
                <a:solidFill>
                  <a:srgbClr val="50504E"/>
                </a:solidFill>
              </a:rPr>
              <a:t>Maximum Credible Incident</a:t>
            </a:r>
            <a:r>
              <a:rPr lang="en-US" sz="2800" dirty="0">
                <a:solidFill>
                  <a:srgbClr val="50504E"/>
                </a:solidFill>
              </a:rPr>
              <a:t> - NA</a:t>
            </a:r>
          </a:p>
          <a:p>
            <a:r>
              <a:rPr lang="en-US" sz="2800" strike="sngStrike" dirty="0">
                <a:solidFill>
                  <a:srgbClr val="50504E"/>
                </a:solidFill>
              </a:rPr>
              <a:t>Summary of Credited Controls</a:t>
            </a:r>
            <a:r>
              <a:rPr lang="en-US" sz="2800" dirty="0">
                <a:solidFill>
                  <a:srgbClr val="50504E"/>
                </a:solidFill>
              </a:rPr>
              <a:t> - NA</a:t>
            </a:r>
          </a:p>
          <a:p>
            <a:r>
              <a:rPr lang="en-US" sz="2800" strike="sngStrike" dirty="0">
                <a:solidFill>
                  <a:srgbClr val="50504E"/>
                </a:solidFill>
              </a:rPr>
              <a:t>Summary of Defense in Depth Controls</a:t>
            </a:r>
            <a:r>
              <a:rPr lang="en-US" sz="2800" dirty="0">
                <a:solidFill>
                  <a:srgbClr val="50504E"/>
                </a:solidFill>
              </a:rPr>
              <a:t> - NA</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6142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9" name="TextBox 8">
            <a:extLst>
              <a:ext uri="{FF2B5EF4-FFF2-40B4-BE49-F238E27FC236}">
                <a16:creationId xmlns:a16="http://schemas.microsoft.com/office/drawing/2014/main" id="{7623918D-9BB8-6216-CEAE-CFC9BAB4A116}"/>
              </a:ext>
            </a:extLst>
          </p:cNvPr>
          <p:cNvSpPr txBox="1"/>
          <p:nvPr/>
        </p:nvSpPr>
        <p:spPr>
          <a:xfrm>
            <a:off x="3745345" y="3198167"/>
            <a:ext cx="1653309" cy="461665"/>
          </a:xfrm>
          <a:prstGeom prst="rect">
            <a:avLst/>
          </a:prstGeom>
          <a:noFill/>
        </p:spPr>
        <p:txBody>
          <a:bodyPr wrap="square" rtlCol="0">
            <a:spAutoFit/>
          </a:bodyPr>
          <a:lstStyle/>
          <a:p>
            <a:r>
              <a:rPr lang="en-US" dirty="0"/>
              <a:t>Questions?</a:t>
            </a:r>
          </a:p>
        </p:txBody>
      </p:sp>
    </p:spTree>
    <p:extLst>
      <p:ext uri="{BB962C8B-B14F-4D97-AF65-F5344CB8AC3E}">
        <p14:creationId xmlns:p14="http://schemas.microsoft.com/office/powerpoint/2010/main" val="26467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800" dirty="0"/>
              <a:t>MINOS Experimental Areas Overview</a:t>
            </a:r>
          </a:p>
          <a:p>
            <a:r>
              <a:rPr lang="en-US" sz="2800" dirty="0">
                <a:solidFill>
                  <a:schemeClr val="bg1">
                    <a:lumMod val="75000"/>
                  </a:schemeClr>
                </a:solidFill>
              </a:rPr>
              <a:t>Hazard Inventory</a:t>
            </a:r>
          </a:p>
          <a:p>
            <a:r>
              <a:rPr lang="en-US" sz="2800" dirty="0">
                <a:solidFill>
                  <a:schemeClr val="bg1">
                    <a:lumMod val="75000"/>
                  </a:schemeClr>
                </a:solidFill>
              </a:rPr>
              <a:t>Non-Accelerator Specific Hazards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95386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3431308" cy="5059363"/>
          </a:xfrm>
        </p:spPr>
        <p:txBody>
          <a:bodyPr/>
          <a:lstStyle/>
          <a:p>
            <a:r>
              <a:rPr lang="en-US" sz="2000" dirty="0"/>
              <a:t>Consists of MINOS Service Building on the surface and the underground areas accessible with the elevator</a:t>
            </a:r>
          </a:p>
          <a:p>
            <a:r>
              <a:rPr lang="en-US" sz="2000" dirty="0"/>
              <a:t>Positioned along the centerline of the </a:t>
            </a:r>
            <a:r>
              <a:rPr lang="en-US" sz="2000" dirty="0" err="1"/>
              <a:t>NuMI</a:t>
            </a:r>
            <a:r>
              <a:rPr lang="en-US" sz="2000" dirty="0"/>
              <a:t> Neutrino Beamline</a:t>
            </a:r>
          </a:p>
          <a:p>
            <a:r>
              <a:rPr lang="en-US" sz="2000" dirty="0"/>
              <a:t>The underground area is about 300ft under ground</a:t>
            </a:r>
          </a:p>
          <a:p>
            <a:r>
              <a:rPr lang="en-US" sz="2000" dirty="0"/>
              <a:t>Used by </a:t>
            </a:r>
            <a:r>
              <a:rPr lang="en-US" sz="2000" dirty="0" err="1"/>
              <a:t>NuMI</a:t>
            </a:r>
            <a:r>
              <a:rPr lang="en-US" sz="2000" dirty="0"/>
              <a:t> based neutrino experiments and low cosmic background Dark Matter experiments</a:t>
            </a:r>
          </a:p>
        </p:txBody>
      </p:sp>
      <p:sp>
        <p:nvSpPr>
          <p:cNvPr id="7" name="Title 6"/>
          <p:cNvSpPr>
            <a:spLocks noGrp="1"/>
          </p:cNvSpPr>
          <p:nvPr>
            <p:ph type="title"/>
          </p:nvPr>
        </p:nvSpPr>
        <p:spPr>
          <a:xfrm>
            <a:off x="457200" y="282574"/>
            <a:ext cx="8686800" cy="427877"/>
          </a:xfrm>
        </p:spPr>
        <p:txBody>
          <a:bodyPr/>
          <a:lstStyle/>
          <a:p>
            <a:r>
              <a:rPr lang="en-US" dirty="0"/>
              <a:t>MINOS Experimental Areas Overview</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 name="Picture 1" descr="Aerial view of a park&#10;&#10;Description automatically generated">
            <a:extLst>
              <a:ext uri="{FF2B5EF4-FFF2-40B4-BE49-F238E27FC236}">
                <a16:creationId xmlns:a16="http://schemas.microsoft.com/office/drawing/2014/main" id="{7A763815-8E13-7258-8F9D-BC25D69DF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520" y="1559877"/>
            <a:ext cx="4983480" cy="3738245"/>
          </a:xfrm>
          <a:prstGeom prst="rect">
            <a:avLst/>
          </a:prstGeom>
        </p:spPr>
      </p:pic>
    </p:spTree>
    <p:extLst>
      <p:ext uri="{BB962C8B-B14F-4D97-AF65-F5344CB8AC3E}">
        <p14:creationId xmlns:p14="http://schemas.microsoft.com/office/powerpoint/2010/main" val="100215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2372"/>
            <a:ext cx="8179903" cy="5059363"/>
          </a:xfrm>
        </p:spPr>
        <p:txBody>
          <a:bodyPr/>
          <a:lstStyle/>
          <a:p>
            <a:r>
              <a:rPr lang="en-US" sz="2000" dirty="0"/>
              <a:t>The experiments are located in</a:t>
            </a:r>
          </a:p>
          <a:p>
            <a:pPr lvl="1"/>
            <a:r>
              <a:rPr lang="en-US" sz="1800" dirty="0"/>
              <a:t>Shaft – MAGIS-100</a:t>
            </a:r>
          </a:p>
          <a:p>
            <a:pPr lvl="1"/>
            <a:r>
              <a:rPr lang="en-US" sz="1800" dirty="0"/>
              <a:t>Detector Hall – </a:t>
            </a:r>
            <a:r>
              <a:rPr lang="en-US" sz="1800" dirty="0" err="1"/>
              <a:t>ArgonCube</a:t>
            </a:r>
            <a:endParaRPr lang="en-US" sz="1800" dirty="0"/>
          </a:p>
          <a:p>
            <a:pPr lvl="1"/>
            <a:r>
              <a:rPr lang="en-US" sz="1800" dirty="0"/>
              <a:t>Access Tunnel – NEXUS, QUIET, SENSEI, MOSKITA, SBC</a:t>
            </a:r>
          </a:p>
          <a:p>
            <a:r>
              <a:rPr lang="en-US" sz="2000" dirty="0"/>
              <a:t>There are no experiment detectors located in the Absorber Access Tunnel.</a:t>
            </a:r>
          </a:p>
        </p:txBody>
      </p:sp>
      <p:sp>
        <p:nvSpPr>
          <p:cNvPr id="7" name="Title 6"/>
          <p:cNvSpPr>
            <a:spLocks noGrp="1"/>
          </p:cNvSpPr>
          <p:nvPr>
            <p:ph type="title"/>
          </p:nvPr>
        </p:nvSpPr>
        <p:spPr>
          <a:xfrm>
            <a:off x="457200" y="282574"/>
            <a:ext cx="8686800" cy="427877"/>
          </a:xfrm>
        </p:spPr>
        <p:txBody>
          <a:bodyPr/>
          <a:lstStyle/>
          <a:p>
            <a:r>
              <a:rPr lang="en-US" dirty="0"/>
              <a:t>MINOS Experimental Areas Overview</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descr="A diagram of a mine&#10;&#10;Description automatically generated">
            <a:extLst>
              <a:ext uri="{FF2B5EF4-FFF2-40B4-BE49-F238E27FC236}">
                <a16:creationId xmlns:a16="http://schemas.microsoft.com/office/drawing/2014/main" id="{0CED0377-DB9B-9781-CD78-5E3894E42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657" y="3623945"/>
            <a:ext cx="5920740" cy="3234055"/>
          </a:xfrm>
          <a:prstGeom prst="rect">
            <a:avLst/>
          </a:prstGeom>
        </p:spPr>
      </p:pic>
    </p:spTree>
    <p:extLst>
      <p:ext uri="{BB962C8B-B14F-4D97-AF65-F5344CB8AC3E}">
        <p14:creationId xmlns:p14="http://schemas.microsoft.com/office/powerpoint/2010/main" val="255029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4661554" cy="5059363"/>
          </a:xfrm>
        </p:spPr>
        <p:txBody>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Access to the MINOS Service Building requires a valid ID card</a:t>
            </a:r>
          </a:p>
          <a:p>
            <a:r>
              <a:rPr lang="en-US" sz="1600" dirty="0">
                <a:effectLst/>
                <a:latin typeface="Calibri" panose="020F0502020204030204" pitchFamily="34" charset="0"/>
                <a:ea typeface="Calibri" panose="020F0502020204030204" pitchFamily="34" charset="0"/>
                <a:cs typeface="Arial" panose="020B0604020202020204" pitchFamily="34" charset="0"/>
              </a:rPr>
              <a:t>Access to the MINOS elevator and underground areas requires a key to the elevator enclosure.  The keys are checked out from the Main Control Room</a:t>
            </a:r>
          </a:p>
          <a:p>
            <a:r>
              <a:rPr lang="en-US" sz="1600" dirty="0">
                <a:effectLst/>
                <a:latin typeface="Calibri" panose="020F0502020204030204" pitchFamily="34" charset="0"/>
                <a:ea typeface="Calibri" panose="020F0502020204030204" pitchFamily="34" charset="0"/>
                <a:cs typeface="Arial" panose="020B0604020202020204" pitchFamily="34" charset="0"/>
              </a:rPr>
              <a:t>To obtain a key, personnel must have current General Employee Radiation Training (GERT) and </a:t>
            </a:r>
            <a:r>
              <a:rPr lang="en-US" sz="1600" dirty="0" err="1">
                <a:effectLst/>
                <a:latin typeface="Calibri" panose="020F0502020204030204" pitchFamily="34" charset="0"/>
                <a:ea typeface="Calibri" panose="020F0502020204030204" pitchFamily="34" charset="0"/>
                <a:cs typeface="Arial" panose="020B0604020202020204" pitchFamily="34" charset="0"/>
              </a:rPr>
              <a:t>NuMI</a:t>
            </a:r>
            <a:r>
              <a:rPr lang="en-US" sz="1600" dirty="0">
                <a:effectLst/>
                <a:latin typeface="Calibri" panose="020F0502020204030204" pitchFamily="34" charset="0"/>
                <a:ea typeface="Calibri" panose="020F0502020204030204" pitchFamily="34" charset="0"/>
                <a:cs typeface="Arial" panose="020B0604020202020204" pitchFamily="34" charset="0"/>
              </a:rPr>
              <a:t>/MINOS Underground Safety Training.</a:t>
            </a:r>
          </a:p>
          <a:p>
            <a:r>
              <a:rPr lang="en-US" sz="1600" dirty="0">
                <a:effectLst/>
                <a:latin typeface="Calibri" panose="020F0502020204030204" pitchFamily="34" charset="0"/>
                <a:ea typeface="Calibri" panose="020F0502020204030204" pitchFamily="34" charset="0"/>
                <a:cs typeface="Arial" panose="020B0604020202020204" pitchFamily="34" charset="0"/>
              </a:rPr>
              <a:t>In case of emergency the secondary egress path goes from the Absorber Access Tunnel, to the Absorber enclosure, along the decay pipeline to MI-65, to the stairwell that leads to the surface; there is also an elevator at MI-65.  </a:t>
            </a:r>
          </a:p>
          <a:p>
            <a:pPr lvl="1"/>
            <a:r>
              <a:rPr lang="en-US" sz="1400" dirty="0">
                <a:effectLst/>
                <a:latin typeface="Calibri" panose="020F0502020204030204" pitchFamily="34" charset="0"/>
                <a:ea typeface="Calibri" panose="020F0502020204030204" pitchFamily="34" charset="0"/>
                <a:cs typeface="Arial" panose="020B0604020202020204" pitchFamily="34" charset="0"/>
              </a:rPr>
              <a:t>Use of the secondary egress path requires breaking the </a:t>
            </a:r>
            <a:r>
              <a:rPr lang="en-US" sz="1400" dirty="0" err="1">
                <a:effectLst/>
                <a:latin typeface="Calibri" panose="020F0502020204030204" pitchFamily="34" charset="0"/>
                <a:ea typeface="Calibri" panose="020F0502020204030204" pitchFamily="34" charset="0"/>
                <a:cs typeface="Arial" panose="020B0604020202020204" pitchFamily="34" charset="0"/>
              </a:rPr>
              <a:t>NuMI</a:t>
            </a:r>
            <a:r>
              <a:rPr lang="en-US" sz="1400" dirty="0">
                <a:effectLst/>
                <a:latin typeface="Calibri" panose="020F0502020204030204" pitchFamily="34" charset="0"/>
                <a:ea typeface="Calibri" panose="020F0502020204030204" pitchFamily="34" charset="0"/>
                <a:cs typeface="Arial" panose="020B0604020202020204" pitchFamily="34" charset="0"/>
              </a:rPr>
              <a:t> beam interlock at the entrance to the Absorber Enclosure.</a:t>
            </a:r>
            <a:endParaRPr lang="en-US" sz="1600" dirty="0"/>
          </a:p>
        </p:txBody>
      </p:sp>
      <p:sp>
        <p:nvSpPr>
          <p:cNvPr id="7" name="Title 6"/>
          <p:cNvSpPr>
            <a:spLocks noGrp="1"/>
          </p:cNvSpPr>
          <p:nvPr>
            <p:ph type="title"/>
          </p:nvPr>
        </p:nvSpPr>
        <p:spPr>
          <a:xfrm>
            <a:off x="457200" y="282574"/>
            <a:ext cx="8686800" cy="427877"/>
          </a:xfrm>
        </p:spPr>
        <p:txBody>
          <a:bodyPr/>
          <a:lstStyle/>
          <a:p>
            <a:r>
              <a:rPr lang="en-US" dirty="0"/>
              <a:t>MINOS Experimental Areas Overview</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a:extLst>
              <a:ext uri="{FF2B5EF4-FFF2-40B4-BE49-F238E27FC236}">
                <a16:creationId xmlns:a16="http://schemas.microsoft.com/office/drawing/2014/main" id="{83D61577-3F07-2D8B-2D82-89B35AC2F9B2}"/>
              </a:ext>
            </a:extLst>
          </p:cNvPr>
          <p:cNvPicPr>
            <a:picLocks noChangeAspect="1"/>
          </p:cNvPicPr>
          <p:nvPr/>
        </p:nvPicPr>
        <p:blipFill>
          <a:blip r:embed="rId2"/>
          <a:stretch>
            <a:fillRect/>
          </a:stretch>
        </p:blipFill>
        <p:spPr>
          <a:xfrm>
            <a:off x="5255493" y="749951"/>
            <a:ext cx="3644899" cy="5476461"/>
          </a:xfrm>
          <a:prstGeom prst="rect">
            <a:avLst/>
          </a:prstGeom>
        </p:spPr>
      </p:pic>
      <p:pic>
        <p:nvPicPr>
          <p:cNvPr id="9" name="Picture 8" descr="A diagram of a mine&#10;&#10;Description automatically generated">
            <a:extLst>
              <a:ext uri="{FF2B5EF4-FFF2-40B4-BE49-F238E27FC236}">
                <a16:creationId xmlns:a16="http://schemas.microsoft.com/office/drawing/2014/main" id="{55E56960-9798-79BD-501C-A73948B8D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738" y="4098460"/>
            <a:ext cx="3930261" cy="2146806"/>
          </a:xfrm>
          <a:prstGeom prst="rect">
            <a:avLst/>
          </a:prstGeom>
        </p:spPr>
      </p:pic>
    </p:spTree>
    <p:extLst>
      <p:ext uri="{BB962C8B-B14F-4D97-AF65-F5344CB8AC3E}">
        <p14:creationId xmlns:p14="http://schemas.microsoft.com/office/powerpoint/2010/main" val="312474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5059363"/>
          </a:xfrm>
        </p:spPr>
        <p:txBody>
          <a:bodyPr/>
          <a:lstStyle/>
          <a:p>
            <a:r>
              <a:rPr lang="en-US" sz="2800" dirty="0">
                <a:solidFill>
                  <a:schemeClr val="bg1">
                    <a:lumMod val="75000"/>
                  </a:schemeClr>
                </a:solidFill>
              </a:rPr>
              <a:t>MINOS Experimental Areas Overview</a:t>
            </a:r>
          </a:p>
          <a:p>
            <a:r>
              <a:rPr lang="en-US" sz="2800" dirty="0">
                <a:solidFill>
                  <a:schemeClr val="accent6"/>
                </a:solidFill>
              </a:rPr>
              <a:t>Hazard Inventory</a:t>
            </a:r>
          </a:p>
          <a:p>
            <a:r>
              <a:rPr lang="en-US" sz="2800" dirty="0">
                <a:solidFill>
                  <a:schemeClr val="bg1">
                    <a:lumMod val="75000"/>
                  </a:schemeClr>
                </a:solidFill>
              </a:rPr>
              <a:t>Non-Accelerator Specific Hazards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2611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536097" y="898741"/>
            <a:ext cx="3419061" cy="5059363"/>
          </a:xfrm>
        </p:spPr>
        <p:txBody>
          <a:bodyPr/>
          <a:lstStyle/>
          <a:p>
            <a:pPr marL="171450" indent="-171450"/>
            <a:r>
              <a:rPr lang="en-US" sz="1600" dirty="0"/>
              <a:t>Accelerator specific hazards are bold-purple – </a:t>
            </a:r>
            <a:r>
              <a:rPr lang="en-US" sz="1600" b="1" dirty="0"/>
              <a:t>None for MINOS Experimental Areas</a:t>
            </a:r>
          </a:p>
          <a:p>
            <a:pPr marL="171450" indent="-171450"/>
            <a:r>
              <a:rPr lang="en-US" sz="1600" dirty="0"/>
              <a:t>All MINOS Experimental Areas hazards are evaluated via the common Risk Matrix tables</a:t>
            </a:r>
          </a:p>
          <a:p>
            <a:pPr marL="342900" lvl="1" indent="-171450"/>
            <a:r>
              <a:rPr lang="en-US" sz="1400" dirty="0"/>
              <a:t>Covered in SAD Section I, Chapter 4</a:t>
            </a:r>
          </a:p>
          <a:p>
            <a:pPr marL="171450" indent="-171450"/>
            <a:r>
              <a:rPr lang="en-US" sz="1600" dirty="0"/>
              <a:t>Hazards evaluated via risk assessment methodology per DOE-HDBK-1163-2020</a:t>
            </a:r>
          </a:p>
          <a:p>
            <a:pPr marL="342900" lvl="1" indent="-171450"/>
            <a:r>
              <a:rPr lang="en-US" sz="1400" dirty="0"/>
              <a:t>Likelihood (L): </a:t>
            </a:r>
          </a:p>
          <a:p>
            <a:pPr marL="571500" lvl="2" indent="-171450"/>
            <a:r>
              <a:rPr lang="en-US" sz="1200" dirty="0"/>
              <a:t>Anticipated (A), Unlikely (U), Extremely Unlikely (EU), Beyond Extremely Unlikely (BEU)</a:t>
            </a:r>
          </a:p>
          <a:p>
            <a:pPr marL="342900" lvl="1" indent="-171450"/>
            <a:r>
              <a:rPr lang="en-US" sz="1400" dirty="0"/>
              <a:t>Consequence (C):</a:t>
            </a:r>
          </a:p>
          <a:p>
            <a:pPr marL="571500" lvl="2" indent="-171450"/>
            <a:r>
              <a:rPr lang="en-US" sz="1200" dirty="0"/>
              <a:t>High (H), Moderate (M), Low (L), Negligible (N)</a:t>
            </a:r>
          </a:p>
          <a:p>
            <a:pPr marL="342900" lvl="1" indent="-171450"/>
            <a:r>
              <a:rPr lang="en-US" sz="1400" dirty="0"/>
              <a:t>Risk (R):</a:t>
            </a:r>
          </a:p>
          <a:p>
            <a:pPr marL="571500" lvl="2" indent="-171450"/>
            <a:r>
              <a:rPr lang="en-US" sz="1200" dirty="0"/>
              <a:t>I , II, III, IV (descending order of concern)</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dirty="0"/>
              <a:t>Hazard Inventory for MINOS Experimental Areas</a:t>
            </a:r>
          </a:p>
        </p:txBody>
      </p:sp>
      <p:sp>
        <p:nvSpPr>
          <p:cNvPr id="3" name="Date Placeholder 2"/>
          <p:cNvSpPr>
            <a:spLocks noGrp="1"/>
          </p:cNvSpPr>
          <p:nvPr>
            <p:ph type="dt" sz="half" idx="2"/>
          </p:nvPr>
        </p:nvSpPr>
        <p:spPr/>
        <p:txBody>
          <a:bodyPr/>
          <a:lstStyle/>
          <a:p>
            <a:pPr>
              <a:defRPr/>
            </a:pPr>
            <a:r>
              <a:rPr lang="en-US"/>
              <a:t>1/10/2024</a:t>
            </a:r>
            <a:endParaRPr lang="en-US" dirty="0"/>
          </a:p>
        </p:txBody>
      </p:sp>
      <p:sp>
        <p:nvSpPr>
          <p:cNvPr id="4" name="Footer Placeholder 3"/>
          <p:cNvSpPr>
            <a:spLocks noGrp="1"/>
          </p:cNvSpPr>
          <p:nvPr>
            <p:ph type="ftr" sz="quarter" idx="3"/>
          </p:nvPr>
        </p:nvSpPr>
        <p:spPr/>
        <p:txBody>
          <a:bodyPr/>
          <a:lstStyle/>
          <a:p>
            <a:pPr>
              <a:defRPr/>
            </a:pPr>
            <a:r>
              <a:rPr lang="en-US"/>
              <a:t>Žarko Pavlović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14" name="Picture 13">
            <a:extLst>
              <a:ext uri="{FF2B5EF4-FFF2-40B4-BE49-F238E27FC236}">
                <a16:creationId xmlns:a16="http://schemas.microsoft.com/office/drawing/2014/main" id="{49E158CE-B295-4CC0-D010-4029A42A4271}"/>
              </a:ext>
            </a:extLst>
          </p:cNvPr>
          <p:cNvPicPr>
            <a:picLocks noChangeAspect="1"/>
          </p:cNvPicPr>
          <p:nvPr/>
        </p:nvPicPr>
        <p:blipFill>
          <a:blip r:embed="rId2"/>
          <a:stretch>
            <a:fillRect/>
          </a:stretch>
        </p:blipFill>
        <p:spPr>
          <a:xfrm>
            <a:off x="0" y="1302025"/>
            <a:ext cx="5387009" cy="4385057"/>
          </a:xfrm>
          <a:prstGeom prst="rect">
            <a:avLst/>
          </a:prstGeom>
        </p:spPr>
      </p:pic>
    </p:spTree>
    <p:extLst>
      <p:ext uri="{BB962C8B-B14F-4D97-AF65-F5344CB8AC3E}">
        <p14:creationId xmlns:p14="http://schemas.microsoft.com/office/powerpoint/2010/main" val="375366613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3903</Words>
  <Application>Microsoft Macintosh PowerPoint</Application>
  <PresentationFormat>On-screen Show (4:3)</PresentationFormat>
  <Paragraphs>552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Helvetica</vt:lpstr>
      <vt:lpstr>Fermilab_PPT_090815</vt:lpstr>
      <vt:lpstr>PowerPoint Presentation</vt:lpstr>
      <vt:lpstr>Outline</vt:lpstr>
      <vt:lpstr>Outline</vt:lpstr>
      <vt:lpstr>Outline</vt:lpstr>
      <vt:lpstr>MINOS Experimental Areas Overview</vt:lpstr>
      <vt:lpstr>MINOS Experimental Areas Overview</vt:lpstr>
      <vt:lpstr>MINOS Experimental Areas Overview</vt:lpstr>
      <vt:lpstr>Outline</vt:lpstr>
      <vt:lpstr>Hazard Inventory for MINOS Experimental Areas</vt:lpstr>
      <vt:lpstr>Outline</vt:lpstr>
      <vt:lpstr>Non-Accelerator Specific Hazards - Radiological</vt:lpstr>
      <vt:lpstr>Non-Accelerator Specific Hazards - Radiological</vt:lpstr>
      <vt:lpstr>Non-Accelerator Specific Hazards - Radiological</vt:lpstr>
      <vt:lpstr>Non-Accelerator Specific Hazards – Toxic Materials</vt:lpstr>
      <vt:lpstr>Non-Accelerator Specific Hazards – Flammable and Combustible Materials</vt:lpstr>
      <vt:lpstr>Non-Accelerator Specific Hazards – Flammable and Combustible Materials</vt:lpstr>
      <vt:lpstr>Non-Accelerator Specific Hazards – Electrical Energy</vt:lpstr>
      <vt:lpstr>Non-Accelerator Specific Hazards – Thermal Energy</vt:lpstr>
      <vt:lpstr>Non-Accelerator Specific Hazards – Thermal Energy</vt:lpstr>
      <vt:lpstr>Non-Accelerator Specific Hazards – Kinetic Energy</vt:lpstr>
      <vt:lpstr>Non-Accelerator Specific Hazards – Kinetic Energy</vt:lpstr>
      <vt:lpstr>Non-Accelerator Specific Hazards – Potential Energy</vt:lpstr>
      <vt:lpstr>Non-Accelerator Specific Hazards – Potential Energy</vt:lpstr>
      <vt:lpstr>Non-Accelerator Specific Hazards – Potential Energy</vt:lpstr>
      <vt:lpstr>Non-Accelerator Specific Hazards – Potential Energy</vt:lpstr>
      <vt:lpstr>Non-Accelerator Specific Hazards – Potential Energy</vt:lpstr>
      <vt:lpstr>Non-Accelerator Specific Hazards – Other Hazards</vt:lpstr>
      <vt:lpstr>Non-Accelerator Specific Hazards – Other Hazards</vt:lpstr>
      <vt:lpstr>Non-Accelerator Specific Hazards – Access and Egress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 Koch</dc:creator>
  <cp:lastModifiedBy>Jessica Malo</cp:lastModifiedBy>
  <cp:revision>40</cp:revision>
  <cp:lastPrinted>2024-01-05T18:51:56Z</cp:lastPrinted>
  <dcterms:created xsi:type="dcterms:W3CDTF">2023-10-30T19:14:36Z</dcterms:created>
  <dcterms:modified xsi:type="dcterms:W3CDTF">2024-01-06T19:34:19Z</dcterms:modified>
</cp:coreProperties>
</file>