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412" r:id="rId6"/>
    <p:sldId id="416" r:id="rId7"/>
    <p:sldId id="484" r:id="rId8"/>
    <p:sldId id="410" r:id="rId9"/>
    <p:sldId id="421" r:id="rId10"/>
    <p:sldId id="466" r:id="rId11"/>
    <p:sldId id="459" r:id="rId12"/>
    <p:sldId id="483" r:id="rId13"/>
    <p:sldId id="286" r:id="rId14"/>
    <p:sldId id="273" r:id="rId15"/>
    <p:sldId id="414" r:id="rId16"/>
    <p:sldId id="417" r:id="rId17"/>
    <p:sldId id="473" r:id="rId18"/>
    <p:sldId id="477" r:id="rId19"/>
    <p:sldId id="482" r:id="rId20"/>
    <p:sldId id="380" r:id="rId21"/>
    <p:sldId id="472" r:id="rId22"/>
    <p:sldId id="418" r:id="rId23"/>
    <p:sldId id="39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1" autoAdjust="0"/>
    <p:restoredTop sz="96407" autoAdjust="0"/>
  </p:normalViewPr>
  <p:slideViewPr>
    <p:cSldViewPr snapToGrid="0" showGuides="1">
      <p:cViewPr>
        <p:scale>
          <a:sx n="162" d="100"/>
          <a:sy n="162" d="100"/>
        </p:scale>
        <p:origin x="832" y="24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7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89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51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47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1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ndico.fnal.gov/event/59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MQXFA13b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10-Jan-2024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 dirty="0"/>
              <a:t> Machining,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148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“average” values as starting point</a:t>
            </a:r>
          </a:p>
          <a:p>
            <a:pPr lvl="1"/>
            <a:r>
              <a:rPr lang="en-US" i="1" dirty="0"/>
              <a:t>Measurements based on best-fit of combined Outer Radius and Midplane deviations</a:t>
            </a:r>
          </a:p>
          <a:p>
            <a:r>
              <a:rPr lang="en-US" dirty="0"/>
              <a:t>Positive deviations = extra material in bore</a:t>
            </a:r>
          </a:p>
          <a:p>
            <a:pPr lvl="1"/>
            <a:r>
              <a:rPr lang="en-US" dirty="0"/>
              <a:t>This is what needs to be removed from a nominal 1.2 mm thick pion</a:t>
            </a:r>
          </a:p>
          <a:p>
            <a:r>
              <a:rPr lang="en-US" dirty="0"/>
              <a:t>Negative deviations will not require “addition” of material</a:t>
            </a:r>
          </a:p>
          <a:p>
            <a:pPr lvl="1"/>
            <a:r>
              <a:rPr lang="en-US" dirty="0"/>
              <a:t>Nothing will be done to these </a:t>
            </a:r>
            <a:r>
              <a:rPr lang="en-US" dirty="0" err="1"/>
              <a:t>pions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MQXFA13b many </a:t>
            </a:r>
            <a:r>
              <a:rPr lang="en-US" dirty="0" err="1"/>
              <a:t>pions</a:t>
            </a:r>
            <a:r>
              <a:rPr lang="en-US" dirty="0"/>
              <a:t> need to be modified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31206-0254-9C47-934F-8F0CBE05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00" y="4318308"/>
            <a:ext cx="5269120" cy="2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5">
            <a:extLst>
              <a:ext uri="{FF2B5EF4-FFF2-40B4-BE49-F238E27FC236}">
                <a16:creationId xmlns:a16="http://schemas.microsoft.com/office/drawing/2014/main" id="{0D77A64D-744F-2B4A-8FA8-26F28231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47" y="2603806"/>
            <a:ext cx="4952953" cy="3593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Pion Machining Positions</a:t>
            </a:r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5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01121" y="4096405"/>
            <a:ext cx="132525" cy="8392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7537" y="4040098"/>
            <a:ext cx="132525" cy="4811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7766" y="4437841"/>
            <a:ext cx="132525" cy="37799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6561" y="4164830"/>
            <a:ext cx="132525" cy="5201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91400" y="4096405"/>
            <a:ext cx="132525" cy="7068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62656" y="4137747"/>
            <a:ext cx="132525" cy="67809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5451" y="3797687"/>
            <a:ext cx="132525" cy="80587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93603" y="4070515"/>
            <a:ext cx="132525" cy="79451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38400" y="4164830"/>
            <a:ext cx="132525" cy="43872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68941" y="3977633"/>
            <a:ext cx="136295" cy="62592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14394" y="4048249"/>
            <a:ext cx="132525" cy="55530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36715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1.17-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1.19-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1.19-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6263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1.19-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1.14-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3504443"/>
            <a:ext cx="2421498" cy="2939176"/>
            <a:chOff x="2616400" y="3504443"/>
            <a:chExt cx="2421498" cy="29391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229	            141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139	             241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949386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79936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670188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50444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49C64-CDA2-CA4A-A8C5-E79FE764C844}"/>
              </a:ext>
            </a:extLst>
          </p:cNvPr>
          <p:cNvSpPr txBox="1"/>
          <p:nvPr/>
        </p:nvSpPr>
        <p:spPr>
          <a:xfrm>
            <a:off x="1164054" y="3713387"/>
            <a:ext cx="6707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Same as before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6DB3B6-CBEC-2943-9E2C-62FB5C035F17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07322" y="3576296"/>
            <a:ext cx="656732" cy="30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7CE08B-09DD-9C41-AE84-173DF8845884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07322" y="3882664"/>
            <a:ext cx="656732" cy="669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F06281-A29F-534D-99AA-9D5C863535A7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07322" y="3882664"/>
            <a:ext cx="656732" cy="1005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7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Electrical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761091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Updated procedures first used in magnet MQXFA05 will continue to be used</a:t>
            </a:r>
          </a:p>
          <a:p>
            <a:pPr lvl="1"/>
            <a:r>
              <a:rPr lang="en-US" dirty="0"/>
              <a:t>Avoiding water in the system due to bladder failures</a:t>
            </a:r>
          </a:p>
          <a:p>
            <a:pPr lvl="2"/>
            <a:r>
              <a:rPr lang="en-US" strike="sngStrike" dirty="0"/>
              <a:t>Absorbent socks in cooling holes to better dam and prevent pooling of water</a:t>
            </a:r>
          </a:p>
          <a:p>
            <a:pPr lvl="3"/>
            <a:r>
              <a:rPr lang="en-US" i="1" dirty="0"/>
              <a:t>Leaves dust, did not prove to protect from significant rust, as observed from MQXFA08 (50% bladder failures…)</a:t>
            </a:r>
          </a:p>
          <a:p>
            <a:pPr lvl="2"/>
            <a:r>
              <a:rPr lang="en-US" dirty="0"/>
              <a:t>Dehumidifiers on hand during bladder operations to bag and flow immediately after operations are complete</a:t>
            </a:r>
          </a:p>
          <a:p>
            <a:pPr lvl="2"/>
            <a:r>
              <a:rPr lang="en-US" dirty="0"/>
              <a:t>Increase load key step sizes to 0.005” (reduces the number of bladder cycles)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12" name="Picture 11" descr="Screenshot 2020-03-02 10.20.25.png">
            <a:extLst>
              <a:ext uri="{FF2B5EF4-FFF2-40B4-BE49-F238E27FC236}">
                <a16:creationId xmlns:a16="http://schemas.microsoft.com/office/drawing/2014/main" id="{D94B3676-4F20-C04E-A25C-5E917017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4" y="1059775"/>
            <a:ext cx="2443163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29E6F-DBB7-4549-8965-D54BB00D74DF}"/>
              </a:ext>
            </a:extLst>
          </p:cNvPr>
          <p:cNvSpPr txBox="1"/>
          <p:nvPr/>
        </p:nvSpPr>
        <p:spPr>
          <a:xfrm>
            <a:off x="6500912" y="3303349"/>
            <a:ext cx="245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3” dia. absorbent sock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2FB32-AD5B-B54B-8B5C-EF354840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73" y="4306200"/>
            <a:ext cx="2438400" cy="182880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 rot="18900000">
            <a:off x="7141510" y="1461595"/>
            <a:ext cx="1280160" cy="1280160"/>
          </a:xfrm>
          <a:prstGeom prst="plus">
            <a:avLst>
              <a:gd name="adj" fmla="val 4052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AD1C0-71BA-1A47-878B-0DEEAECE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83" y="1094097"/>
            <a:ext cx="4662850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Bladder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the bladder failure/load key incident experienced in MQXFA04 we successfully introduced procedural changes starting with MQXFA05</a:t>
            </a:r>
          </a:p>
          <a:p>
            <a:r>
              <a:rPr lang="en-US" dirty="0"/>
              <a:t>Magnet preload operations will continue to implement the following:</a:t>
            </a:r>
          </a:p>
          <a:p>
            <a:pPr lvl="1"/>
            <a:r>
              <a:rPr lang="en-US" dirty="0"/>
              <a:t>A pressure check at the beginning of operations</a:t>
            </a:r>
          </a:p>
          <a:p>
            <a:pPr lvl="1"/>
            <a:r>
              <a:rPr lang="en-US" dirty="0"/>
              <a:t>A “stable hold” at target pressures</a:t>
            </a:r>
          </a:p>
          <a:p>
            <a:pPr lvl="1"/>
            <a:r>
              <a:rPr lang="en-US" dirty="0"/>
              <a:t>Fewer pressure cycles by using 0.005” thick shim steps (about 8 steps expected)</a:t>
            </a:r>
          </a:p>
          <a:p>
            <a:pPr lvl="1"/>
            <a:r>
              <a:rPr lang="en-US" dirty="0"/>
              <a:t>Spare keys on hand to replace as needed, and/or second set of keys ready to replace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481989" y="2320839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146527" y="4099943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V="1">
            <a:off x="5650199" y="3913449"/>
            <a:ext cx="405827" cy="1090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4690178" y="4963931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MQXFA06 an additional 0.005” step was added using all bladders before transitioning to quadrant loading.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5784890" y="3432832"/>
            <a:ext cx="645926" cy="8802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9A4F-D982-E94B-B329-D3B685B1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(MQXFA08b Load Key NCR)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DE5C-34F1-384E-8C7E-8E30CD8D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4510718" cy="4838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NCR #381 in MQXFA08b</a:t>
            </a:r>
          </a:p>
          <a:p>
            <a:pPr lvl="1"/>
            <a:r>
              <a:rPr lang="en-US" dirty="0"/>
              <a:t>One load key was sticking out of bottom by ~1.75”</a:t>
            </a:r>
          </a:p>
          <a:p>
            <a:pPr lvl="1"/>
            <a:r>
              <a:rPr lang="en-US" dirty="0"/>
              <a:t>The tooling used to push the key in (to proper length) hit something, and the key was not visually verified prior to releasing pressure</a:t>
            </a:r>
          </a:p>
          <a:p>
            <a:r>
              <a:rPr lang="en-US" dirty="0"/>
              <a:t>Lessons Learned to be applied:</a:t>
            </a:r>
          </a:p>
          <a:p>
            <a:pPr lvl="1"/>
            <a:r>
              <a:rPr lang="en-US" dirty="0"/>
              <a:t>Modified tooling</a:t>
            </a:r>
          </a:p>
          <a:p>
            <a:pPr lvl="1"/>
            <a:r>
              <a:rPr lang="en-US" dirty="0"/>
              <a:t>New visual checks, especially on bottom where it takes more effort to see</a:t>
            </a:r>
          </a:p>
          <a:p>
            <a:pPr lvl="1"/>
            <a:r>
              <a:rPr lang="en-US" dirty="0"/>
              <a:t>WI will be updated with these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E200B-2086-E446-8ADB-A856DF44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6598-6B0C-0F40-946A-0E0FAB5E6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D5969-C3F1-404E-91B8-18320481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0" y="1035124"/>
            <a:ext cx="3657600" cy="2743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948106-7B99-8443-8F68-C9243CED5477}"/>
              </a:ext>
            </a:extLst>
          </p:cNvPr>
          <p:cNvCxnSpPr>
            <a:cxnSpLocks/>
          </p:cNvCxnSpPr>
          <p:nvPr/>
        </p:nvCxnSpPr>
        <p:spPr>
          <a:xfrm flipV="1">
            <a:off x="6012437" y="2979201"/>
            <a:ext cx="685298" cy="545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55F7155-53EF-124A-86F7-9D0D49134F1B}"/>
              </a:ext>
            </a:extLst>
          </p:cNvPr>
          <p:cNvSpPr/>
          <p:nvPr/>
        </p:nvSpPr>
        <p:spPr>
          <a:xfrm>
            <a:off x="6419055" y="2406724"/>
            <a:ext cx="2234045" cy="7099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F91E6E-902D-B04F-A818-A4998B90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25" y="3822848"/>
            <a:ext cx="3661475" cy="2743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9B2995-F567-094C-A0A0-ED4CBD0257B5}"/>
              </a:ext>
            </a:extLst>
          </p:cNvPr>
          <p:cNvCxnSpPr>
            <a:cxnSpLocks/>
          </p:cNvCxnSpPr>
          <p:nvPr/>
        </p:nvCxnSpPr>
        <p:spPr>
          <a:xfrm flipV="1">
            <a:off x="6076406" y="5392882"/>
            <a:ext cx="1139656" cy="529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8E26D0-0B2E-0C48-A1F5-663CA2B3C71F}"/>
              </a:ext>
            </a:extLst>
          </p:cNvPr>
          <p:cNvSpPr txBox="1"/>
          <p:nvPr/>
        </p:nvSpPr>
        <p:spPr>
          <a:xfrm>
            <a:off x="3409148" y="5767096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section was narrowed for better clearance between preload tooling and components </a:t>
            </a:r>
          </a:p>
        </p:txBody>
      </p:sp>
    </p:spTree>
    <p:extLst>
      <p:ext uri="{BB962C8B-B14F-4D97-AF65-F5344CB8AC3E}">
        <p14:creationId xmlns:p14="http://schemas.microsoft.com/office/powerpoint/2010/main" val="419384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Gauges and </a:t>
            </a:r>
            <a:r>
              <a:rPr lang="en-US" dirty="0" err="1"/>
              <a:t>Hipot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219200"/>
            <a:ext cx="4225471" cy="52302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MQXFA12 revealed potential weakness of SG to coil pole, if pins are incorrectly placed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Coil pole charges up, high voltage between SG wiring and ground can occur</a:t>
            </a:r>
          </a:p>
          <a:p>
            <a:r>
              <a:rPr lang="en-US" dirty="0"/>
              <a:t>MQXFA13 &amp; MQXFA14</a:t>
            </a:r>
          </a:p>
          <a:p>
            <a:pPr lvl="1"/>
            <a:r>
              <a:rPr lang="en-US" dirty="0"/>
              <a:t>SGs were disconnected after preload prior to EQC</a:t>
            </a:r>
          </a:p>
          <a:p>
            <a:pPr lvl="1"/>
            <a:r>
              <a:rPr lang="en-US" dirty="0"/>
              <a:t>All SG connector signals will be verified prior to post-preload EQC is performed</a:t>
            </a:r>
          </a:p>
          <a:p>
            <a:endParaRPr lang="en-US" dirty="0"/>
          </a:p>
          <a:p>
            <a:r>
              <a:rPr lang="en-US" dirty="0"/>
              <a:t>Recent MQXFA Strain gauges controls:</a:t>
            </a:r>
          </a:p>
          <a:p>
            <a:pPr lvl="1"/>
            <a:r>
              <a:rPr lang="en-US" dirty="0"/>
              <a:t>Test pieces were tested to verify bonding and protection; </a:t>
            </a:r>
            <a:r>
              <a:rPr lang="en-US" i="1" u="sng" dirty="0"/>
              <a:t>protections were inconsistent, often installation dependent</a:t>
            </a:r>
          </a:p>
          <a:p>
            <a:r>
              <a:rPr lang="en-US" dirty="0"/>
              <a:t>SGs have been disconnected after preload and not used for testing</a:t>
            </a:r>
          </a:p>
          <a:p>
            <a:r>
              <a:rPr lang="en-US" i="1" dirty="0"/>
              <a:t>Shells and Rods can still be present</a:t>
            </a:r>
          </a:p>
          <a:p>
            <a:pPr lvl="1"/>
            <a:r>
              <a:rPr lang="en-US" i="1" dirty="0"/>
              <a:t>Would need to study this data from prior magnets to understand ability to interpret mechanical behavior,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42473"/>
          <a:stretch/>
        </p:blipFill>
        <p:spPr>
          <a:xfrm>
            <a:off x="5370891" y="996310"/>
            <a:ext cx="3161109" cy="272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34839"/>
          <a:stretch/>
        </p:blipFill>
        <p:spPr>
          <a:xfrm rot="5400000">
            <a:off x="5601968" y="3501811"/>
            <a:ext cx="2698953" cy="33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“theoretical” MQXFA15 asymmetric shimming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3771464" cy="48328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MQXFA15 Preload experienced uniform loading until the 0.033” shim step</a:t>
            </a:r>
          </a:p>
          <a:p>
            <a:pPr lvl="1"/>
            <a:r>
              <a:rPr lang="en-US" dirty="0"/>
              <a:t>Q4 coil experienced significant loss of compression; Q1 experienced significant increase of compression</a:t>
            </a:r>
          </a:p>
          <a:p>
            <a:pPr lvl="1"/>
            <a:r>
              <a:rPr lang="en-US" dirty="0"/>
              <a:t>Final state ended with Q4 highly compressed</a:t>
            </a:r>
          </a:p>
          <a:p>
            <a:pPr lvl="1"/>
            <a:r>
              <a:rPr lang="en-US" dirty="0"/>
              <a:t>Subsequent FEA modeled asymmetric shimming (slides at </a:t>
            </a:r>
            <a:r>
              <a:rPr lang="en-US" dirty="0">
                <a:hlinkClick r:id="rId2"/>
              </a:rPr>
              <a:t>https://indico.fnal.gov/event/59997/ </a:t>
            </a:r>
            <a:r>
              <a:rPr lang="en-US" dirty="0"/>
              <a:t>) exhibited similar behavior, but did not fully replicate observations</a:t>
            </a:r>
          </a:p>
          <a:p>
            <a:endParaRPr lang="en-US" dirty="0"/>
          </a:p>
          <a:p>
            <a:r>
              <a:rPr lang="en-US" u="sng" dirty="0"/>
              <a:t>Preload operations with key shim stacks will be verified prior to insertion and swap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B937-0B1C-BA44-8600-5133B9CD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8" y="1103330"/>
            <a:ext cx="4547032" cy="29718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B8CFEC1-090C-4642-8277-A0C992E2D1F1}"/>
              </a:ext>
            </a:extLst>
          </p:cNvPr>
          <p:cNvSpPr/>
          <p:nvPr/>
        </p:nvSpPr>
        <p:spPr>
          <a:xfrm>
            <a:off x="7871381" y="1103330"/>
            <a:ext cx="188536" cy="6358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B98BA68-4ECF-1140-BC98-D3D55A664D1E}"/>
              </a:ext>
            </a:extLst>
          </p:cNvPr>
          <p:cNvSpPr/>
          <p:nvPr/>
        </p:nvSpPr>
        <p:spPr>
          <a:xfrm>
            <a:off x="8026181" y="3181220"/>
            <a:ext cx="660619" cy="226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2FB47-2979-3B42-903F-9FF8A531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8" y="407513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939C1-4B6D-5F49-9D68-587A591F0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3" r="21707"/>
          <a:stretch/>
        </p:blipFill>
        <p:spPr>
          <a:xfrm>
            <a:off x="4932000" y="943293"/>
            <a:ext cx="4114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2499"/>
            <a:ext cx="7920000" cy="720000"/>
          </a:xfrm>
        </p:spPr>
        <p:txBody>
          <a:bodyPr/>
          <a:lstStyle/>
          <a:p>
            <a:r>
              <a:rPr lang="en-US" dirty="0"/>
              <a:t>MQXFA13b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0" y="1219200"/>
            <a:ext cx="4608544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MQXFA17 </a:t>
            </a:r>
          </a:p>
          <a:p>
            <a:pPr lvl="1"/>
            <a:r>
              <a:rPr lang="en-US" dirty="0"/>
              <a:t>Magnetic Measurements and shipping prep</a:t>
            </a:r>
          </a:p>
          <a:p>
            <a:pPr lvl="1"/>
            <a:r>
              <a:rPr lang="en-US" dirty="0"/>
              <a:t>Will ship in a few weeks</a:t>
            </a:r>
          </a:p>
          <a:p>
            <a:pPr lvl="1"/>
            <a:endParaRPr lang="en-US" dirty="0"/>
          </a:p>
          <a:p>
            <a:r>
              <a:rPr lang="en-US" dirty="0"/>
              <a:t>MQXFA13b</a:t>
            </a:r>
          </a:p>
          <a:p>
            <a:pPr lvl="1"/>
            <a:r>
              <a:rPr lang="en-US" dirty="0"/>
              <a:t>Pad-collar assemblies are complete</a:t>
            </a:r>
          </a:p>
          <a:p>
            <a:pPr lvl="1"/>
            <a:r>
              <a:rPr lang="en-US" dirty="0"/>
              <a:t>Shell-yoke assemblies are complete </a:t>
            </a:r>
          </a:p>
          <a:p>
            <a:pPr lvl="1"/>
            <a:r>
              <a:rPr lang="en-US" dirty="0"/>
              <a:t>Dressed coil operations completed</a:t>
            </a:r>
          </a:p>
          <a:p>
            <a:pPr lvl="1"/>
            <a:r>
              <a:rPr lang="en-US" dirty="0"/>
              <a:t>Fuji coil pack preparations are in process</a:t>
            </a:r>
          </a:p>
          <a:p>
            <a:pPr lvl="1"/>
            <a:r>
              <a:rPr lang="en-US" dirty="0"/>
              <a:t>~Late Feb completion; likely to ship in March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5510521" y="3654932"/>
            <a:ext cx="1007417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6884009" y="3654931"/>
            <a:ext cx="1117651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58D6A-C7DC-A64F-87DB-89833445236B}"/>
              </a:ext>
            </a:extLst>
          </p:cNvPr>
          <p:cNvSpPr txBox="1"/>
          <p:nvPr/>
        </p:nvSpPr>
        <p:spPr>
          <a:xfrm>
            <a:off x="6698631" y="5005640"/>
            <a:ext cx="1488405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MQXFA12b coils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Structure Status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7" y="1219201"/>
            <a:ext cx="7969170" cy="1167864"/>
          </a:xfrm>
        </p:spPr>
        <p:txBody>
          <a:bodyPr>
            <a:normAutofit/>
          </a:bodyPr>
          <a:lstStyle/>
          <a:p>
            <a:r>
              <a:rPr lang="en-US" dirty="0"/>
              <a:t>MQXFA13b uses the new CLIQ lead design</a:t>
            </a:r>
          </a:p>
          <a:p>
            <a:pPr lvl="1"/>
            <a:r>
              <a:rPr lang="en-US" dirty="0"/>
              <a:t>Implemented in MQXFA13 for first shipped magnet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06043-4ADB-0941-BB55-7B1FFF62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11" y="2387065"/>
            <a:ext cx="2746681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D4825-6126-CA46-9EDD-3548B435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69" y="2387065"/>
            <a:ext cx="2787142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49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MQXFA13b structural parts are ready for assembly</a:t>
            </a:r>
          </a:p>
          <a:p>
            <a:pPr lvl="1"/>
            <a:r>
              <a:rPr lang="en-US" dirty="0"/>
              <a:t>Fuji coil pack assembly is being prepared</a:t>
            </a:r>
          </a:p>
          <a:p>
            <a:r>
              <a:rPr lang="en-US" dirty="0"/>
              <a:t>Lessons learned from recent magnets are being applied to build this magnet	</a:t>
            </a:r>
          </a:p>
          <a:p>
            <a:pPr lvl="1"/>
            <a:r>
              <a:rPr lang="en-US" dirty="0"/>
              <a:t>What was learned from MQXFA07 and MQXFA10 re-squaring (and rebuild of A10, A11, and A08b and subsequent magnet builds) of the coil pack will also be applied</a:t>
            </a:r>
          </a:p>
          <a:p>
            <a:pPr lvl="1"/>
            <a:r>
              <a:rPr lang="en-US" dirty="0"/>
              <a:t>MQXFA08b key insertion has been addressed</a:t>
            </a:r>
          </a:p>
          <a:p>
            <a:pPr lvl="1"/>
            <a:r>
              <a:rPr lang="en-US" dirty="0"/>
              <a:t>MQXFA12 SG </a:t>
            </a:r>
            <a:r>
              <a:rPr lang="en-US" dirty="0" err="1"/>
              <a:t>hipot</a:t>
            </a:r>
            <a:r>
              <a:rPr lang="en-US" dirty="0"/>
              <a:t> issue has been addressed; removing connector blocks from skirts prior to final EQC</a:t>
            </a:r>
          </a:p>
          <a:p>
            <a:pPr lvl="1"/>
            <a:r>
              <a:rPr lang="en-US" dirty="0"/>
              <a:t>Possible MQXFA15 asymmetric shimming has been addressed </a:t>
            </a:r>
          </a:p>
          <a:p>
            <a:r>
              <a:rPr lang="en-US" dirty="0"/>
              <a:t>Pion locations were identified that require modification in almost all coils</a:t>
            </a:r>
          </a:p>
          <a:p>
            <a:r>
              <a:rPr lang="en-US" dirty="0"/>
              <a:t>MQXFA13b is expected to ship in March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Applying Lessons Learned</a:t>
            </a:r>
          </a:p>
          <a:p>
            <a:r>
              <a:rPr lang="en-US" dirty="0"/>
              <a:t>Status and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~0.004”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0.002”+0.002”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:241 – 141 – 139 – 229: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1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7480441" cy="25664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GPI Layers will have ID fold</a:t>
            </a:r>
          </a:p>
          <a:p>
            <a:pPr lvl="1"/>
            <a:r>
              <a:rPr lang="en-US" dirty="0"/>
              <a:t>Process was developed and incorporated into MQXFA07 and later coils</a:t>
            </a:r>
          </a:p>
          <a:p>
            <a:r>
              <a:rPr lang="en-US" dirty="0">
                <a:solidFill>
                  <a:srgbClr val="FF0000"/>
                </a:solidFill>
              </a:rPr>
              <a:t>Preventing a repeat of the MQXFA09 NCR: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Fuji build will have Kapton tape holding fold down on the 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Final build will use Araldite spots of glue with tape removed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Inspection step after the upper coil pair is placed on top of bottom coil pair will verify no </a:t>
            </a:r>
            <a:r>
              <a:rPr lang="en-US" dirty="0" err="1">
                <a:solidFill>
                  <a:srgbClr val="FF0000"/>
                </a:solidFill>
              </a:rPr>
              <a:t>foldback</a:t>
            </a:r>
            <a:r>
              <a:rPr lang="en-US" dirty="0">
                <a:solidFill>
                  <a:srgbClr val="FF0000"/>
                </a:solidFill>
              </a:rPr>
              <a:t> condition is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4C41C-92F5-944C-8873-731AA15B0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0" t="14699" r="11637" b="32962"/>
          <a:stretch/>
        </p:blipFill>
        <p:spPr>
          <a:xfrm>
            <a:off x="5404204" y="3882384"/>
            <a:ext cx="320370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C127-A23D-8740-915D-ACC43CCC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2" t="8514" r="8938" b="21650"/>
          <a:stretch/>
        </p:blipFill>
        <p:spPr>
          <a:xfrm>
            <a:off x="2281406" y="3882384"/>
            <a:ext cx="3122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23" y="1139049"/>
            <a:ext cx="3122389" cy="3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15"/>
            <a:ext cx="4466850" cy="311403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009900"/>
                </a:solidFill>
              </a:rPr>
              <a:t>Based on MQXFA12 size and gap size with respect to the 75 in-lbs. torque vs. 125 in-lbs. torque: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Mechanical measurements show ~0.006” on coil pack size difference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Equates to ~ 0.001” pole key gap difference, per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48059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ED07-91C7-844A-BC8F-A8FB8EFBA6B7}"/>
              </a:ext>
            </a:extLst>
          </p:cNvPr>
          <p:cNvSpPr txBox="1"/>
          <p:nvPr/>
        </p:nvSpPr>
        <p:spPr>
          <a:xfrm>
            <a:off x="5336161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93A52-5EE6-C34B-BC67-51B1BFAE2942}"/>
              </a:ext>
            </a:extLst>
          </p:cNvPr>
          <p:cNvSpPr txBox="1"/>
          <p:nvPr/>
        </p:nvSpPr>
        <p:spPr>
          <a:xfrm>
            <a:off x="8156073" y="364077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E9BB5-D38C-9943-A3E8-50E2A68569DB}"/>
              </a:ext>
            </a:extLst>
          </p:cNvPr>
          <p:cNvSpPr txBox="1"/>
          <p:nvPr/>
        </p:nvSpPr>
        <p:spPr>
          <a:xfrm>
            <a:off x="5273927" y="36638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0E8CC-189A-8C41-B1C3-ABB09086A1DA}"/>
              </a:ext>
            </a:extLst>
          </p:cNvPr>
          <p:cNvSpPr txBox="1"/>
          <p:nvPr/>
        </p:nvSpPr>
        <p:spPr>
          <a:xfrm>
            <a:off x="7461116" y="418050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Depiction not to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8649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859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AA22D8-5706-E640-8231-1945C0DCE089}"/>
              </a:ext>
            </a:extLst>
          </p:cNvPr>
          <p:cNvSpPr/>
          <p:nvPr/>
        </p:nvSpPr>
        <p:spPr>
          <a:xfrm>
            <a:off x="5273927" y="948266"/>
            <a:ext cx="3480585" cy="3236003"/>
          </a:xfrm>
          <a:custGeom>
            <a:avLst/>
            <a:gdLst>
              <a:gd name="connsiteX0" fmla="*/ 0 w 3341511"/>
              <a:gd name="connsiteY0" fmla="*/ 0 h 2235200"/>
              <a:gd name="connsiteX1" fmla="*/ 0 w 3341511"/>
              <a:gd name="connsiteY1" fmla="*/ 0 h 2235200"/>
              <a:gd name="connsiteX2" fmla="*/ 688622 w 3341511"/>
              <a:gd name="connsiteY2" fmla="*/ 2235200 h 2235200"/>
              <a:gd name="connsiteX3" fmla="*/ 3081867 w 3341511"/>
              <a:gd name="connsiteY3" fmla="*/ 2235200 h 2235200"/>
              <a:gd name="connsiteX4" fmla="*/ 3341511 w 3341511"/>
              <a:gd name="connsiteY4" fmla="*/ 158045 h 2235200"/>
              <a:gd name="connsiteX5" fmla="*/ 0 w 3341511"/>
              <a:gd name="connsiteY5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511" h="2235200">
                <a:moveTo>
                  <a:pt x="0" y="0"/>
                </a:moveTo>
                <a:lnTo>
                  <a:pt x="0" y="0"/>
                </a:lnTo>
                <a:lnTo>
                  <a:pt x="688622" y="2235200"/>
                </a:lnTo>
                <a:lnTo>
                  <a:pt x="3081867" y="2235200"/>
                </a:lnTo>
                <a:lnTo>
                  <a:pt x="3341511" y="1580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14" y="4036630"/>
            <a:ext cx="4029986" cy="25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23" y="963204"/>
            <a:ext cx="3122389" cy="301472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Coil Pack Assembly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362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Lessons learned from MQXFA07 disassembly and MQXFA10 rebuild</a:t>
            </a:r>
          </a:p>
          <a:p>
            <a:pPr lvl="1"/>
            <a:r>
              <a:rPr lang="en-US" dirty="0"/>
              <a:t>A revised process for squaring and torqueing the Coil Pack was developed</a:t>
            </a:r>
          </a:p>
          <a:p>
            <a:pPr lvl="1"/>
            <a:r>
              <a:rPr lang="en-US" i="1" dirty="0"/>
              <a:t>Greater emphasis on </a:t>
            </a:r>
            <a:r>
              <a:rPr lang="en-US" i="1" dirty="0" err="1"/>
              <a:t>squareness</a:t>
            </a:r>
            <a:r>
              <a:rPr lang="en-US" i="1" dirty="0"/>
              <a:t> and gap uniformity </a:t>
            </a:r>
            <a:r>
              <a:rPr lang="en-US" dirty="0"/>
              <a:t>throughout the entire torqueing process</a:t>
            </a:r>
          </a:p>
          <a:p>
            <a:pPr lvl="1"/>
            <a:r>
              <a:rPr lang="en-US" dirty="0"/>
              <a:t>Torque target is 75 +/- 25  in-lbs., depending on gaps</a:t>
            </a:r>
          </a:p>
          <a:p>
            <a:pPr lvl="1"/>
            <a:r>
              <a:rPr lang="en-US" dirty="0"/>
              <a:t>Iterative measurements throughout build will ensure and verify that the gaps and coil pack squareness specifications are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25757" y="1177290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Uniform gaps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68907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68408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6932" y="902916"/>
            <a:ext cx="3105890" cy="310589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281653" y="377475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Improved </a:t>
            </a:r>
            <a:r>
              <a:rPr lang="en-US" sz="1200" i="1" dirty="0" err="1">
                <a:solidFill>
                  <a:srgbClr val="FF0000"/>
                </a:solidFill>
              </a:rPr>
              <a:t>squareness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7149877" y="4593375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See </a:t>
            </a:r>
            <a:r>
              <a:rPr lang="en-US" sz="1200" i="1">
                <a:solidFill>
                  <a:srgbClr val="FF0000"/>
                </a:solidFill>
              </a:rPr>
              <a:t>next slide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5ACEAC-DBAA-EB4D-83F6-E3CD1780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33469"/>
            <a:ext cx="4572000" cy="33212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10-Jan-2024 MQXFA13b Magnet Structure and Status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F7A0A-053D-824B-BAD5-3C3BF524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66" y="3540806"/>
            <a:ext cx="4572000" cy="331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MQXFA15 and A16 Gap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72889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For the pole key gap:</a:t>
            </a:r>
            <a:r>
              <a:rPr lang="en-US" dirty="0"/>
              <a:t> </a:t>
            </a:r>
          </a:p>
          <a:p>
            <a:pPr lvl="1"/>
            <a:r>
              <a:rPr lang="en-US" b="1" i="1" dirty="0"/>
              <a:t>The average pole key gap (per side) among the four coils on each longitudinal location shall be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bg2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0.400</a:t>
            </a:r>
            <a:r>
              <a:rPr lang="en-US" b="1" i="1" dirty="0">
                <a:solidFill>
                  <a:schemeClr val="bg2"/>
                </a:solidFill>
              </a:rPr>
              <a:t> ±0.050 mm</a:t>
            </a:r>
            <a:r>
              <a:rPr lang="en-US" b="1" i="1" dirty="0"/>
              <a:t>. </a:t>
            </a:r>
          </a:p>
          <a:p>
            <a:pPr lvl="1"/>
            <a:r>
              <a:rPr lang="en-US" b="1" i="1" dirty="0"/>
              <a:t>The minimum pole key gap (per side) in any quadrant and in any longitudinal location shall be </a:t>
            </a:r>
            <a:r>
              <a:rPr lang="en-US" b="1" i="1" dirty="0">
                <a:solidFill>
                  <a:schemeClr val="bg2"/>
                </a:solidFill>
              </a:rPr>
              <a:t>&gt; +0.</a:t>
            </a:r>
            <a:r>
              <a:rPr lang="en-US" b="1" i="1" dirty="0">
                <a:solidFill>
                  <a:srgbClr val="FF0000"/>
                </a:solidFill>
              </a:rPr>
              <a:t>300</a:t>
            </a:r>
            <a:r>
              <a:rPr lang="en-US" b="1" i="1" dirty="0">
                <a:solidFill>
                  <a:schemeClr val="bg2"/>
                </a:solidFill>
              </a:rPr>
              <a:t> mm</a:t>
            </a:r>
            <a:r>
              <a:rPr lang="en-US" b="1" i="1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623265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2706-6139-0F4B-9390-392AAA4275B0}"/>
              </a:ext>
            </a:extLst>
          </p:cNvPr>
          <p:cNvSpPr txBox="1"/>
          <p:nvPr/>
        </p:nvSpPr>
        <p:spPr>
          <a:xfrm>
            <a:off x="4571999" y="837178"/>
            <a:ext cx="2879835" cy="65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Updated Specification wording in Doc DB 4009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67DBA-7DF8-9548-8601-00E1CD3B0972}"/>
              </a:ext>
            </a:extLst>
          </p:cNvPr>
          <p:cNvSpPr txBox="1"/>
          <p:nvPr/>
        </p:nvSpPr>
        <p:spPr>
          <a:xfrm>
            <a:off x="5146187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MQXFA16</a:t>
            </a:r>
          </a:p>
        </p:txBody>
      </p:sp>
    </p:spTree>
    <p:extLst>
      <p:ext uri="{BB962C8B-B14F-4D97-AF65-F5344CB8AC3E}">
        <p14:creationId xmlns:p14="http://schemas.microsoft.com/office/powerpoint/2010/main" val="3999841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52630</TotalTime>
  <Words>1675</Words>
  <Application>Microsoft Macintosh PowerPoint</Application>
  <PresentationFormat>On-screen Show (4:3)</PresentationFormat>
  <Paragraphs>327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Wingdings</vt:lpstr>
      <vt:lpstr>Thème Office</vt:lpstr>
      <vt:lpstr>MQXFA13b Structure and Status</vt:lpstr>
      <vt:lpstr>MQXFA13b Structure Assembly</vt:lpstr>
      <vt:lpstr>MQXFA13b Proposed Coil Arrangement</vt:lpstr>
      <vt:lpstr>MQXFA13b Coil Pack Build 1 (Fuji)</vt:lpstr>
      <vt:lpstr>MQXFA13b Coil Pack Build (Final)</vt:lpstr>
      <vt:lpstr>Fuji Assembly Notes (1)</vt:lpstr>
      <vt:lpstr>Fuji Assembly Notes (2)</vt:lpstr>
      <vt:lpstr>Final Coil Pack Assembly Notes</vt:lpstr>
      <vt:lpstr>MQXFA15 and A16 Gap Measurements</vt:lpstr>
      <vt:lpstr>Pion Machining, Details</vt:lpstr>
      <vt:lpstr>MQXFA13b Pion Machining Positions</vt:lpstr>
      <vt:lpstr>Avoiding Electrical Issues</vt:lpstr>
      <vt:lpstr>Reducing Bladder Cycles</vt:lpstr>
      <vt:lpstr>Lessons Learned (MQXFA08b Load Key NCR)</vt:lpstr>
      <vt:lpstr>Strain Gauges and Hipot</vt:lpstr>
      <vt:lpstr>Lessons from “theoretical” MQXFA15 asymmetric shimming</vt:lpstr>
      <vt:lpstr>MQXFA13b Structure Status</vt:lpstr>
      <vt:lpstr>MQXFA13b Structure Status (2)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573</cp:revision>
  <cp:lastPrinted>2022-11-18T04:00:11Z</cp:lastPrinted>
  <dcterms:created xsi:type="dcterms:W3CDTF">2020-03-09T16:37:58Z</dcterms:created>
  <dcterms:modified xsi:type="dcterms:W3CDTF">2024-01-10T06:51:43Z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