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3" r:id="rId5"/>
    <p:sldId id="358" r:id="rId6"/>
    <p:sldId id="383" r:id="rId7"/>
    <p:sldId id="666" r:id="rId8"/>
    <p:sldId id="673" r:id="rId9"/>
    <p:sldId id="674" r:id="rId10"/>
    <p:sldId id="675" r:id="rId11"/>
    <p:sldId id="667" r:id="rId12"/>
    <p:sldId id="668" r:id="rId13"/>
    <p:sldId id="664" r:id="rId14"/>
    <p:sldId id="670" r:id="rId15"/>
    <p:sldId id="672" r:id="rId16"/>
    <p:sldId id="676" r:id="rId17"/>
    <p:sldId id="660" r:id="rId18"/>
    <p:sldId id="416" r:id="rId19"/>
    <p:sldId id="417" r:id="rId20"/>
    <p:sldId id="410" r:id="rId21"/>
    <p:sldId id="381" r:id="rId22"/>
    <p:sldId id="392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5F5F5F"/>
    <a:srgbClr val="800000"/>
    <a:srgbClr val="FFE699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5" autoAdjust="0"/>
    <p:restoredTop sz="93798" autoAdjust="0"/>
  </p:normalViewPr>
  <p:slideViewPr>
    <p:cSldViewPr snapToGrid="0" showGuides="1">
      <p:cViewPr varScale="1">
        <p:scale>
          <a:sx n="118" d="100"/>
          <a:sy n="118" d="100"/>
        </p:scale>
        <p:origin x="208" y="384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08/01/2024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08/01/2024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29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22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92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65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25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01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77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99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MQXFA13b Coil Pack and Shimming Proposal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B074F-665B-D741-B307-3920D207E5D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6196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indico.fnal.gov/event/5649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MQXFA13b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Coil Pack and Shimming Proposal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Mike Solis, Paolo Ferracin, Jennifer Doyle</a:t>
            </a:r>
          </a:p>
          <a:p>
            <a:r>
              <a:rPr lang="en-US" i="1" dirty="0"/>
              <a:t>1/10/24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2AC1B98B-EA54-4349-9DAE-8C50FCF8C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7277683" y="1511005"/>
            <a:ext cx="761054" cy="531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7114609" y="1117935"/>
            <a:ext cx="184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 </a:t>
            </a:r>
            <a:r>
              <a:rPr lang="en-US" sz="1400" b="1" dirty="0" err="1">
                <a:solidFill>
                  <a:srgbClr val="FF0000"/>
                </a:solidFill>
              </a:rPr>
              <a:t>keyslots</a:t>
            </a:r>
            <a:r>
              <a:rPr lang="en-US" sz="1400" b="1" dirty="0">
                <a:solidFill>
                  <a:srgbClr val="FF0000"/>
                </a:solidFill>
              </a:rPr>
              <a:t> out of spec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6844145" y="1688980"/>
            <a:ext cx="266774" cy="70691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 txBox="1">
            <a:spLocks/>
          </p:cNvSpPr>
          <p:nvPr/>
        </p:nvSpPr>
        <p:spPr>
          <a:xfrm>
            <a:off x="284984" y="989013"/>
            <a:ext cx="4035556" cy="30638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Coils within </a:t>
            </a:r>
            <a:r>
              <a:rPr lang="fr-FR" dirty="0" err="1"/>
              <a:t>spec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1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73FD-1179-C441-97DA-F41859A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Coils Matrix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C749FC-57CD-5F48-BA9E-E95FDB680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97884"/>
              </p:ext>
            </p:extLst>
          </p:nvPr>
        </p:nvGraphicFramePr>
        <p:xfrm>
          <a:off x="612775" y="779663"/>
          <a:ext cx="791844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18">
                  <a:extLst>
                    <a:ext uri="{9D8B030D-6E8A-4147-A177-3AD203B41FA5}">
                      <a16:colId xmlns:a16="http://schemas.microsoft.com/office/drawing/2014/main" val="1049327427"/>
                    </a:ext>
                  </a:extLst>
                </a:gridCol>
                <a:gridCol w="1112188">
                  <a:extLst>
                    <a:ext uri="{9D8B030D-6E8A-4147-A177-3AD203B41FA5}">
                      <a16:colId xmlns:a16="http://schemas.microsoft.com/office/drawing/2014/main" val="330595013"/>
                    </a:ext>
                  </a:extLst>
                </a:gridCol>
                <a:gridCol w="1506581">
                  <a:extLst>
                    <a:ext uri="{9D8B030D-6E8A-4147-A177-3AD203B41FA5}">
                      <a16:colId xmlns:a16="http://schemas.microsoft.com/office/drawing/2014/main" val="3623164223"/>
                    </a:ext>
                  </a:extLst>
                </a:gridCol>
                <a:gridCol w="1932525">
                  <a:extLst>
                    <a:ext uri="{9D8B030D-6E8A-4147-A177-3AD203B41FA5}">
                      <a16:colId xmlns:a16="http://schemas.microsoft.com/office/drawing/2014/main" val="3793856644"/>
                    </a:ext>
                  </a:extLst>
                </a:gridCol>
                <a:gridCol w="1223649">
                  <a:extLst>
                    <a:ext uri="{9D8B030D-6E8A-4147-A177-3AD203B41FA5}">
                      <a16:colId xmlns:a16="http://schemas.microsoft.com/office/drawing/2014/main" val="3129968683"/>
                    </a:ext>
                  </a:extLst>
                </a:gridCol>
                <a:gridCol w="1257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b6 Corr.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Keyway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Avg. Pole </a:t>
                      </a:r>
                    </a:p>
                    <a:p>
                      <a:pPr algn="ctr"/>
                      <a:r>
                        <a:rPr lang="en-US" dirty="0"/>
                        <a:t>Inner 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Avg</a:t>
                      </a:r>
                      <a:r>
                        <a:rPr lang="en-US" sz="1600" dirty="0"/>
                        <a:t> R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Avg. </a:t>
                      </a:r>
                      <a:r>
                        <a:rPr lang="en-US" sz="1600" dirty="0" err="1"/>
                        <a:t>Midpl</a:t>
                      </a:r>
                      <a:r>
                        <a:rPr lang="en-US" sz="1600" dirty="0"/>
                        <a:t> Dev.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2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~-49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~-128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6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~-51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~-131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0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~-51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~-138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~-57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~-167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~-37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~-92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~-56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~-154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5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~-54 µm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~-141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348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4EAB4-A278-F44F-89E4-65F133F6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1887-DC2C-0E47-9ED9-48FA89F66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 txBox="1">
            <a:spLocks/>
          </p:cNvSpPr>
          <p:nvPr/>
        </p:nvSpPr>
        <p:spPr>
          <a:xfrm>
            <a:off x="611999" y="4133088"/>
            <a:ext cx="7906887" cy="208894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OD: all coils are slightly undersized, significantly more than earlier coils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Midplane: all coils are undersized, will require extra midplane shims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en-US" sz="2800" dirty="0">
                <a:solidFill>
                  <a:schemeClr val="accent5"/>
                </a:solidFill>
              </a:rPr>
              <a:t>ole inner radii show deviations into the bore even though average is ~nominal; </a:t>
            </a:r>
            <a:r>
              <a:rPr lang="en-US" sz="2800" dirty="0" err="1">
                <a:solidFill>
                  <a:schemeClr val="accent5"/>
                </a:solidFill>
              </a:rPr>
              <a:t>pions</a:t>
            </a:r>
            <a:r>
              <a:rPr lang="en-US" sz="2800" dirty="0">
                <a:solidFill>
                  <a:schemeClr val="accent5"/>
                </a:solidFill>
              </a:rPr>
              <a:t> will need to be machined in these locations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LBNL measurements are using Leica system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lang="en-US" sz="2800" dirty="0">
              <a:solidFill>
                <a:schemeClr val="accent5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78EDBB-7DB4-2E4C-9140-1FBAB3DCE8D4}"/>
              </a:ext>
            </a:extLst>
          </p:cNvPr>
          <p:cNvSpPr/>
          <p:nvPr/>
        </p:nvSpPr>
        <p:spPr>
          <a:xfrm>
            <a:off x="497711" y="2525455"/>
            <a:ext cx="8189089" cy="37243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9AA684-3C9C-6C4C-91A0-DB599A8646C5}"/>
              </a:ext>
            </a:extLst>
          </p:cNvPr>
          <p:cNvSpPr/>
          <p:nvPr/>
        </p:nvSpPr>
        <p:spPr>
          <a:xfrm>
            <a:off x="470897" y="3277303"/>
            <a:ext cx="8189089" cy="7383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122770-2DB6-1544-8CBD-AB8A7617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042" y="3098266"/>
            <a:ext cx="4409440" cy="3200400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73096AEC-FE97-FD45-81E2-04C7B8B96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8266"/>
            <a:ext cx="4405584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Size estimates with midplane shims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080655"/>
            <a:ext cx="7920000" cy="63902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measurement plots created to show the effect of adding shims to both midplanes of Coils </a:t>
            </a:r>
            <a:r>
              <a:rPr lang="en-US" dirty="0">
                <a:solidFill>
                  <a:srgbClr val="FF0000"/>
                </a:solidFill>
              </a:rPr>
              <a:t>139, 141, 229, </a:t>
            </a:r>
            <a:r>
              <a:rPr lang="en-US" b="1" u="sng" dirty="0">
                <a:solidFill>
                  <a:srgbClr val="FF0000"/>
                </a:solidFill>
              </a:rPr>
              <a:t>241</a:t>
            </a:r>
          </a:p>
          <a:p>
            <a:r>
              <a:rPr lang="en-US" sz="2700" i="1" dirty="0"/>
              <a:t>Limited by thicknesses of </a:t>
            </a:r>
            <a:r>
              <a:rPr lang="en-US" sz="2700" i="1" dirty="0" err="1"/>
              <a:t>Kapton</a:t>
            </a:r>
            <a:r>
              <a:rPr lang="en-US" sz="2700" i="1" dirty="0"/>
              <a:t> </a:t>
            </a:r>
            <a:r>
              <a:rPr lang="en-US" sz="2700" i="1" dirty="0" err="1"/>
              <a:t>midplane</a:t>
            </a:r>
            <a:r>
              <a:rPr lang="en-US" sz="2700" i="1" dirty="0"/>
              <a:t> shim </a:t>
            </a:r>
            <a:r>
              <a:rPr lang="en-US" sz="2700" i="1" dirty="0" err="1"/>
              <a:t>availalble</a:t>
            </a:r>
            <a:endParaRPr lang="en-US" sz="27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094354" y="3490724"/>
            <a:ext cx="473272" cy="891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8260" y="3197005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Unshimmed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70885" y="1719677"/>
            <a:ext cx="23968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Coil 139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141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0.002”+0.002” </a:t>
            </a:r>
            <a:r>
              <a:rPr lang="en-US" dirty="0"/>
              <a:t>on </a:t>
            </a:r>
            <a:r>
              <a:rPr lang="en-US" b="1" u="sng" dirty="0"/>
              <a:t>241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229</a:t>
            </a:r>
          </a:p>
        </p:txBody>
      </p:sp>
    </p:spTree>
    <p:extLst>
      <p:ext uri="{BB962C8B-B14F-4D97-AF65-F5344CB8AC3E}">
        <p14:creationId xmlns:p14="http://schemas.microsoft.com/office/powerpoint/2010/main" val="198139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C5261A12-C972-CA45-A659-D3D3612E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8266"/>
            <a:ext cx="4405584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5CB239-A804-C045-8B31-AA22A211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21" y="3098266"/>
            <a:ext cx="440944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Size estimates with midplane shims </a:t>
            </a:r>
            <a:br>
              <a:rPr lang="en-US" dirty="0"/>
            </a:br>
            <a:r>
              <a:rPr lang="en-US" u="sng" dirty="0"/>
              <a:t>with Ends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080655"/>
            <a:ext cx="7920000" cy="63902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measurement plots created to show the effect of adding shims to both midplanes of Coils </a:t>
            </a:r>
            <a:r>
              <a:rPr lang="en-US" dirty="0">
                <a:solidFill>
                  <a:srgbClr val="FF0000"/>
                </a:solidFill>
              </a:rPr>
              <a:t>139, 141, 229, </a:t>
            </a:r>
            <a:r>
              <a:rPr lang="en-US" b="1" u="sng" dirty="0">
                <a:solidFill>
                  <a:srgbClr val="FF0000"/>
                </a:solidFill>
              </a:rPr>
              <a:t>241</a:t>
            </a:r>
          </a:p>
          <a:p>
            <a:r>
              <a:rPr lang="en-US" sz="2700" i="1" dirty="0"/>
              <a:t>Limited by thicknesses of </a:t>
            </a:r>
            <a:r>
              <a:rPr lang="en-US" sz="2700" i="1" dirty="0" err="1"/>
              <a:t>Kapton</a:t>
            </a:r>
            <a:r>
              <a:rPr lang="en-US" sz="2700" i="1" dirty="0"/>
              <a:t> </a:t>
            </a:r>
            <a:r>
              <a:rPr lang="en-US" sz="2700" i="1" dirty="0" err="1"/>
              <a:t>midplane</a:t>
            </a:r>
            <a:r>
              <a:rPr lang="en-US" sz="2700" i="1" dirty="0"/>
              <a:t> shim </a:t>
            </a:r>
            <a:r>
              <a:rPr lang="en-US" sz="2700" i="1" dirty="0" err="1"/>
              <a:t>availalble</a:t>
            </a:r>
            <a:endParaRPr lang="en-US" sz="27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094354" y="3490724"/>
            <a:ext cx="473272" cy="891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8260" y="3197005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Unshimmed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70885" y="1719677"/>
            <a:ext cx="23968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Coil 139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141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0.002”+0.002” </a:t>
            </a:r>
            <a:r>
              <a:rPr lang="en-US" dirty="0"/>
              <a:t>on </a:t>
            </a:r>
            <a:r>
              <a:rPr lang="en-US" b="1" u="sng" dirty="0"/>
              <a:t>241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229</a:t>
            </a:r>
          </a:p>
        </p:txBody>
      </p:sp>
    </p:spTree>
    <p:extLst>
      <p:ext uri="{BB962C8B-B14F-4D97-AF65-F5344CB8AC3E}">
        <p14:creationId xmlns:p14="http://schemas.microsoft.com/office/powerpoint/2010/main" val="409627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6">
            <a:extLst>
              <a:ext uri="{FF2B5EF4-FFF2-40B4-BE49-F238E27FC236}">
                <a16:creationId xmlns:a16="http://schemas.microsoft.com/office/drawing/2014/main" id="{F9DDAA71-F711-D646-B5B0-C214DBE62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78079"/>
              </p:ext>
            </p:extLst>
          </p:nvPr>
        </p:nvGraphicFramePr>
        <p:xfrm>
          <a:off x="1981200" y="2402776"/>
          <a:ext cx="4935410" cy="245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082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987082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987082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987082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987082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83431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4041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4041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8763290"/>
                  </a:ext>
                </a:extLst>
              </a:tr>
              <a:tr h="4041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2886"/>
                  </a:ext>
                </a:extLst>
              </a:tr>
              <a:tr h="4041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877099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FEFC3D8E-BC03-460F-BA87-A9FB7CF8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MQXFA13b </a:t>
            </a:r>
            <a:r>
              <a:rPr lang="it-IT" dirty="0" err="1"/>
              <a:t>Peak</a:t>
            </a:r>
            <a:r>
              <a:rPr lang="it-IT" dirty="0"/>
              <a:t> </a:t>
            </a:r>
            <a:r>
              <a:rPr lang="it-IT" dirty="0" err="1"/>
              <a:t>voltages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9085C4-BD71-43DC-9FF2-62A81379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8F6A3-D164-496F-A518-340107DFF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MQXFA13b Coil Pack and Shimming Proposal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DC425E-F9F8-4662-8DF4-E73E34C1E5CB}"/>
              </a:ext>
            </a:extLst>
          </p:cNvPr>
          <p:cNvSpPr txBox="1"/>
          <p:nvPr/>
        </p:nvSpPr>
        <p:spPr>
          <a:xfrm>
            <a:off x="110836" y="999256"/>
            <a:ext cx="5145764" cy="1396676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it-IT" dirty="0"/>
              <a:t>Coils reported in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ordering</a:t>
            </a:r>
            <a:r>
              <a:rPr lang="it-IT" dirty="0"/>
              <a:t> from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Peak</a:t>
            </a:r>
            <a:r>
              <a:rPr lang="it-IT" dirty="0"/>
              <a:t> voltages evaluated in usual </a:t>
            </a:r>
            <a:r>
              <a:rPr lang="it-IT" dirty="0" err="1"/>
              <a:t>failure</a:t>
            </a:r>
            <a:r>
              <a:rPr lang="it-IT" dirty="0"/>
              <a:t> </a:t>
            </a:r>
            <a:r>
              <a:rPr lang="it-IT" dirty="0" err="1"/>
              <a:t>scenarios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All</a:t>
            </a:r>
            <a:r>
              <a:rPr lang="it-IT" dirty="0"/>
              <a:t> coils from A13 (Q2, Q3, Q4) must stay in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respective</a:t>
            </a:r>
            <a:r>
              <a:rPr lang="it-IT" dirty="0"/>
              <a:t> </a:t>
            </a:r>
            <a:r>
              <a:rPr lang="it-IT" dirty="0" err="1"/>
              <a:t>quuadrants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 err="1"/>
              <a:t>All</a:t>
            </a:r>
            <a:r>
              <a:rPr lang="it-IT" b="1" u="sng" dirty="0"/>
              <a:t> coils </a:t>
            </a:r>
            <a:r>
              <a:rPr lang="it-IT" b="1" u="sng" dirty="0" err="1"/>
              <a:t>available</a:t>
            </a:r>
            <a:r>
              <a:rPr lang="it-IT" b="1" u="sng" dirty="0"/>
              <a:t> can be </a:t>
            </a:r>
            <a:r>
              <a:rPr lang="it-IT" b="1" u="sng" dirty="0" err="1"/>
              <a:t>used</a:t>
            </a:r>
            <a:r>
              <a:rPr lang="it-IT" b="1" u="sng" dirty="0"/>
              <a:t> in Q1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F66847-17AD-F846-962C-036ECB0DF277}"/>
              </a:ext>
            </a:extLst>
          </p:cNvPr>
          <p:cNvSpPr/>
          <p:nvPr/>
        </p:nvSpPr>
        <p:spPr>
          <a:xfrm>
            <a:off x="1594344" y="4511614"/>
            <a:ext cx="5611128" cy="3419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745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666973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~0.0015”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~0.004”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0.002”+0.002”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0.005”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:241 – 141 – 139 – 229: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1965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5336207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197098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79380"/>
              </p:ext>
            </p:extLst>
          </p:nvPr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0.004”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0.100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0.005”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95025"/>
              </p:ext>
            </p:extLst>
          </p:nvPr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0.004”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0.100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0.005”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6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(~0.38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CF8D-694D-2F4C-8925-D215DC0E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E432-C60C-8C47-A5AD-83DCCF0D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Coils 139, 141, 229 + New </a:t>
            </a:r>
            <a:r>
              <a:rPr lang="en-US" b="1" dirty="0"/>
              <a:t>Coil 241 </a:t>
            </a:r>
            <a:r>
              <a:rPr lang="en-US" dirty="0"/>
              <a:t>chosen for the MQXFA13b magnet</a:t>
            </a:r>
          </a:p>
          <a:p>
            <a:pPr lvl="1"/>
            <a:r>
              <a:rPr lang="en-US" dirty="0" err="1"/>
              <a:t>Midplane</a:t>
            </a:r>
            <a:r>
              <a:rPr lang="en-US" dirty="0"/>
              <a:t> shimming determined to be added:</a:t>
            </a:r>
          </a:p>
          <a:p>
            <a:pPr lvl="2"/>
            <a:r>
              <a:rPr lang="en-US" dirty="0"/>
              <a:t>Coil 139 will have 0.005” per side added</a:t>
            </a:r>
          </a:p>
          <a:p>
            <a:pPr lvl="2"/>
            <a:r>
              <a:rPr lang="en-US" dirty="0"/>
              <a:t>Coil 141 will have 0.005” per side added</a:t>
            </a:r>
          </a:p>
          <a:p>
            <a:pPr lvl="2"/>
            <a:r>
              <a:rPr lang="en-US" dirty="0"/>
              <a:t>Coil </a:t>
            </a:r>
            <a:r>
              <a:rPr lang="en-US" b="1" dirty="0"/>
              <a:t>241</a:t>
            </a:r>
            <a:r>
              <a:rPr lang="en-US" dirty="0"/>
              <a:t> will have 0.002”+0.002” per side added</a:t>
            </a:r>
          </a:p>
          <a:p>
            <a:pPr lvl="2"/>
            <a:r>
              <a:rPr lang="en-US" dirty="0"/>
              <a:t>Coil 229 will have 0.005” per side added</a:t>
            </a:r>
          </a:p>
          <a:p>
            <a:pPr lvl="1"/>
            <a:r>
              <a:rPr lang="en-US" dirty="0"/>
              <a:t>Coil 241, 139 will be upper coils</a:t>
            </a:r>
          </a:p>
          <a:p>
            <a:pPr lvl="2"/>
            <a:r>
              <a:rPr lang="en-US" dirty="0"/>
              <a:t>Most coils will require a number of </a:t>
            </a:r>
            <a:r>
              <a:rPr lang="en-US" dirty="0" err="1"/>
              <a:t>Pions</a:t>
            </a:r>
            <a:r>
              <a:rPr lang="en-US" dirty="0"/>
              <a:t> to be machined, even for the lower coils</a:t>
            </a:r>
          </a:p>
          <a:p>
            <a:r>
              <a:rPr lang="en-US" dirty="0"/>
              <a:t>Coil circuit order </a:t>
            </a:r>
            <a:r>
              <a:rPr lang="en-US"/>
              <a:t>is </a:t>
            </a:r>
            <a:r>
              <a:rPr lang="en-US" b="1"/>
              <a:t>241-141-139-229</a:t>
            </a:r>
            <a:endParaRPr lang="en-US" b="1" dirty="0"/>
          </a:p>
          <a:p>
            <a:pPr lvl="1"/>
            <a:r>
              <a:rPr lang="en-US" dirty="0"/>
              <a:t>Conforms to a favorable order based on RRR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1A7E6-C828-914A-BEC6-3A80A19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E32B7-068D-014D-9D8E-45A76749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92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Selection Review Recap</a:t>
            </a:r>
          </a:p>
          <a:p>
            <a:r>
              <a:rPr lang="en-US" dirty="0"/>
              <a:t>Coil CMM Summary</a:t>
            </a:r>
          </a:p>
          <a:p>
            <a:r>
              <a:rPr lang="en-US" dirty="0"/>
              <a:t>Coil Matrix</a:t>
            </a:r>
          </a:p>
          <a:p>
            <a:r>
              <a:rPr lang="en-US" dirty="0"/>
              <a:t>Proposed Coil Pack and shimming</a:t>
            </a:r>
          </a:p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00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Coil Selection Review Report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1" y="1219201"/>
            <a:ext cx="5580456" cy="46516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A13b Coil Selection Review was held 08-Nov-2023</a:t>
            </a:r>
          </a:p>
          <a:p>
            <a:pPr lvl="1"/>
            <a:r>
              <a:rPr lang="en-US" dirty="0">
                <a:hlinkClick r:id="rId3"/>
              </a:rPr>
              <a:t>https://indico.fnal.gov/event/61966/</a:t>
            </a:r>
            <a:endParaRPr lang="en-US" dirty="0"/>
          </a:p>
          <a:p>
            <a:pPr lvl="1"/>
            <a:r>
              <a:rPr lang="en-US" dirty="0"/>
              <a:t>(MQXFA13 Ref) See </a:t>
            </a:r>
            <a:r>
              <a:rPr lang="en-US" dirty="0">
                <a:hlinkClick r:id="rId4"/>
              </a:rPr>
              <a:t>https://indico.fnal.gov/event/56491/</a:t>
            </a:r>
            <a:endParaRPr lang="en-US" dirty="0"/>
          </a:p>
          <a:p>
            <a:r>
              <a:rPr lang="en-US" dirty="0"/>
              <a:t>Coils 241 and 150 were approved for use; a few notes:</a:t>
            </a:r>
          </a:p>
          <a:p>
            <a:pPr lvl="1"/>
            <a:r>
              <a:rPr lang="en-US" dirty="0"/>
              <a:t>Coils 234 and 242 are small on the ends, so these will remain on hold for now</a:t>
            </a:r>
          </a:p>
          <a:p>
            <a:pPr lvl="1"/>
            <a:r>
              <a:rPr lang="en-US" dirty="0"/>
              <a:t>All coils have b6 correction</a:t>
            </a:r>
          </a:p>
          <a:p>
            <a:pPr lvl="1"/>
            <a:r>
              <a:rPr lang="en-US" dirty="0"/>
              <a:t>All electrical QC passed (A13 coils to </a:t>
            </a:r>
            <a:r>
              <a:rPr lang="en-US" dirty="0" err="1"/>
              <a:t>LHe</a:t>
            </a:r>
            <a:r>
              <a:rPr lang="en-US" dirty="0"/>
              <a:t> exposure levels)</a:t>
            </a:r>
          </a:p>
          <a:p>
            <a:pPr lvl="1"/>
            <a:r>
              <a:rPr lang="en-US" dirty="0"/>
              <a:t>Fabrication reports and CMM reported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22095-6406-1548-AA21-B4184098E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428" y="1259033"/>
            <a:ext cx="3087703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79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1A85EF77-5B44-7F46-91B7-707220DE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924" y="1698335"/>
            <a:ext cx="4405584" cy="3200400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A8E32096-145C-0C4E-8097-EDAB49A65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199" y="1698335"/>
            <a:ext cx="4411026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84" y="989014"/>
            <a:ext cx="3644991" cy="258874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Coils mostly smaller than spec</a:t>
            </a:r>
          </a:p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3C10A-C3C1-E442-A8F4-36B80BD0470B}"/>
              </a:ext>
            </a:extLst>
          </p:cNvPr>
          <p:cNvSpPr/>
          <p:nvPr/>
        </p:nvSpPr>
        <p:spPr>
          <a:xfrm>
            <a:off x="7935377" y="3394463"/>
            <a:ext cx="77136" cy="6228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C6022-9FF2-4840-8CC5-3964352887E0}"/>
              </a:ext>
            </a:extLst>
          </p:cNvPr>
          <p:cNvCxnSpPr>
            <a:cxnSpLocks/>
          </p:cNvCxnSpPr>
          <p:nvPr/>
        </p:nvCxnSpPr>
        <p:spPr>
          <a:xfrm flipV="1">
            <a:off x="6848132" y="3925229"/>
            <a:ext cx="1106979" cy="1074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636962-5DE1-A748-A2CE-43023829DFEB}"/>
              </a:ext>
            </a:extLst>
          </p:cNvPr>
          <p:cNvSpPr txBox="1"/>
          <p:nvPr/>
        </p:nvSpPr>
        <p:spPr>
          <a:xfrm>
            <a:off x="4379827" y="4830023"/>
            <a:ext cx="3725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3965 mm is location of SG: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139 ~-150 µm (~-255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141 ~-172 µm (~-262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150 ~-254 µm (~-315 µm avg)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241 ~-160 µm (~-184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242 ~-298 µm (-307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229 ~-250 µm (-274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234 ~-218 µm (-282 µm </a:t>
            </a:r>
            <a:r>
              <a:rPr lang="en-US" sz="1400" b="1" dirty="0" err="1">
                <a:solidFill>
                  <a:srgbClr val="FF0000"/>
                </a:solidFill>
              </a:rPr>
              <a:t>avg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28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606692FF-C988-614F-9845-8A5419C8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(With Ends shown)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9" y="989013"/>
            <a:ext cx="5237042" cy="86353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Coil ends data shows post-test measurements for MQXFA13 coils (139, 141, 229)</a:t>
            </a:r>
          </a:p>
          <a:p>
            <a:pPr marL="0" indent="0">
              <a:buNone/>
            </a:pPr>
            <a:r>
              <a:rPr lang="en-US" dirty="0"/>
              <a:t>All other data are showing virgin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4D22454-7738-7944-9CFC-3A4DBF6F6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(LE Detail)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9" y="989013"/>
            <a:ext cx="5237042" cy="86353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Coil ends data shows post-test measurements for MQXFA13 coils (139, 141, 229)</a:t>
            </a:r>
          </a:p>
          <a:p>
            <a:pPr marL="0" indent="0">
              <a:buNone/>
            </a:pPr>
            <a:r>
              <a:rPr lang="en-US" dirty="0"/>
              <a:t>All other data are showing virgin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D7357A86-7867-4647-93BE-E4E2228D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(RE Detail)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9" y="989013"/>
            <a:ext cx="5237042" cy="86353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Coil ends data shows post-test measurements for MQXFA13 coils (139, 141, 229)</a:t>
            </a:r>
          </a:p>
          <a:p>
            <a:pPr marL="0" indent="0">
              <a:buNone/>
            </a:pPr>
            <a:r>
              <a:rPr lang="en-US" dirty="0"/>
              <a:t>All other data are showing virgin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2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3D59B5B3-ABDA-8C45-97B7-1C603BA4F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7003915" y="2105325"/>
            <a:ext cx="506741" cy="893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7114609" y="1117935"/>
            <a:ext cx="1848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Outer Radius deviation ranges are all similar among the coils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6800850" y="2910154"/>
            <a:ext cx="310069" cy="1738765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 txBox="1">
            <a:spLocks/>
          </p:cNvSpPr>
          <p:nvPr/>
        </p:nvSpPr>
        <p:spPr>
          <a:xfrm>
            <a:off x="284984" y="989013"/>
            <a:ext cx="4276130" cy="7180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Coils avg. within </a:t>
            </a:r>
            <a:r>
              <a:rPr lang="fr-FR" dirty="0" err="1"/>
              <a:t>spec</a:t>
            </a:r>
            <a:endParaRPr lang="fr-FR" dirty="0"/>
          </a:p>
          <a:p>
            <a:pPr lvl="1"/>
            <a:r>
              <a:rPr lang="fr-FR" dirty="0"/>
              <a:t>But </a:t>
            </a:r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smaller</a:t>
            </a:r>
            <a:r>
              <a:rPr lang="fr-FR" dirty="0"/>
              <a:t> </a:t>
            </a:r>
            <a:r>
              <a:rPr lang="fr-FR" dirty="0" err="1"/>
              <a:t>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5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FEBBF155-F157-6A42-B190-EFB725C7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83" y="2650163"/>
            <a:ext cx="4411026" cy="3200400"/>
          </a:xfrm>
          <a:prstGeom prst="rect">
            <a:avLst/>
          </a:prstGeom>
        </p:spPr>
      </p:pic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D855071F-B187-744C-9C06-8EEDC157E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797" y="2650163"/>
            <a:ext cx="4411026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Radius Deviations (Pion Locations)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MQXFA13b Coil Pack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4058646" y="2650163"/>
            <a:ext cx="675400" cy="770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4058645" y="1842352"/>
            <a:ext cx="283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Inner Radius of the pole key is small (deviation into the bore)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3732522" y="3299792"/>
            <a:ext cx="326123" cy="7696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14C439-8593-4249-A3D9-49D4198F0BD4}"/>
              </a:ext>
            </a:extLst>
          </p:cNvPr>
          <p:cNvGrpSpPr/>
          <p:nvPr/>
        </p:nvGrpSpPr>
        <p:grpSpPr>
          <a:xfrm>
            <a:off x="612000" y="1775480"/>
            <a:ext cx="2614980" cy="1029668"/>
            <a:chOff x="394492" y="1937268"/>
            <a:chExt cx="4513837" cy="1777357"/>
          </a:xfrm>
        </p:grpSpPr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id="{5D611584-A905-804F-A5BD-C616ACF6F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492" y="1937268"/>
              <a:ext cx="4513837" cy="177735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F75185-AF37-F34B-AA99-D0FC78FE23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959" y="3137493"/>
              <a:ext cx="1" cy="30960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DE0CEC9-8487-6A4F-B44B-B58528C5C459}"/>
              </a:ext>
            </a:extLst>
          </p:cNvPr>
          <p:cNvSpPr/>
          <p:nvPr/>
        </p:nvSpPr>
        <p:spPr>
          <a:xfrm>
            <a:off x="8409392" y="3586602"/>
            <a:ext cx="595527" cy="107613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92207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8946e33d-fd2f-4ae4-8ee9-d90c129cdf9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49722</TotalTime>
  <Words>1337</Words>
  <Application>Microsoft Macintosh PowerPoint</Application>
  <PresentationFormat>On-screen Show (4:3)</PresentationFormat>
  <Paragraphs>307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Symbol</vt:lpstr>
      <vt:lpstr>Wingdings</vt:lpstr>
      <vt:lpstr>Thème Office</vt:lpstr>
      <vt:lpstr>MQXFA13b Coil Pack and Shimming Proposal </vt:lpstr>
      <vt:lpstr>Outline</vt:lpstr>
      <vt:lpstr>Coil Selection Review Report Summary</vt:lpstr>
      <vt:lpstr>Total Arc Length Excess (Leica)</vt:lpstr>
      <vt:lpstr>Total Arc Length Excess (With Ends shown)</vt:lpstr>
      <vt:lpstr>Total Arc Length Excess (LE Detail)</vt:lpstr>
      <vt:lpstr>Total Arc Length Excess (RE Detail)</vt:lpstr>
      <vt:lpstr>Outer Radius Profile Deviations (Leica)</vt:lpstr>
      <vt:lpstr>Pole Inner Radius Deviations (Pion Locations)</vt:lpstr>
      <vt:lpstr>Key Slot Deviations</vt:lpstr>
      <vt:lpstr>MQXFA13b Coils Matrix</vt:lpstr>
      <vt:lpstr>Coil Size estimates with midplane shims </vt:lpstr>
      <vt:lpstr>Coil Size estimates with midplane shims  with Ends </vt:lpstr>
      <vt:lpstr>MQXFA13b Peak voltages</vt:lpstr>
      <vt:lpstr>MQXFA13b Proposed Coil Arrangement</vt:lpstr>
      <vt:lpstr>MQXFA13b Coil Pack Build 1 (Fuji)</vt:lpstr>
      <vt:lpstr>MQXFA13b Coil Pack Build (Final)</vt:lpstr>
      <vt:lpstr>Summary</vt:lpstr>
      <vt:lpstr>Additional Slides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530</cp:revision>
  <cp:lastPrinted>2021-06-08T20:41:03Z</cp:lastPrinted>
  <dcterms:created xsi:type="dcterms:W3CDTF">2020-11-03T17:25:38Z</dcterms:created>
  <dcterms:modified xsi:type="dcterms:W3CDTF">2024-01-09T01:29:13Z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