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444" r:id="rId6"/>
    <p:sldId id="454" r:id="rId7"/>
    <p:sldId id="456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00000"/>
    <a:srgbClr val="5F5F5F"/>
    <a:srgbClr val="FFE699"/>
    <a:srgbClr val="FFCC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367" autoAdjust="0"/>
    <p:restoredTop sz="96407" autoAdjust="0"/>
  </p:normalViewPr>
  <p:slideViewPr>
    <p:cSldViewPr snapToGrid="0" showGuides="1">
      <p:cViewPr varScale="1">
        <p:scale>
          <a:sx n="124" d="100"/>
          <a:sy n="124" d="100"/>
        </p:scale>
        <p:origin x="384" y="168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02/01/2024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02/01/2024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January 10, 2024 MQXFA13b Response to Recommendations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2168" y="2788089"/>
            <a:ext cx="7200000" cy="1432999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  <a:t>MQXFA13b Response to </a:t>
            </a:r>
            <a:r>
              <a:rPr lang="en-US" altLang="en-US" sz="3600" strike="sngStrike" dirty="0">
                <a:solidFill>
                  <a:srgbClr val="FF0000"/>
                </a:solidFill>
                <a:latin typeface="Century Gothic" panose="020B0502020202020204" pitchFamily="34" charset="0"/>
              </a:rPr>
              <a:t>Recommendations</a:t>
            </a:r>
            <a:r>
              <a:rPr lang="en-US" altLang="en-US" sz="3600" dirty="0">
                <a:solidFill>
                  <a:srgbClr val="FF0000"/>
                </a:solidFill>
                <a:latin typeface="Century Gothic" panose="020B0502020202020204" pitchFamily="34" charset="0"/>
              </a:rPr>
              <a:t> Comment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8956" y="4796912"/>
            <a:ext cx="6480000" cy="9906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Soren </a:t>
            </a:r>
            <a:r>
              <a:rPr lang="en-GB" dirty="0" err="1"/>
              <a:t>Prestemon</a:t>
            </a:r>
            <a:r>
              <a:rPr lang="en-GB" dirty="0"/>
              <a:t>, Katherine Ray, Jennifer Doyle, Dan Cheng, Laura Garcia Fajardo, Paolo </a:t>
            </a:r>
            <a:r>
              <a:rPr lang="en-GB" dirty="0" err="1"/>
              <a:t>Ferracin</a:t>
            </a:r>
            <a:r>
              <a:rPr lang="en-GB" dirty="0"/>
              <a:t> for the AUP Structures Team</a:t>
            </a:r>
          </a:p>
          <a:p>
            <a:r>
              <a:rPr lang="en-US" i="1" dirty="0"/>
              <a:t>Jan. 10, 2024</a:t>
            </a:r>
          </a:p>
          <a:p>
            <a:r>
              <a:rPr lang="en-US" i="1" dirty="0"/>
              <a:t>LBNL</a:t>
            </a:r>
            <a:endParaRPr lang="en-GB" i="1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A39CD-101E-5709-5E61-75999AD1A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MQXFA16 Review comments &amp;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743FC-C557-5F96-E285-D11DA29D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“Target key size: Based on the recent analysis, a new target for pre-load has been established, aiming at a given key size based on geometrical measurements. For the case of A17, the target key size is 13.77 – 13.84 mm.</a:t>
            </a:r>
          </a:p>
          <a:p>
            <a:pPr marL="0" indent="0">
              <a:buNone/>
            </a:pPr>
            <a:r>
              <a:rPr lang="en-US" sz="2400" i="1" dirty="0"/>
              <a:t>Coils are typically undersized radially 25-50 um. This is neglected when defining the shimming plan, since it was considered to be in the noise of the measurements / assembly. If the target is now to be precise to a level better than 0.1 mm on the final key size, this should be re-visited, together with the overall precision of the geometrical measurements.”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FC31B-5CBB-DEC6-6F62-2960DD8F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56406-2816-F1AD-FC6F-F6145E75C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57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5C4FB2-8AC7-9887-5FD0-D9CB8ECC5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344786"/>
            <a:ext cx="7772400" cy="3815024"/>
          </a:xfrm>
          <a:prstGeom prst="rect">
            <a:avLst/>
          </a:prstGeom>
        </p:spPr>
      </p:pic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82C2D41-D692-EDE6-C8C4-F7970054FDA0}"/>
              </a:ext>
            </a:extLst>
          </p:cNvPr>
          <p:cNvSpPr/>
          <p:nvPr/>
        </p:nvSpPr>
        <p:spPr>
          <a:xfrm>
            <a:off x="4693299" y="1852127"/>
            <a:ext cx="3993501" cy="14268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6DEFB-A66F-16FD-FB61-3643631B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pre-stress of 80+/-8 MPa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D96D4-DE41-997E-D00F-E81647747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0" y="977900"/>
            <a:ext cx="8983147" cy="2733773"/>
          </a:xfrm>
        </p:spPr>
        <p:txBody>
          <a:bodyPr>
            <a:normAutofit/>
          </a:bodyPr>
          <a:lstStyle/>
          <a:p>
            <a:r>
              <a:rPr lang="en-US" sz="1800" i="1" dirty="0"/>
              <a:t>Response to comment: </a:t>
            </a:r>
          </a:p>
          <a:p>
            <a:pPr lvl="1"/>
            <a:r>
              <a:rPr lang="en-US" sz="1600" dirty="0"/>
              <a:t>The shimming plan does take into consideration the coil radial size:</a:t>
            </a:r>
          </a:p>
          <a:p>
            <a:pPr lvl="2"/>
            <a:r>
              <a:rPr lang="en-US" sz="1200" dirty="0"/>
              <a:t>Coil “Excess arc-length” is determined from simultaneous best-fit of midplanes and outer radius</a:t>
            </a:r>
          </a:p>
          <a:p>
            <a:pPr lvl="2"/>
            <a:r>
              <a:rPr lang="en-US" sz="1200" dirty="0"/>
              <a:t>See US-HiLumi-doc-3043, p5</a:t>
            </a:r>
          </a:p>
          <a:p>
            <a:pPr marL="914400" lvl="2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ED65-AF7E-A8F0-48D0-61EA1671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E5E51-2AF8-9CFE-E033-2697F1ECE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January 10, 2024 MQXFA13b Response to Recommendations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A6C158-62D7-6993-902B-B56FC3A74F6D}"/>
              </a:ext>
            </a:extLst>
          </p:cNvPr>
          <p:cNvSpPr txBox="1"/>
          <p:nvPr/>
        </p:nvSpPr>
        <p:spPr>
          <a:xfrm>
            <a:off x="4693299" y="1893981"/>
            <a:ext cx="4077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The arc length excess, which is difference between the measured coil arc length and the nominal one, is determined by fitting outer radius and mid-planes points with the nominal profile, with equal weighting and imposing as symmetrical the two mid-planes offsets (see Fig. 3). The sum of the two measured mid-plane offsets provides the arc length excess</a:t>
            </a:r>
          </a:p>
        </p:txBody>
      </p:sp>
    </p:spTree>
    <p:extLst>
      <p:ext uri="{BB962C8B-B14F-4D97-AF65-F5344CB8AC3E}">
        <p14:creationId xmlns:p14="http://schemas.microsoft.com/office/powerpoint/2010/main" val="273047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A05C-BB6D-9733-227C-584957BAC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for determining target key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DA16B-D7F6-4E4B-10CB-DF5212121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Based on best fit:</a:t>
            </a:r>
          </a:p>
          <a:p>
            <a:pPr lvl="1"/>
            <a:r>
              <a:rPr lang="en-US" dirty="0"/>
              <a:t>We determine the “delta-arc-length excess” </a:t>
            </a:r>
            <a:r>
              <a:rPr lang="en-US" dirty="0">
                <a:latin typeface="Symbol" pitchFamily="2" charset="2"/>
              </a:rPr>
              <a:t>D</a:t>
            </a:r>
            <a:r>
              <a:rPr lang="en-US" dirty="0"/>
              <a:t>s/side</a:t>
            </a:r>
          </a:p>
          <a:p>
            <a:pPr lvl="1"/>
            <a:r>
              <a:rPr lang="en-US" dirty="0">
                <a:latin typeface="Symbol" pitchFamily="2" charset="2"/>
              </a:rPr>
              <a:t>~D</a:t>
            </a:r>
            <a:r>
              <a:rPr lang="en-US" dirty="0"/>
              <a:t>s is applied to the midplanes (error here is </a:t>
            </a:r>
            <a:r>
              <a:rPr lang="en-US" dirty="0">
                <a:latin typeface="Symbol" pitchFamily="2" charset="2"/>
              </a:rPr>
              <a:t>De)</a:t>
            </a:r>
          </a:p>
          <a:p>
            <a:pPr lvl="1"/>
            <a:r>
              <a:rPr lang="en-US" dirty="0"/>
              <a:t>The coil outer radius is then assumed to be “nominal” </a:t>
            </a:r>
          </a:p>
          <a:p>
            <a:pPr lvl="1"/>
            <a:r>
              <a:rPr lang="en-US" dirty="0"/>
              <a:t>Residual error of 8</a:t>
            </a:r>
            <a:r>
              <a:rPr lang="en-US" dirty="0">
                <a:latin typeface="Symbol" pitchFamily="2" charset="2"/>
              </a:rPr>
              <a:t> De</a:t>
            </a:r>
            <a:r>
              <a:rPr lang="en-US" dirty="0"/>
              <a:t>/(2</a:t>
            </a:r>
            <a:r>
              <a:rPr lang="en-US" dirty="0">
                <a:latin typeface="Symbol" pitchFamily="2" charset="2"/>
              </a:rPr>
              <a:t>p) = </a:t>
            </a:r>
            <a:r>
              <a:rPr lang="en-US" dirty="0" err="1">
                <a:latin typeface="Symbol" pitchFamily="2" charset="2"/>
              </a:rPr>
              <a:t>D</a:t>
            </a:r>
            <a:r>
              <a:rPr lang="en-US" dirty="0" err="1"/>
              <a:t>R</a:t>
            </a:r>
            <a:r>
              <a:rPr lang="en-US" baseline="-25000" dirty="0" err="1">
                <a:latin typeface="Symbol" pitchFamily="2" charset="2"/>
              </a:rPr>
              <a:t>e</a:t>
            </a:r>
            <a:r>
              <a:rPr lang="en-US" dirty="0"/>
              <a:t> remains</a:t>
            </a:r>
          </a:p>
          <a:p>
            <a:pPr lvl="2"/>
            <a:r>
              <a:rPr lang="en-US" dirty="0"/>
              <a:t>This is typically &lt;&lt;100 microns</a:t>
            </a:r>
          </a:p>
          <a:p>
            <a:pPr lvl="1"/>
            <a:r>
              <a:rPr lang="en-US" dirty="0"/>
              <a:t>The estimated </a:t>
            </a:r>
            <a:r>
              <a:rPr lang="en-US" dirty="0" err="1">
                <a:latin typeface="Symbol" pitchFamily="2" charset="2"/>
              </a:rPr>
              <a:t>D</a:t>
            </a:r>
            <a:r>
              <a:rPr lang="en-US" dirty="0" err="1"/>
              <a:t>R</a:t>
            </a:r>
            <a:r>
              <a:rPr lang="en-US" baseline="-25000" dirty="0" err="1">
                <a:latin typeface="Symbol" pitchFamily="2" charset="2"/>
              </a:rPr>
              <a:t>e</a:t>
            </a:r>
            <a:r>
              <a:rPr lang="en-US" baseline="-25000" dirty="0">
                <a:latin typeface="Symbol" pitchFamily="2" charset="2"/>
              </a:rPr>
              <a:t>  </a:t>
            </a:r>
            <a:r>
              <a:rPr lang="en-US" dirty="0"/>
              <a:t>is taken into consideration in the determination of the final key size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1" i="1" dirty="0"/>
              <a:t>Note: the assumption that the coil outer radius is “nominal” may not be exactly correct – we are looking at evaluating/estimated the residual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60610-71CF-3E41-1C2B-AAECF658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0DDA9-69A4-DFE0-464C-BF232F350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January 10, 2024 MQXFA13b Response to Recommendations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140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schemas.microsoft.com/office/2006/metadata/properties"/>
    <ds:schemaRef ds:uri="http://purl.org/dc/dcmitype/"/>
    <ds:schemaRef ds:uri="8946e33d-fd2f-4ae4-8ee9-d90c129cdf9e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73849</TotalTime>
  <Words>394</Words>
  <Application>Microsoft Macintosh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Wingdings</vt:lpstr>
      <vt:lpstr>Thème Office</vt:lpstr>
      <vt:lpstr>MQXFA13b Response to Recommendations Comment</vt:lpstr>
      <vt:lpstr>MQXFA16 Review comments &amp; recommendations</vt:lpstr>
      <vt:lpstr>Target pre-stress of 80+/-8 MPa</vt:lpstr>
      <vt:lpstr>Process for determining target key 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MQXFAP1b Preload Progress</dc:title>
  <dc:creator>Heng Pan</dc:creator>
  <cp:lastModifiedBy>soprestemon</cp:lastModifiedBy>
  <cp:revision>385</cp:revision>
  <cp:lastPrinted>2021-01-20T02:58:01Z</cp:lastPrinted>
  <dcterms:created xsi:type="dcterms:W3CDTF">2020-03-09T16:37:58Z</dcterms:created>
  <dcterms:modified xsi:type="dcterms:W3CDTF">2024-01-10T04:08:10Z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