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009" r:id="rId2"/>
    <p:sldId id="2012" r:id="rId3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Jan Petrik" initials="JP" lastIdx="1" clrIdx="0">
    <p:extLst>
      <p:ext uri="{19B8F6BF-5375-455C-9EA6-DF929625EA0E}">
        <p15:presenceInfo xmlns:p15="http://schemas.microsoft.com/office/powerpoint/2012/main" userId="S-1-5-21-1526224874-1540688658-1361462980-6782950" providerId="AD"/>
      </p:ext>
    </p:extLst>
  </p:cmAuthor>
  <p:cmAuthor id="3" name="Paolo Ferracin" initials="PF" lastIdx="1" clrIdx="1">
    <p:extLst>
      <p:ext uri="{19B8F6BF-5375-455C-9EA6-DF929625EA0E}">
        <p15:presenceInfo xmlns:p15="http://schemas.microsoft.com/office/powerpoint/2012/main" userId="S-1-5-21-1715567821-1060284298-725345543-731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BE"/>
    <a:srgbClr val="08A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Objects="1" showGuides="1">
      <p:cViewPr varScale="1">
        <p:scale>
          <a:sx n="106" d="100"/>
          <a:sy n="106" d="100"/>
        </p:scale>
        <p:origin x="132" y="174"/>
      </p:cViewPr>
      <p:guideLst>
        <p:guide orient="horz" pos="4080"/>
        <p:guide pos="3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121" d="100"/>
          <a:sy n="121" d="100"/>
        </p:scale>
        <p:origin x="75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05/02/2024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834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4104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828800" y="2819400"/>
            <a:ext cx="96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Presentation title - line 1 - Arial 30pt - bold </a:t>
            </a:r>
            <a:r>
              <a:rPr lang="en-GB" noProof="0" dirty="0" err="1"/>
              <a:t>HiLumi</a:t>
            </a:r>
            <a:r>
              <a:rPr lang="en-GB" noProof="0" dirty="0"/>
              <a:t> dark grey - line 2</a:t>
            </a:r>
            <a:br>
              <a:rPr lang="en-GB" noProof="0" dirty="0"/>
            </a:br>
            <a:r>
              <a:rPr lang="en-GB" noProof="0" dirty="0"/>
              <a:t>line 3</a:t>
            </a:r>
            <a:br>
              <a:rPr lang="en-GB" noProof="0" dirty="0"/>
            </a:br>
            <a:r>
              <a:rPr lang="en-GB" noProof="0" dirty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00600"/>
            <a:ext cx="864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8412000" cy="360000"/>
          </a:xfrm>
        </p:spPr>
        <p:txBody>
          <a:bodyPr lIns="0" tIns="0" rIns="0" bIns="0" anchor="b" anchorCtr="0"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s-ES" noProof="0"/>
              <a:t>P. Ferracin</a:t>
            </a:r>
            <a:endParaRPr lang="en-GB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582400" y="6356350"/>
            <a:ext cx="48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828800" y="5899150"/>
            <a:ext cx="864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pic>
        <p:nvPicPr>
          <p:cNvPr id="16" name="Image 11" descr="HLU-logoN-title.png">
            <a:extLst>
              <a:ext uri="{FF2B5EF4-FFF2-40B4-BE49-F238E27FC236}">
                <a16:creationId xmlns:a16="http://schemas.microsoft.com/office/drawing/2014/main" id="{80935D1F-87A2-4EAF-9C8B-00CD80A2D2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28800" y="908720"/>
            <a:ext cx="3374960" cy="13680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1BAFFDB-1A7D-428D-B2A1-13CBEECC19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0278"/>
          <a:stretch/>
        </p:blipFill>
        <p:spPr>
          <a:xfrm>
            <a:off x="5812705" y="908720"/>
            <a:ext cx="3307631" cy="140299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B508594-220E-40DA-A0EE-E1A2365405A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289" y="961877"/>
            <a:ext cx="1337021" cy="1314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16000" y="1219201"/>
            <a:ext cx="10560000" cy="4906963"/>
          </a:xfrm>
        </p:spPr>
        <p:txBody>
          <a:bodyPr lIns="0" tIns="0" rIns="0" bIns="0"/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/>
            </a:lvl1pPr>
            <a:lvl2pPr marL="742950" indent="-285750">
              <a:buClr>
                <a:schemeClr val="bg2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bg2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bg2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bg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97363" y="6265363"/>
            <a:ext cx="7278636" cy="36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/>
              <a:t>P. Ferracin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589235" y="6261306"/>
            <a:ext cx="480000" cy="360000"/>
          </a:xfrm>
        </p:spPr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8" name="Image 11" descr="HLU-logoN-title.png">
            <a:extLst>
              <a:ext uri="{FF2B5EF4-FFF2-40B4-BE49-F238E27FC236}">
                <a16:creationId xmlns:a16="http://schemas.microsoft.com/office/drawing/2014/main" id="{B2204D40-1429-4637-BCA4-8F0384EB86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198" y="6198834"/>
            <a:ext cx="1478306" cy="59922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45C8669-314A-4391-AFCE-A00502A85D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0278"/>
          <a:stretch/>
        </p:blipFill>
        <p:spPr>
          <a:xfrm>
            <a:off x="1685389" y="6198834"/>
            <a:ext cx="1448814" cy="6145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F03DA77-961D-477C-A50B-7D1A28F5AC7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933" y="6218133"/>
            <a:ext cx="585644" cy="575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215232"/>
            <a:ext cx="5386917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09600" y="2057400"/>
            <a:ext cx="5386917" cy="3951288"/>
          </a:xfrm>
        </p:spPr>
        <p:txBody>
          <a:bodyPr/>
          <a:lstStyle>
            <a:lvl1pPr marL="457200" indent="-457200">
              <a:buClr>
                <a:schemeClr val="bg2"/>
              </a:buClr>
              <a:buFont typeface="Arial" panose="020B0604020202020204" pitchFamily="34" charset="0"/>
              <a:buChar char="•"/>
              <a:defRPr sz="2400"/>
            </a:lvl1pPr>
            <a:lvl2pPr marL="914400" indent="-457200">
              <a:buClr>
                <a:schemeClr val="bg2"/>
              </a:buClr>
              <a:buFont typeface="Arial" panose="020B0604020202020204" pitchFamily="34" charset="0"/>
              <a:buChar char="•"/>
              <a:defRPr sz="2000"/>
            </a:lvl2pPr>
            <a:lvl3pPr marL="1257300" indent="-342900">
              <a:buClr>
                <a:schemeClr val="bg2"/>
              </a:buClr>
              <a:buFont typeface="Arial" panose="020B0604020202020204" pitchFamily="34" charset="0"/>
              <a:buChar char="•"/>
              <a:defRPr sz="1800"/>
            </a:lvl3pPr>
            <a:lvl4pPr marL="1714500" indent="-342900">
              <a:buClr>
                <a:schemeClr val="bg2"/>
              </a:buClr>
              <a:buFont typeface="Arial" panose="020B0604020202020204" pitchFamily="34" charset="0"/>
              <a:buChar char="•"/>
              <a:defRPr sz="1600"/>
            </a:lvl4pPr>
            <a:lvl5pPr marL="2171700" indent="-342900">
              <a:buClr>
                <a:schemeClr val="bg2"/>
              </a:buClr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215232"/>
            <a:ext cx="5389033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68" y="2057400"/>
            <a:ext cx="5389033" cy="3951288"/>
          </a:xfrm>
        </p:spPr>
        <p:txBody>
          <a:bodyPr/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 sz="2400"/>
            </a:lvl1pPr>
            <a:lvl2pPr marL="800100" indent="-342900">
              <a:buClr>
                <a:schemeClr val="bg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buClr>
                <a:schemeClr val="bg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buClr>
                <a:schemeClr val="bg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buClr>
                <a:schemeClr val="bg2"/>
              </a:buClr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540000" y="6356350"/>
            <a:ext cx="8836000" cy="36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/>
              <a:t>P. Ferracin</a:t>
            </a:r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14" name="Image 7" descr="Logo-APO-LAR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4557" y="6263451"/>
            <a:ext cx="577027" cy="5151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40000" y="6356350"/>
            <a:ext cx="8836000" cy="36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/>
              <a:t>P. Ferracin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10" name="Image 7" descr="Logo-APO-LAR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4557" y="6263451"/>
            <a:ext cx="577027" cy="5151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1600" y="6356350"/>
            <a:ext cx="8737600" cy="360000"/>
          </a:xfrm>
        </p:spPr>
        <p:txBody>
          <a:bodyPr/>
          <a:lstStyle/>
          <a:p>
            <a:r>
              <a:rPr lang="es-ES" noProof="0"/>
              <a:t>P. Ferracin</a:t>
            </a:r>
            <a:endParaRPr lang="en-GB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1951600" y="6349252"/>
            <a:ext cx="508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/>
              <a:t>logo</a:t>
            </a:r>
          </a:p>
          <a:p>
            <a:pPr algn="ctr"/>
            <a:r>
              <a:rPr lang="en-GB" sz="900" dirty="0"/>
              <a:t>are</a:t>
            </a:r>
          </a:p>
        </p:txBody>
      </p:sp>
      <p:pic>
        <p:nvPicPr>
          <p:cNvPr id="9" name="Image 7" descr="Logo-APO-LAR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4557" y="6263451"/>
            <a:ext cx="577027" cy="5151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16000" y="457200"/>
            <a:ext cx="1056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16000" y="5105400"/>
            <a:ext cx="1056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641600" y="6356350"/>
            <a:ext cx="8734400" cy="36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/>
              <a:t>P. Ferracin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818067" y="4648200"/>
            <a:ext cx="10557933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pic>
        <p:nvPicPr>
          <p:cNvPr id="13" name="Image 7" descr="Logo-APO-LAR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4557" y="6263451"/>
            <a:ext cx="577027" cy="5151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802400" y="2709000"/>
            <a:ext cx="8587200" cy="1634400"/>
          </a:xfrm>
        </p:spPr>
        <p:txBody>
          <a:bodyPr/>
          <a:lstStyle>
            <a:lvl1pPr>
              <a:defRPr b="1" i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Thank you message....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802400" y="6356350"/>
            <a:ext cx="8587200" cy="36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/>
              <a:t>P. Ferracin</a:t>
            </a: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2" name="Image 11" descr="HLU-logoN-titl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28800" y="673710"/>
            <a:ext cx="5047152" cy="1534388"/>
          </a:xfrm>
          <a:prstGeom prst="rect">
            <a:avLst/>
          </a:prstGeom>
        </p:spPr>
      </p:pic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1802400" y="4953000"/>
            <a:ext cx="8587200" cy="1219200"/>
          </a:xfrm>
        </p:spPr>
        <p:txBody>
          <a:bodyPr anchor="b">
            <a:noAutofit/>
          </a:bodyPr>
          <a:lstStyle>
            <a:lvl1pPr>
              <a:buFontTx/>
              <a:buNone/>
              <a:defRPr sz="1200" baseline="0">
                <a:solidFill>
                  <a:schemeClr val="tx2"/>
                </a:solidFill>
              </a:defRPr>
            </a:lvl1pPr>
            <a:lvl2pPr>
              <a:buFontTx/>
              <a:buNone/>
              <a:defRPr sz="1400"/>
            </a:lvl2pPr>
            <a:lvl3pPr>
              <a:buFontTx/>
              <a:buNone/>
              <a:defRPr sz="1400"/>
            </a:lvl3pPr>
            <a:lvl4pPr>
              <a:buFontTx/>
              <a:buNone/>
              <a:defRPr sz="1400"/>
            </a:lvl4pPr>
            <a:lvl5pPr>
              <a:buFontTx/>
              <a:buNone/>
              <a:defRPr sz="1400"/>
            </a:lvl5pPr>
          </a:lstStyle>
          <a:p>
            <a:pPr lvl="0"/>
            <a:r>
              <a:rPr lang="en-GB" noProof="0"/>
              <a:t>Credits if needed: reference 1, reference 2 ...</a:t>
            </a:r>
          </a:p>
        </p:txBody>
      </p:sp>
      <p:pic>
        <p:nvPicPr>
          <p:cNvPr id="13" name="Image 7" descr="Logo-APO-LARP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2429" y="6263451"/>
            <a:ext cx="577027" cy="51510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16000" y="180000"/>
            <a:ext cx="1056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6000" y="1371601"/>
            <a:ext cx="1056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ES" noProof="0"/>
              <a:t>P. Ferracin</a:t>
            </a:r>
            <a:endParaRPr lang="en-GB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582400" y="6356350"/>
            <a:ext cx="48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  <p:sldLayoutId id="2147483658" r:id="rId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290D-949A-4CAB-BE73-0AA78190A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Coil radial (shimmed) deviation and key/shim size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91DD31C-6E0F-48B0-BB95-DC559F4BA4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76800" y="3196431"/>
          <a:ext cx="24384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2879385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357448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601068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3635464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max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87131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Original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-0.062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0.053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0.002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29277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5mil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55882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3mil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2920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2mil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336014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8D5DB-A43C-4772-9C59-B0C4A3525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P. Ferracin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6AC0EB-55FC-44EC-8C9F-DCE6E686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1</a:t>
            </a:fld>
            <a:endParaRPr lang="fr-FR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13647FE9-C0F2-4E93-A869-6EB94671FC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593414"/>
              </p:ext>
            </p:extLst>
          </p:nvPr>
        </p:nvGraphicFramePr>
        <p:xfrm>
          <a:off x="816000" y="1124744"/>
          <a:ext cx="11375993" cy="500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812">
                  <a:extLst>
                    <a:ext uri="{9D8B030D-6E8A-4147-A177-3AD203B41FA5}">
                      <a16:colId xmlns:a16="http://schemas.microsoft.com/office/drawing/2014/main" val="2242769847"/>
                    </a:ext>
                  </a:extLst>
                </a:gridCol>
                <a:gridCol w="1140433">
                  <a:extLst>
                    <a:ext uri="{9D8B030D-6E8A-4147-A177-3AD203B41FA5}">
                      <a16:colId xmlns:a16="http://schemas.microsoft.com/office/drawing/2014/main" val="97543352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2701065354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4188740844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2037440231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2112604968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3544931164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590137937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1884167653"/>
                    </a:ext>
                  </a:extLst>
                </a:gridCol>
                <a:gridCol w="684399">
                  <a:extLst>
                    <a:ext uri="{9D8B030D-6E8A-4147-A177-3AD203B41FA5}">
                      <a16:colId xmlns:a16="http://schemas.microsoft.com/office/drawing/2014/main" val="3901448853"/>
                    </a:ext>
                  </a:extLst>
                </a:gridCol>
                <a:gridCol w="1061737">
                  <a:extLst>
                    <a:ext uri="{9D8B030D-6E8A-4147-A177-3AD203B41FA5}">
                      <a16:colId xmlns:a16="http://schemas.microsoft.com/office/drawing/2014/main" val="3947179992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249853986"/>
                    </a:ext>
                  </a:extLst>
                </a:gridCol>
                <a:gridCol w="873068">
                  <a:extLst>
                    <a:ext uri="{9D8B030D-6E8A-4147-A177-3AD203B41FA5}">
                      <a16:colId xmlns:a16="http://schemas.microsoft.com/office/drawing/2014/main" val="1578161662"/>
                    </a:ext>
                  </a:extLst>
                </a:gridCol>
              </a:tblGrid>
              <a:tr h="324591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Ave 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OR_Ave</a:t>
                      </a:r>
                      <a:r>
                        <a:rPr lang="en-US" sz="1100" u="none" strike="noStrike" dirty="0">
                          <a:effectLst/>
                        </a:rPr>
                        <a:t> 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LE min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OR_LE_min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 min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OR_RE_min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Key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Shim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Shim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Ave ss + shim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LE + shim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 + shim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2864459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mils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0058100"/>
                  </a:ext>
                </a:extLst>
              </a:tr>
              <a:tr h="276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A13b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7722046"/>
                  </a:ext>
                </a:extLst>
              </a:tr>
              <a:tr h="276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0.9906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3379424"/>
                  </a:ext>
                </a:extLst>
              </a:tr>
              <a:tr h="276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A07b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793441"/>
                  </a:ext>
                </a:extLst>
              </a:tr>
              <a:tr h="276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6420950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1.0668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4889957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A14b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0876526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7962081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A8b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-0.061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408016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13.74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626924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-0.221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1.067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0.975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8861296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-0.216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0.936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0.749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0.793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885667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0.877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3677254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0.827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0.787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409034"/>
                  </a:ext>
                </a:extLst>
              </a:tr>
              <a:tr h="324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-0.105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0.936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4159987"/>
                  </a:ext>
                </a:extLst>
              </a:tr>
            </a:tbl>
          </a:graphicData>
        </a:graphic>
      </p:graphicFrame>
      <p:pic>
        <p:nvPicPr>
          <p:cNvPr id="9" name="Content Placeholder 9">
            <a:extLst>
              <a:ext uri="{FF2B5EF4-FFF2-40B4-BE49-F238E27FC236}">
                <a16:creationId xmlns:a16="http://schemas.microsoft.com/office/drawing/2014/main" id="{887C703D-48C9-4A39-9BBA-C1712431E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511" y="22643"/>
            <a:ext cx="1487485" cy="107923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CFB3F8A-8D9C-46E3-B931-E1DA59340991}"/>
              </a:ext>
            </a:extLst>
          </p:cNvPr>
          <p:cNvSpPr/>
          <p:nvPr/>
        </p:nvSpPr>
        <p:spPr>
          <a:xfrm>
            <a:off x="2595828" y="1772815"/>
            <a:ext cx="864096" cy="437621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74A487-98A1-4E2E-9496-853E73B88490}"/>
              </a:ext>
            </a:extLst>
          </p:cNvPr>
          <p:cNvSpPr/>
          <p:nvPr/>
        </p:nvSpPr>
        <p:spPr>
          <a:xfrm>
            <a:off x="4295800" y="1778993"/>
            <a:ext cx="864096" cy="437621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835CC0-7DC5-4380-B9BB-B8503B3BFA1E}"/>
              </a:ext>
            </a:extLst>
          </p:cNvPr>
          <p:cNvSpPr/>
          <p:nvPr/>
        </p:nvSpPr>
        <p:spPr>
          <a:xfrm>
            <a:off x="6096000" y="1785171"/>
            <a:ext cx="864096" cy="437621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8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0DF09-3895-4632-9CCF-A8D4A455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Coil radial (shimmed) deviation and key/shim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4B90C-F7B7-4E0F-B89D-312C2A460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fitting of the outer profile with nominal OR + mid-planes introduces an OR deviation of </a:t>
            </a:r>
          </a:p>
          <a:p>
            <a:pPr lvl="1"/>
            <a:r>
              <a:rPr lang="en-US" dirty="0"/>
              <a:t>Straight section</a:t>
            </a:r>
          </a:p>
          <a:p>
            <a:pPr lvl="2"/>
            <a:r>
              <a:rPr lang="en-US" dirty="0"/>
              <a:t>From -0.022 mm to -0.054 mm</a:t>
            </a:r>
          </a:p>
          <a:p>
            <a:pPr lvl="1"/>
            <a:r>
              <a:rPr lang="en-US" dirty="0"/>
              <a:t>RE</a:t>
            </a:r>
          </a:p>
          <a:p>
            <a:pPr lvl="2"/>
            <a:r>
              <a:rPr lang="en-US" dirty="0"/>
              <a:t>From -0.046 mm to -0.078 mm</a:t>
            </a:r>
          </a:p>
          <a:p>
            <a:pPr lvl="1"/>
            <a:r>
              <a:rPr lang="en-US" dirty="0"/>
              <a:t>LE</a:t>
            </a:r>
          </a:p>
          <a:p>
            <a:pPr lvl="2"/>
            <a:r>
              <a:rPr lang="en-US" dirty="0"/>
              <a:t>From -0.036 mm to -0.074 mm</a:t>
            </a:r>
          </a:p>
          <a:p>
            <a:r>
              <a:rPr lang="en-US" dirty="0"/>
              <a:t>Therefore</a:t>
            </a:r>
          </a:p>
          <a:p>
            <a:pPr lvl="1"/>
            <a:r>
              <a:rPr lang="en-US" dirty="0"/>
              <a:t>For azimuthally smaller coils, we have a </a:t>
            </a:r>
            <a:r>
              <a:rPr lang="en-US" dirty="0">
                <a:solidFill>
                  <a:schemeClr val="bg2"/>
                </a:solidFill>
              </a:rPr>
              <a:t>systematic</a:t>
            </a:r>
            <a:r>
              <a:rPr lang="en-US" dirty="0"/>
              <a:t> negative deviation in the OR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chemeClr val="bg2"/>
                </a:solidFill>
              </a:rPr>
              <a:t>variation magnet to magnet </a:t>
            </a:r>
            <a:r>
              <a:rPr lang="en-US" dirty="0"/>
              <a:t>is of the order of 1 mil in the straight section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71D998-5BFE-49BF-B298-64F833704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P. Ferracin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58AD4-ED22-4CF8-BD9E-4814E565B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538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223004</TotalTime>
  <Words>419</Words>
  <Application>Microsoft Office PowerPoint</Application>
  <PresentationFormat>Widescreen</PresentationFormat>
  <Paragraphs>233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Summary Coil radial (shimmed) deviation and key/shim size</vt:lpstr>
      <vt:lpstr>Summary Coil radial (shimmed) deviation and key/shim size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André-Pierre OLIVIER</dc:creator>
  <cp:lastModifiedBy>Giorgio Ambrosio</cp:lastModifiedBy>
  <cp:revision>2944</cp:revision>
  <dcterms:created xsi:type="dcterms:W3CDTF">2016-03-23T12:58:39Z</dcterms:created>
  <dcterms:modified xsi:type="dcterms:W3CDTF">2024-02-05T16:31:50Z</dcterms:modified>
</cp:coreProperties>
</file>