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63" r:id="rId5"/>
    <p:sldId id="443" r:id="rId6"/>
    <p:sldId id="306" r:id="rId7"/>
    <p:sldId id="1052" r:id="rId8"/>
    <p:sldId id="307" r:id="rId9"/>
    <p:sldId id="446" r:id="rId10"/>
    <p:sldId id="1050" r:id="rId11"/>
    <p:sldId id="1051" r:id="rId12"/>
    <p:sldId id="1053" r:id="rId13"/>
    <p:sldId id="1049" r:id="rId1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009900"/>
    <a:srgbClr val="B4C6E7"/>
    <a:srgbClr val="FFE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87"/>
    <p:restoredTop sz="96395" autoAdjust="0"/>
  </p:normalViewPr>
  <p:slideViewPr>
    <p:cSldViewPr snapToObjects="1" showGuides="1">
      <p:cViewPr varScale="1">
        <p:scale>
          <a:sx n="97" d="100"/>
          <a:sy n="97" d="100"/>
        </p:scale>
        <p:origin x="624" y="72"/>
      </p:cViewPr>
      <p:guideLst>
        <p:guide orient="horz" pos="4080"/>
        <p:guide pos="2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09/01/2024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09/01/2024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3819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6378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190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6693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371600" y="6356350"/>
            <a:ext cx="6309000" cy="360000"/>
          </a:xfrm>
        </p:spPr>
        <p:txBody>
          <a:bodyPr lIns="0" tIns="0" rIns="0" bIns="0" anchor="b" anchorCtr="0"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MQXFA13b Structure &amp; Shim Review</a:t>
            </a:r>
            <a:endParaRPr lang="en-GB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59632" y="476672"/>
            <a:ext cx="4048095" cy="1896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6627000" cy="360000"/>
          </a:xfrm>
        </p:spPr>
        <p:txBody>
          <a:bodyPr/>
          <a:lstStyle/>
          <a:p>
            <a:r>
              <a:rPr lang="en-US" noProof="0"/>
              <a:t>MQXFA13b Structure &amp; Shim Review</a:t>
            </a:r>
            <a:endParaRPr lang="en-GB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8" name="Grouper 7"/>
          <p:cNvGrpSpPr/>
          <p:nvPr userDrawn="1"/>
        </p:nvGrpSpPr>
        <p:grpSpPr>
          <a:xfrm>
            <a:off x="1440000" y="6300000"/>
            <a:ext cx="457200" cy="457200"/>
            <a:chOff x="1462200" y="4620913"/>
            <a:chExt cx="457200" cy="457200"/>
          </a:xfrm>
        </p:grpSpPr>
        <p:sp>
          <p:nvSpPr>
            <p:cNvPr id="9" name="Rectangle 8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ZoneTexte 9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900" dirty="0"/>
                <a:t>logo</a:t>
              </a:r>
            </a:p>
            <a:p>
              <a:pPr algn="ctr"/>
              <a:r>
                <a:rPr lang="en-GB" sz="900" dirty="0"/>
                <a:t>area</a:t>
              </a: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6627000" cy="360000"/>
          </a:xfrm>
        </p:spPr>
        <p:txBody>
          <a:bodyPr/>
          <a:lstStyle/>
          <a:p>
            <a:r>
              <a:rPr lang="en-US" noProof="0"/>
              <a:t>MQXFA13b Structure &amp; Shim Review</a:t>
            </a:r>
            <a:endParaRPr lang="en-GB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11" name="Grouper 10"/>
          <p:cNvGrpSpPr/>
          <p:nvPr userDrawn="1"/>
        </p:nvGrpSpPr>
        <p:grpSpPr>
          <a:xfrm>
            <a:off x="1440000" y="6300000"/>
            <a:ext cx="457200" cy="457200"/>
            <a:chOff x="1462200" y="4620913"/>
            <a:chExt cx="457200" cy="4572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900" dirty="0"/>
                <a:t>logo</a:t>
              </a:r>
            </a:p>
            <a:p>
              <a:pPr algn="ctr"/>
              <a:r>
                <a:rPr lang="en-GB" sz="900" dirty="0"/>
                <a:t>area</a:t>
              </a:r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6627000" cy="360000"/>
          </a:xfrm>
        </p:spPr>
        <p:txBody>
          <a:bodyPr/>
          <a:lstStyle/>
          <a:p>
            <a:r>
              <a:rPr lang="en-US" noProof="0"/>
              <a:t>MQXFA13b Structure &amp; Shim Review</a:t>
            </a:r>
            <a:endParaRPr lang="en-GB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7" name="Grouper 6"/>
          <p:cNvGrpSpPr/>
          <p:nvPr userDrawn="1"/>
        </p:nvGrpSpPr>
        <p:grpSpPr>
          <a:xfrm>
            <a:off x="1440000" y="6300000"/>
            <a:ext cx="457200" cy="457200"/>
            <a:chOff x="1462200" y="4620913"/>
            <a:chExt cx="457200" cy="457200"/>
          </a:xfrm>
        </p:grpSpPr>
        <p:sp>
          <p:nvSpPr>
            <p:cNvPr id="8" name="Rectangle 7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ZoneTexte 8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900" dirty="0"/>
                <a:t>logo</a:t>
              </a:r>
            </a:p>
            <a:p>
              <a:pPr algn="ctr"/>
              <a:r>
                <a:rPr lang="en-GB" sz="900" dirty="0"/>
                <a:t>area</a:t>
              </a: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1981200" y="6356350"/>
            <a:ext cx="6553200" cy="360000"/>
          </a:xfrm>
        </p:spPr>
        <p:txBody>
          <a:bodyPr/>
          <a:lstStyle/>
          <a:p>
            <a:r>
              <a:rPr lang="en-US" noProof="0"/>
              <a:t>MQXFA13b Structure &amp; Shim Review</a:t>
            </a:r>
            <a:endParaRPr lang="en-GB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6" name="Grouper 5"/>
          <p:cNvGrpSpPr/>
          <p:nvPr userDrawn="1"/>
        </p:nvGrpSpPr>
        <p:grpSpPr>
          <a:xfrm>
            <a:off x="1440000" y="6300000"/>
            <a:ext cx="457200" cy="457200"/>
            <a:chOff x="1462200" y="4620913"/>
            <a:chExt cx="457200" cy="457200"/>
          </a:xfrm>
        </p:grpSpPr>
        <p:sp>
          <p:nvSpPr>
            <p:cNvPr id="7" name="Rectangle 6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ZoneTexte 7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900" dirty="0"/>
                <a:t>logo</a:t>
              </a:r>
            </a:p>
            <a:p>
              <a:pPr algn="ctr"/>
              <a:r>
                <a:rPr lang="en-GB" sz="900" dirty="0"/>
                <a:t>area</a:t>
              </a:r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981200" y="6356350"/>
            <a:ext cx="6550800" cy="360000"/>
          </a:xfrm>
        </p:spPr>
        <p:txBody>
          <a:bodyPr/>
          <a:lstStyle/>
          <a:p>
            <a:r>
              <a:rPr lang="en-US" noProof="0"/>
              <a:t>MQXFA13b Structure &amp; Shim Review</a:t>
            </a:r>
            <a:endParaRPr lang="en-GB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1440000" y="6300000"/>
            <a:ext cx="457200" cy="457200"/>
            <a:chOff x="1462200" y="4620913"/>
            <a:chExt cx="457200" cy="4572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ZoneTexte 11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900" dirty="0"/>
                <a:t>logo</a:t>
              </a:r>
            </a:p>
            <a:p>
              <a:pPr algn="ctr"/>
              <a:r>
                <a:rPr lang="en-GB" sz="900" dirty="0"/>
                <a:t>area</a:t>
              </a: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MQXFA13b Structure &amp; Shim Review</a:t>
            </a:r>
            <a:endParaRPr lang="en-GB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C8F6E1-DCAA-4B58-8837-5B94238538F3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" y="6126162"/>
            <a:ext cx="1562508" cy="73183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fnal.gov/event/62598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MQXFA13b Structure &amp; Shim Review</a:t>
            </a:r>
            <a:br>
              <a:rPr lang="en-US" dirty="0"/>
            </a:br>
            <a:r>
              <a:rPr lang="en-US" i="1" dirty="0"/>
              <a:t>Introduction </a:t>
            </a:r>
            <a:r>
              <a:rPr lang="en-GB" i="1" dirty="0"/>
              <a:t>&amp; Charge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Giorgio Ambrosio</a:t>
            </a:r>
          </a:p>
          <a:p>
            <a:r>
              <a:rPr lang="en-GB" dirty="0"/>
              <a:t>Magnets L2</a:t>
            </a:r>
          </a:p>
          <a:p>
            <a:r>
              <a:rPr lang="en-GB" dirty="0"/>
              <a:t>U.S. HL-LHC Accelerator Upgrade Project</a:t>
            </a:r>
          </a:p>
        </p:txBody>
      </p:sp>
      <p:sp>
        <p:nvSpPr>
          <p:cNvPr id="6" name="Rectangle 5"/>
          <p:cNvSpPr/>
          <p:nvPr/>
        </p:nvSpPr>
        <p:spPr>
          <a:xfrm>
            <a:off x="-6424" y="6141660"/>
            <a:ext cx="1547664" cy="69269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>
          <a:xfrm>
            <a:off x="1371600" y="5899149"/>
            <a:ext cx="6480000" cy="447685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MQXFA13b Structure &amp; Shim Review</a:t>
            </a:r>
            <a:endParaRPr lang="en-US" dirty="0"/>
          </a:p>
          <a:p>
            <a:r>
              <a:rPr lang="en-GB" sz="1400" dirty="0"/>
              <a:t>January 10,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19C94-462B-4A1E-B52B-71F891C3F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B2A28-7706-493F-91AC-6285CC778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Today:  </a:t>
            </a:r>
          </a:p>
          <a:p>
            <a:pPr lvl="1"/>
            <a:r>
              <a:rPr lang="en-US" dirty="0"/>
              <a:t>Talks</a:t>
            </a:r>
          </a:p>
          <a:p>
            <a:pPr lvl="1"/>
            <a:r>
              <a:rPr lang="en-US" dirty="0"/>
              <a:t>Q&amp;A</a:t>
            </a:r>
          </a:p>
          <a:p>
            <a:pPr lvl="1"/>
            <a:endParaRPr lang="en-US" dirty="0"/>
          </a:p>
          <a:p>
            <a:r>
              <a:rPr lang="en-US" dirty="0"/>
              <a:t>Following days: </a:t>
            </a:r>
          </a:p>
          <a:p>
            <a:pPr lvl="1"/>
            <a:r>
              <a:rPr lang="en-US" dirty="0"/>
              <a:t>Closed session(s)</a:t>
            </a:r>
          </a:p>
          <a:p>
            <a:pPr lvl="1"/>
            <a:r>
              <a:rPr lang="en-US" dirty="0"/>
              <a:t>Possibly Q&amp;A by email</a:t>
            </a:r>
          </a:p>
          <a:p>
            <a:pPr lvl="1"/>
            <a:endParaRPr lang="en-US" dirty="0"/>
          </a:p>
          <a:p>
            <a:r>
              <a:rPr lang="en-US" dirty="0"/>
              <a:t>Report by email or Zoom mtg in ~2 weeks 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5C99ED-C03B-4F81-BA34-1721BA872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MQXFA13b Structure &amp; Shim Review</a:t>
            </a:r>
            <a:endParaRPr lang="en-GB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4433C1-3DE2-43C7-9143-1DAE1BC93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752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18359-9572-4A46-94BC-582F74348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620688"/>
            <a:ext cx="8130480" cy="54726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Committee</a:t>
            </a:r>
            <a:endParaRPr lang="en-US" dirty="0"/>
          </a:p>
          <a:p>
            <a:r>
              <a:rPr lang="en-US" dirty="0"/>
              <a:t>Rodger Bossert, chairperson  (FNAL)</a:t>
            </a:r>
          </a:p>
          <a:p>
            <a:r>
              <a:rPr lang="en-US" dirty="0"/>
              <a:t>Mike Anerella (BNL)</a:t>
            </a:r>
          </a:p>
          <a:p>
            <a:r>
              <a:rPr lang="en-US" dirty="0"/>
              <a:t>Susana Izquierdo Bermudez (CERN)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Date and Time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January 10, 2024. Start time is 7/9/10/16 (LBNL/FNAL/BNL/CERN)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b="1" dirty="0"/>
              <a:t>Location/Connection</a:t>
            </a:r>
            <a:endParaRPr lang="en-US" dirty="0"/>
          </a:p>
          <a:p>
            <a:r>
              <a:rPr lang="en-US" dirty="0"/>
              <a:t>Video-link by Zoom, info by email.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Link to agenda with talks and other documents</a:t>
            </a:r>
          </a:p>
          <a:p>
            <a:r>
              <a:rPr lang="en-US" dirty="0">
                <a:hlinkClick r:id="rId2"/>
              </a:rPr>
              <a:t>https://indico.fnal.gov/event/62598/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827461-5ED1-45F3-81A5-ADC8AA7EB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MQXFA13b Structure &amp; Shim Review</a:t>
            </a:r>
            <a:endParaRPr lang="en-GB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A8466A-F22A-456E-BE77-BCCE47B6F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516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-63962"/>
            <a:ext cx="7920000" cy="720000"/>
          </a:xfrm>
        </p:spPr>
        <p:txBody>
          <a:bodyPr/>
          <a:lstStyle/>
          <a:p>
            <a:r>
              <a:rPr lang="en-US" dirty="0"/>
              <a:t>Review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5" y="836712"/>
            <a:ext cx="8280920" cy="5519638"/>
          </a:xfrm>
        </p:spPr>
        <p:txBody>
          <a:bodyPr>
            <a:normAutofit/>
          </a:bodyPr>
          <a:lstStyle/>
          <a:p>
            <a:r>
              <a:rPr lang="en-US" sz="2400" b="0" i="0" u="none" strike="noStrike" baseline="0" dirty="0">
                <a:latin typeface="Arial" panose="020B0604020202020204" pitchFamily="34" charset="0"/>
              </a:rPr>
              <a:t>The HL-LHC AUP project is starting the assembly of </a:t>
            </a:r>
            <a:r>
              <a:rPr lang="en-US" sz="2400" b="1" i="0" u="none" strike="noStrike" baseline="0" dirty="0">
                <a:latin typeface="Arial" panose="020B0604020202020204" pitchFamily="34" charset="0"/>
              </a:rPr>
              <a:t>MQXFA13b</a:t>
            </a:r>
            <a:r>
              <a:rPr lang="en-US" sz="2400" b="0" i="0" u="none" strike="noStrike" baseline="0" dirty="0">
                <a:latin typeface="Arial" panose="020B0604020202020204" pitchFamily="34" charset="0"/>
              </a:rPr>
              <a:t> quadrupole magnet. This is the re-assembly of MQXFA13 that showed some issues during vertical testing (slow training and quenches after down-ramp at 100 A/s) even if it was able to reach and hold acceptance current. If MQXFA13b meets MQXFA requirements [1] it will be used in a Q1/Q3 cryo-assembly to be installed in the HL-LHC.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05000" y="6441122"/>
            <a:ext cx="6627000" cy="360000"/>
          </a:xfrm>
        </p:spPr>
        <p:txBody>
          <a:bodyPr/>
          <a:lstStyle/>
          <a:p>
            <a:r>
              <a:rPr lang="en-US" noProof="0"/>
              <a:t>MQXFA13b Structure &amp; Shim Review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3</a:t>
            </a:fld>
            <a:endParaRPr lang="fr-FR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86DDE9-6D9F-76BB-C188-E430F1F3FF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7904" y="3573016"/>
            <a:ext cx="5130031" cy="3288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023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-63962"/>
            <a:ext cx="7920000" cy="720000"/>
          </a:xfrm>
        </p:spPr>
        <p:txBody>
          <a:bodyPr/>
          <a:lstStyle/>
          <a:p>
            <a:r>
              <a:rPr lang="en-US" dirty="0"/>
              <a:t>Review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9" y="717674"/>
            <a:ext cx="8568952" cy="5591646"/>
          </a:xfrm>
        </p:spPr>
        <p:txBody>
          <a:bodyPr>
            <a:normAutofit lnSpcReduction="10000"/>
          </a:bodyPr>
          <a:lstStyle/>
          <a:p>
            <a:r>
              <a:rPr lang="en-US" sz="2400" b="0" i="0" u="none" strike="noStrike" baseline="0" dirty="0">
                <a:latin typeface="Arial" panose="020B0604020202020204" pitchFamily="34" charset="0"/>
              </a:rPr>
              <a:t>All issues during MQXFA13 test occurred in a single coil (227). This coil has been removed and is being replaced by coil 241 that was reviewed on November 8, 2023 [2]. </a:t>
            </a:r>
            <a:r>
              <a:rPr lang="en-US" sz="2400" dirty="0">
                <a:latin typeface="Arial" panose="020B0604020202020204" pitchFamily="34" charset="0"/>
              </a:rPr>
              <a:t>T</a:t>
            </a:r>
            <a:r>
              <a:rPr lang="en-US" sz="2400" b="0" i="0" u="none" strike="noStrike" baseline="0" dirty="0">
                <a:latin typeface="Arial" panose="020B0604020202020204" pitchFamily="34" charset="0"/>
              </a:rPr>
              <a:t>o avoid reoccurrence of the MQXFA13 issue we introduced: 1) </a:t>
            </a:r>
            <a:r>
              <a:rPr lang="en-US" sz="2400" b="1" i="0" u="none" strike="noStrike" baseline="0" dirty="0">
                <a:latin typeface="Arial" panose="020B0604020202020204" pitchFamily="34" charset="0"/>
              </a:rPr>
              <a:t>analysis of CMM data in coil ends </a:t>
            </a:r>
            <a:r>
              <a:rPr lang="en-US" sz="2400" b="0" i="0" u="none" strike="noStrike" baseline="0" dirty="0">
                <a:latin typeface="Arial" panose="020B0604020202020204" pitchFamily="34" charset="0"/>
              </a:rPr>
              <a:t>[3], 2) </a:t>
            </a:r>
            <a:r>
              <a:rPr lang="en-US" sz="2400" b="1" i="0" u="none" strike="noStrike" baseline="0" dirty="0">
                <a:latin typeface="Arial" panose="020B0604020202020204" pitchFamily="34" charset="0"/>
              </a:rPr>
              <a:t>assessment of minimum loading-key shim size,</a:t>
            </a:r>
            <a:r>
              <a:rPr lang="en-US" sz="2400" b="0" i="0" u="none" strike="noStrike" baseline="0" dirty="0">
                <a:latin typeface="Arial" panose="020B0604020202020204" pitchFamily="34" charset="0"/>
              </a:rPr>
              <a:t> 3) </a:t>
            </a:r>
            <a:r>
              <a:rPr lang="en-US" sz="2400" b="1" i="0" u="none" strike="noStrike" baseline="0" dirty="0">
                <a:latin typeface="Arial" panose="020B0604020202020204" pitchFamily="34" charset="0"/>
              </a:rPr>
              <a:t>increased to 120 MPa </a:t>
            </a:r>
            <a:r>
              <a:rPr lang="en-US" sz="2400" b="0" i="0" u="none" strike="noStrike" baseline="0" dirty="0">
                <a:latin typeface="Arial" panose="020B0604020202020204" pitchFamily="34" charset="0"/>
              </a:rPr>
              <a:t>the max coil stress during pre-load [4].</a:t>
            </a:r>
          </a:p>
          <a:p>
            <a:r>
              <a:rPr lang="en-US" sz="2400" b="0" i="0" u="none" strike="noStrike" baseline="0" dirty="0">
                <a:latin typeface="Arial" panose="020B0604020202020204" pitchFamily="34" charset="0"/>
              </a:rPr>
              <a:t>MQXFA Series magnet specifications are presented in [4]. Discrepancy or Non-Conformity Reports are generated whenever a component does not meet specifications [5].</a:t>
            </a:r>
          </a:p>
          <a:p>
            <a:r>
              <a:rPr lang="en-US" sz="2400" b="0" i="0" u="none" strike="noStrike" baseline="0" dirty="0">
                <a:latin typeface="Arial" panose="020B0604020202020204" pitchFamily="34" charset="0"/>
              </a:rPr>
              <a:t>The main goal of this review is to </a:t>
            </a:r>
            <a:r>
              <a:rPr lang="en-US" sz="2400" b="1" i="0" u="none" strike="noStrike" baseline="0" dirty="0">
                <a:latin typeface="Arial" panose="020B0604020202020204" pitchFamily="34" charset="0"/>
              </a:rPr>
              <a:t>evaluate MQXFA13b structure and shim plan</a:t>
            </a:r>
            <a:r>
              <a:rPr lang="en-US" sz="2400" b="0" i="0" u="none" strike="noStrike" baseline="0" dirty="0">
                <a:latin typeface="Arial" panose="020B0604020202020204" pitchFamily="34" charset="0"/>
              </a:rPr>
              <a:t>. Reviewers should also assess that discrepancies and non-conformities of the magnet structure have been adequately processed, and that the shims will allow MQXFA13b to meet MQXFA requirements [1].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05000" y="6441122"/>
            <a:ext cx="6627000" cy="360000"/>
          </a:xfrm>
        </p:spPr>
        <p:txBody>
          <a:bodyPr/>
          <a:lstStyle/>
          <a:p>
            <a:r>
              <a:rPr lang="en-US" noProof="0"/>
              <a:t>MQXFA13b Structure &amp; Shim Review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0385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44624"/>
            <a:ext cx="7920000" cy="720000"/>
          </a:xfrm>
        </p:spPr>
        <p:txBody>
          <a:bodyPr/>
          <a:lstStyle/>
          <a:p>
            <a:r>
              <a:rPr lang="en-US" dirty="0"/>
              <a:t>CHARGE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856" y="836712"/>
            <a:ext cx="8450616" cy="5400281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dirty="0"/>
              <a:t>The committee is requested to answer the following questions:</a:t>
            </a:r>
          </a:p>
          <a:p>
            <a:pPr marL="342900" marR="0" lvl="0" indent="-342900">
              <a:spcBef>
                <a:spcPts val="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Have all recommendations from previous reviews [6] been adequately addressed?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Have discrepancies and non-conformities been adequately documented and processed?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If there are major/critical non-conformities [5], have they been adequately documented and processed?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Are the proposed shims adequate for allowing MQXFA13b to meet MQXFA requirements [1]? 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Do you have any other comment or recommendation to assure MQXFA13b is going to meet requirements?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MQXFA13b Structure &amp; Shim Review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6609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33E29-DD3F-43EA-B21B-39614CDAD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Major/Critical DR/NCR: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06FFE-B967-406C-8F1B-79A3AC146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832" y="950641"/>
            <a:ext cx="8558648" cy="537688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b="1" dirty="0"/>
              <a:t>Critical nonconformance</a:t>
            </a:r>
            <a:r>
              <a:rPr lang="en-US" dirty="0"/>
              <a:t>: </a:t>
            </a:r>
            <a:r>
              <a:rPr lang="en-US" i="1" dirty="0"/>
              <a:t>a nonconformance which meets at least one of the following:</a:t>
            </a:r>
          </a:p>
          <a:p>
            <a:pPr lvl="1">
              <a:lnSpc>
                <a:spcPct val="120000"/>
              </a:lnSpc>
            </a:pPr>
            <a:r>
              <a:rPr lang="en-US" u="sng" dirty="0"/>
              <a:t>affects form, fit, or function</a:t>
            </a:r>
            <a:r>
              <a:rPr lang="en-US" dirty="0"/>
              <a:t> in the as-found condition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involves </a:t>
            </a:r>
            <a:r>
              <a:rPr lang="en-US" u="sng" dirty="0"/>
              <a:t>damage, or suspected damage, to the coil conductor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is likely to trigger yellow or red schedule or cost variance reporting thresholds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meets the requirements of “Moderate” or higher per the CERN Impact Matrix (for collaborations) in EDMS 1863763 </a:t>
            </a:r>
          </a:p>
          <a:p>
            <a:pPr lvl="1">
              <a:lnSpc>
                <a:spcPct val="120000"/>
              </a:lnSpc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BCA3E6-136F-4B95-8834-35B8D856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MQXFA13b Structure &amp; Shim Review</a:t>
            </a:r>
            <a:endParaRPr lang="en-GB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148BE8-6A87-4218-96FD-066786AA6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69161B-B401-41B4-9D2A-29B8E83AA59F}"/>
              </a:ext>
            </a:extLst>
          </p:cNvPr>
          <p:cNvSpPr txBox="1"/>
          <p:nvPr/>
        </p:nvSpPr>
        <p:spPr>
          <a:xfrm>
            <a:off x="1610772" y="5833354"/>
            <a:ext cx="564770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Handling of Discrepancies and Nonconformances</a:t>
            </a:r>
            <a:endParaRPr lang="en-US" dirty="0"/>
          </a:p>
          <a:p>
            <a:r>
              <a:rPr lang="en-US" dirty="0"/>
              <a:t>US-HiLumi-doc-2484 </a:t>
            </a:r>
          </a:p>
        </p:txBody>
      </p:sp>
    </p:spTree>
    <p:extLst>
      <p:ext uri="{BB962C8B-B14F-4D97-AF65-F5344CB8AC3E}">
        <p14:creationId xmlns:p14="http://schemas.microsoft.com/office/powerpoint/2010/main" val="3515913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44624"/>
            <a:ext cx="7920000" cy="72000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MQXFA13b Structure &amp; Shim Review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7</a:t>
            </a:fld>
            <a:endParaRPr lang="fr-F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64664"/>
            <a:ext cx="1434505" cy="67188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9543319-5BF8-2061-00B8-2DB4DB07CC9F}"/>
              </a:ext>
            </a:extLst>
          </p:cNvPr>
          <p:cNvSpPr txBox="1"/>
          <p:nvPr/>
        </p:nvSpPr>
        <p:spPr>
          <a:xfrm>
            <a:off x="489763" y="2083159"/>
            <a:ext cx="820847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1) 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MQXFA Functional Requirements Specification,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US-HiLumi-doc-36. 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2) 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MQXFA13b Coils Acceptance Review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US-HiLumi-doc-4956. 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3) 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QXFA Series Coil Production Specification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US-HiLumi-doc-2986. 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4) 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MQXFA Series Magnet Production Specification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US-HiLumi-doc-4009. 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5) 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Handling of Discrepancies and Nonconformances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US-HiLumi-doc-2484. 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6) 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MQXFA17 Structure and Shims Review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US-HiLumi-doc-4939. </a:t>
            </a:r>
          </a:p>
        </p:txBody>
      </p:sp>
    </p:spTree>
    <p:extLst>
      <p:ext uri="{BB962C8B-B14F-4D97-AF65-F5344CB8AC3E}">
        <p14:creationId xmlns:p14="http://schemas.microsoft.com/office/powerpoint/2010/main" val="2401303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CA727-32B2-4170-8C6A-7EC4F263C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Traveler Upload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225D2-F3B3-4B9D-9578-BE99CAB71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052736"/>
            <a:ext cx="8208472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Update by Jamie: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FFE19A-1DF6-4FA8-97F1-4DD812818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MQXFA13b Structure &amp; Shim Review</a:t>
            </a:r>
            <a:endParaRPr lang="en-GB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2EF448-8F6D-423D-8D7A-CC1957C69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1752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5BC02-D818-E03C-CF6D-9745E104E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MQXFA17 Review Recommendation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B9038-10F7-FB70-F3CE-01CCFC687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621" y="1003094"/>
            <a:ext cx="7920000" cy="5040560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/>
              <a:t>Measure the return end of the coils using the same strategy as used for the lead end.</a:t>
            </a:r>
          </a:p>
          <a:p>
            <a:endParaRPr lang="en-US" i="1" dirty="0"/>
          </a:p>
          <a:p>
            <a:r>
              <a:rPr lang="en-US" dirty="0"/>
              <a:t>Done in several sections on some coils, and updated the </a:t>
            </a:r>
            <a:r>
              <a:rPr lang="en-US" i="1" dirty="0"/>
              <a:t>QXFA Series Coil Production Specification </a:t>
            </a:r>
            <a:r>
              <a:rPr lang="en-US" dirty="0"/>
              <a:t>for future coils: </a:t>
            </a:r>
          </a:p>
          <a:p>
            <a:pPr lvl="1"/>
            <a:r>
              <a:rPr lang="en-US" i="1" dirty="0"/>
              <a:t>“This specification applies at four CMM locations: at 260 and 300 mm (for the </a:t>
            </a:r>
            <a:r>
              <a:rPr lang="en-US" b="1" i="1" dirty="0"/>
              <a:t>lead end</a:t>
            </a:r>
            <a:r>
              <a:rPr lang="en-US" i="1" dirty="0"/>
              <a:t>) and at 4340 and 4380 mm (for the </a:t>
            </a:r>
            <a:r>
              <a:rPr lang="en-US" b="1" i="1" dirty="0"/>
              <a:t>return end</a:t>
            </a:r>
            <a:r>
              <a:rPr lang="en-US" i="1" dirty="0"/>
              <a:t>). At these four locations the </a:t>
            </a:r>
            <a:r>
              <a:rPr lang="en-US" i="1" u="sng" dirty="0"/>
              <a:t>absolute value of the coil Delta arc-length must not exceed 210 </a:t>
            </a:r>
            <a:r>
              <a:rPr lang="en-US" i="1" u="sng" dirty="0">
                <a:sym typeface="Symbol" panose="05050102010706020507" pitchFamily="18" charset="2"/>
              </a:rPr>
              <a:t></a:t>
            </a:r>
            <a:r>
              <a:rPr lang="en-US" i="1" u="sng" dirty="0"/>
              <a:t>m</a:t>
            </a:r>
            <a:r>
              <a:rPr lang="en-US" i="1" dirty="0"/>
              <a:t>. The coil Delta arc-length is the difference between the coil arc length at each location in the ends and the average coil arc-length in the straight section. CMM locations are presented in [6]. CMM measurements are taken according to [7]. If the absolute value of the Delta arc-length exceeds 210 </a:t>
            </a: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</a:t>
            </a:r>
            <a:r>
              <a:rPr lang="en-US" i="1" dirty="0"/>
              <a:t>m at any location in the lead end or return end, a critical DR must be initiated and disposition must be approved by the MQXFA magnet L2.</a:t>
            </a:r>
            <a:r>
              <a:rPr lang="en-US" dirty="0"/>
              <a:t>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F44004-95DD-7FE8-E31D-E27171344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MQXFA13b Structure &amp; Shim Review</a:t>
            </a:r>
            <a:endParaRPr lang="en-GB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58358-D25C-5308-4FC9-3D01BBF2A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51466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ABA85A245EC45AA49FA36F10E0232" ma:contentTypeVersion="2" ma:contentTypeDescription="Create a new document." ma:contentTypeScope="" ma:versionID="adcd0aad5aed504a8f0da929d2112ad6">
  <xsd:schema xmlns:xsd="http://www.w3.org/2001/XMLSchema" xmlns:xs="http://www.w3.org/2001/XMLSchema" xmlns:p="http://schemas.microsoft.com/office/2006/metadata/properties" xmlns:ns2="8946e33d-fd2f-4ae4-8ee9-d90c129cdf9e" targetNamespace="http://schemas.microsoft.com/office/2006/metadata/properties" ma:root="true" ma:fieldsID="8f86ca1f070cacaf1fa8f62c9f76043c" ns2:_="">
    <xsd:import namespace="8946e33d-fd2f-4ae4-8ee9-d90c129cdf9e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6e33d-fd2f-4ae4-8ee9-d90c129cdf9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Note" ma:index="9" nillable="true" ma:displayName="Note" ma:internalName="Not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8946e33d-fd2f-4ae4-8ee9-d90c129cdf9e">HL-LHC PowerPoint Presentation, incl. LARP logo, 4:3 format</Description0>
    <Note xmlns="8946e33d-fd2f-4ae4-8ee9-d90c129cdf9e">For presentations to be given at Joint HL-LHC/LARP annual meetings (US or European locations).
https://edms.cern.ch/document/1607180/</Note>
  </documentManagement>
</p:properties>
</file>

<file path=customXml/itemProps1.xml><?xml version="1.0" encoding="utf-8"?>
<ds:datastoreItem xmlns:ds="http://schemas.openxmlformats.org/officeDocument/2006/customXml" ds:itemID="{1A7292EC-A4CC-4379-ABA5-C61E3A4C4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46e33d-fd2f-4ae4-8ee9-d90c129cd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8EF391-2BAD-45F4-B22E-736040720C99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946e33d-fd2f-4ae4-8ee9-d90c129cdf9e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9984</TotalTime>
  <Words>838</Words>
  <Application>Microsoft Office PowerPoint</Application>
  <PresentationFormat>On-screen Show (4:3)</PresentationFormat>
  <Paragraphs>88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Thème Office</vt:lpstr>
      <vt:lpstr>MQXFA13b Structure &amp; Shim Review Introduction &amp; Charge</vt:lpstr>
      <vt:lpstr>PowerPoint Presentation</vt:lpstr>
      <vt:lpstr>Review Goals</vt:lpstr>
      <vt:lpstr>Review Goals</vt:lpstr>
      <vt:lpstr>CHARGE Questions</vt:lpstr>
      <vt:lpstr>Major/Critical DR/NCR:</vt:lpstr>
      <vt:lpstr>References</vt:lpstr>
      <vt:lpstr>Traveler Upload Status</vt:lpstr>
      <vt:lpstr>MQXFA17 Review Recommendation</vt:lpstr>
      <vt:lpstr>Schedule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HiLumi-Pres-Template-4-3-LARP</dc:title>
  <dc:creator>André-Pierre OLIVIER</dc:creator>
  <cp:lastModifiedBy>Giorgio Ambrosio</cp:lastModifiedBy>
  <cp:revision>528</cp:revision>
  <cp:lastPrinted>2016-09-22T19:01:15Z</cp:lastPrinted>
  <dcterms:created xsi:type="dcterms:W3CDTF">2016-03-23T12:58:39Z</dcterms:created>
  <dcterms:modified xsi:type="dcterms:W3CDTF">2024-01-09T22:48:09Z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0x010100689ABA85A245EC45AA49FA36F10E0232</vt:lpwstr>
  </property>
</Properties>
</file>