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3" r:id="rId5"/>
    <p:sldId id="443" r:id="rId6"/>
    <p:sldId id="306" r:id="rId7"/>
    <p:sldId id="1052" r:id="rId8"/>
    <p:sldId id="307" r:id="rId9"/>
    <p:sldId id="446" r:id="rId10"/>
    <p:sldId id="1050" r:id="rId11"/>
    <p:sldId id="1051" r:id="rId12"/>
    <p:sldId id="1053" r:id="rId13"/>
    <p:sldId id="1049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9900"/>
    <a:srgbClr val="B4C6E7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7"/>
    <p:restoredTop sz="96395" autoAdjust="0"/>
  </p:normalViewPr>
  <p:slideViewPr>
    <p:cSldViewPr snapToObjects="1" showGuides="1">
      <p:cViewPr varScale="1">
        <p:scale>
          <a:sx n="97" d="100"/>
          <a:sy n="97" d="100"/>
        </p:scale>
        <p:origin x="624" y="72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09/01/2024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819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37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190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69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309000" cy="360000"/>
          </a:xfrm>
        </p:spPr>
        <p:txBody>
          <a:bodyPr lIns="0" tIns="0" rIns="0" bIns="0" anchor="b" anchorCtr="0"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59632" y="476672"/>
            <a:ext cx="4048095" cy="1896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905000" y="6356350"/>
            <a:ext cx="6627000" cy="360000"/>
          </a:xfrm>
        </p:spPr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8" name="Grouper 7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9" name="Rectangle 8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ZoneTexte 9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905000" y="6356350"/>
            <a:ext cx="6627000" cy="360000"/>
          </a:xfrm>
        </p:spPr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11" name="Grouper 10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905000" y="6356350"/>
            <a:ext cx="6627000" cy="360000"/>
          </a:xfrm>
        </p:spPr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7" name="Grouper 6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8" name="Rectangle 7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6553200" cy="360000"/>
          </a:xfrm>
        </p:spPr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6" name="Grouper 5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7" name="Rectangle 6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6550800" cy="360000"/>
          </a:xfrm>
        </p:spPr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grpSp>
        <p:nvGrpSpPr>
          <p:cNvPr id="10" name="Grouper 9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8F6E1-DCAA-4B58-8837-5B94238538F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" y="6126162"/>
            <a:ext cx="1562508" cy="7318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62598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MQXFA13b Structure &amp; Shim Review</a:t>
            </a:r>
            <a:br>
              <a:rPr lang="en-US" dirty="0"/>
            </a:br>
            <a:r>
              <a:rPr lang="en-US" i="1" dirty="0"/>
              <a:t>Introduction </a:t>
            </a:r>
            <a:r>
              <a:rPr lang="en-GB" i="1" dirty="0"/>
              <a:t>&amp; Charge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Giorgio Ambrosio</a:t>
            </a:r>
          </a:p>
          <a:p>
            <a:r>
              <a:rPr lang="en-GB" dirty="0"/>
              <a:t>Magnets L2</a:t>
            </a:r>
          </a:p>
          <a:p>
            <a:r>
              <a:rPr lang="en-GB" dirty="0"/>
              <a:t>U.S. HL-LHC Accelerator Upgrade Project</a:t>
            </a:r>
          </a:p>
        </p:txBody>
      </p:sp>
      <p:sp>
        <p:nvSpPr>
          <p:cNvPr id="6" name="Rectangle 5"/>
          <p:cNvSpPr/>
          <p:nvPr/>
        </p:nvSpPr>
        <p:spPr>
          <a:xfrm>
            <a:off x="-6424" y="6141660"/>
            <a:ext cx="1547664" cy="6926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1371600" y="5899149"/>
            <a:ext cx="6480000" cy="44768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MQXFA13b Structure &amp; Shim Review</a:t>
            </a:r>
            <a:endParaRPr lang="en-US" dirty="0"/>
          </a:p>
          <a:p>
            <a:r>
              <a:rPr lang="en-GB" sz="1400" dirty="0"/>
              <a:t>January 10,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19C94-462B-4A1E-B52B-71F891C3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B2A28-7706-493F-91AC-6285CC778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Today:  </a:t>
            </a:r>
          </a:p>
          <a:p>
            <a:pPr lvl="1"/>
            <a:r>
              <a:rPr lang="en-US" dirty="0"/>
              <a:t>Talks</a:t>
            </a:r>
          </a:p>
          <a:p>
            <a:pPr lvl="1"/>
            <a:r>
              <a:rPr lang="en-US" dirty="0"/>
              <a:t>Q&amp;A</a:t>
            </a:r>
          </a:p>
          <a:p>
            <a:pPr lvl="1"/>
            <a:endParaRPr lang="en-US" dirty="0"/>
          </a:p>
          <a:p>
            <a:r>
              <a:rPr lang="en-US" dirty="0"/>
              <a:t>Following days: </a:t>
            </a:r>
          </a:p>
          <a:p>
            <a:pPr lvl="1"/>
            <a:r>
              <a:rPr lang="en-US" dirty="0"/>
              <a:t>Closed session(s)</a:t>
            </a:r>
          </a:p>
          <a:p>
            <a:pPr lvl="1"/>
            <a:r>
              <a:rPr lang="en-US" dirty="0"/>
              <a:t>Possibly Q&amp;A by email</a:t>
            </a:r>
          </a:p>
          <a:p>
            <a:pPr lvl="1"/>
            <a:endParaRPr lang="en-US" dirty="0"/>
          </a:p>
          <a:p>
            <a:r>
              <a:rPr lang="en-US" dirty="0"/>
              <a:t>Report by email or Zoom mtg in ~2 weeks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5C99ED-C03B-4F81-BA34-1721BA872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433C1-3DE2-43C7-9143-1DAE1BC9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52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18359-9572-4A46-94BC-582F74348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20688"/>
            <a:ext cx="8130480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Committee</a:t>
            </a:r>
            <a:endParaRPr lang="en-US" dirty="0"/>
          </a:p>
          <a:p>
            <a:r>
              <a:rPr lang="en-US" dirty="0"/>
              <a:t>Rodger Bossert, chairperson  (FNAL)</a:t>
            </a:r>
          </a:p>
          <a:p>
            <a:r>
              <a:rPr lang="en-US" dirty="0"/>
              <a:t>Mike Anerella (BNL)</a:t>
            </a:r>
          </a:p>
          <a:p>
            <a:r>
              <a:rPr lang="en-US" dirty="0"/>
              <a:t>Susana Izquierdo Bermudez (CERN)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Date and Time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January 10, 2024. Start time is 7/9/10/16 (LBNL/FNAL/BNL/CERN)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Location/Connection</a:t>
            </a:r>
            <a:endParaRPr lang="en-US" dirty="0"/>
          </a:p>
          <a:p>
            <a:r>
              <a:rPr lang="en-US" dirty="0"/>
              <a:t>Video-link by Zoom, info by email.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Link to agenda with talks and other documents</a:t>
            </a:r>
          </a:p>
          <a:p>
            <a:r>
              <a:rPr lang="en-US" dirty="0">
                <a:hlinkClick r:id="rId2"/>
              </a:rPr>
              <a:t>https://indico.fnal.gov/event/62598/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27461-5ED1-45F3-81A5-ADC8AA7E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8466A-F22A-456E-BE77-BCCE47B6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1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-63962"/>
            <a:ext cx="7920000" cy="720000"/>
          </a:xfrm>
        </p:spPr>
        <p:txBody>
          <a:bodyPr/>
          <a:lstStyle/>
          <a:p>
            <a:r>
              <a:rPr lang="en-US" dirty="0"/>
              <a:t>Review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836712"/>
            <a:ext cx="8280920" cy="5519638"/>
          </a:xfrm>
        </p:spPr>
        <p:txBody>
          <a:bodyPr>
            <a:normAutofit/>
          </a:bodyPr>
          <a:lstStyle/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The HL-LHC AUP project is starting the assembly of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MQXFA13b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 quadrupole magnet. This is the re-assembly of MQXFA13 that showed some issues during vertical testing (slow training and quenches after down-ramp at 100 A/s) even if it was able to reach and hold acceptance current. If MQXFA13b meets MQXFA requirements [1] it will be used in a Q1/Q3 cryo-assembly to be installed in the HL-LHC.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441122"/>
            <a:ext cx="6627000" cy="360000"/>
          </a:xfrm>
        </p:spPr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86DDE9-6D9F-76BB-C188-E430F1F3F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573016"/>
            <a:ext cx="5130031" cy="328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2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-63962"/>
            <a:ext cx="7920000" cy="720000"/>
          </a:xfrm>
        </p:spPr>
        <p:txBody>
          <a:bodyPr/>
          <a:lstStyle/>
          <a:p>
            <a:r>
              <a:rPr lang="en-US" dirty="0"/>
              <a:t>Review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717674"/>
            <a:ext cx="8568952" cy="5591646"/>
          </a:xfrm>
        </p:spPr>
        <p:txBody>
          <a:bodyPr>
            <a:normAutofit lnSpcReduction="10000"/>
          </a:bodyPr>
          <a:lstStyle/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All issues during MQXFA13 test occurred in a single coil (227). This coil has been removed and is being replaced by coil 241 that was reviewed on November 8, 2023 [2]. </a:t>
            </a:r>
            <a:r>
              <a:rPr lang="en-US" sz="2400" dirty="0">
                <a:latin typeface="Arial" panose="020B0604020202020204" pitchFamily="34" charset="0"/>
              </a:rPr>
              <a:t>T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o avoid reoccurrence of the MQXFA13 issue we introduced: 1)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analysis of CMM data in coil ends 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[3], 2)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assessment of minimum loading-key shim size,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 3)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increased to 120 MPa 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the max coil stress during pre-load [4].</a:t>
            </a:r>
          </a:p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MQXFA Series magnet specifications are presented in [4]. Discrepancy or Non-Conformity Reports are generated whenever a component does not meet specifications [5].</a:t>
            </a:r>
          </a:p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The main goal of this review is to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evaluate MQXFA13b structure and shim plan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. Reviewers should also assess that discrepancies and non-conformities of the magnet structure have been adequately processed, and that the shims will allow MQXFA13b to meet MQXFA requirements [1].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441122"/>
            <a:ext cx="6627000" cy="360000"/>
          </a:xfrm>
        </p:spPr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38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624"/>
            <a:ext cx="7920000" cy="720000"/>
          </a:xfrm>
        </p:spPr>
        <p:txBody>
          <a:bodyPr/>
          <a:lstStyle/>
          <a:p>
            <a:r>
              <a:rPr lang="en-US" dirty="0"/>
              <a:t>CHARGE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856" y="836712"/>
            <a:ext cx="8450616" cy="5400281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The committee is requested to answer the following questions:</a:t>
            </a:r>
          </a:p>
          <a:p>
            <a:pPr marL="342900" marR="0" lvl="0" indent="-342900">
              <a:spcBef>
                <a:spcPts val="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 all recommendations from previous reviews [6] been adequately addressed?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 discrepancies and non-conformities been adequately documented and processed?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If there are major/critical non-conformities [5], have they been adequately documented and processed?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the proposed shims adequate for allowing MQXFA13b to meet MQXFA requirements [1]?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you have any other comment or recommendation to assure MQXFA13b is going to meet requirements?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60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33E29-DD3F-43EA-B21B-39614CDA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Major/Critical DR/NCR: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06FFE-B967-406C-8F1B-79A3AC146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32" y="950641"/>
            <a:ext cx="8558648" cy="537688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Critical nonconformance</a:t>
            </a:r>
            <a:r>
              <a:rPr lang="en-US" dirty="0"/>
              <a:t>: </a:t>
            </a:r>
            <a:r>
              <a:rPr lang="en-US" i="1" dirty="0"/>
              <a:t>a nonconformance which meets at least one of the following:</a:t>
            </a:r>
          </a:p>
          <a:p>
            <a:pPr lvl="1">
              <a:lnSpc>
                <a:spcPct val="120000"/>
              </a:lnSpc>
            </a:pPr>
            <a:r>
              <a:rPr lang="en-US" u="sng" dirty="0"/>
              <a:t>affects form, fit, or function</a:t>
            </a:r>
            <a:r>
              <a:rPr lang="en-US" dirty="0"/>
              <a:t> in the as-found condition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involves </a:t>
            </a:r>
            <a:r>
              <a:rPr lang="en-US" u="sng" dirty="0"/>
              <a:t>damage, or suspected damage, to the coil conductor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is likely to trigger yellow or red schedule or cost variance reporting thresholds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meets the requirements of “Moderate” or higher per the CERN Impact Matrix (for collaborations) in EDMS 1863763 </a:t>
            </a:r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BCA3E6-136F-4B95-8834-35B8D856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48BE8-6A87-4218-96FD-066786AA6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9161B-B401-41B4-9D2A-29B8E83AA59F}"/>
              </a:ext>
            </a:extLst>
          </p:cNvPr>
          <p:cNvSpPr txBox="1"/>
          <p:nvPr/>
        </p:nvSpPr>
        <p:spPr>
          <a:xfrm>
            <a:off x="1610772" y="5833354"/>
            <a:ext cx="564770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Handling of Discrepancies and Nonconformances</a:t>
            </a:r>
            <a:endParaRPr lang="en-US" dirty="0"/>
          </a:p>
          <a:p>
            <a:r>
              <a:rPr lang="en-US" dirty="0"/>
              <a:t>US-HiLumi-doc-2484 </a:t>
            </a:r>
          </a:p>
        </p:txBody>
      </p:sp>
    </p:spTree>
    <p:extLst>
      <p:ext uri="{BB962C8B-B14F-4D97-AF65-F5344CB8AC3E}">
        <p14:creationId xmlns:p14="http://schemas.microsoft.com/office/powerpoint/2010/main" val="351591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624"/>
            <a:ext cx="7920000" cy="7200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64664"/>
            <a:ext cx="1434505" cy="6718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543319-5BF8-2061-00B8-2DB4DB07CC9F}"/>
              </a:ext>
            </a:extLst>
          </p:cNvPr>
          <p:cNvSpPr txBox="1"/>
          <p:nvPr/>
        </p:nvSpPr>
        <p:spPr>
          <a:xfrm>
            <a:off x="489763" y="2083159"/>
            <a:ext cx="82084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1)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MQXFA Functional Requirements Specification,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US-HiLumi-doc-36.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2)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MQXFA13b Coils Acceptance Review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US-HiLumi-doc-4956.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3)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QXFA Series Coil Production Specification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US-HiLumi-doc-2986.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4)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MQXFA Series Magnet Production Specification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US-HiLumi-doc-4009.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5)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Handling of Discrepancies and Nonconformances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US-HiLumi-doc-2484.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6)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MQXFA17 Structure and Shims Review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US-HiLumi-doc-4939. </a:t>
            </a:r>
          </a:p>
        </p:txBody>
      </p:sp>
    </p:spTree>
    <p:extLst>
      <p:ext uri="{BB962C8B-B14F-4D97-AF65-F5344CB8AC3E}">
        <p14:creationId xmlns:p14="http://schemas.microsoft.com/office/powerpoint/2010/main" val="240130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A727-32B2-4170-8C6A-7EC4F263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Traveler Upload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225D2-F3B3-4B9D-9578-BE99CAB71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052736"/>
            <a:ext cx="820847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Update by Jamie: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FFE19A-1DF6-4FA8-97F1-4DD81281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EF448-8F6D-423D-8D7A-CC1957C69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75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5BC02-D818-E03C-CF6D-9745E104E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MQXFA17 Review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B9038-10F7-FB70-F3CE-01CCFC68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21" y="1003094"/>
            <a:ext cx="7920000" cy="504056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Measure the return end of the coils using the same strategy as used for the lead end.</a:t>
            </a:r>
          </a:p>
          <a:p>
            <a:endParaRPr lang="en-US" i="1" dirty="0"/>
          </a:p>
          <a:p>
            <a:r>
              <a:rPr lang="en-US" dirty="0"/>
              <a:t>Done in several sections on some coils, and updated the </a:t>
            </a:r>
            <a:r>
              <a:rPr lang="en-US" i="1" dirty="0"/>
              <a:t>QXFA Series Coil Production Specification </a:t>
            </a:r>
            <a:r>
              <a:rPr lang="en-US" dirty="0"/>
              <a:t>for future coils: </a:t>
            </a:r>
          </a:p>
          <a:p>
            <a:pPr lvl="1"/>
            <a:r>
              <a:rPr lang="en-US" i="1" dirty="0"/>
              <a:t>“This specification applies at four CMM locations: at 260 and 300 mm (for the </a:t>
            </a:r>
            <a:r>
              <a:rPr lang="en-US" b="1" i="1" dirty="0"/>
              <a:t>lead end</a:t>
            </a:r>
            <a:r>
              <a:rPr lang="en-US" i="1" dirty="0"/>
              <a:t>) and at 4340 and 4380 mm (for the </a:t>
            </a:r>
            <a:r>
              <a:rPr lang="en-US" b="1" i="1" dirty="0"/>
              <a:t>return end</a:t>
            </a:r>
            <a:r>
              <a:rPr lang="en-US" i="1" dirty="0"/>
              <a:t>). At these four locations the </a:t>
            </a:r>
            <a:r>
              <a:rPr lang="en-US" i="1" u="sng" dirty="0"/>
              <a:t>absolute value of the coil Delta arc-length must not exceed 210 </a:t>
            </a:r>
            <a:r>
              <a:rPr lang="en-US" i="1" u="sng" dirty="0">
                <a:sym typeface="Symbol" panose="05050102010706020507" pitchFamily="18" charset="2"/>
              </a:rPr>
              <a:t></a:t>
            </a:r>
            <a:r>
              <a:rPr lang="en-US" i="1" u="sng" dirty="0"/>
              <a:t>m</a:t>
            </a:r>
            <a:r>
              <a:rPr lang="en-US" i="1" dirty="0"/>
              <a:t>. The coil Delta arc-length is the difference between the coil arc length at each location in the ends and the average coil arc-length in the straight section. CMM locations are presented in [6]. CMM measurements are taken according to [7]. If the absolute value of the Delta arc-length exceeds 210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anose="05050102010706020507" pitchFamily="18" charset="2"/>
              </a:rPr>
              <a:t></a:t>
            </a:r>
            <a:r>
              <a:rPr lang="en-US" i="1" dirty="0"/>
              <a:t>m at any location in the lead end or return end, a critical DR must be initiated and disposition must be approved by the MQXFA magnet L2.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44004-95DD-7FE8-E31D-E271713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MQXFA13b Structure &amp; Shim Review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8358-D25C-5308-4FC9-3D01BBF2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1466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946e33d-fd2f-4ae4-8ee9-d90c129cdf9e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9984</TotalTime>
  <Words>838</Words>
  <Application>Microsoft Office PowerPoint</Application>
  <PresentationFormat>On-screen Show (4:3)</PresentationFormat>
  <Paragraphs>88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Thème Office</vt:lpstr>
      <vt:lpstr>MQXFA13b Structure &amp; Shim Review Introduction &amp; Charge</vt:lpstr>
      <vt:lpstr>PowerPoint Presentation</vt:lpstr>
      <vt:lpstr>Review Goals</vt:lpstr>
      <vt:lpstr>Review Goals</vt:lpstr>
      <vt:lpstr>CHARGE Questions</vt:lpstr>
      <vt:lpstr>Major/Critical DR/NCR:</vt:lpstr>
      <vt:lpstr>References</vt:lpstr>
      <vt:lpstr>Traveler Upload Status</vt:lpstr>
      <vt:lpstr>MQXFA17 Review Recommendation</vt:lpstr>
      <vt:lpstr>Schedule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Giorgio Ambrosio</cp:lastModifiedBy>
  <cp:revision>528</cp:revision>
  <cp:lastPrinted>2016-09-22T19:01:15Z</cp:lastPrinted>
  <dcterms:created xsi:type="dcterms:W3CDTF">2016-03-23T12:58:39Z</dcterms:created>
  <dcterms:modified xsi:type="dcterms:W3CDTF">2024-01-09T22:48:09Z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