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9"/>
  </p:notesMasterIdLst>
  <p:handoutMasterIdLst>
    <p:handoutMasterId r:id="rId10"/>
  </p:handoutMasterIdLst>
  <p:sldIdLst>
    <p:sldId id="294" r:id="rId6"/>
    <p:sldId id="341" r:id="rId7"/>
    <p:sldId id="34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6197" autoAdjust="0"/>
  </p:normalViewPr>
  <p:slideViewPr>
    <p:cSldViewPr snapToGrid="0" snapToObjects="1" showGuides="1">
      <p:cViewPr varScale="1">
        <p:scale>
          <a:sx n="165" d="100"/>
          <a:sy n="165" d="100"/>
        </p:scale>
        <p:origin x="7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1/5/24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1/5/24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1/5/24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1/5/24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1/5/24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1/5/24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1/5/24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orgs/fermi-ad/projects/13/views/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fermi-ad/controls/issues/new?assignees=&amp;labels=bug&amp;projects=fermi-ad%2F13&amp;template=bug_report.ya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github.com/fermi-ad/contr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5 January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Operational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12" name="TextBox 11">
            <a:extLst>
              <a:ext uri="{FF2B5EF4-FFF2-40B4-BE49-F238E27FC236}">
                <a16:creationId xmlns:a16="http://schemas.microsoft.com/office/drawing/2014/main" id="{7508A743-07BD-B3AD-DFB7-AF3923E84E15}"/>
              </a:ext>
            </a:extLst>
          </p:cNvPr>
          <p:cNvSpPr txBox="1"/>
          <p:nvPr/>
        </p:nvSpPr>
        <p:spPr>
          <a:xfrm>
            <a:off x="429419" y="826291"/>
            <a:ext cx="3641877" cy="276999"/>
          </a:xfrm>
          <a:prstGeom prst="rect">
            <a:avLst/>
          </a:prstGeom>
          <a:noFill/>
        </p:spPr>
        <p:txBody>
          <a:bodyPr wrap="square">
            <a:spAutoFit/>
          </a:bodyPr>
          <a:lstStyle/>
          <a:p>
            <a:r>
              <a:rPr lang="en-US" sz="1200" dirty="0">
                <a:hlinkClick r:id="rId3"/>
              </a:rPr>
              <a:t>https://github.com/orgs/fermi-ad/projects/13/views/5</a:t>
            </a:r>
            <a:endParaRPr lang="en-US" sz="1200" dirty="0"/>
          </a:p>
        </p:txBody>
      </p:sp>
      <p:sp>
        <p:nvSpPr>
          <p:cNvPr id="5" name="Content Placeholder 6">
            <a:extLst>
              <a:ext uri="{FF2B5EF4-FFF2-40B4-BE49-F238E27FC236}">
                <a16:creationId xmlns:a16="http://schemas.microsoft.com/office/drawing/2014/main" id="{C1AADC16-D556-3038-9471-736A2E91C96F}"/>
              </a:ext>
            </a:extLst>
          </p:cNvPr>
          <p:cNvSpPr txBox="1">
            <a:spLocks/>
          </p:cNvSpPr>
          <p:nvPr/>
        </p:nvSpPr>
        <p:spPr>
          <a:xfrm>
            <a:off x="6264354" y="597324"/>
            <a:ext cx="2558715" cy="2941463"/>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CLX40 hanging for </a:t>
            </a:r>
            <a:r>
              <a:rPr lang="en-US" sz="1200" dirty="0" err="1"/>
              <a:t>NuMI</a:t>
            </a:r>
            <a:r>
              <a:rPr lang="en-US" sz="1200" dirty="0"/>
              <a:t> LCW parameters fixed with front end configuration change.</a:t>
            </a:r>
          </a:p>
          <a:p>
            <a:pPr marL="285750" indent="-285750">
              <a:buFont typeface="Arial" panose="020B0604020202020204" pitchFamily="34" charset="0"/>
              <a:buChar char="•"/>
            </a:pPr>
            <a:r>
              <a:rPr lang="en-US" sz="1200" dirty="0"/>
              <a:t>Muon crate $73 CAMAC timers becoming corrupted. Techs changed crate power supply, seems to have helped.</a:t>
            </a:r>
          </a:p>
          <a:p>
            <a:pPr marL="285750" indent="-285750">
              <a:buFont typeface="Arial" panose="020B0604020202020204" pitchFamily="34" charset="0"/>
              <a:buChar char="•"/>
            </a:pPr>
            <a:r>
              <a:rPr lang="en-US" sz="1200" dirty="0"/>
              <a:t>LOOKUP service issues appear resolved by restarting processes. Unclear what root cause was, but no return of issue yet.</a:t>
            </a:r>
          </a:p>
          <a:p>
            <a:pPr marL="285750" indent="-285750">
              <a:buFont typeface="Arial" panose="020B0604020202020204" pitchFamily="34" charset="0"/>
              <a:buChar char="•"/>
            </a:pPr>
            <a:r>
              <a:rPr lang="en-US" sz="1200" dirty="0"/>
              <a:t>I68 troubleshooting ongoing between Ops, PESD, and Controls, primarily affects a few large </a:t>
            </a:r>
            <a:r>
              <a:rPr lang="en-US" sz="1200" dirty="0" err="1"/>
              <a:t>NuMI</a:t>
            </a:r>
            <a:r>
              <a:rPr lang="en-US" sz="1200" dirty="0"/>
              <a:t> supplies and the ability to write new ramps. Some configuration issues found, working to resolve.</a:t>
            </a:r>
          </a:p>
        </p:txBody>
      </p:sp>
      <p:pic>
        <p:nvPicPr>
          <p:cNvPr id="4" name="Picture 3" descr="A screenshot of a black screen&#10;&#10;Description automatically generated">
            <a:extLst>
              <a:ext uri="{FF2B5EF4-FFF2-40B4-BE49-F238E27FC236}">
                <a16:creationId xmlns:a16="http://schemas.microsoft.com/office/drawing/2014/main" id="{C2578E31-9156-4360-388A-90F3C464EBE3}"/>
              </a:ext>
            </a:extLst>
          </p:cNvPr>
          <p:cNvPicPr>
            <a:picLocks noChangeAspect="1"/>
          </p:cNvPicPr>
          <p:nvPr/>
        </p:nvPicPr>
        <p:blipFill>
          <a:blip r:embed="rId4"/>
          <a:stretch>
            <a:fillRect/>
          </a:stretch>
        </p:blipFill>
        <p:spPr>
          <a:xfrm>
            <a:off x="71932" y="1782570"/>
            <a:ext cx="6130429" cy="1116695"/>
          </a:xfrm>
          <a:prstGeom prst="rect">
            <a:avLst/>
          </a:prstGeom>
        </p:spPr>
      </p:pic>
    </p:spTree>
    <p:extLst>
      <p:ext uri="{BB962C8B-B14F-4D97-AF65-F5344CB8AC3E}">
        <p14:creationId xmlns:p14="http://schemas.microsoft.com/office/powerpoint/2010/main" val="36070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Issue reporting</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395555" y="586286"/>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On AD GitHub: </a:t>
            </a:r>
            <a:r>
              <a:rPr lang="en-US" sz="1200" dirty="0">
                <a:hlinkClick r:id="rId3"/>
              </a:rPr>
              <a:t>https://github.com/fermi-ad/controls/issues/new?assignees=&amp;labels=bug&amp;projects=fermi-ad%2F13&amp;template=bug_report.yaml</a:t>
            </a:r>
            <a:endParaRPr lang="en-US" sz="1200" dirty="0"/>
          </a:p>
          <a:p>
            <a:pPr marL="285750" indent="-285750">
              <a:buFont typeface="Arial" panose="020B0604020202020204" pitchFamily="34" charset="0"/>
              <a:buChar char="•"/>
            </a:pPr>
            <a:r>
              <a:rPr lang="en-US" sz="1200" dirty="0"/>
              <a:t>Or, </a:t>
            </a:r>
            <a:r>
              <a:rPr lang="en-US" sz="1200" dirty="0">
                <a:hlinkClick r:id="rId4"/>
              </a:rPr>
              <a:t>https://github.com/fermi-ad/controls</a:t>
            </a:r>
            <a:r>
              <a:rPr lang="en-US" sz="1200" dirty="0"/>
              <a:t> -&gt; Issues -&gt; Green “New Issue” button -&gt; Bug report green “Get Started” button</a:t>
            </a:r>
          </a:p>
          <a:p>
            <a:pPr marL="285750" indent="-285750">
              <a:buFont typeface="Arial" panose="020B0604020202020204" pitchFamily="34" charset="0"/>
              <a:buChar char="•"/>
            </a:pPr>
            <a:r>
              <a:rPr lang="en-US" sz="1200" dirty="0"/>
              <a:t>Will add “Feature Request” option soon</a:t>
            </a:r>
          </a:p>
          <a:p>
            <a:pPr marL="285750" indent="-285750">
              <a:buFont typeface="Arial" panose="020B0604020202020204" pitchFamily="34" charset="0"/>
              <a:buChar char="•"/>
            </a:pPr>
            <a:r>
              <a:rPr lang="en-US" sz="1200" dirty="0"/>
              <a:t>Simple form for reporting operational issues with enough information for us to get started</a:t>
            </a:r>
          </a:p>
          <a:p>
            <a:pPr marL="285750" indent="-285750">
              <a:buFont typeface="Arial" panose="020B0604020202020204" pitchFamily="34" charset="0"/>
              <a:buChar char="•"/>
            </a:pPr>
            <a:r>
              <a:rPr lang="en-US" sz="1200" dirty="0"/>
              <a:t>Automatically tracks on the project board (previous slide)</a:t>
            </a:r>
          </a:p>
          <a:p>
            <a:pPr marL="285750" indent="-285750">
              <a:buFont typeface="Arial" panose="020B0604020202020204" pitchFamily="34" charset="0"/>
              <a:buChar char="•"/>
            </a:pPr>
            <a:r>
              <a:rPr lang="en-US" sz="1200" dirty="0"/>
              <a:t>Only requires (free) GitHub account to use</a:t>
            </a:r>
          </a:p>
          <a:p>
            <a:pPr marL="285750" indent="-285750">
              <a:buFont typeface="Arial" panose="020B0604020202020204" pitchFamily="34" charset="0"/>
              <a:buChar char="•"/>
            </a:pPr>
            <a:r>
              <a:rPr lang="en-US" sz="1200" dirty="0"/>
              <a:t>Not required, just convenient. You can always reach out to us to report issues directly.</a:t>
            </a:r>
          </a:p>
          <a:p>
            <a:pPr marL="285750" indent="-285750">
              <a:buFont typeface="Arial" panose="020B0604020202020204" pitchFamily="34" charset="0"/>
              <a:buChar char="•"/>
            </a:pPr>
            <a:r>
              <a:rPr lang="en-US" sz="1200" dirty="0"/>
              <a:t>Credit: Beau Harrison</a:t>
            </a:r>
          </a:p>
        </p:txBody>
      </p:sp>
      <p:pic>
        <p:nvPicPr>
          <p:cNvPr id="4" name="Picture 3" descr="A screenshot of a bug report&#10;&#10;Description automatically generated">
            <a:extLst>
              <a:ext uri="{FF2B5EF4-FFF2-40B4-BE49-F238E27FC236}">
                <a16:creationId xmlns:a16="http://schemas.microsoft.com/office/drawing/2014/main" id="{51B4404E-81FC-4CAB-5815-221B5DA65B32}"/>
              </a:ext>
            </a:extLst>
          </p:cNvPr>
          <p:cNvPicPr>
            <a:picLocks noChangeAspect="1"/>
          </p:cNvPicPr>
          <p:nvPr/>
        </p:nvPicPr>
        <p:blipFill>
          <a:blip r:embed="rId5"/>
          <a:stretch>
            <a:fillRect/>
          </a:stretch>
        </p:blipFill>
        <p:spPr>
          <a:xfrm>
            <a:off x="228600" y="642059"/>
            <a:ext cx="4880381" cy="3859381"/>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9778</TotalTime>
  <Words>434</Words>
  <Application>Microsoft Macintosh PowerPoint</Application>
  <PresentationFormat>On-screen Show (16:9)</PresentationFormat>
  <Paragraphs>29</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Operational Issues</vt:lpstr>
      <vt:lpstr>Issue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293</cp:revision>
  <cp:lastPrinted>2023-01-25T17:43:18Z</cp:lastPrinted>
  <dcterms:created xsi:type="dcterms:W3CDTF">2021-10-06T21:33:04Z</dcterms:created>
  <dcterms:modified xsi:type="dcterms:W3CDTF">2024-01-05T14:27:02Z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