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0"/>
  </p:notesMasterIdLst>
  <p:handoutMasterIdLst>
    <p:handoutMasterId r:id="rId11"/>
  </p:handoutMasterIdLst>
  <p:sldIdLst>
    <p:sldId id="265" r:id="rId4"/>
    <p:sldId id="286" r:id="rId5"/>
    <p:sldId id="309" r:id="rId6"/>
    <p:sldId id="310" r:id="rId7"/>
    <p:sldId id="306" r:id="rId8"/>
    <p:sldId id="301" r:id="rId9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09"/>
            <p14:sldId id="310"/>
            <p14:sldId id="306"/>
            <p14:sldId id="30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8080"/>
    <a:srgbClr val="6600FF"/>
    <a:srgbClr val="CCCC00"/>
    <a:srgbClr val="FF9900"/>
    <a:srgbClr val="33CC33"/>
    <a:srgbClr val="003087"/>
    <a:srgbClr val="FF33CC"/>
    <a:srgbClr val="404040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1/3/2024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1/3/2024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1/5/2024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January 5,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1/5/2024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805400"/>
            <a:ext cx="8686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Electrostatic Septum at NWA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Still on hold due to NWA roofing work and collateral damage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Damage to lighting circuit and building interior needs to be cleaned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Pros and Cons being considered for using A-0 Clean Room for ESS1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TD began installing rad hard water lines on D30 quads on Thursday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Technicians from TD will attempt to install rad hard lines with SQ’s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Vacuum system modifications for Electrostatic Septa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Extraction Kicker has been removed and stored in Stub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Will install new vacuum layout between Q202 and Q204 for electrostatic septa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Need to remove blocks from D40 Hatch for incoming and outgoing magnets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8Q24 with rad hardened water lines moved this week from TD to AP-50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Forklift and rad hard 8Q24 will be lowered into tunnel for installation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Existing 8Q24 and four NSA sextupoles that had water leaks go to TD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Investigating source of chronic D50 ceiling tunnel ceiling leak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ICW the remaining suspect, would like it valved out to AP-50 as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ISD powered off circuit in AP-50 yesterday taking out racks and air compressor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Lens and Pmag systems drained on December 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Letting small amount of remaining water evaporate before capping 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Plan to finish up and return shielding blocks later this month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1DA4-BBE9-42B6-9F9E-4A6E9734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Electrostatic Septa ESS1 and mystery object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1/5/2024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7" name="Picture 6" descr="Close-up of a machine&#10;&#10;Description automatically generated">
            <a:extLst>
              <a:ext uri="{FF2B5EF4-FFF2-40B4-BE49-F238E27FC236}">
                <a16:creationId xmlns:a16="http://schemas.microsoft.com/office/drawing/2014/main" id="{2614EEB4-AB53-AF25-81EE-CFFE9F8F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882840"/>
            <a:ext cx="7964263" cy="533993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E7AB22-9116-3841-B0D6-DE2AE4F63B2F}"/>
              </a:ext>
            </a:extLst>
          </p:cNvPr>
          <p:cNvCxnSpPr>
            <a:cxnSpLocks/>
          </p:cNvCxnSpPr>
          <p:nvPr/>
        </p:nvCxnSpPr>
        <p:spPr>
          <a:xfrm flipV="1">
            <a:off x="3946358" y="3963808"/>
            <a:ext cx="272464" cy="36756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03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1DA4-BBE9-42B6-9F9E-4A6E97348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Close-up of mystery object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B1A2-3FBF-412D-B895-CD23A08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t>1/5/2024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D44C5-01EC-420D-96C2-737E78FF2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Jim Morgan | Muon Campus 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DEFC-BB4A-4516-9D6C-A487D5AD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E9C158-AEF1-41A2-A6CE-6F0BAB305E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panose="020B0604020202020204" pitchFamily="34" charset="0"/>
                <a:ea typeface="Geneva" pitchFamily="121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panose="020B0604020202020204" pitchFamily="34" charset="0"/>
              <a:ea typeface="Geneva" pitchFamily="121" charset="-128"/>
              <a:cs typeface="+mn-cs"/>
            </a:endParaRPr>
          </a:p>
        </p:txBody>
      </p:sp>
      <p:pic>
        <p:nvPicPr>
          <p:cNvPr id="7" name="Picture 6" descr="Close-up of a machine&#10;&#10;Description automatically generated">
            <a:extLst>
              <a:ext uri="{FF2B5EF4-FFF2-40B4-BE49-F238E27FC236}">
                <a16:creationId xmlns:a16="http://schemas.microsoft.com/office/drawing/2014/main" id="{2614EEB4-AB53-AF25-81EE-CFFE9F8F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1" t="42950" r="35374" b="22082"/>
          <a:stretch/>
        </p:blipFill>
        <p:spPr>
          <a:xfrm>
            <a:off x="0" y="1106904"/>
            <a:ext cx="9143999" cy="4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6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539A33B-7D6D-4AC7-9616-BBBF0BB9F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8" y="858794"/>
            <a:ext cx="7653845" cy="5378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3A5888-6129-4F1B-84E1-33396074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D50 tunnel ceiling water leak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C505D-C4A5-3DC0-0D59-C7D3DB0A2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altLang="en-US" sz="1200"/>
              <a:t>1/5/2024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9A4B6-5694-244C-B930-C1BF40B5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A91A-8285-D4B1-4869-FF6D622B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5</a:t>
            </a:fld>
            <a:endParaRPr lang="en-US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AE892B-0BA3-BEB5-BAF4-2B6BB1E22DFA}"/>
              </a:ext>
            </a:extLst>
          </p:cNvPr>
          <p:cNvSpPr txBox="1"/>
          <p:nvPr/>
        </p:nvSpPr>
        <p:spPr>
          <a:xfrm rot="17534238">
            <a:off x="2603593" y="2349612"/>
            <a:ext cx="1595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Chilled Water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EC2ED-49BA-5A76-4EB6-F36E9CBF9C6A}"/>
              </a:ext>
            </a:extLst>
          </p:cNvPr>
          <p:cNvSpPr txBox="1"/>
          <p:nvPr/>
        </p:nvSpPr>
        <p:spPr>
          <a:xfrm>
            <a:off x="1332132" y="5292766"/>
            <a:ext cx="1510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ICW</a:t>
            </a:r>
          </a:p>
          <a:p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(fire protection)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2737C1-F267-4008-79AB-FE0BD47FBAC6}"/>
              </a:ext>
            </a:extLst>
          </p:cNvPr>
          <p:cNvSpPr txBox="1"/>
          <p:nvPr/>
        </p:nvSpPr>
        <p:spPr>
          <a:xfrm>
            <a:off x="1271229" y="3137973"/>
            <a:ext cx="20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Location of</a:t>
            </a:r>
          </a:p>
          <a:p>
            <a:r>
              <a:rPr lang="en-US" sz="2000" dirty="0">
                <a:solidFill>
                  <a:srgbClr val="FF0000"/>
                </a:solidFill>
              </a:rPr>
              <a:t>tunnel ceiling leak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8B143D-509F-D24D-22C3-0389EA47EB54}"/>
              </a:ext>
            </a:extLst>
          </p:cNvPr>
          <p:cNvCxnSpPr>
            <a:cxnSpLocks/>
          </p:cNvCxnSpPr>
          <p:nvPr/>
        </p:nvCxnSpPr>
        <p:spPr>
          <a:xfrm flipH="1">
            <a:off x="1897508" y="3840480"/>
            <a:ext cx="85271" cy="6698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C036880-FF26-C083-50B1-E921C52C04BA}"/>
              </a:ext>
            </a:extLst>
          </p:cNvPr>
          <p:cNvSpPr txBox="1"/>
          <p:nvPr/>
        </p:nvSpPr>
        <p:spPr>
          <a:xfrm rot="14690180">
            <a:off x="1160396" y="4705594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4C97"/>
                </a:solidFill>
              </a:rPr>
              <a:t>NuMI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C8E2A9-DEDB-E13A-2A8E-AAA46AA6A3D0}"/>
              </a:ext>
            </a:extLst>
          </p:cNvPr>
          <p:cNvSpPr txBox="1"/>
          <p:nvPr/>
        </p:nvSpPr>
        <p:spPr>
          <a:xfrm rot="15443116">
            <a:off x="6635095" y="1732151"/>
            <a:ext cx="577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4C97"/>
                </a:solidFill>
              </a:rPr>
              <a:t>MI-8</a:t>
            </a:r>
          </a:p>
        </p:txBody>
      </p:sp>
      <p:pic>
        <p:nvPicPr>
          <p:cNvPr id="7" name="Picture 6" descr="A room with several machines&#10;&#10;Description automatically generated">
            <a:extLst>
              <a:ext uri="{FF2B5EF4-FFF2-40B4-BE49-F238E27FC236}">
                <a16:creationId xmlns:a16="http://schemas.microsoft.com/office/drawing/2014/main" id="{C5867242-FB02-051A-041E-4395CC85B3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8" t="15813" r="3886" b="11994"/>
          <a:stretch/>
        </p:blipFill>
        <p:spPr>
          <a:xfrm>
            <a:off x="5707781" y="4231112"/>
            <a:ext cx="3436219" cy="200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9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9042"/>
            <a:ext cx="8672513" cy="553100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troubleshooting and repair plan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decide whether to still use NWA Clean Room or move equipment to A-0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ESS2 assembly was supposed to be in A0 Clean Room when it was ready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 Clean Rooms and septa being worked on by the same personnel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Modify five SQ and one 8Q24 (Q205) quadrupoles so that they’re rad hardened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 began work, will continue as they’re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Quadrupole ends with water tubing have been cleared of obstructions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8Q24 has larger tubing and must be worked on at IB2, will be swapped with spare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D40 Hatch opened to receive new 8Q24 and Forklift for installation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Q205 to ELAM vacuum pipe and flanges, will be easier to disconnect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Replace rotatable Conflat on downstream end of ELAM with QD flange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compact ESS vacuum layout with modified Q203 pipe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accommodate eventual ESS1 installation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Lens and Pmag systems drying out, will be capped later this month</a:t>
            </a:r>
            <a:endParaRPr lang="en-US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like to valve out AP-50 ICW to see if D50 sump activity changes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require Fire Watch of AP-50 during this time</a:t>
            </a: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1/5/2024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4951776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508385</TotalTime>
  <Words>516</Words>
  <Application>Microsoft Office PowerPoint</Application>
  <PresentationFormat>On-screen Show (4:3)</PresentationFormat>
  <Paragraphs>81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Operation Report</vt:lpstr>
      <vt:lpstr> Muon Campus status</vt:lpstr>
      <vt:lpstr>Mu2e Electrostatic Septa ESS1 and mystery object</vt:lpstr>
      <vt:lpstr>Close-up of mystery object</vt:lpstr>
      <vt:lpstr>D50 tunnel ceiling water leak</vt:lpstr>
      <vt:lpstr>Upcoming work 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1054</cp:revision>
  <cp:lastPrinted>2016-10-17T16:36:40Z</cp:lastPrinted>
  <dcterms:created xsi:type="dcterms:W3CDTF">2014-12-17T13:45:40Z</dcterms:created>
  <dcterms:modified xsi:type="dcterms:W3CDTF">2024-01-05T13:08:07Z</dcterms:modified>
</cp:coreProperties>
</file>