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78" r:id="rId2"/>
    <p:sldId id="2750" r:id="rId3"/>
    <p:sldId id="364" r:id="rId4"/>
    <p:sldId id="367" r:id="rId5"/>
    <p:sldId id="368" r:id="rId6"/>
    <p:sldId id="369" r:id="rId7"/>
    <p:sldId id="371" r:id="rId8"/>
    <p:sldId id="370" r:id="rId9"/>
    <p:sldId id="377" r:id="rId10"/>
    <p:sldId id="376" r:id="rId11"/>
    <p:sldId id="372" r:id="rId12"/>
    <p:sldId id="379" r:id="rId13"/>
    <p:sldId id="258" r:id="rId14"/>
    <p:sldId id="2751" r:id="rId15"/>
    <p:sldId id="263" r:id="rId16"/>
    <p:sldId id="262" r:id="rId17"/>
    <p:sldId id="2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2244"/>
  </p:normalViewPr>
  <p:slideViewPr>
    <p:cSldViewPr snapToGrid="0">
      <p:cViewPr varScale="1">
        <p:scale>
          <a:sx n="91" d="100"/>
          <a:sy n="91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8782-B685-4A4B-AA97-BC0E74AF8421}" type="datetimeFigureOut">
              <a:rPr lang="en-US" smtClean="0"/>
              <a:t>1/16/24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F277D-CD1F-7B40-887F-566982543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7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F277D-CD1F-7B40-887F-566982543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5A2DF9-3384-4DF7-8289-DA197368C1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00">
            <a:solidFill>
              <a:srgbClr val="E84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B71D6-48CD-4D87-8335-1852F7DDBF74}"/>
              </a:ext>
            </a:extLst>
          </p:cNvPr>
          <p:cNvSpPr txBox="1"/>
          <p:nvPr/>
        </p:nvSpPr>
        <p:spPr>
          <a:xfrm rot="606815">
            <a:off x="-1079200" y="-569645"/>
            <a:ext cx="3673310" cy="754697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981F6-33D9-4A2D-A507-0EC06D88C4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83647" y="2383691"/>
            <a:ext cx="9093646" cy="1466831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r>
              <a:rPr lang="en-US" sz="4800"/>
              <a:t>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2E1D6D-B9DD-4168-A762-21B30DB18865}"/>
              </a:ext>
            </a:extLst>
          </p:cNvPr>
          <p:cNvCxnSpPr>
            <a:cxnSpLocks/>
          </p:cNvCxnSpPr>
          <p:nvPr/>
        </p:nvCxnSpPr>
        <p:spPr>
          <a:xfrm flipH="1">
            <a:off x="1863632" y="-365760"/>
            <a:ext cx="1375236" cy="7606971"/>
          </a:xfrm>
          <a:prstGeom prst="line">
            <a:avLst/>
          </a:prstGeom>
          <a:ln w="317500">
            <a:solidFill>
              <a:srgbClr val="E84A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C7903A5-DC4C-4AD1-96D3-486EAE243A15}"/>
              </a:ext>
            </a:extLst>
          </p:cNvPr>
          <p:cNvSpPr/>
          <p:nvPr/>
        </p:nvSpPr>
        <p:spPr>
          <a:xfrm>
            <a:off x="-301062" y="201281"/>
            <a:ext cx="3392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Kwiat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Quantum</a:t>
            </a:r>
          </a:p>
          <a:p>
            <a:pPr algn="ctr"/>
            <a:r>
              <a:rPr lang="en-US" sz="2800" i="1">
                <a:solidFill>
                  <a:schemeClr val="bg1"/>
                </a:solidFill>
              </a:rPr>
              <a:t>Information 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Group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0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31505-DC2B-49FE-90D0-472DE7E9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9997-B14A-4E81-81F1-BAE8FE61245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792B6-A129-4CE7-8F4A-31988642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85836-EF0A-494E-BC2F-85A0C74C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71F6-63FF-495C-992E-40FB3D909B9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33CE3E-E424-4655-B04D-9D23DC9728B7}"/>
              </a:ext>
            </a:extLst>
          </p:cNvPr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E6D533-80CD-4C3B-A041-7B27DF2FF6E5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3EADFD7-303D-4244-9F27-A8320FD8908F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BA9DE6AA-0EAE-42B6-9472-057C01E714F8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2783DE4-BBF3-4753-AF19-A5E05BB2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83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0BF5D-AC7B-47D5-A361-22E002159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66752-5F9F-4CBD-8435-1C7DC073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9997-B14A-4E81-81F1-BAE8FE61245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E2A0-35D4-4412-BCC1-334201CC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58699-5FD2-412A-81B2-57B910AD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71F6-63FF-495C-992E-40FB3D909B9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C4E124-F0FD-4C60-8B98-EB8228EC94A0}"/>
              </a:ext>
            </a:extLst>
          </p:cNvPr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562F31-EBE9-4DC0-BB97-89CC77A1B819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DD5460F7-0D56-4727-9E6A-77E72C5A8391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8F58D3B-E52A-4812-B9A9-4D18894F54DE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2EAE54B-3C9E-4F08-99CC-4DBD84EF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28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6C303-3ACE-49C2-87B3-4E9E36860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0B58A-990F-4AB7-A258-23C90CF44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66CDD-E961-42B1-BAFD-3A17776E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9997-B14A-4E81-81F1-BAE8FE61245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0870C-F64F-4800-9DCD-FE180204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844C4-CF8B-4442-B61C-7DB41CDB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71F6-63FF-495C-992E-40FB3D909B9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4DD056-502E-4E40-AB8F-AEED9A7AFE93}"/>
              </a:ext>
            </a:extLst>
          </p:cNvPr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3E4C11-5D5F-4EDE-9C30-C8094E6D1305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70149381-5263-40AA-9973-420C7E8AC7F7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77DA4B1-E896-4D9A-8F40-CD6D85F8FCCF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30CB2644-1C66-42DA-BD24-24074975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42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A9B9-6538-481C-90F1-9D410D4B3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57222-4564-40A9-A711-A97EE5DC4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C0B14-86A1-4F4F-8174-7A92010EF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08D3B-6BF9-4972-A910-F94A6A2A7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B29A-9D06-44EE-ABEC-1709B7B5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9997-B14A-4E81-81F1-BAE8FE61245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B30618-1B07-4AD1-8F84-747D11FE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C5269-2138-4DB5-AA72-5EE9CFA6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B71F6-63FF-495C-992E-40FB3D909B9B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EB49F3-5BE2-43F4-92D4-AD3992B49ECD}"/>
              </a:ext>
            </a:extLst>
          </p:cNvPr>
          <p:cNvGrpSpPr/>
          <p:nvPr/>
        </p:nvGrpSpPr>
        <p:grpSpPr>
          <a:xfrm>
            <a:off x="0" y="-213360"/>
            <a:ext cx="12192000" cy="1849120"/>
            <a:chOff x="0" y="-213360"/>
            <a:chExt cx="12192000" cy="18491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9D6264-A766-40A2-BB55-D3C00FE1CB8B}"/>
                </a:ext>
              </a:extLst>
            </p:cNvPr>
            <p:cNvSpPr/>
            <p:nvPr userDrawn="1"/>
          </p:nvSpPr>
          <p:spPr>
            <a:xfrm>
              <a:off x="0" y="0"/>
              <a:ext cx="12192000" cy="1412999"/>
            </a:xfrm>
            <a:prstGeom prst="rect">
              <a:avLst/>
            </a:prstGeom>
            <a:solidFill>
              <a:srgbClr val="1329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6549062-33E3-4826-A1BC-C557AB51D698}"/>
                </a:ext>
              </a:extLst>
            </p:cNvPr>
            <p:cNvSpPr/>
            <p:nvPr/>
          </p:nvSpPr>
          <p:spPr>
            <a:xfrm rot="16200000">
              <a:off x="5888100" y="-466814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0065906B-C299-4FBA-8240-086AF60D65BF}"/>
                </a:ext>
              </a:extLst>
            </p:cNvPr>
            <p:cNvSpPr/>
            <p:nvPr/>
          </p:nvSpPr>
          <p:spPr>
            <a:xfrm rot="5400000" flipV="1">
              <a:off x="5888100" y="-6101460"/>
              <a:ext cx="415800" cy="12192000"/>
            </a:xfrm>
            <a:prstGeom prst="arc">
              <a:avLst>
                <a:gd name="adj1" fmla="val 16200000"/>
                <a:gd name="adj2" fmla="val 5402140"/>
              </a:avLst>
            </a:prstGeom>
            <a:solidFill>
              <a:srgbClr val="E84A27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C8FAE8FD-E07A-496E-9B64-3B71F6B5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56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679F7-3E54-42FB-BA7A-035AF5F40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573BD-B418-4E3C-BD24-984547BEA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9997-B14A-4E81-81F1-BAE8FE61245A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C67D-CDE6-422D-AE3F-849D6DFB8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DCA3D-21F5-4DBF-B82A-ECB945A78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B71F6-63FF-495C-992E-40FB3D909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9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28A3-6F02-9679-453A-F79778779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4358" y="2417558"/>
            <a:ext cx="9093646" cy="146683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A-QNET Update Meeting</a:t>
            </a:r>
            <a:br>
              <a:rPr lang="en-US" dirty="0"/>
            </a:br>
            <a:r>
              <a:rPr lang="en-US" dirty="0"/>
              <a:t>January 16, 2024</a:t>
            </a:r>
          </a:p>
        </p:txBody>
      </p:sp>
    </p:spTree>
    <p:extLst>
      <p:ext uri="{BB962C8B-B14F-4D97-AF65-F5344CB8AC3E}">
        <p14:creationId xmlns:p14="http://schemas.microsoft.com/office/powerpoint/2010/main" val="269685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Car-to-Car QKD vs Distance Setup</a:t>
            </a:r>
          </a:p>
        </p:txBody>
      </p:sp>
      <p:pic>
        <p:nvPicPr>
          <p:cNvPr id="5" name="Picture 4" descr="A car with green lights&#10;&#10;Description automatically generated">
            <a:extLst>
              <a:ext uri="{FF2B5EF4-FFF2-40B4-BE49-F238E27FC236}">
                <a16:creationId xmlns:a16="http://schemas.microsoft.com/office/drawing/2014/main" id="{E3D9C476-E049-6A72-E445-384703E55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524000"/>
            <a:ext cx="6536267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Car-to-Car QKD vs Distance</a:t>
            </a:r>
          </a:p>
        </p:txBody>
      </p:sp>
      <p:pic>
        <p:nvPicPr>
          <p:cNvPr id="4" name="Picture 3" descr="A graph of a running graph&#10;&#10;Description automatically generated">
            <a:extLst>
              <a:ext uri="{FF2B5EF4-FFF2-40B4-BE49-F238E27FC236}">
                <a16:creationId xmlns:a16="http://schemas.microsoft.com/office/drawing/2014/main" id="{18924115-E3A6-6A75-17A0-B2579134A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17" y="1407539"/>
            <a:ext cx="8217566" cy="53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7E67-A6EC-13F0-72F8-C401F84A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QKD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FE83D-CA05-9395-F085-2315E49BB0D4}"/>
              </a:ext>
            </a:extLst>
          </p:cNvPr>
          <p:cNvSpPr txBox="1"/>
          <p:nvPr/>
        </p:nvSpPr>
        <p:spPr>
          <a:xfrm>
            <a:off x="122379" y="6199507"/>
            <a:ext cx="11947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Lim, Charles Ci Wen, et al. "Concise security bounds for practical decoy-state quantum key distribution."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Physical Review A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89.2 (2014): 022307.</a:t>
            </a:r>
          </a:p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Custom Finite Key Model developed by 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Lütkenhaus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*Preliminary Data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D074BC-6701-F25A-E183-5150B4408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401994"/>
              </p:ext>
            </p:extLst>
          </p:nvPr>
        </p:nvGraphicFramePr>
        <p:xfrm>
          <a:off x="1057817" y="4216506"/>
          <a:ext cx="9581534" cy="184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14183">
                  <a:extLst>
                    <a:ext uri="{9D8B030D-6E8A-4147-A177-3AD203B41FA5}">
                      <a16:colId xmlns:a16="http://schemas.microsoft.com/office/drawing/2014/main" val="3287104037"/>
                    </a:ext>
                  </a:extLst>
                </a:gridCol>
                <a:gridCol w="964201">
                  <a:extLst>
                    <a:ext uri="{9D8B030D-6E8A-4147-A177-3AD203B41FA5}">
                      <a16:colId xmlns:a16="http://schemas.microsoft.com/office/drawing/2014/main" val="1002117915"/>
                    </a:ext>
                  </a:extLst>
                </a:gridCol>
                <a:gridCol w="1749777">
                  <a:extLst>
                    <a:ext uri="{9D8B030D-6E8A-4147-A177-3AD203B41FA5}">
                      <a16:colId xmlns:a16="http://schemas.microsoft.com/office/drawing/2014/main" val="1179043660"/>
                    </a:ext>
                  </a:extLst>
                </a:gridCol>
                <a:gridCol w="1585514">
                  <a:extLst>
                    <a:ext uri="{9D8B030D-6E8A-4147-A177-3AD203B41FA5}">
                      <a16:colId xmlns:a16="http://schemas.microsoft.com/office/drawing/2014/main" val="3526960136"/>
                    </a:ext>
                  </a:extLst>
                </a:gridCol>
                <a:gridCol w="1767859">
                  <a:extLst>
                    <a:ext uri="{9D8B030D-6E8A-4147-A177-3AD203B41FA5}">
                      <a16:colId xmlns:a16="http://schemas.microsoft.com/office/drawing/2014/main" val="26275984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Link 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QBER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Raw Key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Secret Key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Secret Key [2]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11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Tabletop (Aug 8, 2023)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572.8 Kbits/sec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 Kbits/sec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Drone-to-Drone (Nov 2, 2022) Run2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361.8 Kbits/sec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8.7 Kbits/sec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6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Drone-to-Car (Nov 15, 2023) Run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&lt;4%*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156.9 Kbits/sec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551219"/>
                  </a:ext>
                </a:extLst>
              </a:tr>
              <a:tr h="222952">
                <a:tc>
                  <a:txBody>
                    <a:bodyPr/>
                    <a:lstStyle/>
                    <a:p>
                      <a:r>
                        <a:rPr lang="en-US" dirty="0"/>
                        <a:t>Car-to-Car (Dec 21, 2023) Run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&lt;4%*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265.7 Kbits/sec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816141"/>
                  </a:ext>
                </a:extLst>
              </a:tr>
            </a:tbl>
          </a:graphicData>
        </a:graphic>
      </p:graphicFrame>
      <p:pic>
        <p:nvPicPr>
          <p:cNvPr id="8" name="Picture 8" descr="A house with lights on at night&#10;&#10;Description automatically generated with low confidence">
            <a:extLst>
              <a:ext uri="{FF2B5EF4-FFF2-40B4-BE49-F238E27FC236}">
                <a16:creationId xmlns:a16="http://schemas.microsoft.com/office/drawing/2014/main" id="{C359BB55-9C6E-307E-59E0-7EC8272A4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9109"/>
          <a:stretch/>
        </p:blipFill>
        <p:spPr bwMode="auto">
          <a:xfrm>
            <a:off x="635483" y="1675270"/>
            <a:ext cx="3104464" cy="20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A8D35-2B46-C3D2-040F-4EF5200AAB8A}"/>
              </a:ext>
            </a:extLst>
          </p:cNvPr>
          <p:cNvSpPr txBox="1"/>
          <p:nvPr/>
        </p:nvSpPr>
        <p:spPr>
          <a:xfrm>
            <a:off x="1186312" y="3787373"/>
            <a:ext cx="189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565867"/>
                </a:solidFill>
                <a:effectLst/>
                <a:latin typeface="proxima-nova"/>
              </a:rPr>
              <a:t>Image Courtesy Timur Javid</a:t>
            </a:r>
            <a:endParaRPr lang="en-US" sz="1200" dirty="0"/>
          </a:p>
        </p:txBody>
      </p:sp>
      <p:pic>
        <p:nvPicPr>
          <p:cNvPr id="10" name="Picture 9" descr="A car driving on a road at night&#10;&#10;Description automatically generated with low confidence">
            <a:extLst>
              <a:ext uri="{FF2B5EF4-FFF2-40B4-BE49-F238E27FC236}">
                <a16:creationId xmlns:a16="http://schemas.microsoft.com/office/drawing/2014/main" id="{39A99541-DB54-26B1-094D-85AA8C52B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r="20166"/>
          <a:stretch/>
        </p:blipFill>
        <p:spPr bwMode="auto">
          <a:xfrm>
            <a:off x="4128576" y="1665471"/>
            <a:ext cx="3440016" cy="2097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63264E-3A14-9F13-32C2-20CF04A0659F}"/>
              </a:ext>
            </a:extLst>
          </p:cNvPr>
          <p:cNvSpPr txBox="1"/>
          <p:nvPr/>
        </p:nvSpPr>
        <p:spPr>
          <a:xfrm>
            <a:off x="4779651" y="3770986"/>
            <a:ext cx="189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565867"/>
                </a:solidFill>
                <a:effectLst/>
                <a:latin typeface="proxima-nova"/>
              </a:rPr>
              <a:t>Image Courtesy Timur Javid</a:t>
            </a:r>
            <a:endParaRPr lang="en-US" sz="1200" dirty="0"/>
          </a:p>
        </p:txBody>
      </p:sp>
      <p:pic>
        <p:nvPicPr>
          <p:cNvPr id="12" name="Picture 11" descr="A view from the front of a plane&#10;&#10;Description automatically generated">
            <a:extLst>
              <a:ext uri="{FF2B5EF4-FFF2-40B4-BE49-F238E27FC236}">
                <a16:creationId xmlns:a16="http://schemas.microsoft.com/office/drawing/2014/main" id="{EFACC712-210A-30A2-78E6-EC2B5C651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6"/>
          <a:stretch/>
        </p:blipFill>
        <p:spPr>
          <a:xfrm rot="10800000">
            <a:off x="7972542" y="1683320"/>
            <a:ext cx="3561397" cy="2097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923CCD-119E-34FB-25F1-755AEEBE44E8}"/>
              </a:ext>
            </a:extLst>
          </p:cNvPr>
          <p:cNvSpPr txBox="1"/>
          <p:nvPr/>
        </p:nvSpPr>
        <p:spPr>
          <a:xfrm>
            <a:off x="8702486" y="3755471"/>
            <a:ext cx="228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565867"/>
                </a:solidFill>
                <a:effectLst/>
                <a:latin typeface="proxima-nova"/>
              </a:rPr>
              <a:t>Image Courtesy Roderick Cochran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BB5AA-8D89-7B01-F00E-75BF784767E2}"/>
              </a:ext>
            </a:extLst>
          </p:cNvPr>
          <p:cNvSpPr txBox="1"/>
          <p:nvPr/>
        </p:nvSpPr>
        <p:spPr>
          <a:xfrm>
            <a:off x="1337097" y="1305938"/>
            <a:ext cx="1701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Drone-to-Drone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F616C-9C0A-8A65-2C81-737C72C9E3ED}"/>
              </a:ext>
            </a:extLst>
          </p:cNvPr>
          <p:cNvSpPr txBox="1"/>
          <p:nvPr/>
        </p:nvSpPr>
        <p:spPr>
          <a:xfrm>
            <a:off x="5132811" y="1313987"/>
            <a:ext cx="14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Drone-to-Car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2E827-9EB6-291A-D111-B553828AD612}"/>
              </a:ext>
            </a:extLst>
          </p:cNvPr>
          <p:cNvSpPr txBox="1"/>
          <p:nvPr/>
        </p:nvSpPr>
        <p:spPr>
          <a:xfrm>
            <a:off x="9213745" y="1320703"/>
            <a:ext cx="115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Car-to-Car</a:t>
            </a:r>
          </a:p>
        </p:txBody>
      </p:sp>
    </p:spTree>
    <p:extLst>
      <p:ext uri="{BB962C8B-B14F-4D97-AF65-F5344CB8AC3E}">
        <p14:creationId xmlns:p14="http://schemas.microsoft.com/office/powerpoint/2010/main" val="1913391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C3E17B3-0D9B-7828-0AB7-D26211B372AF}"/>
              </a:ext>
            </a:extLst>
          </p:cNvPr>
          <p:cNvSpPr/>
          <p:nvPr/>
        </p:nvSpPr>
        <p:spPr>
          <a:xfrm>
            <a:off x="4273169" y="4327181"/>
            <a:ext cx="224312" cy="5541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5A8779-4C51-EA0E-6CB2-862BD290B746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3429162" y="3032898"/>
            <a:ext cx="554181" cy="554182"/>
            <a:chOff x="6193971" y="2612572"/>
            <a:chExt cx="914399" cy="914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8334ED-022E-6EA1-E802-161DDB822864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26E50F-9294-4B86-4984-F777AB20EB0D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DE8AC1A-2D99-6804-04FB-261B74112403}"/>
              </a:ext>
            </a:extLst>
          </p:cNvPr>
          <p:cNvSpPr/>
          <p:nvPr/>
        </p:nvSpPr>
        <p:spPr>
          <a:xfrm>
            <a:off x="225304" y="3115648"/>
            <a:ext cx="886608" cy="4412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Matchbox Laser 405nm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E9E77-51BB-EB1D-4B3B-2A7F513ABA5C}"/>
              </a:ext>
            </a:extLst>
          </p:cNvPr>
          <p:cNvSpPr/>
          <p:nvPr/>
        </p:nvSpPr>
        <p:spPr>
          <a:xfrm>
            <a:off x="1820954" y="3151399"/>
            <a:ext cx="1199737" cy="3478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1" dirty="0"/>
              <a:t>Waveguide</a:t>
            </a:r>
          </a:p>
          <a:p>
            <a:pPr algn="ctr"/>
            <a:r>
              <a:rPr lang="en-US" sz="1091" dirty="0"/>
              <a:t>SPDC Source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703EDF-B2E0-807C-E677-5DA3495077D8}"/>
              </a:ext>
            </a:extLst>
          </p:cNvPr>
          <p:cNvGrpSpPr>
            <a:grpSpLocks noChangeAspect="1"/>
          </p:cNvGrpSpPr>
          <p:nvPr/>
        </p:nvGrpSpPr>
        <p:grpSpPr>
          <a:xfrm>
            <a:off x="3414238" y="5616688"/>
            <a:ext cx="554181" cy="554182"/>
            <a:chOff x="6193971" y="2612572"/>
            <a:chExt cx="914399" cy="9144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E701-B3B2-F809-3E93-A3082E776D25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BB96AC-F937-970A-E2CC-E52C4B949238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FA489BA-9AA4-3B4A-D832-B6BDDA51026D}"/>
              </a:ext>
            </a:extLst>
          </p:cNvPr>
          <p:cNvSpPr txBox="1"/>
          <p:nvPr/>
        </p:nvSpPr>
        <p:spPr>
          <a:xfrm>
            <a:off x="3945109" y="5773200"/>
            <a:ext cx="396262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PBS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909B88-9FB3-D927-05C6-F93B30FBA1A7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111912" y="3336286"/>
            <a:ext cx="22527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39384E8-E6B0-489C-68C4-64DD9773CEF3}"/>
              </a:ext>
            </a:extLst>
          </p:cNvPr>
          <p:cNvCxnSpPr>
            <a:cxnSpLocks/>
          </p:cNvCxnSpPr>
          <p:nvPr/>
        </p:nvCxnSpPr>
        <p:spPr>
          <a:xfrm flipV="1">
            <a:off x="3020692" y="3379667"/>
            <a:ext cx="5653032" cy="5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D7B3168-AB70-881C-5364-174E0C0C218B}"/>
              </a:ext>
            </a:extLst>
          </p:cNvPr>
          <p:cNvCxnSpPr>
            <a:cxnSpLocks/>
            <a:stCxn id="5" idx="3"/>
            <a:endCxn id="115" idx="1"/>
          </p:cNvCxnSpPr>
          <p:nvPr/>
        </p:nvCxnSpPr>
        <p:spPr>
          <a:xfrm flipV="1">
            <a:off x="3020691" y="3320727"/>
            <a:ext cx="4474294" cy="4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320336B-8018-2BC1-0BAD-44FF963EC932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3712477" y="3336286"/>
            <a:ext cx="6801" cy="16412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495FA0B-84EB-C097-AE74-4861691D470A}"/>
              </a:ext>
            </a:extLst>
          </p:cNvPr>
          <p:cNvCxnSpPr>
            <a:cxnSpLocks/>
          </p:cNvCxnSpPr>
          <p:nvPr/>
        </p:nvCxnSpPr>
        <p:spPr>
          <a:xfrm>
            <a:off x="3712478" y="5019912"/>
            <a:ext cx="0" cy="13910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FC0F09F-7BDB-2BA7-7C2C-43B035CBA954}"/>
              </a:ext>
            </a:extLst>
          </p:cNvPr>
          <p:cNvSpPr/>
          <p:nvPr/>
        </p:nvSpPr>
        <p:spPr>
          <a:xfrm rot="16200000">
            <a:off x="3600321" y="4812572"/>
            <a:ext cx="224312" cy="5541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87C9073-04D5-5E8A-E320-0A238B5F48FD}"/>
              </a:ext>
            </a:extLst>
          </p:cNvPr>
          <p:cNvCxnSpPr>
            <a:cxnSpLocks/>
          </p:cNvCxnSpPr>
          <p:nvPr/>
        </p:nvCxnSpPr>
        <p:spPr>
          <a:xfrm flipH="1">
            <a:off x="3020559" y="5876747"/>
            <a:ext cx="6919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DDD575F-6EB8-0A4C-EDCD-5DE31C3011EA}"/>
                  </a:ext>
                </a:extLst>
              </p:cNvPr>
              <p:cNvSpPr txBox="1"/>
              <p:nvPr/>
            </p:nvSpPr>
            <p:spPr>
              <a:xfrm>
                <a:off x="1603352" y="3575897"/>
                <a:ext cx="1793183" cy="149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7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97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97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970" i="1">
                              <a:latin typeface="Cambria Math" panose="02040503050406030204" pitchFamily="18" charset="0"/>
                            </a:rPr>
                            <m:t>405</m:t>
                          </m:r>
                          <m:r>
                            <m:rPr>
                              <m:sty m:val="p"/>
                            </m:rPr>
                            <a:rPr lang="en-US" sz="970">
                              <a:latin typeface="Cambria Math" panose="02040503050406030204" pitchFamily="18" charset="0"/>
                            </a:rPr>
                            <m:t>nm</m:t>
                          </m:r>
                        </m:sub>
                      </m:sSub>
                      <m:r>
                        <a:rPr lang="en-US" sz="970" i="1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97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97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97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970" i="1">
                              <a:latin typeface="Cambria Math" panose="02040503050406030204" pitchFamily="18" charset="0"/>
                            </a:rPr>
                            <m:t>810</m:t>
                          </m:r>
                          <m:r>
                            <m:rPr>
                              <m:sty m:val="p"/>
                            </m:rPr>
                            <a:rPr lang="en-US" sz="970">
                              <a:latin typeface="Cambria Math" panose="02040503050406030204" pitchFamily="18" charset="0"/>
                            </a:rPr>
                            <m:t>nm</m:t>
                          </m:r>
                        </m:sub>
                      </m:sSub>
                      <m:r>
                        <a:rPr lang="en-US" sz="970" i="1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97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97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97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e>
                        <m:sub>
                          <m:r>
                            <a:rPr lang="en-US" sz="970" i="1">
                              <a:latin typeface="Cambria Math" panose="02040503050406030204" pitchFamily="18" charset="0"/>
                            </a:rPr>
                            <m:t>810</m:t>
                          </m:r>
                          <m:r>
                            <m:rPr>
                              <m:sty m:val="p"/>
                            </m:rPr>
                            <a:rPr lang="en-US" sz="970">
                              <a:latin typeface="Cambria Math" panose="02040503050406030204" pitchFamily="18" charset="0"/>
                            </a:rPr>
                            <m:t>nm</m:t>
                          </m:r>
                        </m:sub>
                      </m:sSub>
                    </m:oMath>
                  </m:oMathPara>
                </a14:m>
                <a:endParaRPr lang="en-US" sz="97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DDD575F-6EB8-0A4C-EDCD-5DE31C301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352" y="3575897"/>
                <a:ext cx="1793183" cy="149272"/>
              </a:xfrm>
              <a:prstGeom prst="rect">
                <a:avLst/>
              </a:prstGeom>
              <a:blipFill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CEA32F-9D31-5642-80CE-D268B38D4F21}"/>
                  </a:ext>
                </a:extLst>
              </p:cNvPr>
              <p:cNvSpPr txBox="1"/>
              <p:nvPr/>
            </p:nvSpPr>
            <p:spPr>
              <a:xfrm>
                <a:off x="333945" y="3608465"/>
                <a:ext cx="923635" cy="26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9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109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09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e>
                        <m:sub>
                          <m:r>
                            <a:rPr lang="en-US" sz="1091" i="1">
                              <a:latin typeface="Cambria Math" panose="02040503050406030204" pitchFamily="18" charset="0"/>
                            </a:rPr>
                            <m:t>405</m:t>
                          </m:r>
                          <m:r>
                            <m:rPr>
                              <m:sty m:val="p"/>
                            </m:rPr>
                            <a:rPr lang="en-US" sz="1091">
                              <a:latin typeface="Cambria Math" panose="02040503050406030204" pitchFamily="18" charset="0"/>
                            </a:rPr>
                            <m:t>nm</m:t>
                          </m:r>
                        </m:sub>
                      </m:sSub>
                    </m:oMath>
                  </m:oMathPara>
                </a14:m>
                <a:endParaRPr lang="en-US" sz="1091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CEA32F-9D31-5642-80CE-D268B38D4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45" y="3608465"/>
                <a:ext cx="923635" cy="2601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FFE904C0-BFC0-EE64-9C9D-2849D94D8EC6}"/>
              </a:ext>
            </a:extLst>
          </p:cNvPr>
          <p:cNvSpPr txBox="1"/>
          <p:nvPr/>
        </p:nvSpPr>
        <p:spPr>
          <a:xfrm>
            <a:off x="3386465" y="2621839"/>
            <a:ext cx="922381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50:50 Beam Splitter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EB57764-5997-759D-80E2-85AD8270035E}"/>
                  </a:ext>
                </a:extLst>
              </p:cNvPr>
              <p:cNvSpPr txBox="1"/>
              <p:nvPr/>
            </p:nvSpPr>
            <p:spPr>
              <a:xfrm>
                <a:off x="590757" y="1967924"/>
                <a:ext cx="1815048" cy="3140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9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1091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1091" i="1" smtClean="0">
                          <a:latin typeface="Cambria Math" panose="02040503050406030204" pitchFamily="18" charset="0"/>
                        </a:rPr>
                        <m:t>⟩=</m:t>
                      </m:r>
                      <m:f>
                        <m:fPr>
                          <m:ctrlPr>
                            <a:rPr lang="en-US" sz="109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9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91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09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09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109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09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091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9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109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091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091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091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9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109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091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091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9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sz="109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09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1091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9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EB57764-5997-759D-80E2-85AD82700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57" y="1967924"/>
                <a:ext cx="1815048" cy="314060"/>
              </a:xfrm>
              <a:prstGeom prst="rect">
                <a:avLst/>
              </a:prstGeom>
              <a:blipFill>
                <a:blip r:embed="rId5"/>
                <a:stretch>
                  <a:fillRect l="-2083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98880459-3F19-B617-22AB-849486BD785A}"/>
              </a:ext>
            </a:extLst>
          </p:cNvPr>
          <p:cNvSpPr txBox="1"/>
          <p:nvPr/>
        </p:nvSpPr>
        <p:spPr>
          <a:xfrm>
            <a:off x="3945841" y="3103393"/>
            <a:ext cx="543739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Path 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455484C-D370-C362-60E3-7CE677A55E9D}"/>
              </a:ext>
            </a:extLst>
          </p:cNvPr>
          <p:cNvSpPr txBox="1"/>
          <p:nvPr/>
        </p:nvSpPr>
        <p:spPr>
          <a:xfrm>
            <a:off x="3791119" y="3609369"/>
            <a:ext cx="55015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Path b</a:t>
            </a:r>
          </a:p>
        </p:txBody>
      </p:sp>
      <p:sp>
        <p:nvSpPr>
          <p:cNvPr id="79" name="Pie 78">
            <a:extLst>
              <a:ext uri="{FF2B5EF4-FFF2-40B4-BE49-F238E27FC236}">
                <a16:creationId xmlns:a16="http://schemas.microsoft.com/office/drawing/2014/main" id="{A3B0E2D7-AB50-5CA5-456E-3FFABB7570C8}"/>
              </a:ext>
            </a:extLst>
          </p:cNvPr>
          <p:cNvSpPr/>
          <p:nvPr/>
        </p:nvSpPr>
        <p:spPr>
          <a:xfrm>
            <a:off x="2764891" y="5608025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80" name="Pie 79">
            <a:extLst>
              <a:ext uri="{FF2B5EF4-FFF2-40B4-BE49-F238E27FC236}">
                <a16:creationId xmlns:a16="http://schemas.microsoft.com/office/drawing/2014/main" id="{E6E7756C-E08F-2BE3-75E3-266894681527}"/>
              </a:ext>
            </a:extLst>
          </p:cNvPr>
          <p:cNvSpPr/>
          <p:nvPr/>
        </p:nvSpPr>
        <p:spPr>
          <a:xfrm rot="16200000">
            <a:off x="3442187" y="6133840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C4150AE-021B-9D39-1C2D-DC1CC38BBB64}"/>
              </a:ext>
            </a:extLst>
          </p:cNvPr>
          <p:cNvSpPr txBox="1"/>
          <p:nvPr/>
        </p:nvSpPr>
        <p:spPr>
          <a:xfrm>
            <a:off x="2495963" y="5124485"/>
            <a:ext cx="100380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Liquid Crystals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A1DC2A4-7947-B323-39EB-D7028597A5FD}"/>
              </a:ext>
            </a:extLst>
          </p:cNvPr>
          <p:cNvSpPr txBox="1"/>
          <p:nvPr/>
        </p:nvSpPr>
        <p:spPr>
          <a:xfrm>
            <a:off x="1955161" y="5571670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183A9E5-5B49-8E92-90CE-A9BE9709C32F}"/>
              </a:ext>
            </a:extLst>
          </p:cNvPr>
          <p:cNvSpPr txBox="1"/>
          <p:nvPr/>
        </p:nvSpPr>
        <p:spPr>
          <a:xfrm>
            <a:off x="3818655" y="6252024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119912D-90ED-71D0-565A-34D6D7D84AEF}"/>
              </a:ext>
            </a:extLst>
          </p:cNvPr>
          <p:cNvSpPr txBox="1"/>
          <p:nvPr/>
        </p:nvSpPr>
        <p:spPr>
          <a:xfrm>
            <a:off x="559001" y="1723647"/>
            <a:ext cx="1960793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b="1" u="sng" dirty="0"/>
              <a:t>Post-Selected Entangled State: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F40982E-D4AC-D369-6014-7910CEB0EDE2}"/>
              </a:ext>
            </a:extLst>
          </p:cNvPr>
          <p:cNvSpPr txBox="1"/>
          <p:nvPr/>
        </p:nvSpPr>
        <p:spPr>
          <a:xfrm>
            <a:off x="2304594" y="1286330"/>
            <a:ext cx="1829603" cy="353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7" b="1" u="sng" dirty="0"/>
              <a:t>Transmitter Drone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0A02BF4-3C30-1216-3E7E-F72716F4355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9223003" y="3038596"/>
            <a:ext cx="554181" cy="554182"/>
            <a:chOff x="6193971" y="2612572"/>
            <a:chExt cx="914399" cy="91440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54EF786-B542-F159-38F4-0574D91CB26A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4606C81-B5A2-784E-8AC8-ECE5DB46E542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1A5AD0D-F05B-AFE1-D446-33F40752CA46}"/>
              </a:ext>
            </a:extLst>
          </p:cNvPr>
          <p:cNvCxnSpPr>
            <a:cxnSpLocks/>
          </p:cNvCxnSpPr>
          <p:nvPr/>
        </p:nvCxnSpPr>
        <p:spPr>
          <a:xfrm>
            <a:off x="7308620" y="3321124"/>
            <a:ext cx="3985435" cy="3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CC1C84A7-BE9F-2A9E-1C8B-BA900D1BB6AE}"/>
              </a:ext>
            </a:extLst>
          </p:cNvPr>
          <p:cNvSpPr/>
          <p:nvPr/>
        </p:nvSpPr>
        <p:spPr>
          <a:xfrm>
            <a:off x="9930672" y="3056802"/>
            <a:ext cx="224312" cy="5541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841E1CB-8D14-BD95-35D1-D6534C8E4EFF}"/>
              </a:ext>
            </a:extLst>
          </p:cNvPr>
          <p:cNvSpPr txBox="1"/>
          <p:nvPr/>
        </p:nvSpPr>
        <p:spPr>
          <a:xfrm>
            <a:off x="9759329" y="2618034"/>
            <a:ext cx="572593" cy="428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91" dirty="0"/>
              <a:t>Liquid </a:t>
            </a:r>
          </a:p>
          <a:p>
            <a:pPr algn="ctr"/>
            <a:r>
              <a:rPr lang="en-US" sz="1091" dirty="0"/>
              <a:t>Crystal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2B7F16E-3015-999F-0C65-31ED107AAA4C}"/>
              </a:ext>
            </a:extLst>
          </p:cNvPr>
          <p:cNvSpPr txBox="1"/>
          <p:nvPr/>
        </p:nvSpPr>
        <p:spPr>
          <a:xfrm>
            <a:off x="8950294" y="1266228"/>
            <a:ext cx="1557029" cy="353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97" b="1" u="sng" dirty="0"/>
              <a:t>Receiver Drone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B03F96D-A1FB-B9FA-5A07-07394CD6C23A}"/>
              </a:ext>
            </a:extLst>
          </p:cNvPr>
          <p:cNvSpPr/>
          <p:nvPr/>
        </p:nvSpPr>
        <p:spPr>
          <a:xfrm>
            <a:off x="162737" y="1656181"/>
            <a:ext cx="6355399" cy="5174959"/>
          </a:xfrm>
          <a:prstGeom prst="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B5B9EFD-7D85-8232-D964-316B05DC9D0B}"/>
              </a:ext>
            </a:extLst>
          </p:cNvPr>
          <p:cNvSpPr/>
          <p:nvPr/>
        </p:nvSpPr>
        <p:spPr>
          <a:xfrm>
            <a:off x="7018148" y="1656181"/>
            <a:ext cx="5119212" cy="5174959"/>
          </a:xfrm>
          <a:prstGeom prst="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D61F049-3908-F9F7-067F-9244583AEF82}"/>
              </a:ext>
            </a:extLst>
          </p:cNvPr>
          <p:cNvCxnSpPr>
            <a:cxnSpLocks/>
          </p:cNvCxnSpPr>
          <p:nvPr/>
        </p:nvCxnSpPr>
        <p:spPr>
          <a:xfrm>
            <a:off x="9497247" y="3329830"/>
            <a:ext cx="0" cy="2427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37BD21-B007-C48C-6ED1-16AD6BEFBCB4}"/>
              </a:ext>
            </a:extLst>
          </p:cNvPr>
          <p:cNvSpPr txBox="1"/>
          <p:nvPr/>
        </p:nvSpPr>
        <p:spPr>
          <a:xfrm>
            <a:off x="8453339" y="2559929"/>
            <a:ext cx="1302640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Bandpass Filter @ 810nm +/- 1nm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62078E-B33A-BD54-B31B-12967DA1514D}"/>
              </a:ext>
            </a:extLst>
          </p:cNvPr>
          <p:cNvSpPr/>
          <p:nvPr/>
        </p:nvSpPr>
        <p:spPr>
          <a:xfrm rot="18909787">
            <a:off x="5438024" y="2973607"/>
            <a:ext cx="75439" cy="733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D60087-5A86-2997-5572-CA7C7A0DDF95}"/>
              </a:ext>
            </a:extLst>
          </p:cNvPr>
          <p:cNvSpPr/>
          <p:nvPr/>
        </p:nvSpPr>
        <p:spPr>
          <a:xfrm rot="5400000">
            <a:off x="3665195" y="3897566"/>
            <a:ext cx="139717" cy="5541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DA67C-629A-4BA7-A479-50ED80B257B5}"/>
              </a:ext>
            </a:extLst>
          </p:cNvPr>
          <p:cNvSpPr txBox="1"/>
          <p:nvPr/>
        </p:nvSpPr>
        <p:spPr>
          <a:xfrm>
            <a:off x="2259703" y="3977806"/>
            <a:ext cx="1302640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Bandpass Filter @ 810nm +/- 1nm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3E80A2-95AD-08EA-2BF2-33586A4E10B6}"/>
              </a:ext>
            </a:extLst>
          </p:cNvPr>
          <p:cNvCxnSpPr>
            <a:cxnSpLocks/>
          </p:cNvCxnSpPr>
          <p:nvPr/>
        </p:nvCxnSpPr>
        <p:spPr>
          <a:xfrm>
            <a:off x="5425508" y="2553032"/>
            <a:ext cx="0" cy="669227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B9C7C3-F1E7-9026-CD0A-1B60F99E6E04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10262836" y="3027357"/>
            <a:ext cx="554181" cy="554182"/>
            <a:chOff x="6193971" y="2612572"/>
            <a:chExt cx="914399" cy="9144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1B3D63-33F9-0700-12E7-B001296D8A29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26B4BE2-BFD6-5126-35D9-7F9580AEDF36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434A22-A48F-9F24-8B80-4B00B6617951}"/>
              </a:ext>
            </a:extLst>
          </p:cNvPr>
          <p:cNvCxnSpPr>
            <a:cxnSpLocks/>
          </p:cNvCxnSpPr>
          <p:nvPr/>
        </p:nvCxnSpPr>
        <p:spPr>
          <a:xfrm>
            <a:off x="10537079" y="3318591"/>
            <a:ext cx="0" cy="773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e 44">
            <a:extLst>
              <a:ext uri="{FF2B5EF4-FFF2-40B4-BE49-F238E27FC236}">
                <a16:creationId xmlns:a16="http://schemas.microsoft.com/office/drawing/2014/main" id="{3FA3DD89-283D-72BD-AB81-D34E35B1A2CC}"/>
              </a:ext>
            </a:extLst>
          </p:cNvPr>
          <p:cNvSpPr/>
          <p:nvPr/>
        </p:nvSpPr>
        <p:spPr>
          <a:xfrm rot="16200000">
            <a:off x="10252847" y="3818885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041603-0E8A-07D7-1231-A54255108AD0}"/>
              </a:ext>
            </a:extLst>
          </p:cNvPr>
          <p:cNvSpPr txBox="1"/>
          <p:nvPr/>
        </p:nvSpPr>
        <p:spPr>
          <a:xfrm>
            <a:off x="10612081" y="3960300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48" name="Pie 47">
            <a:extLst>
              <a:ext uri="{FF2B5EF4-FFF2-40B4-BE49-F238E27FC236}">
                <a16:creationId xmlns:a16="http://schemas.microsoft.com/office/drawing/2014/main" id="{971DA3A6-87DB-A49A-DCC8-1C5D435F5FDF}"/>
              </a:ext>
            </a:extLst>
          </p:cNvPr>
          <p:cNvSpPr/>
          <p:nvPr/>
        </p:nvSpPr>
        <p:spPr>
          <a:xfrm rot="10800000">
            <a:off x="11016964" y="3041420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7613E5-B6E3-3C95-5DA0-F30A67A7D15F}"/>
              </a:ext>
            </a:extLst>
          </p:cNvPr>
          <p:cNvSpPr txBox="1"/>
          <p:nvPr/>
        </p:nvSpPr>
        <p:spPr>
          <a:xfrm>
            <a:off x="11353899" y="3038320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D0915B7-790C-99F5-1BA9-A90AFC214FA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9206516" y="4733204"/>
            <a:ext cx="554181" cy="554182"/>
            <a:chOff x="6193971" y="2612572"/>
            <a:chExt cx="914399" cy="9144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B54B94-6293-0C4C-86D8-75B0E5612389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D34D64-BFD5-081A-8260-37BF04FA310A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9EBB0FB-07A6-BEC9-3A32-E5451D7607AA}"/>
              </a:ext>
            </a:extLst>
          </p:cNvPr>
          <p:cNvCxnSpPr>
            <a:cxnSpLocks/>
          </p:cNvCxnSpPr>
          <p:nvPr/>
        </p:nvCxnSpPr>
        <p:spPr>
          <a:xfrm flipV="1">
            <a:off x="9490835" y="5002720"/>
            <a:ext cx="792239" cy="1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ie 56">
            <a:extLst>
              <a:ext uri="{FF2B5EF4-FFF2-40B4-BE49-F238E27FC236}">
                <a16:creationId xmlns:a16="http://schemas.microsoft.com/office/drawing/2014/main" id="{2DB48DC7-85E7-3904-9322-74234B7E55FD}"/>
              </a:ext>
            </a:extLst>
          </p:cNvPr>
          <p:cNvSpPr/>
          <p:nvPr/>
        </p:nvSpPr>
        <p:spPr>
          <a:xfrm rot="16200000">
            <a:off x="9226857" y="5483693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8A89B7A-1E92-4FB5-D981-BC7EF578DFE2}"/>
              </a:ext>
            </a:extLst>
          </p:cNvPr>
          <p:cNvSpPr txBox="1"/>
          <p:nvPr/>
        </p:nvSpPr>
        <p:spPr>
          <a:xfrm>
            <a:off x="9585988" y="5577988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60" name="Pie 59">
            <a:extLst>
              <a:ext uri="{FF2B5EF4-FFF2-40B4-BE49-F238E27FC236}">
                <a16:creationId xmlns:a16="http://schemas.microsoft.com/office/drawing/2014/main" id="{44C5A44A-9A1E-95B1-AFA2-F43F74B87D34}"/>
              </a:ext>
            </a:extLst>
          </p:cNvPr>
          <p:cNvSpPr/>
          <p:nvPr/>
        </p:nvSpPr>
        <p:spPr>
          <a:xfrm rot="10800000">
            <a:off x="9990871" y="4747267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883B6D-AA90-6330-E5A7-B872BF1B6694}"/>
              </a:ext>
            </a:extLst>
          </p:cNvPr>
          <p:cNvSpPr txBox="1"/>
          <p:nvPr/>
        </p:nvSpPr>
        <p:spPr>
          <a:xfrm>
            <a:off x="10337485" y="4723898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261C6EE-8AAB-9069-AFC7-6304D5097A0D}"/>
              </a:ext>
            </a:extLst>
          </p:cNvPr>
          <p:cNvSpPr/>
          <p:nvPr/>
        </p:nvSpPr>
        <p:spPr>
          <a:xfrm rot="2713295">
            <a:off x="8188493" y="2973607"/>
            <a:ext cx="75439" cy="733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04A873A-96E6-A662-3D5E-E86BD6D4633C}"/>
              </a:ext>
            </a:extLst>
          </p:cNvPr>
          <p:cNvCxnSpPr>
            <a:cxnSpLocks/>
          </p:cNvCxnSpPr>
          <p:nvPr/>
        </p:nvCxnSpPr>
        <p:spPr>
          <a:xfrm flipV="1">
            <a:off x="7564943" y="2551389"/>
            <a:ext cx="0" cy="698236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AB9FE8B-7F3F-A5E6-34CF-E362C74B1B71}"/>
              </a:ext>
            </a:extLst>
          </p:cNvPr>
          <p:cNvCxnSpPr>
            <a:cxnSpLocks/>
          </p:cNvCxnSpPr>
          <p:nvPr/>
        </p:nvCxnSpPr>
        <p:spPr>
          <a:xfrm>
            <a:off x="5438508" y="3222259"/>
            <a:ext cx="2126436" cy="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BBC794A6-B755-82CA-1EAA-20D15051EAD1}"/>
              </a:ext>
            </a:extLst>
          </p:cNvPr>
          <p:cNvSpPr txBox="1"/>
          <p:nvPr/>
        </p:nvSpPr>
        <p:spPr>
          <a:xfrm>
            <a:off x="8761669" y="4085203"/>
            <a:ext cx="468398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HWP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A92782C-DF07-929F-B49D-BCE7C89C1D64}"/>
              </a:ext>
            </a:extLst>
          </p:cNvPr>
          <p:cNvSpPr txBox="1"/>
          <p:nvPr/>
        </p:nvSpPr>
        <p:spPr>
          <a:xfrm>
            <a:off x="962265" y="2655153"/>
            <a:ext cx="922381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PM Fiber-Attenuator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182E589-FA9B-26A7-CFC5-63798757D733}"/>
              </a:ext>
            </a:extLst>
          </p:cNvPr>
          <p:cNvCxnSpPr/>
          <p:nvPr/>
        </p:nvCxnSpPr>
        <p:spPr>
          <a:xfrm>
            <a:off x="1291831" y="3333893"/>
            <a:ext cx="5342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370310D-9FCD-2EBC-2B4C-3ED01727018F}"/>
              </a:ext>
            </a:extLst>
          </p:cNvPr>
          <p:cNvCxnSpPr>
            <a:cxnSpLocks/>
          </p:cNvCxnSpPr>
          <p:nvPr/>
        </p:nvCxnSpPr>
        <p:spPr>
          <a:xfrm>
            <a:off x="3782548" y="3384699"/>
            <a:ext cx="0" cy="491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FEEA6A8-994D-1F9A-6270-F45C9683586B}"/>
              </a:ext>
            </a:extLst>
          </p:cNvPr>
          <p:cNvSpPr/>
          <p:nvPr/>
        </p:nvSpPr>
        <p:spPr>
          <a:xfrm>
            <a:off x="1341311" y="3124832"/>
            <a:ext cx="195096" cy="3925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CA349C6-7376-48CB-7F03-6B7F1231E218}"/>
              </a:ext>
            </a:extLst>
          </p:cNvPr>
          <p:cNvSpPr txBox="1"/>
          <p:nvPr/>
        </p:nvSpPr>
        <p:spPr>
          <a:xfrm>
            <a:off x="5169092" y="3592040"/>
            <a:ext cx="1302640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Dichroic Mirrors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6A3BC07-53F8-D194-FD3F-7EF1DA7D40C5}"/>
              </a:ext>
            </a:extLst>
          </p:cNvPr>
          <p:cNvSpPr/>
          <p:nvPr/>
        </p:nvSpPr>
        <p:spPr>
          <a:xfrm rot="18909787">
            <a:off x="5929093" y="2943277"/>
            <a:ext cx="75439" cy="733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9615D00-148A-3630-A18E-0607C3112E11}"/>
              </a:ext>
            </a:extLst>
          </p:cNvPr>
          <p:cNvSpPr/>
          <p:nvPr/>
        </p:nvSpPr>
        <p:spPr>
          <a:xfrm rot="2713295">
            <a:off x="7483834" y="2980789"/>
            <a:ext cx="75439" cy="7334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B13966C-0F97-24FC-22CB-3569566885DF}"/>
              </a:ext>
            </a:extLst>
          </p:cNvPr>
          <p:cNvCxnSpPr>
            <a:cxnSpLocks/>
          </p:cNvCxnSpPr>
          <p:nvPr/>
        </p:nvCxnSpPr>
        <p:spPr>
          <a:xfrm flipH="1">
            <a:off x="8334737" y="2551389"/>
            <a:ext cx="4918" cy="551249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B557301B-D589-E594-8078-BFB8BAF66A6A}"/>
              </a:ext>
            </a:extLst>
          </p:cNvPr>
          <p:cNvSpPr txBox="1"/>
          <p:nvPr/>
        </p:nvSpPr>
        <p:spPr>
          <a:xfrm>
            <a:off x="7916153" y="2201773"/>
            <a:ext cx="892936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520 nm Beacon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04E5B5F-2066-C448-56ED-81243FAB2700}"/>
              </a:ext>
            </a:extLst>
          </p:cNvPr>
          <p:cNvSpPr txBox="1"/>
          <p:nvPr/>
        </p:nvSpPr>
        <p:spPr>
          <a:xfrm>
            <a:off x="4860059" y="2160681"/>
            <a:ext cx="892936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705 nm Beacon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4473C842-F559-9ABB-5A8B-7EEE2BBD6621}"/>
              </a:ext>
            </a:extLst>
          </p:cNvPr>
          <p:cNvCxnSpPr>
            <a:cxnSpLocks/>
            <a:endCxn id="137" idx="1"/>
          </p:cNvCxnSpPr>
          <p:nvPr/>
        </p:nvCxnSpPr>
        <p:spPr>
          <a:xfrm flipH="1" flipV="1">
            <a:off x="5887472" y="2544582"/>
            <a:ext cx="2147" cy="602222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0FF17B7-7E00-B244-D94D-5F9E49AD7755}"/>
              </a:ext>
            </a:extLst>
          </p:cNvPr>
          <p:cNvCxnSpPr>
            <a:cxnSpLocks/>
          </p:cNvCxnSpPr>
          <p:nvPr/>
        </p:nvCxnSpPr>
        <p:spPr>
          <a:xfrm flipH="1">
            <a:off x="5912687" y="3121779"/>
            <a:ext cx="2422050" cy="5173"/>
          </a:xfrm>
          <a:prstGeom prst="straightConnector1">
            <a:avLst/>
          </a:prstGeom>
          <a:ln w="38100">
            <a:solidFill>
              <a:schemeClr val="accent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Pie 131">
            <a:extLst>
              <a:ext uri="{FF2B5EF4-FFF2-40B4-BE49-F238E27FC236}">
                <a16:creationId xmlns:a16="http://schemas.microsoft.com/office/drawing/2014/main" id="{925774A9-4B72-EC87-025F-99F7AEF49175}"/>
              </a:ext>
            </a:extLst>
          </p:cNvPr>
          <p:cNvSpPr/>
          <p:nvPr/>
        </p:nvSpPr>
        <p:spPr>
          <a:xfrm rot="16200000">
            <a:off x="7461861" y="2573248"/>
            <a:ext cx="220935" cy="525166"/>
          </a:xfrm>
          <a:prstGeom prst="pie">
            <a:avLst>
              <a:gd name="adj1" fmla="val 5468748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B98372B-A1E1-D368-63C0-B5E387044C00}"/>
              </a:ext>
            </a:extLst>
          </p:cNvPr>
          <p:cNvSpPr/>
          <p:nvPr/>
        </p:nvSpPr>
        <p:spPr>
          <a:xfrm rot="16200000">
            <a:off x="7445665" y="2155334"/>
            <a:ext cx="224312" cy="5541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D87F5CF-271B-0274-4BC7-CF9CA0832ACB}"/>
              </a:ext>
            </a:extLst>
          </p:cNvPr>
          <p:cNvSpPr txBox="1"/>
          <p:nvPr/>
        </p:nvSpPr>
        <p:spPr>
          <a:xfrm>
            <a:off x="7108857" y="1785791"/>
            <a:ext cx="892936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Position Sensitive Detector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C0E5C65-5ACA-2DB0-CD39-BC624E659856}"/>
              </a:ext>
            </a:extLst>
          </p:cNvPr>
          <p:cNvSpPr txBox="1"/>
          <p:nvPr/>
        </p:nvSpPr>
        <p:spPr>
          <a:xfrm>
            <a:off x="7300980" y="2635053"/>
            <a:ext cx="892936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Lens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B8A1620-FD80-EC66-039D-EAF2075DD6AA}"/>
              </a:ext>
            </a:extLst>
          </p:cNvPr>
          <p:cNvSpPr/>
          <p:nvPr/>
        </p:nvSpPr>
        <p:spPr>
          <a:xfrm rot="16200000">
            <a:off x="5775316" y="2155334"/>
            <a:ext cx="224312" cy="5541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77C2CC-3714-4A4B-54B8-B75F241F16B6}"/>
              </a:ext>
            </a:extLst>
          </p:cNvPr>
          <p:cNvSpPr txBox="1"/>
          <p:nvPr/>
        </p:nvSpPr>
        <p:spPr>
          <a:xfrm>
            <a:off x="5438508" y="1785791"/>
            <a:ext cx="892936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Position Sensitive Detector</a:t>
            </a:r>
          </a:p>
        </p:txBody>
      </p:sp>
      <p:sp>
        <p:nvSpPr>
          <p:cNvPr id="142" name="Pie 141">
            <a:extLst>
              <a:ext uri="{FF2B5EF4-FFF2-40B4-BE49-F238E27FC236}">
                <a16:creationId xmlns:a16="http://schemas.microsoft.com/office/drawing/2014/main" id="{97D24A4C-CD5E-980C-0CAA-36D0FD33C4B6}"/>
              </a:ext>
            </a:extLst>
          </p:cNvPr>
          <p:cNvSpPr/>
          <p:nvPr/>
        </p:nvSpPr>
        <p:spPr>
          <a:xfrm rot="16200000">
            <a:off x="5779669" y="2546637"/>
            <a:ext cx="220935" cy="525166"/>
          </a:xfrm>
          <a:prstGeom prst="pie">
            <a:avLst>
              <a:gd name="adj1" fmla="val 5468748"/>
              <a:gd name="adj2" fmla="val 162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72B5C4E-1535-AE90-04CE-D087D8EEDBC6}"/>
              </a:ext>
            </a:extLst>
          </p:cNvPr>
          <p:cNvSpPr txBox="1"/>
          <p:nvPr/>
        </p:nvSpPr>
        <p:spPr>
          <a:xfrm>
            <a:off x="5618788" y="2608441"/>
            <a:ext cx="892936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Lens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B3DC123-0563-D6BB-D1C1-AB79D53B9A8D}"/>
              </a:ext>
            </a:extLst>
          </p:cNvPr>
          <p:cNvSpPr txBox="1"/>
          <p:nvPr/>
        </p:nvSpPr>
        <p:spPr>
          <a:xfrm>
            <a:off x="6965176" y="3611685"/>
            <a:ext cx="1302640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Dichroic Mirrors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AF0C13-CE1E-183F-C513-C48FF361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</p:spPr>
        <p:txBody>
          <a:bodyPr/>
          <a:lstStyle/>
          <a:p>
            <a:r>
              <a:rPr lang="en-US" dirty="0"/>
              <a:t>Drone Entanglement Architecture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36B274-D79E-50DD-8474-D305A2B19566}"/>
              </a:ext>
            </a:extLst>
          </p:cNvPr>
          <p:cNvSpPr/>
          <p:nvPr/>
        </p:nvSpPr>
        <p:spPr>
          <a:xfrm rot="16200000">
            <a:off x="3600321" y="5129104"/>
            <a:ext cx="224312" cy="5541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8629A8-60EB-BCF2-067D-AB4CBF410595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3448057" y="4324733"/>
            <a:ext cx="554181" cy="554182"/>
            <a:chOff x="6193971" y="2612572"/>
            <a:chExt cx="914399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C31101-5D90-26B4-12A5-900EC3528261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F5015A-F14F-34D0-5F67-07BE0243E104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1BE809C-A971-C232-DC91-3BE05DBE43F2}"/>
              </a:ext>
            </a:extLst>
          </p:cNvPr>
          <p:cNvSpPr txBox="1"/>
          <p:nvPr/>
        </p:nvSpPr>
        <p:spPr>
          <a:xfrm>
            <a:off x="2507681" y="4401048"/>
            <a:ext cx="922381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90:10 Beam Splitter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89DBCB-91C3-29B0-3163-AC8FDF416DFD}"/>
              </a:ext>
            </a:extLst>
          </p:cNvPr>
          <p:cNvSpPr txBox="1"/>
          <p:nvPr/>
        </p:nvSpPr>
        <p:spPr>
          <a:xfrm>
            <a:off x="8806065" y="4886359"/>
            <a:ext cx="396262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PBS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D3C08-83F0-7035-9758-FA29D5ABE815}"/>
              </a:ext>
            </a:extLst>
          </p:cNvPr>
          <p:cNvSpPr txBox="1"/>
          <p:nvPr/>
        </p:nvSpPr>
        <p:spPr>
          <a:xfrm>
            <a:off x="10547598" y="3556924"/>
            <a:ext cx="396262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PBS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1D90AA-4B7B-4DE0-A143-7FB35BE0AF93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4694540" y="4317196"/>
            <a:ext cx="554181" cy="554182"/>
            <a:chOff x="6193971" y="2612572"/>
            <a:chExt cx="914399" cy="9144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4FC5FBA-1795-D33A-F1A7-A32B545B7E27}"/>
                </a:ext>
              </a:extLst>
            </p:cNvPr>
            <p:cNvSpPr/>
            <p:nvPr/>
          </p:nvSpPr>
          <p:spPr>
            <a:xfrm>
              <a:off x="6193971" y="2612572"/>
              <a:ext cx="914399" cy="91440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1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74FA983-E379-CDE0-F29B-4432A772D817}"/>
                </a:ext>
              </a:extLst>
            </p:cNvPr>
            <p:cNvCxnSpPr/>
            <p:nvPr/>
          </p:nvCxnSpPr>
          <p:spPr>
            <a:xfrm flipV="1">
              <a:off x="6193971" y="2612572"/>
              <a:ext cx="914399" cy="914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Pie 46">
            <a:extLst>
              <a:ext uri="{FF2B5EF4-FFF2-40B4-BE49-F238E27FC236}">
                <a16:creationId xmlns:a16="http://schemas.microsoft.com/office/drawing/2014/main" id="{43FE643B-F8F5-3E01-A7AB-94E44E67493B}"/>
              </a:ext>
            </a:extLst>
          </p:cNvPr>
          <p:cNvSpPr/>
          <p:nvPr/>
        </p:nvSpPr>
        <p:spPr>
          <a:xfrm rot="10800000">
            <a:off x="5226909" y="4328049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49" name="Pie 48">
            <a:extLst>
              <a:ext uri="{FF2B5EF4-FFF2-40B4-BE49-F238E27FC236}">
                <a16:creationId xmlns:a16="http://schemas.microsoft.com/office/drawing/2014/main" id="{1ACC0DED-A516-9F59-ED48-4D1643DF2753}"/>
              </a:ext>
            </a:extLst>
          </p:cNvPr>
          <p:cNvSpPr/>
          <p:nvPr/>
        </p:nvSpPr>
        <p:spPr>
          <a:xfrm rot="16200000">
            <a:off x="4683634" y="4814510"/>
            <a:ext cx="554182" cy="554182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4902D0-9EFB-9E7D-0BEF-E8FE0A017257}"/>
              </a:ext>
            </a:extLst>
          </p:cNvPr>
          <p:cNvSpPr txBox="1"/>
          <p:nvPr/>
        </p:nvSpPr>
        <p:spPr>
          <a:xfrm>
            <a:off x="4480097" y="5414762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F5A5608-C530-B890-9103-3160CAFA961C}"/>
              </a:ext>
            </a:extLst>
          </p:cNvPr>
          <p:cNvCxnSpPr>
            <a:cxnSpLocks/>
          </p:cNvCxnSpPr>
          <p:nvPr/>
        </p:nvCxnSpPr>
        <p:spPr>
          <a:xfrm flipV="1">
            <a:off x="3705346" y="4601705"/>
            <a:ext cx="181376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62EF3B9-F652-19C5-E642-FCF92AFB61FA}"/>
              </a:ext>
            </a:extLst>
          </p:cNvPr>
          <p:cNvCxnSpPr>
            <a:cxnSpLocks/>
          </p:cNvCxnSpPr>
          <p:nvPr/>
        </p:nvCxnSpPr>
        <p:spPr>
          <a:xfrm flipH="1">
            <a:off x="4971630" y="4594287"/>
            <a:ext cx="7823" cy="505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FC0AB45-82AB-4C34-335C-FDAE1EE4E92A}"/>
              </a:ext>
            </a:extLst>
          </p:cNvPr>
          <p:cNvSpPr txBox="1"/>
          <p:nvPr/>
        </p:nvSpPr>
        <p:spPr>
          <a:xfrm>
            <a:off x="4106649" y="3910795"/>
            <a:ext cx="572593" cy="428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91" dirty="0"/>
              <a:t>Liquid </a:t>
            </a:r>
          </a:p>
          <a:p>
            <a:pPr algn="ctr"/>
            <a:r>
              <a:rPr lang="en-US" sz="1091" dirty="0"/>
              <a:t>Crystal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16A0BC5-CB77-A100-C57C-7AF62519748F}"/>
              </a:ext>
            </a:extLst>
          </p:cNvPr>
          <p:cNvSpPr txBox="1"/>
          <p:nvPr/>
        </p:nvSpPr>
        <p:spPr>
          <a:xfrm>
            <a:off x="9647026" y="3606304"/>
            <a:ext cx="915635" cy="428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45 deg</a:t>
            </a:r>
          </a:p>
          <a:p>
            <a:r>
              <a:rPr lang="en-US" sz="1091" dirty="0"/>
              <a:t>Or 27.35 deg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5B1B2CE-E42E-10D8-153C-7E137784FA52}"/>
              </a:ext>
            </a:extLst>
          </p:cNvPr>
          <p:cNvSpPr txBox="1"/>
          <p:nvPr/>
        </p:nvSpPr>
        <p:spPr>
          <a:xfrm>
            <a:off x="9464523" y="4249434"/>
            <a:ext cx="671979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22.5 deg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100539B-2B72-2106-6BAA-37D0CF3C5318}"/>
              </a:ext>
            </a:extLst>
          </p:cNvPr>
          <p:cNvSpPr txBox="1"/>
          <p:nvPr/>
        </p:nvSpPr>
        <p:spPr>
          <a:xfrm>
            <a:off x="3954457" y="5028085"/>
            <a:ext cx="495649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0 deg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4106FD1-44A3-9B53-E75E-0DEF87063D31}"/>
              </a:ext>
            </a:extLst>
          </p:cNvPr>
          <p:cNvSpPr txBox="1"/>
          <p:nvPr/>
        </p:nvSpPr>
        <p:spPr>
          <a:xfrm>
            <a:off x="3982705" y="5289375"/>
            <a:ext cx="56618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45 deg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E1D6992-D910-C654-5F93-862F5B5594FB}"/>
              </a:ext>
            </a:extLst>
          </p:cNvPr>
          <p:cNvSpPr txBox="1"/>
          <p:nvPr/>
        </p:nvSpPr>
        <p:spPr>
          <a:xfrm>
            <a:off x="4119153" y="4845649"/>
            <a:ext cx="74251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1" dirty="0"/>
              <a:t>27.35 deg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0B9740A-C08D-B256-233B-208EA409AC2A}"/>
              </a:ext>
            </a:extLst>
          </p:cNvPr>
          <p:cNvSpPr/>
          <p:nvPr/>
        </p:nvSpPr>
        <p:spPr>
          <a:xfrm rot="5400000">
            <a:off x="3652377" y="3678007"/>
            <a:ext cx="139717" cy="554182"/>
          </a:xfrm>
          <a:prstGeom prst="rect">
            <a:avLst/>
          </a:prstGeom>
          <a:solidFill>
            <a:srgbClr val="C43F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43D40A3-EB0E-797B-674C-8FA527919A7F}"/>
              </a:ext>
            </a:extLst>
          </p:cNvPr>
          <p:cNvSpPr txBox="1"/>
          <p:nvPr/>
        </p:nvSpPr>
        <p:spPr>
          <a:xfrm>
            <a:off x="2274857" y="3798390"/>
            <a:ext cx="1302640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Long-Pass Filter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E1D296F-D6A8-A3C2-3B67-049B1E9ECF65}"/>
              </a:ext>
            </a:extLst>
          </p:cNvPr>
          <p:cNvSpPr/>
          <p:nvPr/>
        </p:nvSpPr>
        <p:spPr>
          <a:xfrm>
            <a:off x="8974094" y="3046591"/>
            <a:ext cx="139717" cy="5541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E5D2D45-87FF-606A-9EC8-46FE3CC8DC67}"/>
              </a:ext>
            </a:extLst>
          </p:cNvPr>
          <p:cNvSpPr txBox="1"/>
          <p:nvPr/>
        </p:nvSpPr>
        <p:spPr>
          <a:xfrm>
            <a:off x="8064775" y="3655364"/>
            <a:ext cx="1302640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Long-Pass Filter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0954116-E6D3-0C40-02FF-CEA081469C7B}"/>
              </a:ext>
            </a:extLst>
          </p:cNvPr>
          <p:cNvSpPr/>
          <p:nvPr/>
        </p:nvSpPr>
        <p:spPr>
          <a:xfrm rot="5400000">
            <a:off x="9427388" y="3925058"/>
            <a:ext cx="139717" cy="5541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D749FA3-746B-0585-659E-FFCA3D74C383}"/>
              </a:ext>
            </a:extLst>
          </p:cNvPr>
          <p:cNvSpPr/>
          <p:nvPr/>
        </p:nvSpPr>
        <p:spPr>
          <a:xfrm>
            <a:off x="4431313" y="3049905"/>
            <a:ext cx="139717" cy="55418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9308DEF-32C1-C121-5609-9C79C348C3F0}"/>
              </a:ext>
            </a:extLst>
          </p:cNvPr>
          <p:cNvSpPr/>
          <p:nvPr/>
        </p:nvSpPr>
        <p:spPr>
          <a:xfrm>
            <a:off x="4643067" y="3046100"/>
            <a:ext cx="139717" cy="55418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3908743-6416-4433-7846-CA00B03FE026}"/>
              </a:ext>
            </a:extLst>
          </p:cNvPr>
          <p:cNvSpPr/>
          <p:nvPr/>
        </p:nvSpPr>
        <p:spPr>
          <a:xfrm>
            <a:off x="4869999" y="3043410"/>
            <a:ext cx="139717" cy="55418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9DCB00E-79E2-D1F7-1E21-D2CB408CAA53}"/>
              </a:ext>
            </a:extLst>
          </p:cNvPr>
          <p:cNvSpPr txBox="1"/>
          <p:nvPr/>
        </p:nvSpPr>
        <p:spPr>
          <a:xfrm>
            <a:off x="4180409" y="2401521"/>
            <a:ext cx="1025948" cy="428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Polarization Compensation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17B0D38-9A82-61F3-A079-C7D0B2314897}"/>
              </a:ext>
            </a:extLst>
          </p:cNvPr>
          <p:cNvSpPr/>
          <p:nvPr/>
        </p:nvSpPr>
        <p:spPr>
          <a:xfrm rot="16200000">
            <a:off x="4604307" y="2613881"/>
            <a:ext cx="224312" cy="5865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5F742E-BF8D-BFC7-BEA5-912771584650}"/>
              </a:ext>
            </a:extLst>
          </p:cNvPr>
          <p:cNvSpPr txBox="1"/>
          <p:nvPr/>
        </p:nvSpPr>
        <p:spPr>
          <a:xfrm>
            <a:off x="5578650" y="4287472"/>
            <a:ext cx="959065" cy="59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91" dirty="0"/>
              <a:t>Single-Photon Detector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11B3FA5-FB7F-12C2-AFAD-2C919E87D2E5}"/>
              </a:ext>
            </a:extLst>
          </p:cNvPr>
          <p:cNvSpPr/>
          <p:nvPr/>
        </p:nvSpPr>
        <p:spPr>
          <a:xfrm>
            <a:off x="8681511" y="3054283"/>
            <a:ext cx="139717" cy="554182"/>
          </a:xfrm>
          <a:prstGeom prst="rect">
            <a:avLst/>
          </a:prstGeom>
          <a:solidFill>
            <a:srgbClr val="C43F4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1" dirty="0"/>
          </a:p>
        </p:txBody>
      </p:sp>
    </p:spTree>
    <p:extLst>
      <p:ext uri="{BB962C8B-B14F-4D97-AF65-F5344CB8AC3E}">
        <p14:creationId xmlns:p14="http://schemas.microsoft.com/office/powerpoint/2010/main" val="13461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a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0849CEB-8B94-3E17-DDFF-B9338FCC9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791" y="5361809"/>
            <a:ext cx="2464434" cy="1310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AAA6E-3759-F84C-82E1-73942013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Hybrid Quantum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7EFD3-8233-0E4E-B96C-A4633B60F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054" y="2528011"/>
            <a:ext cx="1501309" cy="557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9980D-7170-FA47-861A-B12B856F1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63" y="1615876"/>
            <a:ext cx="874950" cy="452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4FE582-C6B3-F241-863C-1FD1EC3333FE}"/>
              </a:ext>
            </a:extLst>
          </p:cNvPr>
          <p:cNvCxnSpPr>
            <a:cxnSpLocks/>
          </p:cNvCxnSpPr>
          <p:nvPr/>
        </p:nvCxnSpPr>
        <p:spPr>
          <a:xfrm flipH="1">
            <a:off x="1503913" y="2092831"/>
            <a:ext cx="2829666" cy="256473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DBCEC44-3A01-E143-8DDA-288480628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646" y="4210042"/>
            <a:ext cx="1507255" cy="646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31DBCB-C6AA-0248-860A-F12CAC2CB4CB}"/>
              </a:ext>
            </a:extLst>
          </p:cNvPr>
          <p:cNvSpPr txBox="1"/>
          <p:nvPr/>
        </p:nvSpPr>
        <p:spPr>
          <a:xfrm>
            <a:off x="3381438" y="121005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Quantum Satellite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F8F222-4241-1943-BB8D-885C48E15448}"/>
              </a:ext>
            </a:extLst>
          </p:cNvPr>
          <p:cNvSpPr txBox="1"/>
          <p:nvPr/>
        </p:nvSpPr>
        <p:spPr>
          <a:xfrm>
            <a:off x="7856121" y="3664749"/>
            <a:ext cx="16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Relay Drone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1827B-467C-CE4B-B84F-54614A006D65}"/>
              </a:ext>
            </a:extLst>
          </p:cNvPr>
          <p:cNvSpPr txBox="1"/>
          <p:nvPr/>
        </p:nvSpPr>
        <p:spPr>
          <a:xfrm>
            <a:off x="3983350" y="3599598"/>
            <a:ext cx="16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Relay Drone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C122D-DE1E-3343-AAA4-D80FEEAC614B}"/>
              </a:ext>
            </a:extLst>
          </p:cNvPr>
          <p:cNvSpPr txBox="1"/>
          <p:nvPr/>
        </p:nvSpPr>
        <p:spPr>
          <a:xfrm>
            <a:off x="232893" y="1504683"/>
            <a:ext cx="154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Free-Space Quantum Link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4B6CC2-BD0E-2D40-9122-E9BB5A8A1DE7}"/>
              </a:ext>
            </a:extLst>
          </p:cNvPr>
          <p:cNvCxnSpPr>
            <a:cxnSpLocks/>
          </p:cNvCxnSpPr>
          <p:nvPr/>
        </p:nvCxnSpPr>
        <p:spPr>
          <a:xfrm flipH="1">
            <a:off x="1796698" y="1760231"/>
            <a:ext cx="110912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A2273-162C-B84E-98A7-D9615EE0EC53}"/>
              </a:ext>
            </a:extLst>
          </p:cNvPr>
          <p:cNvSpPr/>
          <p:nvPr/>
        </p:nvSpPr>
        <p:spPr>
          <a:xfrm>
            <a:off x="173426" y="1431934"/>
            <a:ext cx="2829667" cy="138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8F3714-A21F-544F-8DBA-8E135E14C996}"/>
              </a:ext>
            </a:extLst>
          </p:cNvPr>
          <p:cNvSpPr txBox="1"/>
          <p:nvPr/>
        </p:nvSpPr>
        <p:spPr>
          <a:xfrm>
            <a:off x="350379" y="6488668"/>
            <a:ext cx="211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Cable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8936D8-F639-594F-8E36-0E268BAEE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224" y="1614341"/>
            <a:ext cx="874950" cy="4525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F70E11-4F1E-AF47-A143-FEA5F197B995}"/>
              </a:ext>
            </a:extLst>
          </p:cNvPr>
          <p:cNvSpPr txBox="1"/>
          <p:nvPr/>
        </p:nvSpPr>
        <p:spPr>
          <a:xfrm>
            <a:off x="6975782" y="12490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Quantum Satellite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8B7E5C4A-6E0F-D345-9623-81586EA14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05" y="4659909"/>
            <a:ext cx="1282700" cy="1422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139BC72-6DF6-BA4E-98C5-AE1B96B5B484}"/>
              </a:ext>
            </a:extLst>
          </p:cNvPr>
          <p:cNvSpPr txBox="1"/>
          <p:nvPr/>
        </p:nvSpPr>
        <p:spPr>
          <a:xfrm>
            <a:off x="2298774" y="6041703"/>
            <a:ext cx="160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QLAN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6924697-9F73-8F4F-B626-F97C0A4FF90E}"/>
              </a:ext>
            </a:extLst>
          </p:cNvPr>
          <p:cNvSpPr/>
          <p:nvPr/>
        </p:nvSpPr>
        <p:spPr>
          <a:xfrm>
            <a:off x="798575" y="5953991"/>
            <a:ext cx="1487425" cy="502351"/>
          </a:xfrm>
          <a:custGeom>
            <a:avLst/>
            <a:gdLst>
              <a:gd name="connsiteX0" fmla="*/ 22307 w 1487425"/>
              <a:gd name="connsiteY0" fmla="*/ 0 h 502351"/>
              <a:gd name="connsiteX1" fmla="*/ 74261 w 1487425"/>
              <a:gd name="connsiteY1" fmla="*/ 363682 h 502351"/>
              <a:gd name="connsiteX2" fmla="*/ 635370 w 1487425"/>
              <a:gd name="connsiteY2" fmla="*/ 498764 h 502351"/>
              <a:gd name="connsiteX3" fmla="*/ 1487425 w 1487425"/>
              <a:gd name="connsiteY3" fmla="*/ 238991 h 5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7425" h="502351">
                <a:moveTo>
                  <a:pt x="22307" y="0"/>
                </a:moveTo>
                <a:cubicBezTo>
                  <a:pt x="-2805" y="140277"/>
                  <a:pt x="-27916" y="280555"/>
                  <a:pt x="74261" y="363682"/>
                </a:cubicBezTo>
                <a:cubicBezTo>
                  <a:pt x="176438" y="446809"/>
                  <a:pt x="399843" y="519546"/>
                  <a:pt x="635370" y="498764"/>
                </a:cubicBezTo>
                <a:cubicBezTo>
                  <a:pt x="870897" y="477982"/>
                  <a:pt x="1179161" y="358486"/>
                  <a:pt x="1487425" y="238991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792D4F6D-522B-9C4E-9A82-99E53DF1CFAD}"/>
              </a:ext>
            </a:extLst>
          </p:cNvPr>
          <p:cNvSpPr/>
          <p:nvPr/>
        </p:nvSpPr>
        <p:spPr>
          <a:xfrm>
            <a:off x="2375063" y="5706319"/>
            <a:ext cx="275540" cy="428263"/>
          </a:xfrm>
          <a:custGeom>
            <a:avLst/>
            <a:gdLst>
              <a:gd name="connsiteX0" fmla="*/ 9322 w 275540"/>
              <a:gd name="connsiteY0" fmla="*/ 428263 h 428263"/>
              <a:gd name="connsiteX1" fmla="*/ 32471 w 275540"/>
              <a:gd name="connsiteY1" fmla="*/ 185195 h 428263"/>
              <a:gd name="connsiteX2" fmla="*/ 275540 w 275540"/>
              <a:gd name="connsiteY2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40" h="428263">
                <a:moveTo>
                  <a:pt x="9322" y="428263"/>
                </a:moveTo>
                <a:cubicBezTo>
                  <a:pt x="-1289" y="342417"/>
                  <a:pt x="-11899" y="256572"/>
                  <a:pt x="32471" y="185195"/>
                </a:cubicBezTo>
                <a:cubicBezTo>
                  <a:pt x="76841" y="113818"/>
                  <a:pt x="176190" y="56909"/>
                  <a:pt x="2755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73E2B030-5D4E-6D45-A50D-7372B3F6ECB1}"/>
              </a:ext>
            </a:extLst>
          </p:cNvPr>
          <p:cNvSpPr/>
          <p:nvPr/>
        </p:nvSpPr>
        <p:spPr>
          <a:xfrm>
            <a:off x="2789499" y="5706319"/>
            <a:ext cx="925974" cy="162046"/>
          </a:xfrm>
          <a:custGeom>
            <a:avLst/>
            <a:gdLst>
              <a:gd name="connsiteX0" fmla="*/ 0 w 925974"/>
              <a:gd name="connsiteY0" fmla="*/ 0 h 162046"/>
              <a:gd name="connsiteX1" fmla="*/ 405114 w 925974"/>
              <a:gd name="connsiteY1" fmla="*/ 104172 h 162046"/>
              <a:gd name="connsiteX2" fmla="*/ 740779 w 925974"/>
              <a:gd name="connsiteY2" fmla="*/ 69448 h 162046"/>
              <a:gd name="connsiteX3" fmla="*/ 925974 w 925974"/>
              <a:gd name="connsiteY3" fmla="*/ 162046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74" h="162046">
                <a:moveTo>
                  <a:pt x="0" y="0"/>
                </a:moveTo>
                <a:cubicBezTo>
                  <a:pt x="140825" y="46298"/>
                  <a:pt x="281651" y="92597"/>
                  <a:pt x="405114" y="104172"/>
                </a:cubicBezTo>
                <a:cubicBezTo>
                  <a:pt x="528577" y="115747"/>
                  <a:pt x="653969" y="59802"/>
                  <a:pt x="740779" y="69448"/>
                </a:cubicBezTo>
                <a:cubicBezTo>
                  <a:pt x="827589" y="79094"/>
                  <a:pt x="876781" y="120570"/>
                  <a:pt x="925974" y="16204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E2E21437-93EB-A342-83A7-4B8F15C6F999}"/>
              </a:ext>
            </a:extLst>
          </p:cNvPr>
          <p:cNvSpPr/>
          <p:nvPr/>
        </p:nvSpPr>
        <p:spPr>
          <a:xfrm>
            <a:off x="3368233" y="5984111"/>
            <a:ext cx="381964" cy="706056"/>
          </a:xfrm>
          <a:custGeom>
            <a:avLst/>
            <a:gdLst>
              <a:gd name="connsiteX0" fmla="*/ 381964 w 381964"/>
              <a:gd name="connsiteY0" fmla="*/ 0 h 706056"/>
              <a:gd name="connsiteX1" fmla="*/ 277792 w 381964"/>
              <a:gd name="connsiteY1" fmla="*/ 439838 h 706056"/>
              <a:gd name="connsiteX2" fmla="*/ 0 w 381964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964" h="706056">
                <a:moveTo>
                  <a:pt x="381964" y="0"/>
                </a:moveTo>
                <a:cubicBezTo>
                  <a:pt x="361708" y="161081"/>
                  <a:pt x="341453" y="322162"/>
                  <a:pt x="277792" y="439838"/>
                </a:cubicBezTo>
                <a:cubicBezTo>
                  <a:pt x="214131" y="557514"/>
                  <a:pt x="107065" y="631785"/>
                  <a:pt x="0" y="70605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9825A613-14BA-5848-987A-66BED348B067}"/>
              </a:ext>
            </a:extLst>
          </p:cNvPr>
          <p:cNvSpPr/>
          <p:nvPr/>
        </p:nvSpPr>
        <p:spPr>
          <a:xfrm>
            <a:off x="2405681" y="6166908"/>
            <a:ext cx="812081" cy="557983"/>
          </a:xfrm>
          <a:custGeom>
            <a:avLst/>
            <a:gdLst>
              <a:gd name="connsiteX0" fmla="*/ 821803 w 821803"/>
              <a:gd name="connsiteY0" fmla="*/ 497711 h 497711"/>
              <a:gd name="connsiteX1" fmla="*/ 474563 w 821803"/>
              <a:gd name="connsiteY1" fmla="*/ 370390 h 497711"/>
              <a:gd name="connsiteX2" fmla="*/ 208345 w 821803"/>
              <a:gd name="connsiteY2" fmla="*/ 127321 h 497711"/>
              <a:gd name="connsiteX3" fmla="*/ 0 w 821803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3" h="497711">
                <a:moveTo>
                  <a:pt x="821803" y="497711"/>
                </a:moveTo>
                <a:cubicBezTo>
                  <a:pt x="699304" y="464916"/>
                  <a:pt x="576806" y="432122"/>
                  <a:pt x="474563" y="370390"/>
                </a:cubicBezTo>
                <a:cubicBezTo>
                  <a:pt x="372320" y="308658"/>
                  <a:pt x="287439" y="189053"/>
                  <a:pt x="208345" y="127321"/>
                </a:cubicBezTo>
                <a:cubicBezTo>
                  <a:pt x="129251" y="65589"/>
                  <a:pt x="64625" y="32794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738A0BA-31A5-7048-BFE5-B2C8F0AE4EB7}"/>
              </a:ext>
            </a:extLst>
          </p:cNvPr>
          <p:cNvSpPr/>
          <p:nvPr/>
        </p:nvSpPr>
        <p:spPr>
          <a:xfrm>
            <a:off x="2279562" y="6096428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99BE216-8FC2-2A42-B0C5-762D9A6B9B6E}"/>
              </a:ext>
            </a:extLst>
          </p:cNvPr>
          <p:cNvSpPr/>
          <p:nvPr/>
        </p:nvSpPr>
        <p:spPr>
          <a:xfrm>
            <a:off x="2651880" y="5614781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891D2A9-0F0D-C44E-8A22-F1C6C93DD82D}"/>
              </a:ext>
            </a:extLst>
          </p:cNvPr>
          <p:cNvSpPr/>
          <p:nvPr/>
        </p:nvSpPr>
        <p:spPr>
          <a:xfrm>
            <a:off x="3227058" y="6611905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F21B6-0087-9346-B666-83D779F160F7}"/>
              </a:ext>
            </a:extLst>
          </p:cNvPr>
          <p:cNvSpPr/>
          <p:nvPr/>
        </p:nvSpPr>
        <p:spPr>
          <a:xfrm>
            <a:off x="3670450" y="5855616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CEE330-25ED-7F45-84A8-ADE7DBEFBD8E}"/>
              </a:ext>
            </a:extLst>
          </p:cNvPr>
          <p:cNvSpPr txBox="1"/>
          <p:nvPr/>
        </p:nvSpPr>
        <p:spPr>
          <a:xfrm>
            <a:off x="-30617" y="2175409"/>
            <a:ext cx="211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Quantum Link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5F81D5-FB79-4A4E-9626-A83DA9A955AF}"/>
              </a:ext>
            </a:extLst>
          </p:cNvPr>
          <p:cNvCxnSpPr>
            <a:cxnSpLocks/>
          </p:cNvCxnSpPr>
          <p:nvPr/>
        </p:nvCxnSpPr>
        <p:spPr>
          <a:xfrm>
            <a:off x="1796698" y="2398427"/>
            <a:ext cx="110912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EB07728-AC6C-0C47-8328-612465C0AAB9}"/>
              </a:ext>
            </a:extLst>
          </p:cNvPr>
          <p:cNvCxnSpPr>
            <a:cxnSpLocks/>
            <a:endCxn id="47" idx="7"/>
          </p:cNvCxnSpPr>
          <p:nvPr/>
        </p:nvCxnSpPr>
        <p:spPr>
          <a:xfrm flipH="1">
            <a:off x="2759529" y="4720798"/>
            <a:ext cx="1464552" cy="91197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080B7A5-22E6-024A-8A61-5736FABBE52E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4844274" y="4856373"/>
            <a:ext cx="264423" cy="679766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B23553-E5E6-6340-8C16-9B9839735C8D}"/>
              </a:ext>
            </a:extLst>
          </p:cNvPr>
          <p:cNvCxnSpPr>
            <a:cxnSpLocks/>
            <a:stCxn id="75" idx="1"/>
          </p:cNvCxnSpPr>
          <p:nvPr/>
        </p:nvCxnSpPr>
        <p:spPr>
          <a:xfrm flipH="1" flipV="1">
            <a:off x="5599814" y="4553865"/>
            <a:ext cx="3240146" cy="20207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picture containing text, truck, road, outdoor&#10;&#10;Description automatically generated">
            <a:extLst>
              <a:ext uri="{FF2B5EF4-FFF2-40B4-BE49-F238E27FC236}">
                <a16:creationId xmlns:a16="http://schemas.microsoft.com/office/drawing/2014/main" id="{67C1A48C-BA93-B34A-B999-451F1C456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74" y="5592921"/>
            <a:ext cx="2226465" cy="125272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7327F4C-9AB1-8040-BDBC-EEA310F05983}"/>
              </a:ext>
            </a:extLst>
          </p:cNvPr>
          <p:cNvSpPr txBox="1"/>
          <p:nvPr/>
        </p:nvSpPr>
        <p:spPr>
          <a:xfrm>
            <a:off x="10390198" y="5840204"/>
            <a:ext cx="160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QLAN</a:t>
            </a: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959B2D67-F445-9A4A-96B7-F74CC2AFC7AB}"/>
              </a:ext>
            </a:extLst>
          </p:cNvPr>
          <p:cNvSpPr/>
          <p:nvPr/>
        </p:nvSpPr>
        <p:spPr>
          <a:xfrm>
            <a:off x="10466487" y="5504820"/>
            <a:ext cx="275540" cy="428263"/>
          </a:xfrm>
          <a:custGeom>
            <a:avLst/>
            <a:gdLst>
              <a:gd name="connsiteX0" fmla="*/ 9322 w 275540"/>
              <a:gd name="connsiteY0" fmla="*/ 428263 h 428263"/>
              <a:gd name="connsiteX1" fmla="*/ 32471 w 275540"/>
              <a:gd name="connsiteY1" fmla="*/ 185195 h 428263"/>
              <a:gd name="connsiteX2" fmla="*/ 275540 w 275540"/>
              <a:gd name="connsiteY2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40" h="428263">
                <a:moveTo>
                  <a:pt x="9322" y="428263"/>
                </a:moveTo>
                <a:cubicBezTo>
                  <a:pt x="-1289" y="342417"/>
                  <a:pt x="-11899" y="256572"/>
                  <a:pt x="32471" y="185195"/>
                </a:cubicBezTo>
                <a:cubicBezTo>
                  <a:pt x="76841" y="113818"/>
                  <a:pt x="176190" y="56909"/>
                  <a:pt x="2755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F2A68CD3-1EEF-964D-BE9C-D4A8C3360061}"/>
              </a:ext>
            </a:extLst>
          </p:cNvPr>
          <p:cNvSpPr/>
          <p:nvPr/>
        </p:nvSpPr>
        <p:spPr>
          <a:xfrm>
            <a:off x="10880923" y="5504820"/>
            <a:ext cx="925974" cy="162046"/>
          </a:xfrm>
          <a:custGeom>
            <a:avLst/>
            <a:gdLst>
              <a:gd name="connsiteX0" fmla="*/ 0 w 925974"/>
              <a:gd name="connsiteY0" fmla="*/ 0 h 162046"/>
              <a:gd name="connsiteX1" fmla="*/ 405114 w 925974"/>
              <a:gd name="connsiteY1" fmla="*/ 104172 h 162046"/>
              <a:gd name="connsiteX2" fmla="*/ 740779 w 925974"/>
              <a:gd name="connsiteY2" fmla="*/ 69448 h 162046"/>
              <a:gd name="connsiteX3" fmla="*/ 925974 w 925974"/>
              <a:gd name="connsiteY3" fmla="*/ 162046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74" h="162046">
                <a:moveTo>
                  <a:pt x="0" y="0"/>
                </a:moveTo>
                <a:cubicBezTo>
                  <a:pt x="140825" y="46298"/>
                  <a:pt x="281651" y="92597"/>
                  <a:pt x="405114" y="104172"/>
                </a:cubicBezTo>
                <a:cubicBezTo>
                  <a:pt x="528577" y="115747"/>
                  <a:pt x="653969" y="59802"/>
                  <a:pt x="740779" y="69448"/>
                </a:cubicBezTo>
                <a:cubicBezTo>
                  <a:pt x="827589" y="79094"/>
                  <a:pt x="876781" y="120570"/>
                  <a:pt x="925974" y="16204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EB03DDE9-8938-5443-BEC5-F59CD2ABEC72}"/>
              </a:ext>
            </a:extLst>
          </p:cNvPr>
          <p:cNvSpPr/>
          <p:nvPr/>
        </p:nvSpPr>
        <p:spPr>
          <a:xfrm>
            <a:off x="11459657" y="5782612"/>
            <a:ext cx="381964" cy="706056"/>
          </a:xfrm>
          <a:custGeom>
            <a:avLst/>
            <a:gdLst>
              <a:gd name="connsiteX0" fmla="*/ 381964 w 381964"/>
              <a:gd name="connsiteY0" fmla="*/ 0 h 706056"/>
              <a:gd name="connsiteX1" fmla="*/ 277792 w 381964"/>
              <a:gd name="connsiteY1" fmla="*/ 439838 h 706056"/>
              <a:gd name="connsiteX2" fmla="*/ 0 w 381964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964" h="706056">
                <a:moveTo>
                  <a:pt x="381964" y="0"/>
                </a:moveTo>
                <a:cubicBezTo>
                  <a:pt x="361708" y="161081"/>
                  <a:pt x="341453" y="322162"/>
                  <a:pt x="277792" y="439838"/>
                </a:cubicBezTo>
                <a:cubicBezTo>
                  <a:pt x="214131" y="557514"/>
                  <a:pt x="107065" y="631785"/>
                  <a:pt x="0" y="70605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B95408E6-741F-EB43-ACA9-9E05473436D0}"/>
              </a:ext>
            </a:extLst>
          </p:cNvPr>
          <p:cNvSpPr/>
          <p:nvPr/>
        </p:nvSpPr>
        <p:spPr>
          <a:xfrm>
            <a:off x="10497105" y="5965409"/>
            <a:ext cx="812081" cy="557983"/>
          </a:xfrm>
          <a:custGeom>
            <a:avLst/>
            <a:gdLst>
              <a:gd name="connsiteX0" fmla="*/ 821803 w 821803"/>
              <a:gd name="connsiteY0" fmla="*/ 497711 h 497711"/>
              <a:gd name="connsiteX1" fmla="*/ 474563 w 821803"/>
              <a:gd name="connsiteY1" fmla="*/ 370390 h 497711"/>
              <a:gd name="connsiteX2" fmla="*/ 208345 w 821803"/>
              <a:gd name="connsiteY2" fmla="*/ 127321 h 497711"/>
              <a:gd name="connsiteX3" fmla="*/ 0 w 821803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3" h="497711">
                <a:moveTo>
                  <a:pt x="821803" y="497711"/>
                </a:moveTo>
                <a:cubicBezTo>
                  <a:pt x="699304" y="464916"/>
                  <a:pt x="576806" y="432122"/>
                  <a:pt x="474563" y="370390"/>
                </a:cubicBezTo>
                <a:cubicBezTo>
                  <a:pt x="372320" y="308658"/>
                  <a:pt x="287439" y="189053"/>
                  <a:pt x="208345" y="127321"/>
                </a:cubicBezTo>
                <a:cubicBezTo>
                  <a:pt x="129251" y="65589"/>
                  <a:pt x="64625" y="32794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B66A23-8ABA-2740-9DDC-DECEA224929F}"/>
              </a:ext>
            </a:extLst>
          </p:cNvPr>
          <p:cNvCxnSpPr>
            <a:cxnSpLocks/>
          </p:cNvCxnSpPr>
          <p:nvPr/>
        </p:nvCxnSpPr>
        <p:spPr>
          <a:xfrm flipV="1">
            <a:off x="9675208" y="3049832"/>
            <a:ext cx="393043" cy="119609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>
            <a:extLst>
              <a:ext uri="{FF2B5EF4-FFF2-40B4-BE49-F238E27FC236}">
                <a16:creationId xmlns:a16="http://schemas.microsoft.com/office/drawing/2014/main" id="{319E6EFA-9863-7C41-85CB-5404DE9698E6}"/>
              </a:ext>
            </a:extLst>
          </p:cNvPr>
          <p:cNvSpPr/>
          <p:nvPr/>
        </p:nvSpPr>
        <p:spPr>
          <a:xfrm>
            <a:off x="9569560" y="4722471"/>
            <a:ext cx="812931" cy="1278676"/>
          </a:xfrm>
          <a:custGeom>
            <a:avLst/>
            <a:gdLst>
              <a:gd name="connsiteX0" fmla="*/ 25853 w 812931"/>
              <a:gd name="connsiteY0" fmla="*/ 0 h 1278676"/>
              <a:gd name="connsiteX1" fmla="*/ 37427 w 812931"/>
              <a:gd name="connsiteY1" fmla="*/ 995423 h 1278676"/>
              <a:gd name="connsiteX2" fmla="*/ 384668 w 812931"/>
              <a:gd name="connsiteY2" fmla="*/ 1250066 h 1278676"/>
              <a:gd name="connsiteX3" fmla="*/ 812931 w 812931"/>
              <a:gd name="connsiteY3" fmla="*/ 1261640 h 127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31" h="1278676">
                <a:moveTo>
                  <a:pt x="25853" y="0"/>
                </a:moveTo>
                <a:cubicBezTo>
                  <a:pt x="1739" y="393539"/>
                  <a:pt x="-22375" y="787079"/>
                  <a:pt x="37427" y="995423"/>
                </a:cubicBezTo>
                <a:cubicBezTo>
                  <a:pt x="97229" y="1203767"/>
                  <a:pt x="255417" y="1205697"/>
                  <a:pt x="384668" y="1250066"/>
                </a:cubicBezTo>
                <a:cubicBezTo>
                  <a:pt x="513919" y="1294436"/>
                  <a:pt x="663425" y="1278038"/>
                  <a:pt x="812931" y="126164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1F9FF31-153E-BF44-B79F-88840608F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960" y="4250906"/>
            <a:ext cx="1507255" cy="64633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1E060F-05A6-E84E-BC50-EB112CA9B994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8548707" y="4889025"/>
            <a:ext cx="733939" cy="703896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407F0E48-A5BB-F849-913D-16DB3B299D59}"/>
              </a:ext>
            </a:extLst>
          </p:cNvPr>
          <p:cNvSpPr txBox="1"/>
          <p:nvPr/>
        </p:nvSpPr>
        <p:spPr>
          <a:xfrm>
            <a:off x="9643045" y="4961047"/>
            <a:ext cx="211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Cable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A4A1B59-4F7B-8140-9C99-C77C12044AD0}"/>
              </a:ext>
            </a:extLst>
          </p:cNvPr>
          <p:cNvSpPr/>
          <p:nvPr/>
        </p:nvSpPr>
        <p:spPr>
          <a:xfrm>
            <a:off x="10743304" y="5413282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278785A-9840-BE41-9313-1B9988A82F8D}"/>
              </a:ext>
            </a:extLst>
          </p:cNvPr>
          <p:cNvSpPr/>
          <p:nvPr/>
        </p:nvSpPr>
        <p:spPr>
          <a:xfrm>
            <a:off x="11318482" y="6410406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C045759-E98A-E14B-AE1B-58BF62EC3A85}"/>
              </a:ext>
            </a:extLst>
          </p:cNvPr>
          <p:cNvSpPr/>
          <p:nvPr/>
        </p:nvSpPr>
        <p:spPr>
          <a:xfrm>
            <a:off x="11761874" y="5654117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78FB6C-64A3-9B49-98AD-5A93BE0EB65D}"/>
              </a:ext>
            </a:extLst>
          </p:cNvPr>
          <p:cNvSpPr/>
          <p:nvPr/>
        </p:nvSpPr>
        <p:spPr>
          <a:xfrm>
            <a:off x="10370986" y="5894929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8DE05C-7357-9646-8AF6-3BE9A30EFE3C}"/>
              </a:ext>
            </a:extLst>
          </p:cNvPr>
          <p:cNvCxnSpPr>
            <a:cxnSpLocks/>
          </p:cNvCxnSpPr>
          <p:nvPr/>
        </p:nvCxnSpPr>
        <p:spPr>
          <a:xfrm>
            <a:off x="4872710" y="1993357"/>
            <a:ext cx="298341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49C17A-4290-504F-979F-D744411828AD}"/>
              </a:ext>
            </a:extLst>
          </p:cNvPr>
          <p:cNvCxnSpPr>
            <a:cxnSpLocks/>
          </p:cNvCxnSpPr>
          <p:nvPr/>
        </p:nvCxnSpPr>
        <p:spPr>
          <a:xfrm flipH="1" flipV="1">
            <a:off x="8078268" y="2028678"/>
            <a:ext cx="1386890" cy="583516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EC0F47-561C-B06A-0A55-44D137FD1187}"/>
              </a:ext>
            </a:extLst>
          </p:cNvPr>
          <p:cNvCxnSpPr>
            <a:cxnSpLocks/>
          </p:cNvCxnSpPr>
          <p:nvPr/>
        </p:nvCxnSpPr>
        <p:spPr>
          <a:xfrm flipH="1">
            <a:off x="6118162" y="6041703"/>
            <a:ext cx="1308016" cy="0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F8B482-CCD5-F99B-FB35-FA54562FB9EC}"/>
              </a:ext>
            </a:extLst>
          </p:cNvPr>
          <p:cNvSpPr txBox="1"/>
          <p:nvPr/>
        </p:nvSpPr>
        <p:spPr>
          <a:xfrm>
            <a:off x="6029926" y="4961047"/>
            <a:ext cx="163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Work</a:t>
            </a:r>
          </a:p>
        </p:txBody>
      </p:sp>
    </p:spTree>
    <p:extLst>
      <p:ext uri="{BB962C8B-B14F-4D97-AF65-F5344CB8AC3E}">
        <p14:creationId xmlns:p14="http://schemas.microsoft.com/office/powerpoint/2010/main" val="103637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0CA898-EF13-F1F7-446A-331C9579B6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33110-5B7E-5A14-4ECE-9029EA5F0E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crystal = KTP e-&gt;</a:t>
            </a:r>
            <a:r>
              <a:rPr lang="en-US" dirty="0" err="1">
                <a:latin typeface="Lucida Console" panose="020B0609040504020204" pitchFamily="49" charset="0"/>
              </a:rPr>
              <a:t>o+e</a:t>
            </a:r>
            <a:endParaRPr lang="en-US" dirty="0">
              <a:latin typeface="Lucida Console" panose="020B06090405040202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pump wavelength [m] = 5.2e-07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pulse width [s] = 5e-12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>
                <a:latin typeface="Lucida Console" panose="020B0609040504020204" pitchFamily="49" charset="0"/>
              </a:rPr>
              <a:t>tbp</a:t>
            </a:r>
            <a:r>
              <a:rPr lang="en-US" dirty="0">
                <a:latin typeface="Lucida Console" panose="020B0609040504020204" pitchFamily="49" charset="0"/>
              </a:rPr>
              <a:t> = 0.44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signal wavelength [m] = 7.8e-07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idler wavelength [m] = 1.56e-06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periodic poling [m] = -2.96e-05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signal collection angle [deg] = 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pump waist [m] = 7e-05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signal waist [m] = 6e-05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idler waist [m] = 5.5e-05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>
                <a:latin typeface="Lucida Console" panose="020B0609040504020204" pitchFamily="49" charset="0"/>
              </a:rPr>
              <a:t>crytal</a:t>
            </a:r>
            <a:r>
              <a:rPr lang="en-US" dirty="0">
                <a:latin typeface="Lucida Console" panose="020B0609040504020204" pitchFamily="49" charset="0"/>
              </a:rPr>
              <a:t> length [m] = 0.02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>
                <a:latin typeface="Lucida Console" panose="020B0609040504020204" pitchFamily="49" charset="0"/>
              </a:rPr>
              <a:t>Deff</a:t>
            </a:r>
            <a:r>
              <a:rPr lang="en-US" dirty="0">
                <a:latin typeface="Lucida Console" panose="020B0609040504020204" pitchFamily="49" charset="0"/>
              </a:rPr>
              <a:t> [m/V] = 1e-12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pump power [W] = 0.001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repetition rate [Hz] = 1.0e9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signal filter [m] = [7.798e-07, 7.802e-07]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idler filter [m] = [1.5598e-06, 1.5602e-06] Brightness [cc per pulse power] = 1.38e-05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Lucida Console" panose="020B0609040504020204" pitchFamily="49" charset="0"/>
              </a:rPr>
              <a:t>Purity = 0.9548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Lucida Console" panose="020B0609040504020204" pitchFamily="49" charset="0"/>
              </a:rPr>
              <a:t>Symmetric Heralding Efficiency = 0.8791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D1B704-C9C7-A6FF-5F9F-BDEC0496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NonDegenerate</a:t>
            </a:r>
            <a:r>
              <a:rPr lang="en-US" dirty="0"/>
              <a:t> Source: Predicted Joint Spectral Intensity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685059-5C8B-0CFF-625C-76AA7DDFA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07"/>
          <a:stretch/>
        </p:blipFill>
        <p:spPr>
          <a:xfrm>
            <a:off x="381000" y="1604963"/>
            <a:ext cx="5364018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C29A24-7C48-C96D-CF76-E3B4DB9F74AE}"/>
              </a:ext>
            </a:extLst>
          </p:cNvPr>
          <p:cNvSpPr txBox="1"/>
          <p:nvPr/>
        </p:nvSpPr>
        <p:spPr>
          <a:xfrm>
            <a:off x="2177472" y="1648536"/>
            <a:ext cx="2854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780 + 1560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0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0AB97-F0B9-6462-FA83-D29748DC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Beam-displacer Polarization-entanglement Source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C18795-30F0-C419-5787-4387BCC5735E}"/>
              </a:ext>
            </a:extLst>
          </p:cNvPr>
          <p:cNvGrpSpPr/>
          <p:nvPr/>
        </p:nvGrpSpPr>
        <p:grpSpPr>
          <a:xfrm>
            <a:off x="230291" y="1136073"/>
            <a:ext cx="11731414" cy="3976953"/>
            <a:chOff x="921167" y="2015378"/>
            <a:chExt cx="10349662" cy="27592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549D59-FFB8-2720-30F6-F2CA36C97D6B}"/>
                </a:ext>
              </a:extLst>
            </p:cNvPr>
            <p:cNvSpPr/>
            <p:nvPr/>
          </p:nvSpPr>
          <p:spPr>
            <a:xfrm>
              <a:off x="4501607" y="2479384"/>
              <a:ext cx="1834245" cy="22952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15BEA7-3CC6-7B44-7B9C-2226E562750A}"/>
                </a:ext>
              </a:extLst>
            </p:cNvPr>
            <p:cNvSpPr/>
            <p:nvPr/>
          </p:nvSpPr>
          <p:spPr>
            <a:xfrm>
              <a:off x="1766263" y="2903381"/>
              <a:ext cx="1210018" cy="1651774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BD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8ABF31-211C-6A1B-F8CC-1A37A0598542}"/>
                </a:ext>
              </a:extLst>
            </p:cNvPr>
            <p:cNvSpPr/>
            <p:nvPr/>
          </p:nvSpPr>
          <p:spPr>
            <a:xfrm>
              <a:off x="7991198" y="2903381"/>
              <a:ext cx="1210018" cy="1651774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1346CFC-9BDF-4DA1-B9AB-D528EC619894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921167" y="3947102"/>
              <a:ext cx="4497563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EA4F01-CC98-10A5-0AC5-CA653D6B517D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>
              <a:off x="2976282" y="3230053"/>
              <a:ext cx="244244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8BF72A-E41E-39D5-F14B-E2C7B4C2A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6263" y="3230053"/>
              <a:ext cx="1210018" cy="71704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9A76C1-6CAA-DA06-55B4-2D0B9F002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3208" y="3268467"/>
              <a:ext cx="1178008" cy="7170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A7A7EF-1010-93C2-EEF9-C90BBC1FB2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8730" y="3268467"/>
              <a:ext cx="58520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00ED5C-A6F3-6D7D-1FC5-50865344B113}"/>
                </a:ext>
              </a:extLst>
            </p:cNvPr>
            <p:cNvCxnSpPr>
              <a:cxnSpLocks/>
            </p:cNvCxnSpPr>
            <p:nvPr/>
          </p:nvCxnSpPr>
          <p:spPr>
            <a:xfrm>
              <a:off x="5418730" y="3985517"/>
              <a:ext cx="26185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902A9B-6D6C-C642-6B8F-6CF87C6114C4}"/>
                </a:ext>
              </a:extLst>
            </p:cNvPr>
            <p:cNvGrpSpPr/>
            <p:nvPr/>
          </p:nvGrpSpPr>
          <p:grpSpPr>
            <a:xfrm>
              <a:off x="4813724" y="3066821"/>
              <a:ext cx="1210011" cy="326464"/>
              <a:chOff x="4048631" y="3645568"/>
              <a:chExt cx="757984" cy="20450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770D6AA-4E1F-9023-0BBB-1E9B989F99BB}"/>
                  </a:ext>
                </a:extLst>
              </p:cNvPr>
              <p:cNvSpPr/>
              <p:nvPr/>
            </p:nvSpPr>
            <p:spPr>
              <a:xfrm>
                <a:off x="4048631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7FBAADA-BD31-21F1-DF31-1FB18B7B0A20}"/>
                  </a:ext>
                </a:extLst>
              </p:cNvPr>
              <p:cNvSpPr/>
              <p:nvPr/>
            </p:nvSpPr>
            <p:spPr>
              <a:xfrm>
                <a:off x="4174963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10ADC99-7F02-DADF-C954-582F2FBECC7E}"/>
                  </a:ext>
                </a:extLst>
              </p:cNvPr>
              <p:cNvSpPr/>
              <p:nvPr/>
            </p:nvSpPr>
            <p:spPr>
              <a:xfrm>
                <a:off x="4301297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342F0AB-3766-C712-8ACF-9A482F72D260}"/>
                  </a:ext>
                </a:extLst>
              </p:cNvPr>
              <p:cNvSpPr/>
              <p:nvPr/>
            </p:nvSpPr>
            <p:spPr>
              <a:xfrm>
                <a:off x="4427626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5D90CAA-9205-0B5F-068A-4CE565A3533C}"/>
                  </a:ext>
                </a:extLst>
              </p:cNvPr>
              <p:cNvSpPr/>
              <p:nvPr/>
            </p:nvSpPr>
            <p:spPr>
              <a:xfrm>
                <a:off x="4553956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A4E8BDC-43FC-3101-0D5B-9FF98379D741}"/>
                  </a:ext>
                </a:extLst>
              </p:cNvPr>
              <p:cNvSpPr/>
              <p:nvPr/>
            </p:nvSpPr>
            <p:spPr>
              <a:xfrm>
                <a:off x="4680284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88EAA1-0E84-EBFA-E716-69F3CF2FA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7203" y="3215473"/>
              <a:ext cx="1178008" cy="7170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8A4659-78DC-1B00-08CF-2C3300005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2725" y="3223030"/>
              <a:ext cx="4819401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37D401-0397-6F9D-BBEF-54261A3FC959}"/>
                </a:ext>
              </a:extLst>
            </p:cNvPr>
            <p:cNvCxnSpPr>
              <a:cxnSpLocks/>
            </p:cNvCxnSpPr>
            <p:nvPr/>
          </p:nvCxnSpPr>
          <p:spPr>
            <a:xfrm>
              <a:off x="5402725" y="3923105"/>
              <a:ext cx="263454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8D5038F-3E13-FB0C-18A2-7146578A2E5C}"/>
                </a:ext>
              </a:extLst>
            </p:cNvPr>
            <p:cNvGrpSpPr/>
            <p:nvPr/>
          </p:nvGrpSpPr>
          <p:grpSpPr>
            <a:xfrm>
              <a:off x="4813724" y="3783870"/>
              <a:ext cx="1210011" cy="326464"/>
              <a:chOff x="4048631" y="3645568"/>
              <a:chExt cx="757984" cy="20450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ABA8E1C-0876-E97F-7012-9B1EAAFB6320}"/>
                  </a:ext>
                </a:extLst>
              </p:cNvPr>
              <p:cNvSpPr/>
              <p:nvPr/>
            </p:nvSpPr>
            <p:spPr>
              <a:xfrm>
                <a:off x="4048631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414AF52-C2AC-31EA-49BD-4ED6C547AB3B}"/>
                  </a:ext>
                </a:extLst>
              </p:cNvPr>
              <p:cNvSpPr/>
              <p:nvPr/>
            </p:nvSpPr>
            <p:spPr>
              <a:xfrm>
                <a:off x="4174963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E1D227B-6F5B-F749-FC90-8D5E821C80E6}"/>
                  </a:ext>
                </a:extLst>
              </p:cNvPr>
              <p:cNvSpPr/>
              <p:nvPr/>
            </p:nvSpPr>
            <p:spPr>
              <a:xfrm>
                <a:off x="4301297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6C27661-E955-4AC8-17F4-654F850E45DB}"/>
                  </a:ext>
                </a:extLst>
              </p:cNvPr>
              <p:cNvSpPr/>
              <p:nvPr/>
            </p:nvSpPr>
            <p:spPr>
              <a:xfrm>
                <a:off x="4427626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FAF3A81-4206-8C3B-EA48-8E2774356E53}"/>
                  </a:ext>
                </a:extLst>
              </p:cNvPr>
              <p:cNvSpPr/>
              <p:nvPr/>
            </p:nvSpPr>
            <p:spPr>
              <a:xfrm>
                <a:off x="4553956" y="3645568"/>
                <a:ext cx="126331" cy="204506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A22A5B0-1C17-8DDE-F03C-AE3498A9A232}"/>
                  </a:ext>
                </a:extLst>
              </p:cNvPr>
              <p:cNvSpPr/>
              <p:nvPr/>
            </p:nvSpPr>
            <p:spPr>
              <a:xfrm>
                <a:off x="4680284" y="3645568"/>
                <a:ext cx="126331" cy="204506"/>
              </a:xfrm>
              <a:prstGeom prst="rect">
                <a:avLst/>
              </a:prstGeom>
              <a:solidFill>
                <a:schemeClr val="accent1">
                  <a:lumMod val="75000"/>
                  <a:alpha val="3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F3EF0F-61AA-B4A0-9C2C-5DEF02B450AB}"/>
                </a:ext>
              </a:extLst>
            </p:cNvPr>
            <p:cNvSpPr/>
            <p:nvPr/>
          </p:nvSpPr>
          <p:spPr>
            <a:xfrm>
              <a:off x="4813721" y="3393286"/>
              <a:ext cx="1210018" cy="390580"/>
            </a:xfrm>
            <a:prstGeom prst="rect">
              <a:avLst/>
            </a:prstGeom>
            <a:solidFill>
              <a:schemeClr val="accent1">
                <a:alpha val="87843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456C28-31C9-9083-EBF9-2C33FF563670}"/>
                </a:ext>
              </a:extLst>
            </p:cNvPr>
            <p:cNvSpPr/>
            <p:nvPr/>
          </p:nvSpPr>
          <p:spPr>
            <a:xfrm>
              <a:off x="4813721" y="4103915"/>
              <a:ext cx="1210018" cy="233765"/>
            </a:xfrm>
            <a:prstGeom prst="rect">
              <a:avLst/>
            </a:prstGeom>
            <a:solidFill>
              <a:schemeClr val="accent1">
                <a:alpha val="87843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993206-C66A-F289-27B6-3A31C2AF856F}"/>
                </a:ext>
              </a:extLst>
            </p:cNvPr>
            <p:cNvSpPr/>
            <p:nvPr/>
          </p:nvSpPr>
          <p:spPr>
            <a:xfrm>
              <a:off x="4813721" y="2845890"/>
              <a:ext cx="1210018" cy="220928"/>
            </a:xfrm>
            <a:prstGeom prst="rect">
              <a:avLst/>
            </a:prstGeom>
            <a:solidFill>
              <a:schemeClr val="accent1">
                <a:alpha val="87843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33C132-330B-A267-0FA0-F67822C17A00}"/>
                </a:ext>
              </a:extLst>
            </p:cNvPr>
            <p:cNvSpPr/>
            <p:nvPr/>
          </p:nvSpPr>
          <p:spPr>
            <a:xfrm>
              <a:off x="3355609" y="2381780"/>
              <a:ext cx="366135" cy="229521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520 HWP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26EF47-63A7-A1ED-6EB2-305BC96C409F}"/>
                </a:ext>
              </a:extLst>
            </p:cNvPr>
            <p:cNvCxnSpPr>
              <a:cxnSpLocks/>
            </p:cNvCxnSpPr>
            <p:nvPr/>
          </p:nvCxnSpPr>
          <p:spPr>
            <a:xfrm>
              <a:off x="10216348" y="3230053"/>
              <a:ext cx="0" cy="148769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3D5334-F549-0632-A578-394189D63414}"/>
                </a:ext>
              </a:extLst>
            </p:cNvPr>
            <p:cNvSpPr/>
            <p:nvPr/>
          </p:nvSpPr>
          <p:spPr>
            <a:xfrm rot="18900000">
              <a:off x="10146832" y="2015378"/>
              <a:ext cx="366135" cy="2295214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73F016-2048-C720-9DE3-C55DD37D5073}"/>
                </a:ext>
              </a:extLst>
            </p:cNvPr>
            <p:cNvSpPr/>
            <p:nvPr/>
          </p:nvSpPr>
          <p:spPr>
            <a:xfrm>
              <a:off x="7025585" y="2381780"/>
              <a:ext cx="366135" cy="229521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1560 HWP/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780 FWP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52F589-913C-465F-8BAF-CC6EDD50CEE5}"/>
                </a:ext>
              </a:extLst>
            </p:cNvPr>
            <p:cNvSpPr txBox="1"/>
            <p:nvPr/>
          </p:nvSpPr>
          <p:spPr>
            <a:xfrm>
              <a:off x="4630338" y="4387607"/>
              <a:ext cx="1576781" cy="27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SPDC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3B4BA9B-CE10-7F97-2FD5-4479DEEBB226}"/>
              </a:ext>
            </a:extLst>
          </p:cNvPr>
          <p:cNvSpPr txBox="1"/>
          <p:nvPr/>
        </p:nvSpPr>
        <p:spPr>
          <a:xfrm>
            <a:off x="-201941" y="3946294"/>
            <a:ext cx="1787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520 nm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 + V)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D6A9A1-76F6-018E-C2E1-F7400CEBB4FD}"/>
              </a:ext>
            </a:extLst>
          </p:cNvPr>
          <p:cNvSpPr txBox="1"/>
          <p:nvPr/>
        </p:nvSpPr>
        <p:spPr>
          <a:xfrm>
            <a:off x="1933175" y="3906445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FFF58E-4B56-9CCD-8084-EAFC74700ADE}"/>
              </a:ext>
            </a:extLst>
          </p:cNvPr>
          <p:cNvSpPr txBox="1"/>
          <p:nvPr/>
        </p:nvSpPr>
        <p:spPr>
          <a:xfrm>
            <a:off x="1889097" y="2896613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1D6819-44A5-3B35-F519-DB9EBCA09C9D}"/>
              </a:ext>
            </a:extLst>
          </p:cNvPr>
          <p:cNvSpPr txBox="1"/>
          <p:nvPr/>
        </p:nvSpPr>
        <p:spPr>
          <a:xfrm>
            <a:off x="3028294" y="2840544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252235-D3AC-9AB6-58BC-FBE83F0C1B94}"/>
              </a:ext>
            </a:extLst>
          </p:cNvPr>
          <p:cNvSpPr txBox="1"/>
          <p:nvPr/>
        </p:nvSpPr>
        <p:spPr>
          <a:xfrm>
            <a:off x="3010996" y="3937725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E07AB6-58F3-4CEB-F37C-40A3444649D9}"/>
              </a:ext>
            </a:extLst>
          </p:cNvPr>
          <p:cNvSpPr txBox="1"/>
          <p:nvPr/>
        </p:nvSpPr>
        <p:spPr>
          <a:xfrm>
            <a:off x="5862945" y="2922300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C0CB1-31E6-A3DF-17C1-0F2A70ADB033}"/>
              </a:ext>
            </a:extLst>
          </p:cNvPr>
          <p:cNvSpPr txBox="1"/>
          <p:nvPr/>
        </p:nvSpPr>
        <p:spPr>
          <a:xfrm>
            <a:off x="5873826" y="3984268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C4DF72-371C-FF93-2717-B4055653F7CC}"/>
              </a:ext>
            </a:extLst>
          </p:cNvPr>
          <p:cNvSpPr txBox="1"/>
          <p:nvPr/>
        </p:nvSpPr>
        <p:spPr>
          <a:xfrm>
            <a:off x="7025868" y="2923793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EC5EC4-19DC-D522-5DBF-F45CD2961D6E}"/>
              </a:ext>
            </a:extLst>
          </p:cNvPr>
          <p:cNvSpPr txBox="1"/>
          <p:nvPr/>
        </p:nvSpPr>
        <p:spPr>
          <a:xfrm>
            <a:off x="7001580" y="3994095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E20DB2-CCA9-DCFF-1077-94C7B4389D2F}"/>
              </a:ext>
            </a:extLst>
          </p:cNvPr>
          <p:cNvSpPr txBox="1"/>
          <p:nvPr/>
        </p:nvSpPr>
        <p:spPr>
          <a:xfrm>
            <a:off x="9824453" y="3821813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780 nm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D88162-8B0C-DB47-8A44-46DA63BC3EB7}"/>
              </a:ext>
            </a:extLst>
          </p:cNvPr>
          <p:cNvSpPr txBox="1"/>
          <p:nvPr/>
        </p:nvSpPr>
        <p:spPr>
          <a:xfrm>
            <a:off x="10837307" y="2418924"/>
            <a:ext cx="1787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1550 nm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8CEA54-DB0A-D7D0-42B8-75D45B900B1F}"/>
              </a:ext>
            </a:extLst>
          </p:cNvPr>
          <p:cNvSpPr txBox="1"/>
          <p:nvPr/>
        </p:nvSpPr>
        <p:spPr>
          <a:xfrm>
            <a:off x="8645007" y="5291635"/>
            <a:ext cx="3909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379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0AB97-F0B9-6462-FA83-D29748DC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460"/>
            <a:ext cx="12191999" cy="1412999"/>
          </a:xfrm>
        </p:spPr>
        <p:txBody>
          <a:bodyPr anchor="ctr">
            <a:normAutofit/>
          </a:bodyPr>
          <a:lstStyle/>
          <a:p>
            <a:r>
              <a:rPr lang="en-US" dirty="0"/>
              <a:t>Broadband Beam Displacer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8D6551-8DE0-1925-CEA8-DB8217535331}"/>
              </a:ext>
            </a:extLst>
          </p:cNvPr>
          <p:cNvSpPr txBox="1"/>
          <p:nvPr/>
        </p:nvSpPr>
        <p:spPr>
          <a:xfrm>
            <a:off x="113365" y="5495137"/>
            <a:ext cx="64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wavelengths require different beam-displacer lengths to match the displacements</a:t>
            </a:r>
          </a:p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separate (non-overlapping) interferometers</a:t>
            </a:r>
          </a:p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easily align with single-color classical laser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6B3CD9-A2A8-42E3-7B20-280BBEB1482B}"/>
              </a:ext>
            </a:extLst>
          </p:cNvPr>
          <p:cNvGrpSpPr/>
          <p:nvPr/>
        </p:nvGrpSpPr>
        <p:grpSpPr>
          <a:xfrm>
            <a:off x="0" y="1407131"/>
            <a:ext cx="6251097" cy="4161586"/>
            <a:chOff x="0" y="1407131"/>
            <a:chExt cx="6251097" cy="416158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F7895B7-733D-CD56-DAA2-B3B39BA98B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94"/>
            <a:stretch/>
          </p:blipFill>
          <p:spPr bwMode="auto">
            <a:xfrm>
              <a:off x="257905" y="1407131"/>
              <a:ext cx="5993192" cy="3937159"/>
            </a:xfrm>
            <a:prstGeom prst="rect">
              <a:avLst/>
            </a:prstGeom>
            <a:noFill/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472125-8A9F-7316-2D32-83D0F88FA9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96" r="27046"/>
            <a:stretch/>
          </p:blipFill>
          <p:spPr bwMode="auto">
            <a:xfrm>
              <a:off x="0" y="5119863"/>
              <a:ext cx="4447309" cy="448854"/>
            </a:xfrm>
            <a:prstGeom prst="rect">
              <a:avLst/>
            </a:prstGeom>
            <a:noFill/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81E6674-3CFB-6B15-3223-5452992AA08F}"/>
                </a:ext>
              </a:extLst>
            </p:cNvPr>
            <p:cNvGrpSpPr/>
            <p:nvPr/>
          </p:nvGrpSpPr>
          <p:grpSpPr>
            <a:xfrm>
              <a:off x="4097719" y="3910112"/>
              <a:ext cx="172166" cy="118872"/>
              <a:chOff x="4097719" y="3910112"/>
              <a:chExt cx="172166" cy="11887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5712C75-6114-5B68-0BD9-0D80E06CA545}"/>
                  </a:ext>
                </a:extLst>
              </p:cNvPr>
              <p:cNvSpPr/>
              <p:nvPr/>
            </p:nvSpPr>
            <p:spPr>
              <a:xfrm>
                <a:off x="4124366" y="3910112"/>
                <a:ext cx="118872" cy="118872"/>
              </a:xfrm>
              <a:prstGeom prst="ellipse">
                <a:avLst/>
              </a:prstGeom>
              <a:noFill/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8979E8-91A8-20A6-5078-BDCCD3EEE2EF}"/>
                  </a:ext>
                </a:extLst>
              </p:cNvPr>
              <p:cNvCxnSpPr/>
              <p:nvPr/>
            </p:nvCxnSpPr>
            <p:spPr>
              <a:xfrm>
                <a:off x="4097719" y="3960023"/>
                <a:ext cx="172166" cy="30608"/>
              </a:xfrm>
              <a:prstGeom prst="line">
                <a:avLst/>
              </a:prstGeom>
              <a:ln w="38100">
                <a:solidFill>
                  <a:srgbClr val="1708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4677032-14A8-D005-B96F-7E7C0A2B42CA}"/>
                </a:ext>
              </a:extLst>
            </p:cNvPr>
            <p:cNvCxnSpPr/>
            <p:nvPr/>
          </p:nvCxnSpPr>
          <p:spPr>
            <a:xfrm flipV="1">
              <a:off x="1591765" y="2841772"/>
              <a:ext cx="0" cy="1915156"/>
            </a:xfrm>
            <a:prstGeom prst="line">
              <a:avLst/>
            </a:prstGeom>
            <a:ln w="2222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81C74E7-631A-B30D-4C76-E2FBA2F7812B}"/>
                </a:ext>
              </a:extLst>
            </p:cNvPr>
            <p:cNvCxnSpPr/>
            <p:nvPr/>
          </p:nvCxnSpPr>
          <p:spPr>
            <a:xfrm flipV="1">
              <a:off x="4437238" y="2844366"/>
              <a:ext cx="0" cy="1915156"/>
            </a:xfrm>
            <a:prstGeom prst="line">
              <a:avLst/>
            </a:prstGeom>
            <a:ln w="22225"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7A8464B-656B-A574-A650-69DF0C50DAE0}"/>
                </a:ext>
              </a:extLst>
            </p:cNvPr>
            <p:cNvCxnSpPr/>
            <p:nvPr/>
          </p:nvCxnSpPr>
          <p:spPr>
            <a:xfrm flipV="1">
              <a:off x="2359991" y="2841772"/>
              <a:ext cx="0" cy="1915156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4567172-241F-9BD5-5381-C799D6E37F77}"/>
              </a:ext>
            </a:extLst>
          </p:cNvPr>
          <p:cNvGrpSpPr/>
          <p:nvPr/>
        </p:nvGrpSpPr>
        <p:grpSpPr>
          <a:xfrm>
            <a:off x="6173549" y="1513710"/>
            <a:ext cx="6095998" cy="4150485"/>
            <a:chOff x="6173549" y="1513710"/>
            <a:chExt cx="6095998" cy="41504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78A359-0431-5615-EF07-191B758A5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06"/>
            <a:stretch/>
          </p:blipFill>
          <p:spPr bwMode="auto">
            <a:xfrm>
              <a:off x="6173549" y="1513710"/>
              <a:ext cx="6095998" cy="4150485"/>
            </a:xfrm>
            <a:prstGeom prst="rect">
              <a:avLst/>
            </a:prstGeom>
            <a:noFill/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D0C085-195A-C3CF-0CAE-91F482E44BE2}"/>
                </a:ext>
              </a:extLst>
            </p:cNvPr>
            <p:cNvGrpSpPr/>
            <p:nvPr/>
          </p:nvGrpSpPr>
          <p:grpSpPr>
            <a:xfrm rot="545678">
              <a:off x="7797390" y="3496291"/>
              <a:ext cx="228600" cy="118872"/>
              <a:chOff x="4072439" y="3910112"/>
              <a:chExt cx="228600" cy="11887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7608CEE-5BA6-88C2-0AA1-0D636B61A802}"/>
                  </a:ext>
                </a:extLst>
              </p:cNvPr>
              <p:cNvSpPr/>
              <p:nvPr/>
            </p:nvSpPr>
            <p:spPr>
              <a:xfrm>
                <a:off x="4124366" y="3910112"/>
                <a:ext cx="118872" cy="118872"/>
              </a:xfrm>
              <a:prstGeom prst="ellipse">
                <a:avLst/>
              </a:prstGeom>
              <a:noFill/>
              <a:ln w="666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8A4015E-1D64-B734-0D56-9DB8244FE3BC}"/>
                  </a:ext>
                </a:extLst>
              </p:cNvPr>
              <p:cNvCxnSpPr>
                <a:cxnSpLocks/>
              </p:cNvCxnSpPr>
              <p:nvPr/>
            </p:nvCxnSpPr>
            <p:spPr>
              <a:xfrm rot="54322">
                <a:off x="4072439" y="3954320"/>
                <a:ext cx="228600" cy="30608"/>
              </a:xfrm>
              <a:prstGeom prst="line">
                <a:avLst/>
              </a:prstGeom>
              <a:ln w="38100">
                <a:solidFill>
                  <a:srgbClr val="1708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D8CED68-883E-02F7-EE14-68C6950623C3}"/>
                </a:ext>
              </a:extLst>
            </p:cNvPr>
            <p:cNvCxnSpPr/>
            <p:nvPr/>
          </p:nvCxnSpPr>
          <p:spPr>
            <a:xfrm flipV="1">
              <a:off x="8141344" y="2841772"/>
              <a:ext cx="0" cy="1915156"/>
            </a:xfrm>
            <a:prstGeom prst="line">
              <a:avLst/>
            </a:prstGeom>
            <a:ln w="2222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9DA956-591F-E299-3118-1EB486198557}"/>
                </a:ext>
              </a:extLst>
            </p:cNvPr>
            <p:cNvCxnSpPr/>
            <p:nvPr/>
          </p:nvCxnSpPr>
          <p:spPr>
            <a:xfrm flipV="1">
              <a:off x="8616474" y="2843272"/>
              <a:ext cx="0" cy="1915156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A03435B-DD6D-0AEC-CD11-9BF454EA0542}"/>
                </a:ext>
              </a:extLst>
            </p:cNvPr>
            <p:cNvCxnSpPr/>
            <p:nvPr/>
          </p:nvCxnSpPr>
          <p:spPr>
            <a:xfrm flipV="1">
              <a:off x="10649232" y="2882938"/>
              <a:ext cx="0" cy="1915156"/>
            </a:xfrm>
            <a:prstGeom prst="line">
              <a:avLst/>
            </a:prstGeom>
            <a:ln w="22225"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2816804-C93B-18F3-5A65-652D9CEB1A92}"/>
              </a:ext>
            </a:extLst>
          </p:cNvPr>
          <p:cNvSpPr txBox="1"/>
          <p:nvPr/>
        </p:nvSpPr>
        <p:spPr>
          <a:xfrm>
            <a:off x="6251097" y="5464436"/>
            <a:ext cx="64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beam-displacer length works for all 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Arial" panose="020B0604020202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’s</a:t>
            </a:r>
          </a:p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2-BD interferometer</a:t>
            </a:r>
          </a:p>
          <a:p>
            <a:pPr marL="188913" marR="0" lvl="0" indent="-1889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easily align with single laser</a:t>
            </a:r>
          </a:p>
        </p:txBody>
      </p:sp>
    </p:spTree>
    <p:extLst>
      <p:ext uri="{BB962C8B-B14F-4D97-AF65-F5344CB8AC3E}">
        <p14:creationId xmlns:p14="http://schemas.microsoft.com/office/powerpoint/2010/main" val="24961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car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0849CEB-8B94-3E17-DDFF-B9338FCC9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791" y="5361809"/>
            <a:ext cx="2464434" cy="1310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AAA6E-3759-F84C-82E1-73942013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Hybrid Quantum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7EFD3-8233-0E4E-B96C-A4633B60F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054" y="2528011"/>
            <a:ext cx="1501309" cy="557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9980D-7170-FA47-861A-B12B856F1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63" y="1615876"/>
            <a:ext cx="874950" cy="4525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4FE582-C6B3-F241-863C-1FD1EC3333FE}"/>
              </a:ext>
            </a:extLst>
          </p:cNvPr>
          <p:cNvCxnSpPr>
            <a:cxnSpLocks/>
          </p:cNvCxnSpPr>
          <p:nvPr/>
        </p:nvCxnSpPr>
        <p:spPr>
          <a:xfrm flipH="1">
            <a:off x="1503913" y="2092831"/>
            <a:ext cx="2829666" cy="256473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DBCEC44-3A01-E143-8DDA-288480628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646" y="4210042"/>
            <a:ext cx="1507255" cy="646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31DBCB-C6AA-0248-860A-F12CAC2CB4CB}"/>
              </a:ext>
            </a:extLst>
          </p:cNvPr>
          <p:cNvSpPr txBox="1"/>
          <p:nvPr/>
        </p:nvSpPr>
        <p:spPr>
          <a:xfrm>
            <a:off x="3381438" y="121005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Quantum Satellite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F8F222-4241-1943-BB8D-885C48E15448}"/>
              </a:ext>
            </a:extLst>
          </p:cNvPr>
          <p:cNvSpPr txBox="1"/>
          <p:nvPr/>
        </p:nvSpPr>
        <p:spPr>
          <a:xfrm>
            <a:off x="7856121" y="3664749"/>
            <a:ext cx="16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Relay Drone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1827B-467C-CE4B-B84F-54614A006D65}"/>
              </a:ext>
            </a:extLst>
          </p:cNvPr>
          <p:cNvSpPr txBox="1"/>
          <p:nvPr/>
        </p:nvSpPr>
        <p:spPr>
          <a:xfrm>
            <a:off x="3983350" y="3599598"/>
            <a:ext cx="160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Relay Drone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C122D-DE1E-3343-AAA4-D80FEEAC614B}"/>
              </a:ext>
            </a:extLst>
          </p:cNvPr>
          <p:cNvSpPr txBox="1"/>
          <p:nvPr/>
        </p:nvSpPr>
        <p:spPr>
          <a:xfrm>
            <a:off x="232893" y="1504683"/>
            <a:ext cx="154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Free-Space Quantum Link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4B6CC2-BD0E-2D40-9122-E9BB5A8A1DE7}"/>
              </a:ext>
            </a:extLst>
          </p:cNvPr>
          <p:cNvCxnSpPr>
            <a:cxnSpLocks/>
          </p:cNvCxnSpPr>
          <p:nvPr/>
        </p:nvCxnSpPr>
        <p:spPr>
          <a:xfrm flipH="1">
            <a:off x="1796698" y="1760231"/>
            <a:ext cx="1109129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A2273-162C-B84E-98A7-D9615EE0EC53}"/>
              </a:ext>
            </a:extLst>
          </p:cNvPr>
          <p:cNvSpPr/>
          <p:nvPr/>
        </p:nvSpPr>
        <p:spPr>
          <a:xfrm>
            <a:off x="173426" y="1431934"/>
            <a:ext cx="2829667" cy="1384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8F3714-A21F-544F-8DBA-8E135E14C996}"/>
              </a:ext>
            </a:extLst>
          </p:cNvPr>
          <p:cNvSpPr txBox="1"/>
          <p:nvPr/>
        </p:nvSpPr>
        <p:spPr>
          <a:xfrm>
            <a:off x="350379" y="6488668"/>
            <a:ext cx="211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Cable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8936D8-F639-594F-8E36-0E268BAEE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224" y="1614341"/>
            <a:ext cx="874950" cy="4525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F70E11-4F1E-AF47-A143-FEA5F197B995}"/>
              </a:ext>
            </a:extLst>
          </p:cNvPr>
          <p:cNvSpPr txBox="1"/>
          <p:nvPr/>
        </p:nvSpPr>
        <p:spPr>
          <a:xfrm>
            <a:off x="6975782" y="12490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Quantum Satellite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8B7E5C4A-6E0F-D345-9623-81586EA14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05" y="4659909"/>
            <a:ext cx="1282700" cy="14224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139BC72-6DF6-BA4E-98C5-AE1B96B5B484}"/>
              </a:ext>
            </a:extLst>
          </p:cNvPr>
          <p:cNvSpPr txBox="1"/>
          <p:nvPr/>
        </p:nvSpPr>
        <p:spPr>
          <a:xfrm>
            <a:off x="2298774" y="6041703"/>
            <a:ext cx="160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QLAN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56924697-9F73-8F4F-B626-F97C0A4FF90E}"/>
              </a:ext>
            </a:extLst>
          </p:cNvPr>
          <p:cNvSpPr/>
          <p:nvPr/>
        </p:nvSpPr>
        <p:spPr>
          <a:xfrm>
            <a:off x="798575" y="5953991"/>
            <a:ext cx="1487425" cy="502351"/>
          </a:xfrm>
          <a:custGeom>
            <a:avLst/>
            <a:gdLst>
              <a:gd name="connsiteX0" fmla="*/ 22307 w 1487425"/>
              <a:gd name="connsiteY0" fmla="*/ 0 h 502351"/>
              <a:gd name="connsiteX1" fmla="*/ 74261 w 1487425"/>
              <a:gd name="connsiteY1" fmla="*/ 363682 h 502351"/>
              <a:gd name="connsiteX2" fmla="*/ 635370 w 1487425"/>
              <a:gd name="connsiteY2" fmla="*/ 498764 h 502351"/>
              <a:gd name="connsiteX3" fmla="*/ 1487425 w 1487425"/>
              <a:gd name="connsiteY3" fmla="*/ 238991 h 50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7425" h="502351">
                <a:moveTo>
                  <a:pt x="22307" y="0"/>
                </a:moveTo>
                <a:cubicBezTo>
                  <a:pt x="-2805" y="140277"/>
                  <a:pt x="-27916" y="280555"/>
                  <a:pt x="74261" y="363682"/>
                </a:cubicBezTo>
                <a:cubicBezTo>
                  <a:pt x="176438" y="446809"/>
                  <a:pt x="399843" y="519546"/>
                  <a:pt x="635370" y="498764"/>
                </a:cubicBezTo>
                <a:cubicBezTo>
                  <a:pt x="870897" y="477982"/>
                  <a:pt x="1179161" y="358486"/>
                  <a:pt x="1487425" y="238991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792D4F6D-522B-9C4E-9A82-99E53DF1CFAD}"/>
              </a:ext>
            </a:extLst>
          </p:cNvPr>
          <p:cNvSpPr/>
          <p:nvPr/>
        </p:nvSpPr>
        <p:spPr>
          <a:xfrm>
            <a:off x="2375063" y="5706319"/>
            <a:ext cx="275540" cy="428263"/>
          </a:xfrm>
          <a:custGeom>
            <a:avLst/>
            <a:gdLst>
              <a:gd name="connsiteX0" fmla="*/ 9322 w 275540"/>
              <a:gd name="connsiteY0" fmla="*/ 428263 h 428263"/>
              <a:gd name="connsiteX1" fmla="*/ 32471 w 275540"/>
              <a:gd name="connsiteY1" fmla="*/ 185195 h 428263"/>
              <a:gd name="connsiteX2" fmla="*/ 275540 w 275540"/>
              <a:gd name="connsiteY2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40" h="428263">
                <a:moveTo>
                  <a:pt x="9322" y="428263"/>
                </a:moveTo>
                <a:cubicBezTo>
                  <a:pt x="-1289" y="342417"/>
                  <a:pt x="-11899" y="256572"/>
                  <a:pt x="32471" y="185195"/>
                </a:cubicBezTo>
                <a:cubicBezTo>
                  <a:pt x="76841" y="113818"/>
                  <a:pt x="176190" y="56909"/>
                  <a:pt x="2755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73E2B030-5D4E-6D45-A50D-7372B3F6ECB1}"/>
              </a:ext>
            </a:extLst>
          </p:cNvPr>
          <p:cNvSpPr/>
          <p:nvPr/>
        </p:nvSpPr>
        <p:spPr>
          <a:xfrm>
            <a:off x="2789499" y="5706319"/>
            <a:ext cx="925974" cy="162046"/>
          </a:xfrm>
          <a:custGeom>
            <a:avLst/>
            <a:gdLst>
              <a:gd name="connsiteX0" fmla="*/ 0 w 925974"/>
              <a:gd name="connsiteY0" fmla="*/ 0 h 162046"/>
              <a:gd name="connsiteX1" fmla="*/ 405114 w 925974"/>
              <a:gd name="connsiteY1" fmla="*/ 104172 h 162046"/>
              <a:gd name="connsiteX2" fmla="*/ 740779 w 925974"/>
              <a:gd name="connsiteY2" fmla="*/ 69448 h 162046"/>
              <a:gd name="connsiteX3" fmla="*/ 925974 w 925974"/>
              <a:gd name="connsiteY3" fmla="*/ 162046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74" h="162046">
                <a:moveTo>
                  <a:pt x="0" y="0"/>
                </a:moveTo>
                <a:cubicBezTo>
                  <a:pt x="140825" y="46298"/>
                  <a:pt x="281651" y="92597"/>
                  <a:pt x="405114" y="104172"/>
                </a:cubicBezTo>
                <a:cubicBezTo>
                  <a:pt x="528577" y="115747"/>
                  <a:pt x="653969" y="59802"/>
                  <a:pt x="740779" y="69448"/>
                </a:cubicBezTo>
                <a:cubicBezTo>
                  <a:pt x="827589" y="79094"/>
                  <a:pt x="876781" y="120570"/>
                  <a:pt x="925974" y="16204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E2E21437-93EB-A342-83A7-4B8F15C6F999}"/>
              </a:ext>
            </a:extLst>
          </p:cNvPr>
          <p:cNvSpPr/>
          <p:nvPr/>
        </p:nvSpPr>
        <p:spPr>
          <a:xfrm>
            <a:off x="3368233" y="5984111"/>
            <a:ext cx="381964" cy="706056"/>
          </a:xfrm>
          <a:custGeom>
            <a:avLst/>
            <a:gdLst>
              <a:gd name="connsiteX0" fmla="*/ 381964 w 381964"/>
              <a:gd name="connsiteY0" fmla="*/ 0 h 706056"/>
              <a:gd name="connsiteX1" fmla="*/ 277792 w 381964"/>
              <a:gd name="connsiteY1" fmla="*/ 439838 h 706056"/>
              <a:gd name="connsiteX2" fmla="*/ 0 w 381964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964" h="706056">
                <a:moveTo>
                  <a:pt x="381964" y="0"/>
                </a:moveTo>
                <a:cubicBezTo>
                  <a:pt x="361708" y="161081"/>
                  <a:pt x="341453" y="322162"/>
                  <a:pt x="277792" y="439838"/>
                </a:cubicBezTo>
                <a:cubicBezTo>
                  <a:pt x="214131" y="557514"/>
                  <a:pt x="107065" y="631785"/>
                  <a:pt x="0" y="70605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9825A613-14BA-5848-987A-66BED348B067}"/>
              </a:ext>
            </a:extLst>
          </p:cNvPr>
          <p:cNvSpPr/>
          <p:nvPr/>
        </p:nvSpPr>
        <p:spPr>
          <a:xfrm>
            <a:off x="2405681" y="6166908"/>
            <a:ext cx="812081" cy="557983"/>
          </a:xfrm>
          <a:custGeom>
            <a:avLst/>
            <a:gdLst>
              <a:gd name="connsiteX0" fmla="*/ 821803 w 821803"/>
              <a:gd name="connsiteY0" fmla="*/ 497711 h 497711"/>
              <a:gd name="connsiteX1" fmla="*/ 474563 w 821803"/>
              <a:gd name="connsiteY1" fmla="*/ 370390 h 497711"/>
              <a:gd name="connsiteX2" fmla="*/ 208345 w 821803"/>
              <a:gd name="connsiteY2" fmla="*/ 127321 h 497711"/>
              <a:gd name="connsiteX3" fmla="*/ 0 w 821803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3" h="497711">
                <a:moveTo>
                  <a:pt x="821803" y="497711"/>
                </a:moveTo>
                <a:cubicBezTo>
                  <a:pt x="699304" y="464916"/>
                  <a:pt x="576806" y="432122"/>
                  <a:pt x="474563" y="370390"/>
                </a:cubicBezTo>
                <a:cubicBezTo>
                  <a:pt x="372320" y="308658"/>
                  <a:pt x="287439" y="189053"/>
                  <a:pt x="208345" y="127321"/>
                </a:cubicBezTo>
                <a:cubicBezTo>
                  <a:pt x="129251" y="65589"/>
                  <a:pt x="64625" y="32794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738A0BA-31A5-7048-BFE5-B2C8F0AE4EB7}"/>
              </a:ext>
            </a:extLst>
          </p:cNvPr>
          <p:cNvSpPr/>
          <p:nvPr/>
        </p:nvSpPr>
        <p:spPr>
          <a:xfrm>
            <a:off x="2279562" y="6096428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99BE216-8FC2-2A42-B0C5-762D9A6B9B6E}"/>
              </a:ext>
            </a:extLst>
          </p:cNvPr>
          <p:cNvSpPr/>
          <p:nvPr/>
        </p:nvSpPr>
        <p:spPr>
          <a:xfrm>
            <a:off x="2651880" y="5614781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891D2A9-0F0D-C44E-8A22-F1C6C93DD82D}"/>
              </a:ext>
            </a:extLst>
          </p:cNvPr>
          <p:cNvSpPr/>
          <p:nvPr/>
        </p:nvSpPr>
        <p:spPr>
          <a:xfrm>
            <a:off x="3227058" y="6611905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F21B6-0087-9346-B666-83D779F160F7}"/>
              </a:ext>
            </a:extLst>
          </p:cNvPr>
          <p:cNvSpPr/>
          <p:nvPr/>
        </p:nvSpPr>
        <p:spPr>
          <a:xfrm>
            <a:off x="3670450" y="5855616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CEE330-25ED-7F45-84A8-ADE7DBEFBD8E}"/>
              </a:ext>
            </a:extLst>
          </p:cNvPr>
          <p:cNvSpPr txBox="1"/>
          <p:nvPr/>
        </p:nvSpPr>
        <p:spPr>
          <a:xfrm>
            <a:off x="-30617" y="2175409"/>
            <a:ext cx="211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Quantum Link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5F81D5-FB79-4A4E-9626-A83DA9A955AF}"/>
              </a:ext>
            </a:extLst>
          </p:cNvPr>
          <p:cNvCxnSpPr>
            <a:cxnSpLocks/>
          </p:cNvCxnSpPr>
          <p:nvPr/>
        </p:nvCxnSpPr>
        <p:spPr>
          <a:xfrm>
            <a:off x="1796698" y="2398427"/>
            <a:ext cx="110912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EB07728-AC6C-0C47-8328-612465C0AAB9}"/>
              </a:ext>
            </a:extLst>
          </p:cNvPr>
          <p:cNvCxnSpPr>
            <a:cxnSpLocks/>
            <a:endCxn id="47" idx="7"/>
          </p:cNvCxnSpPr>
          <p:nvPr/>
        </p:nvCxnSpPr>
        <p:spPr>
          <a:xfrm flipH="1">
            <a:off x="2759529" y="4720798"/>
            <a:ext cx="1464552" cy="91197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080B7A5-22E6-024A-8A61-5736FABBE52E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4844274" y="4856373"/>
            <a:ext cx="264423" cy="679766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0B23553-E5E6-6340-8C16-9B9839735C8D}"/>
              </a:ext>
            </a:extLst>
          </p:cNvPr>
          <p:cNvCxnSpPr>
            <a:cxnSpLocks/>
            <a:stCxn id="75" idx="1"/>
          </p:cNvCxnSpPr>
          <p:nvPr/>
        </p:nvCxnSpPr>
        <p:spPr>
          <a:xfrm flipH="1" flipV="1">
            <a:off x="5599814" y="4553865"/>
            <a:ext cx="3240146" cy="20207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 descr="A picture containing text, truck, road, outdoor&#10;&#10;Description automatically generated">
            <a:extLst>
              <a:ext uri="{FF2B5EF4-FFF2-40B4-BE49-F238E27FC236}">
                <a16:creationId xmlns:a16="http://schemas.microsoft.com/office/drawing/2014/main" id="{67C1A48C-BA93-B34A-B999-451F1C456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74" y="5592921"/>
            <a:ext cx="2226465" cy="125272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7327F4C-9AB1-8040-BDBC-EEA310F05983}"/>
              </a:ext>
            </a:extLst>
          </p:cNvPr>
          <p:cNvSpPr txBox="1"/>
          <p:nvPr/>
        </p:nvSpPr>
        <p:spPr>
          <a:xfrm>
            <a:off x="10390198" y="5840204"/>
            <a:ext cx="160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QLAN</a:t>
            </a:r>
          </a:p>
        </p:txBody>
      </p:sp>
      <p:sp>
        <p:nvSpPr>
          <p:cNvPr id="82" name="Freeform 81">
            <a:extLst>
              <a:ext uri="{FF2B5EF4-FFF2-40B4-BE49-F238E27FC236}">
                <a16:creationId xmlns:a16="http://schemas.microsoft.com/office/drawing/2014/main" id="{959B2D67-F445-9A4A-96B7-F74CC2AFC7AB}"/>
              </a:ext>
            </a:extLst>
          </p:cNvPr>
          <p:cNvSpPr/>
          <p:nvPr/>
        </p:nvSpPr>
        <p:spPr>
          <a:xfrm>
            <a:off x="10466487" y="5504820"/>
            <a:ext cx="275540" cy="428263"/>
          </a:xfrm>
          <a:custGeom>
            <a:avLst/>
            <a:gdLst>
              <a:gd name="connsiteX0" fmla="*/ 9322 w 275540"/>
              <a:gd name="connsiteY0" fmla="*/ 428263 h 428263"/>
              <a:gd name="connsiteX1" fmla="*/ 32471 w 275540"/>
              <a:gd name="connsiteY1" fmla="*/ 185195 h 428263"/>
              <a:gd name="connsiteX2" fmla="*/ 275540 w 275540"/>
              <a:gd name="connsiteY2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540" h="428263">
                <a:moveTo>
                  <a:pt x="9322" y="428263"/>
                </a:moveTo>
                <a:cubicBezTo>
                  <a:pt x="-1289" y="342417"/>
                  <a:pt x="-11899" y="256572"/>
                  <a:pt x="32471" y="185195"/>
                </a:cubicBezTo>
                <a:cubicBezTo>
                  <a:pt x="76841" y="113818"/>
                  <a:pt x="176190" y="56909"/>
                  <a:pt x="27554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F2A68CD3-1EEF-964D-BE9C-D4A8C3360061}"/>
              </a:ext>
            </a:extLst>
          </p:cNvPr>
          <p:cNvSpPr/>
          <p:nvPr/>
        </p:nvSpPr>
        <p:spPr>
          <a:xfrm>
            <a:off x="10880923" y="5504820"/>
            <a:ext cx="925974" cy="162046"/>
          </a:xfrm>
          <a:custGeom>
            <a:avLst/>
            <a:gdLst>
              <a:gd name="connsiteX0" fmla="*/ 0 w 925974"/>
              <a:gd name="connsiteY0" fmla="*/ 0 h 162046"/>
              <a:gd name="connsiteX1" fmla="*/ 405114 w 925974"/>
              <a:gd name="connsiteY1" fmla="*/ 104172 h 162046"/>
              <a:gd name="connsiteX2" fmla="*/ 740779 w 925974"/>
              <a:gd name="connsiteY2" fmla="*/ 69448 h 162046"/>
              <a:gd name="connsiteX3" fmla="*/ 925974 w 925974"/>
              <a:gd name="connsiteY3" fmla="*/ 162046 h 16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974" h="162046">
                <a:moveTo>
                  <a:pt x="0" y="0"/>
                </a:moveTo>
                <a:cubicBezTo>
                  <a:pt x="140825" y="46298"/>
                  <a:pt x="281651" y="92597"/>
                  <a:pt x="405114" y="104172"/>
                </a:cubicBezTo>
                <a:cubicBezTo>
                  <a:pt x="528577" y="115747"/>
                  <a:pt x="653969" y="59802"/>
                  <a:pt x="740779" y="69448"/>
                </a:cubicBezTo>
                <a:cubicBezTo>
                  <a:pt x="827589" y="79094"/>
                  <a:pt x="876781" y="120570"/>
                  <a:pt x="925974" y="16204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EB03DDE9-8938-5443-BEC5-F59CD2ABEC72}"/>
              </a:ext>
            </a:extLst>
          </p:cNvPr>
          <p:cNvSpPr/>
          <p:nvPr/>
        </p:nvSpPr>
        <p:spPr>
          <a:xfrm>
            <a:off x="11459657" y="5782612"/>
            <a:ext cx="381964" cy="706056"/>
          </a:xfrm>
          <a:custGeom>
            <a:avLst/>
            <a:gdLst>
              <a:gd name="connsiteX0" fmla="*/ 381964 w 381964"/>
              <a:gd name="connsiteY0" fmla="*/ 0 h 706056"/>
              <a:gd name="connsiteX1" fmla="*/ 277792 w 381964"/>
              <a:gd name="connsiteY1" fmla="*/ 439838 h 706056"/>
              <a:gd name="connsiteX2" fmla="*/ 0 w 381964"/>
              <a:gd name="connsiteY2" fmla="*/ 706056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964" h="706056">
                <a:moveTo>
                  <a:pt x="381964" y="0"/>
                </a:moveTo>
                <a:cubicBezTo>
                  <a:pt x="361708" y="161081"/>
                  <a:pt x="341453" y="322162"/>
                  <a:pt x="277792" y="439838"/>
                </a:cubicBezTo>
                <a:cubicBezTo>
                  <a:pt x="214131" y="557514"/>
                  <a:pt x="107065" y="631785"/>
                  <a:pt x="0" y="706056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B95408E6-741F-EB43-ACA9-9E05473436D0}"/>
              </a:ext>
            </a:extLst>
          </p:cNvPr>
          <p:cNvSpPr/>
          <p:nvPr/>
        </p:nvSpPr>
        <p:spPr>
          <a:xfrm>
            <a:off x="10497105" y="5965409"/>
            <a:ext cx="812081" cy="557983"/>
          </a:xfrm>
          <a:custGeom>
            <a:avLst/>
            <a:gdLst>
              <a:gd name="connsiteX0" fmla="*/ 821803 w 821803"/>
              <a:gd name="connsiteY0" fmla="*/ 497711 h 497711"/>
              <a:gd name="connsiteX1" fmla="*/ 474563 w 821803"/>
              <a:gd name="connsiteY1" fmla="*/ 370390 h 497711"/>
              <a:gd name="connsiteX2" fmla="*/ 208345 w 821803"/>
              <a:gd name="connsiteY2" fmla="*/ 127321 h 497711"/>
              <a:gd name="connsiteX3" fmla="*/ 0 w 821803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3" h="497711">
                <a:moveTo>
                  <a:pt x="821803" y="497711"/>
                </a:moveTo>
                <a:cubicBezTo>
                  <a:pt x="699304" y="464916"/>
                  <a:pt x="576806" y="432122"/>
                  <a:pt x="474563" y="370390"/>
                </a:cubicBezTo>
                <a:cubicBezTo>
                  <a:pt x="372320" y="308658"/>
                  <a:pt x="287439" y="189053"/>
                  <a:pt x="208345" y="127321"/>
                </a:cubicBezTo>
                <a:cubicBezTo>
                  <a:pt x="129251" y="65589"/>
                  <a:pt x="64625" y="32794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B66A23-8ABA-2740-9DDC-DECEA224929F}"/>
              </a:ext>
            </a:extLst>
          </p:cNvPr>
          <p:cNvCxnSpPr>
            <a:cxnSpLocks/>
          </p:cNvCxnSpPr>
          <p:nvPr/>
        </p:nvCxnSpPr>
        <p:spPr>
          <a:xfrm flipV="1">
            <a:off x="9675208" y="3049832"/>
            <a:ext cx="393043" cy="119609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reeform 106">
            <a:extLst>
              <a:ext uri="{FF2B5EF4-FFF2-40B4-BE49-F238E27FC236}">
                <a16:creationId xmlns:a16="http://schemas.microsoft.com/office/drawing/2014/main" id="{319E6EFA-9863-7C41-85CB-5404DE9698E6}"/>
              </a:ext>
            </a:extLst>
          </p:cNvPr>
          <p:cNvSpPr/>
          <p:nvPr/>
        </p:nvSpPr>
        <p:spPr>
          <a:xfrm>
            <a:off x="9569560" y="4722471"/>
            <a:ext cx="812931" cy="1278676"/>
          </a:xfrm>
          <a:custGeom>
            <a:avLst/>
            <a:gdLst>
              <a:gd name="connsiteX0" fmla="*/ 25853 w 812931"/>
              <a:gd name="connsiteY0" fmla="*/ 0 h 1278676"/>
              <a:gd name="connsiteX1" fmla="*/ 37427 w 812931"/>
              <a:gd name="connsiteY1" fmla="*/ 995423 h 1278676"/>
              <a:gd name="connsiteX2" fmla="*/ 384668 w 812931"/>
              <a:gd name="connsiteY2" fmla="*/ 1250066 h 1278676"/>
              <a:gd name="connsiteX3" fmla="*/ 812931 w 812931"/>
              <a:gd name="connsiteY3" fmla="*/ 1261640 h 127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931" h="1278676">
                <a:moveTo>
                  <a:pt x="25853" y="0"/>
                </a:moveTo>
                <a:cubicBezTo>
                  <a:pt x="1739" y="393539"/>
                  <a:pt x="-22375" y="787079"/>
                  <a:pt x="37427" y="995423"/>
                </a:cubicBezTo>
                <a:cubicBezTo>
                  <a:pt x="97229" y="1203767"/>
                  <a:pt x="255417" y="1205697"/>
                  <a:pt x="384668" y="1250066"/>
                </a:cubicBezTo>
                <a:cubicBezTo>
                  <a:pt x="513919" y="1294436"/>
                  <a:pt x="663425" y="1278038"/>
                  <a:pt x="812931" y="126164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1F9FF31-153E-BF44-B79F-88840608F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960" y="4250906"/>
            <a:ext cx="1507255" cy="64633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1E060F-05A6-E84E-BC50-EB112CA9B994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8548707" y="4889025"/>
            <a:ext cx="733939" cy="703896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407F0E48-A5BB-F849-913D-16DB3B299D59}"/>
              </a:ext>
            </a:extLst>
          </p:cNvPr>
          <p:cNvSpPr txBox="1"/>
          <p:nvPr/>
        </p:nvSpPr>
        <p:spPr>
          <a:xfrm>
            <a:off x="9643045" y="4961047"/>
            <a:ext cx="2117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Optic Cable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A4A1B59-4F7B-8140-9C99-C77C12044AD0}"/>
              </a:ext>
            </a:extLst>
          </p:cNvPr>
          <p:cNvSpPr/>
          <p:nvPr/>
        </p:nvSpPr>
        <p:spPr>
          <a:xfrm>
            <a:off x="10743304" y="5413282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278785A-9840-BE41-9313-1B9988A82F8D}"/>
              </a:ext>
            </a:extLst>
          </p:cNvPr>
          <p:cNvSpPr/>
          <p:nvPr/>
        </p:nvSpPr>
        <p:spPr>
          <a:xfrm>
            <a:off x="11318482" y="6410406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C045759-E98A-E14B-AE1B-58BF62EC3A85}"/>
              </a:ext>
            </a:extLst>
          </p:cNvPr>
          <p:cNvSpPr/>
          <p:nvPr/>
        </p:nvSpPr>
        <p:spPr>
          <a:xfrm>
            <a:off x="11761874" y="5654117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78FB6C-64A3-9B49-98AD-5A93BE0EB65D}"/>
              </a:ext>
            </a:extLst>
          </p:cNvPr>
          <p:cNvSpPr/>
          <p:nvPr/>
        </p:nvSpPr>
        <p:spPr>
          <a:xfrm>
            <a:off x="10370986" y="5894929"/>
            <a:ext cx="126119" cy="12285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8DE05C-7357-9646-8AF6-3BE9A30EFE3C}"/>
              </a:ext>
            </a:extLst>
          </p:cNvPr>
          <p:cNvCxnSpPr>
            <a:cxnSpLocks/>
          </p:cNvCxnSpPr>
          <p:nvPr/>
        </p:nvCxnSpPr>
        <p:spPr>
          <a:xfrm>
            <a:off x="4872710" y="1993357"/>
            <a:ext cx="2983411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49C17A-4290-504F-979F-D744411828AD}"/>
              </a:ext>
            </a:extLst>
          </p:cNvPr>
          <p:cNvCxnSpPr>
            <a:cxnSpLocks/>
          </p:cNvCxnSpPr>
          <p:nvPr/>
        </p:nvCxnSpPr>
        <p:spPr>
          <a:xfrm flipH="1" flipV="1">
            <a:off x="8078268" y="2028678"/>
            <a:ext cx="1386890" cy="583516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EC0F47-561C-B06A-0A55-44D137FD1187}"/>
              </a:ext>
            </a:extLst>
          </p:cNvPr>
          <p:cNvCxnSpPr>
            <a:cxnSpLocks/>
          </p:cNvCxnSpPr>
          <p:nvPr/>
        </p:nvCxnSpPr>
        <p:spPr>
          <a:xfrm flipH="1">
            <a:off x="6118162" y="6041703"/>
            <a:ext cx="1308016" cy="0"/>
          </a:xfrm>
          <a:prstGeom prst="straightConnector1">
            <a:avLst/>
          </a:prstGeom>
          <a:ln w="508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0F8B482-CCD5-F99B-FB35-FA54562FB9EC}"/>
              </a:ext>
            </a:extLst>
          </p:cNvPr>
          <p:cNvSpPr txBox="1"/>
          <p:nvPr/>
        </p:nvSpPr>
        <p:spPr>
          <a:xfrm>
            <a:off x="6029926" y="4961047"/>
            <a:ext cx="163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Work</a:t>
            </a:r>
          </a:p>
        </p:txBody>
      </p:sp>
    </p:spTree>
    <p:extLst>
      <p:ext uri="{BB962C8B-B14F-4D97-AF65-F5344CB8AC3E}">
        <p14:creationId xmlns:p14="http://schemas.microsoft.com/office/powerpoint/2010/main" val="103321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Car-to-Car Setup at Rantoul (Closed Road)</a:t>
            </a:r>
          </a:p>
        </p:txBody>
      </p:sp>
      <p:pic>
        <p:nvPicPr>
          <p:cNvPr id="9" name="Picture 8" descr="A road block with red lights&#10;&#10;Description automatically generated">
            <a:extLst>
              <a:ext uri="{FF2B5EF4-FFF2-40B4-BE49-F238E27FC236}">
                <a16:creationId xmlns:a16="http://schemas.microsoft.com/office/drawing/2014/main" id="{CCB74997-E2BB-34C3-5489-02025669F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32660" b="30359"/>
          <a:stretch/>
        </p:blipFill>
        <p:spPr>
          <a:xfrm>
            <a:off x="4654012" y="4463618"/>
            <a:ext cx="7072161" cy="2308911"/>
          </a:xfrm>
          <a:prstGeom prst="rect">
            <a:avLst/>
          </a:prstGeom>
        </p:spPr>
      </p:pic>
      <p:pic>
        <p:nvPicPr>
          <p:cNvPr id="15" name="Picture 14" descr="Aerial view of a field&#10;&#10;Description automatically generated with medium confidence">
            <a:extLst>
              <a:ext uri="{FF2B5EF4-FFF2-40B4-BE49-F238E27FC236}">
                <a16:creationId xmlns:a16="http://schemas.microsoft.com/office/drawing/2014/main" id="{54B4F157-E62D-EF50-2002-96631902E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41074" r="18053" b="9235"/>
          <a:stretch/>
        </p:blipFill>
        <p:spPr>
          <a:xfrm>
            <a:off x="4654013" y="1692166"/>
            <a:ext cx="7072161" cy="23543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A40653-8764-CA3F-757D-6D7A2D6A0753}"/>
              </a:ext>
            </a:extLst>
          </p:cNvPr>
          <p:cNvSpPr txBox="1"/>
          <p:nvPr/>
        </p:nvSpPr>
        <p:spPr>
          <a:xfrm>
            <a:off x="213048" y="1509550"/>
            <a:ext cx="40990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collected Dec 21</a:t>
            </a:r>
            <a:r>
              <a:rPr lang="en-US" sz="2400" baseline="30000" dirty="0"/>
              <a:t>st</a:t>
            </a:r>
            <a:r>
              <a:rPr lang="en-US" sz="2400" dirty="0"/>
              <a:t>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Coordinated with Illinois Center for Transportation and the Village of Rantoul Police Department to close public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Police provided road barricades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622 meters closed course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3x longer than closed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First demonstration of a vehicle-based quantum network on a closed-road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76D33C-7A1A-247B-CF41-C6496B761C97}"/>
              </a:ext>
            </a:extLst>
          </p:cNvPr>
          <p:cNvSpPr txBox="1"/>
          <p:nvPr/>
        </p:nvSpPr>
        <p:spPr>
          <a:xfrm>
            <a:off x="4771727" y="1792439"/>
            <a:ext cx="26485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        Closed Road (620m)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1B0A51-9AD5-CD5C-5E0B-678A8D18B8D8}"/>
              </a:ext>
            </a:extLst>
          </p:cNvPr>
          <p:cNvCxnSpPr/>
          <p:nvPr/>
        </p:nvCxnSpPr>
        <p:spPr>
          <a:xfrm>
            <a:off x="4880141" y="1977106"/>
            <a:ext cx="50449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6A8183-2727-F9A2-B270-85FC30F3710B}"/>
              </a:ext>
            </a:extLst>
          </p:cNvPr>
          <p:cNvSpPr txBox="1"/>
          <p:nvPr/>
        </p:nvSpPr>
        <p:spPr>
          <a:xfrm>
            <a:off x="7390963" y="1323146"/>
            <a:ext cx="1598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Setup Location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075617-6427-B336-E33D-8905177426D9}"/>
              </a:ext>
            </a:extLst>
          </p:cNvPr>
          <p:cNvSpPr txBox="1"/>
          <p:nvPr/>
        </p:nvSpPr>
        <p:spPr>
          <a:xfrm>
            <a:off x="7643628" y="4070384"/>
            <a:ext cx="109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Start Line</a:t>
            </a:r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73175D34-0C06-355D-19EA-24FFF6E8477D}"/>
              </a:ext>
            </a:extLst>
          </p:cNvPr>
          <p:cNvSpPr/>
          <p:nvPr/>
        </p:nvSpPr>
        <p:spPr>
          <a:xfrm>
            <a:off x="4929352" y="3325264"/>
            <a:ext cx="506248" cy="4436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5D236F-8E41-9AC4-270F-0DF51F00E6D4}"/>
              </a:ext>
            </a:extLst>
          </p:cNvPr>
          <p:cNvSpPr txBox="1"/>
          <p:nvPr/>
        </p:nvSpPr>
        <p:spPr>
          <a:xfrm>
            <a:off x="5288456" y="3059668"/>
            <a:ext cx="6322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A609C7-EB1C-CF7C-E98F-F022CBDE325D}"/>
              </a:ext>
            </a:extLst>
          </p:cNvPr>
          <p:cNvSpPr txBox="1"/>
          <p:nvPr/>
        </p:nvSpPr>
        <p:spPr>
          <a:xfrm>
            <a:off x="10904129" y="2668061"/>
            <a:ext cx="729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Finish</a:t>
            </a:r>
          </a:p>
        </p:txBody>
      </p:sp>
      <p:pic>
        <p:nvPicPr>
          <p:cNvPr id="26" name="Graphic 25" descr="Race Flag with solid fill">
            <a:extLst>
              <a:ext uri="{FF2B5EF4-FFF2-40B4-BE49-F238E27FC236}">
                <a16:creationId xmlns:a16="http://schemas.microsoft.com/office/drawing/2014/main" id="{AF048C4D-CF52-C4F8-89D6-C7B76F44E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1773" y="2918133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FD9085-A9BC-561C-8977-68C97F2FF385}"/>
              </a:ext>
            </a:extLst>
          </p:cNvPr>
          <p:cNvSpPr txBox="1"/>
          <p:nvPr/>
        </p:nvSpPr>
        <p:spPr>
          <a:xfrm>
            <a:off x="7420273" y="2457795"/>
            <a:ext cx="19378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Illinois Center for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6531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Car-to-Car Setup at Rantoul (Closed Road)</a:t>
            </a:r>
          </a:p>
        </p:txBody>
      </p:sp>
      <p:pic>
        <p:nvPicPr>
          <p:cNvPr id="5" name="Picture 4" descr="Cars on a road at night&#10;&#10;Description automatically generated">
            <a:extLst>
              <a:ext uri="{FF2B5EF4-FFF2-40B4-BE49-F238E27FC236}">
                <a16:creationId xmlns:a16="http://schemas.microsoft.com/office/drawing/2014/main" id="{99B643A8-277D-17B7-2E62-01A9940C2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6" b="15637"/>
          <a:stretch/>
        </p:blipFill>
        <p:spPr>
          <a:xfrm>
            <a:off x="4716811" y="2383648"/>
            <a:ext cx="7304690" cy="3573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D2B33-FED2-F536-CF1A-0D49034F1759}"/>
              </a:ext>
            </a:extLst>
          </p:cNvPr>
          <p:cNvSpPr txBox="1"/>
          <p:nvPr/>
        </p:nvSpPr>
        <p:spPr>
          <a:xfrm>
            <a:off x="7341899" y="1960742"/>
            <a:ext cx="25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Car-to-Car Quantum Link</a:t>
            </a:r>
          </a:p>
        </p:txBody>
      </p:sp>
      <p:pic>
        <p:nvPicPr>
          <p:cNvPr id="6" name="Picture 5" descr="A car with green lights&#10;&#10;Description automatically generated">
            <a:extLst>
              <a:ext uri="{FF2B5EF4-FFF2-40B4-BE49-F238E27FC236}">
                <a16:creationId xmlns:a16="http://schemas.microsoft.com/office/drawing/2014/main" id="{40639E5C-9ED7-DECD-623C-F697A2A3B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9" y="2383648"/>
            <a:ext cx="4116746" cy="3087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E46D88-FDB0-70AE-714E-7BE550022A45}"/>
              </a:ext>
            </a:extLst>
          </p:cNvPr>
          <p:cNvSpPr txBox="1"/>
          <p:nvPr/>
        </p:nvSpPr>
        <p:spPr>
          <a:xfrm>
            <a:off x="887382" y="1968149"/>
            <a:ext cx="268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Quantum Payloads in Cars</a:t>
            </a:r>
          </a:p>
        </p:txBody>
      </p:sp>
    </p:spTree>
    <p:extLst>
      <p:ext uri="{BB962C8B-B14F-4D97-AF65-F5344CB8AC3E}">
        <p14:creationId xmlns:p14="http://schemas.microsoft.com/office/powerpoint/2010/main" val="184214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Car-to-Car QKD (</a:t>
            </a:r>
            <a:r>
              <a:rPr lang="en-US" dirty="0" err="1"/>
              <a:t>Inner+Outer</a:t>
            </a:r>
            <a:r>
              <a:rPr lang="en-US" dirty="0"/>
              <a:t> Loops)</a:t>
            </a:r>
          </a:p>
        </p:txBody>
      </p:sp>
      <p:pic>
        <p:nvPicPr>
          <p:cNvPr id="7" name="Picture 6" descr="A graph of a car seed&#10;&#10;Description automatically generated">
            <a:extLst>
              <a:ext uri="{FF2B5EF4-FFF2-40B4-BE49-F238E27FC236}">
                <a16:creationId xmlns:a16="http://schemas.microsoft.com/office/drawing/2014/main" id="{1DA3BF11-5C2D-F211-96D5-FF853A64C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3022" r="8341" b="3387"/>
          <a:stretch/>
        </p:blipFill>
        <p:spPr>
          <a:xfrm>
            <a:off x="2122714" y="1351199"/>
            <a:ext cx="7543799" cy="54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16CDDFD7-502E-05BD-CA8D-E2E90FD7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847" y="1346464"/>
            <a:ext cx="7275626" cy="5511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Car-to-Car Quantum Background (</a:t>
            </a:r>
            <a:r>
              <a:rPr lang="en-US" dirty="0" err="1"/>
              <a:t>Inner+Outer</a:t>
            </a:r>
            <a:r>
              <a:rPr lang="en-US" dirty="0"/>
              <a:t> Loops)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8B203-BA79-A47B-5334-E9D2C6018E6B}"/>
              </a:ext>
            </a:extLst>
          </p:cNvPr>
          <p:cNvSpPr txBox="1"/>
          <p:nvPr/>
        </p:nvSpPr>
        <p:spPr>
          <a:xfrm>
            <a:off x="5203373" y="2079172"/>
            <a:ext cx="227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Quantum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F865B-DEF0-65B4-8BDA-0F64B0DE9D45}"/>
              </a:ext>
            </a:extLst>
          </p:cNvPr>
          <p:cNvSpPr txBox="1"/>
          <p:nvPr/>
        </p:nvSpPr>
        <p:spPr>
          <a:xfrm>
            <a:off x="8794354" y="3209439"/>
            <a:ext cx="28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Signal duty cycle = 12.5% </a:t>
            </a:r>
          </a:p>
          <a:p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effective background reduced by 8x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1190C-E1CB-7131-DC83-D6BC952842EE}"/>
              </a:ext>
            </a:extLst>
          </p:cNvPr>
          <p:cNvSpPr txBox="1"/>
          <p:nvPr/>
        </p:nvSpPr>
        <p:spPr>
          <a:xfrm>
            <a:off x="5265411" y="4188657"/>
            <a:ext cx="1276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Streetlights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6C88F99-A37D-32B8-5D49-EA21D1427845}"/>
              </a:ext>
            </a:extLst>
          </p:cNvPr>
          <p:cNvCxnSpPr/>
          <p:nvPr/>
        </p:nvCxnSpPr>
        <p:spPr>
          <a:xfrm>
            <a:off x="6462829" y="4468586"/>
            <a:ext cx="750771" cy="363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274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#1 Car-to-Car QKD (</a:t>
            </a:r>
            <a:r>
              <a:rPr lang="en-US" dirty="0" err="1"/>
              <a:t>Inner+Outer</a:t>
            </a:r>
            <a:r>
              <a:rPr lang="en-US" dirty="0"/>
              <a:t> Loops)</a:t>
            </a:r>
          </a:p>
        </p:txBody>
      </p:sp>
      <p:pic>
        <p:nvPicPr>
          <p:cNvPr id="4" name="Picture 3" descr="A graph of a speed test&#10;&#10;Description automatically generated with medium confidence">
            <a:extLst>
              <a:ext uri="{FF2B5EF4-FFF2-40B4-BE49-F238E27FC236}">
                <a16:creationId xmlns:a16="http://schemas.microsoft.com/office/drawing/2014/main" id="{4FCEA4A0-DDF9-4F6A-F99B-53130A9E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98" y="1407539"/>
            <a:ext cx="7772400" cy="5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5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#2 Car-to-Car QKD (</a:t>
            </a:r>
            <a:r>
              <a:rPr lang="en-US" dirty="0" err="1"/>
              <a:t>Inner+Outer</a:t>
            </a:r>
            <a:r>
              <a:rPr lang="en-US" dirty="0"/>
              <a:t> Loops)</a:t>
            </a:r>
          </a:p>
        </p:txBody>
      </p:sp>
      <p:pic>
        <p:nvPicPr>
          <p:cNvPr id="5" name="Picture 4" descr="A graph of a car&#10;&#10;Description automatically generated with medium confidence">
            <a:extLst>
              <a:ext uri="{FF2B5EF4-FFF2-40B4-BE49-F238E27FC236}">
                <a16:creationId xmlns:a16="http://schemas.microsoft.com/office/drawing/2014/main" id="{089EFF96-B7C7-2823-B302-EEE862127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3914" r="8885" b="3857"/>
          <a:stretch/>
        </p:blipFill>
        <p:spPr>
          <a:xfrm>
            <a:off x="1796142" y="1284514"/>
            <a:ext cx="8458201" cy="55715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BDC7E7-C8A2-A75D-30C8-A58FAB0677E3}"/>
              </a:ext>
            </a:extLst>
          </p:cNvPr>
          <p:cNvCxnSpPr>
            <a:cxnSpLocks/>
          </p:cNvCxnSpPr>
          <p:nvPr/>
        </p:nvCxnSpPr>
        <p:spPr>
          <a:xfrm>
            <a:off x="3374571" y="2844800"/>
            <a:ext cx="0" cy="362131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59556A-90BB-FB3E-753B-5D311D016141}"/>
              </a:ext>
            </a:extLst>
          </p:cNvPr>
          <p:cNvCxnSpPr>
            <a:cxnSpLocks/>
          </p:cNvCxnSpPr>
          <p:nvPr/>
        </p:nvCxnSpPr>
        <p:spPr>
          <a:xfrm>
            <a:off x="6409871" y="2844800"/>
            <a:ext cx="0" cy="362131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E33B66-8EC0-5ADC-7103-5B7E275BC7D6}"/>
              </a:ext>
            </a:extLst>
          </p:cNvPr>
          <p:cNvSpPr txBox="1"/>
          <p:nvPr/>
        </p:nvSpPr>
        <p:spPr>
          <a:xfrm>
            <a:off x="2202583" y="2697513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B8890-DB71-5752-9042-53C594A7C131}"/>
              </a:ext>
            </a:extLst>
          </p:cNvPr>
          <p:cNvSpPr txBox="1"/>
          <p:nvPr/>
        </p:nvSpPr>
        <p:spPr>
          <a:xfrm>
            <a:off x="4325524" y="269751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10-15 mph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5585D-8AFB-D69F-E3F6-A0A4F73C7146}"/>
              </a:ext>
            </a:extLst>
          </p:cNvPr>
          <p:cNvSpPr txBox="1"/>
          <p:nvPr/>
        </p:nvSpPr>
        <p:spPr>
          <a:xfrm>
            <a:off x="7985417" y="2697513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11D91A-0460-D4E8-5273-03F5A68DC07E}"/>
              </a:ext>
            </a:extLst>
          </p:cNvPr>
          <p:cNvSpPr txBox="1"/>
          <p:nvPr/>
        </p:nvSpPr>
        <p:spPr>
          <a:xfrm>
            <a:off x="5370439" y="4446599"/>
            <a:ext cx="709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Drop </a:t>
            </a:r>
          </a:p>
          <a:p>
            <a:pPr algn="ctr"/>
            <a:r>
              <a:rPr lang="en-US" b="1" dirty="0"/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11684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FBC-D8DC-DA75-DD57-2EA15FD7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#2 Car-to-Car QKD (</a:t>
            </a:r>
            <a:r>
              <a:rPr lang="en-US" dirty="0" err="1"/>
              <a:t>Inner+Outer</a:t>
            </a:r>
            <a:r>
              <a:rPr lang="en-US" dirty="0"/>
              <a:t> Loops)</a:t>
            </a:r>
          </a:p>
        </p:txBody>
      </p:sp>
      <p:pic>
        <p:nvPicPr>
          <p:cNvPr id="5" name="Picture 4" descr="A graph of a car&#10;&#10;Description automatically generated with medium confidence">
            <a:extLst>
              <a:ext uri="{FF2B5EF4-FFF2-40B4-BE49-F238E27FC236}">
                <a16:creationId xmlns:a16="http://schemas.microsoft.com/office/drawing/2014/main" id="{089EFF96-B7C7-2823-B302-EEE862127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0" t="3914" r="8885" b="3857"/>
          <a:stretch/>
        </p:blipFill>
        <p:spPr>
          <a:xfrm>
            <a:off x="1796142" y="1284514"/>
            <a:ext cx="8458201" cy="55715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BDC7E7-C8A2-A75D-30C8-A58FAB0677E3}"/>
              </a:ext>
            </a:extLst>
          </p:cNvPr>
          <p:cNvCxnSpPr>
            <a:cxnSpLocks/>
          </p:cNvCxnSpPr>
          <p:nvPr/>
        </p:nvCxnSpPr>
        <p:spPr>
          <a:xfrm>
            <a:off x="3374571" y="2844800"/>
            <a:ext cx="0" cy="362131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59556A-90BB-FB3E-753B-5D311D016141}"/>
              </a:ext>
            </a:extLst>
          </p:cNvPr>
          <p:cNvCxnSpPr>
            <a:cxnSpLocks/>
          </p:cNvCxnSpPr>
          <p:nvPr/>
        </p:nvCxnSpPr>
        <p:spPr>
          <a:xfrm>
            <a:off x="6409871" y="2844800"/>
            <a:ext cx="0" cy="3621314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E33B66-8EC0-5ADC-7103-5B7E275BC7D6}"/>
              </a:ext>
            </a:extLst>
          </p:cNvPr>
          <p:cNvSpPr txBox="1"/>
          <p:nvPr/>
        </p:nvSpPr>
        <p:spPr>
          <a:xfrm>
            <a:off x="2202583" y="2697513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B8890-DB71-5752-9042-53C594A7C131}"/>
              </a:ext>
            </a:extLst>
          </p:cNvPr>
          <p:cNvSpPr txBox="1"/>
          <p:nvPr/>
        </p:nvSpPr>
        <p:spPr>
          <a:xfrm>
            <a:off x="4325524" y="269751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10-15 mph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5585D-8AFB-D69F-E3F6-A0A4F73C7146}"/>
              </a:ext>
            </a:extLst>
          </p:cNvPr>
          <p:cNvSpPr txBox="1"/>
          <p:nvPr/>
        </p:nvSpPr>
        <p:spPr>
          <a:xfrm>
            <a:off x="7985417" y="2697513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11D91A-0460-D4E8-5273-03F5A68DC07E}"/>
              </a:ext>
            </a:extLst>
          </p:cNvPr>
          <p:cNvSpPr txBox="1"/>
          <p:nvPr/>
        </p:nvSpPr>
        <p:spPr>
          <a:xfrm>
            <a:off x="5370439" y="4446599"/>
            <a:ext cx="709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Drop </a:t>
            </a:r>
          </a:p>
          <a:p>
            <a:pPr algn="ctr"/>
            <a:r>
              <a:rPr lang="en-US" b="1" dirty="0"/>
              <a:t>Out</a:t>
            </a:r>
          </a:p>
        </p:txBody>
      </p:sp>
      <p:pic>
        <p:nvPicPr>
          <p:cNvPr id="3" name="Picture 2" descr="A road with a red line&#10;&#10;Description automatically generated">
            <a:extLst>
              <a:ext uri="{FF2B5EF4-FFF2-40B4-BE49-F238E27FC236}">
                <a16:creationId xmlns:a16="http://schemas.microsoft.com/office/drawing/2014/main" id="{C798C810-F1F3-AFDC-CD2E-6D6ECF77B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36" y="4070299"/>
            <a:ext cx="3721311" cy="2753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0E2B-E3AC-F85E-E534-89C93C95907D}"/>
              </a:ext>
            </a:extLst>
          </p:cNvPr>
          <p:cNvSpPr txBox="1"/>
          <p:nvPr/>
        </p:nvSpPr>
        <p:spPr>
          <a:xfrm>
            <a:off x="8212823" y="3429000"/>
            <a:ext cx="37213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Dropout caused by potholes, but the system automatically re-acquires</a:t>
            </a:r>
          </a:p>
        </p:txBody>
      </p:sp>
    </p:spTree>
    <p:extLst>
      <p:ext uri="{BB962C8B-B14F-4D97-AF65-F5344CB8AC3E}">
        <p14:creationId xmlns:p14="http://schemas.microsoft.com/office/powerpoint/2010/main" val="1500910774"/>
      </p:ext>
    </p:extLst>
  </p:cSld>
  <p:clrMapOvr>
    <a:masterClrMapping/>
  </p:clrMapOvr>
</p:sld>
</file>

<file path=ppt/theme/theme1.xml><?xml version="1.0" encoding="utf-8"?>
<a:theme xmlns:a="http://schemas.openxmlformats.org/drawingml/2006/main" name="kwiat ppt theme mark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 theme 5" id="{4D9C38F1-2FB3-4349-9079-F7662BB3D459}" vid="{3411971D-0012-4593-9AB6-285C732F71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kwiat ppt theme mark 1</Template>
  <TotalTime>9645</TotalTime>
  <Words>772</Words>
  <Application>Microsoft Macintosh PowerPoint</Application>
  <PresentationFormat>Widescreen</PresentationFormat>
  <Paragraphs>198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Lucida Console</vt:lpstr>
      <vt:lpstr>proxima-nova</vt:lpstr>
      <vt:lpstr>Symbol</vt:lpstr>
      <vt:lpstr>kwiat ppt theme mark 1</vt:lpstr>
      <vt:lpstr>A-QNET Update Meeting January 16, 2024</vt:lpstr>
      <vt:lpstr> Hybrid Quantum Network</vt:lpstr>
      <vt:lpstr>Car-to-Car Setup at Rantoul (Closed Road)</vt:lpstr>
      <vt:lpstr>Car-to-Car Setup at Rantoul (Closed Road)</vt:lpstr>
      <vt:lpstr>Stationary Car-to-Car QKD (Inner+Outer Loops)</vt:lpstr>
      <vt:lpstr>Car-to-Car Quantum Background (Inner+Outer Loops)</vt:lpstr>
      <vt:lpstr>Run #1 Car-to-Car QKD (Inner+Outer Loops)</vt:lpstr>
      <vt:lpstr>Run #2 Car-to-Car QKD (Inner+Outer Loops)</vt:lpstr>
      <vt:lpstr>Run #2 Car-to-Car QKD (Inner+Outer Loops)</vt:lpstr>
      <vt:lpstr>Car-to-Car QKD vs Distance Setup</vt:lpstr>
      <vt:lpstr>Car-to-Car QKD vs Distance</vt:lpstr>
      <vt:lpstr>QKD Summary</vt:lpstr>
      <vt:lpstr>Drone Entanglement Architecture</vt:lpstr>
      <vt:lpstr> Hybrid Quantum Network</vt:lpstr>
      <vt:lpstr>NonDegenerate Source: Predicted Joint Spectral Intensity</vt:lpstr>
      <vt:lpstr>Beam-displacer Polarization-entanglement Source</vt:lpstr>
      <vt:lpstr>Broadband Beam Displacer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[Insert Your Name]’s Update</dc:title>
  <dc:creator>Colin Lualdi</dc:creator>
  <cp:lastModifiedBy>Kwiat, Paul G</cp:lastModifiedBy>
  <cp:revision>85</cp:revision>
  <dcterms:created xsi:type="dcterms:W3CDTF">2021-07-22T15:48:38Z</dcterms:created>
  <dcterms:modified xsi:type="dcterms:W3CDTF">2024-01-16T17:30:07Z</dcterms:modified>
</cp:coreProperties>
</file>