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7" r:id="rId3"/>
    <p:sldId id="259" r:id="rId4"/>
    <p:sldId id="262" r:id="rId5"/>
    <p:sldId id="263" r:id="rId6"/>
    <p:sldId id="260" r:id="rId7"/>
    <p:sldId id="261"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9B3A-ED18-4C97-8E46-132437E8AE7E}" type="datetimeFigureOut">
              <a:rPr lang="en-CA" smtClean="0"/>
              <a:t>2024-01-30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A8210-6017-4841-A3EE-AE02E9CE4B50}" type="slidenum">
              <a:rPr lang="en-CA" smtClean="0"/>
              <a:t>‹#›</a:t>
            </a:fld>
            <a:endParaRPr lang="en-CA"/>
          </a:p>
        </p:txBody>
      </p:sp>
    </p:spTree>
    <p:extLst>
      <p:ext uri="{BB962C8B-B14F-4D97-AF65-F5344CB8AC3E}">
        <p14:creationId xmlns:p14="http://schemas.microsoft.com/office/powerpoint/2010/main" val="118608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497D-37BC-AA3E-0863-23D383A4C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5B908F7-9949-78F6-416E-1636D790E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1424B03-37E4-B200-9246-83041C1A369E}"/>
              </a:ext>
            </a:extLst>
          </p:cNvPr>
          <p:cNvSpPr>
            <a:spLocks noGrp="1"/>
          </p:cNvSpPr>
          <p:nvPr>
            <p:ph type="dt" sz="half" idx="10"/>
          </p:nvPr>
        </p:nvSpPr>
        <p:spPr/>
        <p:txBody>
          <a:bodyPr/>
          <a:lstStyle/>
          <a:p>
            <a:fld id="{ED2CEC38-3CA4-461C-8CBF-CA3D94212690}" type="datetime1">
              <a:rPr lang="en-CA" smtClean="0"/>
              <a:t>2024-01-30</a:t>
            </a:fld>
            <a:endParaRPr lang="en-CA"/>
          </a:p>
        </p:txBody>
      </p:sp>
      <p:sp>
        <p:nvSpPr>
          <p:cNvPr id="5" name="Footer Placeholder 4">
            <a:extLst>
              <a:ext uri="{FF2B5EF4-FFF2-40B4-BE49-F238E27FC236}">
                <a16:creationId xmlns:a16="http://schemas.microsoft.com/office/drawing/2014/main" id="{2F804627-DCAE-A12D-56D2-41545F6F3C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6AD280-0A65-B0DE-7D59-297BAB320205}"/>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98675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535C-B071-66C5-B3F8-5A2E5B71862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0A0F076-8163-B175-436B-CC1AD1E28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EB09C-80A7-C26F-BE36-F3BFDAB4ACFD}"/>
              </a:ext>
            </a:extLst>
          </p:cNvPr>
          <p:cNvSpPr>
            <a:spLocks noGrp="1"/>
          </p:cNvSpPr>
          <p:nvPr>
            <p:ph type="dt" sz="half" idx="10"/>
          </p:nvPr>
        </p:nvSpPr>
        <p:spPr/>
        <p:txBody>
          <a:bodyPr/>
          <a:lstStyle/>
          <a:p>
            <a:fld id="{F031D98B-492C-4D48-854A-4BA5C9D3A8C6}" type="datetime1">
              <a:rPr lang="en-CA" smtClean="0"/>
              <a:t>2024-01-30</a:t>
            </a:fld>
            <a:endParaRPr lang="en-CA"/>
          </a:p>
        </p:txBody>
      </p:sp>
      <p:sp>
        <p:nvSpPr>
          <p:cNvPr id="5" name="Footer Placeholder 4">
            <a:extLst>
              <a:ext uri="{FF2B5EF4-FFF2-40B4-BE49-F238E27FC236}">
                <a16:creationId xmlns:a16="http://schemas.microsoft.com/office/drawing/2014/main" id="{7A5706EA-AE66-CC9B-0FB8-F793D10E5F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B9621A-D3F2-971D-9A38-327A0A1D8586}"/>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88035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53614-0090-BF13-9C5E-7D3FD477B9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7AABC7-CBCC-05AE-F030-E39BD8B8CE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E22953-84E7-E3AE-EB5E-79D134EBF8F4}"/>
              </a:ext>
            </a:extLst>
          </p:cNvPr>
          <p:cNvSpPr>
            <a:spLocks noGrp="1"/>
          </p:cNvSpPr>
          <p:nvPr>
            <p:ph type="dt" sz="half" idx="10"/>
          </p:nvPr>
        </p:nvSpPr>
        <p:spPr/>
        <p:txBody>
          <a:bodyPr/>
          <a:lstStyle/>
          <a:p>
            <a:fld id="{347CB6EF-20A1-4849-A351-E9618F8C8F18}" type="datetime1">
              <a:rPr lang="en-CA" smtClean="0"/>
              <a:t>2024-01-30</a:t>
            </a:fld>
            <a:endParaRPr lang="en-CA"/>
          </a:p>
        </p:txBody>
      </p:sp>
      <p:sp>
        <p:nvSpPr>
          <p:cNvPr id="5" name="Footer Placeholder 4">
            <a:extLst>
              <a:ext uri="{FF2B5EF4-FFF2-40B4-BE49-F238E27FC236}">
                <a16:creationId xmlns:a16="http://schemas.microsoft.com/office/drawing/2014/main" id="{A4A70082-EA62-99D5-477A-9E03933C6B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CA65CF-FF49-8856-FE3D-E2CC89811F17}"/>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310307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AE8B-93ED-21D4-6779-17F243B15CB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0DB0E8F-A486-A64D-FF5C-F6E211D232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81D940-494A-0137-FA5D-683AF71878FA}"/>
              </a:ext>
            </a:extLst>
          </p:cNvPr>
          <p:cNvSpPr>
            <a:spLocks noGrp="1"/>
          </p:cNvSpPr>
          <p:nvPr>
            <p:ph type="dt" sz="half" idx="10"/>
          </p:nvPr>
        </p:nvSpPr>
        <p:spPr/>
        <p:txBody>
          <a:bodyPr/>
          <a:lstStyle/>
          <a:p>
            <a:fld id="{0D27FB9B-7AA3-444D-A630-40622C5A75FD}" type="datetime1">
              <a:rPr lang="en-CA" smtClean="0"/>
              <a:t>2024-01-30</a:t>
            </a:fld>
            <a:endParaRPr lang="en-CA"/>
          </a:p>
        </p:txBody>
      </p:sp>
      <p:sp>
        <p:nvSpPr>
          <p:cNvPr id="5" name="Footer Placeholder 4">
            <a:extLst>
              <a:ext uri="{FF2B5EF4-FFF2-40B4-BE49-F238E27FC236}">
                <a16:creationId xmlns:a16="http://schemas.microsoft.com/office/drawing/2014/main" id="{153EA72A-79FC-3D32-4386-DB52B7FDAF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4A5232-ABD0-B880-F4AF-B5CF8E07CFFE}"/>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331222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FF01-3F0D-88AA-5C41-35B8B1288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CD319F9-955A-2129-40AA-4B2F7E713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13FCBA-CFB1-C94B-E66B-0B07803FC711}"/>
              </a:ext>
            </a:extLst>
          </p:cNvPr>
          <p:cNvSpPr>
            <a:spLocks noGrp="1"/>
          </p:cNvSpPr>
          <p:nvPr>
            <p:ph type="dt" sz="half" idx="10"/>
          </p:nvPr>
        </p:nvSpPr>
        <p:spPr/>
        <p:txBody>
          <a:bodyPr/>
          <a:lstStyle/>
          <a:p>
            <a:fld id="{505657FB-EC87-4AA7-97D9-63DFF1DA0E0B}" type="datetime1">
              <a:rPr lang="en-CA" smtClean="0"/>
              <a:t>2024-01-30</a:t>
            </a:fld>
            <a:endParaRPr lang="en-CA"/>
          </a:p>
        </p:txBody>
      </p:sp>
      <p:sp>
        <p:nvSpPr>
          <p:cNvPr id="5" name="Footer Placeholder 4">
            <a:extLst>
              <a:ext uri="{FF2B5EF4-FFF2-40B4-BE49-F238E27FC236}">
                <a16:creationId xmlns:a16="http://schemas.microsoft.com/office/drawing/2014/main" id="{FF26AFC6-1F60-698F-13B2-8B58064711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75CA20-115C-5745-83AB-832827C79827}"/>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32183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3834-BCD3-A077-08A8-E18A2004878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FFA37AF-4DBD-D2CD-232D-B954FB068D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5ADCE97-514D-3776-8451-EEE219197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797DCFB-D606-E7B9-B28F-638260649D09}"/>
              </a:ext>
            </a:extLst>
          </p:cNvPr>
          <p:cNvSpPr>
            <a:spLocks noGrp="1"/>
          </p:cNvSpPr>
          <p:nvPr>
            <p:ph type="dt" sz="half" idx="10"/>
          </p:nvPr>
        </p:nvSpPr>
        <p:spPr/>
        <p:txBody>
          <a:bodyPr/>
          <a:lstStyle/>
          <a:p>
            <a:fld id="{0A7FF947-72AF-49C6-ADB0-2CD1B70DA7E2}" type="datetime1">
              <a:rPr lang="en-CA" smtClean="0"/>
              <a:t>2024-01-30</a:t>
            </a:fld>
            <a:endParaRPr lang="en-CA"/>
          </a:p>
        </p:txBody>
      </p:sp>
      <p:sp>
        <p:nvSpPr>
          <p:cNvPr id="6" name="Footer Placeholder 5">
            <a:extLst>
              <a:ext uri="{FF2B5EF4-FFF2-40B4-BE49-F238E27FC236}">
                <a16:creationId xmlns:a16="http://schemas.microsoft.com/office/drawing/2014/main" id="{051C150E-58CD-94ED-3734-0C6161AB0B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EE2813-142C-D697-876C-B7C26E54A603}"/>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167066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CC3D-02F8-D909-EB43-F4837B44242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AE1FFF6-7AB1-DA0F-E5CA-B459B255A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CF404A-3CD2-FD0E-E598-63C9EE4804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CC7F829-71FD-5D2A-FBAC-347225D66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06E18-441E-4EB0-D068-4A12E0238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1E209D0-02DB-56BD-C215-3C6B25089C2A}"/>
              </a:ext>
            </a:extLst>
          </p:cNvPr>
          <p:cNvSpPr>
            <a:spLocks noGrp="1"/>
          </p:cNvSpPr>
          <p:nvPr>
            <p:ph type="dt" sz="half" idx="10"/>
          </p:nvPr>
        </p:nvSpPr>
        <p:spPr/>
        <p:txBody>
          <a:bodyPr/>
          <a:lstStyle/>
          <a:p>
            <a:fld id="{A776B3C8-6673-4AD4-95CB-A7FC7C150AA3}" type="datetime1">
              <a:rPr lang="en-CA" smtClean="0"/>
              <a:t>2024-01-30</a:t>
            </a:fld>
            <a:endParaRPr lang="en-CA"/>
          </a:p>
        </p:txBody>
      </p:sp>
      <p:sp>
        <p:nvSpPr>
          <p:cNvPr id="8" name="Footer Placeholder 7">
            <a:extLst>
              <a:ext uri="{FF2B5EF4-FFF2-40B4-BE49-F238E27FC236}">
                <a16:creationId xmlns:a16="http://schemas.microsoft.com/office/drawing/2014/main" id="{5BBEF5DB-7FF6-009C-7624-F7B17DCADCF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C555430-350A-66B1-0D37-B62823240B53}"/>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35828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088C-19D6-B503-CD32-E411E839AA6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D6E86B2-CBB6-AB8A-3084-5BB00FB3F6A0}"/>
              </a:ext>
            </a:extLst>
          </p:cNvPr>
          <p:cNvSpPr>
            <a:spLocks noGrp="1"/>
          </p:cNvSpPr>
          <p:nvPr>
            <p:ph type="dt" sz="half" idx="10"/>
          </p:nvPr>
        </p:nvSpPr>
        <p:spPr/>
        <p:txBody>
          <a:bodyPr/>
          <a:lstStyle/>
          <a:p>
            <a:fld id="{64F7431F-D363-4231-937A-9145CB20AF33}" type="datetime1">
              <a:rPr lang="en-CA" smtClean="0"/>
              <a:t>2024-01-30</a:t>
            </a:fld>
            <a:endParaRPr lang="en-CA"/>
          </a:p>
        </p:txBody>
      </p:sp>
      <p:sp>
        <p:nvSpPr>
          <p:cNvPr id="4" name="Footer Placeholder 3">
            <a:extLst>
              <a:ext uri="{FF2B5EF4-FFF2-40B4-BE49-F238E27FC236}">
                <a16:creationId xmlns:a16="http://schemas.microsoft.com/office/drawing/2014/main" id="{5273A8ED-6461-A573-1B9F-85A75CB882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D83D564-E89D-6600-64F6-3690073918B9}"/>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266569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68F5A-821F-295A-D122-1F7E1F0D5A89}"/>
              </a:ext>
            </a:extLst>
          </p:cNvPr>
          <p:cNvSpPr>
            <a:spLocks noGrp="1"/>
          </p:cNvSpPr>
          <p:nvPr>
            <p:ph type="dt" sz="half" idx="10"/>
          </p:nvPr>
        </p:nvSpPr>
        <p:spPr/>
        <p:txBody>
          <a:bodyPr/>
          <a:lstStyle/>
          <a:p>
            <a:fld id="{C894D858-0045-4305-8688-C9513442EBB6}" type="datetime1">
              <a:rPr lang="en-CA" smtClean="0"/>
              <a:t>2024-01-30</a:t>
            </a:fld>
            <a:endParaRPr lang="en-CA"/>
          </a:p>
        </p:txBody>
      </p:sp>
      <p:sp>
        <p:nvSpPr>
          <p:cNvPr id="3" name="Footer Placeholder 2">
            <a:extLst>
              <a:ext uri="{FF2B5EF4-FFF2-40B4-BE49-F238E27FC236}">
                <a16:creationId xmlns:a16="http://schemas.microsoft.com/office/drawing/2014/main" id="{9F99BCA6-0D65-19CF-874B-53DF51323FA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4887224-5C93-90E5-0584-7812A5EDD51C}"/>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59543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3267-6C8B-A91C-0C5C-09406A753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20EB830-E470-B561-D0C5-885474707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2BE5CDF-2DA0-F929-2E12-9898A48BF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93963-C00A-AEA2-06DF-624DD39C6939}"/>
              </a:ext>
            </a:extLst>
          </p:cNvPr>
          <p:cNvSpPr>
            <a:spLocks noGrp="1"/>
          </p:cNvSpPr>
          <p:nvPr>
            <p:ph type="dt" sz="half" idx="10"/>
          </p:nvPr>
        </p:nvSpPr>
        <p:spPr/>
        <p:txBody>
          <a:bodyPr/>
          <a:lstStyle/>
          <a:p>
            <a:fld id="{69C30B63-5B1C-466E-9C1B-CB7C1BEEBCC6}" type="datetime1">
              <a:rPr lang="en-CA" smtClean="0"/>
              <a:t>2024-01-30</a:t>
            </a:fld>
            <a:endParaRPr lang="en-CA"/>
          </a:p>
        </p:txBody>
      </p:sp>
      <p:sp>
        <p:nvSpPr>
          <p:cNvPr id="6" name="Footer Placeholder 5">
            <a:extLst>
              <a:ext uri="{FF2B5EF4-FFF2-40B4-BE49-F238E27FC236}">
                <a16:creationId xmlns:a16="http://schemas.microsoft.com/office/drawing/2014/main" id="{351522A6-CE02-9C34-75F4-124B8011AA8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098998A-648A-D280-7382-F33DF58ED952}"/>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340582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9BEE-146A-8018-AC47-F30234D22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3A50AC3-9A5E-DB9D-BBCB-6BD7A324F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84A6088-B67A-456C-45A3-4942D566F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C6EAA-72A7-6A42-1474-027486F635DA}"/>
              </a:ext>
            </a:extLst>
          </p:cNvPr>
          <p:cNvSpPr>
            <a:spLocks noGrp="1"/>
          </p:cNvSpPr>
          <p:nvPr>
            <p:ph type="dt" sz="half" idx="10"/>
          </p:nvPr>
        </p:nvSpPr>
        <p:spPr/>
        <p:txBody>
          <a:bodyPr/>
          <a:lstStyle/>
          <a:p>
            <a:fld id="{8A7D4B8A-045E-4C5A-8C8B-C83DA3D1005C}" type="datetime1">
              <a:rPr lang="en-CA" smtClean="0"/>
              <a:t>2024-01-30</a:t>
            </a:fld>
            <a:endParaRPr lang="en-CA"/>
          </a:p>
        </p:txBody>
      </p:sp>
      <p:sp>
        <p:nvSpPr>
          <p:cNvPr id="6" name="Footer Placeholder 5">
            <a:extLst>
              <a:ext uri="{FF2B5EF4-FFF2-40B4-BE49-F238E27FC236}">
                <a16:creationId xmlns:a16="http://schemas.microsoft.com/office/drawing/2014/main" id="{410EE4D9-A601-0B7C-D601-4597DB6582F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4A19B84-99E4-8168-9533-237DC59C686A}"/>
              </a:ext>
            </a:extLst>
          </p:cNvPr>
          <p:cNvSpPr>
            <a:spLocks noGrp="1"/>
          </p:cNvSpPr>
          <p:nvPr>
            <p:ph type="sldNum" sz="quarter" idx="12"/>
          </p:nvPr>
        </p:nvSpPr>
        <p:spPr/>
        <p:txBody>
          <a:bodyPr/>
          <a:lstStyle/>
          <a:p>
            <a:fld id="{E6AC172E-9479-4DDA-8B03-65C60188AB19}" type="slidenum">
              <a:rPr lang="en-CA" smtClean="0"/>
              <a:t>‹#›</a:t>
            </a:fld>
            <a:endParaRPr lang="en-CA"/>
          </a:p>
        </p:txBody>
      </p:sp>
    </p:spTree>
    <p:extLst>
      <p:ext uri="{BB962C8B-B14F-4D97-AF65-F5344CB8AC3E}">
        <p14:creationId xmlns:p14="http://schemas.microsoft.com/office/powerpoint/2010/main" val="341386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B2DCD-D1EE-A19D-AC4F-200609951E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F7960E0-23AE-1410-4229-A50FF4873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CEF379-FB94-B0B3-A4CC-97E147020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EC798-6008-4567-8DD3-A10A19FC90F7}" type="datetime1">
              <a:rPr lang="en-CA" smtClean="0"/>
              <a:t>2024-01-30</a:t>
            </a:fld>
            <a:endParaRPr lang="en-CA"/>
          </a:p>
        </p:txBody>
      </p:sp>
      <p:sp>
        <p:nvSpPr>
          <p:cNvPr id="5" name="Footer Placeholder 4">
            <a:extLst>
              <a:ext uri="{FF2B5EF4-FFF2-40B4-BE49-F238E27FC236}">
                <a16:creationId xmlns:a16="http://schemas.microsoft.com/office/drawing/2014/main" id="{1F5596AD-5AE6-5980-ED63-570325C9E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64F8A78-7211-7D08-55C9-BDBAFF227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C172E-9479-4DDA-8B03-65C60188AB19}" type="slidenum">
              <a:rPr lang="en-CA" smtClean="0"/>
              <a:t>‹#›</a:t>
            </a:fld>
            <a:endParaRPr lang="en-CA"/>
          </a:p>
        </p:txBody>
      </p:sp>
    </p:spTree>
    <p:extLst>
      <p:ext uri="{BB962C8B-B14F-4D97-AF65-F5344CB8AC3E}">
        <p14:creationId xmlns:p14="http://schemas.microsoft.com/office/powerpoint/2010/main" val="1298471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46A8-F7B0-5EDC-4356-41F8EF4E3FE1}"/>
              </a:ext>
            </a:extLst>
          </p:cNvPr>
          <p:cNvSpPr>
            <a:spLocks noGrp="1"/>
          </p:cNvSpPr>
          <p:nvPr>
            <p:ph type="ctrTitle"/>
          </p:nvPr>
        </p:nvSpPr>
        <p:spPr/>
        <p:txBody>
          <a:bodyPr/>
          <a:lstStyle/>
          <a:p>
            <a:r>
              <a:rPr lang="en-CA" dirty="0"/>
              <a:t>AQNET Meeting </a:t>
            </a:r>
            <a:br>
              <a:rPr lang="en-CA" dirty="0"/>
            </a:br>
            <a:r>
              <a:rPr lang="en-CA" dirty="0"/>
              <a:t> </a:t>
            </a:r>
            <a:r>
              <a:rPr lang="en-CA" sz="4400" dirty="0"/>
              <a:t>Jan 30</a:t>
            </a:r>
            <a:r>
              <a:rPr lang="en-CA" sz="4400" baseline="30000" dirty="0"/>
              <a:t>th</a:t>
            </a:r>
            <a:r>
              <a:rPr lang="en-CA" sz="4400" dirty="0"/>
              <a:t>, 2024</a:t>
            </a:r>
          </a:p>
        </p:txBody>
      </p:sp>
      <p:sp>
        <p:nvSpPr>
          <p:cNvPr id="3" name="Subtitle 2">
            <a:extLst>
              <a:ext uri="{FF2B5EF4-FFF2-40B4-BE49-F238E27FC236}">
                <a16:creationId xmlns:a16="http://schemas.microsoft.com/office/drawing/2014/main" id="{25DCFE96-6D66-E4CD-9F25-B0AD44BDF123}"/>
              </a:ext>
            </a:extLst>
          </p:cNvPr>
          <p:cNvSpPr>
            <a:spLocks noGrp="1"/>
          </p:cNvSpPr>
          <p:nvPr>
            <p:ph type="subTitle" idx="1"/>
          </p:nvPr>
        </p:nvSpPr>
        <p:spPr>
          <a:xfrm>
            <a:off x="1524000" y="4079875"/>
            <a:ext cx="9144000" cy="1655762"/>
          </a:xfrm>
        </p:spPr>
        <p:txBody>
          <a:bodyPr/>
          <a:lstStyle/>
          <a:p>
            <a:r>
              <a:rPr lang="en-CA" dirty="0"/>
              <a:t>Andrew Cameron &amp; Jordan Thomas</a:t>
            </a:r>
          </a:p>
        </p:txBody>
      </p:sp>
    </p:spTree>
    <p:extLst>
      <p:ext uri="{BB962C8B-B14F-4D97-AF65-F5344CB8AC3E}">
        <p14:creationId xmlns:p14="http://schemas.microsoft.com/office/powerpoint/2010/main" val="7629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1242-9CE6-8501-0D33-3FD25B28AA1D}"/>
              </a:ext>
            </a:extLst>
          </p:cNvPr>
          <p:cNvSpPr>
            <a:spLocks noGrp="1"/>
          </p:cNvSpPr>
          <p:nvPr>
            <p:ph type="title"/>
          </p:nvPr>
        </p:nvSpPr>
        <p:spPr/>
        <p:txBody>
          <a:bodyPr/>
          <a:lstStyle/>
          <a:p>
            <a:r>
              <a:rPr lang="en-CA" dirty="0"/>
              <a:t>Current Status</a:t>
            </a:r>
          </a:p>
        </p:txBody>
      </p:sp>
      <p:sp>
        <p:nvSpPr>
          <p:cNvPr id="3" name="Content Placeholder 2">
            <a:extLst>
              <a:ext uri="{FF2B5EF4-FFF2-40B4-BE49-F238E27FC236}">
                <a16:creationId xmlns:a16="http://schemas.microsoft.com/office/drawing/2014/main" id="{8C7A16AB-97CC-CF32-C333-66A2B78D96D8}"/>
              </a:ext>
            </a:extLst>
          </p:cNvPr>
          <p:cNvSpPr>
            <a:spLocks noGrp="1"/>
          </p:cNvSpPr>
          <p:nvPr>
            <p:ph idx="1"/>
          </p:nvPr>
        </p:nvSpPr>
        <p:spPr>
          <a:xfrm>
            <a:off x="838200" y="1825624"/>
            <a:ext cx="10515600" cy="4859655"/>
          </a:xfrm>
        </p:spPr>
        <p:txBody>
          <a:bodyPr>
            <a:normAutofit lnSpcReduction="10000"/>
          </a:bodyPr>
          <a:lstStyle/>
          <a:p>
            <a:r>
              <a:rPr lang="en-CA" dirty="0"/>
              <a:t>We are three weeks in to working on replicating the swapping experiment conducted in summer 2023.</a:t>
            </a:r>
          </a:p>
          <a:p>
            <a:pPr lvl="1"/>
            <a:r>
              <a:rPr lang="en-CA" dirty="0"/>
              <a:t>Two EPR sources are running, each with Z basis visibilities of ~98.5%.</a:t>
            </a:r>
          </a:p>
          <a:p>
            <a:pPr lvl="1"/>
            <a:r>
              <a:rPr lang="en-CA" dirty="0"/>
              <a:t>Time bins are 346ps apart, with 5ns between qubits.</a:t>
            </a:r>
          </a:p>
          <a:p>
            <a:pPr lvl="1"/>
            <a:r>
              <a:rPr lang="en-CA" dirty="0"/>
              <a:t>6 SNSPDs are running (Four-fold coincidence + 2 extras for both MZI outputs).</a:t>
            </a:r>
          </a:p>
          <a:p>
            <a:pPr lvl="1"/>
            <a:endParaRPr lang="en-CA" dirty="0"/>
          </a:p>
          <a:p>
            <a:r>
              <a:rPr lang="en-CA" dirty="0"/>
              <a:t>We’ve been preparing classical signals for coexistence</a:t>
            </a:r>
          </a:p>
          <a:p>
            <a:pPr lvl="1"/>
            <a:r>
              <a:rPr lang="en-CA" dirty="0"/>
              <a:t>We have a pure photonics CW laser that can be tuned between 1529nm 1570nm with a maximum power of 17dBm.</a:t>
            </a:r>
          </a:p>
          <a:p>
            <a:pPr lvl="1"/>
            <a:r>
              <a:rPr lang="en-CA" dirty="0"/>
              <a:t>Ordered SFP transceivers at 1270nm, 1310nm, and 1545nm. Our FPGA can modulate these sources to emulate 10Gbps internet communication.  </a:t>
            </a:r>
          </a:p>
          <a:p>
            <a:pPr lvl="1"/>
            <a:r>
              <a:rPr lang="en-CA" dirty="0"/>
              <a:t>We have the WDMs required to multiplex the classical signals in and out of the quantum channels before the BSM </a:t>
            </a:r>
            <a:r>
              <a:rPr lang="en-CA" dirty="0" err="1"/>
              <a:t>beamsplitter</a:t>
            </a:r>
            <a:r>
              <a:rPr lang="en-CA" dirty="0"/>
              <a:t>.</a:t>
            </a:r>
          </a:p>
          <a:p>
            <a:endParaRPr lang="en-CA" dirty="0"/>
          </a:p>
        </p:txBody>
      </p:sp>
      <p:cxnSp>
        <p:nvCxnSpPr>
          <p:cNvPr id="4" name="Straight Connector 3">
            <a:extLst>
              <a:ext uri="{FF2B5EF4-FFF2-40B4-BE49-F238E27FC236}">
                <a16:creationId xmlns:a16="http://schemas.microsoft.com/office/drawing/2014/main" id="{5A0616C5-BA71-A2E6-A79F-12A7EC0156D6}"/>
              </a:ext>
            </a:extLst>
          </p:cNvPr>
          <p:cNvCxnSpPr/>
          <p:nvPr/>
        </p:nvCxnSpPr>
        <p:spPr>
          <a:xfrm flipV="1">
            <a:off x="270588" y="1455575"/>
            <a:ext cx="11597951" cy="0"/>
          </a:xfrm>
          <a:prstGeom prst="line">
            <a:avLst/>
          </a:prstGeom>
          <a:ln w="15875">
            <a:solidFill>
              <a:srgbClr val="004C97"/>
            </a:solidFill>
          </a:ln>
        </p:spPr>
        <p:style>
          <a:lnRef idx="1">
            <a:schemeClr val="accent1"/>
          </a:lnRef>
          <a:fillRef idx="0">
            <a:schemeClr val="accent1"/>
          </a:fillRef>
          <a:effectRef idx="0">
            <a:schemeClr val="accent1"/>
          </a:effectRef>
          <a:fontRef idx="minor">
            <a:schemeClr val="tx1"/>
          </a:fontRef>
        </p:style>
      </p:cxnSp>
      <p:pic>
        <p:nvPicPr>
          <p:cNvPr id="5" name="Picture 2" descr="First results from Fermilab's Muon g-2 experiment strengthen evidence of  new physics">
            <a:extLst>
              <a:ext uri="{FF2B5EF4-FFF2-40B4-BE49-F238E27FC236}">
                <a16:creationId xmlns:a16="http://schemas.microsoft.com/office/drawing/2014/main" id="{4B4AF05F-8360-5B90-95FF-CB62D50B44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8" b="27732"/>
          <a:stretch/>
        </p:blipFill>
        <p:spPr bwMode="auto">
          <a:xfrm>
            <a:off x="8117840" y="397237"/>
            <a:ext cx="3675380" cy="873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E59EDDB-66EA-674E-F6D9-01363E497121}"/>
              </a:ext>
            </a:extLst>
          </p:cNvPr>
          <p:cNvSpPr>
            <a:spLocks noGrp="1"/>
          </p:cNvSpPr>
          <p:nvPr>
            <p:ph type="sldNum" sz="quarter" idx="12"/>
          </p:nvPr>
        </p:nvSpPr>
        <p:spPr/>
        <p:txBody>
          <a:bodyPr/>
          <a:lstStyle/>
          <a:p>
            <a:fld id="{E6AC172E-9479-4DDA-8B03-65C60188AB19}" type="slidenum">
              <a:rPr lang="en-CA" smtClean="0"/>
              <a:t>2</a:t>
            </a:fld>
            <a:endParaRPr lang="en-CA"/>
          </a:p>
        </p:txBody>
      </p:sp>
    </p:spTree>
    <p:extLst>
      <p:ext uri="{BB962C8B-B14F-4D97-AF65-F5344CB8AC3E}">
        <p14:creationId xmlns:p14="http://schemas.microsoft.com/office/powerpoint/2010/main" val="255012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10328AC-F25A-2439-FD80-1C9C9FFC3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153" y="-3377"/>
            <a:ext cx="5160327" cy="6861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B02B350-3689-6391-B641-35C75C463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3" y="-3377"/>
            <a:ext cx="5160327" cy="68613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3388C53-87B2-2D17-D795-D7BADF27536A}"/>
              </a:ext>
            </a:extLst>
          </p:cNvPr>
          <p:cNvSpPr>
            <a:spLocks noGrp="1"/>
          </p:cNvSpPr>
          <p:nvPr>
            <p:ph type="sldNum" sz="quarter" idx="12"/>
          </p:nvPr>
        </p:nvSpPr>
        <p:spPr/>
        <p:txBody>
          <a:bodyPr/>
          <a:lstStyle/>
          <a:p>
            <a:fld id="{E6AC172E-9479-4DDA-8B03-65C60188AB19}" type="slidenum">
              <a:rPr lang="en-CA" smtClean="0"/>
              <a:t>3</a:t>
            </a:fld>
            <a:endParaRPr lang="en-CA"/>
          </a:p>
        </p:txBody>
      </p:sp>
    </p:spTree>
    <p:extLst>
      <p:ext uri="{BB962C8B-B14F-4D97-AF65-F5344CB8AC3E}">
        <p14:creationId xmlns:p14="http://schemas.microsoft.com/office/powerpoint/2010/main" val="409659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8C3FF6-5306-019F-9EFF-1C382DF88264}"/>
              </a:ext>
            </a:extLst>
          </p:cNvPr>
          <p:cNvCxnSpPr/>
          <p:nvPr/>
        </p:nvCxnSpPr>
        <p:spPr>
          <a:xfrm flipV="1">
            <a:off x="270588" y="1455575"/>
            <a:ext cx="11597951" cy="0"/>
          </a:xfrm>
          <a:prstGeom prst="line">
            <a:avLst/>
          </a:prstGeom>
          <a:ln w="15875">
            <a:solidFill>
              <a:srgbClr val="004C97"/>
            </a:solidFill>
          </a:ln>
        </p:spPr>
        <p:style>
          <a:lnRef idx="1">
            <a:schemeClr val="accent1"/>
          </a:lnRef>
          <a:fillRef idx="0">
            <a:schemeClr val="accent1"/>
          </a:fillRef>
          <a:effectRef idx="0">
            <a:schemeClr val="accent1"/>
          </a:effectRef>
          <a:fontRef idx="minor">
            <a:schemeClr val="tx1"/>
          </a:fontRef>
        </p:style>
      </p:cxnSp>
      <p:pic>
        <p:nvPicPr>
          <p:cNvPr id="5" name="Picture 2" descr="First results from Fermilab's Muon g-2 experiment strengthen evidence of  new physics">
            <a:extLst>
              <a:ext uri="{FF2B5EF4-FFF2-40B4-BE49-F238E27FC236}">
                <a16:creationId xmlns:a16="http://schemas.microsoft.com/office/drawing/2014/main" id="{4EF2418A-E7EA-3B38-58A7-643A96BDB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8" b="27732"/>
          <a:stretch/>
        </p:blipFill>
        <p:spPr bwMode="auto">
          <a:xfrm>
            <a:off x="8117840" y="397237"/>
            <a:ext cx="3675380" cy="8730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BF8B9DC-83CD-E064-72EF-ADE2B566A671}"/>
              </a:ext>
            </a:extLst>
          </p:cNvPr>
          <p:cNvSpPr>
            <a:spLocks noGrp="1"/>
          </p:cNvSpPr>
          <p:nvPr>
            <p:ph type="title"/>
          </p:nvPr>
        </p:nvSpPr>
        <p:spPr>
          <a:xfrm>
            <a:off x="838200" y="365125"/>
            <a:ext cx="7279640" cy="1325563"/>
          </a:xfrm>
        </p:spPr>
        <p:txBody>
          <a:bodyPr>
            <a:normAutofit/>
          </a:bodyPr>
          <a:lstStyle/>
          <a:p>
            <a:r>
              <a:rPr lang="en-CA" sz="3600" dirty="0">
                <a:latin typeface="Baskerville Old Face" panose="02020602080505020303" pitchFamily="18" charset="0"/>
              </a:rPr>
              <a:t>Experimental Setup – Z Basis</a:t>
            </a:r>
          </a:p>
        </p:txBody>
      </p:sp>
      <p:pic>
        <p:nvPicPr>
          <p:cNvPr id="8" name="Picture 7">
            <a:extLst>
              <a:ext uri="{FF2B5EF4-FFF2-40B4-BE49-F238E27FC236}">
                <a16:creationId xmlns:a16="http://schemas.microsoft.com/office/drawing/2014/main" id="{2DF79527-76AB-6C47-CF22-BE024EA017A7}"/>
              </a:ext>
            </a:extLst>
          </p:cNvPr>
          <p:cNvPicPr>
            <a:picLocks noChangeAspect="1"/>
          </p:cNvPicPr>
          <p:nvPr/>
        </p:nvPicPr>
        <p:blipFill>
          <a:blip r:embed="rId3"/>
          <a:stretch>
            <a:fillRect/>
          </a:stretch>
        </p:blipFill>
        <p:spPr>
          <a:xfrm>
            <a:off x="513080" y="1875946"/>
            <a:ext cx="10433944" cy="450464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E4BAE26-97DD-C0D0-4C59-620076C8B83F}"/>
                  </a:ext>
                </a:extLst>
              </p:cNvPr>
              <p:cNvSpPr txBox="1"/>
              <p:nvPr/>
            </p:nvSpPr>
            <p:spPr>
              <a:xfrm>
                <a:off x="6069563" y="1771968"/>
                <a:ext cx="17325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panose="02040503050406030204" pitchFamily="18" charset="0"/>
                            </a:rPr>
                          </m:ctrlPr>
                        </m:sSubPr>
                        <m:e>
                          <m:d>
                            <m:dPr>
                              <m:begChr m:val="|"/>
                              <m:endChr m:val="⟩"/>
                              <m:ctrlPr>
                                <a:rPr lang="en-CA" sz="2800" b="0" i="1" smtClean="0">
                                  <a:latin typeface="Cambria Math" panose="02040503050406030204" pitchFamily="18" charset="0"/>
                                </a:rPr>
                              </m:ctrlPr>
                            </m:dPr>
                            <m:e>
                              <m:sSup>
                                <m:sSupPr>
                                  <m:ctrlPr>
                                    <a:rPr lang="en-CA" sz="2800" b="0" i="1" smtClean="0">
                                      <a:latin typeface="Cambria Math" panose="02040503050406030204" pitchFamily="18" charset="0"/>
                                    </a:rPr>
                                  </m:ctrlPr>
                                </m:sSupPr>
                                <m:e>
                                  <m:r>
                                    <m:rPr>
                                      <m:sty m:val="p"/>
                                    </m:rPr>
                                    <a:rPr lang="en-CA" sz="2800" b="0" i="0" smtClean="0">
                                      <a:latin typeface="Cambria Math" panose="02040503050406030204" pitchFamily="18" charset="0"/>
                                    </a:rPr>
                                    <m:t>Φ</m:t>
                                  </m:r>
                                </m:e>
                                <m:sup>
                                  <m:r>
                                    <a:rPr lang="en-CA" sz="2800" b="0" i="1" smtClean="0">
                                      <a:latin typeface="Cambria Math" panose="02040503050406030204" pitchFamily="18" charset="0"/>
                                    </a:rPr>
                                    <m:t>+</m:t>
                                  </m:r>
                                </m:sup>
                              </m:sSup>
                            </m:e>
                          </m:d>
                        </m:e>
                        <m:sub>
                          <m:r>
                            <a:rPr lang="en-CA" sz="2800" b="0" i="1" smtClean="0">
                              <a:latin typeface="Cambria Math" panose="02040503050406030204" pitchFamily="18" charset="0"/>
                            </a:rPr>
                            <m:t>12</m:t>
                          </m:r>
                        </m:sub>
                      </m:sSub>
                    </m:oMath>
                  </m:oMathPara>
                </a14:m>
                <a:endParaRPr lang="en-CA" sz="2800" dirty="0"/>
              </a:p>
            </p:txBody>
          </p:sp>
        </mc:Choice>
        <mc:Fallback xmlns="">
          <p:sp>
            <p:nvSpPr>
              <p:cNvPr id="9" name="TextBox 8">
                <a:extLst>
                  <a:ext uri="{FF2B5EF4-FFF2-40B4-BE49-F238E27FC236}">
                    <a16:creationId xmlns:a16="http://schemas.microsoft.com/office/drawing/2014/main" id="{DE4BAE26-97DD-C0D0-4C59-620076C8B83F}"/>
                  </a:ext>
                </a:extLst>
              </p:cNvPr>
              <p:cNvSpPr txBox="1">
                <a:spLocks noRot="1" noChangeAspect="1" noMove="1" noResize="1" noEditPoints="1" noAdjustHandles="1" noChangeArrowheads="1" noChangeShapeType="1" noTextEdit="1"/>
              </p:cNvSpPr>
              <p:nvPr/>
            </p:nvSpPr>
            <p:spPr>
              <a:xfrm>
                <a:off x="6069563" y="1771968"/>
                <a:ext cx="1732547" cy="523220"/>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5A7A4DA-E8D3-BDD7-97F9-F8411C28218B}"/>
                  </a:ext>
                </a:extLst>
              </p:cNvPr>
              <p:cNvSpPr txBox="1"/>
              <p:nvPr/>
            </p:nvSpPr>
            <p:spPr>
              <a:xfrm>
                <a:off x="6069562" y="3236666"/>
                <a:ext cx="17325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2800" b="0" i="1" smtClean="0">
                              <a:latin typeface="Cambria Math" panose="02040503050406030204" pitchFamily="18" charset="0"/>
                            </a:rPr>
                          </m:ctrlPr>
                        </m:sSubPr>
                        <m:e>
                          <m:d>
                            <m:dPr>
                              <m:begChr m:val="|"/>
                              <m:endChr m:val="⟩"/>
                              <m:ctrlPr>
                                <a:rPr lang="en-CA" sz="2800" b="0" i="1" smtClean="0">
                                  <a:latin typeface="Cambria Math" panose="02040503050406030204" pitchFamily="18" charset="0"/>
                                </a:rPr>
                              </m:ctrlPr>
                            </m:dPr>
                            <m:e>
                              <m:sSup>
                                <m:sSupPr>
                                  <m:ctrlPr>
                                    <a:rPr lang="en-CA" sz="2800" b="0" i="1" smtClean="0">
                                      <a:latin typeface="Cambria Math" panose="02040503050406030204" pitchFamily="18" charset="0"/>
                                    </a:rPr>
                                  </m:ctrlPr>
                                </m:sSupPr>
                                <m:e>
                                  <m:r>
                                    <m:rPr>
                                      <m:sty m:val="p"/>
                                    </m:rPr>
                                    <a:rPr lang="en-CA" sz="2800" b="0" i="0" smtClean="0">
                                      <a:latin typeface="Cambria Math" panose="02040503050406030204" pitchFamily="18" charset="0"/>
                                    </a:rPr>
                                    <m:t>Φ</m:t>
                                  </m:r>
                                </m:e>
                                <m:sup>
                                  <m:r>
                                    <a:rPr lang="en-CA" sz="2800" b="0" i="1" smtClean="0">
                                      <a:latin typeface="Cambria Math" panose="02040503050406030204" pitchFamily="18" charset="0"/>
                                    </a:rPr>
                                    <m:t>+</m:t>
                                  </m:r>
                                </m:sup>
                              </m:sSup>
                            </m:e>
                          </m:d>
                        </m:e>
                        <m:sub>
                          <m:r>
                            <a:rPr lang="en-CA" sz="2800" b="0" i="1" smtClean="0">
                              <a:latin typeface="Cambria Math" panose="02040503050406030204" pitchFamily="18" charset="0"/>
                            </a:rPr>
                            <m:t>34</m:t>
                          </m:r>
                        </m:sub>
                      </m:sSub>
                    </m:oMath>
                  </m:oMathPara>
                </a14:m>
                <a:endParaRPr lang="en-CA" sz="2800" dirty="0"/>
              </a:p>
            </p:txBody>
          </p:sp>
        </mc:Choice>
        <mc:Fallback xmlns="">
          <p:sp>
            <p:nvSpPr>
              <p:cNvPr id="10" name="TextBox 9">
                <a:extLst>
                  <a:ext uri="{FF2B5EF4-FFF2-40B4-BE49-F238E27FC236}">
                    <a16:creationId xmlns:a16="http://schemas.microsoft.com/office/drawing/2014/main" id="{B5A7A4DA-E8D3-BDD7-97F9-F8411C28218B}"/>
                  </a:ext>
                </a:extLst>
              </p:cNvPr>
              <p:cNvSpPr txBox="1">
                <a:spLocks noRot="1" noChangeAspect="1" noMove="1" noResize="1" noEditPoints="1" noAdjustHandles="1" noChangeArrowheads="1" noChangeShapeType="1" noTextEdit="1"/>
              </p:cNvSpPr>
              <p:nvPr/>
            </p:nvSpPr>
            <p:spPr>
              <a:xfrm>
                <a:off x="6069562" y="3236666"/>
                <a:ext cx="1732547" cy="523220"/>
              </a:xfrm>
              <a:prstGeom prst="rect">
                <a:avLst/>
              </a:prstGeom>
              <a:blipFill>
                <a:blip r:embed="rId5"/>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84C698E5-BAD4-59F1-80E7-AC224885E843}"/>
              </a:ext>
            </a:extLst>
          </p:cNvPr>
          <p:cNvSpPr>
            <a:spLocks noGrp="1"/>
          </p:cNvSpPr>
          <p:nvPr>
            <p:ph type="sldNum" sz="quarter" idx="12"/>
          </p:nvPr>
        </p:nvSpPr>
        <p:spPr/>
        <p:txBody>
          <a:bodyPr/>
          <a:lstStyle/>
          <a:p>
            <a:fld id="{E6AC172E-9479-4DDA-8B03-65C60188AB19}" type="slidenum">
              <a:rPr lang="en-CA" smtClean="0"/>
              <a:t>4</a:t>
            </a:fld>
            <a:endParaRPr lang="en-CA"/>
          </a:p>
        </p:txBody>
      </p:sp>
    </p:spTree>
    <p:extLst>
      <p:ext uri="{BB962C8B-B14F-4D97-AF65-F5344CB8AC3E}">
        <p14:creationId xmlns:p14="http://schemas.microsoft.com/office/powerpoint/2010/main" val="393915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F9EE22-C7CB-62A5-CF31-132119DF2987}"/>
              </a:ext>
            </a:extLst>
          </p:cNvPr>
          <p:cNvSpPr>
            <a:spLocks noGrp="1"/>
          </p:cNvSpPr>
          <p:nvPr>
            <p:ph type="sldNum" sz="quarter" idx="12"/>
          </p:nvPr>
        </p:nvSpPr>
        <p:spPr/>
        <p:txBody>
          <a:bodyPr/>
          <a:lstStyle/>
          <a:p>
            <a:fld id="{E6AC172E-9479-4DDA-8B03-65C60188AB19}" type="slidenum">
              <a:rPr lang="en-CA" smtClean="0"/>
              <a:t>5</a:t>
            </a:fld>
            <a:endParaRPr lang="en-CA"/>
          </a:p>
        </p:txBody>
      </p:sp>
      <p:cxnSp>
        <p:nvCxnSpPr>
          <p:cNvPr id="5" name="Straight Connector 4">
            <a:extLst>
              <a:ext uri="{FF2B5EF4-FFF2-40B4-BE49-F238E27FC236}">
                <a16:creationId xmlns:a16="http://schemas.microsoft.com/office/drawing/2014/main" id="{E3C1D9D8-3519-7DAA-666A-830AD737BF2D}"/>
              </a:ext>
            </a:extLst>
          </p:cNvPr>
          <p:cNvCxnSpPr/>
          <p:nvPr/>
        </p:nvCxnSpPr>
        <p:spPr>
          <a:xfrm flipV="1">
            <a:off x="270588" y="1455575"/>
            <a:ext cx="11597951" cy="0"/>
          </a:xfrm>
          <a:prstGeom prst="line">
            <a:avLst/>
          </a:prstGeom>
          <a:ln w="15875">
            <a:solidFill>
              <a:srgbClr val="004C97"/>
            </a:solidFill>
          </a:ln>
        </p:spPr>
        <p:style>
          <a:lnRef idx="1">
            <a:schemeClr val="accent1"/>
          </a:lnRef>
          <a:fillRef idx="0">
            <a:schemeClr val="accent1"/>
          </a:fillRef>
          <a:effectRef idx="0">
            <a:schemeClr val="accent1"/>
          </a:effectRef>
          <a:fontRef idx="minor">
            <a:schemeClr val="tx1"/>
          </a:fontRef>
        </p:style>
      </p:cxnSp>
      <p:pic>
        <p:nvPicPr>
          <p:cNvPr id="6" name="Picture 2" descr="First results from Fermilab's Muon g-2 experiment strengthen evidence of  new physics">
            <a:extLst>
              <a:ext uri="{FF2B5EF4-FFF2-40B4-BE49-F238E27FC236}">
                <a16:creationId xmlns:a16="http://schemas.microsoft.com/office/drawing/2014/main" id="{273CD619-9583-4208-257C-9B2C34C2A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8" b="27732"/>
          <a:stretch/>
        </p:blipFill>
        <p:spPr bwMode="auto">
          <a:xfrm>
            <a:off x="8117840" y="397237"/>
            <a:ext cx="3675380" cy="873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1476057-CBF5-B8A5-82FB-73A3808B548F}"/>
              </a:ext>
            </a:extLst>
          </p:cNvPr>
          <p:cNvSpPr>
            <a:spLocks noGrp="1"/>
          </p:cNvSpPr>
          <p:nvPr>
            <p:ph type="title"/>
          </p:nvPr>
        </p:nvSpPr>
        <p:spPr>
          <a:xfrm>
            <a:off x="838200" y="365125"/>
            <a:ext cx="7279640" cy="1325563"/>
          </a:xfrm>
        </p:spPr>
        <p:txBody>
          <a:bodyPr>
            <a:normAutofit/>
          </a:bodyPr>
          <a:lstStyle/>
          <a:p>
            <a:r>
              <a:rPr lang="en-CA" sz="3600" dirty="0">
                <a:latin typeface="Baskerville Old Face" panose="02020602080505020303" pitchFamily="18" charset="0"/>
              </a:rPr>
              <a:t>Experimental Setup – X Basis</a:t>
            </a:r>
          </a:p>
        </p:txBody>
      </p:sp>
      <p:pic>
        <p:nvPicPr>
          <p:cNvPr id="9" name="Picture 8">
            <a:extLst>
              <a:ext uri="{FF2B5EF4-FFF2-40B4-BE49-F238E27FC236}">
                <a16:creationId xmlns:a16="http://schemas.microsoft.com/office/drawing/2014/main" id="{BCCC962D-BE18-78F9-77A9-0F5AB2A6C879}"/>
              </a:ext>
            </a:extLst>
          </p:cNvPr>
          <p:cNvPicPr>
            <a:picLocks noChangeAspect="1"/>
          </p:cNvPicPr>
          <p:nvPr/>
        </p:nvPicPr>
        <p:blipFill rotWithShape="1">
          <a:blip r:embed="rId3"/>
          <a:srcRect t="1652"/>
          <a:stretch/>
        </p:blipFill>
        <p:spPr>
          <a:xfrm>
            <a:off x="322919" y="1798322"/>
            <a:ext cx="11546162" cy="4765517"/>
          </a:xfrm>
          <a:prstGeom prst="rect">
            <a:avLst/>
          </a:prstGeom>
        </p:spPr>
      </p:pic>
    </p:spTree>
    <p:extLst>
      <p:ext uri="{BB962C8B-B14F-4D97-AF65-F5344CB8AC3E}">
        <p14:creationId xmlns:p14="http://schemas.microsoft.com/office/powerpoint/2010/main" val="172686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24465D0-9874-CCF3-272A-46DD98EEF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20" b="11557"/>
          <a:stretch/>
        </p:blipFill>
        <p:spPr bwMode="auto">
          <a:xfrm>
            <a:off x="0" y="0"/>
            <a:ext cx="12208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1822EEA-17ED-2AEC-8A96-E7FE25ECF620}"/>
              </a:ext>
            </a:extLst>
          </p:cNvPr>
          <p:cNvSpPr>
            <a:spLocks noGrp="1"/>
          </p:cNvSpPr>
          <p:nvPr>
            <p:ph type="sldNum" sz="quarter" idx="12"/>
          </p:nvPr>
        </p:nvSpPr>
        <p:spPr/>
        <p:txBody>
          <a:bodyPr/>
          <a:lstStyle/>
          <a:p>
            <a:fld id="{E6AC172E-9479-4DDA-8B03-65C60188AB19}" type="slidenum">
              <a:rPr lang="en-CA" smtClean="0"/>
              <a:t>6</a:t>
            </a:fld>
            <a:endParaRPr lang="en-CA"/>
          </a:p>
        </p:txBody>
      </p:sp>
    </p:spTree>
    <p:extLst>
      <p:ext uri="{BB962C8B-B14F-4D97-AF65-F5344CB8AC3E}">
        <p14:creationId xmlns:p14="http://schemas.microsoft.com/office/powerpoint/2010/main" val="527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5614-46E7-C165-E5DD-9930188FF212}"/>
              </a:ext>
            </a:extLst>
          </p:cNvPr>
          <p:cNvSpPr>
            <a:spLocks noGrp="1"/>
          </p:cNvSpPr>
          <p:nvPr>
            <p:ph type="title"/>
          </p:nvPr>
        </p:nvSpPr>
        <p:spPr/>
        <p:txBody>
          <a:bodyPr/>
          <a:lstStyle/>
          <a:p>
            <a:r>
              <a:rPr lang="en-CA" dirty="0"/>
              <a:t>Plans for this week</a:t>
            </a:r>
          </a:p>
        </p:txBody>
      </p:sp>
      <p:sp>
        <p:nvSpPr>
          <p:cNvPr id="3" name="Content Placeholder 2">
            <a:extLst>
              <a:ext uri="{FF2B5EF4-FFF2-40B4-BE49-F238E27FC236}">
                <a16:creationId xmlns:a16="http://schemas.microsoft.com/office/drawing/2014/main" id="{918E2A25-DFAB-613F-AC12-9930ADEAC593}"/>
              </a:ext>
            </a:extLst>
          </p:cNvPr>
          <p:cNvSpPr>
            <a:spLocks noGrp="1"/>
          </p:cNvSpPr>
          <p:nvPr>
            <p:ph idx="1"/>
          </p:nvPr>
        </p:nvSpPr>
        <p:spPr/>
        <p:txBody>
          <a:bodyPr/>
          <a:lstStyle/>
          <a:p>
            <a:r>
              <a:rPr lang="en-CA" dirty="0"/>
              <a:t>Measure X-basis visibilities of both sources. As of Friday, we can remotely control the interferometer power supplies.</a:t>
            </a:r>
          </a:p>
          <a:p>
            <a:endParaRPr lang="en-CA" dirty="0"/>
          </a:p>
          <a:p>
            <a:r>
              <a:rPr lang="en-CA" dirty="0"/>
              <a:t>Combine one photon from each source on the BSM beam splitter and measure HOM visibility. A variable optical delay is on the table, and it’s the last component we have to learn how to remotely address.</a:t>
            </a:r>
          </a:p>
          <a:p>
            <a:endParaRPr lang="en-CA" dirty="0"/>
          </a:p>
          <a:p>
            <a:r>
              <a:rPr lang="en-CA" dirty="0"/>
              <a:t>If all goes to plan, we’ll begin entanglement swapping measurements by the end of the week/early next week.</a:t>
            </a:r>
          </a:p>
        </p:txBody>
      </p:sp>
      <p:cxnSp>
        <p:nvCxnSpPr>
          <p:cNvPr id="4" name="Straight Connector 3">
            <a:extLst>
              <a:ext uri="{FF2B5EF4-FFF2-40B4-BE49-F238E27FC236}">
                <a16:creationId xmlns:a16="http://schemas.microsoft.com/office/drawing/2014/main" id="{EE7C0978-44B1-4D75-CBAD-3DE7EA59F015}"/>
              </a:ext>
            </a:extLst>
          </p:cNvPr>
          <p:cNvCxnSpPr/>
          <p:nvPr/>
        </p:nvCxnSpPr>
        <p:spPr>
          <a:xfrm flipV="1">
            <a:off x="270588" y="1455575"/>
            <a:ext cx="11597951" cy="0"/>
          </a:xfrm>
          <a:prstGeom prst="line">
            <a:avLst/>
          </a:prstGeom>
          <a:ln w="15875">
            <a:solidFill>
              <a:srgbClr val="004C97"/>
            </a:solidFill>
          </a:ln>
        </p:spPr>
        <p:style>
          <a:lnRef idx="1">
            <a:schemeClr val="accent1"/>
          </a:lnRef>
          <a:fillRef idx="0">
            <a:schemeClr val="accent1"/>
          </a:fillRef>
          <a:effectRef idx="0">
            <a:schemeClr val="accent1"/>
          </a:effectRef>
          <a:fontRef idx="minor">
            <a:schemeClr val="tx1"/>
          </a:fontRef>
        </p:style>
      </p:cxnSp>
      <p:pic>
        <p:nvPicPr>
          <p:cNvPr id="5" name="Picture 2" descr="First results from Fermilab's Muon g-2 experiment strengthen evidence of  new physics">
            <a:extLst>
              <a:ext uri="{FF2B5EF4-FFF2-40B4-BE49-F238E27FC236}">
                <a16:creationId xmlns:a16="http://schemas.microsoft.com/office/drawing/2014/main" id="{E86174C5-43F2-A896-167A-7C26F78A1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8" b="27732"/>
          <a:stretch/>
        </p:blipFill>
        <p:spPr bwMode="auto">
          <a:xfrm>
            <a:off x="8117840" y="397237"/>
            <a:ext cx="3675380" cy="873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1955F07-AA80-3DDF-A92E-B6E33E7708EE}"/>
              </a:ext>
            </a:extLst>
          </p:cNvPr>
          <p:cNvSpPr>
            <a:spLocks noGrp="1"/>
          </p:cNvSpPr>
          <p:nvPr>
            <p:ph type="sldNum" sz="quarter" idx="12"/>
          </p:nvPr>
        </p:nvSpPr>
        <p:spPr/>
        <p:txBody>
          <a:bodyPr/>
          <a:lstStyle/>
          <a:p>
            <a:fld id="{E6AC172E-9479-4DDA-8B03-65C60188AB19}" type="slidenum">
              <a:rPr lang="en-CA" smtClean="0"/>
              <a:t>7</a:t>
            </a:fld>
            <a:endParaRPr lang="en-CA"/>
          </a:p>
        </p:txBody>
      </p:sp>
    </p:spTree>
    <p:extLst>
      <p:ext uri="{BB962C8B-B14F-4D97-AF65-F5344CB8AC3E}">
        <p14:creationId xmlns:p14="http://schemas.microsoft.com/office/powerpoint/2010/main" val="420316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F086-EA6D-10A9-7140-28FF98C4F3F5}"/>
              </a:ext>
            </a:extLst>
          </p:cNvPr>
          <p:cNvSpPr>
            <a:spLocks noGrp="1"/>
          </p:cNvSpPr>
          <p:nvPr>
            <p:ph type="title"/>
          </p:nvPr>
        </p:nvSpPr>
        <p:spPr/>
        <p:txBody>
          <a:bodyPr/>
          <a:lstStyle/>
          <a:p>
            <a:r>
              <a:rPr lang="en-CA" dirty="0"/>
              <a:t>Future steps</a:t>
            </a:r>
          </a:p>
        </p:txBody>
      </p:sp>
      <p:sp>
        <p:nvSpPr>
          <p:cNvPr id="3" name="Content Placeholder 2">
            <a:extLst>
              <a:ext uri="{FF2B5EF4-FFF2-40B4-BE49-F238E27FC236}">
                <a16:creationId xmlns:a16="http://schemas.microsoft.com/office/drawing/2014/main" id="{D097F2F7-A652-1D57-431C-D1E65E0138C2}"/>
              </a:ext>
            </a:extLst>
          </p:cNvPr>
          <p:cNvSpPr>
            <a:spLocks noGrp="1"/>
          </p:cNvSpPr>
          <p:nvPr>
            <p:ph idx="1"/>
          </p:nvPr>
        </p:nvSpPr>
        <p:spPr/>
        <p:txBody>
          <a:bodyPr/>
          <a:lstStyle/>
          <a:p>
            <a:r>
              <a:rPr lang="en-CA" dirty="0"/>
              <a:t>Raju is sending us two 10km spools of telecom fiber. First, we’ll see how the spools affect the experiment, then we’ll multiplex in our classical signals. We’ll check how the following are affected:</a:t>
            </a:r>
          </a:p>
          <a:p>
            <a:pPr lvl="1"/>
            <a:r>
              <a:rPr lang="en-CA" dirty="0"/>
              <a:t>Entanglement distribution visibility</a:t>
            </a:r>
          </a:p>
          <a:p>
            <a:pPr lvl="1"/>
            <a:r>
              <a:rPr lang="en-CA" dirty="0"/>
              <a:t>HOM interference visibility</a:t>
            </a:r>
          </a:p>
          <a:p>
            <a:pPr lvl="1"/>
            <a:r>
              <a:rPr lang="en-CA" dirty="0"/>
              <a:t>Entanglement swapping fidelity</a:t>
            </a:r>
          </a:p>
          <a:p>
            <a:pPr lvl="1"/>
            <a:endParaRPr lang="en-CA" dirty="0"/>
          </a:p>
          <a:p>
            <a:r>
              <a:rPr lang="en-CA" dirty="0"/>
              <a:t>In addition to studying how much classical CW power we can put in the spools, the final demo will show coexistence with 10Gbps classical communications at three different wavelengths.</a:t>
            </a:r>
          </a:p>
          <a:p>
            <a:pPr lvl="1"/>
            <a:endParaRPr lang="en-CA" dirty="0"/>
          </a:p>
          <a:p>
            <a:endParaRPr lang="en-CA" dirty="0"/>
          </a:p>
          <a:p>
            <a:endParaRPr lang="en-CA" dirty="0"/>
          </a:p>
        </p:txBody>
      </p:sp>
      <p:cxnSp>
        <p:nvCxnSpPr>
          <p:cNvPr id="4" name="Straight Connector 3">
            <a:extLst>
              <a:ext uri="{FF2B5EF4-FFF2-40B4-BE49-F238E27FC236}">
                <a16:creationId xmlns:a16="http://schemas.microsoft.com/office/drawing/2014/main" id="{38161335-4C1A-B43C-5435-CB59DB1959FA}"/>
              </a:ext>
            </a:extLst>
          </p:cNvPr>
          <p:cNvCxnSpPr/>
          <p:nvPr/>
        </p:nvCxnSpPr>
        <p:spPr>
          <a:xfrm flipV="1">
            <a:off x="270588" y="1455575"/>
            <a:ext cx="11597951" cy="0"/>
          </a:xfrm>
          <a:prstGeom prst="line">
            <a:avLst/>
          </a:prstGeom>
          <a:ln w="15875">
            <a:solidFill>
              <a:srgbClr val="004C97"/>
            </a:solidFill>
          </a:ln>
        </p:spPr>
        <p:style>
          <a:lnRef idx="1">
            <a:schemeClr val="accent1"/>
          </a:lnRef>
          <a:fillRef idx="0">
            <a:schemeClr val="accent1"/>
          </a:fillRef>
          <a:effectRef idx="0">
            <a:schemeClr val="accent1"/>
          </a:effectRef>
          <a:fontRef idx="minor">
            <a:schemeClr val="tx1"/>
          </a:fontRef>
        </p:style>
      </p:cxnSp>
      <p:pic>
        <p:nvPicPr>
          <p:cNvPr id="5" name="Picture 2" descr="First results from Fermilab's Muon g-2 experiment strengthen evidence of  new physics">
            <a:extLst>
              <a:ext uri="{FF2B5EF4-FFF2-40B4-BE49-F238E27FC236}">
                <a16:creationId xmlns:a16="http://schemas.microsoft.com/office/drawing/2014/main" id="{63BFD894-9F0A-C4E8-0606-169308748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8" b="27732"/>
          <a:stretch/>
        </p:blipFill>
        <p:spPr bwMode="auto">
          <a:xfrm>
            <a:off x="8117840" y="397237"/>
            <a:ext cx="3675380" cy="873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44D6463-D97F-A148-237C-3AF4DF3FFE24}"/>
              </a:ext>
            </a:extLst>
          </p:cNvPr>
          <p:cNvSpPr>
            <a:spLocks noGrp="1"/>
          </p:cNvSpPr>
          <p:nvPr>
            <p:ph type="sldNum" sz="quarter" idx="12"/>
          </p:nvPr>
        </p:nvSpPr>
        <p:spPr/>
        <p:txBody>
          <a:bodyPr/>
          <a:lstStyle/>
          <a:p>
            <a:fld id="{E6AC172E-9479-4DDA-8B03-65C60188AB19}" type="slidenum">
              <a:rPr lang="en-CA" smtClean="0"/>
              <a:t>8</a:t>
            </a:fld>
            <a:endParaRPr lang="en-CA"/>
          </a:p>
        </p:txBody>
      </p:sp>
    </p:spTree>
    <p:extLst>
      <p:ext uri="{BB962C8B-B14F-4D97-AF65-F5344CB8AC3E}">
        <p14:creationId xmlns:p14="http://schemas.microsoft.com/office/powerpoint/2010/main" val="2781795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330</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Baskerville Old Face</vt:lpstr>
      <vt:lpstr>Calibri</vt:lpstr>
      <vt:lpstr>Calibri Light</vt:lpstr>
      <vt:lpstr>Cambria Math</vt:lpstr>
      <vt:lpstr>Office Theme</vt:lpstr>
      <vt:lpstr>AQNET Meeting   Jan 30th, 2024</vt:lpstr>
      <vt:lpstr>Current Status</vt:lpstr>
      <vt:lpstr>PowerPoint Presentation</vt:lpstr>
      <vt:lpstr>Experimental Setup – Z Basis</vt:lpstr>
      <vt:lpstr>Experimental Setup – X Basis</vt:lpstr>
      <vt:lpstr>PowerPoint Presentation</vt:lpstr>
      <vt:lpstr>Plans for this week</vt:lpstr>
      <vt:lpstr>Future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AQNET Meeting   Jan 30th, 2024</dc:title>
  <dc:creator>Andrew Cameron</dc:creator>
  <cp:lastModifiedBy>Andrew Cameron</cp:lastModifiedBy>
  <cp:revision>1</cp:revision>
  <dcterms:created xsi:type="dcterms:W3CDTF">2024-01-30T17:04:24Z</dcterms:created>
  <dcterms:modified xsi:type="dcterms:W3CDTF">2024-01-30T17:35:44Z</dcterms:modified>
</cp:coreProperties>
</file>