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12"/>
  </p:notesMasterIdLst>
  <p:handoutMasterIdLst>
    <p:handoutMasterId r:id="rId13"/>
  </p:handoutMasterIdLst>
  <p:sldIdLst>
    <p:sldId id="297" r:id="rId5"/>
    <p:sldId id="563" r:id="rId6"/>
    <p:sldId id="564" r:id="rId7"/>
    <p:sldId id="565" r:id="rId8"/>
    <p:sldId id="566" r:id="rId9"/>
    <p:sldId id="567" r:id="rId10"/>
    <p:sldId id="568" r:id="rId11"/>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81E32"/>
    <a:srgbClr val="FFFFFF"/>
    <a:srgbClr val="C75B12"/>
    <a:srgbClr val="E17000"/>
    <a:srgbClr val="5B8F22"/>
    <a:srgbClr val="D2C295"/>
    <a:srgbClr val="A79E70"/>
    <a:srgbClr val="4D4F53"/>
    <a:srgbClr val="0099CC"/>
    <a:srgbClr val="69BE2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Objects="1" showGuides="1">
      <p:cViewPr>
        <p:scale>
          <a:sx n="70" d="100"/>
          <a:sy n="70" d="100"/>
        </p:scale>
        <p:origin x="-468" y="-108"/>
      </p:cViewPr>
      <p:guideLst>
        <p:guide orient="horz" pos="326"/>
        <p:guide orient="horz" pos="1294"/>
        <p:guide orient="horz" pos="3745"/>
        <p:guide orient="horz" pos="3980"/>
        <p:guide orient="horz" pos="1052"/>
        <p:guide orient="horz" pos="1741"/>
        <p:guide orient="horz" pos="4183"/>
        <p:guide orient="horz" pos="566"/>
        <p:guide orient="horz" pos="2808"/>
        <p:guide pos="2880"/>
        <p:guide pos="363"/>
        <p:guide pos="5396"/>
        <p:guide pos="282"/>
        <p:guide pos="3784"/>
        <p:guide pos="3736"/>
        <p:guide pos="2179"/>
        <p:guide pos="5464"/>
        <p:guide pos="3867"/>
      </p:guideLst>
    </p:cSldViewPr>
  </p:slid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3" d="100"/>
          <a:sy n="83" d="100"/>
        </p:scale>
        <p:origin x="-2040"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EBF33E-D9A7-42CC-B598-9AD8356CBB5A}" type="datetimeFigureOut">
              <a:rPr lang="en-US" smtClean="0"/>
              <a:pPr/>
              <a:t>4/19/2013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EAAB5D-0CC4-45A8-B4B6-0B8B738A4E3F}" type="slidenum">
              <a:rPr lang="en-US" smtClean="0"/>
              <a:pPr/>
              <a:t>‹#›</a:t>
            </a:fld>
            <a:endParaRPr lang="en-US"/>
          </a:p>
        </p:txBody>
      </p:sp>
    </p:spTree>
    <p:extLst>
      <p:ext uri="{BB962C8B-B14F-4D97-AF65-F5344CB8AC3E}">
        <p14:creationId xmlns:p14="http://schemas.microsoft.com/office/powerpoint/2010/main" xmlns="" val="3279283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B58700-9FA2-48CE-AC88-D71D45EB490A}" type="datetimeFigureOut">
              <a:rPr lang="en-US" smtClean="0"/>
              <a:pPr/>
              <a:t>4/19/2013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9BC4E5-2BC1-4F43-85DD-A1B8F74CB7EB}" type="slidenum">
              <a:rPr lang="en-US" smtClean="0"/>
              <a:pPr/>
              <a:t>‹#›</a:t>
            </a:fld>
            <a:endParaRPr lang="en-US" dirty="0"/>
          </a:p>
        </p:txBody>
      </p:sp>
    </p:spTree>
    <p:extLst>
      <p:ext uri="{BB962C8B-B14F-4D97-AF65-F5344CB8AC3E}">
        <p14:creationId xmlns:p14="http://schemas.microsoft.com/office/powerpoint/2010/main" xmlns="" val="14090042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10" name="Picture 2" descr="C:\Users\bronwynb\Desktop\Branding\divider_template_backg#5330.jpg"/>
          <p:cNvPicPr>
            <a:picLocks noChangeAspect="1" noChangeArrowheads="1"/>
          </p:cNvPicPr>
          <p:nvPr userDrawn="1"/>
        </p:nvPicPr>
        <p:blipFill>
          <a:blip r:embed="rId2" cstate="screen"/>
          <a:srcRect/>
          <a:stretch>
            <a:fillRect/>
          </a:stretch>
        </p:blipFill>
        <p:spPr bwMode="auto">
          <a:xfrm>
            <a:off x="0" y="0"/>
            <a:ext cx="9144001" cy="6858000"/>
          </a:xfrm>
          <a:prstGeom prst="rect">
            <a:avLst/>
          </a:prstGeom>
          <a:noFill/>
        </p:spPr>
      </p:pic>
      <p:pic>
        <p:nvPicPr>
          <p:cNvPr id="8" name="Picture 7"/>
          <p:cNvPicPr>
            <a:picLocks noChangeAspect="1"/>
          </p:cNvPicPr>
          <p:nvPr userDrawn="1"/>
        </p:nvPicPr>
        <p:blipFill>
          <a:blip r:embed="rId3" cstate="screen">
            <a:extLst>
              <a:ext uri="{28A0092B-C50C-407E-A947-70E740481C1C}">
                <a14:useLocalDpi xmlns:a14="http://schemas.microsoft.com/office/drawing/2010/main" xmlns=""/>
              </a:ext>
            </a:extLst>
          </a:blip>
          <a:stretch>
            <a:fillRect/>
          </a:stretch>
        </p:blipFill>
        <p:spPr>
          <a:xfrm>
            <a:off x="6868434" y="6196867"/>
            <a:ext cx="2275566" cy="661133"/>
          </a:xfrm>
          <a:prstGeom prst="rect">
            <a:avLst/>
          </a:prstGeom>
        </p:spPr>
      </p:pic>
      <p:pic>
        <p:nvPicPr>
          <p:cNvPr id="9" name="Picture 8"/>
          <p:cNvPicPr>
            <a:picLocks noChangeAspect="1"/>
          </p:cNvPicPr>
          <p:nvPr userDrawn="1"/>
        </p:nvPicPr>
        <p:blipFill>
          <a:blip r:embed="rId4" cstate="screen">
            <a:extLst>
              <a:ext uri="{28A0092B-C50C-407E-A947-70E740481C1C}">
                <a14:useLocalDpi xmlns:a14="http://schemas.microsoft.com/office/drawing/2010/main" xmlns=""/>
              </a:ext>
            </a:extLst>
          </a:blip>
          <a:stretch>
            <a:fillRect/>
          </a:stretch>
        </p:blipFill>
        <p:spPr>
          <a:xfrm>
            <a:off x="0" y="6140195"/>
            <a:ext cx="1973584" cy="717805"/>
          </a:xfrm>
          <a:prstGeom prst="rect">
            <a:avLst/>
          </a:prstGeom>
        </p:spPr>
      </p:pic>
      <p:sp>
        <p:nvSpPr>
          <p:cNvPr id="2" name="Title 1"/>
          <p:cNvSpPr>
            <a:spLocks noGrp="1"/>
          </p:cNvSpPr>
          <p:nvPr>
            <p:ph type="ctrTitle"/>
          </p:nvPr>
        </p:nvSpPr>
        <p:spPr>
          <a:xfrm>
            <a:off x="557213" y="536575"/>
            <a:ext cx="8008937" cy="2246313"/>
          </a:xfrm>
        </p:spPr>
        <p:txBody>
          <a:bodyPr anchor="b" anchorCtr="0">
            <a:noAutofit/>
          </a:bodyPr>
          <a:lstStyle>
            <a:lvl1pPr>
              <a:defRPr sz="43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7213" y="3646170"/>
            <a:ext cx="7989887" cy="2187702"/>
          </a:xfrm>
        </p:spPr>
        <p:txBody>
          <a:bodyPr>
            <a:noAutofit/>
          </a:bodyPr>
          <a:lstStyle>
            <a:lvl1pPr marL="0" indent="0" algn="l">
              <a:lnSpc>
                <a:spcPct val="110000"/>
              </a:lnSpc>
              <a:buNone/>
              <a:defRPr sz="1600" b="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smtClean="0"/>
          </a:p>
        </p:txBody>
      </p:sp>
      <p:sp>
        <p:nvSpPr>
          <p:cNvPr id="15" name="Text Placeholder 14"/>
          <p:cNvSpPr>
            <a:spLocks noGrp="1"/>
          </p:cNvSpPr>
          <p:nvPr>
            <p:ph type="body" sz="quarter" idx="11" hasCustomPrompt="1"/>
          </p:nvPr>
        </p:nvSpPr>
        <p:spPr>
          <a:xfrm>
            <a:off x="557213" y="2755011"/>
            <a:ext cx="8008937" cy="635889"/>
          </a:xfrm>
        </p:spPr>
        <p:txBody>
          <a:bodyPr>
            <a:noAutofit/>
          </a:bodyPr>
          <a:lstStyle>
            <a:lvl1pPr>
              <a:lnSpc>
                <a:spcPct val="100000"/>
              </a:lnSpc>
              <a:defRPr sz="4200" b="0">
                <a:solidFill>
                  <a:schemeClr val="tx1"/>
                </a:solidFill>
                <a:latin typeface="Arial" pitchFamily="34" charset="0"/>
                <a:cs typeface="Arial" pitchFamily="34" charset="0"/>
              </a:defRPr>
            </a:lvl1pPr>
          </a:lstStyle>
          <a:p>
            <a:pPr lvl="0"/>
            <a:r>
              <a:rPr lang="en-CA" dirty="0" smtClean="0"/>
              <a:t>Click to edit Master subtitle style</a:t>
            </a:r>
          </a:p>
        </p:txBody>
      </p:sp>
    </p:spTree>
    <p:extLst>
      <p:ext uri="{BB962C8B-B14F-4D97-AF65-F5344CB8AC3E}">
        <p14:creationId xmlns:p14="http://schemas.microsoft.com/office/powerpoint/2010/main" xmlns="" val="10987518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371600"/>
            <a:ext cx="8109919" cy="49011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400">
                <a:latin typeface="Trebuchet MS" pitchFamily="34" charset="0"/>
              </a:defRPr>
            </a:lvl1pPr>
          </a:lstStyle>
          <a:p>
            <a:fld id="{46D7A3A9-117E-4EF5-82A3-3CC7D0AB76B5}" type="slidenum">
              <a:rPr lang="en-US" smtClean="0"/>
              <a:pPr/>
              <a:t>‹#›</a:t>
            </a:fld>
            <a:endParaRPr lang="en-US" dirty="0"/>
          </a:p>
        </p:txBody>
      </p:sp>
      <p:sp>
        <p:nvSpPr>
          <p:cNvPr id="6" name="Footer Placeholder 7"/>
          <p:cNvSpPr>
            <a:spLocks noGrp="1"/>
          </p:cNvSpPr>
          <p:nvPr>
            <p:ph type="ftr" sz="quarter" idx="3"/>
          </p:nvPr>
        </p:nvSpPr>
        <p:spPr>
          <a:xfrm>
            <a:off x="304800" y="6376194"/>
            <a:ext cx="4191000" cy="365125"/>
          </a:xfrm>
          <a:prstGeom prst="rect">
            <a:avLst/>
          </a:prstGeom>
        </p:spPr>
        <p:txBody>
          <a:bodyPr vert="horz" lIns="91440" tIns="45720" rIns="91440" bIns="45720" rtlCol="0" anchor="ctr"/>
          <a:lstStyle>
            <a:lvl1pPr algn="ctr">
              <a:defRPr lang="en-US" sz="1200" baseline="0" smtClean="0"/>
            </a:lvl1pPr>
          </a:lstStyle>
          <a:p>
            <a:r>
              <a:rPr lang="en-US" smtClean="0"/>
              <a:t>DAQ for future experiments, CPAD workshop Jan.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cstate="screen">
            <a:extLst>
              <a:ext uri="{28A0092B-C50C-407E-A947-70E740481C1C}">
                <a14:useLocalDpi xmlns:a14="http://schemas.microsoft.com/office/drawing/2010/main" xmlns=""/>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12" name="Footer Placeholder 11"/>
          <p:cNvSpPr>
            <a:spLocks noGrp="1"/>
          </p:cNvSpPr>
          <p:nvPr>
            <p:ph type="ftr" sz="quarter" idx="13"/>
          </p:nvPr>
        </p:nvSpPr>
        <p:spPr>
          <a:xfrm>
            <a:off x="445472" y="6400800"/>
            <a:ext cx="4126528" cy="314326"/>
          </a:xfrm>
          <a:prstGeom prst="rect">
            <a:avLst/>
          </a:prstGeom>
        </p:spPr>
        <p:txBody>
          <a:bodyPr/>
          <a:lstStyle>
            <a:lvl1pPr algn="l">
              <a:defRPr sz="1100" b="0">
                <a:solidFill>
                  <a:schemeClr val="tx1"/>
                </a:solidFill>
              </a:defRPr>
            </a:lvl1pPr>
          </a:lstStyle>
          <a:p>
            <a:r>
              <a:rPr lang="en-US" smtClean="0"/>
              <a:t>DAQ for future experiments, CPAD workshop Jan. 2013</a:t>
            </a:r>
            <a:endParaRPr lang="en-US" dirty="0"/>
          </a:p>
        </p:txBody>
      </p:sp>
      <p:sp>
        <p:nvSpPr>
          <p:cNvPr id="16" name="Content Placeholder 15"/>
          <p:cNvSpPr>
            <a:spLocks noGrp="1"/>
          </p:cNvSpPr>
          <p:nvPr>
            <p:ph sz="quarter" idx="14"/>
          </p:nvPr>
        </p:nvSpPr>
        <p:spPr>
          <a:xfrm>
            <a:off x="457200" y="1243584"/>
            <a:ext cx="8108950" cy="5065522"/>
          </a:xfrm>
        </p:spPr>
        <p:txBody>
          <a:bodyPr/>
          <a:lstStyle>
            <a:lvl1pPr>
              <a:buClr>
                <a:srgbClr val="981E32"/>
              </a:buClr>
              <a:defRPr/>
            </a:lvl1pPr>
            <a:lvl2pPr>
              <a:buClr>
                <a:srgbClr val="981E32"/>
              </a:buClr>
              <a:defRPr/>
            </a:lvl2pPr>
            <a:lvl3pPr>
              <a:buClr>
                <a:srgbClr val="981E32"/>
              </a:buClr>
              <a:defRPr b="0"/>
            </a:lvl3pPr>
            <a:lvl4pPr>
              <a:buClr>
                <a:srgbClr val="981E32"/>
              </a:buClr>
              <a:defRPr/>
            </a:lvl4pPr>
            <a:lvl5pPr>
              <a:buClr>
                <a:srgbClr val="981E3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xmlns="" val="35032379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cstate="screen">
            <a:extLst>
              <a:ext uri="{28A0092B-C50C-407E-A947-70E740481C1C}">
                <a14:useLocalDpi xmlns:a14="http://schemas.microsoft.com/office/drawing/2010/main" xmlns=""/>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12" name="Footer Placeholder 11"/>
          <p:cNvSpPr>
            <a:spLocks noGrp="1"/>
          </p:cNvSpPr>
          <p:nvPr>
            <p:ph type="ftr" sz="quarter" idx="13"/>
          </p:nvPr>
        </p:nvSpPr>
        <p:spPr>
          <a:xfrm>
            <a:off x="445472" y="6400800"/>
            <a:ext cx="4126528" cy="314326"/>
          </a:xfrm>
          <a:prstGeom prst="rect">
            <a:avLst/>
          </a:prstGeom>
        </p:spPr>
        <p:txBody>
          <a:bodyPr/>
          <a:lstStyle>
            <a:lvl1pPr algn="l">
              <a:defRPr sz="1100" b="0">
                <a:solidFill>
                  <a:schemeClr val="tx1"/>
                </a:solidFill>
              </a:defRPr>
            </a:lvl1pPr>
          </a:lstStyle>
          <a:p>
            <a:r>
              <a:rPr lang="en-US" smtClean="0"/>
              <a:t>DAQ for future experiments, CPAD workshop Jan. 2013</a:t>
            </a:r>
            <a:endParaRPr lang="en-US" dirty="0"/>
          </a:p>
        </p:txBody>
      </p:sp>
      <p:sp>
        <p:nvSpPr>
          <p:cNvPr id="16" name="Content Placeholder 15"/>
          <p:cNvSpPr>
            <a:spLocks noGrp="1"/>
          </p:cNvSpPr>
          <p:nvPr>
            <p:ph sz="quarter" idx="14"/>
          </p:nvPr>
        </p:nvSpPr>
        <p:spPr>
          <a:xfrm>
            <a:off x="457200" y="1243584"/>
            <a:ext cx="3886200" cy="5065522"/>
          </a:xfrm>
        </p:spPr>
        <p:txBody>
          <a:bodyPr/>
          <a:lstStyle>
            <a:lvl1pPr>
              <a:buClr>
                <a:srgbClr val="981E32"/>
              </a:buClr>
              <a:defRPr/>
            </a:lvl1pPr>
            <a:lvl2pPr>
              <a:buClr>
                <a:srgbClr val="981E32"/>
              </a:buClr>
              <a:defRPr/>
            </a:lvl2pPr>
            <a:lvl3pPr>
              <a:buClr>
                <a:srgbClr val="981E32"/>
              </a:buClr>
              <a:defRPr/>
            </a:lvl3pPr>
            <a:lvl4pPr>
              <a:buClr>
                <a:srgbClr val="981E32"/>
              </a:buClr>
              <a:defRPr/>
            </a:lvl4pPr>
            <a:lvl5pPr>
              <a:buClr>
                <a:srgbClr val="981E3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1" name="Content Placeholder 15"/>
          <p:cNvSpPr>
            <a:spLocks noGrp="1"/>
          </p:cNvSpPr>
          <p:nvPr>
            <p:ph sz="quarter" idx="15"/>
          </p:nvPr>
        </p:nvSpPr>
        <p:spPr>
          <a:xfrm>
            <a:off x="4648200" y="1252729"/>
            <a:ext cx="3886200" cy="5065522"/>
          </a:xfrm>
        </p:spPr>
        <p:txBody>
          <a:bodyPr/>
          <a:lstStyle>
            <a:lvl1pPr>
              <a:buClr>
                <a:srgbClr val="981E32"/>
              </a:buClr>
              <a:defRPr/>
            </a:lvl1pPr>
            <a:lvl2pPr>
              <a:buClr>
                <a:srgbClr val="981E32"/>
              </a:buClr>
              <a:defRPr/>
            </a:lvl2pPr>
            <a:lvl3pPr>
              <a:buClr>
                <a:srgbClr val="981E32"/>
              </a:buClr>
              <a:defRPr/>
            </a:lvl3pPr>
            <a:lvl4pPr>
              <a:buClr>
                <a:srgbClr val="981E32"/>
              </a:buClr>
              <a:defRPr/>
            </a:lvl4pPr>
            <a:lvl5pPr>
              <a:buClr>
                <a:srgbClr val="981E3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xmlns="" val="35032379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headlin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cstate="screen">
            <a:extLst>
              <a:ext uri="{28A0092B-C50C-407E-A947-70E740481C1C}">
                <a14:useLocalDpi xmlns:a14="http://schemas.microsoft.com/office/drawing/2010/main" xmlns=""/>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5" name="Picture Placeholder 4"/>
          <p:cNvSpPr>
            <a:spLocks noGrp="1"/>
          </p:cNvSpPr>
          <p:nvPr>
            <p:ph type="pic" sz="quarter" idx="15"/>
          </p:nvPr>
        </p:nvSpPr>
        <p:spPr>
          <a:xfrm>
            <a:off x="3646488" y="1252728"/>
            <a:ext cx="2442340" cy="2481072"/>
          </a:xfrm>
        </p:spPr>
        <p:txBody>
          <a:bodyPr/>
          <a:lstStyle/>
          <a:p>
            <a:r>
              <a:rPr lang="en-US" dirty="0" smtClean="0"/>
              <a:t>Click icon to add picture</a:t>
            </a:r>
            <a:endParaRPr lang="en-CA" dirty="0"/>
          </a:p>
        </p:txBody>
      </p:sp>
      <p:sp>
        <p:nvSpPr>
          <p:cNvPr id="11" name="Picture Placeholder 4"/>
          <p:cNvSpPr>
            <a:spLocks noGrp="1"/>
          </p:cNvSpPr>
          <p:nvPr>
            <p:ph type="pic" sz="quarter" idx="16"/>
          </p:nvPr>
        </p:nvSpPr>
        <p:spPr>
          <a:xfrm>
            <a:off x="3646488" y="3886200"/>
            <a:ext cx="2442340" cy="2432050"/>
          </a:xfrm>
        </p:spPr>
        <p:txBody>
          <a:bodyPr/>
          <a:lstStyle/>
          <a:p>
            <a:r>
              <a:rPr lang="en-US" dirty="0" smtClean="0"/>
              <a:t>Click icon to add picture</a:t>
            </a:r>
            <a:endParaRPr lang="en-CA" dirty="0"/>
          </a:p>
        </p:txBody>
      </p:sp>
      <p:sp>
        <p:nvSpPr>
          <p:cNvPr id="13" name="Picture Placeholder 4"/>
          <p:cNvSpPr>
            <a:spLocks noGrp="1"/>
          </p:cNvSpPr>
          <p:nvPr>
            <p:ph type="pic" sz="quarter" idx="17"/>
          </p:nvPr>
        </p:nvSpPr>
        <p:spPr>
          <a:xfrm>
            <a:off x="6242954" y="1243584"/>
            <a:ext cx="2442340" cy="5065522"/>
          </a:xfrm>
        </p:spPr>
        <p:txBody>
          <a:bodyPr/>
          <a:lstStyle/>
          <a:p>
            <a:r>
              <a:rPr lang="en-US" dirty="0" smtClean="0"/>
              <a:t>Click icon to add picture</a:t>
            </a:r>
            <a:endParaRPr lang="en-CA" dirty="0"/>
          </a:p>
        </p:txBody>
      </p:sp>
      <p:sp>
        <p:nvSpPr>
          <p:cNvPr id="3" name="Content Placeholder 2"/>
          <p:cNvSpPr>
            <a:spLocks noGrp="1"/>
          </p:cNvSpPr>
          <p:nvPr>
            <p:ph sz="quarter" idx="18"/>
          </p:nvPr>
        </p:nvSpPr>
        <p:spPr>
          <a:xfrm>
            <a:off x="457200" y="1243584"/>
            <a:ext cx="3013075" cy="506552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4" name="Footer Placeholder 11"/>
          <p:cNvSpPr>
            <a:spLocks noGrp="1"/>
          </p:cNvSpPr>
          <p:nvPr>
            <p:ph type="ftr" sz="quarter" idx="13"/>
          </p:nvPr>
        </p:nvSpPr>
        <p:spPr>
          <a:xfrm>
            <a:off x="445472" y="6400800"/>
            <a:ext cx="4126528" cy="314326"/>
          </a:xfrm>
          <a:prstGeom prst="rect">
            <a:avLst/>
          </a:prstGeom>
        </p:spPr>
        <p:txBody>
          <a:bodyPr/>
          <a:lstStyle>
            <a:lvl1pPr algn="l">
              <a:defRPr sz="1100" b="0">
                <a:solidFill>
                  <a:schemeClr val="tx1"/>
                </a:solidFill>
              </a:defRPr>
            </a:lvl1pPr>
          </a:lstStyle>
          <a:p>
            <a:r>
              <a:rPr lang="en-US" smtClean="0"/>
              <a:t>DAQ for future experiments, CPAD workshop Jan. 2013</a:t>
            </a:r>
            <a:endParaRPr lang="en-US" dirty="0"/>
          </a:p>
        </p:txBody>
      </p:sp>
    </p:spTree>
    <p:extLst>
      <p:ext uri="{BB962C8B-B14F-4D97-AF65-F5344CB8AC3E}">
        <p14:creationId xmlns:p14="http://schemas.microsoft.com/office/powerpoint/2010/main" xmlns="" val="26696461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Chart on righ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screen">
            <a:extLst>
              <a:ext uri="{28A0092B-C50C-407E-A947-70E740481C1C}">
                <a14:useLocalDpi xmlns:a14="http://schemas.microsoft.com/office/drawing/2010/main" xmlns=""/>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cstate="screen">
            <a:extLst>
              <a:ext uri="{28A0092B-C50C-407E-A947-70E740481C1C}">
                <a14:useLocalDpi xmlns:a14="http://schemas.microsoft.com/office/drawing/2010/main" xmlns=""/>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3" name="Chart Placeholder 2"/>
          <p:cNvSpPr>
            <a:spLocks noGrp="1"/>
          </p:cNvSpPr>
          <p:nvPr>
            <p:ph type="chart" sz="quarter" idx="15"/>
          </p:nvPr>
        </p:nvSpPr>
        <p:spPr>
          <a:xfrm>
            <a:off x="6007100" y="1243584"/>
            <a:ext cx="2667000" cy="5065522"/>
          </a:xfrm>
        </p:spPr>
        <p:txBody>
          <a:bodyPr/>
          <a:lstStyle/>
          <a:p>
            <a:r>
              <a:rPr lang="en-US" smtClean="0"/>
              <a:t>Click icon to add chart</a:t>
            </a:r>
            <a:endParaRPr lang="en-CA" dirty="0"/>
          </a:p>
        </p:txBody>
      </p:sp>
      <p:sp>
        <p:nvSpPr>
          <p:cNvPr id="5" name="Content Placeholder 4"/>
          <p:cNvSpPr>
            <a:spLocks noGrp="1"/>
          </p:cNvSpPr>
          <p:nvPr>
            <p:ph sz="quarter" idx="16"/>
          </p:nvPr>
        </p:nvSpPr>
        <p:spPr>
          <a:xfrm>
            <a:off x="457200" y="1243584"/>
            <a:ext cx="5484812" cy="506552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1" name="Footer Placeholder 11"/>
          <p:cNvSpPr>
            <a:spLocks noGrp="1"/>
          </p:cNvSpPr>
          <p:nvPr>
            <p:ph type="ftr" sz="quarter" idx="13"/>
          </p:nvPr>
        </p:nvSpPr>
        <p:spPr>
          <a:xfrm>
            <a:off x="445472" y="6400800"/>
            <a:ext cx="4126528" cy="314326"/>
          </a:xfrm>
          <a:prstGeom prst="rect">
            <a:avLst/>
          </a:prstGeom>
        </p:spPr>
        <p:txBody>
          <a:bodyPr/>
          <a:lstStyle>
            <a:lvl1pPr algn="l">
              <a:defRPr sz="1100" b="0">
                <a:solidFill>
                  <a:schemeClr val="tx1"/>
                </a:solidFill>
              </a:defRPr>
            </a:lvl1pPr>
          </a:lstStyle>
          <a:p>
            <a:r>
              <a:rPr lang="en-US" smtClean="0"/>
              <a:t>DAQ for future experiments, CPAD workshop Jan. 2013</a:t>
            </a:r>
            <a:endParaRPr lang="en-US" dirty="0"/>
          </a:p>
        </p:txBody>
      </p:sp>
    </p:spTree>
    <p:extLst>
      <p:ext uri="{BB962C8B-B14F-4D97-AF65-F5344CB8AC3E}">
        <p14:creationId xmlns:p14="http://schemas.microsoft.com/office/powerpoint/2010/main" xmlns="" val="59547248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0" y="0"/>
            <a:ext cx="9144000" cy="6858000"/>
          </a:xfrm>
        </p:spPr>
        <p:txBody>
          <a:bodyPr lIns="432000"/>
          <a:lstStyle>
            <a:lvl1pPr>
              <a:defRPr b="1" baseline="0">
                <a:solidFill>
                  <a:srgbClr val="FF0000"/>
                </a:solidFill>
              </a:defRPr>
            </a:lvl1pPr>
          </a:lstStyle>
          <a:p>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***INSTRUCTIONS ON HOW TO APPLY IMAGE MASKING TO SLIDE LAYOUT***</a:t>
            </a:r>
            <a:br>
              <a:rPr lang="en-CA" dirty="0" smtClean="0"/>
            </a:br>
            <a:r>
              <a:rPr lang="en-CA" dirty="0" smtClean="0"/>
              <a:t>STEP 1: Click icon to insert image</a:t>
            </a:r>
            <a:br>
              <a:rPr lang="en-CA" dirty="0" smtClean="0"/>
            </a:br>
            <a:r>
              <a:rPr lang="en-CA" dirty="0" smtClean="0"/>
              <a:t>STEP 2: Once image is inserted, right-click image, and choose ‘Send to Back’</a:t>
            </a:r>
          </a:p>
        </p:txBody>
      </p:sp>
      <p:sp>
        <p:nvSpPr>
          <p:cNvPr id="4" name="Title 3"/>
          <p:cNvSpPr>
            <a:spLocks noGrp="1"/>
          </p:cNvSpPr>
          <p:nvPr>
            <p:ph type="title"/>
          </p:nvPr>
        </p:nvSpPr>
        <p:spPr/>
        <p:txBody>
          <a:bodyPr/>
          <a:lstStyle/>
          <a:p>
            <a:r>
              <a:rPr lang="en-US" smtClean="0"/>
              <a:t>Click to edit Master title style</a:t>
            </a:r>
            <a:endParaRPr lang="en-CA" dirty="0"/>
          </a:p>
        </p:txBody>
      </p:sp>
    </p:spTree>
    <p:extLst>
      <p:ext uri="{BB962C8B-B14F-4D97-AF65-F5344CB8AC3E}">
        <p14:creationId xmlns:p14="http://schemas.microsoft.com/office/powerpoint/2010/main" xmlns="" val="1276916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p>
            <a:fld id="{46D7A3A9-117E-4EF5-82A3-3CC7D0AB76B5}" type="slidenum">
              <a:rPr lang="en-US" smtClean="0"/>
              <a:pPr/>
              <a:t>‹#›</a:t>
            </a:fld>
            <a:endParaRPr lang="en-US"/>
          </a:p>
        </p:txBody>
      </p:sp>
      <p:sp>
        <p:nvSpPr>
          <p:cNvPr id="6" name="Footer Placeholder 7"/>
          <p:cNvSpPr>
            <a:spLocks noGrp="1"/>
          </p:cNvSpPr>
          <p:nvPr>
            <p:ph type="ftr" sz="quarter" idx="3"/>
          </p:nvPr>
        </p:nvSpPr>
        <p:spPr>
          <a:xfrm>
            <a:off x="2191544" y="6376194"/>
            <a:ext cx="4666456" cy="365125"/>
          </a:xfrm>
          <a:prstGeom prst="rect">
            <a:avLst/>
          </a:prstGeom>
        </p:spPr>
        <p:txBody>
          <a:bodyPr vert="horz" lIns="91440" tIns="45720" rIns="91440" bIns="45720" rtlCol="0" anchor="ctr"/>
          <a:lstStyle>
            <a:lvl1pPr algn="ctr">
              <a:defRPr lang="en-US" sz="1200" baseline="0" smtClean="0"/>
            </a:lvl1pPr>
          </a:lstStyle>
          <a:p>
            <a:r>
              <a:rPr lang="en-US" smtClean="0"/>
              <a:t>DAQ for future experiments, CPAD workshop Jan.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1822" y="129091"/>
            <a:ext cx="8103570" cy="753033"/>
          </a:xfrm>
          <a:prstGeom prst="rect">
            <a:avLst/>
          </a:prstGeom>
        </p:spPr>
        <p:txBody>
          <a:bodyPr vert="horz" lIns="0" tIns="0" rIns="0" bIns="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43584"/>
            <a:ext cx="8109919" cy="50292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566150" y="6318251"/>
            <a:ext cx="318932" cy="539750"/>
          </a:xfrm>
          <a:prstGeom prst="rect">
            <a:avLst/>
          </a:prstGeom>
        </p:spPr>
        <p:txBody>
          <a:bodyPr vert="horz" lIns="72000" tIns="57600" rIns="72000" bIns="45720" rtlCol="0" anchor="ctr"/>
          <a:lstStyle>
            <a:lvl1pPr algn="l">
              <a:defRPr sz="1100" b="0">
                <a:solidFill>
                  <a:schemeClr val="tx1"/>
                </a:solidFill>
                <a:latin typeface="Arial" pitchFamily="34" charset="0"/>
                <a:cs typeface="Arial" pitchFamily="34" charset="0"/>
              </a:defRPr>
            </a:lvl1pPr>
          </a:lstStyle>
          <a:p>
            <a:fld id="{5BD36294-2849-48A8-8531-5354CF3095D2}" type="slidenum">
              <a:rPr lang="en-US" smtClean="0"/>
              <a:pPr/>
              <a:t>‹#›</a:t>
            </a:fld>
            <a:endParaRPr lang="en-US" dirty="0"/>
          </a:p>
        </p:txBody>
      </p:sp>
      <p:sp>
        <p:nvSpPr>
          <p:cNvPr id="8" name="Footer Placeholder 11"/>
          <p:cNvSpPr>
            <a:spLocks noGrp="1"/>
          </p:cNvSpPr>
          <p:nvPr>
            <p:ph type="ftr" sz="quarter" idx="3"/>
          </p:nvPr>
        </p:nvSpPr>
        <p:spPr>
          <a:xfrm>
            <a:off x="228600" y="6318251"/>
            <a:ext cx="4126528" cy="314326"/>
          </a:xfrm>
          <a:prstGeom prst="rect">
            <a:avLst/>
          </a:prstGeom>
        </p:spPr>
        <p:txBody>
          <a:bodyPr/>
          <a:lstStyle>
            <a:lvl1pPr algn="l">
              <a:defRPr sz="1100" b="0">
                <a:solidFill>
                  <a:schemeClr val="tx1"/>
                </a:solidFill>
              </a:defRPr>
            </a:lvl1pPr>
          </a:lstStyle>
          <a:p>
            <a:r>
              <a:rPr lang="en-US" smtClean="0"/>
              <a:t>DAQ for future experiments, CPAD workshop Jan. 2013</a:t>
            </a:r>
            <a:endParaRPr lang="en-US" dirty="0"/>
          </a:p>
        </p:txBody>
      </p:sp>
    </p:spTree>
    <p:extLst>
      <p:ext uri="{BB962C8B-B14F-4D97-AF65-F5344CB8AC3E}">
        <p14:creationId xmlns:p14="http://schemas.microsoft.com/office/powerpoint/2010/main" xmlns="" val="481531331"/>
      </p:ext>
    </p:extLst>
  </p:cSld>
  <p:clrMap bg1="lt1" tx1="dk1" bg2="lt2" tx2="dk2" accent1="accent1" accent2="accent2" accent3="accent3" accent4="accent4" accent5="accent5" accent6="accent6" hlink="hlink" folHlink="folHlink"/>
  <p:sldLayoutIdLst>
    <p:sldLayoutId id="2147483649" r:id="rId1"/>
    <p:sldLayoutId id="2147483676" r:id="rId2"/>
    <p:sldLayoutId id="2147483670" r:id="rId3"/>
    <p:sldLayoutId id="2147483674" r:id="rId4"/>
    <p:sldLayoutId id="2147483671" r:id="rId5"/>
    <p:sldLayoutId id="2147483672" r:id="rId6"/>
    <p:sldLayoutId id="2147483673" r:id="rId7"/>
    <p:sldLayoutId id="2147483675" r:id="rId8"/>
  </p:sldLayoutIdLst>
  <p:timing>
    <p:tnLst>
      <p:par>
        <p:cTn id="1" dur="indefinite" restart="never" nodeType="tmRoot"/>
      </p:par>
    </p:tnLst>
  </p:timing>
  <p:hf hdr="0" ftr="0" dt="0"/>
  <p:txStyles>
    <p:titleStyle>
      <a:lvl1pPr algn="l" defTabSz="914400" rtl="0" eaLnBrk="1" latinLnBrk="0" hangingPunct="1">
        <a:spcBef>
          <a:spcPct val="0"/>
        </a:spcBef>
        <a:buNone/>
        <a:defRPr sz="2400" b="1" kern="1200">
          <a:solidFill>
            <a:schemeClr val="bg2"/>
          </a:solidFill>
          <a:latin typeface="Arial" pitchFamily="34" charset="0"/>
          <a:ea typeface="+mj-ea"/>
          <a:cs typeface="Arial" pitchFamily="34" charset="0"/>
        </a:defRPr>
      </a:lvl1pPr>
    </p:titleStyle>
    <p:bodyStyle>
      <a:lvl1pPr marL="0" indent="0" algn="l" defTabSz="914400" rtl="0" eaLnBrk="1" latinLnBrk="0" hangingPunct="1">
        <a:lnSpc>
          <a:spcPct val="120000"/>
        </a:lnSpc>
        <a:spcBef>
          <a:spcPts val="0"/>
        </a:spcBef>
        <a:spcAft>
          <a:spcPts val="300"/>
        </a:spcAft>
        <a:buClr>
          <a:schemeClr val="tx1"/>
        </a:buClr>
        <a:buFont typeface="Arial" pitchFamily="34" charset="0"/>
        <a:buNone/>
        <a:defRPr sz="2400" b="0" kern="1200" baseline="0">
          <a:solidFill>
            <a:schemeClr val="tx1"/>
          </a:solidFill>
          <a:latin typeface="Arial" pitchFamily="34" charset="0"/>
          <a:ea typeface="+mn-ea"/>
          <a:cs typeface="Arial" pitchFamily="34" charset="0"/>
        </a:defRPr>
      </a:lvl1pPr>
      <a:lvl2pPr marL="457200" indent="-223838" algn="l" defTabSz="914400" rtl="0" eaLnBrk="1" latinLnBrk="0" hangingPunct="1">
        <a:lnSpc>
          <a:spcPct val="120000"/>
        </a:lnSpc>
        <a:spcBef>
          <a:spcPts val="0"/>
        </a:spcBef>
        <a:spcAft>
          <a:spcPts val="0"/>
        </a:spcAft>
        <a:buClr>
          <a:schemeClr val="bg2"/>
        </a:buClr>
        <a:buSzPct val="100000"/>
        <a:buFont typeface="Arial" pitchFamily="34" charset="0"/>
        <a:buChar char="•"/>
        <a:defRPr sz="2200" kern="1200">
          <a:solidFill>
            <a:schemeClr val="tx1"/>
          </a:solidFill>
          <a:latin typeface="Arial" pitchFamily="34" charset="0"/>
          <a:ea typeface="+mn-ea"/>
          <a:cs typeface="Arial" pitchFamily="34" charset="0"/>
        </a:defRPr>
      </a:lvl2pPr>
      <a:lvl3pPr marL="690563" indent="-233363" algn="l" defTabSz="914400" rtl="0" eaLnBrk="1" latinLnBrk="0" hangingPunct="1">
        <a:lnSpc>
          <a:spcPct val="120000"/>
        </a:lnSpc>
        <a:spcBef>
          <a:spcPts val="0"/>
        </a:spcBef>
        <a:buClr>
          <a:schemeClr val="bg2"/>
        </a:buClr>
        <a:buSzPct val="100000"/>
        <a:buFont typeface="Arial" pitchFamily="34" charset="0"/>
        <a:buChar char="-"/>
        <a:defRPr sz="2000" kern="1200">
          <a:solidFill>
            <a:schemeClr val="tx1"/>
          </a:solidFill>
          <a:latin typeface="Arial" pitchFamily="34" charset="0"/>
          <a:ea typeface="+mn-ea"/>
          <a:cs typeface="Arial" pitchFamily="34" charset="0"/>
        </a:defRPr>
      </a:lvl3pPr>
      <a:lvl4pPr marL="914400" indent="-223838" algn="l" defTabSz="914400" rtl="0" eaLnBrk="1" latinLnBrk="0" hangingPunct="1">
        <a:lnSpc>
          <a:spcPct val="120000"/>
        </a:lnSpc>
        <a:spcBef>
          <a:spcPts val="0"/>
        </a:spcBef>
        <a:buClr>
          <a:schemeClr val="bg2"/>
        </a:buClr>
        <a:buSzPct val="100000"/>
        <a:buFont typeface="Arial" pitchFamily="34" charset="0"/>
        <a:buChar char="•"/>
        <a:defRPr sz="1800" kern="1200">
          <a:solidFill>
            <a:schemeClr val="tx1"/>
          </a:solidFill>
          <a:latin typeface="Arial" pitchFamily="34" charset="0"/>
          <a:ea typeface="+mn-ea"/>
          <a:cs typeface="Arial" pitchFamily="34" charset="0"/>
        </a:defRPr>
      </a:lvl4pPr>
      <a:lvl5pPr marL="1147763" indent="-233363" algn="l" defTabSz="914400" rtl="0" eaLnBrk="1" latinLnBrk="0" hangingPunct="1">
        <a:lnSpc>
          <a:spcPct val="120000"/>
        </a:lnSpc>
        <a:spcBef>
          <a:spcPts val="0"/>
        </a:spcBef>
        <a:buClr>
          <a:schemeClr val="bg2"/>
        </a:buClr>
        <a:buSzPct val="100000"/>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7146" y="838200"/>
            <a:ext cx="8008937" cy="1716088"/>
          </a:xfrm>
        </p:spPr>
        <p:txBody>
          <a:bodyPr/>
          <a:lstStyle/>
          <a:p>
            <a:r>
              <a:rPr lang="en-US" sz="3200" dirty="0" smtClean="0"/>
              <a:t>CPAD Instrumentation Meeting April 17-19, 2013 </a:t>
            </a:r>
            <a:r>
              <a:rPr lang="en-US" dirty="0" smtClean="0"/>
              <a:t/>
            </a:r>
            <a:br>
              <a:rPr lang="en-US" dirty="0" smtClean="0"/>
            </a:br>
            <a:r>
              <a:rPr lang="en-US" dirty="0" smtClean="0"/>
              <a:t/>
            </a:r>
            <a:br>
              <a:rPr lang="en-US" dirty="0" smtClean="0"/>
            </a:br>
            <a:endParaRPr lang="en-US" sz="2400" dirty="0"/>
          </a:p>
        </p:txBody>
      </p:sp>
      <p:sp>
        <p:nvSpPr>
          <p:cNvPr id="28675" name="Rectangle 3"/>
          <p:cNvSpPr>
            <a:spLocks noGrp="1" noChangeArrowheads="1"/>
          </p:cNvSpPr>
          <p:nvPr>
            <p:ph type="subTitle" idx="1"/>
          </p:nvPr>
        </p:nvSpPr>
        <p:spPr>
          <a:xfrm>
            <a:off x="527146" y="3429000"/>
            <a:ext cx="7989887" cy="2187702"/>
          </a:xfrm>
        </p:spPr>
        <p:txBody>
          <a:bodyPr/>
          <a:lstStyle/>
          <a:p>
            <a:r>
              <a:rPr lang="en-US" sz="1800" dirty="0" smtClean="0"/>
              <a:t>Prepared by Gunther Haller</a:t>
            </a:r>
          </a:p>
          <a:p>
            <a:endParaRPr lang="en-US" dirty="0" smtClean="0"/>
          </a:p>
        </p:txBody>
      </p:sp>
      <p:sp>
        <p:nvSpPr>
          <p:cNvPr id="8" name="Text Placeholder 7"/>
          <p:cNvSpPr>
            <a:spLocks noGrp="1"/>
          </p:cNvSpPr>
          <p:nvPr>
            <p:ph type="body" sz="quarter" idx="11"/>
          </p:nvPr>
        </p:nvSpPr>
        <p:spPr>
          <a:xfrm>
            <a:off x="527146" y="2133600"/>
            <a:ext cx="8008937" cy="635889"/>
          </a:xfrm>
        </p:spPr>
        <p:txBody>
          <a:bodyPr/>
          <a:lstStyle/>
          <a:p>
            <a:r>
              <a:rPr lang="en-US" sz="2800" dirty="0" smtClean="0"/>
              <a:t>Trigger &amp; DAQ</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Trigger and DAQ White Papers discussed</a:t>
            </a:r>
            <a:r>
              <a:rPr lang="en-US" dirty="0"/>
              <a:t/>
            </a:r>
            <a:br>
              <a:rPr lang="en-US" dirty="0"/>
            </a:br>
            <a:endParaRPr lang="en-US" dirty="0"/>
          </a:p>
        </p:txBody>
      </p:sp>
      <p:sp>
        <p:nvSpPr>
          <p:cNvPr id="4" name="Content Placeholder 3"/>
          <p:cNvSpPr>
            <a:spLocks noGrp="1"/>
          </p:cNvSpPr>
          <p:nvPr>
            <p:ph idx="4294967295"/>
          </p:nvPr>
        </p:nvSpPr>
        <p:spPr>
          <a:xfrm>
            <a:off x="98425" y="1143000"/>
            <a:ext cx="8327118" cy="5424488"/>
          </a:xfrm>
          <a:prstGeom prst="rect">
            <a:avLst/>
          </a:prstGeom>
        </p:spPr>
        <p:txBody>
          <a:bodyPr/>
          <a:lstStyle/>
          <a:p>
            <a:pPr marL="342900" indent="-342900">
              <a:buFont typeface="Arial" pitchFamily="34" charset="0"/>
              <a:buChar char="•"/>
            </a:pPr>
            <a:r>
              <a:rPr lang="en-US" dirty="0"/>
              <a:t>Application Specific Integrated Circuits (ASICs) for HEP applications</a:t>
            </a:r>
          </a:p>
          <a:p>
            <a:pPr marL="342900" indent="-342900">
              <a:buFont typeface="Arial" pitchFamily="34" charset="0"/>
              <a:buChar char="•"/>
            </a:pPr>
            <a:r>
              <a:rPr lang="en-US" dirty="0" smtClean="0"/>
              <a:t>Level </a:t>
            </a:r>
            <a:r>
              <a:rPr lang="en-US" dirty="0"/>
              <a:t>1 Track Triggers at HL-LHC</a:t>
            </a:r>
          </a:p>
          <a:p>
            <a:pPr marL="342900" indent="-342900">
              <a:buFont typeface="Arial" pitchFamily="34" charset="0"/>
              <a:buChar char="•"/>
            </a:pPr>
            <a:r>
              <a:rPr lang="en-US" dirty="0" smtClean="0"/>
              <a:t>Triggers </a:t>
            </a:r>
            <a:r>
              <a:rPr lang="en-US" dirty="0"/>
              <a:t>for hadron colliders at the energy frontier</a:t>
            </a:r>
            <a:r>
              <a:rPr lang="en-US" dirty="0" smtClean="0"/>
              <a:t>.</a:t>
            </a:r>
          </a:p>
          <a:p>
            <a:pPr marL="342900" indent="-342900">
              <a:buFont typeface="Arial" pitchFamily="34" charset="0"/>
              <a:buChar char="•"/>
            </a:pPr>
            <a:r>
              <a:rPr lang="en-US" dirty="0" smtClean="0"/>
              <a:t>High </a:t>
            </a:r>
            <a:r>
              <a:rPr lang="en-US" dirty="0"/>
              <a:t>speed, massively parallel, ATCA based Data Acquisition Systems using modular </a:t>
            </a:r>
            <a:r>
              <a:rPr lang="en-US" dirty="0" smtClean="0"/>
              <a:t>components</a:t>
            </a:r>
          </a:p>
          <a:p>
            <a:pPr marL="342900" indent="-342900">
              <a:buFont typeface="Arial" pitchFamily="34" charset="0"/>
              <a:buChar char="•"/>
            </a:pPr>
            <a:r>
              <a:rPr lang="en-US" dirty="0" err="1"/>
              <a:t>LHCb</a:t>
            </a:r>
            <a:r>
              <a:rPr lang="en-US" dirty="0"/>
              <a:t> </a:t>
            </a:r>
            <a:r>
              <a:rPr lang="en-US" dirty="0" smtClean="0"/>
              <a:t>Upgrade</a:t>
            </a:r>
          </a:p>
          <a:p>
            <a:endParaRPr lang="en-US" dirty="0"/>
          </a:p>
          <a:p>
            <a:pPr marL="0" indent="0">
              <a:buNone/>
            </a:pPr>
            <a:endParaRPr lang="en-US" dirty="0" smtClean="0"/>
          </a:p>
          <a:p>
            <a:r>
              <a:rPr lang="en-US" dirty="0" smtClean="0"/>
              <a:t>In the following slides a few key points are listed for each, please see the white-papers for more information.</a:t>
            </a:r>
            <a:endParaRPr lang="en-US" dirty="0"/>
          </a:p>
          <a:p>
            <a:endParaRPr lang="en-US" dirty="0"/>
          </a:p>
          <a:p>
            <a:endParaRPr lang="en-US" dirty="0"/>
          </a:p>
        </p:txBody>
      </p:sp>
      <p:sp>
        <p:nvSpPr>
          <p:cNvPr id="2" name="Slide Number Placeholder 1"/>
          <p:cNvSpPr>
            <a:spLocks noGrp="1"/>
          </p:cNvSpPr>
          <p:nvPr>
            <p:ph type="sldNum" sz="quarter" idx="11"/>
          </p:nvPr>
        </p:nvSpPr>
        <p:spPr/>
        <p:txBody>
          <a:bodyPr/>
          <a:lstStyle/>
          <a:p>
            <a:fld id="{5BD36294-2849-48A8-8531-5354CF3095D2}" type="slidenum">
              <a:rPr lang="en-US" smtClean="0"/>
              <a:pPr/>
              <a:t>2</a:t>
            </a:fld>
            <a:endParaRPr lang="en-US" dirty="0"/>
          </a:p>
        </p:txBody>
      </p:sp>
    </p:spTree>
    <p:extLst>
      <p:ext uri="{BB962C8B-B14F-4D97-AF65-F5344CB8AC3E}">
        <p14:creationId xmlns:p14="http://schemas.microsoft.com/office/powerpoint/2010/main" xmlns="" val="262263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98425" y="1219200"/>
            <a:ext cx="8327118" cy="5348288"/>
          </a:xfrm>
          <a:prstGeom prst="rect">
            <a:avLst/>
          </a:prstGeom>
        </p:spPr>
        <p:txBody>
          <a:bodyPr>
            <a:normAutofit fontScale="62500" lnSpcReduction="20000"/>
          </a:bodyPr>
          <a:lstStyle/>
          <a:p>
            <a:r>
              <a:rPr lang="en-US" dirty="0" smtClean="0"/>
              <a:t>One page white paper for now</a:t>
            </a:r>
          </a:p>
          <a:p>
            <a:pPr lvl="1"/>
            <a:r>
              <a:rPr lang="en-US" b="0" dirty="0" smtClean="0"/>
              <a:t>Longer white paper is being worked on, will be final after HEPIC Workshop end of May at LBNL</a:t>
            </a:r>
          </a:p>
          <a:p>
            <a:endParaRPr lang="en-US" b="0" dirty="0"/>
          </a:p>
          <a:p>
            <a:r>
              <a:rPr lang="en-US" b="1" dirty="0" smtClean="0"/>
              <a:t>Needs</a:t>
            </a:r>
            <a:r>
              <a:rPr lang="en-US" dirty="0" smtClean="0"/>
              <a:t>: </a:t>
            </a:r>
            <a:r>
              <a:rPr lang="en-US" b="0" dirty="0" smtClean="0"/>
              <a:t>ASICs </a:t>
            </a:r>
            <a:r>
              <a:rPr lang="en-US" b="0" dirty="0"/>
              <a:t>are a fundamental component needed for instrumentation for all three High Energy Physics </a:t>
            </a:r>
            <a:r>
              <a:rPr lang="en-US" b="0" dirty="0" smtClean="0"/>
              <a:t>frontiers</a:t>
            </a:r>
            <a:endParaRPr lang="en-US" b="0" dirty="0"/>
          </a:p>
          <a:p>
            <a:pPr lvl="1"/>
            <a:r>
              <a:rPr lang="en-US" b="0" dirty="0" smtClean="0"/>
              <a:t>Integrated </a:t>
            </a:r>
            <a:r>
              <a:rPr lang="en-US" b="0" dirty="0"/>
              <a:t>circuits allow high channel density, improve analog performance (e.g. noise, speed), enable data reduction, lower power dissipation, reduce cabling, reduce mass, lower cost and in many applications even make the experiment possible. </a:t>
            </a:r>
            <a:endParaRPr lang="en-US" b="0" dirty="0" smtClean="0"/>
          </a:p>
          <a:p>
            <a:endParaRPr lang="en-US" b="0" dirty="0"/>
          </a:p>
          <a:p>
            <a:r>
              <a:rPr lang="en-US" b="1" dirty="0" smtClean="0"/>
              <a:t>R </a:t>
            </a:r>
            <a:r>
              <a:rPr lang="en-US" b="1" dirty="0"/>
              <a:t>&amp; D </a:t>
            </a:r>
            <a:r>
              <a:rPr lang="en-US" b="1" dirty="0" smtClean="0"/>
              <a:t>needed: </a:t>
            </a:r>
            <a:r>
              <a:rPr lang="en-US" b="0" dirty="0"/>
              <a:t>R&amp;D is required in a number of areas in order to improve science output or simply make possible future experiments in the intensity, cosmic, and energy frontiers. Examples are: </a:t>
            </a:r>
          </a:p>
          <a:p>
            <a:pPr lvl="1"/>
            <a:r>
              <a:rPr lang="en-US" b="0" dirty="0" smtClean="0"/>
              <a:t>high-speed </a:t>
            </a:r>
            <a:r>
              <a:rPr lang="en-US" b="0" dirty="0"/>
              <a:t>waveform sampling, </a:t>
            </a:r>
            <a:r>
              <a:rPr lang="en-US" b="0" dirty="0" err="1"/>
              <a:t>pico</a:t>
            </a:r>
            <a:r>
              <a:rPr lang="en-US" b="0" dirty="0"/>
              <a:t>-second timing </a:t>
            </a:r>
          </a:p>
          <a:p>
            <a:pPr lvl="1"/>
            <a:r>
              <a:rPr lang="en-US" b="0" dirty="0" smtClean="0"/>
              <a:t>low-noise </a:t>
            </a:r>
            <a:r>
              <a:rPr lang="en-US" b="0" dirty="0"/>
              <a:t>high-dynamic-range amplification and shaping </a:t>
            </a:r>
          </a:p>
          <a:p>
            <a:pPr lvl="1"/>
            <a:r>
              <a:rPr lang="en-US" b="0" dirty="0" smtClean="0"/>
              <a:t>digitization </a:t>
            </a:r>
            <a:r>
              <a:rPr lang="en-US" b="0" dirty="0"/>
              <a:t>and digital data processing </a:t>
            </a:r>
          </a:p>
          <a:p>
            <a:pPr lvl="1"/>
            <a:r>
              <a:rPr lang="en-US" b="0" dirty="0" smtClean="0"/>
              <a:t>high-rate </a:t>
            </a:r>
            <a:r>
              <a:rPr lang="en-US" b="0" dirty="0"/>
              <a:t>data transmission </a:t>
            </a:r>
          </a:p>
          <a:p>
            <a:pPr lvl="1"/>
            <a:r>
              <a:rPr lang="en-US" b="0" dirty="0" smtClean="0"/>
              <a:t>low </a:t>
            </a:r>
            <a:r>
              <a:rPr lang="en-US" b="0" dirty="0"/>
              <a:t>temperature operation </a:t>
            </a:r>
            <a:endParaRPr lang="en-US" b="0" dirty="0" smtClean="0"/>
          </a:p>
          <a:p>
            <a:pPr lvl="1"/>
            <a:r>
              <a:rPr lang="en-US" b="0" dirty="0"/>
              <a:t>l</a:t>
            </a:r>
            <a:r>
              <a:rPr lang="en-US" b="0" dirty="0" smtClean="0"/>
              <a:t>ow power</a:t>
            </a:r>
            <a:endParaRPr lang="en-US" b="0" dirty="0"/>
          </a:p>
          <a:p>
            <a:pPr lvl="1"/>
            <a:r>
              <a:rPr lang="en-US" b="0" dirty="0" smtClean="0"/>
              <a:t>radiation tolerance</a:t>
            </a:r>
          </a:p>
          <a:p>
            <a:pPr lvl="1"/>
            <a:r>
              <a:rPr lang="en-US" b="0" dirty="0" smtClean="0"/>
              <a:t>low </a:t>
            </a:r>
            <a:r>
              <a:rPr lang="en-US" b="0" dirty="0"/>
              <a:t>radioactivity </a:t>
            </a:r>
            <a:endParaRPr lang="en-US" b="0" dirty="0" smtClean="0"/>
          </a:p>
          <a:p>
            <a:pPr lvl="1"/>
            <a:r>
              <a:rPr lang="en-US" b="0" dirty="0" smtClean="0"/>
              <a:t>2.5D </a:t>
            </a:r>
            <a:r>
              <a:rPr lang="en-US" b="0" dirty="0"/>
              <a:t>and 3D assemblies</a:t>
            </a:r>
          </a:p>
          <a:p>
            <a:pPr lvl="1"/>
            <a:endParaRPr lang="en-US" b="0" dirty="0"/>
          </a:p>
          <a:p>
            <a:endParaRPr lang="en-US" dirty="0"/>
          </a:p>
          <a:p>
            <a:endParaRPr lang="en-US" dirty="0"/>
          </a:p>
          <a:p>
            <a:endParaRPr lang="en-US" dirty="0"/>
          </a:p>
        </p:txBody>
      </p:sp>
      <p:sp>
        <p:nvSpPr>
          <p:cNvPr id="5" name="Title 2"/>
          <p:cNvSpPr>
            <a:spLocks noGrp="1"/>
          </p:cNvSpPr>
          <p:nvPr>
            <p:ph type="title"/>
          </p:nvPr>
        </p:nvSpPr>
        <p:spPr/>
        <p:txBody>
          <a:bodyPr/>
          <a:lstStyle/>
          <a:p>
            <a:r>
              <a:rPr lang="en-US" dirty="0"/>
              <a:t>Application Specific Integrated Circuits (ASICs) for HEP </a:t>
            </a:r>
            <a:r>
              <a:rPr lang="en-US" dirty="0" smtClean="0"/>
              <a:t>applications </a:t>
            </a:r>
            <a:endParaRPr lang="en-US" dirty="0"/>
          </a:p>
        </p:txBody>
      </p:sp>
      <p:sp>
        <p:nvSpPr>
          <p:cNvPr id="6" name="Slide Number Placeholder 5"/>
          <p:cNvSpPr>
            <a:spLocks noGrp="1"/>
          </p:cNvSpPr>
          <p:nvPr>
            <p:ph type="sldNum" sz="quarter" idx="11"/>
          </p:nvPr>
        </p:nvSpPr>
        <p:spPr/>
        <p:txBody>
          <a:bodyPr/>
          <a:lstStyle/>
          <a:p>
            <a:fld id="{5BD36294-2849-48A8-8531-5354CF3095D2}" type="slidenum">
              <a:rPr lang="en-US" smtClean="0"/>
              <a:pPr/>
              <a:t>3</a:t>
            </a:fld>
            <a:endParaRPr lang="en-US" dirty="0"/>
          </a:p>
        </p:txBody>
      </p:sp>
    </p:spTree>
    <p:extLst>
      <p:ext uri="{BB962C8B-B14F-4D97-AF65-F5344CB8AC3E}">
        <p14:creationId xmlns:p14="http://schemas.microsoft.com/office/powerpoint/2010/main" xmlns="" val="1178032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1 Track Triggers at HL-LHC</a:t>
            </a:r>
            <a:endParaRPr lang="en-US" dirty="0"/>
          </a:p>
        </p:txBody>
      </p:sp>
      <p:sp>
        <p:nvSpPr>
          <p:cNvPr id="3" name="Content Placeholder 2"/>
          <p:cNvSpPr>
            <a:spLocks noGrp="1"/>
          </p:cNvSpPr>
          <p:nvPr>
            <p:ph idx="4294967295"/>
          </p:nvPr>
        </p:nvSpPr>
        <p:spPr>
          <a:xfrm>
            <a:off x="98425" y="1219200"/>
            <a:ext cx="8839200" cy="5099051"/>
          </a:xfrm>
          <a:prstGeom prst="rect">
            <a:avLst/>
          </a:prstGeom>
        </p:spPr>
        <p:txBody>
          <a:bodyPr>
            <a:normAutofit fontScale="77500" lnSpcReduction="20000"/>
          </a:bodyPr>
          <a:lstStyle/>
          <a:p>
            <a:pPr marL="342900" indent="-342900">
              <a:buFont typeface="Arial" pitchFamily="34" charset="0"/>
              <a:buChar char="•"/>
            </a:pPr>
            <a:r>
              <a:rPr lang="en-US" b="1" dirty="0" smtClean="0"/>
              <a:t>Needs</a:t>
            </a:r>
            <a:r>
              <a:rPr lang="en-US" dirty="0" smtClean="0"/>
              <a:t>: </a:t>
            </a:r>
            <a:r>
              <a:rPr lang="en-US" b="0" dirty="0" smtClean="0"/>
              <a:t>CMS </a:t>
            </a:r>
            <a:r>
              <a:rPr lang="en-US" b="0" dirty="0"/>
              <a:t>and ATLAS will have to upgrade their major subsystems </a:t>
            </a:r>
            <a:r>
              <a:rPr lang="en-US" b="0" dirty="0" smtClean="0"/>
              <a:t>to cope </a:t>
            </a:r>
            <a:r>
              <a:rPr lang="en-US" b="0" dirty="0"/>
              <a:t>with the higher </a:t>
            </a:r>
            <a:r>
              <a:rPr lang="en-US" b="0" dirty="0" smtClean="0"/>
              <a:t>rates. </a:t>
            </a:r>
            <a:r>
              <a:rPr lang="en-US" b="0" dirty="0"/>
              <a:t>Information from the tracker </a:t>
            </a:r>
            <a:r>
              <a:rPr lang="en-US" b="0" dirty="0" smtClean="0"/>
              <a:t>currently utilized </a:t>
            </a:r>
            <a:r>
              <a:rPr lang="en-US" b="0" dirty="0"/>
              <a:t>at Level 2 will be needed to reduce trigger rates enough to satisfy Level 1 </a:t>
            </a:r>
            <a:r>
              <a:rPr lang="en-US" b="0" dirty="0" smtClean="0"/>
              <a:t>bandwidth constraints.</a:t>
            </a:r>
          </a:p>
          <a:p>
            <a:pPr marL="800100" lvl="1" indent="-342900"/>
            <a:r>
              <a:rPr lang="en-US" b="0" dirty="0" smtClean="0"/>
              <a:t>Modules </a:t>
            </a:r>
            <a:r>
              <a:rPr lang="en-US" b="0" dirty="0"/>
              <a:t>require unprecedented levels of connectivity to </a:t>
            </a:r>
            <a:r>
              <a:rPr lang="en-US" b="0" dirty="0" smtClean="0"/>
              <a:t>provide correlation </a:t>
            </a:r>
            <a:r>
              <a:rPr lang="en-US" b="0" dirty="0"/>
              <a:t>between the long and short strip tiers to find stubs. Three dimensional (</a:t>
            </a:r>
            <a:r>
              <a:rPr lang="en-US" b="0" dirty="0" smtClean="0"/>
              <a:t>vertically integrated</a:t>
            </a:r>
            <a:r>
              <a:rPr lang="en-US" b="0" dirty="0"/>
              <a:t>) electronics which incorporate through-silicon-</a:t>
            </a:r>
            <a:r>
              <a:rPr lang="en-US" b="0" dirty="0" err="1"/>
              <a:t>vias</a:t>
            </a:r>
            <a:r>
              <a:rPr lang="en-US" b="0" dirty="0"/>
              <a:t> enable the </a:t>
            </a:r>
            <a:r>
              <a:rPr lang="en-US" b="0" dirty="0" smtClean="0"/>
              <a:t>inter-tier communication </a:t>
            </a:r>
            <a:r>
              <a:rPr lang="en-US" b="0" dirty="0"/>
              <a:t>necessary for hit correlation over a large area module</a:t>
            </a:r>
            <a:r>
              <a:rPr lang="en-US" b="0" dirty="0" smtClean="0"/>
              <a:t>.</a:t>
            </a:r>
          </a:p>
          <a:p>
            <a:pPr lvl="1"/>
            <a:endParaRPr lang="en-US" b="0" dirty="0"/>
          </a:p>
          <a:p>
            <a:pPr marL="342900" indent="-342900">
              <a:buFont typeface="Arial" pitchFamily="34" charset="0"/>
              <a:buChar char="•"/>
            </a:pPr>
            <a:r>
              <a:rPr lang="en-US" b="1" dirty="0"/>
              <a:t>Key R&amp;D Directions</a:t>
            </a:r>
            <a:r>
              <a:rPr lang="en-US" dirty="0"/>
              <a:t>: </a:t>
            </a:r>
            <a:r>
              <a:rPr lang="en-US" b="0" dirty="0"/>
              <a:t>There is an active program that is exploring both via first and via last </a:t>
            </a:r>
            <a:r>
              <a:rPr lang="en-US" b="0" dirty="0" smtClean="0"/>
              <a:t>3D technologies</a:t>
            </a:r>
            <a:r>
              <a:rPr lang="en-US" b="0" dirty="0"/>
              <a:t>. Commercial two-tier 0.13micron via-first 3D chips have been produced and </a:t>
            </a:r>
            <a:r>
              <a:rPr lang="en-US" b="0" dirty="0" smtClean="0"/>
              <a:t>tested as </a:t>
            </a:r>
            <a:r>
              <a:rPr lang="en-US" b="0" dirty="0"/>
              <a:t>part of a </a:t>
            </a:r>
            <a:r>
              <a:rPr lang="en-US" b="0" dirty="0" err="1"/>
              <a:t>Fermilab</a:t>
            </a:r>
            <a:r>
              <a:rPr lang="en-US" b="0" dirty="0"/>
              <a:t>-sponsored 3D </a:t>
            </a:r>
            <a:r>
              <a:rPr lang="en-US" b="0" dirty="0" err="1"/>
              <a:t>multiproject</a:t>
            </a:r>
            <a:r>
              <a:rPr lang="en-US" b="0" dirty="0"/>
              <a:t> run. There is also a collaboration with CERN </a:t>
            </a:r>
            <a:r>
              <a:rPr lang="en-US" b="0" dirty="0" smtClean="0"/>
              <a:t>on the </a:t>
            </a:r>
            <a:r>
              <a:rPr lang="en-US" b="0" dirty="0"/>
              <a:t>simpler but more generally applicable via-last technology. </a:t>
            </a:r>
            <a:r>
              <a:rPr lang="en-US" b="0" dirty="0" smtClean="0"/>
              <a:t>There </a:t>
            </a:r>
            <a:r>
              <a:rPr lang="en-US" b="0" dirty="0"/>
              <a:t>is also a current program </a:t>
            </a:r>
            <a:r>
              <a:rPr lang="en-US" b="0" dirty="0" smtClean="0"/>
              <a:t>to explore </a:t>
            </a:r>
            <a:r>
              <a:rPr lang="en-US" b="0" dirty="0"/>
              <a:t>the use of 3D or advanced process technology CAM cells for track </a:t>
            </a:r>
            <a:r>
              <a:rPr lang="en-US" b="0" dirty="0" smtClean="0"/>
              <a:t>formation.</a:t>
            </a:r>
            <a:endParaRPr lang="en-US" dirty="0"/>
          </a:p>
        </p:txBody>
      </p:sp>
      <p:sp>
        <p:nvSpPr>
          <p:cNvPr id="4" name="Slide Number Placeholder 3"/>
          <p:cNvSpPr>
            <a:spLocks noGrp="1"/>
          </p:cNvSpPr>
          <p:nvPr>
            <p:ph type="sldNum" sz="quarter" idx="11"/>
          </p:nvPr>
        </p:nvSpPr>
        <p:spPr/>
        <p:txBody>
          <a:bodyPr/>
          <a:lstStyle/>
          <a:p>
            <a:fld id="{5BD36294-2849-48A8-8531-5354CF3095D2}" type="slidenum">
              <a:rPr lang="en-US" smtClean="0"/>
              <a:pPr/>
              <a:t>4</a:t>
            </a:fld>
            <a:endParaRPr lang="en-US" dirty="0"/>
          </a:p>
        </p:txBody>
      </p:sp>
    </p:spTree>
    <p:extLst>
      <p:ext uri="{BB962C8B-B14F-4D97-AF65-F5344CB8AC3E}">
        <p14:creationId xmlns:p14="http://schemas.microsoft.com/office/powerpoint/2010/main" xmlns="" val="1393387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Triggers for hadron colliders at the energy </a:t>
            </a:r>
            <a:r>
              <a:rPr lang="en-US" dirty="0" smtClean="0"/>
              <a:t>frontier</a:t>
            </a:r>
            <a:endParaRPr lang="en-US" dirty="0"/>
          </a:p>
        </p:txBody>
      </p:sp>
      <p:sp>
        <p:nvSpPr>
          <p:cNvPr id="3" name="Content Placeholder 2"/>
          <p:cNvSpPr>
            <a:spLocks noGrp="1"/>
          </p:cNvSpPr>
          <p:nvPr>
            <p:ph idx="4294967295"/>
          </p:nvPr>
        </p:nvSpPr>
        <p:spPr>
          <a:xfrm>
            <a:off x="98425" y="1143000"/>
            <a:ext cx="8839200" cy="5424488"/>
          </a:xfrm>
          <a:prstGeom prst="rect">
            <a:avLst/>
          </a:prstGeom>
        </p:spPr>
        <p:txBody>
          <a:bodyPr>
            <a:normAutofit fontScale="77500" lnSpcReduction="20000"/>
          </a:bodyPr>
          <a:lstStyle/>
          <a:p>
            <a:pPr marL="342900" indent="-342900">
              <a:buFont typeface="Arial" pitchFamily="34" charset="0"/>
              <a:buChar char="•"/>
            </a:pPr>
            <a:r>
              <a:rPr lang="en-US" sz="2300" b="1" dirty="0" smtClean="0"/>
              <a:t>Needs</a:t>
            </a:r>
            <a:r>
              <a:rPr lang="en-US" sz="2300" dirty="0" smtClean="0"/>
              <a:t>: </a:t>
            </a:r>
            <a:r>
              <a:rPr lang="en-US" sz="2300" b="0" dirty="0" smtClean="0"/>
              <a:t>Substantial improvements </a:t>
            </a:r>
            <a:r>
              <a:rPr lang="en-US" sz="2300" b="0" dirty="0"/>
              <a:t>will be needed for the ATLAS and CMS Trigger systems for HL-LHC. </a:t>
            </a:r>
            <a:r>
              <a:rPr lang="en-US" sz="2300" b="0" dirty="0" smtClean="0"/>
              <a:t>The addition </a:t>
            </a:r>
            <a:r>
              <a:rPr lang="en-US" sz="2300" b="0" dirty="0"/>
              <a:t>of track information in L1 Trigger algorithms can provide significant </a:t>
            </a:r>
            <a:r>
              <a:rPr lang="en-US" sz="2300" b="0" dirty="0" smtClean="0"/>
              <a:t>improvements. The </a:t>
            </a:r>
            <a:r>
              <a:rPr lang="en-US" sz="2300" b="0" dirty="0"/>
              <a:t>increased selectivity of the better performing L1 trigger and the </a:t>
            </a:r>
            <a:r>
              <a:rPr lang="en-US" sz="2300" b="0" dirty="0" smtClean="0"/>
              <a:t>increased complexity </a:t>
            </a:r>
            <a:r>
              <a:rPr lang="en-US" sz="2300" b="0" dirty="0"/>
              <a:t>of the higher occupancy events will place a greater burden on the Higher </a:t>
            </a:r>
            <a:r>
              <a:rPr lang="en-US" sz="2300" b="0" dirty="0" smtClean="0"/>
              <a:t>Level Triggers</a:t>
            </a:r>
            <a:r>
              <a:rPr lang="en-US" sz="2300" b="0" dirty="0"/>
              <a:t>, requiring a substantial increase in processing power</a:t>
            </a:r>
            <a:r>
              <a:rPr lang="en-US" sz="2300" b="0" dirty="0" smtClean="0"/>
              <a:t>.</a:t>
            </a:r>
          </a:p>
          <a:p>
            <a:endParaRPr lang="en-US" dirty="0"/>
          </a:p>
          <a:p>
            <a:pPr marL="342900" indent="-342900">
              <a:buFont typeface="Arial" pitchFamily="34" charset="0"/>
              <a:buChar char="•"/>
            </a:pPr>
            <a:r>
              <a:rPr lang="en-US" sz="2300" b="1" dirty="0" smtClean="0"/>
              <a:t>R&amp;D: </a:t>
            </a:r>
          </a:p>
          <a:p>
            <a:pPr lvl="1"/>
            <a:r>
              <a:rPr lang="en-US" sz="2300" b="0" dirty="0" smtClean="0"/>
              <a:t>Studies </a:t>
            </a:r>
            <a:r>
              <a:rPr lang="en-US" sz="2300" b="0" dirty="0"/>
              <a:t>of the hardware capabilities and firmware technology to </a:t>
            </a:r>
            <a:r>
              <a:rPr lang="en-US" sz="2300" b="0" dirty="0" smtClean="0"/>
              <a:t>fully exploit </a:t>
            </a:r>
            <a:r>
              <a:rPr lang="en-US" sz="2300" b="0" dirty="0"/>
              <a:t>advances in Field Programmable Gate Arrays (FPGAs</a:t>
            </a:r>
            <a:r>
              <a:rPr lang="en-US" sz="2300" b="0" dirty="0" smtClean="0"/>
              <a:t>).  </a:t>
            </a:r>
          </a:p>
          <a:p>
            <a:pPr lvl="1"/>
            <a:r>
              <a:rPr lang="en-US" sz="2300" b="0" dirty="0" smtClean="0"/>
              <a:t>Studies </a:t>
            </a:r>
            <a:r>
              <a:rPr lang="en-US" sz="2300" b="0" dirty="0"/>
              <a:t>of new compact high-density optical connectors and receivers to </a:t>
            </a:r>
            <a:r>
              <a:rPr lang="en-US" sz="2300" b="0" dirty="0" smtClean="0"/>
              <a:t>understand integration </a:t>
            </a:r>
            <a:r>
              <a:rPr lang="en-US" sz="2300" b="0" dirty="0"/>
              <a:t>into trigger board designs. </a:t>
            </a:r>
            <a:endParaRPr lang="en-US" sz="2300" b="0" dirty="0" smtClean="0"/>
          </a:p>
          <a:p>
            <a:pPr lvl="1"/>
            <a:r>
              <a:rPr lang="en-US" sz="2300" b="0" dirty="0" smtClean="0"/>
              <a:t>Studies </a:t>
            </a:r>
            <a:r>
              <a:rPr lang="en-US" sz="2300" b="0" dirty="0"/>
              <a:t>of Advanced Telecommunications </a:t>
            </a:r>
            <a:r>
              <a:rPr lang="en-US" sz="2300" b="0" dirty="0" smtClean="0"/>
              <a:t>Computing Architecture </a:t>
            </a:r>
            <a:r>
              <a:rPr lang="en-US" sz="2300" b="0" dirty="0"/>
              <a:t>(ATCA) and Micro-TCA </a:t>
            </a:r>
            <a:endParaRPr lang="en-US" sz="2300" b="0" dirty="0" smtClean="0"/>
          </a:p>
          <a:p>
            <a:pPr lvl="1"/>
            <a:r>
              <a:rPr lang="en-US" sz="2300" b="0" dirty="0" smtClean="0"/>
              <a:t>Studies </a:t>
            </a:r>
            <a:r>
              <a:rPr lang="en-US" sz="2300" b="0" dirty="0"/>
              <a:t>of alternative </a:t>
            </a:r>
            <a:r>
              <a:rPr lang="en-US" sz="2300" b="0" dirty="0" smtClean="0"/>
              <a:t>processing units </a:t>
            </a:r>
            <a:r>
              <a:rPr lang="en-US" sz="2300" b="0" dirty="0"/>
              <a:t>for dedicated higher-level trigger calculations such as Graphical Processor Units (GPUs</a:t>
            </a:r>
            <a:r>
              <a:rPr lang="en-US" sz="2300" b="0" dirty="0" smtClean="0"/>
              <a:t>). </a:t>
            </a:r>
          </a:p>
          <a:p>
            <a:pPr lvl="1"/>
            <a:r>
              <a:rPr lang="en-US" sz="2300" b="0" dirty="0" smtClean="0"/>
              <a:t>Studies </a:t>
            </a:r>
            <a:r>
              <a:rPr lang="en-US" sz="2300" b="0" dirty="0"/>
              <a:t>of Higher Level Trigger algorithm code to improve parallelization and thereby speed </a:t>
            </a:r>
            <a:r>
              <a:rPr lang="en-US" sz="2300" b="0" dirty="0" smtClean="0"/>
              <a:t>up CPU </a:t>
            </a:r>
            <a:r>
              <a:rPr lang="en-US" sz="2300" b="0" dirty="0"/>
              <a:t>time.</a:t>
            </a:r>
            <a:endParaRPr lang="en-US" sz="2300" dirty="0"/>
          </a:p>
        </p:txBody>
      </p:sp>
      <p:sp>
        <p:nvSpPr>
          <p:cNvPr id="4" name="Slide Number Placeholder 3"/>
          <p:cNvSpPr>
            <a:spLocks noGrp="1"/>
          </p:cNvSpPr>
          <p:nvPr>
            <p:ph type="sldNum" sz="quarter" idx="11"/>
          </p:nvPr>
        </p:nvSpPr>
        <p:spPr/>
        <p:txBody>
          <a:bodyPr/>
          <a:lstStyle/>
          <a:p>
            <a:fld id="{5BD36294-2849-48A8-8531-5354CF3095D2}" type="slidenum">
              <a:rPr lang="en-US" smtClean="0"/>
              <a:pPr/>
              <a:t>5</a:t>
            </a:fld>
            <a:endParaRPr lang="en-US" dirty="0"/>
          </a:p>
        </p:txBody>
      </p:sp>
    </p:spTree>
    <p:extLst>
      <p:ext uri="{BB962C8B-B14F-4D97-AF65-F5344CB8AC3E}">
        <p14:creationId xmlns:p14="http://schemas.microsoft.com/office/powerpoint/2010/main" xmlns="" val="3039744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screen"/>
          <a:stretch>
            <a:fillRect/>
          </a:stretch>
        </p:blipFill>
        <p:spPr>
          <a:xfrm>
            <a:off x="6858000" y="5109210"/>
            <a:ext cx="2286000" cy="1748790"/>
          </a:xfrm>
          <a:prstGeom prst="rect">
            <a:avLst/>
          </a:prstGeom>
        </p:spPr>
      </p:pic>
      <p:sp>
        <p:nvSpPr>
          <p:cNvPr id="2" name="Title 1"/>
          <p:cNvSpPr>
            <a:spLocks noGrp="1"/>
          </p:cNvSpPr>
          <p:nvPr>
            <p:ph type="title"/>
          </p:nvPr>
        </p:nvSpPr>
        <p:spPr/>
        <p:txBody>
          <a:bodyPr/>
          <a:lstStyle/>
          <a:p>
            <a:r>
              <a:rPr lang="en-US" dirty="0"/>
              <a:t>High speed, massively parallel, ATCA based Data Acquisition Systems using modular </a:t>
            </a:r>
            <a:r>
              <a:rPr lang="en-US" dirty="0" smtClean="0"/>
              <a:t>components</a:t>
            </a:r>
            <a:endParaRPr lang="en-US" dirty="0"/>
          </a:p>
        </p:txBody>
      </p:sp>
      <p:sp>
        <p:nvSpPr>
          <p:cNvPr id="3" name="Content Placeholder 2"/>
          <p:cNvSpPr>
            <a:spLocks noGrp="1"/>
          </p:cNvSpPr>
          <p:nvPr>
            <p:ph idx="4294967295"/>
          </p:nvPr>
        </p:nvSpPr>
        <p:spPr>
          <a:xfrm>
            <a:off x="98425" y="1143000"/>
            <a:ext cx="8839200" cy="4724400"/>
          </a:xfrm>
          <a:prstGeom prst="rect">
            <a:avLst/>
          </a:prstGeom>
        </p:spPr>
        <p:txBody>
          <a:bodyPr>
            <a:normAutofit fontScale="62500" lnSpcReduction="20000"/>
          </a:bodyPr>
          <a:lstStyle/>
          <a:p>
            <a:pPr marL="342900" indent="-342900">
              <a:buFont typeface="Arial" pitchFamily="34" charset="0"/>
              <a:buChar char="•"/>
            </a:pPr>
            <a:r>
              <a:rPr lang="en-US" b="1" dirty="0" smtClean="0"/>
              <a:t>Needs</a:t>
            </a:r>
            <a:r>
              <a:rPr lang="en-US" b="0" dirty="0"/>
              <a:t>: DAQ demands from the different frontiers </a:t>
            </a:r>
            <a:r>
              <a:rPr lang="en-US" b="0" dirty="0" smtClean="0"/>
              <a:t>have </a:t>
            </a:r>
            <a:r>
              <a:rPr lang="en-US" b="0" dirty="0"/>
              <a:t>similarities that essentially can be </a:t>
            </a:r>
            <a:r>
              <a:rPr lang="en-US" b="0" dirty="0" smtClean="0"/>
              <a:t>generalized. Examples are LSST camera , HPS,HL-LHC </a:t>
            </a:r>
            <a:r>
              <a:rPr lang="en-US" b="0" dirty="0"/>
              <a:t>luminosity </a:t>
            </a:r>
            <a:r>
              <a:rPr lang="en-US" b="0" dirty="0" smtClean="0"/>
              <a:t>upgrades, the </a:t>
            </a:r>
            <a:r>
              <a:rPr lang="en-US" b="0" dirty="0" err="1" smtClean="0"/>
              <a:t>LArTPC</a:t>
            </a:r>
            <a:r>
              <a:rPr lang="en-US" b="0" dirty="0" smtClean="0"/>
              <a:t> </a:t>
            </a:r>
            <a:r>
              <a:rPr lang="en-US" b="0" dirty="0"/>
              <a:t>readout on </a:t>
            </a:r>
            <a:r>
              <a:rPr lang="en-US" b="0" dirty="0" smtClean="0"/>
              <a:t>LBNE or </a:t>
            </a:r>
            <a:r>
              <a:rPr lang="en-US" b="0" dirty="0" err="1" smtClean="0"/>
              <a:t>DarkSide</a:t>
            </a:r>
            <a:r>
              <a:rPr lang="en-US" b="0" dirty="0" smtClean="0"/>
              <a:t>, for which an </a:t>
            </a:r>
            <a:r>
              <a:rPr lang="en-US" b="0" dirty="0"/>
              <a:t>increased DAQ bandwidth capacity can allow a </a:t>
            </a:r>
            <a:r>
              <a:rPr lang="en-US" b="0" dirty="0" err="1" smtClean="0"/>
              <a:t>triggerless</a:t>
            </a:r>
            <a:r>
              <a:rPr lang="en-US" b="0" dirty="0" smtClean="0"/>
              <a:t> </a:t>
            </a:r>
            <a:r>
              <a:rPr lang="en-US" b="0" dirty="0"/>
              <a:t>readout with minimal frontend </a:t>
            </a:r>
            <a:r>
              <a:rPr lang="en-US" b="0" dirty="0" err="1"/>
              <a:t>sparsification</a:t>
            </a:r>
            <a:r>
              <a:rPr lang="en-US" b="0" dirty="0"/>
              <a:t> to avoid unnecessary loss of precision and defer processing to more sophisticated software algorithms on online or offline </a:t>
            </a:r>
            <a:r>
              <a:rPr lang="en-US" b="0" dirty="0" smtClean="0"/>
              <a:t>computers. A  user-friendly modular scalable system which can be easily adopted to the needs of future experiments with mainly only application dependent software changes is needed.</a:t>
            </a:r>
          </a:p>
          <a:p>
            <a:endParaRPr lang="en-US" b="0" dirty="0"/>
          </a:p>
          <a:p>
            <a:pPr marL="342900" indent="-342900">
              <a:buFont typeface="Arial" pitchFamily="34" charset="0"/>
              <a:buChar char="•"/>
            </a:pPr>
            <a:r>
              <a:rPr lang="en-US" b="1" dirty="0" smtClean="0"/>
              <a:t>Past R&amp;D</a:t>
            </a:r>
            <a:r>
              <a:rPr lang="en-US" dirty="0" smtClean="0"/>
              <a:t>: </a:t>
            </a:r>
            <a:r>
              <a:rPr lang="en-US" b="0" dirty="0" smtClean="0"/>
              <a:t>The SLAC ATCA  </a:t>
            </a:r>
            <a:r>
              <a:rPr lang="en-US" b="0" dirty="0"/>
              <a:t>is </a:t>
            </a:r>
            <a:r>
              <a:rPr lang="en-US" b="0" dirty="0" smtClean="0"/>
              <a:t>such a DAQ system. </a:t>
            </a:r>
          </a:p>
          <a:p>
            <a:pPr lvl="1"/>
            <a:r>
              <a:rPr lang="en-US" b="0" dirty="0"/>
              <a:t>m</a:t>
            </a:r>
            <a:r>
              <a:rPr lang="en-US" b="0" dirty="0" smtClean="0"/>
              <a:t>any generic </a:t>
            </a:r>
            <a:r>
              <a:rPr lang="en-US" b="0" dirty="0"/>
              <a:t>computational building </a:t>
            </a:r>
            <a:r>
              <a:rPr lang="en-US" b="0" dirty="0" smtClean="0"/>
              <a:t>blocks</a:t>
            </a:r>
          </a:p>
          <a:p>
            <a:pPr lvl="1"/>
            <a:r>
              <a:rPr lang="en-US" b="0" dirty="0" smtClean="0"/>
              <a:t>many </a:t>
            </a:r>
            <a:r>
              <a:rPr lang="en-US" b="0" dirty="0"/>
              <a:t>channels of generic, high </a:t>
            </a:r>
            <a:r>
              <a:rPr lang="en-US" b="0" dirty="0" smtClean="0"/>
              <a:t>speed detector  </a:t>
            </a:r>
            <a:r>
              <a:rPr lang="en-US" b="0" dirty="0"/>
              <a:t>I/O </a:t>
            </a:r>
            <a:r>
              <a:rPr lang="en-US" b="0" dirty="0" smtClean="0"/>
              <a:t>(each up </a:t>
            </a:r>
            <a:r>
              <a:rPr lang="en-US" b="0" dirty="0"/>
              <a:t>to </a:t>
            </a:r>
            <a:r>
              <a:rPr lang="en-US" b="0" dirty="0" smtClean="0"/>
              <a:t>10 Gigabits/second)</a:t>
            </a:r>
          </a:p>
          <a:p>
            <a:pPr lvl="1"/>
            <a:r>
              <a:rPr lang="en-US" b="0" dirty="0"/>
              <a:t>m</a:t>
            </a:r>
            <a:r>
              <a:rPr lang="en-US" b="0" dirty="0" smtClean="0"/>
              <a:t>any</a:t>
            </a:r>
            <a:r>
              <a:rPr lang="en-US" b="0" i="1" dirty="0" smtClean="0"/>
              <a:t> 10-G Ethernet </a:t>
            </a:r>
            <a:r>
              <a:rPr lang="en-US" b="0" dirty="0" smtClean="0"/>
              <a:t>interfaces </a:t>
            </a:r>
          </a:p>
          <a:p>
            <a:pPr lvl="1"/>
            <a:r>
              <a:rPr lang="en-US" b="0" dirty="0" smtClean="0"/>
              <a:t>on-board </a:t>
            </a:r>
            <a:r>
              <a:rPr lang="en-US" b="0" dirty="0"/>
              <a:t>96 port 10-Gbit/sec switch </a:t>
            </a:r>
            <a:r>
              <a:rPr lang="en-US" b="0" dirty="0" smtClean="0"/>
              <a:t>ASIC, low </a:t>
            </a:r>
            <a:r>
              <a:rPr lang="en-US" b="0" dirty="0"/>
              <a:t>latency, Layer-3 </a:t>
            </a:r>
            <a:r>
              <a:rPr lang="en-US" b="0" dirty="0" smtClean="0"/>
              <a:t>compliant</a:t>
            </a:r>
          </a:p>
          <a:p>
            <a:pPr lvl="1"/>
            <a:r>
              <a:rPr lang="en-US" b="0" dirty="0" smtClean="0"/>
              <a:t>supports </a:t>
            </a:r>
            <a:r>
              <a:rPr lang="en-US" b="0" dirty="0"/>
              <a:t>arbitrary operating systems, but comes bundled with </a:t>
            </a:r>
            <a:r>
              <a:rPr lang="en-US" b="0" i="1" dirty="0"/>
              <a:t>LINUX </a:t>
            </a:r>
            <a:r>
              <a:rPr lang="en-US" b="0" dirty="0"/>
              <a:t>as a development environment as well as a Real/Time </a:t>
            </a:r>
            <a:r>
              <a:rPr lang="en-US" b="0" dirty="0" smtClean="0"/>
              <a:t>kernel (RTEMS</a:t>
            </a:r>
            <a:r>
              <a:rPr lang="en-US" b="0" dirty="0"/>
              <a:t>) for </a:t>
            </a:r>
            <a:r>
              <a:rPr lang="en-US" b="0" dirty="0" smtClean="0"/>
              <a:t>run-time</a:t>
            </a:r>
          </a:p>
          <a:p>
            <a:pPr lvl="1"/>
            <a:r>
              <a:rPr lang="en-US" b="0" dirty="0" smtClean="0"/>
              <a:t>full </a:t>
            </a:r>
            <a:r>
              <a:rPr lang="en-US" b="0" dirty="0"/>
              <a:t>suite of GNU cross-development tools as well as embedded support software is provided, allowing the RCE to be easily configured to the specifications of varying applications. </a:t>
            </a:r>
            <a:endParaRPr lang="en-US" b="0" dirty="0" smtClean="0"/>
          </a:p>
          <a:p>
            <a:pPr lvl="1"/>
            <a:endParaRPr lang="en-US" b="0" dirty="0" smtClean="0"/>
          </a:p>
          <a:p>
            <a:pPr marL="342900" indent="-342900">
              <a:buFont typeface="Arial" pitchFamily="34" charset="0"/>
              <a:buChar char="•"/>
            </a:pPr>
            <a:r>
              <a:rPr lang="en-US" b="1" dirty="0" smtClean="0"/>
              <a:t>R </a:t>
            </a:r>
            <a:r>
              <a:rPr lang="en-US" b="1" dirty="0"/>
              <a:t>&amp; D </a:t>
            </a:r>
            <a:r>
              <a:rPr lang="en-US" b="1" dirty="0" smtClean="0"/>
              <a:t>focus</a:t>
            </a:r>
            <a:r>
              <a:rPr lang="en-US" b="0" dirty="0" smtClean="0"/>
              <a:t>. Further </a:t>
            </a:r>
            <a:r>
              <a:rPr lang="en-US" b="0" dirty="0"/>
              <a:t>R&amp;D towards the next generation of </a:t>
            </a:r>
            <a:r>
              <a:rPr lang="en-US" b="0" dirty="0" smtClean="0"/>
              <a:t>devices</a:t>
            </a:r>
            <a:endParaRPr lang="en-US" dirty="0"/>
          </a:p>
        </p:txBody>
      </p:sp>
      <p:sp>
        <p:nvSpPr>
          <p:cNvPr id="5" name="Slide Number Placeholder 4"/>
          <p:cNvSpPr>
            <a:spLocks noGrp="1"/>
          </p:cNvSpPr>
          <p:nvPr>
            <p:ph type="sldNum" sz="quarter" idx="11"/>
          </p:nvPr>
        </p:nvSpPr>
        <p:spPr/>
        <p:txBody>
          <a:bodyPr/>
          <a:lstStyle/>
          <a:p>
            <a:fld id="{5BD36294-2849-48A8-8531-5354CF3095D2}" type="slidenum">
              <a:rPr lang="en-US" smtClean="0"/>
              <a:pPr/>
              <a:t>6</a:t>
            </a:fld>
            <a:endParaRPr lang="en-US" dirty="0"/>
          </a:p>
        </p:txBody>
      </p:sp>
    </p:spTree>
    <p:extLst>
      <p:ext uri="{BB962C8B-B14F-4D97-AF65-F5344CB8AC3E}">
        <p14:creationId xmlns:p14="http://schemas.microsoft.com/office/powerpoint/2010/main" xmlns="" val="606835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LHCb</a:t>
            </a:r>
            <a:r>
              <a:rPr lang="en-US" dirty="0" smtClean="0"/>
              <a:t> upgrade </a:t>
            </a:r>
            <a:endParaRPr lang="en-US" dirty="0"/>
          </a:p>
        </p:txBody>
      </p:sp>
      <p:sp>
        <p:nvSpPr>
          <p:cNvPr id="3" name="Content Placeholder 2"/>
          <p:cNvSpPr>
            <a:spLocks noGrp="1"/>
          </p:cNvSpPr>
          <p:nvPr>
            <p:ph idx="4294967295"/>
          </p:nvPr>
        </p:nvSpPr>
        <p:spPr>
          <a:xfrm>
            <a:off x="98425" y="1143000"/>
            <a:ext cx="8839200" cy="3352800"/>
          </a:xfrm>
          <a:prstGeom prst="rect">
            <a:avLst/>
          </a:prstGeom>
        </p:spPr>
        <p:txBody>
          <a:bodyPr>
            <a:normAutofit fontScale="92500" lnSpcReduction="20000"/>
          </a:bodyPr>
          <a:lstStyle/>
          <a:p>
            <a:pPr marL="342900" indent="-342900">
              <a:buFont typeface="Arial" pitchFamily="34" charset="0"/>
              <a:buChar char="•"/>
            </a:pPr>
            <a:r>
              <a:rPr lang="en-US" dirty="0" smtClean="0"/>
              <a:t>Needs: </a:t>
            </a:r>
            <a:r>
              <a:rPr lang="en-US" b="0" dirty="0"/>
              <a:t>The driving principle of the </a:t>
            </a:r>
            <a:r>
              <a:rPr lang="en-US" b="0" dirty="0" err="1"/>
              <a:t>LHCb</a:t>
            </a:r>
            <a:r>
              <a:rPr lang="en-US" b="0" dirty="0"/>
              <a:t> upgrade is the </a:t>
            </a:r>
            <a:r>
              <a:rPr lang="en-US" b="0" dirty="0" smtClean="0"/>
              <a:t>implementation </a:t>
            </a:r>
            <a:r>
              <a:rPr lang="en-US" b="0" dirty="0"/>
              <a:t>of data readout at 40 MHz </a:t>
            </a:r>
            <a:r>
              <a:rPr lang="en-US" b="0" dirty="0" smtClean="0"/>
              <a:t>(hardware trigger-less0 and </a:t>
            </a:r>
            <a:r>
              <a:rPr lang="en-US" b="0" dirty="0"/>
              <a:t>a very flexible software based </a:t>
            </a:r>
            <a:r>
              <a:rPr lang="en-US" b="0" dirty="0" smtClean="0"/>
              <a:t>trigger. </a:t>
            </a:r>
            <a:r>
              <a:rPr lang="en-US" b="0" dirty="0"/>
              <a:t>This will allow the experiment to increase its sensitivity by an order of </a:t>
            </a:r>
            <a:r>
              <a:rPr lang="en-US" b="0" dirty="0" smtClean="0"/>
              <a:t>magnitude </a:t>
            </a:r>
            <a:r>
              <a:rPr lang="en-US" b="0" dirty="0"/>
              <a:t>for a broad spectrum of final states. </a:t>
            </a:r>
            <a:endParaRPr lang="en-US" b="0" dirty="0" smtClean="0"/>
          </a:p>
          <a:p>
            <a:endParaRPr lang="en-US" b="0" dirty="0"/>
          </a:p>
          <a:p>
            <a:pPr marL="342900" indent="-342900">
              <a:buFont typeface="Arial" pitchFamily="34" charset="0"/>
              <a:buChar char="•"/>
            </a:pPr>
            <a:r>
              <a:rPr lang="en-US" dirty="0" smtClean="0"/>
              <a:t>Key R&amp;D Directions:</a:t>
            </a:r>
          </a:p>
          <a:p>
            <a:pPr lvl="1"/>
            <a:r>
              <a:rPr lang="en-US" b="0" dirty="0" smtClean="0"/>
              <a:t>New ASIC development for 40 MHz silicon readout</a:t>
            </a:r>
          </a:p>
          <a:p>
            <a:pPr lvl="1"/>
            <a:r>
              <a:rPr lang="en-US" b="0" dirty="0"/>
              <a:t>N</a:t>
            </a:r>
            <a:r>
              <a:rPr lang="en-US" b="0" dirty="0" smtClean="0"/>
              <a:t>ew DAQ technologies for 40 MHz readout</a:t>
            </a:r>
            <a:endParaRPr lang="en-US" b="0" dirty="0"/>
          </a:p>
        </p:txBody>
      </p:sp>
      <p:sp>
        <p:nvSpPr>
          <p:cNvPr id="4" name="Slide Number Placeholder 3"/>
          <p:cNvSpPr>
            <a:spLocks noGrp="1"/>
          </p:cNvSpPr>
          <p:nvPr>
            <p:ph type="sldNum" sz="quarter" idx="11"/>
          </p:nvPr>
        </p:nvSpPr>
        <p:spPr/>
        <p:txBody>
          <a:bodyPr/>
          <a:lstStyle/>
          <a:p>
            <a:fld id="{5BD36294-2849-48A8-8531-5354CF3095D2}" type="slidenum">
              <a:rPr lang="en-US" smtClean="0"/>
              <a:pPr/>
              <a:t>7</a:t>
            </a:fld>
            <a:endParaRPr lang="en-US" dirty="0"/>
          </a:p>
        </p:txBody>
      </p:sp>
    </p:spTree>
    <p:extLst>
      <p:ext uri="{BB962C8B-B14F-4D97-AF65-F5344CB8AC3E}">
        <p14:creationId xmlns:p14="http://schemas.microsoft.com/office/powerpoint/2010/main" xmlns="" val="38697921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ARTICULATE_PROJECT_CHECK" val="0"/>
  <p:tag name="ARTICULATE_PROJECT_OPEN" val="0"/>
</p:tagLst>
</file>

<file path=ppt/theme/theme1.xml><?xml version="1.0" encoding="utf-8"?>
<a:theme xmlns:a="http://schemas.openxmlformats.org/drawingml/2006/main" name="Blank">
  <a:themeElements>
    <a:clrScheme name="SLAC_RevisedPalette_2012">
      <a:dk1>
        <a:srgbClr val="000000"/>
      </a:dk1>
      <a:lt1>
        <a:sysClr val="window" lastClr="FFFFFF"/>
      </a:lt1>
      <a:dk2>
        <a:srgbClr val="E17000"/>
      </a:dk2>
      <a:lt2>
        <a:srgbClr val="A4001D"/>
      </a:lt2>
      <a:accent1>
        <a:srgbClr val="A4001D"/>
      </a:accent1>
      <a:accent2>
        <a:srgbClr val="E17000"/>
      </a:accent2>
      <a:accent3>
        <a:srgbClr val="4D4F53"/>
      </a:accent3>
      <a:accent4>
        <a:srgbClr val="545455"/>
      </a:accent4>
      <a:accent5>
        <a:srgbClr val="0099CC"/>
      </a:accent5>
      <a:accent6>
        <a:srgbClr val="69BE28"/>
      </a:accent6>
      <a:hlink>
        <a:srgbClr val="A4001D"/>
      </a:hlink>
      <a:folHlink>
        <a:srgbClr val="A4001D"/>
      </a:folHlink>
    </a:clrScheme>
    <a:fontScheme name="TH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311AD4029E3D4EA91A04A97C09A1DE" ma:contentTypeVersion="0" ma:contentTypeDescription="Create a new document." ma:contentTypeScope="" ma:versionID="fe82917d713edb5c42cc6a6da62cf50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62D933E-1CE1-4625-8357-3863F580C291}">
  <ds:schemaRefs>
    <ds:schemaRef ds:uri="http://schemas.microsoft.com/sharepoint/v3/contenttype/forms"/>
  </ds:schemaRefs>
</ds:datastoreItem>
</file>

<file path=customXml/itemProps2.xml><?xml version="1.0" encoding="utf-8"?>
<ds:datastoreItem xmlns:ds="http://schemas.openxmlformats.org/officeDocument/2006/customXml" ds:itemID="{671B3EF3-1F81-46F8-AD58-CC9901B3E81F}">
  <ds:schemaRefs>
    <ds:schemaRef ds:uri="http://purl.org/dc/terms/"/>
    <ds:schemaRef ds:uri="http://purl.org/dc/dcmitype/"/>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FE57ADB5-3F8F-4CB7-A6C2-6A7665FCD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SLAC_PPT_052412</Template>
  <TotalTime>0</TotalTime>
  <Words>884</Words>
  <Application>Microsoft Office PowerPoint</Application>
  <PresentationFormat>On-screen Show (4:3)</PresentationFormat>
  <Paragraphs>69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vt:lpstr>
      <vt:lpstr>CPAD Instrumentation Meeting April 17-19, 2013   </vt:lpstr>
      <vt:lpstr>Trigger and DAQ White Papers discussed </vt:lpstr>
      <vt:lpstr>Application Specific Integrated Circuits (ASICs) for HEP applications </vt:lpstr>
      <vt:lpstr>Level 1 Track Triggers at HL-LHC</vt:lpstr>
      <vt:lpstr>Triggers for hadron colliders at the energy frontier</vt:lpstr>
      <vt:lpstr>High speed, massively parallel, ATCA based Data Acquisition Systems using modular components</vt:lpstr>
      <vt:lpstr>LHCb upgrade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2012-06-11T23:50:00Z</dcterms:created>
  <dcterms:modified xsi:type="dcterms:W3CDTF">2013-04-19T07:53:22Z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0x0101002F311AD4029E3D4EA91A04A97C09A1DE</vt:lpwstr>
  </property>
</Properties>
</file>