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0"/>
  </p:notesMasterIdLst>
  <p:handoutMasterIdLst>
    <p:handoutMasterId r:id="rId31"/>
  </p:handoutMasterIdLst>
  <p:sldIdLst>
    <p:sldId id="269" r:id="rId2"/>
    <p:sldId id="312" r:id="rId3"/>
    <p:sldId id="317" r:id="rId4"/>
    <p:sldId id="311" r:id="rId5"/>
    <p:sldId id="310" r:id="rId6"/>
    <p:sldId id="272" r:id="rId7"/>
    <p:sldId id="290" r:id="rId8"/>
    <p:sldId id="315" r:id="rId9"/>
    <p:sldId id="274" r:id="rId10"/>
    <p:sldId id="304" r:id="rId11"/>
    <p:sldId id="278" r:id="rId12"/>
    <p:sldId id="277" r:id="rId13"/>
    <p:sldId id="279" r:id="rId14"/>
    <p:sldId id="275" r:id="rId15"/>
    <p:sldId id="280" r:id="rId16"/>
    <p:sldId id="281" r:id="rId17"/>
    <p:sldId id="282" r:id="rId18"/>
    <p:sldId id="283" r:id="rId19"/>
    <p:sldId id="284" r:id="rId20"/>
    <p:sldId id="291" r:id="rId21"/>
    <p:sldId id="307" r:id="rId22"/>
    <p:sldId id="302" r:id="rId23"/>
    <p:sldId id="314" r:id="rId24"/>
    <p:sldId id="266" r:id="rId25"/>
    <p:sldId id="316" r:id="rId26"/>
    <p:sldId id="288" r:id="rId27"/>
    <p:sldId id="313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9851" autoAdjust="0"/>
  </p:normalViewPr>
  <p:slideViewPr>
    <p:cSldViewPr snapToGrid="0" snapToObjects="1">
      <p:cViewPr>
        <p:scale>
          <a:sx n="100" d="100"/>
          <a:sy n="100" d="100"/>
        </p:scale>
        <p:origin x="-5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0E6F-38B6-6A4C-8644-27FF28B86DCD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4587-14B6-CA4C-B885-87121E33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B06F-535F-884E-88C6-32EEFD4F3163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9F65-8D7C-E542-84C3-BC2D1B98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1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2437-DC1C-DF44-8A2B-4AFB412245E6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200" y="0"/>
            <a:ext cx="5372100" cy="57150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12800"/>
            <a:ext cx="8890000" cy="527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R. Lipton PASI Workshop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85AD-7F5E-1549-92C4-546D55D1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66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/>
              <a:t> </a:t>
            </a:r>
            <a:r>
              <a:rPr lang="en-US" dirty="0" smtClean="0"/>
              <a:t>Collider Experiments</a:t>
            </a:r>
            <a:br>
              <a:rPr lang="en-US" dirty="0" smtClean="0"/>
            </a:br>
            <a:r>
              <a:rPr lang="en-US" dirty="0"/>
              <a:t>O</a:t>
            </a:r>
            <a:r>
              <a:rPr lang="en-US" dirty="0" smtClean="0"/>
              <a:t>verview </a:t>
            </a:r>
            <a:r>
              <a:rPr lang="en-US" dirty="0"/>
              <a:t>of detector requirements and limitations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R. Lipton, Fermilab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74" y="1274417"/>
            <a:ext cx="8965326" cy="5304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contemplate a </a:t>
            </a:r>
            <a:r>
              <a:rPr lang="en-US" dirty="0" err="1" smtClean="0"/>
              <a:t>Muon</a:t>
            </a:r>
            <a:r>
              <a:rPr lang="en-US" dirty="0" smtClean="0"/>
              <a:t> Collider?</a:t>
            </a:r>
          </a:p>
          <a:p>
            <a:r>
              <a:rPr lang="en-US" dirty="0" smtClean="0"/>
              <a:t>Because of the reduced bremsstrahlung </a:t>
            </a:r>
            <a:r>
              <a:rPr lang="en-US" dirty="0" err="1" smtClean="0"/>
              <a:t>muon</a:t>
            </a:r>
            <a:r>
              <a:rPr lang="en-US" dirty="0" smtClean="0"/>
              <a:t> rings can be made compact 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Lower power consumption- 230 (</a:t>
            </a:r>
            <a:r>
              <a:rPr lang="en-US" dirty="0" err="1" smtClean="0">
                <a:cs typeface="Symbol" charset="2"/>
              </a:rPr>
              <a:t>Mu</a:t>
            </a:r>
            <a:r>
              <a:rPr lang="en-US" dirty="0" err="1" smtClean="0">
                <a:latin typeface="+mj-lt"/>
                <a:cs typeface="Symbol" charset="2"/>
              </a:rPr>
              <a:t>C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570 (CLIC) MW for 3 </a:t>
            </a:r>
            <a:r>
              <a:rPr lang="en-US" dirty="0" err="1" smtClean="0"/>
              <a:t>TeV</a:t>
            </a:r>
            <a:endParaRPr lang="en-US" dirty="0"/>
          </a:p>
          <a:p>
            <a:pPr lvl="2"/>
            <a:r>
              <a:rPr lang="en-US" dirty="0" smtClean="0"/>
              <a:t>20% increase for 6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Fits on existing sites</a:t>
            </a:r>
          </a:p>
          <a:p>
            <a:r>
              <a:rPr lang="en-US" dirty="0" smtClean="0"/>
              <a:t>Different cost scaling and lower power consumption mean that one can contemplate collider rings to 6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dirty="0" err="1"/>
              <a:t>Muon</a:t>
            </a:r>
            <a:r>
              <a:rPr lang="en-US" dirty="0"/>
              <a:t> Collider is uniquely capable of producing Higgs bosons in the s channel with beam energy resolution comparable to it’s width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8300" y="6396037"/>
            <a:ext cx="2133600" cy="365125"/>
          </a:xfrm>
        </p:spPr>
        <p:txBody>
          <a:bodyPr/>
          <a:lstStyle/>
          <a:p>
            <a:r>
              <a:rPr lang="en-US" dirty="0"/>
              <a:t>R. Lipton </a:t>
            </a:r>
            <a:r>
              <a:rPr lang="en-US" dirty="0" smtClean="0"/>
              <a:t>PASI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16" y="835681"/>
            <a:ext cx="8521084" cy="5885793"/>
          </a:xfrm>
        </p:spPr>
        <p:txBody>
          <a:bodyPr>
            <a:no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ork based on ILCROOT/LCSIM simulations</a:t>
            </a:r>
          </a:p>
          <a:p>
            <a:r>
              <a:rPr lang="en-US" dirty="0" smtClean="0"/>
              <a:t>Both full and fast simulation available</a:t>
            </a:r>
          </a:p>
          <a:p>
            <a:pPr lvl="1"/>
            <a:r>
              <a:rPr lang="en-US" sz="2800" dirty="0" smtClean="0"/>
              <a:t>Mars backgrounds incorporated into full simulation</a:t>
            </a:r>
          </a:p>
          <a:p>
            <a:pPr lvl="1"/>
            <a:r>
              <a:rPr lang="en-US" sz="2800" dirty="0" smtClean="0"/>
              <a:t>A variety of detector options can be explored</a:t>
            </a:r>
          </a:p>
          <a:p>
            <a:r>
              <a:rPr lang="en-US" dirty="0" smtClean="0"/>
              <a:t>Background only studies</a:t>
            </a:r>
          </a:p>
          <a:p>
            <a:pPr lvl="1"/>
            <a:r>
              <a:rPr lang="en-US" sz="2800" dirty="0" smtClean="0"/>
              <a:t>Full event simulation</a:t>
            </a:r>
          </a:p>
          <a:p>
            <a:pPr lvl="2"/>
            <a:r>
              <a:rPr lang="en-US" sz="2800" dirty="0" smtClean="0"/>
              <a:t>Study how cuts affect backgrounds</a:t>
            </a:r>
          </a:p>
          <a:p>
            <a:pPr lvl="2"/>
            <a:r>
              <a:rPr lang="en-US" sz="2800" dirty="0" smtClean="0"/>
              <a:t>Study parameterization of backgrounds</a:t>
            </a:r>
          </a:p>
          <a:p>
            <a:pPr lvl="2"/>
            <a:r>
              <a:rPr lang="en-US" sz="2800" dirty="0" smtClean="0"/>
              <a:t>Build background library</a:t>
            </a:r>
          </a:p>
          <a:p>
            <a:pPr lvl="1"/>
            <a:r>
              <a:rPr lang="en-US" sz="2800" dirty="0" smtClean="0"/>
              <a:t>Background characteristics</a:t>
            </a:r>
          </a:p>
          <a:p>
            <a:pPr lvl="2"/>
            <a:r>
              <a:rPr lang="en-US" sz="2800" dirty="0" smtClean="0"/>
              <a:t>Time and energy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39700"/>
            <a:ext cx="5575300" cy="9017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Models based on ILC </a:t>
            </a:r>
            <a:r>
              <a:rPr lang="en-US" dirty="0" smtClean="0"/>
              <a:t>concepts (</a:t>
            </a:r>
            <a:r>
              <a:rPr lang="en-US" dirty="0" err="1"/>
              <a:t>SiD</a:t>
            </a:r>
            <a:r>
              <a:rPr lang="en-US" dirty="0"/>
              <a:t>, ILD, 4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3852568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24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LCSIM Detector Model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56" y="1991972"/>
            <a:ext cx="3810137" cy="3994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767" y="1524000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Full Simulation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9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MARS 1.5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Machine </a:t>
            </a:r>
            <a:r>
              <a:rPr lang="en-US" dirty="0"/>
              <a:t>Detector Interface Model</a:t>
            </a:r>
          </a:p>
        </p:txBody>
      </p:sp>
      <p:sp>
        <p:nvSpPr>
          <p:cNvPr id="18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B0B-C9FD-FA41-8F97-6212B5171A7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6" descr="ge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0346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50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1752600"/>
            <a:ext cx="4416425" cy="4976813"/>
            <a:chOff x="319484" y="895350"/>
            <a:chExt cx="4910489" cy="53067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6451"/>
            <a:stretch>
              <a:fillRect/>
            </a:stretch>
          </p:blipFill>
          <p:spPr bwMode="auto">
            <a:xfrm>
              <a:off x="488950" y="1307068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420902" y="5807654"/>
              <a:ext cx="473045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19484" y="895350"/>
              <a:ext cx="4910489" cy="42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Symbol" pitchFamily="18" charset="2"/>
                  <a:ea typeface="+mn-ea"/>
                </a:rPr>
                <a:t>Q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= 10</a:t>
              </a:r>
              <a:r>
                <a:rPr lang="en-US" sz="2000" baseline="30000" dirty="0">
                  <a:solidFill>
                    <a:schemeClr val="accent2"/>
                  </a:solidFill>
                  <a:latin typeface="+mn-lt"/>
                  <a:ea typeface="+mn-ea"/>
                </a:rPr>
                <a:t>o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   6 &lt; z &lt; 600 cm    x:z = 1:17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6200000" flipH="1">
              <a:off x="610033" y="1688898"/>
              <a:ext cx="1706463" cy="9319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599043" y="4778375"/>
              <a:ext cx="1500664" cy="5016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908050" y="4697968"/>
              <a:ext cx="1828800" cy="3810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2084943" y="5121275"/>
              <a:ext cx="967264" cy="3492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2515260" y="5807654"/>
              <a:ext cx="826064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BCH</a:t>
              </a:r>
              <a:r>
                <a:rPr lang="en-US" sz="1800" baseline="-25000" dirty="0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146206" y="2220759"/>
              <a:ext cx="524233" cy="40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  <a:ea typeface="+mn-ea"/>
                </a:rPr>
                <a:t>Q1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00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5372100" cy="571500"/>
          </a:xfrm>
        </p:spPr>
        <p:txBody>
          <a:bodyPr/>
          <a:lstStyle/>
          <a:p>
            <a:r>
              <a:rPr lang="en-US" dirty="0" smtClean="0"/>
              <a:t>Overall Background – 1.5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3700"/>
            <a:ext cx="70673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430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Non-ionizing background </a:t>
            </a:r>
            <a:r>
              <a:rPr lang="en-US" dirty="0">
                <a:solidFill>
                  <a:srgbClr val="3366FF"/>
                </a:solidFill>
              </a:rPr>
              <a:t>~</a:t>
            </a:r>
            <a:r>
              <a:rPr lang="en-US" dirty="0" smtClean="0">
                <a:solidFill>
                  <a:srgbClr val="3366FF"/>
                </a:solidFill>
              </a:rPr>
              <a:t> 0.1 x LHC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But crossing interval 10</a:t>
            </a:r>
            <a:r>
              <a:rPr lang="en-US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s/25 ns  400 x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241" y="62468"/>
            <a:ext cx="2744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 must be rad hard</a:t>
            </a:r>
          </a:p>
          <a:p>
            <a:r>
              <a:rPr lang="en-US" dirty="0" smtClean="0"/>
              <a:t>Dominated by neutrons – </a:t>
            </a:r>
            <a:br>
              <a:rPr lang="en-US" dirty="0" smtClean="0"/>
            </a:br>
            <a:r>
              <a:rPr lang="en-US" dirty="0" smtClean="0"/>
              <a:t>smaller radial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2949" y="520015"/>
            <a:ext cx="2471104" cy="1964181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Much of the Background is Soft</a:t>
            </a:r>
            <a:endParaRPr lang="en-US" dirty="0"/>
          </a:p>
        </p:txBody>
      </p:sp>
      <p:pic>
        <p:nvPicPr>
          <p:cNvPr id="6" name="Content Placeholder 10" descr="spectr-new.ep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b="9113"/>
          <a:stretch/>
        </p:blipFill>
        <p:spPr>
          <a:xfrm>
            <a:off x="3940877" y="1"/>
            <a:ext cx="5203123" cy="3275130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8" y="3370441"/>
            <a:ext cx="5203122" cy="34875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4091" y="3754144"/>
            <a:ext cx="2471104" cy="206088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And Out of Time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65667" y="6421594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4574" y="132090"/>
            <a:ext cx="4286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g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637" y="1694276"/>
            <a:ext cx="641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8161" y="114386"/>
            <a:ext cx="641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>
                <a:latin typeface="Symbol" charset="2"/>
                <a:cs typeface="Symbol" charset="2"/>
              </a:rPr>
              <a:t>+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7139" y="114300"/>
            <a:ext cx="9080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e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+/-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5726" y="1694276"/>
            <a:ext cx="7731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0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9261" y="1694276"/>
            <a:ext cx="9080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+-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4575" y="3498651"/>
            <a:ext cx="583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g 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7276" y="5159883"/>
            <a:ext cx="657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76" y="3492534"/>
            <a:ext cx="657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m</a:t>
            </a:r>
            <a:r>
              <a:rPr lang="en-US" sz="2800" baseline="30000" dirty="0">
                <a:latin typeface="Symbol" charset="2"/>
                <a:cs typeface="Symbol" charset="2"/>
              </a:rPr>
              <a:t>+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8414" y="3470891"/>
            <a:ext cx="930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e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+/-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800" y="5159883"/>
            <a:ext cx="5540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0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13575" y="5159883"/>
            <a:ext cx="746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h</a:t>
            </a:r>
            <a:r>
              <a:rPr lang="en-US" sz="2800" baseline="30000" dirty="0" smtClean="0">
                <a:cs typeface="Symbol" charset="2"/>
              </a:rPr>
              <a:t>+-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12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0169" cy="755461"/>
          </a:xfrm>
        </p:spPr>
        <p:txBody>
          <a:bodyPr>
            <a:normAutofit/>
          </a:bodyPr>
          <a:lstStyle/>
          <a:p>
            <a:r>
              <a:rPr lang="en-US" dirty="0" smtClean="0"/>
              <a:t>Attacking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42" y="943278"/>
            <a:ext cx="8426657" cy="5595842"/>
          </a:xfrm>
        </p:spPr>
        <p:txBody>
          <a:bodyPr>
            <a:normAutofit/>
          </a:bodyPr>
          <a:lstStyle/>
          <a:p>
            <a:r>
              <a:rPr lang="en-US" dirty="0" smtClean="0"/>
              <a:t>It is clear that timing and energy discrimination will be crucial in limiting the background in a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We have concentrated on understanding the time resolution required and how it may affect the detector mass and resolution for physics objects</a:t>
            </a:r>
          </a:p>
          <a:p>
            <a:r>
              <a:rPr lang="en-US" dirty="0" smtClean="0"/>
              <a:t>The R&amp;D is synergistic with CLIC, which requires ns level resolutions, LHC which is looking at fast timing for background reduction, and intensity frontier experiments, which may require 100’s of </a:t>
            </a:r>
            <a:r>
              <a:rPr lang="en-US" dirty="0" err="1" smtClean="0"/>
              <a:t>ps</a:t>
            </a:r>
            <a:r>
              <a:rPr lang="en-US" dirty="0" smtClean="0"/>
              <a:t> resolutions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71800" cy="1927202"/>
          </a:xfrm>
        </p:spPr>
        <p:txBody>
          <a:bodyPr>
            <a:normAutofit/>
          </a:bodyPr>
          <a:lstStyle/>
          <a:p>
            <a:r>
              <a:rPr lang="en-US" dirty="0" smtClean="0"/>
              <a:t>Track Timing Information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761" y="2286000"/>
            <a:ext cx="3198855" cy="3840163"/>
          </a:xfrm>
        </p:spPr>
        <p:txBody>
          <a:bodyPr/>
          <a:lstStyle/>
          <a:p>
            <a:r>
              <a:rPr lang="en-US" dirty="0" smtClean="0"/>
              <a:t>Tracking can benefit from precise timing, low occupancy in a pixelated silicon detector.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2354" y="4684714"/>
            <a:ext cx="121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rgbClr val="3366FF"/>
                </a:solidFill>
              </a:rPr>
              <a:t>Terentiev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54" y="646114"/>
            <a:ext cx="5746246" cy="39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9455" y="5897090"/>
            <a:ext cx="8305800" cy="1066800"/>
          </a:xfrm>
        </p:spPr>
        <p:txBody>
          <a:bodyPr/>
          <a:lstStyle/>
          <a:p>
            <a:r>
              <a:rPr lang="en-US" dirty="0" smtClean="0"/>
              <a:t>Background Path length in silicon detector </a:t>
            </a:r>
            <a:r>
              <a:rPr lang="en-US" dirty="0" err="1" smtClean="0"/>
              <a:t>vs</a:t>
            </a:r>
            <a:r>
              <a:rPr lang="en-US" dirty="0" smtClean="0"/>
              <a:t> de/dx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plot_dedxvspa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b="26659"/>
          <a:stretch/>
        </p:blipFill>
        <p:spPr>
          <a:xfrm>
            <a:off x="769357" y="886040"/>
            <a:ext cx="7657282" cy="4750517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7" name="Straight Arrow Connector 6"/>
          <p:cNvCxnSpPr/>
          <p:nvPr/>
        </p:nvCxnSpPr>
        <p:spPr>
          <a:xfrm>
            <a:off x="3276600" y="10668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685800"/>
            <a:ext cx="208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200400"/>
            <a:ext cx="1596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Angled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048189"/>
            <a:ext cx="590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4200589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091" y="162580"/>
            <a:ext cx="554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Inside a silicon detector: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9410" y="33850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flipH="1" flipV="1">
            <a:off x="510186" y="2095123"/>
            <a:ext cx="13686" cy="128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7770" y="545189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in detector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8212" y="5707464"/>
            <a:ext cx="10684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er_4_neutronDLvsde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94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55401"/>
            <a:ext cx="11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Neutrons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29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ayer_4_electronDLvsde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12632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191000"/>
            <a:ext cx="10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791200"/>
            <a:ext cx="1308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energy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396335"/>
            <a:ext cx="145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soft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layer_4_positronDLvsde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810000"/>
            <a:ext cx="4812632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3352800"/>
            <a:ext cx="106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plot_dtim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r="10027" b="26660"/>
          <a:stretch/>
        </p:blipFill>
        <p:spPr>
          <a:xfrm>
            <a:off x="4863455" y="111400"/>
            <a:ext cx="4087368" cy="28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6409026" y="721000"/>
            <a:ext cx="251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Time of energy deposit with respect to TOF from IP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1249362"/>
          </a:xfrm>
        </p:spPr>
        <p:txBody>
          <a:bodyPr/>
          <a:lstStyle/>
          <a:p>
            <a:r>
              <a:rPr lang="en-US" dirty="0" smtClean="0"/>
              <a:t>Effects of Cuts on Tracker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59149" cy="4995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Timing is the most </a:t>
            </a:r>
            <a:br>
              <a:rPr lang="en-US" sz="2400" dirty="0" smtClean="0"/>
            </a:br>
            <a:r>
              <a:rPr lang="en-US" sz="2400" dirty="0" smtClean="0"/>
              <a:t>important</a:t>
            </a:r>
          </a:p>
          <a:p>
            <a:pPr lvl="1"/>
            <a:r>
              <a:rPr lang="en-US" dirty="0" smtClean="0"/>
              <a:t>Reduces backgrounds by 3 orders of magnitude</a:t>
            </a:r>
          </a:p>
          <a:p>
            <a:r>
              <a:rPr lang="en-US" sz="2400" dirty="0" smtClean="0"/>
              <a:t>De/dx also is also important </a:t>
            </a:r>
          </a:p>
          <a:p>
            <a:pPr lvl="1"/>
            <a:r>
              <a:rPr lang="en-US" dirty="0" smtClean="0"/>
              <a:t>We need pulse height information anyway since our timing accuracy will depend on signal/noise and time walk corrections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1025"/>
              </p:ext>
            </p:extLst>
          </p:nvPr>
        </p:nvGraphicFramePr>
        <p:xfrm>
          <a:off x="4370917" y="3469215"/>
          <a:ext cx="4699000" cy="2685801"/>
        </p:xfrm>
        <a:graphic>
          <a:graphicData uri="http://schemas.openxmlformats.org/drawingml/2006/table">
            <a:tbl>
              <a:tblPr/>
              <a:tblGrid>
                <a:gridCol w="1337672"/>
                <a:gridCol w="1543467"/>
                <a:gridCol w="1817861"/>
              </a:tblGrid>
              <a:tr h="756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Radius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Cut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&amp;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rphi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dedx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9372" y="3505198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 Hit rejection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2-11-07 at 4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49" y="152401"/>
            <a:ext cx="5069806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0417" y="2990334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de/dx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6202358" y="3164417"/>
            <a:ext cx="84614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0917" y="1401762"/>
            <a:ext cx="248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Background, no time cut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3991" y="217501"/>
            <a:ext cx="161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 Layer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2793" y="244316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Background, 1ns time cut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13199" cy="939800"/>
          </a:xfrm>
        </p:spPr>
        <p:txBody>
          <a:bodyPr>
            <a:normAutofit/>
          </a:bodyPr>
          <a:lstStyle/>
          <a:p>
            <a:r>
              <a:rPr lang="en-US" dirty="0" smtClean="0"/>
              <a:t>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98" y="956772"/>
            <a:ext cx="4061777" cy="38806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Possible staging: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Project X proton source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Stored </a:t>
            </a:r>
            <a:r>
              <a:rPr lang="en-US" dirty="0" err="1" smtClean="0">
                <a:solidFill>
                  <a:srgbClr val="800000"/>
                </a:solidFill>
              </a:rPr>
              <a:t>Muon</a:t>
            </a:r>
            <a:r>
              <a:rPr lang="en-US" dirty="0" smtClean="0">
                <a:solidFill>
                  <a:srgbClr val="800000"/>
                </a:solidFill>
              </a:rPr>
              <a:t> Neutrino factory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Higgs factory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High energy </a:t>
            </a:r>
            <a:r>
              <a:rPr lang="en-US" dirty="0" err="1" smtClean="0">
                <a:solidFill>
                  <a:srgbClr val="800000"/>
                </a:solidFill>
              </a:rPr>
              <a:t>muon</a:t>
            </a:r>
            <a:r>
              <a:rPr lang="en-US" dirty="0" smtClean="0">
                <a:solidFill>
                  <a:srgbClr val="800000"/>
                </a:solidFill>
              </a:rPr>
              <a:t> collider</a:t>
            </a:r>
          </a:p>
          <a:p>
            <a:pPr marL="0" indent="0">
              <a:buNone/>
            </a:pPr>
            <a:r>
              <a:rPr lang="en-US" dirty="0" smtClean="0"/>
              <a:t>Physics at each step</a:t>
            </a:r>
          </a:p>
          <a:p>
            <a:pPr marL="0" indent="0">
              <a:buNone/>
            </a:pPr>
            <a:r>
              <a:rPr lang="en-US" dirty="0" smtClean="0"/>
              <a:t>Requires a sustained effort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Block_Diagrams_R7_M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4837450"/>
            <a:ext cx="7773347" cy="1884025"/>
          </a:xfrm>
          <a:prstGeom prst="rect">
            <a:avLst/>
          </a:prstGeom>
        </p:spPr>
      </p:pic>
      <p:pic>
        <p:nvPicPr>
          <p:cNvPr id="8" name="Picture 7" descr="Frontiers_Energy_Sca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76" y="152401"/>
            <a:ext cx="4955224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1"/>
            <a:ext cx="5372100" cy="571500"/>
          </a:xfrm>
        </p:spPr>
        <p:txBody>
          <a:bodyPr/>
          <a:lstStyle/>
          <a:p>
            <a:r>
              <a:rPr lang="en-US" dirty="0" smtClean="0"/>
              <a:t>Timing In a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91820"/>
            <a:ext cx="5247426" cy="5543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is already an example of a fast timing IC design at CERN for CMS upgrades</a:t>
            </a:r>
          </a:p>
          <a:p>
            <a:r>
              <a:rPr lang="en-US" dirty="0" smtClean="0"/>
              <a:t>Intent is to use fast timing to reject “</a:t>
            </a:r>
            <a:r>
              <a:rPr lang="en-US" dirty="0" err="1" smtClean="0"/>
              <a:t>loopers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65 nm process</a:t>
            </a:r>
          </a:p>
          <a:p>
            <a:pPr lvl="1"/>
            <a:r>
              <a:rPr lang="en-US" dirty="0" smtClean="0"/>
              <a:t>Pixel ~ 1mm x 100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thick</a:t>
            </a:r>
          </a:p>
          <a:p>
            <a:pPr lvl="1"/>
            <a:r>
              <a:rPr lang="en-US" dirty="0" smtClean="0"/>
              <a:t>Peaking </a:t>
            </a:r>
            <a:r>
              <a:rPr lang="en-US" dirty="0"/>
              <a:t>time: 6 ns</a:t>
            </a:r>
          </a:p>
          <a:p>
            <a:pPr lvl="1"/>
            <a:r>
              <a:rPr lang="en-US" dirty="0"/>
              <a:t>220 e- ENC for 260 </a:t>
            </a:r>
            <a:r>
              <a:rPr lang="en-US" dirty="0" err="1"/>
              <a:t>fF</a:t>
            </a:r>
            <a:r>
              <a:rPr lang="en-US" dirty="0"/>
              <a:t> input capacitance</a:t>
            </a:r>
          </a:p>
          <a:p>
            <a:pPr lvl="1"/>
            <a:r>
              <a:rPr lang="en-US" dirty="0" smtClean="0"/>
              <a:t>Consumption </a:t>
            </a:r>
            <a:r>
              <a:rPr lang="en-US" dirty="0"/>
              <a:t>for nominal bias: 65 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Jitter </a:t>
            </a:r>
            <a:r>
              <a:rPr lang="en-US" dirty="0"/>
              <a:t>for 0.6fC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and 2.5fC signal; ~</a:t>
            </a:r>
            <a:r>
              <a:rPr lang="en-US" dirty="0">
                <a:solidFill>
                  <a:srgbClr val="FF0000"/>
                </a:solidFill>
              </a:rPr>
              <a:t>50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Jitter for 1 </a:t>
            </a:r>
            <a:r>
              <a:rPr lang="en-US" dirty="0" err="1"/>
              <a:t>fC</a:t>
            </a:r>
            <a:r>
              <a:rPr lang="en-US" dirty="0"/>
              <a:t> signal; ~</a:t>
            </a: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rms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Time resolution defined by time walk (~3 ns) </a:t>
            </a:r>
            <a:r>
              <a:rPr lang="en-US" dirty="0">
                <a:sym typeface="Wingdings" pitchFamily="2" charset="2"/>
              </a:rPr>
              <a:t> w</a:t>
            </a:r>
            <a:r>
              <a:rPr lang="en-US" dirty="0"/>
              <a:t>ithout correction the resolution will be ~500 </a:t>
            </a:r>
            <a:r>
              <a:rPr lang="en-US" dirty="0" err="1"/>
              <a:t>ps</a:t>
            </a:r>
            <a:r>
              <a:rPr lang="en-US" dirty="0"/>
              <a:t> 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C:\CDISK\Prezentacje\65nmCTPixel\timeWal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22" y="1"/>
            <a:ext cx="3707178" cy="3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822" y="1439538"/>
            <a:ext cx="115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 walk for signals 1 to 10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(0.6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threshold)</a:t>
            </a:r>
            <a:r>
              <a:rPr lang="en-US" dirty="0" smtClean="0">
                <a:solidFill>
                  <a:srgbClr val="FFFFFF"/>
                </a:solidFill>
              </a:rPr>
              <a:t>; &lt;</a:t>
            </a:r>
            <a:r>
              <a:rPr lang="en-US" dirty="0">
                <a:solidFill>
                  <a:srgbClr val="FFFFFF"/>
                </a:solidFill>
              </a:rPr>
              <a:t>3 ns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4" descr="C:\CDISK\Prezentacje\65nmCTPixel\jit2-5fC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15" y="3473724"/>
            <a:ext cx="3272677" cy="3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531706" cy="668394"/>
          </a:xfrm>
        </p:spPr>
        <p:txBody>
          <a:bodyPr/>
          <a:lstStyle/>
          <a:p>
            <a:r>
              <a:rPr lang="en-US" dirty="0" smtClean="0"/>
              <a:t>Vertex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6226"/>
            <a:ext cx="3625573" cy="30701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ILC inner radius ~1.5 cm set by </a:t>
            </a:r>
            <a:r>
              <a:rPr lang="en-US" dirty="0" err="1" smtClean="0"/>
              <a:t>beamstrahlung</a:t>
            </a:r>
            <a:endParaRPr lang="en-US" dirty="0" smtClean="0"/>
          </a:p>
          <a:p>
            <a:r>
              <a:rPr lang="en-US" dirty="0" err="1" smtClean="0"/>
              <a:t>MuC</a:t>
            </a:r>
            <a:r>
              <a:rPr lang="en-US" dirty="0" smtClean="0"/>
              <a:t> Inner radius ~5 cm set by EM background from cone</a:t>
            </a:r>
          </a:p>
          <a:p>
            <a:r>
              <a:rPr lang="en-US" dirty="0" smtClean="0"/>
              <a:t>Preserve IP resolution </a:t>
            </a:r>
            <a:br>
              <a:rPr lang="en-US" dirty="0" smtClean="0"/>
            </a:br>
            <a:r>
              <a:rPr lang="en-US" dirty="0" smtClean="0"/>
              <a:t>by scaling by r</a:t>
            </a:r>
            <a:r>
              <a:rPr lang="en-US" baseline="-25000" dirty="0" smtClean="0"/>
              <a:t>outer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inner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80" y="3444921"/>
            <a:ext cx="4236020" cy="3286331"/>
          </a:xfrm>
          <a:prstGeom prst="rect">
            <a:avLst/>
          </a:prstGeom>
        </p:spPr>
      </p:pic>
      <p:pic>
        <p:nvPicPr>
          <p:cNvPr id="6" name="Picture 5" descr="muc_ver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74" y="0"/>
            <a:ext cx="5518426" cy="3444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553" y="102481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MuC</a:t>
            </a:r>
            <a:r>
              <a:rPr lang="en-US" dirty="0" smtClean="0">
                <a:solidFill>
                  <a:schemeClr val="bg1"/>
                </a:solidFill>
              </a:rPr>
              <a:t>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8953" y="28036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ILC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055" y="4319237"/>
            <a:ext cx="205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Charged particle</a:t>
            </a:r>
          </a:p>
          <a:p>
            <a:r>
              <a:rPr lang="en-US" dirty="0" smtClean="0"/>
              <a:t>Density </a:t>
            </a:r>
            <a:r>
              <a:rPr lang="en-US" dirty="0" err="1" smtClean="0"/>
              <a:t>vs</a:t>
            </a:r>
            <a:r>
              <a:rPr lang="en-US" dirty="0" smtClean="0"/>
              <a:t> radius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4" y="3710501"/>
            <a:ext cx="4434130" cy="3020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4308" y="6480281"/>
            <a:ext cx="136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Mazzacane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0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113" y="1003144"/>
            <a:ext cx="8248529" cy="5854856"/>
          </a:xfrm>
        </p:spPr>
        <p:txBody>
          <a:bodyPr>
            <a:normAutofit/>
          </a:bodyPr>
          <a:lstStyle/>
          <a:p>
            <a:r>
              <a:rPr lang="en-US" dirty="0" smtClean="0"/>
              <a:t>Tracker segmentation very similar to CMS Phase 2 tracker (1mm </a:t>
            </a:r>
            <a:r>
              <a:rPr lang="en-US" dirty="0"/>
              <a:t>x 100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m) </a:t>
            </a:r>
          </a:p>
          <a:p>
            <a:r>
              <a:rPr lang="en-US" dirty="0" smtClean="0"/>
              <a:t>Lots of space for time stamping circuitry</a:t>
            </a:r>
          </a:p>
          <a:p>
            <a:pPr lvl="1"/>
            <a:r>
              <a:rPr lang="en-US" dirty="0" smtClean="0"/>
              <a:t>Read out all hits within a ~10ns window</a:t>
            </a:r>
          </a:p>
          <a:p>
            <a:pPr lvl="1"/>
            <a:r>
              <a:rPr lang="en-US" dirty="0" smtClean="0"/>
              <a:t>Time stamp each hit to ~0.5 ns</a:t>
            </a:r>
          </a:p>
          <a:p>
            <a:pPr lvl="1"/>
            <a:r>
              <a:rPr lang="en-US" dirty="0" smtClean="0"/>
              <a:t>Pulse height to allow offline energy cuts and time walk corrections</a:t>
            </a:r>
          </a:p>
          <a:p>
            <a:r>
              <a:rPr lang="en-US" dirty="0" smtClean="0"/>
              <a:t>Offline include time stamp in fit to allow for low momentum tracks, protons and </a:t>
            </a:r>
            <a:r>
              <a:rPr lang="en-US" dirty="0" err="1" smtClean="0"/>
              <a:t>kaons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r>
              <a:rPr lang="en-US" dirty="0" smtClean="0"/>
              <a:t>Need to demonstrate that this works in full simulation with MARS backgrounds.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4" y="0"/>
            <a:ext cx="8317626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Time Development of Hadron Showers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98" y="2863850"/>
            <a:ext cx="5882802" cy="3994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7761" y="3613666"/>
            <a:ext cx="180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(F. Simon CALICE)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8674" y="714891"/>
            <a:ext cx="8317626" cy="587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problem of hadron </a:t>
            </a:r>
            <a:r>
              <a:rPr lang="en-US" sz="2400" dirty="0" err="1" smtClean="0"/>
              <a:t>calorimetry</a:t>
            </a:r>
            <a:r>
              <a:rPr lang="en-US" sz="2400" dirty="0" smtClean="0"/>
              <a:t> at CLIC and a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 is interesting…</a:t>
            </a:r>
          </a:p>
          <a:p>
            <a:r>
              <a:rPr lang="en-US" sz="2400" dirty="0" smtClean="0"/>
              <a:t>Hadron showers take time to develop – nuclear processes can take more than the ns time scale we would like for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r>
              <a:rPr lang="en-US" sz="2400" dirty="0" smtClean="0"/>
              <a:t>How is resolution affected by integration time for various schemes?</a:t>
            </a:r>
          </a:p>
          <a:p>
            <a:pPr lvl="1"/>
            <a:r>
              <a:rPr lang="en-US" sz="2000" dirty="0" smtClean="0"/>
              <a:t>Dual readout</a:t>
            </a:r>
          </a:p>
          <a:p>
            <a:pPr lvl="1"/>
            <a:r>
              <a:rPr lang="en-US" sz="2000" dirty="0" smtClean="0"/>
              <a:t>PFA</a:t>
            </a:r>
          </a:p>
          <a:p>
            <a:pPr lvl="1"/>
            <a:r>
              <a:rPr lang="en-US" sz="2000" dirty="0" smtClean="0"/>
              <a:t>Pixelated</a:t>
            </a:r>
          </a:p>
          <a:p>
            <a:r>
              <a:rPr lang="en-US" sz="2400" dirty="0" smtClean="0"/>
              <a:t>Depends on absorber</a:t>
            </a:r>
            <a:br>
              <a:rPr lang="en-US" sz="2400" dirty="0" smtClean="0"/>
            </a:br>
            <a:r>
              <a:rPr lang="en-US" sz="2400" dirty="0" smtClean="0"/>
              <a:t>material</a:t>
            </a:r>
          </a:p>
          <a:p>
            <a:r>
              <a:rPr lang="en-US" sz="2400" dirty="0" smtClean="0"/>
              <a:t>Depends on sensor </a:t>
            </a:r>
            <a:br>
              <a:rPr lang="en-US" sz="2400" dirty="0" smtClean="0"/>
            </a:br>
            <a:r>
              <a:rPr lang="en-US" sz="2400" dirty="0" smtClean="0"/>
              <a:t>material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19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6167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22" y="1171891"/>
            <a:ext cx="7686644" cy="1848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Pixelated digital calorimeter with 2ns gate 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fi-FI" sz="2400" dirty="0"/>
              <a:t>R Raja 2012 </a:t>
            </a:r>
            <a:r>
              <a:rPr lang="fi-FI" sz="2400" i="1" dirty="0"/>
              <a:t>JINST</a:t>
            </a:r>
            <a:r>
              <a:rPr lang="fi-FI" sz="2400" dirty="0"/>
              <a:t> </a:t>
            </a:r>
            <a:r>
              <a:rPr lang="fi-FI" sz="2400" b="1" dirty="0"/>
              <a:t>7</a:t>
            </a:r>
            <a:r>
              <a:rPr lang="fi-FI" sz="2400" dirty="0"/>
              <a:t> </a:t>
            </a:r>
            <a:r>
              <a:rPr lang="fi-FI" sz="2400" dirty="0" smtClean="0"/>
              <a:t>P04010]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4249237"/>
            <a:ext cx="2188762" cy="235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Dual readout </a:t>
            </a:r>
            <a:r>
              <a:rPr lang="en-US" dirty="0" err="1" smtClean="0"/>
              <a:t>calorimetry</a:t>
            </a:r>
            <a:r>
              <a:rPr lang="en-US" dirty="0" smtClean="0"/>
              <a:t> with fast timing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9" y="2041286"/>
            <a:ext cx="6479661" cy="1990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0987" y="5800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compensation</a:t>
            </a:r>
          </a:p>
          <a:p>
            <a:r>
              <a:rPr lang="en-US" dirty="0" smtClean="0"/>
              <a:t>Based on nuclear int. vertices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62" y="4112040"/>
            <a:ext cx="6921633" cy="274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6167" y="4031859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 shower time development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6" y="58004"/>
            <a:ext cx="1109238" cy="38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9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1968500"/>
          </a:xfrm>
        </p:spPr>
        <p:txBody>
          <a:bodyPr>
            <a:normAutofit/>
          </a:bodyPr>
          <a:lstStyle/>
          <a:p>
            <a:r>
              <a:rPr lang="en-US" dirty="0"/>
              <a:t>Compensation by vertex </a:t>
            </a:r>
            <a:r>
              <a:rPr lang="en-US" dirty="0" smtClean="0"/>
              <a:t>counting</a:t>
            </a:r>
            <a:br>
              <a:rPr lang="en-US" dirty="0" smtClean="0"/>
            </a:br>
            <a:r>
              <a:rPr lang="en-US" dirty="0" smtClean="0"/>
              <a:t>(Raja)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96" y="0"/>
            <a:ext cx="6446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28900"/>
            <a:ext cx="273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Counting vertices in a highly pixelated calorimeter could compensate for missing energy due to nuclear breakup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06900" y="5816600"/>
            <a:ext cx="30222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Geant</a:t>
            </a:r>
            <a:r>
              <a:rPr lang="en-US" dirty="0" smtClean="0"/>
              <a:t> generator-based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261628" cy="2640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of a pixelated calorimeter with vertex counting compensation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0"/>
            <a:ext cx="679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8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522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Detector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74" y="1041400"/>
            <a:ext cx="8317626" cy="5314950"/>
          </a:xfrm>
        </p:spPr>
        <p:txBody>
          <a:bodyPr/>
          <a:lstStyle/>
          <a:p>
            <a:r>
              <a:rPr lang="en-US" dirty="0" smtClean="0"/>
              <a:t>Much of the HE collider physics is similar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(ILC, CLIC), low mass tracking, good </a:t>
            </a:r>
            <a:r>
              <a:rPr lang="en-US" dirty="0" err="1" smtClean="0"/>
              <a:t>calorimetery</a:t>
            </a:r>
            <a:r>
              <a:rPr lang="en-US" dirty="0" smtClean="0"/>
              <a:t> w/z discrimination</a:t>
            </a:r>
          </a:p>
          <a:p>
            <a:r>
              <a:rPr lang="en-US" dirty="0" smtClean="0"/>
              <a:t>But with the additional challenges of: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Nanosecond (or better) time resolution</a:t>
            </a:r>
          </a:p>
          <a:p>
            <a:r>
              <a:rPr lang="en-US" dirty="0" smtClean="0"/>
              <a:t>Requirements are relaxed for Higgs Factory if we aim primarily at measuring the width</a:t>
            </a:r>
          </a:p>
          <a:p>
            <a:pPr lvl="1"/>
            <a:r>
              <a:rPr lang="en-US" dirty="0" smtClean="0"/>
              <a:t>Use bb pairs (higher background)</a:t>
            </a:r>
          </a:p>
          <a:p>
            <a:pPr lvl="1"/>
            <a:r>
              <a:rPr lang="en-US" dirty="0" smtClean="0"/>
              <a:t>W*W has almost no physics background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4" y="1069989"/>
            <a:ext cx="8661020" cy="5445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Muon</a:t>
            </a:r>
            <a:r>
              <a:rPr lang="en-US" dirty="0" smtClean="0"/>
              <a:t> Collider is a “poster child” for a technically ambitious project with high risks and rewards. </a:t>
            </a:r>
          </a:p>
          <a:p>
            <a:pPr marL="0" indent="0">
              <a:buNone/>
            </a:pPr>
            <a:r>
              <a:rPr lang="en-US" dirty="0" smtClean="0"/>
              <a:t>The central themes are fast and radiation-hard</a:t>
            </a:r>
          </a:p>
          <a:p>
            <a:r>
              <a:rPr lang="en-US" dirty="0" smtClean="0"/>
              <a:t>Low mass tracking and </a:t>
            </a:r>
            <a:r>
              <a:rPr lang="en-US" dirty="0" err="1" smtClean="0"/>
              <a:t>vertexing</a:t>
            </a:r>
            <a:r>
              <a:rPr lang="en-US" dirty="0" smtClean="0"/>
              <a:t> with ns resolution</a:t>
            </a:r>
          </a:p>
          <a:p>
            <a:pPr lvl="1"/>
            <a:r>
              <a:rPr lang="en-US" dirty="0" smtClean="0"/>
              <a:t>Cooling, power delivery, and support are central issues in making a low mass tracker</a:t>
            </a:r>
          </a:p>
          <a:p>
            <a:r>
              <a:rPr lang="en-US" dirty="0" smtClean="0"/>
              <a:t>Fast, high resolution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Pixelated? Digital?</a:t>
            </a:r>
          </a:p>
          <a:p>
            <a:pPr lvl="1"/>
            <a:r>
              <a:rPr lang="en-US" dirty="0" smtClean="0"/>
              <a:t>PFA?</a:t>
            </a:r>
          </a:p>
          <a:p>
            <a:pPr lvl="1"/>
            <a:r>
              <a:rPr lang="en-US" dirty="0" smtClean="0"/>
              <a:t>Dual readout?</a:t>
            </a:r>
          </a:p>
          <a:p>
            <a:pPr marL="0" indent="0">
              <a:buNone/>
            </a:pPr>
            <a:r>
              <a:rPr lang="en-US" dirty="0" smtClean="0"/>
              <a:t>We need to understand the detector possibilities and tradeoffs to access the physics reach of a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Coliider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 Higgs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33400" y="995680"/>
            <a:ext cx="6019800" cy="3276600"/>
          </a:xfrm>
          <a:prstGeom prst="rect">
            <a:avLst/>
          </a:prstGeom>
          <a:ln/>
        </p:spPr>
        <p:txBody>
          <a:bodyPr rIns="9031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SM Higgs: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 properties  are  determined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 given  mass.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deviations signal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physics.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Theoretical 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Couplings and width SM?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Scalar self-coupling SM?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additional scalars?  EW doublets, triplets or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 (e.g. SUSY requires two Higgs doublets)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invisible decay modes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034280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M(H) = 126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(H) = 4.21 MeV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333240"/>
            <a:ext cx="5196840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Branching Fractions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bb 	=  0.584</a:t>
            </a:r>
            <a:r>
              <a:rPr lang="en-US" kern="0" noProof="0" dirty="0" smtClean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0.229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 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6.02 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r>
              <a:rPr lang="en-US" kern="0" dirty="0">
                <a:solidFill>
                  <a:sysClr val="windowText" lastClr="000000"/>
                </a:solidFill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2.82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=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2.57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6.81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3433763" algn="l"/>
              </a:tabLst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2.57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2.26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-3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 defTabSz="914400">
              <a:tabLst>
                <a:tab pos="457200" algn="l"/>
                <a:tab pos="2743200" algn="l"/>
                <a:tab pos="3433763" algn="l"/>
              </a:tabLst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lang="en-US" kern="0" baseline="30000" dirty="0">
                <a:solidFill>
                  <a:sysClr val="windowText" lastClr="000000"/>
                </a:solidFill>
              </a:rPr>
              <a:t>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lang="en-US" kern="0" baseline="30000" dirty="0">
                <a:solidFill>
                  <a:sysClr val="windowText" lastClr="000000"/>
                </a:solidFill>
              </a:rPr>
              <a:t>- </a:t>
            </a:r>
            <a:r>
              <a:rPr lang="en-US" kern="0" dirty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 2.09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-4</a:t>
            </a:r>
            <a:r>
              <a:rPr lang="en-US" kern="0" dirty="0">
                <a:solidFill>
                  <a:sysClr val="windowText" lastClr="000000"/>
                </a:solidFill>
                <a:latin typeface="Symbol" pitchFamily="18" charset="2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	=  1.58 x 10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-3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775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13" y="1257300"/>
            <a:ext cx="8559800" cy="494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Central Question:</a:t>
            </a:r>
          </a:p>
          <a:p>
            <a:r>
              <a:rPr lang="en-US" dirty="0">
                <a:solidFill>
                  <a:srgbClr val="800000"/>
                </a:solidFill>
              </a:rPr>
              <a:t>Can we do precision physics in the high background environment of the </a:t>
            </a:r>
            <a:r>
              <a:rPr lang="en-US" dirty="0" err="1">
                <a:solidFill>
                  <a:srgbClr val="800000"/>
                </a:solidFill>
              </a:rPr>
              <a:t>Muon</a:t>
            </a:r>
            <a:r>
              <a:rPr lang="en-US" dirty="0">
                <a:solidFill>
                  <a:srgbClr val="800000"/>
                </a:solidFill>
              </a:rPr>
              <a:t> Collider</a:t>
            </a:r>
            <a:r>
              <a:rPr lang="en-US" dirty="0" smtClean="0">
                <a:solidFill>
                  <a:srgbClr val="800000"/>
                </a:solidFill>
              </a:rPr>
              <a:t>? 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Subsidiary questions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</a:t>
            </a:r>
            <a:r>
              <a:rPr lang="en-US" dirty="0">
                <a:solidFill>
                  <a:srgbClr val="800000"/>
                </a:solidFill>
              </a:rPr>
              <a:t>detectors are needed?</a:t>
            </a:r>
          </a:p>
          <a:p>
            <a:r>
              <a:rPr lang="en-US" dirty="0">
                <a:solidFill>
                  <a:srgbClr val="800000"/>
                </a:solidFill>
              </a:rPr>
              <a:t>What compromises must be made and what is the physics impact?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new </a:t>
            </a:r>
            <a:r>
              <a:rPr lang="en-US" dirty="0">
                <a:solidFill>
                  <a:srgbClr val="800000"/>
                </a:solidFill>
              </a:rPr>
              <a:t>technologies must be developed?</a:t>
            </a:r>
          </a:p>
          <a:p>
            <a:r>
              <a:rPr lang="en-US" dirty="0">
                <a:solidFill>
                  <a:srgbClr val="800000"/>
                </a:solidFill>
              </a:rPr>
              <a:t>Identify and study sensitivity to specific processes in the </a:t>
            </a:r>
            <a:r>
              <a:rPr lang="en-US" dirty="0" err="1">
                <a:solidFill>
                  <a:srgbClr val="800000"/>
                </a:solidFill>
              </a:rPr>
              <a:t>Muon</a:t>
            </a:r>
            <a:r>
              <a:rPr lang="en-US" dirty="0">
                <a:solidFill>
                  <a:srgbClr val="800000"/>
                </a:solidFill>
              </a:rPr>
              <a:t> Collider environment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009385"/>
            <a:ext cx="1936628" cy="186449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9000"/>
            <a:ext cx="3352800" cy="31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30800" cy="894522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HE Collider Physics </a:t>
            </a:r>
            <a:r>
              <a:rPr lang="en-US" dirty="0"/>
              <a:t>Environment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0" y="932622"/>
            <a:ext cx="5130800" cy="5620578"/>
          </a:xfrm>
        </p:spPr>
        <p:txBody>
          <a:bodyPr>
            <a:normAutofit/>
          </a:bodyPr>
          <a:lstStyle/>
          <a:p>
            <a:r>
              <a:rPr lang="en-US" dirty="0"/>
              <a:t>Narrow beam energy spread</a:t>
            </a:r>
          </a:p>
          <a:p>
            <a:pPr lvl="1"/>
            <a:r>
              <a:rPr lang="en-US" dirty="0"/>
              <a:t>Precision scan</a:t>
            </a:r>
          </a:p>
          <a:p>
            <a:pPr lvl="1"/>
            <a:r>
              <a:rPr lang="en-US" dirty="0"/>
              <a:t>Kinematic constraints</a:t>
            </a:r>
          </a:p>
          <a:p>
            <a:r>
              <a:rPr lang="en-US" dirty="0"/>
              <a:t>2 Detectors</a:t>
            </a:r>
          </a:p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T</a:t>
            </a:r>
            <a:r>
              <a:rPr lang="en-US" baseline="-25000" dirty="0" err="1"/>
              <a:t>bunch</a:t>
            </a:r>
            <a:r>
              <a:rPr lang="en-US" dirty="0"/>
              <a:t> ~ 10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Lots of time for readout</a:t>
            </a:r>
          </a:p>
          <a:p>
            <a:pPr lvl="1"/>
            <a:r>
              <a:rPr lang="en-US" dirty="0" smtClean="0"/>
              <a:t>Most backgrounds </a:t>
            </a:r>
            <a:r>
              <a:rPr lang="en-US" dirty="0"/>
              <a:t>don’t pile up</a:t>
            </a:r>
          </a:p>
          <a:p>
            <a:r>
              <a:rPr lang="en-US" dirty="0" smtClean="0"/>
              <a:t>Multi-</a:t>
            </a:r>
            <a:r>
              <a:rPr lang="en-US" dirty="0" err="1" smtClean="0"/>
              <a:t>TeV</a:t>
            </a:r>
            <a:r>
              <a:rPr lang="en-US" dirty="0" smtClean="0"/>
              <a:t> lepton collider cross sections dominated by boson fusion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67132" y="1072322"/>
            <a:ext cx="206085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Beamstrahlung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in </a:t>
            </a:r>
            <a:b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</a:br>
            <a:r>
              <a:rPr lang="en-US" u="sng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any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e+e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-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collider</a:t>
            </a:r>
          </a:p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800000"/>
                </a:solidFill>
                <a:ea typeface="MS Mincho" pitchFamily="49" charset="-128"/>
                <a:sym typeface="Symbol" pitchFamily="18" charset="2"/>
              </a:rPr>
              <a:t>     E/E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  </a:t>
            </a:r>
            <a:r>
              <a:rPr lang="en-US" baseline="30000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2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198120"/>
            <a:ext cx="3429000" cy="3659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9288" y="3015734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(Han)</a:t>
            </a:r>
            <a:endParaRPr lang="en-US" dirty="0"/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609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Ronald Lipton 8/11/2011</a:t>
            </a:r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52B0B-C9FD-FA41-8F97-6212B5171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15" y="77362"/>
            <a:ext cx="4073950" cy="31659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3962400" cy="7921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Higgs Factory Environment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774" y="841806"/>
            <a:ext cx="5528346" cy="562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An S-channel Higgs factory is possible:</a:t>
            </a:r>
          </a:p>
          <a:p>
            <a:r>
              <a:rPr lang="en-US" sz="2400" dirty="0" smtClean="0"/>
              <a:t>Coupling: (</a:t>
            </a:r>
            <a:r>
              <a:rPr lang="en-US" sz="2400" dirty="0"/>
              <a:t>m</a:t>
            </a:r>
            <a:r>
              <a:rPr lang="en-US" sz="2400" baseline="-250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/m</a:t>
            </a:r>
            <a:r>
              <a:rPr lang="en-US" sz="2400" baseline="-25000" dirty="0"/>
              <a:t>e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 ~40,000</a:t>
            </a:r>
          </a:p>
          <a:p>
            <a:r>
              <a:rPr lang="en-US" sz="2400" dirty="0">
                <a:latin typeface="Symbol" charset="2"/>
                <a:cs typeface="Symbol" charset="2"/>
              </a:rPr>
              <a:t>G</a:t>
            </a:r>
            <a:r>
              <a:rPr lang="en-US" sz="2400" dirty="0"/>
              <a:t>(H)~4.2 MeV</a:t>
            </a:r>
          </a:p>
          <a:p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E(beam) ~ </a:t>
            </a:r>
            <a:r>
              <a:rPr lang="en-US" sz="2400" dirty="0" smtClean="0"/>
              <a:t>3 – 5  MeV possible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Beam energy resolution could be comparable to the Higgs width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Direct measurement of width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Precise mass measurement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~300 </a:t>
            </a:r>
            <a:r>
              <a:rPr lang="en-US" sz="2400" dirty="0"/>
              <a:t>meter circumference</a:t>
            </a:r>
          </a:p>
          <a:p>
            <a:pPr lvl="1"/>
            <a:r>
              <a:rPr lang="en-US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800000"/>
                </a:solidFill>
              </a:rPr>
              <a:t>T</a:t>
            </a:r>
            <a:r>
              <a:rPr lang="en-US" baseline="-25000" dirty="0" err="1" smtClean="0">
                <a:solidFill>
                  <a:srgbClr val="800000"/>
                </a:solidFill>
              </a:rPr>
              <a:t>bunch</a:t>
            </a:r>
            <a:r>
              <a:rPr lang="en-US" dirty="0" smtClean="0">
                <a:solidFill>
                  <a:srgbClr val="800000"/>
                </a:solidFill>
              </a:rPr>
              <a:t> ~ 500 ns</a:t>
            </a:r>
          </a:p>
          <a:p>
            <a:r>
              <a:rPr lang="en-US" sz="2400" dirty="0" smtClean="0"/>
              <a:t>1000 turns (~0.8 </a:t>
            </a:r>
            <a:r>
              <a:rPr lang="en-US" sz="2400" dirty="0" err="1" smtClean="0"/>
              <a:t>ms</a:t>
            </a:r>
            <a:r>
              <a:rPr lang="en-US" sz="2400" dirty="0" smtClean="0"/>
              <a:t>)/store</a:t>
            </a:r>
          </a:p>
          <a:p>
            <a:r>
              <a:rPr lang="en-US" sz="2400" dirty="0" smtClean="0"/>
              <a:t>Polarization, (g-2)/2 provide precise beam energy measurement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70" y="3059013"/>
            <a:ext cx="3868263" cy="3901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3867" y="4926835"/>
            <a:ext cx="21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Raja,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PHYSICAL REVIEW D </a:t>
            </a:r>
            <a:r>
              <a:rPr lang="en-US" sz="1200" b="1" dirty="0"/>
              <a:t>58 </a:t>
            </a:r>
            <a:r>
              <a:rPr lang="en-US" sz="1200" dirty="0"/>
              <a:t>013005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381876" y="5792816"/>
            <a:ext cx="7938" cy="325438"/>
          </a:xfrm>
          <a:prstGeom prst="line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670" y="5964365"/>
            <a:ext cx="5559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0670" y="4972524"/>
            <a:ext cx="5559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-5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38381" y="2874347"/>
            <a:ext cx="7564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124.99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184274" y="2872461"/>
            <a:ext cx="7564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125.01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36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1" y="0"/>
            <a:ext cx="5372100" cy="571500"/>
          </a:xfrm>
        </p:spPr>
        <p:txBody>
          <a:bodyPr/>
          <a:lstStyle/>
          <a:p>
            <a:r>
              <a:rPr lang="en-US" dirty="0" smtClean="0"/>
              <a:t>Higgs Factory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1" y="1244667"/>
            <a:ext cx="9002183" cy="531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Overall rates</a:t>
            </a:r>
          </a:p>
          <a:p>
            <a:r>
              <a:rPr lang="en-US" dirty="0" smtClean="0"/>
              <a:t>Luminosity estimates are in the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-10</a:t>
            </a:r>
            <a:r>
              <a:rPr lang="en-US" baseline="30000" dirty="0" smtClean="0"/>
              <a:t>32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we fold a 4.2 MeV </a:t>
            </a:r>
            <a:r>
              <a:rPr lang="en-US" dirty="0" err="1" smtClean="0"/>
              <a:t>Breit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Wigner with a 2.5 MeV </a:t>
            </a:r>
            <a:br>
              <a:rPr lang="en-US" dirty="0" smtClean="0"/>
            </a:br>
            <a:r>
              <a:rPr lang="en-US" dirty="0" smtClean="0"/>
              <a:t>Gaussian beam we get a on-peak </a:t>
            </a:r>
            <a:br>
              <a:rPr lang="en-US" dirty="0" smtClean="0"/>
            </a:br>
            <a:r>
              <a:rPr lang="en-US" dirty="0" smtClean="0"/>
              <a:t>cross section of ~46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gives us between  3,000 (5 MeV, </a:t>
            </a:r>
            <a:r>
              <a:rPr lang="en-US" dirty="0"/>
              <a:t>10</a:t>
            </a:r>
            <a:r>
              <a:rPr lang="en-US" baseline="30000" dirty="0"/>
              <a:t>31</a:t>
            </a:r>
            <a:r>
              <a:rPr lang="en-US" dirty="0" smtClean="0"/>
              <a:t>) and 46,000 (2.5 MeV, 10</a:t>
            </a:r>
            <a:r>
              <a:rPr lang="en-US" baseline="30000" dirty="0" smtClean="0"/>
              <a:t>32</a:t>
            </a:r>
            <a:r>
              <a:rPr lang="en-US" dirty="0" smtClean="0"/>
              <a:t>) Higgs/year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physics we can do depends strongly on machine parameters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71" y="0"/>
            <a:ext cx="3966214" cy="3772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7644" y="24819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</a:p>
          <a:p>
            <a:r>
              <a:rPr lang="en-US" dirty="0" smtClean="0"/>
              <a:t>At scan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7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Higgs Factory </a:t>
            </a:r>
            <a:r>
              <a:rPr lang="en-US" dirty="0" err="1" smtClean="0"/>
              <a:t>vs</a:t>
            </a:r>
            <a:r>
              <a:rPr lang="en-US" dirty="0" smtClean="0"/>
              <a:t> High Energy Collider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5744"/>
            <a:ext cx="8801100" cy="5734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unique contributions of 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MuC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Higgs Factory include precise,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model-independent measurements of width and mass. This requires:</a:t>
            </a:r>
          </a:p>
          <a:p>
            <a:r>
              <a:rPr lang="en-US" dirty="0" smtClean="0"/>
              <a:t>Excellent machine energy resolution and stability</a:t>
            </a:r>
          </a:p>
          <a:p>
            <a:r>
              <a:rPr lang="en-US" dirty="0" smtClean="0"/>
              <a:t>g-2 based measurement of energy</a:t>
            </a:r>
          </a:p>
          <a:p>
            <a:r>
              <a:rPr lang="en-US" dirty="0" smtClean="0"/>
              <a:t>Z/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* background rejection (W/W* signal probably best)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A452A"/>
                </a:solidFill>
              </a:rPr>
              <a:t>A high energy machine would be used to measure new states (</a:t>
            </a:r>
            <a:r>
              <a:rPr lang="en-US" dirty="0" err="1" smtClean="0">
                <a:solidFill>
                  <a:srgbClr val="4A452A"/>
                </a:solidFill>
              </a:rPr>
              <a:t>supersymmetric</a:t>
            </a:r>
            <a:r>
              <a:rPr lang="en-US" dirty="0" smtClean="0">
                <a:solidFill>
                  <a:srgbClr val="4A452A"/>
                </a:solidFill>
              </a:rPr>
              <a:t> …). The requirements are similar to CLIC, </a:t>
            </a:r>
            <a:r>
              <a:rPr lang="en-US" dirty="0" err="1" smtClean="0">
                <a:solidFill>
                  <a:srgbClr val="4A452A"/>
                </a:solidFill>
              </a:rPr>
              <a:t>MuC</a:t>
            </a:r>
            <a:r>
              <a:rPr lang="en-US" dirty="0" smtClean="0">
                <a:solidFill>
                  <a:srgbClr val="4A452A"/>
                </a:solidFill>
              </a:rPr>
              <a:t> has lower </a:t>
            </a:r>
            <a:r>
              <a:rPr lang="en-US" dirty="0" err="1" smtClean="0">
                <a:solidFill>
                  <a:srgbClr val="4A452A"/>
                </a:solidFill>
              </a:rPr>
              <a:t>beamstrahlung</a:t>
            </a:r>
            <a:r>
              <a:rPr lang="en-US" dirty="0" smtClean="0">
                <a:solidFill>
                  <a:srgbClr val="4A452A"/>
                </a:solidFill>
              </a:rPr>
              <a:t> – more precise fits.</a:t>
            </a:r>
          </a:p>
          <a:p>
            <a:r>
              <a:rPr lang="en-US" dirty="0" smtClean="0"/>
              <a:t>Precise, low mass tracking (</a:t>
            </a:r>
            <a:r>
              <a:rPr lang="en-US" dirty="0" err="1" smtClean="0">
                <a:latin typeface="Symbol" charset="2"/>
                <a:cs typeface="Symbol" charset="2"/>
              </a:rPr>
              <a:t>mm</a:t>
            </a:r>
            <a:r>
              <a:rPr lang="en-US" dirty="0" err="1" smtClean="0"/>
              <a:t>→Zh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Vertex Flavor tagging</a:t>
            </a:r>
          </a:p>
          <a:p>
            <a:r>
              <a:rPr lang="en-US" dirty="0" err="1" smtClean="0"/>
              <a:t>Calorimetry</a:t>
            </a:r>
            <a:r>
              <a:rPr lang="en-US" dirty="0" smtClean="0"/>
              <a:t> capable of separating W/Z signals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957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Detectors - It’s All About the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73789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17375E"/>
                </a:solidFill>
              </a:rPr>
              <a:t>Experiments at the </a:t>
            </a:r>
            <a:r>
              <a:rPr lang="en-US" sz="2600" dirty="0" err="1" smtClean="0">
                <a:solidFill>
                  <a:srgbClr val="17375E"/>
                </a:solidFill>
              </a:rPr>
              <a:t>Muon</a:t>
            </a:r>
            <a:r>
              <a:rPr lang="en-US" sz="2600" dirty="0" smtClean="0">
                <a:solidFill>
                  <a:srgbClr val="17375E"/>
                </a:solidFill>
              </a:rPr>
              <a:t> Collider will endure very harsh background environments. The first order of business in evaluating physics capabilities is to understand and simulate the machine backgrounds</a:t>
            </a:r>
            <a:r>
              <a:rPr lang="en-US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2600" dirty="0" err="1" smtClean="0">
                <a:solidFill>
                  <a:srgbClr val="800000"/>
                </a:solidFill>
              </a:rPr>
              <a:t>Muon</a:t>
            </a:r>
            <a:r>
              <a:rPr lang="en-US" sz="2600" dirty="0" smtClean="0">
                <a:solidFill>
                  <a:srgbClr val="800000"/>
                </a:solidFill>
              </a:rPr>
              <a:t> beam decays: </a:t>
            </a:r>
          </a:p>
          <a:p>
            <a:pPr lvl="1"/>
            <a:r>
              <a:rPr lang="en-US" sz="2600" dirty="0" smtClean="0"/>
              <a:t>For 62.5-GeV </a:t>
            </a:r>
            <a:r>
              <a:rPr lang="en-US" sz="2600" dirty="0" err="1" smtClean="0"/>
              <a:t>muon</a:t>
            </a:r>
            <a:r>
              <a:rPr lang="en-US" sz="2600" dirty="0" smtClean="0"/>
              <a:t> beam of 2x10</a:t>
            </a:r>
            <a:r>
              <a:rPr lang="en-US" sz="2600" baseline="30000" dirty="0" smtClean="0"/>
              <a:t>12</a:t>
            </a:r>
            <a:r>
              <a:rPr lang="en-US" sz="2600" dirty="0" smtClean="0"/>
              <a:t>, 5x10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</a:t>
            </a:r>
            <a:r>
              <a:rPr lang="en-US" sz="2600" dirty="0" err="1" smtClean="0"/>
              <a:t>dec</a:t>
            </a:r>
            <a:r>
              <a:rPr lang="en-US" sz="2600" dirty="0" smtClean="0"/>
              <a:t>/m per bunch crossing</a:t>
            </a:r>
          </a:p>
          <a:p>
            <a:pPr lvl="1"/>
            <a:r>
              <a:rPr lang="en-US" sz="2600" dirty="0" smtClean="0"/>
              <a:t>For </a:t>
            </a:r>
            <a:r>
              <a:rPr lang="en-US" sz="2600" dirty="0"/>
              <a:t>0.75-TeV </a:t>
            </a:r>
            <a:r>
              <a:rPr lang="en-US" sz="2600" dirty="0" err="1"/>
              <a:t>muon</a:t>
            </a:r>
            <a:r>
              <a:rPr lang="en-US" sz="2600" dirty="0"/>
              <a:t> beam of 2x10</a:t>
            </a:r>
            <a:r>
              <a:rPr lang="en-US" sz="2600" baseline="30000" dirty="0"/>
              <a:t>12</a:t>
            </a:r>
            <a:r>
              <a:rPr lang="en-US" sz="2600" dirty="0"/>
              <a:t>, 4.28x10</a:t>
            </a:r>
            <a:r>
              <a:rPr lang="en-US" sz="2600" baseline="30000" dirty="0"/>
              <a:t>5</a:t>
            </a:r>
            <a:r>
              <a:rPr lang="en-US" sz="2600" dirty="0"/>
              <a:t> </a:t>
            </a:r>
            <a:r>
              <a:rPr lang="en-US" sz="2600" dirty="0" err="1"/>
              <a:t>dec</a:t>
            </a:r>
            <a:r>
              <a:rPr lang="en-US" sz="2600" dirty="0"/>
              <a:t>/m per bunch crossing, or 1.28x10</a:t>
            </a:r>
            <a:r>
              <a:rPr lang="en-US" sz="2600" baseline="30000" dirty="0"/>
              <a:t>10</a:t>
            </a:r>
            <a:r>
              <a:rPr lang="en-US" sz="2600" dirty="0"/>
              <a:t> </a:t>
            </a:r>
            <a:r>
              <a:rPr lang="en-US" sz="2600" dirty="0" err="1"/>
              <a:t>dec</a:t>
            </a:r>
            <a:r>
              <a:rPr lang="en-US" sz="2600" dirty="0"/>
              <a:t>/m/s for 2 beams; 0.5 kW/m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Full MARS simulation of 1.5 </a:t>
            </a:r>
            <a:r>
              <a:rPr lang="en-US" sz="2600" dirty="0" err="1">
                <a:solidFill>
                  <a:srgbClr val="000000"/>
                </a:solidFill>
              </a:rPr>
              <a:t>TeV</a:t>
            </a:r>
            <a:r>
              <a:rPr lang="en-US" sz="2600" dirty="0">
                <a:solidFill>
                  <a:srgbClr val="000000"/>
                </a:solidFill>
              </a:rPr>
              <a:t> machine backgrounds available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Higgs factory </a:t>
            </a:r>
            <a:r>
              <a:rPr lang="en-US" sz="2600" dirty="0" smtClean="0">
                <a:solidFill>
                  <a:srgbClr val="000000"/>
                </a:solidFill>
              </a:rPr>
              <a:t>background work underway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6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Words>1592</Words>
  <Application>Microsoft Macintosh PowerPoint</Application>
  <PresentationFormat>On-screen Show (4:3)</PresentationFormat>
  <Paragraphs>288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Muon Collider Experiments Overview of detector requirements and limitations   R. Lipton, Fermilab</vt:lpstr>
      <vt:lpstr>A Vision</vt:lpstr>
      <vt:lpstr>The Standard Model Higgs</vt:lpstr>
      <vt:lpstr>Questions</vt:lpstr>
      <vt:lpstr>HE Collider Physics Environment</vt:lpstr>
      <vt:lpstr>PowerPoint Presentation</vt:lpstr>
      <vt:lpstr>Higgs Factory Rates</vt:lpstr>
      <vt:lpstr>Higgs Factory vs High Energy Collider Requirements</vt:lpstr>
      <vt:lpstr>For Detectors - It’s All About the Background</vt:lpstr>
      <vt:lpstr>Detector Simulation</vt:lpstr>
      <vt:lpstr>Detector Models based on ILC concepts (SiD, ILD, 4Th)</vt:lpstr>
      <vt:lpstr>MARS 1.5 TeV Machine Detector Interface Model</vt:lpstr>
      <vt:lpstr>Overall Background – 1.5 TeV</vt:lpstr>
      <vt:lpstr>Much of the Background is Soft</vt:lpstr>
      <vt:lpstr>Attacking the Background</vt:lpstr>
      <vt:lpstr>Track Timing Information</vt:lpstr>
      <vt:lpstr>PowerPoint Presentation</vt:lpstr>
      <vt:lpstr>PowerPoint Presentation</vt:lpstr>
      <vt:lpstr>Effects of Cuts on Tracker Background</vt:lpstr>
      <vt:lpstr>Timing In a Tracker</vt:lpstr>
      <vt:lpstr>Vertex Detector</vt:lpstr>
      <vt:lpstr>Tracking Strategy</vt:lpstr>
      <vt:lpstr>Time Development of Hadron Showers</vt:lpstr>
      <vt:lpstr>Two approaches</vt:lpstr>
      <vt:lpstr>Compensation by vertex counting (Raja)</vt:lpstr>
      <vt:lpstr>Resolution of a pixelated calorimeter with vertex counting compensation</vt:lpstr>
      <vt:lpstr>Summary of Detector Requirements</vt:lpstr>
      <vt:lpstr>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Ronald Lipton</cp:lastModifiedBy>
  <cp:revision>125</cp:revision>
  <dcterms:created xsi:type="dcterms:W3CDTF">2009-10-19T13:17:27Z</dcterms:created>
  <dcterms:modified xsi:type="dcterms:W3CDTF">2013-04-15T13:23:56Z</dcterms:modified>
</cp:coreProperties>
</file>