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08" r:id="rId2"/>
    <p:sldId id="315" r:id="rId3"/>
    <p:sldId id="314" r:id="rId4"/>
    <p:sldId id="316" r:id="rId5"/>
    <p:sldId id="313" r:id="rId6"/>
    <p:sldId id="317" r:id="rId7"/>
    <p:sldId id="318" r:id="rId8"/>
    <p:sldId id="321" r:id="rId9"/>
    <p:sldId id="320" r:id="rId10"/>
    <p:sldId id="322" r:id="rId11"/>
    <p:sldId id="324" r:id="rId12"/>
    <p:sldId id="32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3232"/>
    <a:srgbClr val="1C2954"/>
    <a:srgbClr val="537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31"/>
    <p:restoredTop sz="96327"/>
  </p:normalViewPr>
  <p:slideViewPr>
    <p:cSldViewPr snapToGrid="0">
      <p:cViewPr varScale="1">
        <p:scale>
          <a:sx n="128" d="100"/>
          <a:sy n="128" d="100"/>
        </p:scale>
        <p:origin x="328" y="176"/>
      </p:cViewPr>
      <p:guideLst>
        <p:guide orient="horz" pos="2160"/>
        <p:guide pos="1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48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5292AC-0A03-3ABC-AE5D-ECF172721F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330335-6BBD-7627-AB27-2378524152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2B538-5382-B54F-AEAC-A79E07B648D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08A1C-88E9-0B73-DA22-899F31A805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29AA51-7CF0-DC37-E69A-11DEC7D9DA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703A0-D195-0048-B4FE-44C103D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85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80CD7-1996-064C-91F1-E9C739922112}" type="datetimeFigureOut">
              <a:rPr lang="en-US" smtClean="0"/>
              <a:t>1/11/24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0C6A-2C3B-5743-98FE-7B5FD5884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2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Flatiron Blue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9679CA-11B8-1FA6-B735-F309994C0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1299" y="6026385"/>
            <a:ext cx="2279762" cy="4297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373298" y="1592721"/>
            <a:ext cx="8293358" cy="2118318"/>
          </a:xfrm>
          <a:prstGeom prst="rect">
            <a:avLst/>
          </a:prstGeom>
        </p:spPr>
        <p:txBody>
          <a:bodyPr lIns="0" tIns="0" rIns="0" bIns="0"/>
          <a:lstStyle>
            <a:lvl1pPr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  <a:cs typeface="Tiempos Headline Light" panose="02020303060303060403" pitchFamily="18" charset="77"/>
              </a:defRPr>
            </a:lvl1pPr>
          </a:lstStyle>
          <a:p>
            <a:r>
              <a:rPr lang="en-US" sz="6883" spc="-364" dirty="0" err="1"/>
              <a:t>V</a:t>
            </a:r>
            <a:r>
              <a:rPr lang="en-US" sz="6883" spc="85" dirty="0" err="1"/>
              <a:t>enim</a:t>
            </a:r>
            <a:r>
              <a:rPr lang="en-US" sz="6883" spc="18" dirty="0" err="1"/>
              <a:t>u</a:t>
            </a:r>
            <a:r>
              <a:rPr lang="en-US" sz="6883" spc="85" dirty="0"/>
              <a:t> </a:t>
            </a:r>
            <a:r>
              <a:rPr lang="en-US" sz="6883" spc="79" dirty="0"/>
              <a:t>strum</a:t>
            </a:r>
            <a:r>
              <a:rPr lang="en-US" sz="6883" spc="91" dirty="0"/>
              <a:t> </a:t>
            </a:r>
            <a:r>
              <a:rPr lang="en-US" sz="6883" spc="52" dirty="0"/>
              <a:t>qui </a:t>
            </a:r>
            <a:r>
              <a:rPr lang="en-US" sz="6883" spc="45" dirty="0" err="1"/>
              <a:t>atque</a:t>
            </a:r>
            <a:r>
              <a:rPr lang="en-US" sz="6883" spc="146" dirty="0"/>
              <a:t> </a:t>
            </a:r>
            <a:r>
              <a:rPr lang="en-US" sz="6883" spc="67" dirty="0" err="1"/>
              <a:t>dolestibea</a:t>
            </a:r>
            <a:endParaRPr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C9D3F26A-F3E6-4294-C339-F5E66C6D54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3297" y="6026384"/>
            <a:ext cx="2996255" cy="228629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 err="1"/>
              <a:t>Speakerfirstname</a:t>
            </a:r>
            <a:r>
              <a:rPr lang="en-US" dirty="0"/>
              <a:t> </a:t>
            </a:r>
            <a:r>
              <a:rPr lang="en-US" dirty="0" err="1"/>
              <a:t>Longlastname</a:t>
            </a:r>
            <a:endParaRPr lang="en-US" dirty="0"/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6367536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DATE GOES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920850-88C1-300B-8886-9085A1D419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3837687"/>
            <a:ext cx="4983561" cy="1252927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0042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19626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7584F639-CBC0-C0FF-CA2D-52B9C91A6B8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09880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985A156F-F997-1EAD-3086-0E08664E83A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300135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10" name="Text Placeholder 27">
            <a:extLst>
              <a:ext uri="{FF2B5EF4-FFF2-40B4-BE49-F238E27FC236}">
                <a16:creationId xmlns:a16="http://schemas.microsoft.com/office/drawing/2014/main" id="{1D097CBF-8994-6927-9DF4-15038E86AE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9627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A94572CF-A9AD-201C-CD62-455CCA56F64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11292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14" name="Text Placeholder 27">
            <a:extLst>
              <a:ext uri="{FF2B5EF4-FFF2-40B4-BE49-F238E27FC236}">
                <a16:creationId xmlns:a16="http://schemas.microsoft.com/office/drawing/2014/main" id="{575C3FB7-2E97-21D2-F045-0B21635EF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03285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5BB630C-F7E2-52C8-1FDF-2FBA720C91F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19628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A0385670-6F50-3367-5007-CEE4CCBACC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9880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03875B85-96B1-E0B8-5976-F5B648571CD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303568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F538D3-F983-C761-B826-29180FA2C8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89476" y="-43517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640671794">
            <a:extLst>
              <a:ext uri="{FF2B5EF4-FFF2-40B4-BE49-F238E27FC236}">
                <a16:creationId xmlns:a16="http://schemas.microsoft.com/office/drawing/2014/main" id="{5D5B7E1E-56A1-E018-8B09-5DFB7C5B75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1213" y="190301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1118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4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7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1917F8F4-5E53-8A01-0FE2-B50E163B30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236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BD853DDA-B7FB-0E65-1B07-CDBFB60549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278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835B391A-551D-B9A0-582A-5542414933C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19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116729-CCD5-D6B8-BF99-75E69EB0B189}"/>
              </a:ext>
            </a:extLst>
          </p:cNvPr>
          <p:cNvSpPr txBox="1"/>
          <p:nvPr userDrawn="1"/>
        </p:nvSpPr>
        <p:spPr>
          <a:xfrm>
            <a:off x="9300628" y="6376948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4B9D65FE-1E05-2FFD-5D83-ABD587D33ED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19627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0D75B9C-0E7A-9182-A9E9-7D4FDEAEBF2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273726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4866604F-94FC-1B22-103E-818B5EED785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27825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008E00B9-F7DB-6688-7421-AABDDFBC28E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177034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56E7F7D-C4E8-7CC3-ACBF-92A58B343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19628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8761130-5A67-246A-8EF9-4BC63DA6D84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267545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5EB46DB-7982-A5B6-9AA4-C6C1F4057EF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27827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31E1FF-138B-9066-9857-32D6B6406DF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175744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322CDA4-5E6D-2AE6-4E13-29E3C66327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05241" y="-4290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640671794">
            <a:extLst>
              <a:ext uri="{FF2B5EF4-FFF2-40B4-BE49-F238E27FC236}">
                <a16:creationId xmlns:a16="http://schemas.microsoft.com/office/drawing/2014/main" id="{B1D91587-1DF6-F4D3-B6C5-EE22F37F7B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978" y="196399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1710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F437DE3F-50B4-AD25-D07D-F6BC5A655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5036998" cy="2264180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del </a:t>
            </a:r>
            <a:r>
              <a:rPr lang="en-US" dirty="0" err="1"/>
              <a:t>adipiscing</a:t>
            </a:r>
            <a:r>
              <a:rPr lang="en-US" dirty="0"/>
              <a:t>.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maecen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577841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25229" y="2285358"/>
            <a:ext cx="7941543" cy="2287284"/>
          </a:xfrm>
          <a:prstGeom prst="rect">
            <a:avLst/>
          </a:prstGeom>
        </p:spPr>
        <p:txBody>
          <a:bodyPr lIns="0" anchor="ctr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congue massa. Fusce posuere, magna sed pulvinar ultricies,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231CE1-2730-B5E4-59BA-24A1C491AE1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9696CFE-6B1F-BD6F-BEAC-80FC40A9F3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7831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640671794">
            <a:extLst>
              <a:ext uri="{FF2B5EF4-FFF2-40B4-BE49-F238E27FC236}">
                <a16:creationId xmlns:a16="http://schemas.microsoft.com/office/drawing/2014/main" id="{A910E028-F343-9930-562B-1DF1C14561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005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375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31CE1-2730-B5E4-59BA-24A1C491AE1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77751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er - Flatiron Blue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942C91D-1364-8E52-0A0D-BE37C22869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3667" y="380979"/>
            <a:ext cx="1677393" cy="316230"/>
          </a:xfrm>
          <a:prstGeom prst="rect">
            <a:avLst/>
          </a:prstGeom>
        </p:spPr>
      </p:pic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260205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 Breaker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21F8EB-DEB6-B1E6-07F2-0BF875239A7E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chemeClr val="bg1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chemeClr val="bg1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70100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7">
            <a:extLst>
              <a:ext uri="{FF2B5EF4-FFF2-40B4-BE49-F238E27FC236}">
                <a16:creationId xmlns:a16="http://schemas.microsoft.com/office/drawing/2014/main" id="{31FBCD4F-BE68-9E37-A6FA-AFBA5D5298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57" y="2602053"/>
            <a:ext cx="9611886" cy="1108986"/>
          </a:xfrm>
          <a:prstGeom prst="rect">
            <a:avLst/>
          </a:prstGeom>
        </p:spPr>
        <p:txBody>
          <a:bodyPr/>
          <a:lstStyle>
            <a:lvl1pPr algn="ctr"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Thank you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8BD7B2-C1FE-CEF3-9811-5B54545911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79840" y="5303393"/>
            <a:ext cx="2032319" cy="38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27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CB49B8-570A-C7E5-72C7-082BED0B07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08144" y="3205060"/>
            <a:ext cx="2375712" cy="44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592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373298" y="1592721"/>
            <a:ext cx="8293358" cy="2118318"/>
          </a:xfrm>
          <a:prstGeom prst="rect">
            <a:avLst/>
          </a:prstGeom>
        </p:spPr>
        <p:txBody>
          <a:bodyPr lIns="0" tIns="0" rIns="0" bIns="0"/>
          <a:lstStyle>
            <a:lvl1pPr>
              <a:defRPr sz="6883" b="0" i="0">
                <a:solidFill>
                  <a:srgbClr val="1C2954"/>
                </a:solidFill>
                <a:latin typeface="Tiempos Headline Light" panose="02020303060303060403" pitchFamily="18" charset="77"/>
                <a:cs typeface="Tiempos Headline Light" panose="02020303060303060403" pitchFamily="18" charset="77"/>
              </a:defRPr>
            </a:lvl1pPr>
          </a:lstStyle>
          <a:p>
            <a:r>
              <a:rPr lang="en-US" sz="6883" spc="-364" dirty="0" err="1"/>
              <a:t>V</a:t>
            </a:r>
            <a:r>
              <a:rPr lang="en-US" sz="6883" spc="85" dirty="0" err="1"/>
              <a:t>enim</a:t>
            </a:r>
            <a:r>
              <a:rPr lang="en-US" sz="6883" spc="18" dirty="0" err="1"/>
              <a:t>u</a:t>
            </a:r>
            <a:r>
              <a:rPr lang="en-US" sz="6883" spc="85" dirty="0"/>
              <a:t> </a:t>
            </a:r>
            <a:r>
              <a:rPr lang="en-US" sz="6883" spc="79" dirty="0"/>
              <a:t>strum</a:t>
            </a:r>
            <a:r>
              <a:rPr lang="en-US" sz="6883" spc="91" dirty="0"/>
              <a:t> </a:t>
            </a:r>
            <a:r>
              <a:rPr lang="en-US" sz="6883" spc="52" dirty="0"/>
              <a:t>qui </a:t>
            </a:r>
            <a:r>
              <a:rPr lang="en-US" sz="6883" spc="45" dirty="0" err="1"/>
              <a:t>atque</a:t>
            </a:r>
            <a:r>
              <a:rPr lang="en-US" sz="6883" spc="146" dirty="0"/>
              <a:t> </a:t>
            </a:r>
            <a:r>
              <a:rPr lang="en-US" sz="6883" spc="67" dirty="0" err="1"/>
              <a:t>dolestibea</a:t>
            </a:r>
            <a:endParaRPr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C9D3F26A-F3E6-4294-C339-F5E66C6D54F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73297" y="6029696"/>
            <a:ext cx="2996255" cy="228629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 err="1"/>
              <a:t>Speakerfirstname</a:t>
            </a:r>
            <a:r>
              <a:rPr lang="en-US" dirty="0"/>
              <a:t> </a:t>
            </a:r>
            <a:r>
              <a:rPr lang="en-US" dirty="0" err="1"/>
              <a:t>Longlastname</a:t>
            </a:r>
            <a:endParaRPr lang="en-US" dirty="0"/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6370847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DATE GOES HERE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5924A16C-893E-9EAF-A077-5B2E6DC5FE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3837687"/>
            <a:ext cx="4983561" cy="1252927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684022-009A-E5DB-5195-0A2B0EC353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83578" y="5632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640671794">
            <a:extLst>
              <a:ext uri="{FF2B5EF4-FFF2-40B4-BE49-F238E27FC236}">
                <a16:creationId xmlns:a16="http://schemas.microsoft.com/office/drawing/2014/main" id="{9B8E2F9F-6879-DC88-3A05-5C9C36EE00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315" y="6258325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860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1 Paragrap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11626F-9550-8340-EA8D-E3A1594079CC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1A4A772-2470-8D3C-0154-60DEC73477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26" y="3197962"/>
            <a:ext cx="6377117" cy="1510516"/>
          </a:xfrm>
          <a:prstGeom prst="rect">
            <a:avLst/>
          </a:prstGeom>
        </p:spPr>
        <p:txBody>
          <a:bodyPr lIns="0"/>
          <a:lstStyle>
            <a:lvl1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48CF1A3-6092-A356-D46F-3401555185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640671794">
            <a:extLst>
              <a:ext uri="{FF2B5EF4-FFF2-40B4-BE49-F238E27FC236}">
                <a16:creationId xmlns:a16="http://schemas.microsoft.com/office/drawing/2014/main" id="{0A9CC78B-5BBA-8457-E86C-00200E0BE9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653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2 Paragraph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F5C10D-4A69-D7E5-28F7-343D32EA172D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10813D-159A-71C5-AD2D-283DC4CCF0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3197962"/>
            <a:ext cx="5221842" cy="1510516"/>
          </a:xfrm>
          <a:prstGeom prst="rect">
            <a:avLst/>
          </a:prstGeom>
        </p:spPr>
        <p:txBody>
          <a:bodyPr lIns="0"/>
          <a:lstStyle>
            <a:lvl1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C8C4B3-399B-36AB-EFD7-9EA6514B96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2630" y="3197962"/>
            <a:ext cx="5221842" cy="1510516"/>
          </a:xfrm>
          <a:prstGeom prst="rect">
            <a:avLst/>
          </a:prstGeom>
        </p:spPr>
        <p:txBody>
          <a:bodyPr lIns="0"/>
          <a:lstStyle>
            <a:lvl1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ECAF32-63F8-15C1-E5AA-C0E298FD21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63200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640671794">
            <a:extLst>
              <a:ext uri="{FF2B5EF4-FFF2-40B4-BE49-F238E27FC236}">
                <a16:creationId xmlns:a16="http://schemas.microsoft.com/office/drawing/2014/main" id="{B5C152C4-E733-D94B-8106-067CBEF291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937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3722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2 Paragraph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F5C10D-4A69-D7E5-28F7-343D32EA172D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82404C-9031-3602-2F0F-3B1484F3CF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3197962"/>
            <a:ext cx="5221841" cy="277975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5B2C739-7AA9-7317-094B-ADCEE6CCB8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2630" y="3197962"/>
            <a:ext cx="5221841" cy="277975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EF64B0-1F36-314F-90EA-8A2676DF6BA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4868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640671794">
            <a:extLst>
              <a:ext uri="{FF2B5EF4-FFF2-40B4-BE49-F238E27FC236}">
                <a16:creationId xmlns:a16="http://schemas.microsoft.com/office/drawing/2014/main" id="{422566B6-66E8-57D9-47D5-8A7659C868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42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271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565675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7" name="Text Placeholder 27">
            <a:extLst>
              <a:ext uri="{FF2B5EF4-FFF2-40B4-BE49-F238E27FC236}">
                <a16:creationId xmlns:a16="http://schemas.microsoft.com/office/drawing/2014/main" id="{0706C06B-0550-DF6F-9614-B68F9BDE3F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3297" y="1442067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EYEBROW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E2F981-21D6-420D-9E58-7967DB500C27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77F4852B-3DF5-83A2-531F-AF26C4E6B6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9628" y="3521415"/>
            <a:ext cx="378930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17812-76B2-0408-D659-A5397717A26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18673" y="3521415"/>
            <a:ext cx="3789300" cy="2333475"/>
          </a:xfrm>
          <a:prstGeom prst="rect">
            <a:avLst/>
          </a:prstGeom>
        </p:spPr>
        <p:txBody>
          <a:bodyPr lIns="0"/>
          <a:lstStyle>
            <a:lvl1pPr marL="285750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 marL="562996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 marL="840242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 marL="1117488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 marL="1394734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F831C9-5D14-D707-5BCE-3DB8DB3E7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47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640671794">
            <a:extLst>
              <a:ext uri="{FF2B5EF4-FFF2-40B4-BE49-F238E27FC236}">
                <a16:creationId xmlns:a16="http://schemas.microsoft.com/office/drawing/2014/main" id="{F98B1943-3736-A3BA-5DE2-71F3E3E4B1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8375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6099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3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6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10FB745C-A6FC-779B-05DF-88C5DC4C0C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93771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10463B1C-82CD-3C6F-AC4D-4E20294C56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68801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C30FB4-9EB6-2DA0-0973-BDE176C5C01E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E560142-B261-A4AE-38E1-25366DCF65C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19628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63944EA-330F-9B61-29ED-DF75963B95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77479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50BD8CB4-22E6-8E1C-6FBF-A266EE09161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62625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F23091-D9A6-31AB-5885-0AF0E7655D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640671794">
            <a:extLst>
              <a:ext uri="{FF2B5EF4-FFF2-40B4-BE49-F238E27FC236}">
                <a16:creationId xmlns:a16="http://schemas.microsoft.com/office/drawing/2014/main" id="{6B9F8741-C116-9338-90C3-45E1CF32C4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9927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4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7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1917F8F4-5E53-8A01-0FE2-B50E163B30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236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BD853DDA-B7FB-0E65-1B07-CDBFB60549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278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835B391A-551D-B9A0-582A-5542414933C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19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116729-CCD5-D6B8-BF99-75E69EB0B189}"/>
              </a:ext>
            </a:extLst>
          </p:cNvPr>
          <p:cNvSpPr txBox="1"/>
          <p:nvPr userDrawn="1"/>
        </p:nvSpPr>
        <p:spPr>
          <a:xfrm>
            <a:off x="9300628" y="6376948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27A3C4-3031-B0B1-599B-E7C0363B2C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19628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C9443318-2825-07B2-3A86-B847C874BA1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81193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4495AF6-D65A-ED7E-1882-8F476AEFFB8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29110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F66F262-9AC2-3568-19FF-51B9928A826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77026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7D1EDF-8A95-93F0-B822-D556081827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2228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640671794">
            <a:extLst>
              <a:ext uri="{FF2B5EF4-FFF2-40B4-BE49-F238E27FC236}">
                <a16:creationId xmlns:a16="http://schemas.microsoft.com/office/drawing/2014/main" id="{8D727BFA-5B03-BB79-D6E2-05767348EF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965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0859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F437DE3F-50B4-AD25-D07D-F6BC5A655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5036998" cy="2264180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del </a:t>
            </a:r>
            <a:r>
              <a:rPr lang="en-US" dirty="0" err="1"/>
              <a:t>adipiscing</a:t>
            </a:r>
            <a:r>
              <a:rPr lang="en-US" dirty="0"/>
              <a:t>.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maecen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A42ADC81-55C1-E506-D6C8-BE963837B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4122116"/>
            <a:ext cx="5036998" cy="1510516"/>
          </a:xfrm>
          <a:prstGeom prst="rect">
            <a:avLst/>
          </a:prstGeom>
        </p:spPr>
        <p:txBody>
          <a:bodyPr lIns="0"/>
          <a:lstStyle>
            <a:lvl1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1997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18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5" r:id="rId5"/>
    <p:sldLayoutId id="2147483665" r:id="rId6"/>
    <p:sldLayoutId id="2147483666" r:id="rId7"/>
    <p:sldLayoutId id="2147483667" r:id="rId8"/>
    <p:sldLayoutId id="2147483668" r:id="rId9"/>
    <p:sldLayoutId id="2147483676" r:id="rId10"/>
    <p:sldLayoutId id="2147483677" r:id="rId11"/>
    <p:sldLayoutId id="2147483678" r:id="rId12"/>
    <p:sldLayoutId id="2147483669" r:id="rId13"/>
    <p:sldLayoutId id="2147483679" r:id="rId14"/>
    <p:sldLayoutId id="2147483670" r:id="rId15"/>
    <p:sldLayoutId id="2147483673" r:id="rId16"/>
    <p:sldLayoutId id="2147483674" r:id="rId17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_TJrqFXpZU8xhGFhvEIjH6bPbmglfV6bl2-2L28utmM/edit#heading=h.156rvhy8b489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61E5-87BE-DB3B-CB78-D5AFA94C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97" y="1592721"/>
            <a:ext cx="9830245" cy="2118318"/>
          </a:xfrm>
        </p:spPr>
        <p:txBody>
          <a:bodyPr/>
          <a:lstStyle/>
          <a:p>
            <a:r>
              <a:rPr lang="en-US" sz="3200" b="1" i="0" u="none" strike="noStrike" dirty="0">
                <a:effectLst/>
                <a:latin typeface="Times New Roman" panose="02020603050405020304" pitchFamily="18" charset="0"/>
              </a:rPr>
              <a:t>Foundation Task Force (FTF) for the Coordinating Panel for Software and Computing</a:t>
            </a: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C07EF-2BF2-4356-907E-7DB4DF5BD2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Ian Fisk</a:t>
            </a:r>
          </a:p>
          <a:p>
            <a:r>
              <a:rPr lang="en-US" dirty="0"/>
              <a:t>January 11,  2024</a:t>
            </a:r>
          </a:p>
        </p:txBody>
      </p:sp>
    </p:spTree>
    <p:extLst>
      <p:ext uri="{BB962C8B-B14F-4D97-AF65-F5344CB8AC3E}">
        <p14:creationId xmlns:p14="http://schemas.microsoft.com/office/powerpoint/2010/main" val="4253350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914D9-2E18-F613-7592-8832AB6D5A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1918" y="69955"/>
            <a:ext cx="9611886" cy="1108986"/>
          </a:xfrm>
        </p:spPr>
        <p:txBody>
          <a:bodyPr/>
          <a:lstStyle/>
          <a:p>
            <a:r>
              <a:rPr lang="en-US" dirty="0"/>
              <a:t>Initial Outline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BED09-C0CF-D528-34DD-E66A2DB374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1918" y="831375"/>
            <a:ext cx="11750456" cy="1510516"/>
          </a:xfrm>
        </p:spPr>
        <p:txBody>
          <a:bodyPr/>
          <a:lstStyle/>
          <a:p>
            <a:r>
              <a:rPr lang="en-US" dirty="0"/>
              <a:t>Introduction/Motivation/Executive Summary</a:t>
            </a:r>
          </a:p>
          <a:p>
            <a:endParaRPr lang="en-US" dirty="0"/>
          </a:p>
          <a:p>
            <a:r>
              <a:rPr lang="en-US" dirty="0"/>
              <a:t>Membership and Committee Makeup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Size of committee, how people are chosen, and renewal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Communications and Partnership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Who should the panel partner with and how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Engagement with agencies and projects</a:t>
            </a:r>
          </a:p>
          <a:p>
            <a:endParaRPr lang="en-US" dirty="0"/>
          </a:p>
          <a:p>
            <a:r>
              <a:rPr lang="en-US" dirty="0"/>
              <a:t>Technical working groups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Career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Promoting discussions on career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Awards and Recognition </a:t>
            </a:r>
          </a:p>
          <a:p>
            <a:endParaRPr lang="en-US" dirty="0"/>
          </a:p>
          <a:p>
            <a:r>
              <a:rPr lang="en-US" dirty="0"/>
              <a:t>DEI Activities</a:t>
            </a:r>
          </a:p>
        </p:txBody>
      </p:sp>
    </p:spTree>
    <p:extLst>
      <p:ext uri="{BB962C8B-B14F-4D97-AF65-F5344CB8AC3E}">
        <p14:creationId xmlns:p14="http://schemas.microsoft.com/office/powerpoint/2010/main" val="1780942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FD506-1F73-EE80-AC8C-CDCA7F108C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6059" y="0"/>
            <a:ext cx="9611886" cy="1108986"/>
          </a:xfrm>
        </p:spPr>
        <p:txBody>
          <a:bodyPr/>
          <a:lstStyle/>
          <a:p>
            <a:r>
              <a:rPr lang="en-US" dirty="0"/>
              <a:t>Are there things we shouldn’t do?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E40881-D92E-C4C5-1E9D-4C41B310C6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6059" y="632861"/>
            <a:ext cx="11995941" cy="3338762"/>
          </a:xfrm>
        </p:spPr>
        <p:txBody>
          <a:bodyPr/>
          <a:lstStyle/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It is not a funding agency with a budget, </a:t>
            </a:r>
          </a:p>
          <a:p>
            <a:pPr marL="562996" lvl="1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I</a:t>
            </a: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f asked by an agency or organization to administer funds for a specific purpose, subject to approval or concurrence by the EC, this would be acceptable. </a:t>
            </a:r>
          </a:p>
          <a:p>
            <a:pPr marL="562996" lvl="1" indent="-285750" algn="l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chemeClr val="tx2"/>
              </a:solidFill>
              <a:effectLst/>
            </a:endParaRP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It is not a provider of computing services. 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chemeClr val="tx2"/>
              </a:solidFill>
              <a:effectLst/>
            </a:endParaRP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It does not itself execute projects</a:t>
            </a:r>
          </a:p>
          <a:p>
            <a:pPr marL="562996" lvl="1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I</a:t>
            </a: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t might help assemble or convene a group to do one or more of them. </a:t>
            </a:r>
          </a:p>
          <a:p>
            <a:pPr marL="562996" lvl="1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The CPSC can sponsor activities that aid in communication or coordination, such as workshops, meetings, or schools, and it can help promote similar activities sponsored by other organizations. </a:t>
            </a:r>
          </a:p>
          <a:p>
            <a:pPr marL="562996" lvl="1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It can undertake initiatives that advance software and computing and that fall within the mission of the DPF.</a:t>
            </a:r>
          </a:p>
          <a:p>
            <a:pPr marL="562996" lvl="1" indent="-285750" algn="l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chemeClr val="tx2"/>
              </a:solidFill>
              <a:effectLst/>
            </a:endParaRP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It does not, by itself, select among competing projects or approaches, or directly make decisions or recommendations. </a:t>
            </a:r>
          </a:p>
          <a:p>
            <a:pPr marL="562996" lvl="1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If directly asked for advice by an organization or funding agency, it can respond directly or, more likely, arrange a task force or committee to produce a response.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336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924BB-B2A0-E4A3-5226-6BF2AC077F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6058" y="298286"/>
            <a:ext cx="9611886" cy="1108986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40CCF-3601-4FC4-953D-1723CE30CF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6058" y="1029585"/>
            <a:ext cx="11159801" cy="1510516"/>
          </a:xfrm>
        </p:spPr>
        <p:txBody>
          <a:bodyPr/>
          <a:lstStyle/>
          <a:p>
            <a:r>
              <a:rPr lang="en-US" dirty="0"/>
              <a:t>I have made a Google doc with the draft outline</a:t>
            </a:r>
          </a:p>
          <a:p>
            <a:r>
              <a:rPr lang="en-US" dirty="0">
                <a:hlinkClick r:id="rId2"/>
              </a:rPr>
              <a:t>https://docs.google.com/document/d/1_TJrqFXpZU8xhGFhvEIjH6bPbmglfV6bl2-2L28utmM/edit#heading=h.156rvhy8b489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Google doc is for brainstorming and getting concepts down</a:t>
            </a:r>
          </a:p>
          <a:p>
            <a:endParaRPr lang="en-US" dirty="0"/>
          </a:p>
          <a:p>
            <a:r>
              <a:rPr lang="en-US" dirty="0"/>
              <a:t>Ideally people will choose a section to contribute to as a member and a second to contribute to audit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People are welcome to contribute anywhere on the document and the distinction is intended to help scheduling small group discussions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people think they have the bandwidth to serve as coordinator of a section, that would be extremely helpful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The final document will be prepared (probably in Overleaf) as we get a full set of content </a:t>
            </a:r>
          </a:p>
          <a:p>
            <a:endParaRPr lang="en-US" dirty="0"/>
          </a:p>
          <a:p>
            <a:r>
              <a:rPr lang="en-US" dirty="0"/>
              <a:t>I would like us to meet again in 2 weeks and we will communicate via email and the Google doc </a:t>
            </a:r>
            <a:r>
              <a:rPr lang="en-US" dirty="0" err="1"/>
              <a:t>inbetween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7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36493E-5804-C9F0-54F5-7A815280A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417" y="0"/>
            <a:ext cx="9611886" cy="1108986"/>
          </a:xfrm>
        </p:spPr>
        <p:txBody>
          <a:bodyPr/>
          <a:lstStyle/>
          <a:p>
            <a:r>
              <a:rPr lang="en-US" dirty="0"/>
              <a:t>What is going on?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8007D6-B1A5-D750-E0C7-8F869C5EA5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0417" y="662901"/>
            <a:ext cx="10582836" cy="4961299"/>
          </a:xfrm>
        </p:spPr>
        <p:txBody>
          <a:bodyPr/>
          <a:lstStyle/>
          <a:p>
            <a:r>
              <a:rPr lang="en-US" sz="2000" dirty="0"/>
              <a:t>We are tasked with defining a Coordinating Panel of Software and Computing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This is similar in some ways to the Coordinating Panel on Advanced Detectors, which has operated for more than a decade 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Both are under the umbrella of the DPF and subject to its bylaws</a:t>
            </a:r>
          </a:p>
          <a:p>
            <a:endParaRPr lang="en-US" sz="2000" dirty="0"/>
          </a:p>
          <a:p>
            <a:r>
              <a:rPr lang="en-US" sz="2000" dirty="0"/>
              <a:t>The idea of the panel came from the desires of many members of the community, but formally came up through the Snowmass process and </a:t>
            </a:r>
            <a:r>
              <a:rPr lang="en-US" sz="2000" dirty="0" err="1"/>
              <a:t>CompF</a:t>
            </a:r>
            <a:r>
              <a:rPr lang="en-US" sz="2000" dirty="0"/>
              <a:t> specifically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Taking that into account, we have added the </a:t>
            </a:r>
            <a:r>
              <a:rPr lang="en-US" sz="2000" dirty="0" err="1"/>
              <a:t>CompF</a:t>
            </a:r>
            <a:r>
              <a:rPr lang="en-US" sz="2000" dirty="0"/>
              <a:t> Conveners (Daniel Elvira, Steven Gottlieb, Ben Nachman)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They will serve as participants, advisors and reviewers to the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We have a charge; we have a committee, we have a schedule, and we have a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committee is you 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goal is a Coordinating Panel Definition, which is a document of less than 50 pages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Schedule is to complete  our task about 4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30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D610F8C-30DF-27BE-F3F5-7EBAC0BC8E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1" y="96524"/>
            <a:ext cx="4287543" cy="1108986"/>
          </a:xfrm>
        </p:spPr>
        <p:txBody>
          <a:bodyPr/>
          <a:lstStyle/>
          <a:p>
            <a:r>
              <a:rPr lang="en-US" dirty="0"/>
              <a:t>Why are you here?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57CFBE-0C6A-771A-8BD2-D3FA59FE07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10600420" cy="4911369"/>
          </a:xfrm>
        </p:spPr>
        <p:txBody>
          <a:bodyPr/>
          <a:lstStyle/>
          <a:p>
            <a:r>
              <a:rPr lang="en-US" sz="2000" dirty="0"/>
              <a:t>You are here because someone (maybe yourself) nominated you </a:t>
            </a:r>
          </a:p>
          <a:p>
            <a:endParaRPr lang="en-US" sz="2000" dirty="0"/>
          </a:p>
          <a:p>
            <a:r>
              <a:rPr lang="en-US" sz="2000" dirty="0"/>
              <a:t>We had about 60 nominees</a:t>
            </a:r>
          </a:p>
          <a:p>
            <a:endParaRPr lang="en-US" sz="2000" dirty="0"/>
          </a:p>
          <a:p>
            <a:r>
              <a:rPr lang="en-US" sz="2000" dirty="0"/>
              <a:t>We tried to make a committee that was balanced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Labs and Universities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Big and Small Experiments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Experiments Generally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Frontiers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Gender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Position in Career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Theory and Experiment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This committee is supposed to make panel which benefits the larger community we tried to bring a diverse and balanced set of perspectives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480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B7019-E9F0-A523-7580-75603EE7D5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9626" y="310643"/>
            <a:ext cx="9611886" cy="1108986"/>
          </a:xfrm>
        </p:spPr>
        <p:txBody>
          <a:bodyPr/>
          <a:lstStyle/>
          <a:p>
            <a:r>
              <a:rPr lang="en-US" dirty="0"/>
              <a:t>Why are we doing this?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6A04B4-AA53-4B82-F908-A397F1B7CD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3701" y="1048927"/>
            <a:ext cx="11369867" cy="1510516"/>
          </a:xfrm>
        </p:spPr>
        <p:txBody>
          <a:bodyPr/>
          <a:lstStyle/>
          <a:p>
            <a:r>
              <a:rPr lang="en-US" sz="2000" dirty="0"/>
              <a:t>Big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Can we provide ways to gather and communicate the priorities of the community to the agencies?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Can we provide a structure that helps predict future trends and guides evolution across the HEP community?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Can we  document progress, assess best practices and foster communication across the community?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Can we enable information sharing and cooperation across scientific domains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How can we help the community plan for the challenges ahead?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Can we help in career progression for community members who devote their time to software and computing? How do we ensure the contributions are recognized with the same importance?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Can we develop and maintain a more diverse and inclusive workforce in Software and Computing?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Can we recognize and reward extraordinary contributions?</a:t>
            </a:r>
          </a:p>
        </p:txBody>
      </p:sp>
    </p:spTree>
    <p:extLst>
      <p:ext uri="{BB962C8B-B14F-4D97-AF65-F5344CB8AC3E}">
        <p14:creationId xmlns:p14="http://schemas.microsoft.com/office/powerpoint/2010/main" val="50784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CE65D-E577-A9E6-284B-220C5A94B8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9626" y="259790"/>
            <a:ext cx="9611886" cy="1108986"/>
          </a:xfrm>
        </p:spPr>
        <p:txBody>
          <a:bodyPr/>
          <a:lstStyle/>
          <a:p>
            <a:r>
              <a:rPr lang="en-US" dirty="0"/>
              <a:t>What did I miss?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632353-F270-FF36-5D88-476D6E391DE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26" y="1587823"/>
            <a:ext cx="10793851" cy="1510516"/>
          </a:xfrm>
        </p:spPr>
        <p:txBody>
          <a:bodyPr/>
          <a:lstStyle/>
          <a:p>
            <a:r>
              <a:rPr lang="en-US" sz="2400" dirty="0"/>
              <a:t>There are 14 questions in the charge, which we will go over, but I would like to pause for a moment in case there are big cross cutting questions that I missed </a:t>
            </a:r>
          </a:p>
        </p:txBody>
      </p:sp>
    </p:spTree>
    <p:extLst>
      <p:ext uri="{BB962C8B-B14F-4D97-AF65-F5344CB8AC3E}">
        <p14:creationId xmlns:p14="http://schemas.microsoft.com/office/powerpoint/2010/main" val="935471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386B2-ED1A-56A7-464F-8100E5C3B9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9626" y="248859"/>
            <a:ext cx="9611886" cy="1108986"/>
          </a:xfrm>
        </p:spPr>
        <p:txBody>
          <a:bodyPr/>
          <a:lstStyle/>
          <a:p>
            <a:r>
              <a:rPr lang="en-US" dirty="0"/>
              <a:t>Questions about membership and stakeholders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5C0B6-64D8-AF00-73E8-8BA21513F9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26" y="912768"/>
            <a:ext cx="11283369" cy="1510516"/>
          </a:xfrm>
        </p:spPr>
        <p:txBody>
          <a:bodyPr/>
          <a:lstStyle/>
          <a:p>
            <a:r>
              <a:rPr lang="en-US" sz="2000" dirty="0"/>
              <a:t>Q3: Panel membership and representation: How should the membership of the</a:t>
            </a:r>
          </a:p>
          <a:p>
            <a:r>
              <a:rPr lang="en-US" sz="2000" dirty="0"/>
              <a:t>Panel be determined? How should stakeholders be represented in the panel?</a:t>
            </a:r>
          </a:p>
          <a:p>
            <a:r>
              <a:rPr lang="en-US" sz="2000" dirty="0"/>
              <a:t>Q8: Panel Structure: What is the appropriate size of the CPSC? Should there be</a:t>
            </a:r>
          </a:p>
          <a:p>
            <a:r>
              <a:rPr lang="en-US" sz="2000" dirty="0"/>
              <a:t>different member categories, such as full members, observers, and technical</a:t>
            </a:r>
          </a:p>
          <a:p>
            <a:r>
              <a:rPr lang="en-US" sz="2000" dirty="0"/>
              <a:t>consultants for different topics/technologies?</a:t>
            </a:r>
          </a:p>
          <a:p>
            <a:r>
              <a:rPr lang="en-US" sz="2000" dirty="0"/>
              <a:t>Q9: General communication: What mechanisms should the panel use to</a:t>
            </a:r>
          </a:p>
          <a:p>
            <a:r>
              <a:rPr lang="en-US" sz="2000" dirty="0"/>
              <a:t>communicate: meetings, town halls, workshops, studies, tutorials, training? With</a:t>
            </a:r>
          </a:p>
          <a:p>
            <a:r>
              <a:rPr lang="en-US" sz="2000" dirty="0"/>
              <a:t>what entities should the panel communicate?</a:t>
            </a:r>
          </a:p>
          <a:p>
            <a:r>
              <a:rPr lang="en-US" sz="2000" dirty="0"/>
              <a:t>Q2: Stakeholders: Identify the CPSC stakeholders: scientific collaborations,</a:t>
            </a:r>
          </a:p>
          <a:p>
            <a:r>
              <a:rPr lang="en-US" sz="2000" dirty="0"/>
              <a:t>grassroots organizations, institutes and centers, community leaders, and funding</a:t>
            </a:r>
          </a:p>
          <a:p>
            <a:r>
              <a:rPr lang="en-US" sz="2000" dirty="0"/>
              <a:t>agencies. In the case of the scientific collaborations, list the different kinds, not</a:t>
            </a:r>
          </a:p>
          <a:p>
            <a:r>
              <a:rPr lang="en-US" sz="2000" dirty="0"/>
              <a:t>specific ones. In the case of community leaders, list the role, not individuals.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7254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386B2-ED1A-56A7-464F-8100E5C3B9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9625" y="248859"/>
            <a:ext cx="10208331" cy="1108986"/>
          </a:xfrm>
        </p:spPr>
        <p:txBody>
          <a:bodyPr/>
          <a:lstStyle/>
          <a:p>
            <a:r>
              <a:rPr lang="en-US" dirty="0"/>
              <a:t>Questions about Communications and Partnerships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5C0B6-64D8-AF00-73E8-8BA21513F9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26" y="1220881"/>
            <a:ext cx="10999163" cy="1510516"/>
          </a:xfrm>
        </p:spPr>
        <p:txBody>
          <a:bodyPr/>
          <a:lstStyle/>
          <a:p>
            <a:r>
              <a:rPr lang="en-US" sz="2000" dirty="0"/>
              <a:t>Q4 Coordination: What are the methods by which the CPSC can help the</a:t>
            </a:r>
          </a:p>
          <a:p>
            <a:r>
              <a:rPr lang="en-US" sz="2000" dirty="0"/>
              <a:t>community coordinate its approach to software and computing issues?</a:t>
            </a:r>
          </a:p>
          <a:p>
            <a:r>
              <a:rPr lang="en-US" sz="2000" dirty="0"/>
              <a:t>Q10: Communication across funding agencies: What role should the CPSC play in</a:t>
            </a:r>
          </a:p>
          <a:p>
            <a:r>
              <a:rPr lang="en-US" sz="2000" dirty="0"/>
              <a:t>facilitating communication between different programs within and across funding</a:t>
            </a:r>
          </a:p>
          <a:p>
            <a:r>
              <a:rPr lang="en-US" sz="2000" dirty="0"/>
              <a:t>agencies?</a:t>
            </a:r>
          </a:p>
          <a:p>
            <a:r>
              <a:rPr lang="en-US" sz="2000" dirty="0"/>
              <a:t>Q14: Partnerships: Please comment on the role of the CPSC in encouraging and</a:t>
            </a:r>
          </a:p>
          <a:p>
            <a:r>
              <a:rPr lang="en-US" sz="2000" dirty="0"/>
              <a:t>facilitating strategic links to computing research institutions, industry, and other</a:t>
            </a:r>
          </a:p>
          <a:p>
            <a:r>
              <a:rPr lang="en-US" sz="2000" dirty="0"/>
              <a:t>scientific communities.</a:t>
            </a:r>
          </a:p>
        </p:txBody>
      </p:sp>
    </p:spTree>
    <p:extLst>
      <p:ext uri="{BB962C8B-B14F-4D97-AF65-F5344CB8AC3E}">
        <p14:creationId xmlns:p14="http://schemas.microsoft.com/office/powerpoint/2010/main" val="167628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386B2-ED1A-56A7-464F-8100E5C3B9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9625" y="248859"/>
            <a:ext cx="10208331" cy="1108986"/>
          </a:xfrm>
        </p:spPr>
        <p:txBody>
          <a:bodyPr/>
          <a:lstStyle/>
          <a:p>
            <a:r>
              <a:rPr lang="en-US" dirty="0"/>
              <a:t>Diversity and Career Development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5C0B6-64D8-AF00-73E8-8BA21513F9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26" y="1220881"/>
            <a:ext cx="10999163" cy="1510516"/>
          </a:xfrm>
        </p:spPr>
        <p:txBody>
          <a:bodyPr/>
          <a:lstStyle/>
          <a:p>
            <a:r>
              <a:rPr lang="en-US" sz="2000" dirty="0"/>
              <a:t>Q5: Diversity, Equity, and Inclusion (DEI): Please comment on the role of the</a:t>
            </a:r>
          </a:p>
          <a:p>
            <a:r>
              <a:rPr lang="en-US" sz="2000" dirty="0"/>
              <a:t>CPSC in evaluating and promoting DEI within S&amp;C in HEP. Should the CPSC</a:t>
            </a:r>
          </a:p>
          <a:p>
            <a:r>
              <a:rPr lang="en-US" sz="2000" dirty="0"/>
              <a:t>support studies and suggest policies?</a:t>
            </a:r>
          </a:p>
          <a:p>
            <a:r>
              <a:rPr lang="en-US" sz="2000" dirty="0"/>
              <a:t>Q6: Career development: What mechanism should the CPSC use to promote</a:t>
            </a:r>
          </a:p>
          <a:p>
            <a:r>
              <a:rPr lang="en-US" sz="2000" dirty="0"/>
              <a:t>discussion on career development, including recruitment, training, and retention, as</a:t>
            </a:r>
          </a:p>
          <a:p>
            <a:r>
              <a:rPr lang="en-US" sz="2000" dirty="0"/>
              <a:t>well as potential S&amp;C-for-HEP-specific job categories to improve opportunity and</a:t>
            </a:r>
          </a:p>
          <a:p>
            <a:r>
              <a:rPr lang="en-US" sz="2000" dirty="0"/>
              <a:t>sustainability of S&amp;C in HEP?</a:t>
            </a:r>
          </a:p>
          <a:p>
            <a:r>
              <a:rPr lang="en-US" sz="2000" dirty="0"/>
              <a:t>Q7: Career development: Should the CPSC create awards to recognize the work of</a:t>
            </a:r>
          </a:p>
          <a:p>
            <a:r>
              <a:rPr lang="en-US" sz="2000" dirty="0"/>
              <a:t>Early Career and/or established scientists in HEP S&amp;C? Suggest the auspices under</a:t>
            </a:r>
          </a:p>
          <a:p>
            <a:r>
              <a:rPr lang="en-US" sz="2000" dirty="0"/>
              <a:t>which such programs might be created.</a:t>
            </a:r>
          </a:p>
        </p:txBody>
      </p:sp>
    </p:spTree>
    <p:extLst>
      <p:ext uri="{BB962C8B-B14F-4D97-AF65-F5344CB8AC3E}">
        <p14:creationId xmlns:p14="http://schemas.microsoft.com/office/powerpoint/2010/main" val="136772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386B2-ED1A-56A7-464F-8100E5C3B9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9625" y="112934"/>
            <a:ext cx="10208331" cy="1108986"/>
          </a:xfrm>
        </p:spPr>
        <p:txBody>
          <a:bodyPr/>
          <a:lstStyle/>
          <a:p>
            <a:r>
              <a:rPr lang="en-US" dirty="0"/>
              <a:t>Technology, R&amp;D, and Sustainability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5C0B6-64D8-AF00-73E8-8BA21513F9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25" y="803352"/>
            <a:ext cx="11552750" cy="1510516"/>
          </a:xfrm>
        </p:spPr>
        <p:txBody>
          <a:bodyPr/>
          <a:lstStyle/>
          <a:p>
            <a:r>
              <a:rPr lang="en-US" sz="2000" dirty="0"/>
              <a:t>Q1 Role: Please comment on the role of the CPSC in promoting domain expertise and partnerships between HEP institutions, including laboratories and universities, to address significant challenges.</a:t>
            </a:r>
          </a:p>
          <a:p>
            <a:r>
              <a:rPr lang="en-US" sz="2000" dirty="0"/>
              <a:t>Q12: R&amp;D: How should the CPSC facilitate coordination of R&amp;D efforts cutting across project or discipline boundaries, from prototype to production, as recommended in the </a:t>
            </a:r>
            <a:r>
              <a:rPr lang="en-US" sz="2000" dirty="0" err="1"/>
              <a:t>CompF</a:t>
            </a:r>
            <a:r>
              <a:rPr lang="en-US" sz="2000" dirty="0"/>
              <a:t> Snowmass report? How can the CPSC promote the proper consideration of sustainability and energy efficiency in the development</a:t>
            </a:r>
          </a:p>
          <a:p>
            <a:r>
              <a:rPr lang="en-US" sz="2000" dirty="0"/>
              <a:t>and eventual selection of new technologies?</a:t>
            </a:r>
          </a:p>
          <a:p>
            <a:r>
              <a:rPr lang="en-US" sz="2000" dirty="0"/>
              <a:t>Q13: Emerging technologies and transition process: How should the CPSC facilitate the coordination of efforts related to enabling and transitioning HEP programs to newly established or emerging computing technologies, as</a:t>
            </a:r>
          </a:p>
          <a:p>
            <a:r>
              <a:rPr lang="en-US" sz="2000" dirty="0"/>
              <a:t>recommended in the </a:t>
            </a:r>
            <a:r>
              <a:rPr lang="en-US" sz="2000" dirty="0" err="1"/>
              <a:t>CompF</a:t>
            </a:r>
            <a:r>
              <a:rPr lang="en-US" sz="2000" dirty="0"/>
              <a:t> Snowmass report?</a:t>
            </a:r>
          </a:p>
          <a:p>
            <a:r>
              <a:rPr lang="en-US" sz="2000" dirty="0"/>
              <a:t>Q11: Software sustainability: How should the CPSC facilitate coordination of long-term development, improvement, maintenance, and user support of existing essential common software packages as recommended in the </a:t>
            </a:r>
            <a:r>
              <a:rPr lang="en-US" sz="2000" dirty="0" err="1"/>
              <a:t>CompF</a:t>
            </a:r>
            <a:r>
              <a:rPr lang="en-US" sz="2000" dirty="0"/>
              <a:t> Snowmass report?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70413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C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48865</TotalTime>
  <Words>1359</Words>
  <Application>Microsoft Macintosh PowerPoint</Application>
  <PresentationFormat>Widescreen</PresentationFormat>
  <Paragraphs>128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Founders Grotesk</vt:lpstr>
      <vt:lpstr>Founders Grotesk Medium</vt:lpstr>
      <vt:lpstr>Founders Grotesk Regular</vt:lpstr>
      <vt:lpstr>Tiempos Headline Light</vt:lpstr>
      <vt:lpstr>Times New Roman</vt:lpstr>
      <vt:lpstr>1_Office Theme</vt:lpstr>
      <vt:lpstr>Foundation Task Force (FTF) for the Coordinating Panel for Software and Computing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Walters</dc:creator>
  <cp:lastModifiedBy>Ian Fisk</cp:lastModifiedBy>
  <cp:revision>45</cp:revision>
  <dcterms:created xsi:type="dcterms:W3CDTF">2023-07-13T15:44:24Z</dcterms:created>
  <dcterms:modified xsi:type="dcterms:W3CDTF">2024-01-11T16:04:47Z</dcterms:modified>
</cp:coreProperties>
</file>