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5"/>
    <p:sldMasterId id="2147484123" r:id="rId6"/>
  </p:sldMasterIdLst>
  <p:notesMasterIdLst>
    <p:notesMasterId r:id="rId67"/>
  </p:notesMasterIdLst>
  <p:handoutMasterIdLst>
    <p:handoutMasterId r:id="rId68"/>
  </p:handoutMasterIdLst>
  <p:sldIdLst>
    <p:sldId id="340" r:id="rId7"/>
    <p:sldId id="357" r:id="rId8"/>
    <p:sldId id="320" r:id="rId9"/>
    <p:sldId id="343" r:id="rId10"/>
    <p:sldId id="345" r:id="rId11"/>
    <p:sldId id="344" r:id="rId12"/>
    <p:sldId id="346" r:id="rId13"/>
    <p:sldId id="388" r:id="rId14"/>
    <p:sldId id="401" r:id="rId15"/>
    <p:sldId id="389" r:id="rId16"/>
    <p:sldId id="322" r:id="rId17"/>
    <p:sldId id="358" r:id="rId18"/>
    <p:sldId id="348" r:id="rId19"/>
    <p:sldId id="394" r:id="rId20"/>
    <p:sldId id="395" r:id="rId21"/>
    <p:sldId id="415" r:id="rId22"/>
    <p:sldId id="416" r:id="rId23"/>
    <p:sldId id="417" r:id="rId24"/>
    <p:sldId id="347" r:id="rId25"/>
    <p:sldId id="349" r:id="rId26"/>
    <p:sldId id="359" r:id="rId27"/>
    <p:sldId id="390" r:id="rId28"/>
    <p:sldId id="362" r:id="rId29"/>
    <p:sldId id="326" r:id="rId30"/>
    <p:sldId id="396" r:id="rId31"/>
    <p:sldId id="325" r:id="rId32"/>
    <p:sldId id="414" r:id="rId33"/>
    <p:sldId id="380" r:id="rId34"/>
    <p:sldId id="387" r:id="rId35"/>
    <p:sldId id="363" r:id="rId36"/>
    <p:sldId id="419" r:id="rId37"/>
    <p:sldId id="364" r:id="rId38"/>
    <p:sldId id="378" r:id="rId39"/>
    <p:sldId id="379" r:id="rId40"/>
    <p:sldId id="366" r:id="rId41"/>
    <p:sldId id="329" r:id="rId42"/>
    <p:sldId id="420" r:id="rId43"/>
    <p:sldId id="418" r:id="rId44"/>
    <p:sldId id="331" r:id="rId45"/>
    <p:sldId id="370" r:id="rId46"/>
    <p:sldId id="372" r:id="rId47"/>
    <p:sldId id="385" r:id="rId48"/>
    <p:sldId id="386" r:id="rId49"/>
    <p:sldId id="373" r:id="rId50"/>
    <p:sldId id="375" r:id="rId51"/>
    <p:sldId id="391" r:id="rId52"/>
    <p:sldId id="410" r:id="rId53"/>
    <p:sldId id="411" r:id="rId54"/>
    <p:sldId id="384" r:id="rId55"/>
    <p:sldId id="400" r:id="rId56"/>
    <p:sldId id="383" r:id="rId57"/>
    <p:sldId id="403" r:id="rId58"/>
    <p:sldId id="404" r:id="rId59"/>
    <p:sldId id="405" r:id="rId60"/>
    <p:sldId id="406" r:id="rId61"/>
    <p:sldId id="392" r:id="rId62"/>
    <p:sldId id="393" r:id="rId63"/>
    <p:sldId id="315" r:id="rId64"/>
    <p:sldId id="398" r:id="rId65"/>
    <p:sldId id="413" r:id="rId66"/>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E. AndersonJr. x4973 04659N" initials="JEA" lastIdx="10" clrIdx="0">
    <p:extLst>
      <p:ext uri="{19B8F6BF-5375-455C-9EA6-DF929625EA0E}">
        <p15:presenceInfo xmlns:p15="http://schemas.microsoft.com/office/powerpoint/2012/main" userId="John E. AndersonJr. x4973 04659N" providerId="None"/>
      </p:ext>
    </p:extLst>
  </p:cmAuthor>
  <p:cmAuthor id="2" name="Madelyn R. Wolter x4807 16344N" initials="MRWx1" lastIdx="3" clrIdx="1">
    <p:extLst>
      <p:ext uri="{19B8F6BF-5375-455C-9EA6-DF929625EA0E}">
        <p15:presenceInfo xmlns:p15="http://schemas.microsoft.com/office/powerpoint/2012/main" userId="Madelyn R. Wolter x4807 16344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6B0B"/>
    <a:srgbClr val="505050"/>
    <a:srgbClr val="004C97"/>
    <a:srgbClr val="0D3B8E"/>
    <a:srgbClr val="020202"/>
    <a:srgbClr val="003087"/>
    <a:srgbClr val="03005F"/>
    <a:srgbClr val="0C075E"/>
    <a:srgbClr val="50504E"/>
    <a:srgbClr val="4E4E4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41" autoAdjust="0"/>
    <p:restoredTop sz="79035" autoAdjust="0"/>
  </p:normalViewPr>
  <p:slideViewPr>
    <p:cSldViewPr snapToGrid="0" snapToObjects="1" showGuides="1">
      <p:cViewPr varScale="1">
        <p:scale>
          <a:sx n="86" d="100"/>
          <a:sy n="86" d="100"/>
        </p:scale>
        <p:origin x="1080" y="90"/>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1/22/2024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dirty="0"/>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1/22/2024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dirty="0"/>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a:t>
            </a:fld>
            <a:endParaRPr lang="en-US" dirty="0"/>
          </a:p>
        </p:txBody>
      </p:sp>
    </p:spTree>
    <p:extLst>
      <p:ext uri="{BB962C8B-B14F-4D97-AF65-F5344CB8AC3E}">
        <p14:creationId xmlns:p14="http://schemas.microsoft.com/office/powerpoint/2010/main" val="1790191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Hazards are evaluated based on likelihood and severity of consequences.  We implement preventative measures to decrease the likelihood, and mitigative measures to reduce the consequences until the risks are at an acceptable level.</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11</a:t>
            </a:fld>
            <a:endParaRPr lang="en-US" dirty="0"/>
          </a:p>
        </p:txBody>
      </p:sp>
    </p:spTree>
    <p:extLst>
      <p:ext uri="{BB962C8B-B14F-4D97-AF65-F5344CB8AC3E}">
        <p14:creationId xmlns:p14="http://schemas.microsoft.com/office/powerpoint/2010/main" val="3877043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Residual radiation obviously a hazard.  Here we see two preventative measures and two mitigative to reduce the risk to a minimal level.</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13</a:t>
            </a:fld>
            <a:endParaRPr lang="en-US" dirty="0"/>
          </a:p>
        </p:txBody>
      </p:sp>
    </p:spTree>
    <p:extLst>
      <p:ext uri="{BB962C8B-B14F-4D97-AF65-F5344CB8AC3E}">
        <p14:creationId xmlns:p14="http://schemas.microsoft.com/office/powerpoint/2010/main" val="264015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Ground water only an issue in certain locations (minimal especially now the g-2 is not active).</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14</a:t>
            </a:fld>
            <a:endParaRPr lang="en-US" dirty="0"/>
          </a:p>
        </p:txBody>
      </p:sp>
    </p:spTree>
    <p:extLst>
      <p:ext uri="{BB962C8B-B14F-4D97-AF65-F5344CB8AC3E}">
        <p14:creationId xmlns:p14="http://schemas.microsoft.com/office/powerpoint/2010/main" val="2637859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Raw water system at AP0 target station which is currently inactive.  </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16</a:t>
            </a:fld>
            <a:endParaRPr lang="en-US" dirty="0"/>
          </a:p>
        </p:txBody>
      </p:sp>
    </p:spTree>
    <p:extLst>
      <p:ext uri="{BB962C8B-B14F-4D97-AF65-F5344CB8AC3E}">
        <p14:creationId xmlns:p14="http://schemas.microsoft.com/office/powerpoint/2010/main" val="3887659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largest risk of activated air is also from the inactive AP0 target station.</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17</a:t>
            </a:fld>
            <a:endParaRPr lang="en-US" dirty="0"/>
          </a:p>
        </p:txBody>
      </p:sp>
    </p:spTree>
    <p:extLst>
      <p:ext uri="{BB962C8B-B14F-4D97-AF65-F5344CB8AC3E}">
        <p14:creationId xmlns:p14="http://schemas.microsoft.com/office/powerpoint/2010/main" val="3906173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Radiation sensing equipment is used to keep risk of soil interactions limited to the area of the inactive target station.</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18</a:t>
            </a:fld>
            <a:endParaRPr lang="en-US" dirty="0"/>
          </a:p>
        </p:txBody>
      </p:sp>
    </p:spTree>
    <p:extLst>
      <p:ext uri="{BB962C8B-B14F-4D97-AF65-F5344CB8AC3E}">
        <p14:creationId xmlns:p14="http://schemas.microsoft.com/office/powerpoint/2010/main" val="1384335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preventative measures to reduce radioactive waste hazards.</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19</a:t>
            </a:fld>
            <a:endParaRPr lang="en-US" dirty="0"/>
          </a:p>
        </p:txBody>
      </p:sp>
    </p:spTree>
    <p:extLst>
      <p:ext uri="{BB962C8B-B14F-4D97-AF65-F5344CB8AC3E}">
        <p14:creationId xmlns:p14="http://schemas.microsoft.com/office/powerpoint/2010/main" val="4185810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contamination is a risk where we implement many preventative measures.</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20</a:t>
            </a:fld>
            <a:endParaRPr lang="en-US" dirty="0"/>
          </a:p>
        </p:txBody>
      </p:sp>
    </p:spTree>
    <p:extLst>
      <p:ext uri="{BB962C8B-B14F-4D97-AF65-F5344CB8AC3E}">
        <p14:creationId xmlns:p14="http://schemas.microsoft.com/office/powerpoint/2010/main" val="1673096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Prompt ionizing radiation is the only accelerator specific hazard to deal with in the Muon Campus.  We will show the analysis of the Maximum Credible Incident (MCI) and how we mitigate this hazard under that (those) conditions.</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22</a:t>
            </a:fld>
            <a:endParaRPr lang="en-US" dirty="0"/>
          </a:p>
        </p:txBody>
      </p:sp>
    </p:spTree>
    <p:extLst>
      <p:ext uri="{BB962C8B-B14F-4D97-AF65-F5344CB8AC3E}">
        <p14:creationId xmlns:p14="http://schemas.microsoft.com/office/powerpoint/2010/main" val="961150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understand how an accident at the MCI can impact workers at Fermilab as well as the general public.  We assume the MCI to result from the maximum beam intensity that can be delivered by the facility.  We then implement credited controls to mitigate that MCI accident to be withing the exposure limits of the ASE .  We note that there is no part of the Muon Campus where the public is invited.</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24</a:t>
            </a:fld>
            <a:endParaRPr lang="en-US" dirty="0"/>
          </a:p>
        </p:txBody>
      </p:sp>
    </p:spTree>
    <p:extLst>
      <p:ext uri="{BB962C8B-B14F-4D97-AF65-F5344CB8AC3E}">
        <p14:creationId xmlns:p14="http://schemas.microsoft.com/office/powerpoint/2010/main" val="2288057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Outline of what I will cover starting with an overview of the Muon Campus.</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2</a:t>
            </a:fld>
            <a:endParaRPr lang="en-US" dirty="0"/>
          </a:p>
        </p:txBody>
      </p:sp>
    </p:spTree>
    <p:extLst>
      <p:ext uri="{BB962C8B-B14F-4D97-AF65-F5344CB8AC3E}">
        <p14:creationId xmlns:p14="http://schemas.microsoft.com/office/powerpoint/2010/main" val="3169004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consider 3 different regions of the Muon Campus when we analyze the MCI.  It is not possible to transport the same intensity everywhere in the Muon Campus and I will discuss why and the intensities that could be delivered in each region.  We will identify the three regions as the Asynchronous region, the synchronous region, and the g-2 region.  I will detail each in the next slides.</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25</a:t>
            </a:fld>
            <a:endParaRPr lang="en-US" dirty="0"/>
          </a:p>
        </p:txBody>
      </p:sp>
    </p:spTree>
    <p:extLst>
      <p:ext uri="{BB962C8B-B14F-4D97-AF65-F5344CB8AC3E}">
        <p14:creationId xmlns:p14="http://schemas.microsoft.com/office/powerpoint/2010/main" val="1265527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Asynchronous MCI area is from the beginning of the MC at F17 to the injection region of the DR in AP30.</a:t>
            </a:r>
          </a:p>
          <a:p>
            <a:r>
              <a:rPr lang="en-US" dirty="0"/>
              <a:t>Maximum 15 Hz Booster beam with a mis-adjusted (malfunctioning) magnet(s) that just happen to steer the first turn in the Recycler onto the extraction trajectory at the extraction </a:t>
            </a:r>
            <a:r>
              <a:rPr lang="en-US" dirty="0" err="1"/>
              <a:t>Lambertson</a:t>
            </a:r>
            <a:r>
              <a:rPr lang="en-US" dirty="0"/>
              <a:t>.  In this situation, all of the Booster beam would be steered toward the Muon Campus.  The intensity in this scenario would be 1.05 e14 protons/hr.  An accident at this intensity would result in a dose of 12 Mrem/</a:t>
            </a:r>
            <a:r>
              <a:rPr lang="en-US" dirty="0" err="1"/>
              <a:t>hr</a:t>
            </a:r>
            <a:r>
              <a:rPr lang="en-US" dirty="0"/>
              <a:t> without mitigations.</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26</a:t>
            </a:fld>
            <a:endParaRPr lang="en-US" dirty="0"/>
          </a:p>
        </p:txBody>
      </p:sp>
    </p:spTree>
    <p:extLst>
      <p:ext uri="{BB962C8B-B14F-4D97-AF65-F5344CB8AC3E}">
        <p14:creationId xmlns:p14="http://schemas.microsoft.com/office/powerpoint/2010/main" val="2542320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situation happens without being triggered by the beam transfer system from the RR, and would not involve the RF operations of the beam normally sent to the Muon Campus.  The beam would arrive at a time where the injection septum and injection kicker were not activated.  Beam would crash into the injection septum with a small among of surviving beam striking the steel of the next magnet.</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27</a:t>
            </a:fld>
            <a:endParaRPr lang="en-US" dirty="0"/>
          </a:p>
        </p:txBody>
      </p:sp>
    </p:spTree>
    <p:extLst>
      <p:ext uri="{BB962C8B-B14F-4D97-AF65-F5344CB8AC3E}">
        <p14:creationId xmlns:p14="http://schemas.microsoft.com/office/powerpoint/2010/main" val="2262260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for the beam to transport past AP30, the normal transfer process must happen.  We could conceive that the process was sped up to this maximum rate.  This would result in beam intensity in the Delivery Ring and M4 line of 1.54 e13 protons/sec which could result in an accident exposure of 1.8 Mrem/</a:t>
            </a:r>
            <a:r>
              <a:rPr lang="en-US" dirty="0" err="1"/>
              <a:t>hr</a:t>
            </a:r>
            <a:r>
              <a:rPr lang="en-US" dirty="0"/>
              <a:t> without any mitigation.</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28</a:t>
            </a:fld>
            <a:endParaRPr lang="en-US" dirty="0"/>
          </a:p>
        </p:txBody>
      </p:sp>
    </p:spTree>
    <p:extLst>
      <p:ext uri="{BB962C8B-B14F-4D97-AF65-F5344CB8AC3E}">
        <p14:creationId xmlns:p14="http://schemas.microsoft.com/office/powerpoint/2010/main" val="225166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M5 beamline is incapable of transporting 8 GeV particles, so only a secondar beam could be transported.  The only reasonable intensity to consider is 3.1 GeV which is the g-2 energy.  The maximum rate of beam deliver in this mode is 1.67 e13 particles/</a:t>
            </a:r>
            <a:r>
              <a:rPr lang="en-US" dirty="0" err="1"/>
              <a:t>hr</a:t>
            </a:r>
            <a:r>
              <a:rPr lang="en-US" dirty="0"/>
              <a:t> which again results from the transfer process occurring as fast as possible.</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29</a:t>
            </a:fld>
            <a:endParaRPr lang="en-US" dirty="0"/>
          </a:p>
        </p:txBody>
      </p:sp>
    </p:spTree>
    <p:extLst>
      <p:ext uri="{BB962C8B-B14F-4D97-AF65-F5344CB8AC3E}">
        <p14:creationId xmlns:p14="http://schemas.microsoft.com/office/powerpoint/2010/main" val="10131132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Actual shielding determined from drawings made with input from metrology organization.</a:t>
            </a:r>
          </a:p>
          <a:p>
            <a:r>
              <a:rPr lang="en-US" dirty="0"/>
              <a:t>Shielding requirements in each area defined by geometry of beam line and MCI in the area.</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31</a:t>
            </a:fld>
            <a:endParaRPr lang="en-US" dirty="0"/>
          </a:p>
        </p:txBody>
      </p:sp>
    </p:spTree>
    <p:extLst>
      <p:ext uri="{BB962C8B-B14F-4D97-AF65-F5344CB8AC3E}">
        <p14:creationId xmlns:p14="http://schemas.microsoft.com/office/powerpoint/2010/main" val="3630001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shield walls and the target vault make up most of the visible moveable shielding.  There are also filled magnet hatches and penetrations that are captured in the credited moveable shielding inventory.</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32</a:t>
            </a:fld>
            <a:endParaRPr lang="en-US" dirty="0"/>
          </a:p>
        </p:txBody>
      </p:sp>
    </p:spTree>
    <p:extLst>
      <p:ext uri="{BB962C8B-B14F-4D97-AF65-F5344CB8AC3E}">
        <p14:creationId xmlns:p14="http://schemas.microsoft.com/office/powerpoint/2010/main" val="7450836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of the various types of penetrations in the Muon Campus </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33</a:t>
            </a:fld>
            <a:endParaRPr lang="en-US" dirty="0"/>
          </a:p>
        </p:txBody>
      </p:sp>
    </p:spTree>
    <p:extLst>
      <p:ext uri="{BB962C8B-B14F-4D97-AF65-F5344CB8AC3E}">
        <p14:creationId xmlns:p14="http://schemas.microsoft.com/office/powerpoint/2010/main" val="31931832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TVL spreadsheet defines the shielding requirements shown 3 slides back.  Radiation measurements used to calibrate trip settings of radiation monitors in areas where shielding alone is not sufficient.  MARS simulations were used in the more unique areas of the MC like the AP0 target hall and the end of the beamlines at the entrances to the experimental areas.</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34</a:t>
            </a:fld>
            <a:endParaRPr lang="en-US" dirty="0"/>
          </a:p>
        </p:txBody>
      </p:sp>
    </p:spTree>
    <p:extLst>
      <p:ext uri="{BB962C8B-B14F-4D97-AF65-F5344CB8AC3E}">
        <p14:creationId xmlns:p14="http://schemas.microsoft.com/office/powerpoint/2010/main" val="35905639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ES&amp;H Radiation Physics Engineering Dept designs, implements, and maintains the elements of the RSIS system.</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35</a:t>
            </a:fld>
            <a:endParaRPr lang="en-US" dirty="0"/>
          </a:p>
        </p:txBody>
      </p:sp>
    </p:spTree>
    <p:extLst>
      <p:ext uri="{BB962C8B-B14F-4D97-AF65-F5344CB8AC3E}">
        <p14:creationId xmlns:p14="http://schemas.microsoft.com/office/powerpoint/2010/main" val="2177751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Originally constructed in the 80’s as the Antiproton Source for the Tevatron Collider.</a:t>
            </a:r>
          </a:p>
          <a:p>
            <a:r>
              <a:rPr lang="en-US" dirty="0"/>
              <a:t>Built to support 2 experiments – g-2 and Mu2e</a:t>
            </a:r>
          </a:p>
          <a:p>
            <a:r>
              <a:rPr lang="en-US" dirty="0"/>
              <a:t>Required new construction for experimental halls and beamlines from the existing accelerator</a:t>
            </a:r>
          </a:p>
          <a:p>
            <a:r>
              <a:rPr lang="en-US" dirty="0"/>
              <a:t>Use most of the Delivery Ring is used and decommissioned the Accumulator to use the magnets for the new beamlines.</a:t>
            </a:r>
          </a:p>
          <a:p>
            <a:endParaRPr lang="en-US" dirty="0"/>
          </a:p>
          <a:p>
            <a:r>
              <a:rPr lang="en-US" dirty="0"/>
              <a:t>We started commissioning parts of the Campus while building others – this influenced some of the enclosure boundaries.</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3</a:t>
            </a:fld>
            <a:endParaRPr lang="en-US" dirty="0"/>
          </a:p>
        </p:txBody>
      </p:sp>
    </p:spTree>
    <p:extLst>
      <p:ext uri="{BB962C8B-B14F-4D97-AF65-F5344CB8AC3E}">
        <p14:creationId xmlns:p14="http://schemas.microsoft.com/office/powerpoint/2010/main" val="19139296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detectors are required to satisfy the ASE, appropriate credited control limits are determined to satisfy the ASE limits.  We operate at levels below the ASE and trips settings lower than the credited control level are set by the Radiation Physics Operations Department to satisfy requirements of the area postings.  Credited Chipmunk and TLM locations and credited trip settings are noted here.</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37</a:t>
            </a:fld>
            <a:endParaRPr lang="en-US" dirty="0"/>
          </a:p>
        </p:txBody>
      </p:sp>
    </p:spTree>
    <p:extLst>
      <p:ext uri="{BB962C8B-B14F-4D97-AF65-F5344CB8AC3E}">
        <p14:creationId xmlns:p14="http://schemas.microsoft.com/office/powerpoint/2010/main" val="28651750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Diagram shows the locations of the various credited radiation detectors</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38</a:t>
            </a:fld>
            <a:endParaRPr lang="en-US" dirty="0"/>
          </a:p>
        </p:txBody>
      </p:sp>
    </p:spTree>
    <p:extLst>
      <p:ext uri="{BB962C8B-B14F-4D97-AF65-F5344CB8AC3E}">
        <p14:creationId xmlns:p14="http://schemas.microsoft.com/office/powerpoint/2010/main" val="25888194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Beam is not transported without signed beam permit and run conditions.</a:t>
            </a:r>
          </a:p>
          <a:p>
            <a:r>
              <a:rPr lang="en-US" dirty="0"/>
              <a:t>Staffing must be sufficient to operate beam in the Muon Campus</a:t>
            </a:r>
          </a:p>
          <a:p>
            <a:r>
              <a:rPr lang="en-US" dirty="0"/>
              <a:t>Credited controls must be in place to satisfy dose limits under the ASE intensities listed in the documentation.</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39</a:t>
            </a:fld>
            <a:endParaRPr lang="en-US" dirty="0"/>
          </a:p>
        </p:txBody>
      </p:sp>
    </p:spTree>
    <p:extLst>
      <p:ext uri="{BB962C8B-B14F-4D97-AF65-F5344CB8AC3E}">
        <p14:creationId xmlns:p14="http://schemas.microsoft.com/office/powerpoint/2010/main" val="7464629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of the various areas stating where the shielding alone is sufficient, and where active controls are required.  The credited shielding is listed along with the shielding amounts considered defense in depth.  Where active controls are required, the credited control settings  are listed.  List also are the shielding amounts that are credited in conjunction with the active controls and the amount of shielding that is then Defense in Depth.</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41</a:t>
            </a:fld>
            <a:endParaRPr lang="en-US" dirty="0"/>
          </a:p>
        </p:txBody>
      </p:sp>
    </p:spTree>
    <p:extLst>
      <p:ext uri="{BB962C8B-B14F-4D97-AF65-F5344CB8AC3E}">
        <p14:creationId xmlns:p14="http://schemas.microsoft.com/office/powerpoint/2010/main" val="3266595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Continuation of list from last slide.</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42</a:t>
            </a:fld>
            <a:endParaRPr lang="en-US" dirty="0"/>
          </a:p>
        </p:txBody>
      </p:sp>
    </p:spTree>
    <p:extLst>
      <p:ext uri="{BB962C8B-B14F-4D97-AF65-F5344CB8AC3E}">
        <p14:creationId xmlns:p14="http://schemas.microsoft.com/office/powerpoint/2010/main" val="33281126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methods of reducing prompt ionizing radiation exposure are listed here.</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43</a:t>
            </a:fld>
            <a:endParaRPr lang="en-US" dirty="0"/>
          </a:p>
        </p:txBody>
      </p:sp>
    </p:spTree>
    <p:extLst>
      <p:ext uri="{BB962C8B-B14F-4D97-AF65-F5344CB8AC3E}">
        <p14:creationId xmlns:p14="http://schemas.microsoft.com/office/powerpoint/2010/main" val="4292584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of Protons is the Recycler fixed energy 8 GeV protons.</a:t>
            </a:r>
          </a:p>
          <a:p>
            <a:r>
              <a:rPr lang="en-US" dirty="0"/>
              <a:t>Muon Campus segment begins at the M1 beamline where it exits the Tevatron tunnel.</a:t>
            </a:r>
          </a:p>
          <a:p>
            <a:r>
              <a:rPr lang="en-US" dirty="0"/>
              <a:t>Muon Campus beamlines we will discuss are M1, M3, M2, Delivery Ring, abort line, M4 and M5 beamlines.</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4</a:t>
            </a:fld>
            <a:endParaRPr lang="en-US" dirty="0"/>
          </a:p>
        </p:txBody>
      </p:sp>
    </p:spTree>
    <p:extLst>
      <p:ext uri="{BB962C8B-B14F-4D97-AF65-F5344CB8AC3E}">
        <p14:creationId xmlns:p14="http://schemas.microsoft.com/office/powerpoint/2010/main" val="95608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g-2 mode directs protons onto AP0 target (used for Antiproton production) – secondary beam passes through M2, M3, DR (4 turns), Muons to M4, M5, g-2 storage ring.  Protons go to DR abort.</a:t>
            </a:r>
          </a:p>
          <a:p>
            <a:r>
              <a:rPr lang="en-US" dirty="0"/>
              <a:t>Mu2e operations – Protons bypass Ap0 target, M3, DR, Resonant extraction, M4 to Mu2e. Left over protons to DR abort.</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5</a:t>
            </a:fld>
            <a:endParaRPr lang="en-US" dirty="0"/>
          </a:p>
        </p:txBody>
      </p:sp>
    </p:spTree>
    <p:extLst>
      <p:ext uri="{BB962C8B-B14F-4D97-AF65-F5344CB8AC3E}">
        <p14:creationId xmlns:p14="http://schemas.microsoft.com/office/powerpoint/2010/main" val="1272870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Beam for both modes come from 2 Booster batches with 8 bunches re-formed in the RR.  Bunches are then transferred one at a time (g-2 transfers are faster).  </a:t>
            </a:r>
          </a:p>
          <a:p>
            <a:r>
              <a:rPr lang="en-US" dirty="0"/>
              <a:t>Less shielding exist beyond the AP0 target because it was originally not designed for primary beam beyond the target.  New enclosures are better shielded.</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6</a:t>
            </a:fld>
            <a:endParaRPr lang="en-US" dirty="0"/>
          </a:p>
        </p:txBody>
      </p:sp>
    </p:spTree>
    <p:extLst>
      <p:ext uri="{BB962C8B-B14F-4D97-AF65-F5344CB8AC3E}">
        <p14:creationId xmlns:p14="http://schemas.microsoft.com/office/powerpoint/2010/main" val="3012711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look at the Delivery Ring to become familiar.  Three straight sections under the service buildings, and arcs in between under earth berms.  Both injection and extraction take place in the 30 straight section.  The abort is from the 50 straight section and utilizes the old Antiproton injection line in the opposite direction.</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7</a:t>
            </a:fld>
            <a:endParaRPr lang="en-US" dirty="0"/>
          </a:p>
        </p:txBody>
      </p:sp>
    </p:spTree>
    <p:extLst>
      <p:ext uri="{BB962C8B-B14F-4D97-AF65-F5344CB8AC3E}">
        <p14:creationId xmlns:p14="http://schemas.microsoft.com/office/powerpoint/2010/main" val="661858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Extraction for both experiments utilize the first part of the M4 line.  There is a switch magnet early in the line where the Mu2e and g-2 beamlines separate.</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8</a:t>
            </a:fld>
            <a:endParaRPr lang="en-US" dirty="0"/>
          </a:p>
        </p:txBody>
      </p:sp>
    </p:spTree>
    <p:extLst>
      <p:ext uri="{BB962C8B-B14F-4D97-AF65-F5344CB8AC3E}">
        <p14:creationId xmlns:p14="http://schemas.microsoft.com/office/powerpoint/2010/main" val="4275422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look at the Mu2e beam footprint in our typical magnets.  Using a machine built for a weak secondary beam leaves us with minimal shielding, we at least start with large apertures in general.  Important point is that we are only operating with minimal beam power during this early commissioning phase.</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9</a:t>
            </a:fld>
            <a:endParaRPr lang="en-US" dirty="0"/>
          </a:p>
        </p:txBody>
      </p:sp>
    </p:spTree>
    <p:extLst>
      <p:ext uri="{BB962C8B-B14F-4D97-AF65-F5344CB8AC3E}">
        <p14:creationId xmlns:p14="http://schemas.microsoft.com/office/powerpoint/2010/main" val="591698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66936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1DED135D-5C29-B729-A5F1-BCAB25D9513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817011"/>
            <a:ext cx="9189720" cy="2966102"/>
          </a:xfrm>
          <a:prstGeom prst="rect">
            <a:avLst/>
          </a:prstGeom>
        </p:spPr>
      </p:pic>
    </p:spTree>
    <p:extLst>
      <p:ext uri="{BB962C8B-B14F-4D97-AF65-F5344CB8AC3E}">
        <p14:creationId xmlns:p14="http://schemas.microsoft.com/office/powerpoint/2010/main" val="90279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D07C3AF8-3A11-7294-17A4-8CA21B169DE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1025112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476D4CD9-E6FD-C338-F1B5-149A3CE7FFC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4115163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2386740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1/23/2024</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Jerry Annala | Muon Campus Internal Readiness Review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6449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1/23/2024</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Jerry Annala | Muon Campus Internal Readiness Review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8877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1/23/2024</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Jerry Annala | Muon Campus Internal Readiness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2465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1/23/2024</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Jerry Annala | Muon Campus Internal Readiness Review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4212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1/23/2024</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Jerry Annala | Muon Campus Internal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3154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1/23/2024</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Jerry Annala | Muon Campus Internal Readiness Review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1/23/2024</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Jerry Annala | Muon Campus Internal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6222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1/23/2024</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Jerry Annala | Muon Campus Internal Readiness Review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1/23/2024</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Jerry Annala | Muon Campus Internal Readiness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1/23/2024</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Jerry Annala | Muon Campus Internal Readiness Review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1/23/2024</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Jerry Annala | Muon Campus Internal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1/23/2024</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Jerry Annala | Muon Campus Internal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5215-396B-48C0-AC39-2F6F5CFE03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BC6A0D-E8A3-4EDD-A185-B1BAE6C6FA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B5003E-2BB3-4639-BEC9-9C65F75AC16B}"/>
              </a:ext>
            </a:extLst>
          </p:cNvPr>
          <p:cNvSpPr>
            <a:spLocks noGrp="1"/>
          </p:cNvSpPr>
          <p:nvPr>
            <p:ph type="dt" sz="half" idx="10"/>
          </p:nvPr>
        </p:nvSpPr>
        <p:spPr/>
        <p:txBody>
          <a:bodyPr/>
          <a:lstStyle/>
          <a:p>
            <a:r>
              <a:rPr lang="en-US"/>
              <a:t>1/23/2024</a:t>
            </a:r>
          </a:p>
        </p:txBody>
      </p:sp>
      <p:sp>
        <p:nvSpPr>
          <p:cNvPr id="5" name="Footer Placeholder 4">
            <a:extLst>
              <a:ext uri="{FF2B5EF4-FFF2-40B4-BE49-F238E27FC236}">
                <a16:creationId xmlns:a16="http://schemas.microsoft.com/office/drawing/2014/main" id="{05F2CA02-C99B-4C63-8F7C-D32BFE4E584D}"/>
              </a:ext>
            </a:extLst>
          </p:cNvPr>
          <p:cNvSpPr>
            <a:spLocks noGrp="1"/>
          </p:cNvSpPr>
          <p:nvPr>
            <p:ph type="ftr" sz="quarter" idx="11"/>
          </p:nvPr>
        </p:nvSpPr>
        <p:spPr/>
        <p:txBody>
          <a:bodyPr/>
          <a:lstStyle/>
          <a:p>
            <a:r>
              <a:rPr lang="en-US"/>
              <a:t>Jerry Annala | Muon Campus Internal Readiness Review</a:t>
            </a:r>
          </a:p>
        </p:txBody>
      </p:sp>
      <p:sp>
        <p:nvSpPr>
          <p:cNvPr id="6" name="Slide Number Placeholder 5">
            <a:extLst>
              <a:ext uri="{FF2B5EF4-FFF2-40B4-BE49-F238E27FC236}">
                <a16:creationId xmlns:a16="http://schemas.microsoft.com/office/drawing/2014/main" id="{63BA39B1-EC3A-4DFD-9188-7C6B3EBB4FAE}"/>
              </a:ext>
            </a:extLst>
          </p:cNvPr>
          <p:cNvSpPr>
            <a:spLocks noGrp="1"/>
          </p:cNvSpPr>
          <p:nvPr>
            <p:ph type="sldNum" sz="quarter" idx="12"/>
          </p:nvPr>
        </p:nvSpPr>
        <p:spPr/>
        <p:txBody>
          <a:bodyPr/>
          <a:lstStyle/>
          <a:p>
            <a:fld id="{C40D7F4E-7BCD-4BD2-B2B5-00EE950ED822}" type="slidenum">
              <a:rPr lang="en-US" smtClean="0"/>
              <a:t>‹#›</a:t>
            </a:fld>
            <a:endParaRPr lang="en-US"/>
          </a:p>
        </p:txBody>
      </p:sp>
    </p:spTree>
    <p:extLst>
      <p:ext uri="{BB962C8B-B14F-4D97-AF65-F5344CB8AC3E}">
        <p14:creationId xmlns:p14="http://schemas.microsoft.com/office/powerpoint/2010/main" val="3449595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1342F55E-5880-DFDC-1269-28EDE5F7EF9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2860" y="808129"/>
            <a:ext cx="9189720" cy="2966102"/>
          </a:xfrm>
          <a:prstGeom prst="rect">
            <a:avLst/>
          </a:prstGeom>
        </p:spPr>
      </p:pic>
    </p:spTree>
    <p:extLst>
      <p:ext uri="{BB962C8B-B14F-4D97-AF65-F5344CB8AC3E}">
        <p14:creationId xmlns:p14="http://schemas.microsoft.com/office/powerpoint/2010/main" val="4268161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1/23/2024</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Jerry Annala | Muon Campus Internal Readiness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 id="2147484136" r:id="rId8"/>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1/23/2024</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Jerry Annala | Muon Campus Internal Readiness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140478500"/>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sz="1600" dirty="0"/>
              <a:t>Jerry Annala	</a:t>
            </a:r>
          </a:p>
          <a:p>
            <a:r>
              <a:rPr lang="en-US" sz="1600" dirty="0"/>
              <a:t>Muon Campus Internal Readiness Review </a:t>
            </a:r>
          </a:p>
          <a:p>
            <a:r>
              <a:rPr lang="en-US" sz="1600" dirty="0"/>
              <a:t>23 January 2024</a:t>
            </a:r>
          </a:p>
          <a:p>
            <a:endParaRPr lang="en-US" dirty="0"/>
          </a:p>
        </p:txBody>
      </p:sp>
      <p:sp>
        <p:nvSpPr>
          <p:cNvPr id="3" name="Text Placeholder 2"/>
          <p:cNvSpPr>
            <a:spLocks noGrp="1"/>
          </p:cNvSpPr>
          <p:nvPr>
            <p:ph type="body" sz="quarter" idx="11"/>
          </p:nvPr>
        </p:nvSpPr>
        <p:spPr/>
        <p:txBody>
          <a:bodyPr>
            <a:noAutofit/>
          </a:bodyPr>
          <a:lstStyle/>
          <a:p>
            <a:r>
              <a:rPr lang="en-US" sz="1800" dirty="0"/>
              <a:t>Safety Assessment Document Updates for DOE O 420.2D</a:t>
            </a:r>
          </a:p>
          <a:p>
            <a:r>
              <a:rPr lang="en-US" sz="1800" dirty="0"/>
              <a:t>SAD Section III Chapter 10 – Muon Campus</a:t>
            </a:r>
          </a:p>
          <a:p>
            <a:endParaRPr lang="en-US" sz="1800" dirty="0"/>
          </a:p>
        </p:txBody>
      </p:sp>
    </p:spTree>
    <p:extLst>
      <p:ext uri="{BB962C8B-B14F-4D97-AF65-F5344CB8AC3E}">
        <p14:creationId xmlns:p14="http://schemas.microsoft.com/office/powerpoint/2010/main" val="438571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Muon Campus Overview</a:t>
            </a:r>
          </a:p>
          <a:p>
            <a:r>
              <a:rPr lang="en-US" sz="2800" dirty="0"/>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 </a:t>
            </a:r>
          </a:p>
          <a:p>
            <a:r>
              <a:rPr lang="en-US" sz="2800" dirty="0">
                <a:solidFill>
                  <a:schemeClr val="bg1">
                    <a:lumMod val="75000"/>
                  </a:schemeClr>
                </a:solidFill>
              </a:rPr>
              <a:t>Summary of Defense in Depth Controls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1/23/2024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Jerry Annala | Muon Campus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Tree>
    <p:extLst>
      <p:ext uri="{BB962C8B-B14F-4D97-AF65-F5344CB8AC3E}">
        <p14:creationId xmlns:p14="http://schemas.microsoft.com/office/powerpoint/2010/main" val="2754388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285B2-A0CF-F693-EC1A-C21C514793E1}"/>
              </a:ext>
            </a:extLst>
          </p:cNvPr>
          <p:cNvSpPr>
            <a:spLocks noGrp="1"/>
          </p:cNvSpPr>
          <p:nvPr>
            <p:ph type="title"/>
          </p:nvPr>
        </p:nvSpPr>
        <p:spPr/>
        <p:txBody>
          <a:bodyPr/>
          <a:lstStyle/>
          <a:p>
            <a:r>
              <a:rPr lang="en-US" dirty="0"/>
              <a:t>Hazard Inventory for Muon Campus</a:t>
            </a:r>
          </a:p>
        </p:txBody>
      </p:sp>
      <p:sp>
        <p:nvSpPr>
          <p:cNvPr id="4" name="Date Placeholder 3">
            <a:extLst>
              <a:ext uri="{FF2B5EF4-FFF2-40B4-BE49-F238E27FC236}">
                <a16:creationId xmlns:a16="http://schemas.microsoft.com/office/drawing/2014/main" id="{3BB9A965-68AB-5043-64C5-691463E088F1}"/>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7735F416-1019-3232-1708-012FA940CDF7}"/>
              </a:ext>
            </a:extLst>
          </p:cNvPr>
          <p:cNvSpPr>
            <a:spLocks noGrp="1"/>
          </p:cNvSpPr>
          <p:nvPr>
            <p:ph type="ftr" sz="quarter" idx="3"/>
          </p:nvPr>
        </p:nvSpPr>
        <p:spPr/>
        <p:txBody>
          <a:bodyPr/>
          <a:lstStyle/>
          <a:p>
            <a:pPr>
              <a:defRPr/>
            </a:pPr>
            <a:r>
              <a:rPr lang="en-US"/>
              <a:t>Jerry Annala | Muon Campus Internal Readiness Review</a:t>
            </a:r>
            <a:endParaRPr lang="en-US" b="1" dirty="0"/>
          </a:p>
        </p:txBody>
      </p:sp>
      <p:sp>
        <p:nvSpPr>
          <p:cNvPr id="6" name="Slide Number Placeholder 5">
            <a:extLst>
              <a:ext uri="{FF2B5EF4-FFF2-40B4-BE49-F238E27FC236}">
                <a16:creationId xmlns:a16="http://schemas.microsoft.com/office/drawing/2014/main" id="{543340A0-B5CA-8991-806F-B81077B85702}"/>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
        <p:nvSpPr>
          <p:cNvPr id="2" name="Content Placeholder 1">
            <a:extLst>
              <a:ext uri="{FF2B5EF4-FFF2-40B4-BE49-F238E27FC236}">
                <a16:creationId xmlns:a16="http://schemas.microsoft.com/office/drawing/2014/main" id="{FA5BF9F4-F0C1-2919-D098-507AE4633343}"/>
              </a:ext>
            </a:extLst>
          </p:cNvPr>
          <p:cNvSpPr>
            <a:spLocks noGrp="1"/>
          </p:cNvSpPr>
          <p:nvPr>
            <p:ph idx="1"/>
          </p:nvPr>
        </p:nvSpPr>
        <p:spPr>
          <a:xfrm>
            <a:off x="6185748" y="889331"/>
            <a:ext cx="2849195" cy="4949405"/>
          </a:xfrm>
        </p:spPr>
        <p:txBody>
          <a:bodyPr/>
          <a:lstStyle/>
          <a:p>
            <a:r>
              <a:rPr lang="en-US" sz="1600" dirty="0"/>
              <a:t>Accelerator specific hazards are purple</a:t>
            </a:r>
          </a:p>
          <a:p>
            <a:r>
              <a:rPr lang="en-US" sz="1600" dirty="0"/>
              <a:t>Hazards not discussed today are evaluated via the common Risk Matrix tables</a:t>
            </a:r>
          </a:p>
          <a:p>
            <a:pPr lvl="1"/>
            <a:r>
              <a:rPr lang="en-US" sz="1400" dirty="0"/>
              <a:t>Covered in SAD Section I, Chapter 4</a:t>
            </a:r>
          </a:p>
          <a:p>
            <a:r>
              <a:rPr lang="en-US" sz="1600" dirty="0"/>
              <a:t>Hazards evaluated via risk assessment methodology per DOE-HDBK-1163-2020</a:t>
            </a:r>
          </a:p>
          <a:p>
            <a:pPr lvl="1"/>
            <a:r>
              <a:rPr lang="en-US" sz="1400" dirty="0"/>
              <a:t>Likelihood (L): </a:t>
            </a:r>
          </a:p>
          <a:p>
            <a:pPr lvl="2"/>
            <a:r>
              <a:rPr lang="en-US" sz="1200" dirty="0"/>
              <a:t>Anticipated (A), Unlikely (U), Extremely Unlikely (EU), Beyond Extremely Unlikely (BEU)</a:t>
            </a:r>
          </a:p>
          <a:p>
            <a:pPr lvl="1"/>
            <a:r>
              <a:rPr lang="en-US" sz="1400" dirty="0"/>
              <a:t>Consequence (C):</a:t>
            </a:r>
          </a:p>
          <a:p>
            <a:pPr lvl="2"/>
            <a:r>
              <a:rPr lang="en-US" sz="1200" dirty="0"/>
              <a:t>High (H), Moderate (M), Low (L), Negligible (N)</a:t>
            </a:r>
          </a:p>
          <a:p>
            <a:pPr lvl="1"/>
            <a:r>
              <a:rPr lang="en-US" sz="1400" dirty="0"/>
              <a:t>Risk (R):</a:t>
            </a:r>
          </a:p>
          <a:p>
            <a:pPr lvl="2"/>
            <a:r>
              <a:rPr lang="en-US" sz="1200" dirty="0"/>
              <a:t>I , II, III, IV (descending order of concern)</a:t>
            </a:r>
          </a:p>
        </p:txBody>
      </p:sp>
      <p:pic>
        <p:nvPicPr>
          <p:cNvPr id="9" name="Picture 8">
            <a:extLst>
              <a:ext uri="{FF2B5EF4-FFF2-40B4-BE49-F238E27FC236}">
                <a16:creationId xmlns:a16="http://schemas.microsoft.com/office/drawing/2014/main" id="{0FE4F8CC-BDA3-AF5E-62AB-CDFBC30CBEEC}"/>
              </a:ext>
            </a:extLst>
          </p:cNvPr>
          <p:cNvPicPr>
            <a:picLocks noChangeAspect="1"/>
          </p:cNvPicPr>
          <p:nvPr/>
        </p:nvPicPr>
        <p:blipFill>
          <a:blip r:embed="rId3"/>
          <a:stretch>
            <a:fillRect/>
          </a:stretch>
        </p:blipFill>
        <p:spPr>
          <a:xfrm>
            <a:off x="626756" y="804523"/>
            <a:ext cx="4877476" cy="5574795"/>
          </a:xfrm>
          <a:prstGeom prst="rect">
            <a:avLst/>
          </a:prstGeom>
        </p:spPr>
      </p:pic>
    </p:spTree>
    <p:extLst>
      <p:ext uri="{BB962C8B-B14F-4D97-AF65-F5344CB8AC3E}">
        <p14:creationId xmlns:p14="http://schemas.microsoft.com/office/powerpoint/2010/main" val="2679238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Muon Campus Overview</a:t>
            </a:r>
          </a:p>
          <a:p>
            <a:r>
              <a:rPr lang="en-US" sz="2800" dirty="0">
                <a:solidFill>
                  <a:schemeClr val="bg1">
                    <a:lumMod val="75000"/>
                  </a:schemeClr>
                </a:solidFill>
              </a:rPr>
              <a:t>Hazard Inventory </a:t>
            </a:r>
          </a:p>
          <a:p>
            <a:r>
              <a:rPr lang="en-US" sz="2800" dirty="0"/>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 </a:t>
            </a:r>
          </a:p>
          <a:p>
            <a:r>
              <a:rPr lang="en-US" sz="2800" dirty="0">
                <a:solidFill>
                  <a:schemeClr val="bg1">
                    <a:lumMod val="75000"/>
                  </a:schemeClr>
                </a:solidFill>
              </a:rPr>
              <a:t>Summary of Defense in Depth Controls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1/23/2024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Jerry Annala | Muon Campus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Tree>
    <p:extLst>
      <p:ext uri="{BB962C8B-B14F-4D97-AF65-F5344CB8AC3E}">
        <p14:creationId xmlns:p14="http://schemas.microsoft.com/office/powerpoint/2010/main" val="4210264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1"/>
            <a:ext cx="8672511" cy="2758486"/>
          </a:xfrm>
        </p:spPr>
        <p:txBody>
          <a:bodyPr/>
          <a:lstStyle/>
          <a:p>
            <a:r>
              <a:rPr lang="en-US" sz="2000" dirty="0"/>
              <a:t>Residual Activation</a:t>
            </a:r>
          </a:p>
          <a:p>
            <a:pPr lvl="1"/>
            <a:r>
              <a:rPr lang="en-US" sz="1800" dirty="0"/>
              <a:t>Accelerator components can become activated from beam loss.  Exposure to these activate components is possible.</a:t>
            </a:r>
          </a:p>
          <a:p>
            <a:pPr lvl="1"/>
            <a:r>
              <a:rPr lang="en-US" sz="1800" dirty="0"/>
              <a:t>The residual dose rate found in the Muon Campus from initial entry surveys is historically less than 5 mrem/hr, exceptions include:</a:t>
            </a:r>
          </a:p>
          <a:p>
            <a:pPr lvl="2"/>
            <a:r>
              <a:rPr lang="en-US" sz="1800" dirty="0"/>
              <a:t>&lt;20 mrem/</a:t>
            </a:r>
            <a:r>
              <a:rPr lang="en-US" sz="1800" dirty="0" err="1"/>
              <a:t>hr</a:t>
            </a:r>
            <a:r>
              <a:rPr lang="en-US" sz="1800" dirty="0"/>
              <a:t> on either side of the AP0 target where the beam dimensions are large due to optics are set to maximize target yield</a:t>
            </a:r>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Jerry Annala | Muon Campus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2694404965"/>
              </p:ext>
            </p:extLst>
          </p:nvPr>
        </p:nvGraphicFramePr>
        <p:xfrm>
          <a:off x="327171" y="3913857"/>
          <a:ext cx="8573940" cy="1761049"/>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D3B8E"/>
                          </a:solidFill>
                        </a:rPr>
                        <a:t>Baseline Qualitative Risk (without controls)</a:t>
                      </a:r>
                    </a:p>
                  </a:txBody>
                  <a:tcPr/>
                </a:tc>
                <a:tc>
                  <a:txBody>
                    <a:bodyPr/>
                    <a:lstStyle/>
                    <a:p>
                      <a:r>
                        <a:rPr lang="en-US" sz="1600" b="0" dirty="0">
                          <a:solidFill>
                            <a:srgbClr val="0D3B8E"/>
                          </a:solidFill>
                        </a:rPr>
                        <a:t>Controls</a:t>
                      </a:r>
                    </a:p>
                    <a:p>
                      <a:r>
                        <a:rPr lang="en-US" sz="1600" b="0" dirty="0">
                          <a:solidFill>
                            <a:srgbClr val="0D3B8E"/>
                          </a:solidFill>
                        </a:rPr>
                        <a:t>Preventive (P)/Mitigative (M)</a:t>
                      </a:r>
                    </a:p>
                  </a:txBody>
                  <a:tcPr/>
                </a:tc>
                <a:tc>
                  <a:txBody>
                    <a:bodyPr/>
                    <a:lstStyle/>
                    <a:p>
                      <a:r>
                        <a:rPr lang="en-US" sz="1600" b="0" dirty="0">
                          <a:solidFill>
                            <a:srgbClr val="0D3B8E"/>
                          </a:solidFill>
                        </a:rPr>
                        <a:t>Residual Qualitative Risk </a:t>
                      </a:r>
                    </a:p>
                    <a:p>
                      <a:r>
                        <a:rPr lang="en-US" sz="1600" b="0" dirty="0">
                          <a:solidFill>
                            <a:srgbClr val="0D3B8E"/>
                          </a:solidFill>
                        </a:rPr>
                        <a:t>(with controls)</a:t>
                      </a:r>
                    </a:p>
                  </a:txBody>
                  <a:tcPr/>
                </a:tc>
                <a:extLst>
                  <a:ext uri="{0D108BD9-81ED-4DB2-BD59-A6C34878D82A}">
                    <a16:rowId xmlns:a16="http://schemas.microsoft.com/office/drawing/2014/main" val="1680873031"/>
                  </a:ext>
                </a:extLst>
              </a:tr>
              <a:tr h="1128073">
                <a:tc>
                  <a:txBody>
                    <a:bodyPr/>
                    <a:lstStyle/>
                    <a:p>
                      <a:r>
                        <a:rPr lang="en-US" sz="1600" dirty="0"/>
                        <a:t>L: A</a:t>
                      </a:r>
                    </a:p>
                    <a:p>
                      <a:r>
                        <a:rPr lang="en-US" sz="1600" dirty="0"/>
                        <a:t>C: H</a:t>
                      </a:r>
                    </a:p>
                    <a:p>
                      <a:r>
                        <a:rPr lang="en-US" sz="1600" dirty="0"/>
                        <a:t>R: I</a:t>
                      </a:r>
                    </a:p>
                  </a:txBody>
                  <a:tcPr/>
                </a:tc>
                <a:tc>
                  <a:txBody>
                    <a:bodyPr/>
                    <a:lstStyle/>
                    <a:p>
                      <a:r>
                        <a:rPr lang="en-US" sz="1600" dirty="0"/>
                        <a:t>P – Employee Rad Worker training</a:t>
                      </a:r>
                    </a:p>
                    <a:p>
                      <a:r>
                        <a:rPr lang="en-US" sz="1600" dirty="0"/>
                        <a:t>P – ALARA plan</a:t>
                      </a:r>
                    </a:p>
                    <a:p>
                      <a:r>
                        <a:rPr lang="en-US" sz="1600" dirty="0"/>
                        <a:t>M – Shielding to reduce activation</a:t>
                      </a:r>
                    </a:p>
                    <a:p>
                      <a:r>
                        <a:rPr lang="en-US" sz="1600" dirty="0"/>
                        <a:t>M – Proper dosimetry</a:t>
                      </a:r>
                    </a:p>
                  </a:txBody>
                  <a:tcPr/>
                </a:tc>
                <a:tc>
                  <a:txBody>
                    <a:bodyPr/>
                    <a:lstStyle/>
                    <a:p>
                      <a:r>
                        <a:rPr lang="en-US" sz="1600" dirty="0"/>
                        <a:t>L: EU</a:t>
                      </a:r>
                    </a:p>
                    <a:p>
                      <a:r>
                        <a:rPr lang="en-US" sz="1600" dirty="0"/>
                        <a:t>C: L</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1309608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3029999"/>
          </a:xfrm>
        </p:spPr>
        <p:txBody>
          <a:bodyPr/>
          <a:lstStyle/>
          <a:p>
            <a:r>
              <a:rPr lang="en-US" sz="2000" dirty="0"/>
              <a:t>Ground Water</a:t>
            </a:r>
          </a:p>
          <a:p>
            <a:pPr lvl="1"/>
            <a:r>
              <a:rPr lang="en-US" sz="1600" dirty="0"/>
              <a:t>Scattered beam has potential to activate ground water at low levels calculated in the Shielding Assessments.</a:t>
            </a:r>
            <a:endParaRPr lang="en-US" sz="1800" dirty="0"/>
          </a:p>
          <a:p>
            <a:pPr lvl="1"/>
            <a:r>
              <a:rPr lang="en-US" sz="1800" dirty="0"/>
              <a:t>Hazard applies to onsite facility workers, onsite co-located workers and </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Jerry Annala | Muon Campus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2316908466"/>
              </p:ext>
            </p:extLst>
          </p:nvPr>
        </p:nvGraphicFramePr>
        <p:xfrm>
          <a:off x="327171" y="3913857"/>
          <a:ext cx="8573940" cy="1761049"/>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D3B8E"/>
                          </a:solidFill>
                        </a:rPr>
                        <a:t>Baseline Qualitative Risk (without controls)</a:t>
                      </a:r>
                    </a:p>
                  </a:txBody>
                  <a:tcPr/>
                </a:tc>
                <a:tc>
                  <a:txBody>
                    <a:bodyPr/>
                    <a:lstStyle/>
                    <a:p>
                      <a:r>
                        <a:rPr lang="en-US" sz="1600" b="0" dirty="0">
                          <a:solidFill>
                            <a:srgbClr val="0D3B8E"/>
                          </a:solidFill>
                        </a:rPr>
                        <a:t>Controls</a:t>
                      </a:r>
                    </a:p>
                    <a:p>
                      <a:r>
                        <a:rPr lang="en-US" sz="1600" b="0" dirty="0">
                          <a:solidFill>
                            <a:srgbClr val="0D3B8E"/>
                          </a:solidFill>
                        </a:rPr>
                        <a:t>Preventive (P)/Mitigative (M)</a:t>
                      </a:r>
                    </a:p>
                  </a:txBody>
                  <a:tcPr/>
                </a:tc>
                <a:tc>
                  <a:txBody>
                    <a:bodyPr/>
                    <a:lstStyle/>
                    <a:p>
                      <a:r>
                        <a:rPr lang="en-US" sz="1600" b="0" dirty="0">
                          <a:solidFill>
                            <a:srgbClr val="0D3B8E"/>
                          </a:solidFill>
                        </a:rPr>
                        <a:t>Residual Qualitative Risk </a:t>
                      </a:r>
                    </a:p>
                    <a:p>
                      <a:r>
                        <a:rPr lang="en-US" sz="1600" b="0" dirty="0">
                          <a:solidFill>
                            <a:srgbClr val="0D3B8E"/>
                          </a:solidFill>
                        </a:rPr>
                        <a:t>(with controls)</a:t>
                      </a:r>
                    </a:p>
                  </a:txBody>
                  <a:tcPr/>
                </a:tc>
                <a:extLst>
                  <a:ext uri="{0D108BD9-81ED-4DB2-BD59-A6C34878D82A}">
                    <a16:rowId xmlns:a16="http://schemas.microsoft.com/office/drawing/2014/main" val="1680873031"/>
                  </a:ext>
                </a:extLst>
              </a:tr>
              <a:tr h="1128073">
                <a:tc>
                  <a:txBody>
                    <a:bodyPr/>
                    <a:lstStyle/>
                    <a:p>
                      <a:r>
                        <a:rPr lang="en-US" sz="1600" dirty="0"/>
                        <a:t>L: A</a:t>
                      </a:r>
                    </a:p>
                    <a:p>
                      <a:r>
                        <a:rPr lang="en-US" sz="1600" dirty="0"/>
                        <a:t>C: N</a:t>
                      </a:r>
                    </a:p>
                    <a:p>
                      <a:r>
                        <a:rPr lang="en-US" sz="1600" dirty="0"/>
                        <a:t>R: IV</a:t>
                      </a:r>
                    </a:p>
                  </a:txBody>
                  <a:tcPr/>
                </a:tc>
                <a:tc>
                  <a:txBody>
                    <a:bodyPr/>
                    <a:lstStyle/>
                    <a:p>
                      <a:r>
                        <a:rPr lang="en-US" sz="1600" dirty="0"/>
                        <a:t>M – Radiation monitors turn off the beam if beam loss in the area exceeds limits determined in the Shielding Assessments</a:t>
                      </a:r>
                    </a:p>
                  </a:txBody>
                  <a:tcPr/>
                </a:tc>
                <a:tc>
                  <a:txBody>
                    <a:bodyPr/>
                    <a:lstStyle/>
                    <a:p>
                      <a:r>
                        <a:rPr lang="en-US" sz="1600" dirty="0"/>
                        <a:t>L: A</a:t>
                      </a:r>
                    </a:p>
                    <a:p>
                      <a:r>
                        <a:rPr lang="en-US" sz="1600" dirty="0"/>
                        <a:t>C: N</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406058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3029999"/>
          </a:xfrm>
        </p:spPr>
        <p:txBody>
          <a:bodyPr/>
          <a:lstStyle/>
          <a:p>
            <a:r>
              <a:rPr lang="en-US" sz="2000" dirty="0"/>
              <a:t>Surface water</a:t>
            </a:r>
          </a:p>
          <a:p>
            <a:pPr lvl="1"/>
            <a:r>
              <a:rPr lang="en-US" sz="1800" dirty="0"/>
              <a:t>Potential exposure to activated surface water due to beam loss leakage from beam enclosures located near surface water impoundment.  </a:t>
            </a:r>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Jerry Annala | Muon Campus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3149772003"/>
              </p:ext>
            </p:extLst>
          </p:nvPr>
        </p:nvGraphicFramePr>
        <p:xfrm>
          <a:off x="327171" y="3913857"/>
          <a:ext cx="8573940" cy="1761049"/>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D3B8E"/>
                          </a:solidFill>
                        </a:rPr>
                        <a:t>Baseline Qualitative Risk (without controls)</a:t>
                      </a:r>
                    </a:p>
                  </a:txBody>
                  <a:tcPr/>
                </a:tc>
                <a:tc>
                  <a:txBody>
                    <a:bodyPr/>
                    <a:lstStyle/>
                    <a:p>
                      <a:r>
                        <a:rPr lang="en-US" sz="1600" b="0" dirty="0">
                          <a:solidFill>
                            <a:srgbClr val="0D3B8E"/>
                          </a:solidFill>
                        </a:rPr>
                        <a:t>Controls</a:t>
                      </a:r>
                    </a:p>
                    <a:p>
                      <a:r>
                        <a:rPr lang="en-US" sz="1600" b="0" dirty="0">
                          <a:solidFill>
                            <a:srgbClr val="0D3B8E"/>
                          </a:solidFill>
                        </a:rPr>
                        <a:t>Preventive (P)/Mitigative (M)</a:t>
                      </a:r>
                    </a:p>
                  </a:txBody>
                  <a:tcPr/>
                </a:tc>
                <a:tc>
                  <a:txBody>
                    <a:bodyPr/>
                    <a:lstStyle/>
                    <a:p>
                      <a:r>
                        <a:rPr lang="en-US" sz="1600" b="0" dirty="0">
                          <a:solidFill>
                            <a:srgbClr val="0D3B8E"/>
                          </a:solidFill>
                        </a:rPr>
                        <a:t>Residual Qualitative Risk </a:t>
                      </a:r>
                    </a:p>
                    <a:p>
                      <a:r>
                        <a:rPr lang="en-US" sz="1600" b="0" dirty="0">
                          <a:solidFill>
                            <a:srgbClr val="0D3B8E"/>
                          </a:solidFill>
                        </a:rPr>
                        <a:t>(with controls)</a:t>
                      </a:r>
                    </a:p>
                  </a:txBody>
                  <a:tcPr/>
                </a:tc>
                <a:extLst>
                  <a:ext uri="{0D108BD9-81ED-4DB2-BD59-A6C34878D82A}">
                    <a16:rowId xmlns:a16="http://schemas.microsoft.com/office/drawing/2014/main" val="1680873031"/>
                  </a:ext>
                </a:extLst>
              </a:tr>
              <a:tr h="1128073">
                <a:tc>
                  <a:txBody>
                    <a:bodyPr/>
                    <a:lstStyle/>
                    <a:p>
                      <a:r>
                        <a:rPr lang="en-US" sz="1600" dirty="0"/>
                        <a:t>L: A</a:t>
                      </a:r>
                    </a:p>
                    <a:p>
                      <a:r>
                        <a:rPr lang="en-US" sz="1600" dirty="0"/>
                        <a:t>C: N</a:t>
                      </a:r>
                    </a:p>
                    <a:p>
                      <a:r>
                        <a:rPr lang="en-US" sz="1600" dirty="0"/>
                        <a:t>R: IV</a:t>
                      </a:r>
                    </a:p>
                  </a:txBody>
                  <a:tcPr/>
                </a:tc>
                <a:tc>
                  <a:txBody>
                    <a:bodyPr/>
                    <a:lstStyle/>
                    <a:p>
                      <a:r>
                        <a:rPr lang="en-US" sz="1600" dirty="0"/>
                        <a:t>P – Beam Loss Monitors in enclosures prevent excessive beam loss.</a:t>
                      </a:r>
                    </a:p>
                    <a:p>
                      <a:r>
                        <a:rPr lang="en-US" sz="1600" dirty="0"/>
                        <a:t>M – Shielding to reduce surface water activation</a:t>
                      </a:r>
                    </a:p>
                  </a:txBody>
                  <a:tcPr/>
                </a:tc>
                <a:tc>
                  <a:txBody>
                    <a:bodyPr/>
                    <a:lstStyle/>
                    <a:p>
                      <a:r>
                        <a:rPr lang="en-US" sz="1600" dirty="0"/>
                        <a:t>L: U</a:t>
                      </a:r>
                    </a:p>
                    <a:p>
                      <a:r>
                        <a:rPr lang="en-US" sz="1600" dirty="0"/>
                        <a:t>C: N</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2540034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1"/>
            <a:ext cx="8672513" cy="2607392"/>
          </a:xfrm>
        </p:spPr>
        <p:txBody>
          <a:bodyPr/>
          <a:lstStyle/>
          <a:p>
            <a:r>
              <a:rPr lang="en-US" sz="2000" dirty="0"/>
              <a:t>Radioactive water (RAW) systems</a:t>
            </a:r>
          </a:p>
          <a:p>
            <a:pPr lvl="1"/>
            <a:r>
              <a:rPr lang="en-US" sz="1800" dirty="0"/>
              <a:t>RAW water system is used to cool the Lithium Lens, Pulsed Magnet and the beam absorber in the AP0 target hall during g-2 operation.  </a:t>
            </a:r>
          </a:p>
          <a:p>
            <a:pPr marL="457200" lvl="1" indent="0">
              <a:buNone/>
            </a:pPr>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Jerry Annala | Muon Campus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4002594837"/>
              </p:ext>
            </p:extLst>
          </p:nvPr>
        </p:nvGraphicFramePr>
        <p:xfrm>
          <a:off x="327171" y="2674374"/>
          <a:ext cx="8573940" cy="3529781"/>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835198">
                <a:tc>
                  <a:txBody>
                    <a:bodyPr/>
                    <a:lstStyle/>
                    <a:p>
                      <a:r>
                        <a:rPr lang="en-US" sz="1600" b="0" dirty="0">
                          <a:solidFill>
                            <a:srgbClr val="0D3B8E"/>
                          </a:solidFill>
                        </a:rPr>
                        <a:t>Baseline Qualitative Risk (without controls)</a:t>
                      </a:r>
                    </a:p>
                  </a:txBody>
                  <a:tcPr/>
                </a:tc>
                <a:tc>
                  <a:txBody>
                    <a:bodyPr/>
                    <a:lstStyle/>
                    <a:p>
                      <a:r>
                        <a:rPr lang="en-US" sz="1600" b="0" dirty="0">
                          <a:solidFill>
                            <a:srgbClr val="0D3B8E"/>
                          </a:solidFill>
                        </a:rPr>
                        <a:t>Controls</a:t>
                      </a:r>
                    </a:p>
                    <a:p>
                      <a:r>
                        <a:rPr lang="en-US" sz="1600" b="0" dirty="0">
                          <a:solidFill>
                            <a:srgbClr val="0D3B8E"/>
                          </a:solidFill>
                        </a:rPr>
                        <a:t>Preventive (P)/Mitigative (M)</a:t>
                      </a:r>
                    </a:p>
                  </a:txBody>
                  <a:tcPr/>
                </a:tc>
                <a:tc>
                  <a:txBody>
                    <a:bodyPr/>
                    <a:lstStyle/>
                    <a:p>
                      <a:r>
                        <a:rPr lang="en-US" sz="1600" b="0" dirty="0">
                          <a:solidFill>
                            <a:srgbClr val="0D3B8E"/>
                          </a:solidFill>
                        </a:rPr>
                        <a:t>Residual Qualitative Risk </a:t>
                      </a:r>
                    </a:p>
                    <a:p>
                      <a:r>
                        <a:rPr lang="en-US" sz="1600" b="0" dirty="0">
                          <a:solidFill>
                            <a:srgbClr val="0D3B8E"/>
                          </a:solidFill>
                        </a:rPr>
                        <a:t>(with controls)</a:t>
                      </a:r>
                    </a:p>
                  </a:txBody>
                  <a:tcPr/>
                </a:tc>
                <a:extLst>
                  <a:ext uri="{0D108BD9-81ED-4DB2-BD59-A6C34878D82A}">
                    <a16:rowId xmlns:a16="http://schemas.microsoft.com/office/drawing/2014/main" val="1680873031"/>
                  </a:ext>
                </a:extLst>
              </a:tr>
              <a:tr h="2694583">
                <a:tc>
                  <a:txBody>
                    <a:bodyPr/>
                    <a:lstStyle/>
                    <a:p>
                      <a:r>
                        <a:rPr lang="en-US" sz="1600" dirty="0"/>
                        <a:t>L: A</a:t>
                      </a:r>
                    </a:p>
                    <a:p>
                      <a:r>
                        <a:rPr lang="en-US" sz="1600" dirty="0"/>
                        <a:t>C: M</a:t>
                      </a:r>
                    </a:p>
                    <a:p>
                      <a:r>
                        <a:rPr lang="en-US" sz="1600" dirty="0"/>
                        <a:t>R: II</a:t>
                      </a:r>
                    </a:p>
                  </a:txBody>
                  <a:tcPr/>
                </a:tc>
                <a:tc>
                  <a:txBody>
                    <a:bodyPr/>
                    <a:lstStyle/>
                    <a:p>
                      <a:r>
                        <a:rPr lang="en-US" sz="1600" dirty="0"/>
                        <a:t>P – Locked cage containing the water equipment is controlled by the RSO who only grants access once radiation rates have dropped to safe levels</a:t>
                      </a:r>
                    </a:p>
                    <a:p>
                      <a:r>
                        <a:rPr lang="en-US" sz="1600" dirty="0"/>
                        <a:t>P – Radiation training required to access the water cage</a:t>
                      </a:r>
                    </a:p>
                    <a:p>
                      <a:r>
                        <a:rPr lang="en-US" sz="1600" dirty="0"/>
                        <a:t>M – Radiation Technician coverage required for water cage access</a:t>
                      </a:r>
                    </a:p>
                    <a:p>
                      <a:r>
                        <a:rPr lang="en-US" sz="1600" dirty="0"/>
                        <a:t>M – Dosimetry is required by relevant RWP</a:t>
                      </a:r>
                    </a:p>
                  </a:txBody>
                  <a:tcPr/>
                </a:tc>
                <a:tc>
                  <a:txBody>
                    <a:bodyPr/>
                    <a:lstStyle/>
                    <a:p>
                      <a:r>
                        <a:rPr lang="en-US" sz="1600" dirty="0"/>
                        <a:t>L: EU</a:t>
                      </a:r>
                    </a:p>
                    <a:p>
                      <a:r>
                        <a:rPr lang="en-US" sz="1600" dirty="0"/>
                        <a:t>C: N</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2317895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1"/>
            <a:ext cx="8672513" cy="2607392"/>
          </a:xfrm>
        </p:spPr>
        <p:txBody>
          <a:bodyPr/>
          <a:lstStyle/>
          <a:p>
            <a:r>
              <a:rPr lang="en-US" sz="2000" dirty="0"/>
              <a:t>Air Activation</a:t>
            </a:r>
          </a:p>
          <a:p>
            <a:pPr lvl="1"/>
            <a:r>
              <a:rPr lang="en-US" sz="1800" dirty="0"/>
              <a:t>Particle beams interacting with the target and immediate air volume can radioactivate the air which could then migrate to accessible areas.  </a:t>
            </a:r>
          </a:p>
          <a:p>
            <a:pPr marL="457200" lvl="1" indent="0">
              <a:buNone/>
            </a:pPr>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Jerry Annala | Muon Campus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1229650577"/>
              </p:ext>
            </p:extLst>
          </p:nvPr>
        </p:nvGraphicFramePr>
        <p:xfrm>
          <a:off x="327171" y="2674374"/>
          <a:ext cx="8573940" cy="3608878"/>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835198">
                <a:tc>
                  <a:txBody>
                    <a:bodyPr/>
                    <a:lstStyle/>
                    <a:p>
                      <a:r>
                        <a:rPr lang="en-US" sz="1600" b="0" dirty="0">
                          <a:solidFill>
                            <a:srgbClr val="0D3B8E"/>
                          </a:solidFill>
                        </a:rPr>
                        <a:t>Baseline Qualitative Risk (without controls)</a:t>
                      </a:r>
                    </a:p>
                  </a:txBody>
                  <a:tcPr/>
                </a:tc>
                <a:tc>
                  <a:txBody>
                    <a:bodyPr/>
                    <a:lstStyle/>
                    <a:p>
                      <a:r>
                        <a:rPr lang="en-US" sz="1600" b="0" dirty="0">
                          <a:solidFill>
                            <a:srgbClr val="0D3B8E"/>
                          </a:solidFill>
                        </a:rPr>
                        <a:t>Controls</a:t>
                      </a:r>
                    </a:p>
                    <a:p>
                      <a:r>
                        <a:rPr lang="en-US" sz="1600" b="0" dirty="0">
                          <a:solidFill>
                            <a:srgbClr val="0D3B8E"/>
                          </a:solidFill>
                        </a:rPr>
                        <a:t>Preventive (P)/Mitigative (M)</a:t>
                      </a:r>
                    </a:p>
                  </a:txBody>
                  <a:tcPr/>
                </a:tc>
                <a:tc>
                  <a:txBody>
                    <a:bodyPr/>
                    <a:lstStyle/>
                    <a:p>
                      <a:r>
                        <a:rPr lang="en-US" sz="1600" b="0" dirty="0">
                          <a:solidFill>
                            <a:srgbClr val="0D3B8E"/>
                          </a:solidFill>
                        </a:rPr>
                        <a:t>Residual Qualitative Risk </a:t>
                      </a:r>
                    </a:p>
                    <a:p>
                      <a:r>
                        <a:rPr lang="en-US" sz="1600" b="0" dirty="0">
                          <a:solidFill>
                            <a:srgbClr val="0D3B8E"/>
                          </a:solidFill>
                        </a:rPr>
                        <a:t>(with controls)</a:t>
                      </a:r>
                    </a:p>
                  </a:txBody>
                  <a:tcPr/>
                </a:tc>
                <a:extLst>
                  <a:ext uri="{0D108BD9-81ED-4DB2-BD59-A6C34878D82A}">
                    <a16:rowId xmlns:a16="http://schemas.microsoft.com/office/drawing/2014/main" val="1680873031"/>
                  </a:ext>
                </a:extLst>
              </a:tr>
              <a:tr h="2694583">
                <a:tc>
                  <a:txBody>
                    <a:bodyPr/>
                    <a:lstStyle/>
                    <a:p>
                      <a:r>
                        <a:rPr lang="en-US" sz="1600" dirty="0"/>
                        <a:t>L: A</a:t>
                      </a:r>
                    </a:p>
                    <a:p>
                      <a:r>
                        <a:rPr lang="en-US" sz="1600" dirty="0"/>
                        <a:t>C: H</a:t>
                      </a:r>
                    </a:p>
                    <a:p>
                      <a:r>
                        <a:rPr lang="en-US" sz="1600" dirty="0"/>
                        <a:t>R: I</a:t>
                      </a:r>
                    </a:p>
                  </a:txBody>
                  <a:tcPr/>
                </a:tc>
                <a:tc>
                  <a:txBody>
                    <a:bodyPr/>
                    <a:lstStyle/>
                    <a:p>
                      <a:r>
                        <a:rPr lang="en-US" sz="1600" dirty="0"/>
                        <a:t>P – Interlock system prevents access to beam enclosures while beam is enabled.</a:t>
                      </a:r>
                    </a:p>
                    <a:p>
                      <a:r>
                        <a:rPr lang="en-US" sz="1600" dirty="0"/>
                        <a:t>P – Enclosure and service building key possession is linked to necessary radiological and controlled access training.</a:t>
                      </a:r>
                    </a:p>
                    <a:p>
                      <a:r>
                        <a:rPr lang="en-US" sz="1600" dirty="0"/>
                        <a:t>P – Activated Air monitor is installed in the AP0 service building.</a:t>
                      </a:r>
                    </a:p>
                    <a:p>
                      <a:r>
                        <a:rPr lang="en-US" sz="1600" dirty="0"/>
                        <a:t>M – Air flow controlled to route air through HEPA filter and into decay path that provides time  for activated air to decay before being released.</a:t>
                      </a:r>
                    </a:p>
                  </a:txBody>
                  <a:tcPr/>
                </a:tc>
                <a:tc>
                  <a:txBody>
                    <a:bodyPr/>
                    <a:lstStyle/>
                    <a:p>
                      <a:r>
                        <a:rPr lang="en-US" sz="1600" dirty="0"/>
                        <a:t>L: BEU</a:t>
                      </a:r>
                    </a:p>
                    <a:p>
                      <a:r>
                        <a:rPr lang="en-US" sz="1600" dirty="0"/>
                        <a:t>C: M</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129841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1"/>
            <a:ext cx="8672513" cy="2607392"/>
          </a:xfrm>
        </p:spPr>
        <p:txBody>
          <a:bodyPr/>
          <a:lstStyle/>
          <a:p>
            <a:r>
              <a:rPr lang="en-US" sz="2000" dirty="0"/>
              <a:t>Soil Interactions</a:t>
            </a:r>
          </a:p>
          <a:p>
            <a:pPr lvl="1"/>
            <a:r>
              <a:rPr lang="en-US" sz="1800" dirty="0"/>
              <a:t>Scattered beam has the potential to activate soil at low levels calculated in the shielding assessment.  </a:t>
            </a:r>
          </a:p>
          <a:p>
            <a:pPr marL="457200" lvl="1" indent="0">
              <a:buNone/>
            </a:pPr>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Jerry Annala | Muon Campus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2786393511"/>
              </p:ext>
            </p:extLst>
          </p:nvPr>
        </p:nvGraphicFramePr>
        <p:xfrm>
          <a:off x="327171" y="2674375"/>
          <a:ext cx="8573940" cy="2802194"/>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63040">
                <a:tc>
                  <a:txBody>
                    <a:bodyPr/>
                    <a:lstStyle/>
                    <a:p>
                      <a:r>
                        <a:rPr lang="en-US" sz="1600" b="0" dirty="0">
                          <a:solidFill>
                            <a:srgbClr val="0D3B8E"/>
                          </a:solidFill>
                        </a:rPr>
                        <a:t>Baseline Qualitative Risk (without controls)</a:t>
                      </a:r>
                    </a:p>
                  </a:txBody>
                  <a:tcPr/>
                </a:tc>
                <a:tc>
                  <a:txBody>
                    <a:bodyPr/>
                    <a:lstStyle/>
                    <a:p>
                      <a:r>
                        <a:rPr lang="en-US" sz="1600" b="0" dirty="0">
                          <a:solidFill>
                            <a:srgbClr val="0D3B8E"/>
                          </a:solidFill>
                        </a:rPr>
                        <a:t>Controls</a:t>
                      </a:r>
                    </a:p>
                    <a:p>
                      <a:r>
                        <a:rPr lang="en-US" sz="1600" b="0" dirty="0">
                          <a:solidFill>
                            <a:srgbClr val="0D3B8E"/>
                          </a:solidFill>
                        </a:rPr>
                        <a:t>Preventive (P)/Mitigative (M)</a:t>
                      </a:r>
                    </a:p>
                  </a:txBody>
                  <a:tcPr/>
                </a:tc>
                <a:tc>
                  <a:txBody>
                    <a:bodyPr/>
                    <a:lstStyle/>
                    <a:p>
                      <a:r>
                        <a:rPr lang="en-US" sz="1600" b="0" dirty="0">
                          <a:solidFill>
                            <a:srgbClr val="0D3B8E"/>
                          </a:solidFill>
                        </a:rPr>
                        <a:t>Residual Qualitative Risk </a:t>
                      </a:r>
                    </a:p>
                    <a:p>
                      <a:r>
                        <a:rPr lang="en-US" sz="1600" b="0" dirty="0">
                          <a:solidFill>
                            <a:srgbClr val="0D3B8E"/>
                          </a:solidFill>
                        </a:rPr>
                        <a:t>(with controls)</a:t>
                      </a:r>
                    </a:p>
                  </a:txBody>
                  <a:tcPr/>
                </a:tc>
                <a:extLst>
                  <a:ext uri="{0D108BD9-81ED-4DB2-BD59-A6C34878D82A}">
                    <a16:rowId xmlns:a16="http://schemas.microsoft.com/office/drawing/2014/main" val="1680873031"/>
                  </a:ext>
                </a:extLst>
              </a:tr>
              <a:tr h="2139154">
                <a:tc>
                  <a:txBody>
                    <a:bodyPr/>
                    <a:lstStyle/>
                    <a:p>
                      <a:r>
                        <a:rPr lang="en-US" sz="1600" dirty="0"/>
                        <a:t>L: A</a:t>
                      </a:r>
                    </a:p>
                    <a:p>
                      <a:r>
                        <a:rPr lang="en-US" sz="1600" dirty="0"/>
                        <a:t>C: N</a:t>
                      </a:r>
                    </a:p>
                    <a:p>
                      <a:r>
                        <a:rPr lang="en-US" sz="1600" dirty="0"/>
                        <a:t>R: IV</a:t>
                      </a:r>
                    </a:p>
                  </a:txBody>
                  <a:tcPr/>
                </a:tc>
                <a:tc>
                  <a:txBody>
                    <a:bodyPr/>
                    <a:lstStyle/>
                    <a:p>
                      <a:r>
                        <a:rPr lang="en-US" sz="1600" dirty="0"/>
                        <a:t>M – Sensing equipment (radiation detectors) shot off beam if anticipated levels are exceeded.</a:t>
                      </a:r>
                    </a:p>
                  </a:txBody>
                  <a:tcPr/>
                </a:tc>
                <a:tc>
                  <a:txBody>
                    <a:bodyPr/>
                    <a:lstStyle/>
                    <a:p>
                      <a:r>
                        <a:rPr lang="en-US" sz="1600" dirty="0"/>
                        <a:t>L: A</a:t>
                      </a:r>
                    </a:p>
                    <a:p>
                      <a:r>
                        <a:rPr lang="en-US" sz="1600" dirty="0"/>
                        <a:t>C: N</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214393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86800" cy="3767598"/>
          </a:xfrm>
        </p:spPr>
        <p:txBody>
          <a:bodyPr/>
          <a:lstStyle/>
          <a:p>
            <a:r>
              <a:rPr lang="en-US" sz="2000" dirty="0"/>
              <a:t>Radioactive Waste</a:t>
            </a:r>
          </a:p>
          <a:p>
            <a:pPr lvl="1"/>
            <a:r>
              <a:rPr lang="en-US" sz="1800" dirty="0"/>
              <a:t>Radioactive waste produced during beam operations will be managed within the established Radiological Protection Program (RPP) as prescribed in the </a:t>
            </a:r>
            <a:r>
              <a:rPr lang="en-US" sz="1800" dirty="0">
                <a:effectLst/>
                <a:latin typeface="Helvetica" panose="020B0604020202020204" pitchFamily="34" charset="0"/>
                <a:ea typeface="MS Mincho" panose="02020609040205080304" pitchFamily="49" charset="-128"/>
              </a:rPr>
              <a:t>Fermilab Radiological Control Manual (</a:t>
            </a:r>
            <a:r>
              <a:rPr lang="en-US" sz="1800" dirty="0"/>
              <a:t>FRCM)</a:t>
            </a:r>
          </a:p>
          <a:p>
            <a:pPr marL="457200" lvl="1" indent="0">
              <a:buNone/>
            </a:pPr>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Jerry Annala | Muon Campus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912814432"/>
              </p:ext>
            </p:extLst>
          </p:nvPr>
        </p:nvGraphicFramePr>
        <p:xfrm>
          <a:off x="285030" y="2369574"/>
          <a:ext cx="8573940" cy="3503545"/>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729865">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2635918">
                <a:tc>
                  <a:txBody>
                    <a:bodyPr/>
                    <a:lstStyle/>
                    <a:p>
                      <a:r>
                        <a:rPr lang="en-US" sz="1600" dirty="0"/>
                        <a:t>L: A</a:t>
                      </a:r>
                    </a:p>
                    <a:p>
                      <a:r>
                        <a:rPr lang="en-US" sz="1600" dirty="0"/>
                        <a:t>C: H</a:t>
                      </a:r>
                    </a:p>
                    <a:p>
                      <a:r>
                        <a:rPr lang="en-US" sz="1600" dirty="0"/>
                        <a:t>R: I</a:t>
                      </a:r>
                    </a:p>
                  </a:txBody>
                  <a:tcPr/>
                </a:tc>
                <a:tc>
                  <a:txBody>
                    <a:bodyPr/>
                    <a:lstStyle/>
                    <a:p>
                      <a:r>
                        <a:rPr lang="en-US" sz="1600" dirty="0"/>
                        <a:t>P – Radiological worker training</a:t>
                      </a:r>
                    </a:p>
                    <a:p>
                      <a:r>
                        <a:rPr lang="en-US" sz="1600" dirty="0"/>
                        <a:t>P -  Any item in a beam enclosure during beam-on condition is removed and surveyed by radiological workers and classified  appropriately.</a:t>
                      </a:r>
                    </a:p>
                    <a:p>
                      <a:r>
                        <a:rPr lang="en-US" sz="1600" dirty="0"/>
                        <a:t>P – Any item identified for disposal is surveyed and process by Radiological Control organization personnel in accordance with FRCM chapter 4.</a:t>
                      </a:r>
                    </a:p>
                    <a:p>
                      <a:r>
                        <a:rPr lang="en-US" sz="1600" dirty="0"/>
                        <a:t>M – Labeling required by material survey and release process</a:t>
                      </a:r>
                    </a:p>
                  </a:txBody>
                  <a:tcPr/>
                </a:tc>
                <a:tc>
                  <a:txBody>
                    <a:bodyPr/>
                    <a:lstStyle/>
                    <a:p>
                      <a:r>
                        <a:rPr lang="en-US" sz="1600" dirty="0"/>
                        <a:t>L: BEU</a:t>
                      </a:r>
                    </a:p>
                    <a:p>
                      <a:r>
                        <a:rPr lang="en-US" sz="1600" dirty="0"/>
                        <a:t>C: M</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502648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accent6"/>
                </a:solidFill>
              </a:rPr>
              <a:t>Muon Campus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 </a:t>
            </a:r>
          </a:p>
          <a:p>
            <a:r>
              <a:rPr lang="en-US" sz="2800" dirty="0">
                <a:solidFill>
                  <a:schemeClr val="bg1">
                    <a:lumMod val="75000"/>
                  </a:schemeClr>
                </a:solidFill>
              </a:rPr>
              <a:t>Summary of Defense in Depth Controls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1/23/2024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Jerry Annala | Muon Campus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2512598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1201379"/>
          </a:xfrm>
        </p:spPr>
        <p:txBody>
          <a:bodyPr/>
          <a:lstStyle/>
          <a:p>
            <a:r>
              <a:rPr lang="en-US" sz="2000" dirty="0"/>
              <a:t>Contamination</a:t>
            </a:r>
          </a:p>
          <a:p>
            <a:pPr lvl="1"/>
            <a:r>
              <a:rPr lang="en-US" sz="1800" dirty="0"/>
              <a:t>Activated dust or debris could be ingested by a worker or removed from radiation area unintentionally</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Jerry Annala | Muon Campus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1898034779"/>
              </p:ext>
            </p:extLst>
          </p:nvPr>
        </p:nvGraphicFramePr>
        <p:xfrm>
          <a:off x="285030" y="2486549"/>
          <a:ext cx="8573940" cy="1943616"/>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en-US" sz="1600" dirty="0"/>
                        <a:t>L: A</a:t>
                      </a:r>
                    </a:p>
                    <a:p>
                      <a:r>
                        <a:rPr lang="en-US" sz="1600" dirty="0"/>
                        <a:t>C: H</a:t>
                      </a:r>
                    </a:p>
                    <a:p>
                      <a:r>
                        <a:rPr lang="en-US" sz="1600" dirty="0"/>
                        <a:t>R: I</a:t>
                      </a:r>
                    </a:p>
                  </a:txBody>
                  <a:tcPr/>
                </a:tc>
                <a:tc>
                  <a:txBody>
                    <a:bodyPr/>
                    <a:lstStyle/>
                    <a:p>
                      <a:r>
                        <a:rPr lang="en-US" sz="1600" dirty="0"/>
                        <a:t>P – Radiation areas of areas before work.</a:t>
                      </a:r>
                    </a:p>
                    <a:p>
                      <a:r>
                        <a:rPr lang="en-US" sz="1600" dirty="0"/>
                        <a:t>P – Contamination wipes taken regularly in areas of likely contamination </a:t>
                      </a:r>
                    </a:p>
                    <a:p>
                      <a:r>
                        <a:rPr lang="en-US" sz="1600" dirty="0"/>
                        <a:t>P – RWP specifies PPE</a:t>
                      </a:r>
                    </a:p>
                    <a:p>
                      <a:r>
                        <a:rPr lang="en-US" sz="1600" dirty="0"/>
                        <a:t>P – Training -  frisking on exit</a:t>
                      </a:r>
                    </a:p>
                  </a:txBody>
                  <a:tcPr/>
                </a:tc>
                <a:tc>
                  <a:txBody>
                    <a:bodyPr/>
                    <a:lstStyle/>
                    <a:p>
                      <a:r>
                        <a:rPr lang="en-US" sz="1600" dirty="0"/>
                        <a:t>L: BEU</a:t>
                      </a:r>
                    </a:p>
                    <a:p>
                      <a:r>
                        <a:rPr lang="en-US" sz="1600" dirty="0"/>
                        <a:t>C: H</a:t>
                      </a:r>
                    </a:p>
                    <a:p>
                      <a:r>
                        <a:rPr lang="en-US" sz="1600" dirty="0"/>
                        <a:t>R: III</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821227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Muon Campus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 </a:t>
            </a:r>
          </a:p>
          <a:p>
            <a:r>
              <a:rPr lang="en-US" sz="2800" dirty="0">
                <a:solidFill>
                  <a:schemeClr val="bg1">
                    <a:lumMod val="75000"/>
                  </a:schemeClr>
                </a:solidFill>
              </a:rPr>
              <a:t>Summary of Defense in Depth Controls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1/23/2024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Jerry Annala | Muon Campus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spTree>
    <p:extLst>
      <p:ext uri="{BB962C8B-B14F-4D97-AF65-F5344CB8AC3E}">
        <p14:creationId xmlns:p14="http://schemas.microsoft.com/office/powerpoint/2010/main" val="1393105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5575788"/>
          </a:xfrm>
        </p:spPr>
        <p:txBody>
          <a:bodyPr/>
          <a:lstStyle/>
          <a:p>
            <a:r>
              <a:rPr lang="en-US" sz="2000" dirty="0"/>
              <a:t>Prompt Ionizing Radiation – Beam Loss</a:t>
            </a:r>
          </a:p>
          <a:p>
            <a:pPr lvl="1"/>
            <a:r>
              <a:rPr lang="en-US" sz="1800" dirty="0"/>
              <a:t>Ionizing radiation due to beam loss in the Muon Campus enclosures</a:t>
            </a:r>
          </a:p>
          <a:p>
            <a:pPr lvl="1"/>
            <a:r>
              <a:rPr lang="en-US" sz="1800" dirty="0"/>
              <a:t>Analyzed maximum credible incident (MCI) to determine credited controls</a:t>
            </a:r>
          </a:p>
          <a:p>
            <a:pPr lvl="1"/>
            <a:r>
              <a:rPr lang="en-US" sz="1800" dirty="0"/>
              <a:t>Hazard applies to onsite facility workers, onsite co-located workers and a maximally exposed offsite individual (MOI)</a:t>
            </a:r>
          </a:p>
          <a:p>
            <a:pPr lvl="1"/>
            <a:endParaRPr lang="en-US" sz="1800" dirty="0"/>
          </a:p>
          <a:p>
            <a:pPr lvl="1"/>
            <a:endParaRPr lang="en-US" sz="1800" dirty="0"/>
          </a:p>
          <a:p>
            <a:endParaRPr lang="en-US" dirty="0"/>
          </a:p>
          <a:p>
            <a:endParaRPr lang="en-US" dirty="0"/>
          </a:p>
          <a:p>
            <a:endParaRPr lang="en-US" dirty="0"/>
          </a:p>
          <a:p>
            <a:endParaRPr lang="en-US" dirty="0"/>
          </a:p>
          <a:p>
            <a:endParaRPr lang="en-US" dirty="0"/>
          </a:p>
          <a:p>
            <a:pPr marL="0" indent="0">
              <a:buNone/>
            </a:pPr>
            <a:endParaRPr lang="en-US" sz="1400" dirty="0">
              <a:solidFill>
                <a:srgbClr val="003087"/>
              </a:solidFill>
            </a:endParaRPr>
          </a:p>
          <a:p>
            <a:pPr marL="0" indent="0">
              <a:buNone/>
            </a:pPr>
            <a:r>
              <a:rPr lang="en-US" sz="1400" dirty="0">
                <a:solidFill>
                  <a:srgbClr val="003087"/>
                </a:solidFill>
              </a:rPr>
              <a:t>*Does not apply to MOI</a:t>
            </a:r>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Jerry Annala | Muon Campus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spTree>
    <p:extLst>
      <p:ext uri="{BB962C8B-B14F-4D97-AF65-F5344CB8AC3E}">
        <p14:creationId xmlns:p14="http://schemas.microsoft.com/office/powerpoint/2010/main" val="2641929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Muon Campus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t>Maximum Credible Incident (MCI) Discussion</a:t>
            </a:r>
          </a:p>
          <a:p>
            <a:r>
              <a:rPr lang="en-US" sz="2800" dirty="0">
                <a:solidFill>
                  <a:schemeClr val="bg1">
                    <a:lumMod val="75000"/>
                  </a:schemeClr>
                </a:solidFill>
              </a:rPr>
              <a:t>Summary of Credited Controls </a:t>
            </a:r>
          </a:p>
          <a:p>
            <a:r>
              <a:rPr lang="en-US" sz="2800" dirty="0">
                <a:solidFill>
                  <a:schemeClr val="bg1">
                    <a:lumMod val="75000"/>
                  </a:schemeClr>
                </a:solidFill>
              </a:rPr>
              <a:t>Summary of Defense in Depth Controls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1/23/2024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Jerry Annala | Muon Campus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spTree>
    <p:extLst>
      <p:ext uri="{BB962C8B-B14F-4D97-AF65-F5344CB8AC3E}">
        <p14:creationId xmlns:p14="http://schemas.microsoft.com/office/powerpoint/2010/main" val="892989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D1C53B-4E88-FC65-7E9D-2141F7E75E00}"/>
              </a:ext>
            </a:extLst>
          </p:cNvPr>
          <p:cNvSpPr>
            <a:spLocks noGrp="1"/>
          </p:cNvSpPr>
          <p:nvPr>
            <p:ph idx="1"/>
          </p:nvPr>
        </p:nvSpPr>
        <p:spPr/>
        <p:txBody>
          <a:bodyPr/>
          <a:lstStyle/>
          <a:p>
            <a:r>
              <a:rPr lang="en-US" sz="2000" dirty="0"/>
              <a:t>The MCI focuses on exposure to an onsite worker, an onsite coworker and the maximally exposed off-site individual (MOI)</a:t>
            </a:r>
          </a:p>
          <a:p>
            <a:r>
              <a:rPr lang="en-US" sz="2000" dirty="0"/>
              <a:t>Incident bounds all postulated accident scenarios for the Fermilab Muon </a:t>
            </a:r>
            <a:r>
              <a:rPr lang="en-US" sz="2000" dirty="0">
                <a:latin typeface="Helvetica" panose="020B0604020202020204" pitchFamily="34" charset="0"/>
                <a:cs typeface="Helvetica" panose="020B0604020202020204" pitchFamily="34" charset="0"/>
              </a:rPr>
              <a:t>Campus</a:t>
            </a:r>
          </a:p>
          <a:p>
            <a:pPr marL="342900" marR="0" lvl="0" indent="-342900">
              <a:spcBef>
                <a:spcPts val="0"/>
              </a:spcBef>
              <a:spcAft>
                <a:spcPts val="0"/>
              </a:spcAft>
              <a:buFont typeface="Arial" panose="020B0604020202020204" pitchFamily="34" charset="0"/>
              <a:buChar char="•"/>
              <a:tabLst>
                <a:tab pos="457200" algn="l"/>
              </a:tabLst>
            </a:pPr>
            <a:r>
              <a:rPr lang="en-US" sz="2000" dirty="0">
                <a:effectLst/>
                <a:latin typeface="Helvetica" panose="020B0604020202020204" pitchFamily="34" charset="0"/>
                <a:ea typeface="Times New Roman" panose="02020603050405020304" pitchFamily="18" charset="0"/>
                <a:cs typeface="Helvetica" panose="020B0604020202020204" pitchFamily="34" charset="0"/>
              </a:rPr>
              <a:t>Fermilab uses Credited Controls that flow down to the Accelerator Safety Envelope (ASE) to mitigate the consequences of an MCI to the following conditions:</a:t>
            </a:r>
            <a:endParaRPr lang="en-US" sz="2000" dirty="0">
              <a:effectLst/>
              <a:latin typeface="Helvetica" panose="020B0604020202020204" pitchFamily="34" charset="0"/>
              <a:ea typeface="Calibri" panose="020F0502020204030204" pitchFamily="34" charset="0"/>
              <a:cs typeface="Helvetica" panose="020B0604020202020204" pitchFamily="34" charset="0"/>
            </a:endParaRPr>
          </a:p>
          <a:p>
            <a:pPr marL="742950" marR="0" lvl="1" indent="-285750">
              <a:spcBef>
                <a:spcPts val="0"/>
              </a:spcBef>
              <a:spcAft>
                <a:spcPts val="0"/>
              </a:spcAft>
              <a:buFont typeface="Arial" panose="020B0604020202020204" pitchFamily="34" charset="0"/>
              <a:buChar char="–"/>
              <a:tabLst>
                <a:tab pos="914400" algn="l"/>
              </a:tabLst>
            </a:pPr>
            <a:r>
              <a:rPr lang="en-US" sz="1800" dirty="0">
                <a:effectLst/>
                <a:latin typeface="Helvetica" panose="020B0604020202020204" pitchFamily="34" charset="0"/>
                <a:ea typeface="Times New Roman" panose="02020603050405020304" pitchFamily="18" charset="0"/>
                <a:cs typeface="Helvetica" panose="020B0604020202020204" pitchFamily="34" charset="0"/>
              </a:rPr>
              <a:t>Less than 5 rem in one hour in any area accessible by facility workers or co-located workers</a:t>
            </a:r>
            <a:endParaRPr lang="en-US" sz="1800" dirty="0">
              <a:effectLst/>
              <a:latin typeface="Helvetica" panose="020B0604020202020204" pitchFamily="34" charset="0"/>
              <a:ea typeface="Calibri" panose="020F0502020204030204" pitchFamily="34" charset="0"/>
              <a:cs typeface="Helvetica" panose="020B0604020202020204" pitchFamily="34" charset="0"/>
            </a:endParaRPr>
          </a:p>
          <a:p>
            <a:pPr marL="742950" marR="0" lvl="1" indent="-285750">
              <a:spcBef>
                <a:spcPts val="0"/>
              </a:spcBef>
              <a:spcAft>
                <a:spcPts val="0"/>
              </a:spcAft>
              <a:buFont typeface="Arial" panose="020B0604020202020204" pitchFamily="34" charset="0"/>
              <a:buChar char="–"/>
              <a:tabLst>
                <a:tab pos="914400" algn="l"/>
              </a:tabLst>
            </a:pPr>
            <a:r>
              <a:rPr lang="en-US" sz="1800" dirty="0">
                <a:effectLst/>
                <a:latin typeface="Helvetica" panose="020B0604020202020204" pitchFamily="34" charset="0"/>
                <a:ea typeface="Times New Roman" panose="02020603050405020304" pitchFamily="18" charset="0"/>
                <a:cs typeface="Helvetica" panose="020B0604020202020204" pitchFamily="34" charset="0"/>
              </a:rPr>
              <a:t>Less than 500 mrem in one hour in all Laboratory areas to which the public is assumed to be excluded</a:t>
            </a:r>
            <a:endParaRPr lang="en-US" sz="1800" dirty="0">
              <a:effectLst/>
              <a:latin typeface="Helvetica" panose="020B0604020202020204" pitchFamily="34" charset="0"/>
              <a:ea typeface="Calibri" panose="020F0502020204030204" pitchFamily="34" charset="0"/>
              <a:cs typeface="Helvetica" panose="020B0604020202020204" pitchFamily="34" charset="0"/>
            </a:endParaRPr>
          </a:p>
          <a:p>
            <a:pPr marL="742950" marR="0" lvl="1" indent="-285750">
              <a:spcBef>
                <a:spcPts val="0"/>
              </a:spcBef>
              <a:spcAft>
                <a:spcPts val="0"/>
              </a:spcAft>
              <a:buFont typeface="Arial" panose="020B0604020202020204" pitchFamily="34" charset="0"/>
              <a:buChar char="–"/>
              <a:tabLst>
                <a:tab pos="914400" algn="l"/>
              </a:tabLst>
            </a:pPr>
            <a:r>
              <a:rPr lang="en-US" sz="1800" dirty="0">
                <a:effectLst/>
                <a:latin typeface="Helvetica" panose="020B0604020202020204" pitchFamily="34" charset="0"/>
                <a:ea typeface="Times New Roman" panose="02020603050405020304" pitchFamily="18" charset="0"/>
                <a:cs typeface="Helvetica" panose="020B0604020202020204" pitchFamily="34" charset="0"/>
              </a:rPr>
              <a:t>Less than 100 mrem in one hour at Fermilab’s site boundary and/or in any areas onsite in which the public is authorized (which includes Batavia Road, Prairie Path, parking lots open to the public, and general access areas including Wilson Hall, Ramsey Auditorium)</a:t>
            </a:r>
            <a:endParaRPr lang="en-US" sz="2000" dirty="0">
              <a:effectLst/>
              <a:latin typeface="Helvetica" panose="020B0604020202020204" pitchFamily="34" charset="0"/>
              <a:ea typeface="Calibri" panose="020F0502020204030204" pitchFamily="34" charset="0"/>
              <a:cs typeface="Helvetica" panose="020B0604020202020204" pitchFamily="34" charset="0"/>
            </a:endParaRPr>
          </a:p>
          <a:p>
            <a:pPr marL="0" marR="0">
              <a:spcBef>
                <a:spcPts val="0"/>
              </a:spcBef>
              <a:spcAft>
                <a:spcPts val="0"/>
              </a:spcAft>
            </a:pPr>
            <a:r>
              <a:rPr lang="en-US" sz="1100" dirty="0">
                <a:effectLst/>
                <a:latin typeface="Helvetica" panose="020B0604020202020204" pitchFamily="34" charset="0"/>
                <a:ea typeface="Calibri" panose="020F0502020204030204" pitchFamily="34" charset="0"/>
                <a:cs typeface="Helvetica" panose="020B0604020202020204" pitchFamily="34" charset="0"/>
              </a:rPr>
              <a:t> </a:t>
            </a:r>
          </a:p>
          <a:p>
            <a:pPr lvl="1"/>
            <a:endParaRPr lang="en-US" dirty="0">
              <a:effectLst/>
              <a:latin typeface="Helvetica" panose="020B0604020202020204" pitchFamily="34" charset="0"/>
              <a:ea typeface="Calibri" panose="020F0502020204030204" pitchFamily="34" charset="0"/>
              <a:cs typeface="Helvetica" panose="020B0604020202020204" pitchFamily="34" charset="0"/>
            </a:endParaRPr>
          </a:p>
        </p:txBody>
      </p:sp>
      <p:sp>
        <p:nvSpPr>
          <p:cNvPr id="3" name="Title 2">
            <a:extLst>
              <a:ext uri="{FF2B5EF4-FFF2-40B4-BE49-F238E27FC236}">
                <a16:creationId xmlns:a16="http://schemas.microsoft.com/office/drawing/2014/main" id="{612125F4-2B3B-6699-61A1-8805F6355241}"/>
              </a:ext>
            </a:extLst>
          </p:cNvPr>
          <p:cNvSpPr>
            <a:spLocks noGrp="1"/>
          </p:cNvSpPr>
          <p:nvPr>
            <p:ph type="title"/>
          </p:nvPr>
        </p:nvSpPr>
        <p:spPr/>
        <p:txBody>
          <a:bodyPr/>
          <a:lstStyle/>
          <a:p>
            <a:r>
              <a:rPr lang="en-US" dirty="0"/>
              <a:t>Maximum Credible Incident (MCI) – Radiological</a:t>
            </a:r>
          </a:p>
        </p:txBody>
      </p:sp>
      <p:sp>
        <p:nvSpPr>
          <p:cNvPr id="4" name="Date Placeholder 3">
            <a:extLst>
              <a:ext uri="{FF2B5EF4-FFF2-40B4-BE49-F238E27FC236}">
                <a16:creationId xmlns:a16="http://schemas.microsoft.com/office/drawing/2014/main" id="{03298D57-C7FF-AA6D-6D61-E65B6775C7EE}"/>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4227176B-28A4-EA31-AB8A-0BBF7B431766}"/>
              </a:ext>
            </a:extLst>
          </p:cNvPr>
          <p:cNvSpPr>
            <a:spLocks noGrp="1"/>
          </p:cNvSpPr>
          <p:nvPr>
            <p:ph type="ftr" sz="quarter" idx="3"/>
          </p:nvPr>
        </p:nvSpPr>
        <p:spPr/>
        <p:txBody>
          <a:bodyPr/>
          <a:lstStyle/>
          <a:p>
            <a:pPr>
              <a:defRPr/>
            </a:pPr>
            <a:r>
              <a:rPr lang="en-US"/>
              <a:t>Jerry Annala | Muon Campus Internal Readiness Review</a:t>
            </a:r>
            <a:endParaRPr lang="en-US" b="1" dirty="0"/>
          </a:p>
        </p:txBody>
      </p:sp>
      <p:sp>
        <p:nvSpPr>
          <p:cNvPr id="6" name="Slide Number Placeholder 5">
            <a:extLst>
              <a:ext uri="{FF2B5EF4-FFF2-40B4-BE49-F238E27FC236}">
                <a16:creationId xmlns:a16="http://schemas.microsoft.com/office/drawing/2014/main" id="{3B6B3181-E340-9407-BA6E-0B418F03A5DC}"/>
              </a:ext>
            </a:extLst>
          </p:cNvPr>
          <p:cNvSpPr>
            <a:spLocks noGrp="1"/>
          </p:cNvSpPr>
          <p:nvPr>
            <p:ph type="sldNum" sz="quarter" idx="4"/>
          </p:nvPr>
        </p:nvSpPr>
        <p:spPr/>
        <p:txBody>
          <a:bodyPr/>
          <a:lstStyle/>
          <a:p>
            <a:pPr>
              <a:defRPr/>
            </a:pPr>
            <a:fld id="{148C009B-CB69-E04A-B9B3-34B26D69E9CF}" type="slidenum">
              <a:rPr lang="en-US" smtClean="0"/>
              <a:pPr>
                <a:defRPr/>
              </a:pPr>
              <a:t>24</a:t>
            </a:fld>
            <a:endParaRPr lang="en-US" dirty="0"/>
          </a:p>
        </p:txBody>
      </p:sp>
    </p:spTree>
    <p:extLst>
      <p:ext uri="{BB962C8B-B14F-4D97-AF65-F5344CB8AC3E}">
        <p14:creationId xmlns:p14="http://schemas.microsoft.com/office/powerpoint/2010/main" val="3873790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9B0001-D76E-E8A8-FB4D-6C304045003F}"/>
              </a:ext>
            </a:extLst>
          </p:cNvPr>
          <p:cNvSpPr>
            <a:spLocks noGrp="1"/>
          </p:cNvSpPr>
          <p:nvPr>
            <p:ph type="title"/>
          </p:nvPr>
        </p:nvSpPr>
        <p:spPr/>
        <p:txBody>
          <a:bodyPr/>
          <a:lstStyle/>
          <a:p>
            <a:r>
              <a:rPr lang="en-US" dirty="0"/>
              <a:t>Regions separating MCI scenarios</a:t>
            </a:r>
          </a:p>
        </p:txBody>
      </p:sp>
      <p:sp>
        <p:nvSpPr>
          <p:cNvPr id="4" name="Date Placeholder 3">
            <a:extLst>
              <a:ext uri="{FF2B5EF4-FFF2-40B4-BE49-F238E27FC236}">
                <a16:creationId xmlns:a16="http://schemas.microsoft.com/office/drawing/2014/main" id="{D9E49D73-7C3D-896E-76ED-B1271E340792}"/>
              </a:ext>
            </a:extLst>
          </p:cNvPr>
          <p:cNvSpPr>
            <a:spLocks noGrp="1"/>
          </p:cNvSpPr>
          <p:nvPr>
            <p:ph type="dt" sz="half" idx="2"/>
          </p:nvPr>
        </p:nvSpPr>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87C1F66C-B88F-E2F3-D514-F2489DC1C2B3}"/>
              </a:ext>
            </a:extLst>
          </p:cNvPr>
          <p:cNvSpPr>
            <a:spLocks noGrp="1"/>
          </p:cNvSpPr>
          <p:nvPr>
            <p:ph type="ftr" sz="quarter" idx="3"/>
          </p:nvPr>
        </p:nvSpPr>
        <p:spPr/>
        <p:txBody>
          <a:bodyPr/>
          <a:lstStyle/>
          <a:p>
            <a:pPr>
              <a:defRPr/>
            </a:pPr>
            <a:r>
              <a:rPr lang="en-US"/>
              <a:t>Jerry Annala | Muon Campus Internal Readiness Review</a:t>
            </a:r>
            <a:endParaRPr lang="en-US" b="1" dirty="0"/>
          </a:p>
        </p:txBody>
      </p:sp>
      <p:sp>
        <p:nvSpPr>
          <p:cNvPr id="6" name="Slide Number Placeholder 5">
            <a:extLst>
              <a:ext uri="{FF2B5EF4-FFF2-40B4-BE49-F238E27FC236}">
                <a16:creationId xmlns:a16="http://schemas.microsoft.com/office/drawing/2014/main" id="{A8BF0358-95F9-D8A4-8B45-F8D3CD3EE8F5}"/>
              </a:ext>
            </a:extLst>
          </p:cNvPr>
          <p:cNvSpPr>
            <a:spLocks noGrp="1"/>
          </p:cNvSpPr>
          <p:nvPr>
            <p:ph type="sldNum" sz="quarter" idx="4"/>
          </p:nvPr>
        </p:nvSpPr>
        <p:spPr/>
        <p:txBody>
          <a:bodyPr/>
          <a:lstStyle/>
          <a:p>
            <a:pPr>
              <a:defRPr/>
            </a:pPr>
            <a:fld id="{148C009B-CB69-E04A-B9B3-34B26D69E9CF}" type="slidenum">
              <a:rPr lang="en-US" smtClean="0"/>
              <a:pPr>
                <a:defRPr/>
              </a:pPr>
              <a:t>25</a:t>
            </a:fld>
            <a:endParaRPr lang="en-US" dirty="0"/>
          </a:p>
        </p:txBody>
      </p:sp>
      <p:pic>
        <p:nvPicPr>
          <p:cNvPr id="854" name="Picture 853" descr="A pair of scissors&#10;&#10;Description automatically generated with low confidence">
            <a:extLst>
              <a:ext uri="{FF2B5EF4-FFF2-40B4-BE49-F238E27FC236}">
                <a16:creationId xmlns:a16="http://schemas.microsoft.com/office/drawing/2014/main" id="{90179753-099D-8894-47BD-67F47E98C7B0}"/>
              </a:ext>
            </a:extLst>
          </p:cNvPr>
          <p:cNvPicPr>
            <a:picLocks noChangeAspect="1"/>
          </p:cNvPicPr>
          <p:nvPr/>
        </p:nvPicPr>
        <p:blipFill>
          <a:blip r:embed="rId3"/>
          <a:stretch>
            <a:fillRect/>
          </a:stretch>
        </p:blipFill>
        <p:spPr>
          <a:xfrm>
            <a:off x="3728553" y="776134"/>
            <a:ext cx="5415448" cy="4867582"/>
          </a:xfrm>
          <a:prstGeom prst="rect">
            <a:avLst/>
          </a:prstGeom>
        </p:spPr>
      </p:pic>
      <p:sp>
        <p:nvSpPr>
          <p:cNvPr id="855" name="TextBox 854">
            <a:extLst>
              <a:ext uri="{FF2B5EF4-FFF2-40B4-BE49-F238E27FC236}">
                <a16:creationId xmlns:a16="http://schemas.microsoft.com/office/drawing/2014/main" id="{C55DD31C-42E8-196C-82F1-2ADA7E8381B4}"/>
              </a:ext>
            </a:extLst>
          </p:cNvPr>
          <p:cNvSpPr txBox="1"/>
          <p:nvPr/>
        </p:nvSpPr>
        <p:spPr>
          <a:xfrm>
            <a:off x="228600" y="1120877"/>
            <a:ext cx="4245077" cy="4401205"/>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CB6B0B"/>
                </a:solidFill>
              </a:rPr>
              <a:t>Asynchronous MCI region</a:t>
            </a:r>
          </a:p>
          <a:p>
            <a:pPr marL="800100" lvl="1" indent="-342900">
              <a:buFont typeface="Arial" panose="020B0604020202020204" pitchFamily="34" charset="0"/>
              <a:buChar char="•"/>
            </a:pPr>
            <a:r>
              <a:rPr lang="en-US" sz="2000" dirty="0">
                <a:solidFill>
                  <a:srgbClr val="CB6B0B"/>
                </a:solidFill>
              </a:rPr>
              <a:t>Beginning from F17 location in Tevatron enclosure to the injection region of the Delivery Ring</a:t>
            </a:r>
          </a:p>
          <a:p>
            <a:pPr marL="342900" indent="-342900">
              <a:buFont typeface="Arial" panose="020B0604020202020204" pitchFamily="34" charset="0"/>
              <a:buChar char="•"/>
            </a:pPr>
            <a:r>
              <a:rPr lang="en-US" sz="2000" dirty="0">
                <a:solidFill>
                  <a:srgbClr val="00B050"/>
                </a:solidFill>
              </a:rPr>
              <a:t>Synchronous MCI region</a:t>
            </a:r>
          </a:p>
          <a:p>
            <a:pPr marL="800100" lvl="1" indent="-342900">
              <a:buFont typeface="Arial" panose="020B0604020202020204" pitchFamily="34" charset="0"/>
              <a:buChar char="•"/>
            </a:pPr>
            <a:r>
              <a:rPr lang="en-US" sz="2000" dirty="0">
                <a:solidFill>
                  <a:srgbClr val="00B050"/>
                </a:solidFill>
              </a:rPr>
              <a:t>The Delivery Ring outside of the injection region plus the DR abort line and the M3 beamline to Mu2e</a:t>
            </a:r>
          </a:p>
          <a:p>
            <a:pPr marL="342900" indent="-342900">
              <a:buFont typeface="Arial" panose="020B0604020202020204" pitchFamily="34" charset="0"/>
              <a:buChar char="•"/>
            </a:pPr>
            <a:r>
              <a:rPr lang="en-US" sz="2000" dirty="0">
                <a:solidFill>
                  <a:schemeClr val="tx1">
                    <a:lumMod val="60000"/>
                    <a:lumOff val="40000"/>
                  </a:schemeClr>
                </a:solidFill>
              </a:rPr>
              <a:t>g-2 MCI region</a:t>
            </a:r>
          </a:p>
          <a:p>
            <a:pPr marL="800100" lvl="1" indent="-342900">
              <a:buFont typeface="Arial" panose="020B0604020202020204" pitchFamily="34" charset="0"/>
              <a:buChar char="•"/>
            </a:pPr>
            <a:r>
              <a:rPr lang="en-US" sz="2000" dirty="0">
                <a:solidFill>
                  <a:schemeClr val="tx1">
                    <a:lumMod val="60000"/>
                    <a:lumOff val="40000"/>
                  </a:schemeClr>
                </a:solidFill>
              </a:rPr>
              <a:t>From V907 switch magnet in M4 line to the g-2 experimental hall</a:t>
            </a:r>
          </a:p>
        </p:txBody>
      </p:sp>
    </p:spTree>
    <p:extLst>
      <p:ext uri="{BB962C8B-B14F-4D97-AF65-F5344CB8AC3E}">
        <p14:creationId xmlns:p14="http://schemas.microsoft.com/office/powerpoint/2010/main" val="28940330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B0DCF7-B7F8-8104-89C5-B2F17DAE8C6A}"/>
              </a:ext>
            </a:extLst>
          </p:cNvPr>
          <p:cNvSpPr>
            <a:spLocks noGrp="1"/>
          </p:cNvSpPr>
          <p:nvPr>
            <p:ph idx="1"/>
          </p:nvPr>
        </p:nvSpPr>
        <p:spPr>
          <a:xfrm>
            <a:off x="228600" y="971550"/>
            <a:ext cx="8672513" cy="5411665"/>
          </a:xfrm>
        </p:spPr>
        <p:txBody>
          <a:bodyPr/>
          <a:lstStyle/>
          <a:p>
            <a:r>
              <a:rPr lang="en-US" sz="2000" dirty="0"/>
              <a:t>The  MCI for the Muon Campus between the buried pipe at F17 and the injection region of the Delivery Ring is 1.05 e14 protons/second at 8 GeV.</a:t>
            </a:r>
            <a:endParaRPr lang="en-US" sz="1800" dirty="0"/>
          </a:p>
          <a:p>
            <a:pPr lvl="1"/>
            <a:r>
              <a:rPr lang="en-US" sz="1800" dirty="0"/>
              <a:t>This incident could result if the Booster was delivering its maximum beam intensity at 15 Hz to the Recycler.  For the Muon Campus to receive this beam, at least one device in the Recycler would have to be malfunctioning in a way that steered beam on the first turn into the extraction channel of the Lambertson at approximately the same trajectory as beam meant for the Muon Campus.</a:t>
            </a:r>
          </a:p>
          <a:p>
            <a:pPr lvl="1"/>
            <a:r>
              <a:rPr lang="en-US" sz="1800" dirty="0"/>
              <a:t>Assuming no shielding or other controls are present this incident would result in a dose to any individual higher </a:t>
            </a:r>
            <a:r>
              <a:rPr lang="en-US" sz="1800" dirty="0">
                <a:solidFill>
                  <a:schemeClr val="accent6"/>
                </a:solidFill>
              </a:rPr>
              <a:t>than 1.2 e7 rem </a:t>
            </a:r>
            <a:r>
              <a:rPr lang="en-US" sz="1800" dirty="0"/>
              <a:t>in an hour.</a:t>
            </a:r>
          </a:p>
          <a:p>
            <a:pPr lvl="1"/>
            <a:r>
              <a:rPr lang="en-US" sz="1800" dirty="0"/>
              <a:t>In this scenario, beam that is not intended for the Muon Campus operation is delivered without participation of the normal transfer process.  Since the pulse transfer devices are not triggered in this scenario, the beam would survive no further than the injection region under AP30 in the Delivery Ring.  This scenario is identified as the asynchronous MCI.</a:t>
            </a:r>
          </a:p>
          <a:p>
            <a:pPr lvl="1"/>
            <a:r>
              <a:rPr lang="en-US" sz="1800" b="1" dirty="0"/>
              <a:t>This scenario represents the maximum amount of beam that the upstream accelerators can physically transport.</a:t>
            </a:r>
          </a:p>
          <a:p>
            <a:endParaRPr lang="en-US" dirty="0"/>
          </a:p>
          <a:p>
            <a:pPr lvl="1"/>
            <a:endParaRPr lang="en-US" b="1" dirty="0"/>
          </a:p>
          <a:p>
            <a:endParaRPr lang="en-US" dirty="0"/>
          </a:p>
          <a:p>
            <a:endParaRPr lang="en-US" dirty="0"/>
          </a:p>
        </p:txBody>
      </p:sp>
      <p:sp>
        <p:nvSpPr>
          <p:cNvPr id="3" name="Title 2">
            <a:extLst>
              <a:ext uri="{FF2B5EF4-FFF2-40B4-BE49-F238E27FC236}">
                <a16:creationId xmlns:a16="http://schemas.microsoft.com/office/drawing/2014/main" id="{4E8FB5EB-543C-7607-1861-4447E7EE3BA1}"/>
              </a:ext>
            </a:extLst>
          </p:cNvPr>
          <p:cNvSpPr>
            <a:spLocks noGrp="1"/>
          </p:cNvSpPr>
          <p:nvPr>
            <p:ph type="title"/>
          </p:nvPr>
        </p:nvSpPr>
        <p:spPr/>
        <p:txBody>
          <a:bodyPr/>
          <a:lstStyle/>
          <a:p>
            <a:r>
              <a:rPr lang="en-US" dirty="0"/>
              <a:t>Maximum Credible Incident (MCI) – Radiological </a:t>
            </a:r>
          </a:p>
        </p:txBody>
      </p:sp>
      <p:sp>
        <p:nvSpPr>
          <p:cNvPr id="4" name="Date Placeholder 3">
            <a:extLst>
              <a:ext uri="{FF2B5EF4-FFF2-40B4-BE49-F238E27FC236}">
                <a16:creationId xmlns:a16="http://schemas.microsoft.com/office/drawing/2014/main" id="{C9276B08-BA39-15F2-AC23-A684BA659E9B}"/>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C81C11C0-C9DF-76EC-5DA3-B247F516289B}"/>
              </a:ext>
            </a:extLst>
          </p:cNvPr>
          <p:cNvSpPr>
            <a:spLocks noGrp="1"/>
          </p:cNvSpPr>
          <p:nvPr>
            <p:ph type="ftr" sz="quarter" idx="3"/>
          </p:nvPr>
        </p:nvSpPr>
        <p:spPr/>
        <p:txBody>
          <a:bodyPr/>
          <a:lstStyle/>
          <a:p>
            <a:pPr>
              <a:defRPr/>
            </a:pPr>
            <a:r>
              <a:rPr lang="en-US"/>
              <a:t>Jerry Annala | Muon Campus Internal Readiness Review</a:t>
            </a:r>
            <a:endParaRPr lang="en-US" b="1" dirty="0"/>
          </a:p>
        </p:txBody>
      </p:sp>
      <p:sp>
        <p:nvSpPr>
          <p:cNvPr id="6" name="Slide Number Placeholder 5">
            <a:extLst>
              <a:ext uri="{FF2B5EF4-FFF2-40B4-BE49-F238E27FC236}">
                <a16:creationId xmlns:a16="http://schemas.microsoft.com/office/drawing/2014/main" id="{EA96035F-B6F5-B294-5BE4-25AA2D380271}"/>
              </a:ext>
            </a:extLst>
          </p:cNvPr>
          <p:cNvSpPr>
            <a:spLocks noGrp="1"/>
          </p:cNvSpPr>
          <p:nvPr>
            <p:ph type="sldNum" sz="quarter" idx="4"/>
          </p:nvPr>
        </p:nvSpPr>
        <p:spPr/>
        <p:txBody>
          <a:bodyPr/>
          <a:lstStyle/>
          <a:p>
            <a:pPr>
              <a:defRPr/>
            </a:pPr>
            <a:fld id="{148C009B-CB69-E04A-B9B3-34B26D69E9CF}" type="slidenum">
              <a:rPr lang="en-US" smtClean="0"/>
              <a:pPr>
                <a:defRPr/>
              </a:pPr>
              <a:t>26</a:t>
            </a:fld>
            <a:endParaRPr lang="en-US" dirty="0"/>
          </a:p>
        </p:txBody>
      </p:sp>
    </p:spTree>
    <p:extLst>
      <p:ext uri="{BB962C8B-B14F-4D97-AF65-F5344CB8AC3E}">
        <p14:creationId xmlns:p14="http://schemas.microsoft.com/office/powerpoint/2010/main" val="85475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F7922C-B6B5-EBD8-5BC8-BF9D8B26013E}"/>
              </a:ext>
            </a:extLst>
          </p:cNvPr>
          <p:cNvSpPr>
            <a:spLocks noGrp="1"/>
          </p:cNvSpPr>
          <p:nvPr>
            <p:ph type="title"/>
          </p:nvPr>
        </p:nvSpPr>
        <p:spPr/>
        <p:txBody>
          <a:bodyPr/>
          <a:lstStyle/>
          <a:p>
            <a:r>
              <a:rPr lang="en-US" dirty="0"/>
              <a:t>Asynchronous MCI beam trajectory and timing</a:t>
            </a:r>
          </a:p>
        </p:txBody>
      </p:sp>
      <p:sp>
        <p:nvSpPr>
          <p:cNvPr id="4" name="Date Placeholder 3">
            <a:extLst>
              <a:ext uri="{FF2B5EF4-FFF2-40B4-BE49-F238E27FC236}">
                <a16:creationId xmlns:a16="http://schemas.microsoft.com/office/drawing/2014/main" id="{7A1B6237-043F-C516-5B60-3FD2DE1470C6}"/>
              </a:ext>
            </a:extLst>
          </p:cNvPr>
          <p:cNvSpPr>
            <a:spLocks noGrp="1"/>
          </p:cNvSpPr>
          <p:nvPr>
            <p:ph type="dt" sz="half" idx="2"/>
          </p:nvPr>
        </p:nvSpPr>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98BACF7C-3DA6-ECDA-643E-7E30E52DC4FF}"/>
              </a:ext>
            </a:extLst>
          </p:cNvPr>
          <p:cNvSpPr>
            <a:spLocks noGrp="1"/>
          </p:cNvSpPr>
          <p:nvPr>
            <p:ph type="ftr" sz="quarter" idx="3"/>
          </p:nvPr>
        </p:nvSpPr>
        <p:spPr/>
        <p:txBody>
          <a:bodyPr/>
          <a:lstStyle/>
          <a:p>
            <a:pPr>
              <a:defRPr/>
            </a:pPr>
            <a:r>
              <a:rPr lang="en-US"/>
              <a:t>Jerry Annala | Muon Campus Internal Readiness Review</a:t>
            </a:r>
            <a:endParaRPr lang="en-US" b="1" dirty="0"/>
          </a:p>
        </p:txBody>
      </p:sp>
      <p:sp>
        <p:nvSpPr>
          <p:cNvPr id="6" name="Slide Number Placeholder 5">
            <a:extLst>
              <a:ext uri="{FF2B5EF4-FFF2-40B4-BE49-F238E27FC236}">
                <a16:creationId xmlns:a16="http://schemas.microsoft.com/office/drawing/2014/main" id="{4B945477-D010-B53D-5D16-3BDEE1C680B9}"/>
              </a:ext>
            </a:extLst>
          </p:cNvPr>
          <p:cNvSpPr>
            <a:spLocks noGrp="1"/>
          </p:cNvSpPr>
          <p:nvPr>
            <p:ph type="sldNum" sz="quarter" idx="4"/>
          </p:nvPr>
        </p:nvSpPr>
        <p:spPr/>
        <p:txBody>
          <a:bodyPr/>
          <a:lstStyle/>
          <a:p>
            <a:pPr>
              <a:defRPr/>
            </a:pPr>
            <a:fld id="{148C009B-CB69-E04A-B9B3-34B26D69E9CF}" type="slidenum">
              <a:rPr lang="en-US" smtClean="0"/>
              <a:pPr>
                <a:defRPr/>
              </a:pPr>
              <a:t>27</a:t>
            </a:fld>
            <a:endParaRPr lang="en-US" dirty="0"/>
          </a:p>
        </p:txBody>
      </p:sp>
      <p:pic>
        <p:nvPicPr>
          <p:cNvPr id="7" name="Picture 6">
            <a:extLst>
              <a:ext uri="{FF2B5EF4-FFF2-40B4-BE49-F238E27FC236}">
                <a16:creationId xmlns:a16="http://schemas.microsoft.com/office/drawing/2014/main" id="{A0E68A61-8117-D5D8-9129-E3EAF91D1618}"/>
              </a:ext>
            </a:extLst>
          </p:cNvPr>
          <p:cNvPicPr>
            <a:picLocks noChangeAspect="1"/>
          </p:cNvPicPr>
          <p:nvPr/>
        </p:nvPicPr>
        <p:blipFill>
          <a:blip r:embed="rId3"/>
          <a:stretch>
            <a:fillRect/>
          </a:stretch>
        </p:blipFill>
        <p:spPr>
          <a:xfrm>
            <a:off x="33578" y="3747048"/>
            <a:ext cx="6253901" cy="2731765"/>
          </a:xfrm>
          <a:prstGeom prst="rect">
            <a:avLst/>
          </a:prstGeom>
        </p:spPr>
      </p:pic>
      <p:pic>
        <p:nvPicPr>
          <p:cNvPr id="9" name="Picture 8">
            <a:extLst>
              <a:ext uri="{FF2B5EF4-FFF2-40B4-BE49-F238E27FC236}">
                <a16:creationId xmlns:a16="http://schemas.microsoft.com/office/drawing/2014/main" id="{D00D6BE2-D009-F867-862E-8909906F9588}"/>
              </a:ext>
            </a:extLst>
          </p:cNvPr>
          <p:cNvPicPr>
            <a:picLocks noChangeAspect="1"/>
          </p:cNvPicPr>
          <p:nvPr/>
        </p:nvPicPr>
        <p:blipFill>
          <a:blip r:embed="rId4"/>
          <a:stretch>
            <a:fillRect/>
          </a:stretch>
        </p:blipFill>
        <p:spPr>
          <a:xfrm>
            <a:off x="99838" y="2009351"/>
            <a:ext cx="9144000" cy="1686343"/>
          </a:xfrm>
          <a:prstGeom prst="rect">
            <a:avLst/>
          </a:prstGeom>
        </p:spPr>
      </p:pic>
      <p:sp>
        <p:nvSpPr>
          <p:cNvPr id="10" name="TextBox 9">
            <a:extLst>
              <a:ext uri="{FF2B5EF4-FFF2-40B4-BE49-F238E27FC236}">
                <a16:creationId xmlns:a16="http://schemas.microsoft.com/office/drawing/2014/main" id="{92485D38-87A0-0A8F-BB22-10BEA79F2508}"/>
              </a:ext>
            </a:extLst>
          </p:cNvPr>
          <p:cNvSpPr txBox="1"/>
          <p:nvPr/>
        </p:nvSpPr>
        <p:spPr>
          <a:xfrm>
            <a:off x="222250" y="821635"/>
            <a:ext cx="8179628" cy="1200329"/>
          </a:xfrm>
          <a:prstGeom prst="rect">
            <a:avLst/>
          </a:prstGeom>
          <a:noFill/>
        </p:spPr>
        <p:txBody>
          <a:bodyPr wrap="square" rtlCol="0">
            <a:spAutoFit/>
          </a:bodyPr>
          <a:lstStyle/>
          <a:p>
            <a:r>
              <a:rPr lang="en-US" dirty="0"/>
              <a:t>If the beam does not arrive when the Injection Septum is pulsed (400 </a:t>
            </a:r>
            <a:r>
              <a:rPr lang="en-US" dirty="0">
                <a:latin typeface="Symbol" panose="05050102010706020507" pitchFamily="18" charset="2"/>
              </a:rPr>
              <a:t>m</a:t>
            </a:r>
            <a:r>
              <a:rPr lang="en-US" dirty="0"/>
              <a:t>sec), it continues downward through copper and steel into magnet body.</a:t>
            </a:r>
          </a:p>
        </p:txBody>
      </p:sp>
      <p:sp>
        <p:nvSpPr>
          <p:cNvPr id="11" name="TextBox 10">
            <a:extLst>
              <a:ext uri="{FF2B5EF4-FFF2-40B4-BE49-F238E27FC236}">
                <a16:creationId xmlns:a16="http://schemas.microsoft.com/office/drawing/2014/main" id="{40FCE34C-45AE-D5FE-5FEE-7E4AC3F18BCC}"/>
              </a:ext>
            </a:extLst>
          </p:cNvPr>
          <p:cNvSpPr txBox="1"/>
          <p:nvPr/>
        </p:nvSpPr>
        <p:spPr>
          <a:xfrm>
            <a:off x="4187687" y="3706653"/>
            <a:ext cx="4856476" cy="1569660"/>
          </a:xfrm>
          <a:prstGeom prst="rect">
            <a:avLst/>
          </a:prstGeom>
          <a:noFill/>
        </p:spPr>
        <p:txBody>
          <a:bodyPr wrap="square" rtlCol="0">
            <a:spAutoFit/>
          </a:bodyPr>
          <a:lstStyle/>
          <a:p>
            <a:r>
              <a:rPr lang="en-US" dirty="0"/>
              <a:t>Bunches formed in Recycler are 140 </a:t>
            </a:r>
            <a:r>
              <a:rPr lang="en-US" dirty="0" err="1"/>
              <a:t>nsec</a:t>
            </a:r>
            <a:r>
              <a:rPr lang="en-US" dirty="0"/>
              <a:t> long and bunch trains from Booster are 1.6 </a:t>
            </a:r>
            <a:r>
              <a:rPr lang="en-US" dirty="0">
                <a:latin typeface="Symbol" panose="05050102010706020507" pitchFamily="18" charset="2"/>
              </a:rPr>
              <a:t>m</a:t>
            </a:r>
            <a:r>
              <a:rPr lang="en-US" dirty="0"/>
              <a:t>sec long.  The kicker can only deflect the shorter bunches.</a:t>
            </a:r>
          </a:p>
        </p:txBody>
      </p:sp>
      <p:sp>
        <p:nvSpPr>
          <p:cNvPr id="13" name="TextBox 12">
            <a:extLst>
              <a:ext uri="{FF2B5EF4-FFF2-40B4-BE49-F238E27FC236}">
                <a16:creationId xmlns:a16="http://schemas.microsoft.com/office/drawing/2014/main" id="{DA500256-BA63-927E-8315-597C9D37D856}"/>
              </a:ext>
            </a:extLst>
          </p:cNvPr>
          <p:cNvSpPr txBox="1"/>
          <p:nvPr/>
        </p:nvSpPr>
        <p:spPr>
          <a:xfrm>
            <a:off x="764613" y="3960080"/>
            <a:ext cx="1531980" cy="923330"/>
          </a:xfrm>
          <a:prstGeom prst="rect">
            <a:avLst/>
          </a:prstGeom>
          <a:noFill/>
        </p:spPr>
        <p:txBody>
          <a:bodyPr wrap="square">
            <a:spAutoFit/>
          </a:bodyPr>
          <a:lstStyle/>
          <a:p>
            <a:r>
              <a:rPr lang="en-US" sz="1800" dirty="0"/>
              <a:t>Timing required for injection</a:t>
            </a:r>
          </a:p>
        </p:txBody>
      </p:sp>
    </p:spTree>
    <p:extLst>
      <p:ext uri="{BB962C8B-B14F-4D97-AF65-F5344CB8AC3E}">
        <p14:creationId xmlns:p14="http://schemas.microsoft.com/office/powerpoint/2010/main" val="3111027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B0DCF7-B7F8-8104-89C5-B2F17DAE8C6A}"/>
              </a:ext>
            </a:extLst>
          </p:cNvPr>
          <p:cNvSpPr>
            <a:spLocks noGrp="1"/>
          </p:cNvSpPr>
          <p:nvPr>
            <p:ph idx="1"/>
          </p:nvPr>
        </p:nvSpPr>
        <p:spPr>
          <a:xfrm>
            <a:off x="0" y="653502"/>
            <a:ext cx="9037983" cy="5859982"/>
          </a:xfrm>
        </p:spPr>
        <p:txBody>
          <a:bodyPr/>
          <a:lstStyle/>
          <a:p>
            <a:r>
              <a:rPr lang="en-US" sz="2000" dirty="0"/>
              <a:t>The  MCI for the Muon Campus beyond the AP30 straight section is 1.54 e13 protons/second at 8 GeV. </a:t>
            </a:r>
            <a:endParaRPr lang="en-US" sz="1800" dirty="0"/>
          </a:p>
          <a:p>
            <a:r>
              <a:rPr lang="en-US" sz="2000" dirty="0"/>
              <a:t>Assuming no shielding or other controls are present this incident would result in a dose to any individual higher than </a:t>
            </a:r>
            <a:r>
              <a:rPr lang="en-US" sz="2000" dirty="0">
                <a:solidFill>
                  <a:schemeClr val="accent6"/>
                </a:solidFill>
              </a:rPr>
              <a:t>1.8 e6 rem </a:t>
            </a:r>
            <a:r>
              <a:rPr lang="en-US" sz="2000" dirty="0"/>
              <a:t>in an hour.</a:t>
            </a:r>
          </a:p>
          <a:p>
            <a:r>
              <a:rPr lang="en-US" sz="2000" dirty="0"/>
              <a:t>The MCI beyond the AP30 straight section is determined by the maximum repetition rate the Recycler RF system and the beam transfer systems can operate. </a:t>
            </a:r>
          </a:p>
          <a:p>
            <a:pPr lvl="1"/>
            <a:r>
              <a:rPr lang="en-US" sz="1600" dirty="0"/>
              <a:t>The Recycler can prepare two Booster batches at a time for transfer to the Muon Campus. </a:t>
            </a:r>
          </a:p>
          <a:p>
            <a:pPr lvl="1"/>
            <a:r>
              <a:rPr lang="en-US" sz="1600" dirty="0"/>
              <a:t>Injection of the two Booster batches </a:t>
            </a:r>
            <a:r>
              <a:rPr lang="en-US" sz="1600" dirty="0">
                <a:solidFill>
                  <a:schemeClr val="accent6"/>
                </a:solidFill>
              </a:rPr>
              <a:t>takes 100 msec.</a:t>
            </a:r>
          </a:p>
          <a:p>
            <a:pPr lvl="1"/>
            <a:r>
              <a:rPr lang="en-US" sz="1600" dirty="0">
                <a:solidFill>
                  <a:schemeClr val="accent6"/>
                </a:solidFill>
              </a:rPr>
              <a:t>The RF system requires 90 msec to form the bunches to be transferred.</a:t>
            </a:r>
          </a:p>
          <a:p>
            <a:pPr lvl="1"/>
            <a:r>
              <a:rPr lang="en-US" sz="1600" dirty="0">
                <a:solidFill>
                  <a:schemeClr val="accent6"/>
                </a:solidFill>
              </a:rPr>
              <a:t>The beam transfer system requires 336 msec </a:t>
            </a:r>
            <a:r>
              <a:rPr lang="en-US" sz="1600" dirty="0"/>
              <a:t>to transfer the 8 bunches prepared in the Recycler</a:t>
            </a:r>
          </a:p>
          <a:p>
            <a:pPr lvl="1"/>
            <a:r>
              <a:rPr lang="en-US" sz="1600" dirty="0"/>
              <a:t>The total time required for transferring the 8 bunches of 1 e12 protons is 526 msec.  Since the Booster repetition rate is 15 Hz, the cycle can only repeat every 8 Booster cycles or every .53 seconds.</a:t>
            </a:r>
          </a:p>
          <a:p>
            <a:r>
              <a:rPr lang="en-US" sz="1800" dirty="0"/>
              <a:t>Since this incident requires the injection system to be synchronized with the incoming beam, we will identify this as the synchronous MCI.</a:t>
            </a:r>
          </a:p>
          <a:p>
            <a:r>
              <a:rPr lang="en-US" sz="1800" b="1" dirty="0"/>
              <a:t>This scenario represents the maximum amount of beam that can physically be transported beyond the DR injection devices.</a:t>
            </a:r>
          </a:p>
          <a:p>
            <a:pPr lvl="1"/>
            <a:endParaRPr lang="en-US" sz="1600" dirty="0"/>
          </a:p>
          <a:p>
            <a:pPr lvl="1"/>
            <a:endParaRPr lang="en-US" sz="1600" dirty="0"/>
          </a:p>
          <a:p>
            <a:pPr marL="0" indent="0">
              <a:buNone/>
            </a:pPr>
            <a:endParaRPr lang="en-US" sz="1800" dirty="0"/>
          </a:p>
          <a:p>
            <a:pPr lvl="3"/>
            <a:endParaRPr lang="en-US" sz="1400" dirty="0"/>
          </a:p>
          <a:p>
            <a:endParaRPr lang="en-US" dirty="0"/>
          </a:p>
          <a:p>
            <a:pPr lvl="1"/>
            <a:endParaRPr lang="en-US" b="1" dirty="0"/>
          </a:p>
          <a:p>
            <a:endParaRPr lang="en-US" dirty="0"/>
          </a:p>
          <a:p>
            <a:endParaRPr lang="en-US" dirty="0"/>
          </a:p>
        </p:txBody>
      </p:sp>
      <p:sp>
        <p:nvSpPr>
          <p:cNvPr id="3" name="Title 2">
            <a:extLst>
              <a:ext uri="{FF2B5EF4-FFF2-40B4-BE49-F238E27FC236}">
                <a16:creationId xmlns:a16="http://schemas.microsoft.com/office/drawing/2014/main" id="{4E8FB5EB-543C-7607-1861-4447E7EE3BA1}"/>
              </a:ext>
            </a:extLst>
          </p:cNvPr>
          <p:cNvSpPr>
            <a:spLocks noGrp="1"/>
          </p:cNvSpPr>
          <p:nvPr>
            <p:ph type="title"/>
          </p:nvPr>
        </p:nvSpPr>
        <p:spPr>
          <a:xfrm>
            <a:off x="228600" y="119232"/>
            <a:ext cx="8686800" cy="427877"/>
          </a:xfrm>
        </p:spPr>
        <p:txBody>
          <a:bodyPr/>
          <a:lstStyle/>
          <a:p>
            <a:r>
              <a:rPr lang="en-US" dirty="0"/>
              <a:t>Maximum Credible Incident (MCI) – Radiological </a:t>
            </a:r>
          </a:p>
        </p:txBody>
      </p:sp>
      <p:sp>
        <p:nvSpPr>
          <p:cNvPr id="4" name="Date Placeholder 3">
            <a:extLst>
              <a:ext uri="{FF2B5EF4-FFF2-40B4-BE49-F238E27FC236}">
                <a16:creationId xmlns:a16="http://schemas.microsoft.com/office/drawing/2014/main" id="{C9276B08-BA39-15F2-AC23-A684BA659E9B}"/>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C81C11C0-C9DF-76EC-5DA3-B247F516289B}"/>
              </a:ext>
            </a:extLst>
          </p:cNvPr>
          <p:cNvSpPr>
            <a:spLocks noGrp="1"/>
          </p:cNvSpPr>
          <p:nvPr>
            <p:ph type="ftr" sz="quarter" idx="3"/>
          </p:nvPr>
        </p:nvSpPr>
        <p:spPr/>
        <p:txBody>
          <a:bodyPr/>
          <a:lstStyle/>
          <a:p>
            <a:pPr>
              <a:defRPr/>
            </a:pPr>
            <a:r>
              <a:rPr lang="en-US"/>
              <a:t>Jerry Annala | Muon Campus Internal Readiness Review</a:t>
            </a:r>
            <a:endParaRPr lang="en-US" b="1" dirty="0"/>
          </a:p>
        </p:txBody>
      </p:sp>
      <p:sp>
        <p:nvSpPr>
          <p:cNvPr id="6" name="Slide Number Placeholder 5">
            <a:extLst>
              <a:ext uri="{FF2B5EF4-FFF2-40B4-BE49-F238E27FC236}">
                <a16:creationId xmlns:a16="http://schemas.microsoft.com/office/drawing/2014/main" id="{EA96035F-B6F5-B294-5BE4-25AA2D380271}"/>
              </a:ext>
            </a:extLst>
          </p:cNvPr>
          <p:cNvSpPr>
            <a:spLocks noGrp="1"/>
          </p:cNvSpPr>
          <p:nvPr>
            <p:ph type="sldNum" sz="quarter" idx="4"/>
          </p:nvPr>
        </p:nvSpPr>
        <p:spPr/>
        <p:txBody>
          <a:bodyPr/>
          <a:lstStyle/>
          <a:p>
            <a:pPr>
              <a:defRPr/>
            </a:pPr>
            <a:fld id="{148C009B-CB69-E04A-B9B3-34B26D69E9CF}" type="slidenum">
              <a:rPr lang="en-US" smtClean="0"/>
              <a:pPr>
                <a:defRPr/>
              </a:pPr>
              <a:t>28</a:t>
            </a:fld>
            <a:endParaRPr lang="en-US" dirty="0"/>
          </a:p>
        </p:txBody>
      </p:sp>
    </p:spTree>
    <p:extLst>
      <p:ext uri="{BB962C8B-B14F-4D97-AF65-F5344CB8AC3E}">
        <p14:creationId xmlns:p14="http://schemas.microsoft.com/office/powerpoint/2010/main" val="2583583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B0DCF7-B7F8-8104-89C5-B2F17DAE8C6A}"/>
              </a:ext>
            </a:extLst>
          </p:cNvPr>
          <p:cNvSpPr>
            <a:spLocks noGrp="1"/>
          </p:cNvSpPr>
          <p:nvPr>
            <p:ph idx="1"/>
          </p:nvPr>
        </p:nvSpPr>
        <p:spPr>
          <a:xfrm>
            <a:off x="0" y="613369"/>
            <a:ext cx="9144000" cy="5703587"/>
          </a:xfrm>
        </p:spPr>
        <p:txBody>
          <a:bodyPr/>
          <a:lstStyle/>
          <a:p>
            <a:r>
              <a:rPr lang="en-US" sz="2000" dirty="0"/>
              <a:t>There is a third MCI scenario when considering the M5 beamline to the g-2 experiment.  This scenario is not active at this time but could be re-activated with a modest amount of configuration.</a:t>
            </a:r>
            <a:endParaRPr lang="en-US" sz="1800" dirty="0"/>
          </a:p>
          <a:p>
            <a:r>
              <a:rPr lang="en-US" sz="2000" dirty="0"/>
              <a:t>The MCI in the M5 beamline and beyond would result from 3.1 GeV secondary particles at an intensity of 1.67 e13 particles/</a:t>
            </a:r>
            <a:r>
              <a:rPr lang="en-US" sz="2000" dirty="0" err="1"/>
              <a:t>hr</a:t>
            </a:r>
            <a:endParaRPr lang="en-US" sz="2000" dirty="0"/>
          </a:p>
          <a:p>
            <a:pPr lvl="1"/>
            <a:r>
              <a:rPr lang="en-US" sz="1600" dirty="0"/>
              <a:t>The M5 beamline is incapable of transporting 8 GeV particles.  Since the Recycler is the only source of primary protons to the DR, the only reasonable energy to consider is the 3.1 GeV required by the g-2 experiment.  Extensive simulations demonstrate that the maximum  secondary beam intensity is 1.5e-4 times the number of Protons on Target.  The MCI intensity in the M5 line is </a:t>
            </a:r>
            <a:r>
              <a:rPr lang="en-US" sz="1600" dirty="0">
                <a:solidFill>
                  <a:schemeClr val="accent6"/>
                </a:solidFill>
              </a:rPr>
              <a:t>1.67 e13 particles/</a:t>
            </a:r>
            <a:r>
              <a:rPr lang="en-US" sz="1600" dirty="0" err="1">
                <a:solidFill>
                  <a:schemeClr val="accent6"/>
                </a:solidFill>
              </a:rPr>
              <a:t>hr</a:t>
            </a:r>
            <a:r>
              <a:rPr lang="en-US" sz="1600" dirty="0">
                <a:solidFill>
                  <a:schemeClr val="accent6"/>
                </a:solidFill>
              </a:rPr>
              <a:t> at 3.1 GeV.</a:t>
            </a:r>
          </a:p>
          <a:p>
            <a:pPr lvl="1"/>
            <a:r>
              <a:rPr lang="en-US" sz="1600" dirty="0"/>
              <a:t>The Recycler can prepare two Booster batches at a time for transfer to the Muon Campus. </a:t>
            </a:r>
          </a:p>
          <a:p>
            <a:pPr lvl="1"/>
            <a:r>
              <a:rPr lang="en-US" sz="1600" dirty="0"/>
              <a:t>Injection of the two Booster batches takes </a:t>
            </a:r>
            <a:r>
              <a:rPr lang="en-US" sz="1600" dirty="0">
                <a:solidFill>
                  <a:schemeClr val="accent6"/>
                </a:solidFill>
              </a:rPr>
              <a:t>100 msec.</a:t>
            </a:r>
          </a:p>
          <a:p>
            <a:pPr lvl="1"/>
            <a:r>
              <a:rPr lang="en-US" sz="1600" dirty="0">
                <a:solidFill>
                  <a:schemeClr val="accent6"/>
                </a:solidFill>
              </a:rPr>
              <a:t>The RF system requires 90 msec to form the bunches to be transferred.</a:t>
            </a:r>
          </a:p>
          <a:p>
            <a:pPr lvl="1"/>
            <a:r>
              <a:rPr lang="en-US" sz="1600" dirty="0">
                <a:solidFill>
                  <a:schemeClr val="accent6"/>
                </a:solidFill>
              </a:rPr>
              <a:t>The beam transfer system requires 70 msec to transfer 8 bunches,</a:t>
            </a:r>
          </a:p>
          <a:p>
            <a:pPr lvl="1"/>
            <a:r>
              <a:rPr lang="en-US" sz="1600" dirty="0">
                <a:solidFill>
                  <a:schemeClr val="accent6"/>
                </a:solidFill>
              </a:rPr>
              <a:t>The total time required for transferring the 8 bunches of 1 e12 protons is 260 msec.  Since the Booster repetition rate is 15 Hz, the cycle can only repeat every 4 Booster </a:t>
            </a:r>
            <a:r>
              <a:rPr lang="en-US" sz="1600" dirty="0"/>
              <a:t>cycles or every .267 seconds.</a:t>
            </a:r>
          </a:p>
          <a:p>
            <a:r>
              <a:rPr lang="en-US" sz="1800" b="1" dirty="0">
                <a:solidFill>
                  <a:schemeClr val="accent6"/>
                </a:solidFill>
              </a:rPr>
              <a:t>This scenario represents the maximum amount of beam that could be transported in the M5 beamline.</a:t>
            </a:r>
          </a:p>
          <a:p>
            <a:pPr lvl="1"/>
            <a:endParaRPr lang="en-US" sz="1600" dirty="0"/>
          </a:p>
          <a:p>
            <a:pPr lvl="1"/>
            <a:endParaRPr lang="en-US" sz="1600" dirty="0"/>
          </a:p>
          <a:p>
            <a:pPr marL="0" indent="0">
              <a:buNone/>
            </a:pPr>
            <a:endParaRPr lang="en-US" sz="1800" dirty="0"/>
          </a:p>
          <a:p>
            <a:pPr lvl="3"/>
            <a:endParaRPr lang="en-US" sz="1400" dirty="0"/>
          </a:p>
          <a:p>
            <a:endParaRPr lang="en-US" dirty="0"/>
          </a:p>
          <a:p>
            <a:pPr lvl="1"/>
            <a:endParaRPr lang="en-US" b="1" dirty="0"/>
          </a:p>
          <a:p>
            <a:endParaRPr lang="en-US" dirty="0"/>
          </a:p>
          <a:p>
            <a:endParaRPr lang="en-US" dirty="0"/>
          </a:p>
        </p:txBody>
      </p:sp>
      <p:sp>
        <p:nvSpPr>
          <p:cNvPr id="3" name="Title 2">
            <a:extLst>
              <a:ext uri="{FF2B5EF4-FFF2-40B4-BE49-F238E27FC236}">
                <a16:creationId xmlns:a16="http://schemas.microsoft.com/office/drawing/2014/main" id="{4E8FB5EB-543C-7607-1861-4447E7EE3BA1}"/>
              </a:ext>
            </a:extLst>
          </p:cNvPr>
          <p:cNvSpPr>
            <a:spLocks noGrp="1"/>
          </p:cNvSpPr>
          <p:nvPr>
            <p:ph type="title"/>
          </p:nvPr>
        </p:nvSpPr>
        <p:spPr>
          <a:xfrm>
            <a:off x="228600" y="158988"/>
            <a:ext cx="8686800" cy="427877"/>
          </a:xfrm>
        </p:spPr>
        <p:txBody>
          <a:bodyPr/>
          <a:lstStyle/>
          <a:p>
            <a:r>
              <a:rPr lang="en-US" dirty="0"/>
              <a:t>Maximum Credible Incident (MCI) – Radiological </a:t>
            </a:r>
          </a:p>
        </p:txBody>
      </p:sp>
      <p:sp>
        <p:nvSpPr>
          <p:cNvPr id="4" name="Date Placeholder 3">
            <a:extLst>
              <a:ext uri="{FF2B5EF4-FFF2-40B4-BE49-F238E27FC236}">
                <a16:creationId xmlns:a16="http://schemas.microsoft.com/office/drawing/2014/main" id="{C9276B08-BA39-15F2-AC23-A684BA659E9B}"/>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C81C11C0-C9DF-76EC-5DA3-B247F516289B}"/>
              </a:ext>
            </a:extLst>
          </p:cNvPr>
          <p:cNvSpPr>
            <a:spLocks noGrp="1"/>
          </p:cNvSpPr>
          <p:nvPr>
            <p:ph type="ftr" sz="quarter" idx="3"/>
          </p:nvPr>
        </p:nvSpPr>
        <p:spPr/>
        <p:txBody>
          <a:bodyPr/>
          <a:lstStyle/>
          <a:p>
            <a:pPr>
              <a:defRPr/>
            </a:pPr>
            <a:r>
              <a:rPr lang="en-US"/>
              <a:t>Jerry Annala | Muon Campus Internal Readiness Review</a:t>
            </a:r>
            <a:endParaRPr lang="en-US" b="1" dirty="0"/>
          </a:p>
        </p:txBody>
      </p:sp>
      <p:sp>
        <p:nvSpPr>
          <p:cNvPr id="6" name="Slide Number Placeholder 5">
            <a:extLst>
              <a:ext uri="{FF2B5EF4-FFF2-40B4-BE49-F238E27FC236}">
                <a16:creationId xmlns:a16="http://schemas.microsoft.com/office/drawing/2014/main" id="{EA96035F-B6F5-B294-5BE4-25AA2D380271}"/>
              </a:ext>
            </a:extLst>
          </p:cNvPr>
          <p:cNvSpPr>
            <a:spLocks noGrp="1"/>
          </p:cNvSpPr>
          <p:nvPr>
            <p:ph type="sldNum" sz="quarter" idx="4"/>
          </p:nvPr>
        </p:nvSpPr>
        <p:spPr/>
        <p:txBody>
          <a:bodyPr/>
          <a:lstStyle/>
          <a:p>
            <a:pPr>
              <a:defRPr/>
            </a:pPr>
            <a:fld id="{148C009B-CB69-E04A-B9B3-34B26D69E9CF}" type="slidenum">
              <a:rPr lang="en-US" smtClean="0"/>
              <a:pPr>
                <a:defRPr/>
              </a:pPr>
              <a:t>29</a:t>
            </a:fld>
            <a:endParaRPr lang="en-US" dirty="0"/>
          </a:p>
        </p:txBody>
      </p:sp>
    </p:spTree>
    <p:extLst>
      <p:ext uri="{BB962C8B-B14F-4D97-AF65-F5344CB8AC3E}">
        <p14:creationId xmlns:p14="http://schemas.microsoft.com/office/powerpoint/2010/main" val="4114194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a:t>Muon Campus Overview - History</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14" name="Content Placeholder 1">
            <a:extLst>
              <a:ext uri="{FF2B5EF4-FFF2-40B4-BE49-F238E27FC236}">
                <a16:creationId xmlns:a16="http://schemas.microsoft.com/office/drawing/2014/main" id="{DEE29A6B-CECE-6DE6-C54B-E2AFB2A7FA64}"/>
              </a:ext>
            </a:extLst>
          </p:cNvPr>
          <p:cNvSpPr>
            <a:spLocks noGrp="1"/>
          </p:cNvSpPr>
          <p:nvPr>
            <p:ph idx="1"/>
          </p:nvPr>
        </p:nvSpPr>
        <p:spPr>
          <a:xfrm>
            <a:off x="121666" y="827385"/>
            <a:ext cx="8672513" cy="5273925"/>
          </a:xfrm>
        </p:spPr>
        <p:txBody>
          <a:bodyPr/>
          <a:lstStyle/>
          <a:p>
            <a:r>
              <a:rPr lang="en-US" sz="1800" dirty="0"/>
              <a:t>Originally Antiproton Source for Tevatron Collider, completed in 1985</a:t>
            </a:r>
          </a:p>
          <a:p>
            <a:pPr lvl="1"/>
            <a:r>
              <a:rPr lang="en-US" sz="1600" dirty="0"/>
              <a:t>Ceased operation in 2011 when Collider program ended</a:t>
            </a:r>
          </a:p>
          <a:p>
            <a:pPr lvl="1"/>
            <a:r>
              <a:rPr lang="en-US" sz="1600" dirty="0"/>
              <a:t>Original shielding designed for secondary beam downstream of Target Station</a:t>
            </a:r>
          </a:p>
          <a:p>
            <a:r>
              <a:rPr lang="en-US" sz="1800" dirty="0"/>
              <a:t>Plans were already underway to repurpose facility for new experiments</a:t>
            </a:r>
          </a:p>
          <a:p>
            <a:pPr lvl="1"/>
            <a:r>
              <a:rPr lang="en-US" sz="1600" dirty="0"/>
              <a:t>Mu2e Project received CD-0 in 2008, CD-1 in 2012</a:t>
            </a:r>
          </a:p>
          <a:p>
            <a:pPr lvl="1"/>
            <a:r>
              <a:rPr lang="en-US" sz="1600" dirty="0"/>
              <a:t>g-2 Project received CD-0 in 2012, CD-1 in 2013</a:t>
            </a:r>
          </a:p>
          <a:p>
            <a:r>
              <a:rPr lang="en-US" sz="1800" dirty="0"/>
              <a:t>Beamlines were reconfigured for new uses</a:t>
            </a:r>
          </a:p>
          <a:p>
            <a:pPr lvl="1"/>
            <a:r>
              <a:rPr lang="en-US" sz="1600" dirty="0"/>
              <a:t>Upstream beamlines simplified with dual-use M3 Line</a:t>
            </a:r>
          </a:p>
          <a:p>
            <a:pPr lvl="1"/>
            <a:r>
              <a:rPr lang="en-US" sz="1600" dirty="0"/>
              <a:t>Accumulator Ring decommissioned and magnets used for new beamlines</a:t>
            </a:r>
          </a:p>
          <a:p>
            <a:pPr lvl="1"/>
            <a:r>
              <a:rPr lang="en-US" sz="1600" dirty="0"/>
              <a:t>New external beamlines and tunnels built to transport beam to experiments</a:t>
            </a:r>
          </a:p>
          <a:p>
            <a:r>
              <a:rPr lang="en-US" sz="1800" dirty="0"/>
              <a:t>New experimental facilities were built</a:t>
            </a:r>
          </a:p>
          <a:p>
            <a:pPr lvl="1"/>
            <a:r>
              <a:rPr lang="en-US" sz="1600" dirty="0"/>
              <a:t>MC-1 Building for g-2 and MC-2 Building for Mu2e</a:t>
            </a:r>
          </a:p>
          <a:p>
            <a:r>
              <a:rPr lang="en-US" sz="1800" dirty="0"/>
              <a:t>Commissioning of the Muon Campus began in early 2017</a:t>
            </a:r>
          </a:p>
          <a:p>
            <a:pPr lvl="1"/>
            <a:r>
              <a:rPr lang="en-US" sz="1600" dirty="0"/>
              <a:t>Commissioning while the campus was still being constructed impacted the design of some enclosures</a:t>
            </a:r>
          </a:p>
          <a:p>
            <a:pPr lvl="1"/>
            <a:r>
              <a:rPr lang="en-US" sz="1600" dirty="0"/>
              <a:t>g-2 Experiment ran 2017 – 2023 and has successfully concluded</a:t>
            </a:r>
          </a:p>
          <a:p>
            <a:pPr lvl="1"/>
            <a:r>
              <a:rPr lang="en-US" sz="1600" dirty="0"/>
              <a:t>Upstream beam commissioning for Mu2e underway</a:t>
            </a:r>
          </a:p>
          <a:p>
            <a:pPr marL="0" indent="0">
              <a:buNone/>
            </a:pPr>
            <a:endParaRPr lang="en-US" sz="2000" dirty="0"/>
          </a:p>
          <a:p>
            <a:pPr>
              <a:buFont typeface="Arial" panose="020B0604020202020204" pitchFamily="34" charset="0"/>
              <a:buChar char="•"/>
            </a:pPr>
            <a:endParaRPr lang="en-US" dirty="0"/>
          </a:p>
        </p:txBody>
      </p:sp>
      <p:sp>
        <p:nvSpPr>
          <p:cNvPr id="2" name="Footer Placeholder 1">
            <a:extLst>
              <a:ext uri="{FF2B5EF4-FFF2-40B4-BE49-F238E27FC236}">
                <a16:creationId xmlns:a16="http://schemas.microsoft.com/office/drawing/2014/main" id="{1B36FC32-29BC-089D-BB3A-02253FD69D85}"/>
              </a:ext>
            </a:extLst>
          </p:cNvPr>
          <p:cNvSpPr>
            <a:spLocks noGrp="1"/>
          </p:cNvSpPr>
          <p:nvPr>
            <p:ph type="ftr" sz="quarter" idx="3"/>
          </p:nvPr>
        </p:nvSpPr>
        <p:spPr/>
        <p:txBody>
          <a:bodyPr/>
          <a:lstStyle/>
          <a:p>
            <a:pPr>
              <a:defRPr/>
            </a:pPr>
            <a:r>
              <a:rPr lang="en-US"/>
              <a:t>Jerry Annala | Muon Campus Internal Readiness Review</a:t>
            </a:r>
            <a:endParaRPr lang="en-US" b="1" dirty="0"/>
          </a:p>
        </p:txBody>
      </p:sp>
    </p:spTree>
    <p:extLst>
      <p:ext uri="{BB962C8B-B14F-4D97-AF65-F5344CB8AC3E}">
        <p14:creationId xmlns:p14="http://schemas.microsoft.com/office/powerpoint/2010/main" val="1261465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Muon Campus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t>Summary of Credited Controls </a:t>
            </a:r>
          </a:p>
          <a:p>
            <a:r>
              <a:rPr lang="en-US" sz="2800" dirty="0">
                <a:solidFill>
                  <a:schemeClr val="bg1">
                    <a:lumMod val="75000"/>
                  </a:schemeClr>
                </a:solidFill>
              </a:rPr>
              <a:t>Shielding Assessment Discussion</a:t>
            </a:r>
          </a:p>
          <a:p>
            <a:r>
              <a:rPr lang="en-US" sz="2800" dirty="0">
                <a:solidFill>
                  <a:schemeClr val="bg1">
                    <a:lumMod val="75000"/>
                  </a:schemeClr>
                </a:solidFill>
              </a:rPr>
              <a:t>Summary of Defense in Depth Controls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1/23/2024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Jerry Annala | Muon Campus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30</a:t>
            </a:fld>
            <a:endParaRPr lang="en-US" dirty="0"/>
          </a:p>
        </p:txBody>
      </p:sp>
    </p:spTree>
    <p:extLst>
      <p:ext uri="{BB962C8B-B14F-4D97-AF65-F5344CB8AC3E}">
        <p14:creationId xmlns:p14="http://schemas.microsoft.com/office/powerpoint/2010/main" val="3107988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774909"/>
            <a:ext cx="8672513" cy="5498071"/>
          </a:xfrm>
        </p:spPr>
        <p:txBody>
          <a:bodyPr/>
          <a:lstStyle/>
          <a:p>
            <a:r>
              <a:rPr lang="en-US" sz="2000" dirty="0"/>
              <a:t>Permanent Shielding </a:t>
            </a:r>
          </a:p>
          <a:p>
            <a:pPr lvl="1"/>
            <a:r>
              <a:rPr lang="en-US" sz="1800" dirty="0"/>
              <a:t>Construction drawings and various topographical surveys of the berms have been used to determine the thickness of the permanent shielding in units of </a:t>
            </a:r>
            <a:r>
              <a:rPr lang="en-US" sz="1800" dirty="0" err="1"/>
              <a:t>efd</a:t>
            </a:r>
            <a:r>
              <a:rPr lang="en-US" sz="1800" dirty="0"/>
              <a:t>.</a:t>
            </a:r>
          </a:p>
          <a:p>
            <a:pPr lvl="1"/>
            <a:r>
              <a:rPr lang="en-US" sz="1800" dirty="0"/>
              <a:t>20.3 efd of shielding is credited over the buried beam pipe between the Tevatron and Pre-Target enclosures.</a:t>
            </a:r>
          </a:p>
          <a:p>
            <a:pPr lvl="1"/>
            <a:r>
              <a:rPr lang="en-US" sz="1800" dirty="0"/>
              <a:t>17.9 efd of shielding is credited where present in the asynchronous MCI areas</a:t>
            </a:r>
          </a:p>
          <a:p>
            <a:pPr lvl="1"/>
            <a:r>
              <a:rPr lang="en-US" sz="1800" dirty="0"/>
              <a:t>15.1 efd of shielding is credited where present in the synchronous MCI areas</a:t>
            </a:r>
          </a:p>
          <a:p>
            <a:pPr lvl="1"/>
            <a:r>
              <a:rPr lang="en-US" sz="1600" dirty="0"/>
              <a:t>4.0 efd of shielding is credited over the M5 beamline to the g-2 experiment hall</a:t>
            </a:r>
          </a:p>
          <a:p>
            <a:pPr lvl="2"/>
            <a:r>
              <a:rPr lang="en-US" sz="1400" dirty="0"/>
              <a:t>Lesser amounts of shielding where credited active controls are implemented.</a:t>
            </a:r>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Credited Controls – Passive Engineering</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Jerry Annala | Muon Campus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31</a:t>
            </a:fld>
            <a:endParaRPr lang="en-US" dirty="0"/>
          </a:p>
        </p:txBody>
      </p:sp>
    </p:spTree>
    <p:extLst>
      <p:ext uri="{BB962C8B-B14F-4D97-AF65-F5344CB8AC3E}">
        <p14:creationId xmlns:p14="http://schemas.microsoft.com/office/powerpoint/2010/main" val="41006774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774909"/>
            <a:ext cx="8672513" cy="5498071"/>
          </a:xfrm>
        </p:spPr>
        <p:txBody>
          <a:bodyPr/>
          <a:lstStyle/>
          <a:p>
            <a:r>
              <a:rPr lang="en-US" sz="2000" dirty="0"/>
              <a:t>Movable Shielding</a:t>
            </a:r>
          </a:p>
          <a:p>
            <a:pPr lvl="1"/>
            <a:r>
              <a:rPr lang="en-US" sz="1800" dirty="0"/>
              <a:t>A concrete block shield wall is constructed just upstream of the MC-1 experimental hall.  This protects personnel in the hall from beam loss originating from the M4 beam line operation.</a:t>
            </a:r>
          </a:p>
          <a:p>
            <a:pPr lvl="1"/>
            <a:r>
              <a:rPr lang="en-US" sz="1800" dirty="0"/>
              <a:t>A concrete block shield wall is constructed just upstream of the Mu2e Production Solenoid area.  This protects personnel in the PS area from beam loss generated by operating with beam to the Diagnostic Absorber.</a:t>
            </a:r>
          </a:p>
          <a:p>
            <a:pPr lvl="1"/>
            <a:r>
              <a:rPr lang="en-US" sz="1800" dirty="0"/>
              <a:t>There are seven magnet hatch openings in the Muon Campus that are filled with concrete shielding blocks for operation.</a:t>
            </a:r>
          </a:p>
          <a:p>
            <a:pPr lvl="1"/>
            <a:r>
              <a:rPr lang="en-US" sz="1800" dirty="0"/>
              <a:t>The AP0 target hall is configured with many concrete shielding blocks and steel modules credited as shielding.</a:t>
            </a:r>
          </a:p>
          <a:p>
            <a:pPr marL="457200" lvl="1" indent="0">
              <a:buNone/>
            </a:pPr>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Credited Controls – Passive Engineering</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Jerry Annala | Muon Campus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32</a:t>
            </a:fld>
            <a:endParaRPr lang="en-US" dirty="0"/>
          </a:p>
        </p:txBody>
      </p:sp>
    </p:spTree>
    <p:extLst>
      <p:ext uri="{BB962C8B-B14F-4D97-AF65-F5344CB8AC3E}">
        <p14:creationId xmlns:p14="http://schemas.microsoft.com/office/powerpoint/2010/main" val="2693846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D02B930-6D6B-D4D8-777B-C8C7C2782D54}"/>
              </a:ext>
            </a:extLst>
          </p:cNvPr>
          <p:cNvSpPr>
            <a:spLocks noGrp="1"/>
          </p:cNvSpPr>
          <p:nvPr>
            <p:ph type="body" sz="half" idx="2"/>
          </p:nvPr>
        </p:nvSpPr>
        <p:spPr>
          <a:xfrm>
            <a:off x="228600" y="958849"/>
            <a:ext cx="3134032" cy="5022676"/>
          </a:xfrm>
        </p:spPr>
        <p:txBody>
          <a:bodyPr/>
          <a:lstStyle/>
          <a:p>
            <a:pPr marL="285750" indent="-285750">
              <a:buFont typeface="Arial" panose="020B0604020202020204" pitchFamily="34" charset="0"/>
              <a:buChar char="•"/>
            </a:pPr>
            <a:r>
              <a:rPr lang="en-US" sz="2000" b="0" dirty="0">
                <a:solidFill>
                  <a:schemeClr val="accent6"/>
                </a:solidFill>
              </a:rPr>
              <a:t>Penetration Shielding</a:t>
            </a:r>
          </a:p>
          <a:p>
            <a:pPr marL="742950" lvl="1" indent="-285750">
              <a:buFont typeface="Arial" panose="020B0604020202020204" pitchFamily="34" charset="0"/>
              <a:buChar char="•"/>
            </a:pPr>
            <a:r>
              <a:rPr lang="en-US" sz="1600" b="0" dirty="0">
                <a:solidFill>
                  <a:schemeClr val="accent6"/>
                </a:solidFill>
              </a:rPr>
              <a:t>The Muon Campus has many penetrations and labyrinths that are documented in the shielding assessments and in the SAD.  The summary table from the SAD is shown here.</a:t>
            </a:r>
          </a:p>
          <a:p>
            <a:pPr marL="742950" lvl="1" indent="-285750">
              <a:buFont typeface="Arial" panose="020B0604020202020204" pitchFamily="34" charset="0"/>
              <a:buChar char="•"/>
            </a:pPr>
            <a:r>
              <a:rPr lang="en-US" sz="1600" dirty="0">
                <a:solidFill>
                  <a:schemeClr val="accent6"/>
                </a:solidFill>
              </a:rPr>
              <a:t>There are also 23 survey risers throughout the Muon Campus that are filled with sand or Poly beads.</a:t>
            </a:r>
            <a:endParaRPr lang="en-US" sz="1600" b="0" dirty="0">
              <a:solidFill>
                <a:schemeClr val="accent6"/>
              </a:solidFill>
            </a:endParaRPr>
          </a:p>
          <a:p>
            <a:endParaRPr lang="en-US" dirty="0"/>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16"/>
          </p:nvPr>
        </p:nvSpPr>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17"/>
          </p:nvPr>
        </p:nvSpPr>
        <p:spPr/>
        <p:txBody>
          <a:bodyPr/>
          <a:lstStyle/>
          <a:p>
            <a:pPr>
              <a:defRPr/>
            </a:pPr>
            <a:r>
              <a:rPr lang="en-US"/>
              <a:t>Jerry Annala | Muon Campus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18"/>
          </p:nvPr>
        </p:nvSpPr>
        <p:spPr/>
        <p:txBody>
          <a:bodyPr/>
          <a:lstStyle/>
          <a:p>
            <a:pPr>
              <a:defRPr/>
            </a:pPr>
            <a:fld id="{148C009B-CB69-E04A-B9B3-34B26D69E9CF}" type="slidenum">
              <a:rPr lang="en-US" smtClean="0"/>
              <a:pPr>
                <a:defRPr/>
              </a:pPr>
              <a:t>33</a:t>
            </a:fld>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Credited Controls – Passive Engineering</a:t>
            </a:r>
          </a:p>
        </p:txBody>
      </p:sp>
      <p:pic>
        <p:nvPicPr>
          <p:cNvPr id="8" name="Picture 7" descr="Table&#10;&#10;Description automatically generated">
            <a:extLst>
              <a:ext uri="{FF2B5EF4-FFF2-40B4-BE49-F238E27FC236}">
                <a16:creationId xmlns:a16="http://schemas.microsoft.com/office/drawing/2014/main" id="{8A8EC625-02E3-CB14-342B-0AB28FC3AC6D}"/>
              </a:ext>
            </a:extLst>
          </p:cNvPr>
          <p:cNvPicPr>
            <a:picLocks noChangeAspect="1"/>
          </p:cNvPicPr>
          <p:nvPr/>
        </p:nvPicPr>
        <p:blipFill>
          <a:blip r:embed="rId3"/>
          <a:stretch>
            <a:fillRect/>
          </a:stretch>
        </p:blipFill>
        <p:spPr>
          <a:xfrm>
            <a:off x="3478919" y="871370"/>
            <a:ext cx="5275925" cy="5348198"/>
          </a:xfrm>
          <a:prstGeom prst="rect">
            <a:avLst/>
          </a:prstGeom>
        </p:spPr>
      </p:pic>
    </p:spTree>
    <p:extLst>
      <p:ext uri="{BB962C8B-B14F-4D97-AF65-F5344CB8AC3E}">
        <p14:creationId xmlns:p14="http://schemas.microsoft.com/office/powerpoint/2010/main" val="36384237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5306158"/>
          </a:xfrm>
        </p:spPr>
        <p:txBody>
          <a:bodyPr/>
          <a:lstStyle/>
          <a:p>
            <a:r>
              <a:rPr lang="en-US" sz="2000" dirty="0"/>
              <a:t>Efficacy of passive shielding has been evaluated with the following three methods:</a:t>
            </a:r>
          </a:p>
          <a:p>
            <a:pPr lvl="1"/>
            <a:r>
              <a:rPr lang="en-US" sz="1800" dirty="0"/>
              <a:t>The standard Tenth-Value Layer spreadsheet tool identifies areas where the minimum shielding in an area is sufficient shielding for the MCI in that area.  </a:t>
            </a:r>
          </a:p>
          <a:p>
            <a:pPr lvl="2"/>
            <a:r>
              <a:rPr lang="en-US" sz="1600" dirty="0"/>
              <a:t>The beamline between the Tevatron enclosure and the AP0 Target Vault are evaluated as sufficient by the TVL spreadsheet tool.</a:t>
            </a:r>
          </a:p>
          <a:p>
            <a:pPr lvl="2"/>
            <a:r>
              <a:rPr lang="en-US" sz="1600" dirty="0"/>
              <a:t>The Extraction and M4 enclosures are evaluated as sufficient (including the inactive g-2 mode) by the TVL spreadsheet tool.</a:t>
            </a:r>
          </a:p>
          <a:p>
            <a:pPr lvl="1"/>
            <a:r>
              <a:rPr lang="en-US" sz="1800" dirty="0"/>
              <a:t>Radiation measurements are used to evaluate areas that utilize active credited controls.</a:t>
            </a:r>
          </a:p>
          <a:p>
            <a:pPr lvl="2"/>
            <a:r>
              <a:rPr lang="en-US" sz="1600" dirty="0"/>
              <a:t>These beam measurements are used to determine the credited control limit on the radiation monitors, and the amount of credited shielding that is necessary for those limits.</a:t>
            </a:r>
          </a:p>
          <a:p>
            <a:pPr lvl="1"/>
            <a:r>
              <a:rPr lang="en-US" sz="1800" dirty="0"/>
              <a:t>The various shielding assessment utilize MARS simulations to evaluate the shielding in the AP0 target building, penetrations, the MC1 experimental hall, and the Mu2e Production Solenoid Room.</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Credited Controls – Passive Engineering</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Jerry Annala | Muon Campus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34</a:t>
            </a:fld>
            <a:endParaRPr lang="en-US" dirty="0"/>
          </a:p>
        </p:txBody>
      </p:sp>
    </p:spTree>
    <p:extLst>
      <p:ext uri="{BB962C8B-B14F-4D97-AF65-F5344CB8AC3E}">
        <p14:creationId xmlns:p14="http://schemas.microsoft.com/office/powerpoint/2010/main" val="3945421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5306158"/>
          </a:xfrm>
        </p:spPr>
        <p:txBody>
          <a:bodyPr/>
          <a:lstStyle/>
          <a:p>
            <a:r>
              <a:rPr lang="en-US" sz="2000" b="1" dirty="0"/>
              <a:t>Credited Control: Radiation Safety Interlock System (RSIS)</a:t>
            </a:r>
          </a:p>
          <a:p>
            <a:pPr lvl="1"/>
            <a:r>
              <a:rPr lang="en-US" sz="1800" dirty="0"/>
              <a:t>Inhibits beam by controlled redundant critical devices</a:t>
            </a:r>
          </a:p>
          <a:p>
            <a:pPr lvl="1"/>
            <a:r>
              <a:rPr lang="en-US" sz="1800" dirty="0"/>
              <a:t>Enforces the search and secure process</a:t>
            </a:r>
          </a:p>
          <a:p>
            <a:pPr lvl="1"/>
            <a:r>
              <a:rPr lang="en-US" sz="1800" dirty="0"/>
              <a:t>Interlocked doors are present at all access points into the Muon Campus enclosures.</a:t>
            </a:r>
          </a:p>
          <a:p>
            <a:pPr lvl="1"/>
            <a:r>
              <a:rPr lang="en-US" sz="1800" dirty="0"/>
              <a:t>Includes interlocked radiation detectors which protect individuals by disabling beam should prompt radiation from operations exceed specific dose rates</a:t>
            </a:r>
          </a:p>
          <a:p>
            <a:pPr lvl="1"/>
            <a:r>
              <a:rPr lang="en-US" sz="1800" dirty="0"/>
              <a:t>The ES&amp;H Radiation Physics Engineering Dept. (RPE) ensures that all requirements for hardware and system testing are completed semi-annually with a four-month grace period</a:t>
            </a:r>
          </a:p>
          <a:p>
            <a:pPr lvl="1"/>
            <a:r>
              <a:rPr lang="en-US" sz="1800" dirty="0"/>
              <a:t>RPE also verifies the inventory of interlock keys and updates procedures for maintenance and testing of interlock systems </a:t>
            </a:r>
          </a:p>
          <a:p>
            <a:pPr lvl="1"/>
            <a:r>
              <a:rPr lang="en-US" sz="1800" dirty="0"/>
              <a:t>All RSIS are designed, installed and configuration managed in conformance with the requirements of the Fermilab Radiological Control Manual (FRCM)</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Credited Controls – Active Engineering</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Jerry Annala | Muon Campus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35</a:t>
            </a:fld>
            <a:endParaRPr lang="en-US" dirty="0"/>
          </a:p>
        </p:txBody>
      </p:sp>
    </p:spTree>
    <p:extLst>
      <p:ext uri="{BB962C8B-B14F-4D97-AF65-F5344CB8AC3E}">
        <p14:creationId xmlns:p14="http://schemas.microsoft.com/office/powerpoint/2010/main" val="15535070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7B3D7B-D0D9-6253-9115-7D41EF55BC24}"/>
              </a:ext>
            </a:extLst>
          </p:cNvPr>
          <p:cNvSpPr>
            <a:spLocks noGrp="1"/>
          </p:cNvSpPr>
          <p:nvPr>
            <p:ph idx="1"/>
          </p:nvPr>
        </p:nvSpPr>
        <p:spPr/>
        <p:txBody>
          <a:bodyPr/>
          <a:lstStyle/>
          <a:p>
            <a:pPr>
              <a:buFont typeface="Arial" panose="020B0604020202020204" pitchFamily="34" charset="0"/>
              <a:buChar char="•"/>
            </a:pPr>
            <a:r>
              <a:rPr lang="en-US" sz="2000" dirty="0"/>
              <a:t>Interlocked</a:t>
            </a:r>
            <a:r>
              <a:rPr lang="en-US" dirty="0"/>
              <a:t> </a:t>
            </a:r>
            <a:r>
              <a:rPr lang="en-US" sz="2000" dirty="0"/>
              <a:t>Radiation Detectors</a:t>
            </a:r>
          </a:p>
          <a:p>
            <a:pPr lvl="1"/>
            <a:r>
              <a:rPr lang="en-US" sz="1800" dirty="0"/>
              <a:t>All interlocked detectors are calibrated on an annual basis</a:t>
            </a:r>
            <a:endParaRPr lang="en-US" sz="1800" b="1" dirty="0"/>
          </a:p>
          <a:p>
            <a:pPr lvl="1"/>
            <a:r>
              <a:rPr lang="en-US" sz="1800" dirty="0"/>
              <a:t>For areas that do not have adequate permanent shielding these detectors are used to protect an individual outside of the shielding</a:t>
            </a:r>
          </a:p>
          <a:p>
            <a:pPr lvl="1"/>
            <a:r>
              <a:rPr lang="en-US" sz="1800" dirty="0"/>
              <a:t>ES&amp;H RPE Interlock group also installs, tests &amp; maintains all interlocked detectors</a:t>
            </a:r>
          </a:p>
          <a:p>
            <a:endParaRPr lang="en-US" dirty="0"/>
          </a:p>
        </p:txBody>
      </p:sp>
      <p:sp>
        <p:nvSpPr>
          <p:cNvPr id="3" name="Title 2">
            <a:extLst>
              <a:ext uri="{FF2B5EF4-FFF2-40B4-BE49-F238E27FC236}">
                <a16:creationId xmlns:a16="http://schemas.microsoft.com/office/drawing/2014/main" id="{7546DEC5-5935-F65D-2E5F-9D9B370F58F9}"/>
              </a:ext>
            </a:extLst>
          </p:cNvPr>
          <p:cNvSpPr>
            <a:spLocks noGrp="1"/>
          </p:cNvSpPr>
          <p:nvPr>
            <p:ph type="title"/>
          </p:nvPr>
        </p:nvSpPr>
        <p:spPr/>
        <p:txBody>
          <a:bodyPr/>
          <a:lstStyle/>
          <a:p>
            <a:r>
              <a:rPr lang="en-US" dirty="0"/>
              <a:t>Credited Controls – Active Engineering</a:t>
            </a:r>
          </a:p>
        </p:txBody>
      </p:sp>
      <p:sp>
        <p:nvSpPr>
          <p:cNvPr id="4" name="Date Placeholder 3">
            <a:extLst>
              <a:ext uri="{FF2B5EF4-FFF2-40B4-BE49-F238E27FC236}">
                <a16:creationId xmlns:a16="http://schemas.microsoft.com/office/drawing/2014/main" id="{4611A79D-99FD-7168-3F3A-03F9F55E048F}"/>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F23C9D4C-B8EC-2776-5B26-5179D83EA732}"/>
              </a:ext>
            </a:extLst>
          </p:cNvPr>
          <p:cNvSpPr>
            <a:spLocks noGrp="1"/>
          </p:cNvSpPr>
          <p:nvPr>
            <p:ph type="ftr" sz="quarter" idx="3"/>
          </p:nvPr>
        </p:nvSpPr>
        <p:spPr/>
        <p:txBody>
          <a:bodyPr/>
          <a:lstStyle/>
          <a:p>
            <a:pPr>
              <a:defRPr/>
            </a:pPr>
            <a:r>
              <a:rPr lang="en-US"/>
              <a:t>Jerry Annala | Muon Campus Internal Readiness Review</a:t>
            </a:r>
            <a:endParaRPr lang="en-US" b="1" dirty="0"/>
          </a:p>
        </p:txBody>
      </p:sp>
      <p:sp>
        <p:nvSpPr>
          <p:cNvPr id="6" name="Slide Number Placeholder 5">
            <a:extLst>
              <a:ext uri="{FF2B5EF4-FFF2-40B4-BE49-F238E27FC236}">
                <a16:creationId xmlns:a16="http://schemas.microsoft.com/office/drawing/2014/main" id="{7863F2A5-35D6-4017-5654-032FC25874E5}"/>
              </a:ext>
            </a:extLst>
          </p:cNvPr>
          <p:cNvSpPr>
            <a:spLocks noGrp="1"/>
          </p:cNvSpPr>
          <p:nvPr>
            <p:ph type="sldNum" sz="quarter" idx="4"/>
          </p:nvPr>
        </p:nvSpPr>
        <p:spPr/>
        <p:txBody>
          <a:bodyPr/>
          <a:lstStyle/>
          <a:p>
            <a:pPr>
              <a:defRPr/>
            </a:pPr>
            <a:fld id="{148C009B-CB69-E04A-B9B3-34B26D69E9CF}" type="slidenum">
              <a:rPr lang="en-US" smtClean="0"/>
              <a:pPr>
                <a:defRPr/>
              </a:pPr>
              <a:t>36</a:t>
            </a:fld>
            <a:endParaRPr lang="en-US" dirty="0"/>
          </a:p>
        </p:txBody>
      </p:sp>
    </p:spTree>
    <p:extLst>
      <p:ext uri="{BB962C8B-B14F-4D97-AF65-F5344CB8AC3E}">
        <p14:creationId xmlns:p14="http://schemas.microsoft.com/office/powerpoint/2010/main" val="34357657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7B3D7B-D0D9-6253-9115-7D41EF55BC24}"/>
              </a:ext>
            </a:extLst>
          </p:cNvPr>
          <p:cNvSpPr>
            <a:spLocks noGrp="1"/>
          </p:cNvSpPr>
          <p:nvPr>
            <p:ph idx="1"/>
          </p:nvPr>
        </p:nvSpPr>
        <p:spPr>
          <a:xfrm>
            <a:off x="154458" y="930360"/>
            <a:ext cx="7861781" cy="5206828"/>
          </a:xfrm>
          <a:ln>
            <a:solidFill>
              <a:schemeClr val="tx1"/>
            </a:solidFill>
          </a:ln>
        </p:spPr>
        <p:txBody>
          <a:bodyPr/>
          <a:lstStyle/>
          <a:p>
            <a:pPr>
              <a:buFont typeface="Arial" panose="020B0604020202020204" pitchFamily="34" charset="0"/>
              <a:buChar char="•"/>
            </a:pPr>
            <a:r>
              <a:rPr lang="en-US" sz="1800" dirty="0"/>
              <a:t>Interlocked Radiation Detectors</a:t>
            </a:r>
          </a:p>
          <a:p>
            <a:pPr lvl="1"/>
            <a:r>
              <a:rPr lang="en-US" sz="1600" dirty="0"/>
              <a:t>Muon Campus does not have enough shielding for the MCI in many areas, so interlocked radiation detectors are required</a:t>
            </a:r>
          </a:p>
          <a:p>
            <a:pPr lvl="1"/>
            <a:r>
              <a:rPr lang="en-US" sz="1600" dirty="0"/>
              <a:t>The credited control limits for these interlocked radiation detectors are sufficient to protect against the MCI</a:t>
            </a:r>
          </a:p>
          <a:p>
            <a:pPr lvl="2"/>
            <a:r>
              <a:rPr lang="en-US" sz="1400" dirty="0"/>
              <a:t>We operate at levels below the MCI intensity.</a:t>
            </a:r>
          </a:p>
          <a:p>
            <a:pPr lvl="1"/>
            <a:r>
              <a:rPr lang="en-US" sz="1600" dirty="0"/>
              <a:t>Limit levels are set by the Radiation Physics Operations Department (RPO) to satisfy occupancy requirements per 10 CFR Part 835</a:t>
            </a:r>
          </a:p>
          <a:p>
            <a:r>
              <a:rPr lang="en-US" sz="1800" dirty="0"/>
              <a:t>Detector Details</a:t>
            </a:r>
          </a:p>
          <a:p>
            <a:pPr lvl="1"/>
            <a:r>
              <a:rPr lang="en-US" sz="1600" dirty="0"/>
              <a:t>Chipmunks are placed every 13 feet within the AP10, AP30, AP50 service buildings over the DR beamline.  </a:t>
            </a:r>
          </a:p>
          <a:p>
            <a:pPr lvl="2"/>
            <a:r>
              <a:rPr lang="en-US" sz="1400" dirty="0">
                <a:solidFill>
                  <a:schemeClr val="accent6"/>
                </a:solidFill>
              </a:rPr>
              <a:t>Chipmunk limit settings are all 500 mrem/</a:t>
            </a:r>
            <a:r>
              <a:rPr lang="en-US" sz="1400" dirty="0" err="1">
                <a:solidFill>
                  <a:schemeClr val="accent6"/>
                </a:solidFill>
              </a:rPr>
              <a:t>hr</a:t>
            </a:r>
            <a:r>
              <a:rPr lang="en-US" sz="1400" dirty="0">
                <a:solidFill>
                  <a:schemeClr val="accent6"/>
                </a:solidFill>
              </a:rPr>
              <a:t> or lower.</a:t>
            </a:r>
          </a:p>
          <a:p>
            <a:pPr lvl="1"/>
            <a:r>
              <a:rPr lang="en-US" sz="1600" dirty="0">
                <a:solidFill>
                  <a:schemeClr val="accent6"/>
                </a:solidFill>
              </a:rPr>
              <a:t>TLMs are located along the M3 line in the Transport and DR enclosures.</a:t>
            </a:r>
          </a:p>
          <a:p>
            <a:pPr lvl="1"/>
            <a:r>
              <a:rPr lang="en-US" sz="1600" dirty="0">
                <a:solidFill>
                  <a:schemeClr val="accent6"/>
                </a:solidFill>
              </a:rPr>
              <a:t>TLMs are located throughout the DR arcs and along the abort line.</a:t>
            </a:r>
          </a:p>
          <a:p>
            <a:pPr lvl="2"/>
            <a:r>
              <a:rPr lang="en-US" sz="1400" dirty="0">
                <a:solidFill>
                  <a:schemeClr val="accent6"/>
                </a:solidFill>
              </a:rPr>
              <a:t>TLM limit settings are all 100,000 </a:t>
            </a:r>
            <a:r>
              <a:rPr lang="en-US" sz="1400" dirty="0" err="1">
                <a:solidFill>
                  <a:schemeClr val="accent6"/>
                </a:solidFill>
              </a:rPr>
              <a:t>nC</a:t>
            </a:r>
            <a:r>
              <a:rPr lang="en-US" sz="1400" dirty="0">
                <a:solidFill>
                  <a:schemeClr val="accent6"/>
                </a:solidFill>
              </a:rPr>
              <a:t>/min or lower.</a:t>
            </a:r>
            <a:endParaRPr lang="en-US" sz="1200" dirty="0">
              <a:solidFill>
                <a:schemeClr val="accent6"/>
              </a:solidFill>
            </a:endParaRPr>
          </a:p>
          <a:p>
            <a:pPr lvl="1"/>
            <a:r>
              <a:rPr lang="en-US" sz="1600" dirty="0">
                <a:solidFill>
                  <a:schemeClr val="accent6"/>
                </a:solidFill>
              </a:rPr>
              <a:t>Limit levels </a:t>
            </a:r>
            <a:r>
              <a:rPr lang="en-US" sz="1600" dirty="0"/>
              <a:t>can be set lower than the values stated here and are determined by the Radiation Physics Operations Department (RPO) to satisfy occupancy requirements per 10 CFR Part 835.</a:t>
            </a:r>
          </a:p>
          <a:p>
            <a:pPr marL="457200" lvl="1" indent="0">
              <a:buNone/>
            </a:pPr>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endParaRPr lang="en-US" dirty="0"/>
          </a:p>
        </p:txBody>
      </p:sp>
      <p:sp>
        <p:nvSpPr>
          <p:cNvPr id="3" name="Title 2">
            <a:extLst>
              <a:ext uri="{FF2B5EF4-FFF2-40B4-BE49-F238E27FC236}">
                <a16:creationId xmlns:a16="http://schemas.microsoft.com/office/drawing/2014/main" id="{7546DEC5-5935-F65D-2E5F-9D9B370F58F9}"/>
              </a:ext>
            </a:extLst>
          </p:cNvPr>
          <p:cNvSpPr>
            <a:spLocks noGrp="1"/>
          </p:cNvSpPr>
          <p:nvPr>
            <p:ph type="title"/>
          </p:nvPr>
        </p:nvSpPr>
        <p:spPr/>
        <p:txBody>
          <a:bodyPr/>
          <a:lstStyle/>
          <a:p>
            <a:r>
              <a:rPr lang="en-US" dirty="0"/>
              <a:t>Credited Controls – Active Engineering</a:t>
            </a:r>
          </a:p>
        </p:txBody>
      </p:sp>
      <p:sp>
        <p:nvSpPr>
          <p:cNvPr id="4" name="Date Placeholder 3">
            <a:extLst>
              <a:ext uri="{FF2B5EF4-FFF2-40B4-BE49-F238E27FC236}">
                <a16:creationId xmlns:a16="http://schemas.microsoft.com/office/drawing/2014/main" id="{4611A79D-99FD-7168-3F3A-03F9F55E048F}"/>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F23C9D4C-B8EC-2776-5B26-5179D83EA732}"/>
              </a:ext>
            </a:extLst>
          </p:cNvPr>
          <p:cNvSpPr>
            <a:spLocks noGrp="1"/>
          </p:cNvSpPr>
          <p:nvPr>
            <p:ph type="ftr" sz="quarter" idx="3"/>
          </p:nvPr>
        </p:nvSpPr>
        <p:spPr/>
        <p:txBody>
          <a:bodyPr/>
          <a:lstStyle/>
          <a:p>
            <a:pPr>
              <a:defRPr/>
            </a:pPr>
            <a:r>
              <a:rPr lang="en-US"/>
              <a:t>Jerry Annala | Muon Campus Internal Readiness Review</a:t>
            </a:r>
            <a:endParaRPr lang="en-US" b="1" dirty="0"/>
          </a:p>
        </p:txBody>
      </p:sp>
      <p:sp>
        <p:nvSpPr>
          <p:cNvPr id="6" name="Slide Number Placeholder 5">
            <a:extLst>
              <a:ext uri="{FF2B5EF4-FFF2-40B4-BE49-F238E27FC236}">
                <a16:creationId xmlns:a16="http://schemas.microsoft.com/office/drawing/2014/main" id="{7863F2A5-35D6-4017-5654-032FC25874E5}"/>
              </a:ext>
            </a:extLst>
          </p:cNvPr>
          <p:cNvSpPr>
            <a:spLocks noGrp="1"/>
          </p:cNvSpPr>
          <p:nvPr>
            <p:ph type="sldNum" sz="quarter" idx="4"/>
          </p:nvPr>
        </p:nvSpPr>
        <p:spPr/>
        <p:txBody>
          <a:bodyPr/>
          <a:lstStyle/>
          <a:p>
            <a:pPr>
              <a:defRPr/>
            </a:pPr>
            <a:fld id="{148C009B-CB69-E04A-B9B3-34B26D69E9CF}" type="slidenum">
              <a:rPr lang="en-US" smtClean="0"/>
              <a:pPr>
                <a:defRPr/>
              </a:pPr>
              <a:t>37</a:t>
            </a:fld>
            <a:endParaRPr lang="en-US" dirty="0"/>
          </a:p>
        </p:txBody>
      </p:sp>
    </p:spTree>
    <p:extLst>
      <p:ext uri="{BB962C8B-B14F-4D97-AF65-F5344CB8AC3E}">
        <p14:creationId xmlns:p14="http://schemas.microsoft.com/office/powerpoint/2010/main" val="1435214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822375-32E0-B736-62CD-057EE5E970FC}"/>
              </a:ext>
            </a:extLst>
          </p:cNvPr>
          <p:cNvSpPr>
            <a:spLocks noGrp="1"/>
          </p:cNvSpPr>
          <p:nvPr>
            <p:ph type="title"/>
          </p:nvPr>
        </p:nvSpPr>
        <p:spPr/>
        <p:txBody>
          <a:bodyPr/>
          <a:lstStyle/>
          <a:p>
            <a:r>
              <a:rPr lang="en-US" dirty="0"/>
              <a:t>Credited radiation monitor locations</a:t>
            </a:r>
          </a:p>
        </p:txBody>
      </p:sp>
      <p:sp>
        <p:nvSpPr>
          <p:cNvPr id="4" name="Date Placeholder 3">
            <a:extLst>
              <a:ext uri="{FF2B5EF4-FFF2-40B4-BE49-F238E27FC236}">
                <a16:creationId xmlns:a16="http://schemas.microsoft.com/office/drawing/2014/main" id="{932DDDA7-296C-65A5-E7AE-76FBC67E25A1}"/>
              </a:ext>
            </a:extLst>
          </p:cNvPr>
          <p:cNvSpPr>
            <a:spLocks noGrp="1"/>
          </p:cNvSpPr>
          <p:nvPr>
            <p:ph type="dt" sz="half" idx="2"/>
          </p:nvPr>
        </p:nvSpPr>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6F1C561B-740B-B134-223E-E92A77065E47}"/>
              </a:ext>
            </a:extLst>
          </p:cNvPr>
          <p:cNvSpPr>
            <a:spLocks noGrp="1"/>
          </p:cNvSpPr>
          <p:nvPr>
            <p:ph type="ftr" sz="quarter" idx="3"/>
          </p:nvPr>
        </p:nvSpPr>
        <p:spPr/>
        <p:txBody>
          <a:bodyPr/>
          <a:lstStyle/>
          <a:p>
            <a:pPr>
              <a:defRPr/>
            </a:pPr>
            <a:r>
              <a:rPr lang="en-US"/>
              <a:t>Jerry Annala | Muon Campus Internal Readiness Review</a:t>
            </a:r>
            <a:endParaRPr lang="en-US" b="1" dirty="0"/>
          </a:p>
        </p:txBody>
      </p:sp>
      <p:sp>
        <p:nvSpPr>
          <p:cNvPr id="6" name="Slide Number Placeholder 5">
            <a:extLst>
              <a:ext uri="{FF2B5EF4-FFF2-40B4-BE49-F238E27FC236}">
                <a16:creationId xmlns:a16="http://schemas.microsoft.com/office/drawing/2014/main" id="{664C3EB3-6DE7-D066-C88C-52FD091292D4}"/>
              </a:ext>
            </a:extLst>
          </p:cNvPr>
          <p:cNvSpPr>
            <a:spLocks noGrp="1"/>
          </p:cNvSpPr>
          <p:nvPr>
            <p:ph type="sldNum" sz="quarter" idx="4"/>
          </p:nvPr>
        </p:nvSpPr>
        <p:spPr/>
        <p:txBody>
          <a:bodyPr/>
          <a:lstStyle/>
          <a:p>
            <a:pPr>
              <a:defRPr/>
            </a:pPr>
            <a:fld id="{148C009B-CB69-E04A-B9B3-34B26D69E9CF}" type="slidenum">
              <a:rPr lang="en-US" smtClean="0"/>
              <a:pPr>
                <a:defRPr/>
              </a:pPr>
              <a:t>38</a:t>
            </a:fld>
            <a:endParaRPr lang="en-US" dirty="0"/>
          </a:p>
        </p:txBody>
      </p:sp>
      <p:grpSp>
        <p:nvGrpSpPr>
          <p:cNvPr id="7" name="Group 6">
            <a:extLst>
              <a:ext uri="{FF2B5EF4-FFF2-40B4-BE49-F238E27FC236}">
                <a16:creationId xmlns:a16="http://schemas.microsoft.com/office/drawing/2014/main" id="{517F51F4-303C-E292-E3CA-6B142A22D345}"/>
              </a:ext>
            </a:extLst>
          </p:cNvPr>
          <p:cNvGrpSpPr/>
          <p:nvPr/>
        </p:nvGrpSpPr>
        <p:grpSpPr>
          <a:xfrm>
            <a:off x="0" y="1140808"/>
            <a:ext cx="9144000" cy="4576383"/>
            <a:chOff x="0" y="1140808"/>
            <a:chExt cx="9144000" cy="4576383"/>
          </a:xfrm>
        </p:grpSpPr>
        <p:pic>
          <p:nvPicPr>
            <p:cNvPr id="8" name="Picture 7" descr="Diagram&#10;&#10;Description automatically generated">
              <a:extLst>
                <a:ext uri="{FF2B5EF4-FFF2-40B4-BE49-F238E27FC236}">
                  <a16:creationId xmlns:a16="http://schemas.microsoft.com/office/drawing/2014/main" id="{D11F057F-2189-6264-A9A0-9CA33C06F4A4}"/>
                </a:ext>
              </a:extLst>
            </p:cNvPr>
            <p:cNvPicPr>
              <a:picLocks noChangeAspect="1"/>
            </p:cNvPicPr>
            <p:nvPr/>
          </p:nvPicPr>
          <p:blipFill>
            <a:blip r:embed="rId3"/>
            <a:stretch>
              <a:fillRect/>
            </a:stretch>
          </p:blipFill>
          <p:spPr>
            <a:xfrm>
              <a:off x="0" y="1140808"/>
              <a:ext cx="9144000" cy="4576383"/>
            </a:xfrm>
            <a:prstGeom prst="rect">
              <a:avLst/>
            </a:prstGeom>
          </p:spPr>
        </p:pic>
        <p:pic>
          <p:nvPicPr>
            <p:cNvPr id="2" name="Picture 1">
              <a:extLst>
                <a:ext uri="{FF2B5EF4-FFF2-40B4-BE49-F238E27FC236}">
                  <a16:creationId xmlns:a16="http://schemas.microsoft.com/office/drawing/2014/main" id="{B203807B-4198-8DB0-6345-0AEF6DAEE1A9}"/>
                </a:ext>
              </a:extLst>
            </p:cNvPr>
            <p:cNvPicPr>
              <a:picLocks noChangeAspect="1"/>
            </p:cNvPicPr>
            <p:nvPr/>
          </p:nvPicPr>
          <p:blipFill>
            <a:blip r:embed="rId4"/>
            <a:stretch>
              <a:fillRect/>
            </a:stretch>
          </p:blipFill>
          <p:spPr>
            <a:xfrm rot="3848196">
              <a:off x="5107663" y="3687587"/>
              <a:ext cx="468301" cy="621215"/>
            </a:xfrm>
            <a:prstGeom prst="rect">
              <a:avLst/>
            </a:prstGeom>
          </p:spPr>
        </p:pic>
      </p:grpSp>
      <p:sp>
        <p:nvSpPr>
          <p:cNvPr id="9" name="TextBox 8">
            <a:extLst>
              <a:ext uri="{FF2B5EF4-FFF2-40B4-BE49-F238E27FC236}">
                <a16:creationId xmlns:a16="http://schemas.microsoft.com/office/drawing/2014/main" id="{7CE2D43C-0DFF-46E3-2B1C-0C01A2FA95AB}"/>
              </a:ext>
            </a:extLst>
          </p:cNvPr>
          <p:cNvSpPr txBox="1"/>
          <p:nvPr/>
        </p:nvSpPr>
        <p:spPr>
          <a:xfrm flipH="1">
            <a:off x="292885" y="864839"/>
            <a:ext cx="6530701" cy="400110"/>
          </a:xfrm>
          <a:prstGeom prst="rect">
            <a:avLst/>
          </a:prstGeom>
          <a:noFill/>
        </p:spPr>
        <p:txBody>
          <a:bodyPr wrap="square" rtlCol="0">
            <a:spAutoFit/>
          </a:bodyPr>
          <a:lstStyle/>
          <a:p>
            <a:r>
              <a:rPr lang="en-US" sz="2000" dirty="0"/>
              <a:t>Chipmunks shown as red circles in service buildings</a:t>
            </a:r>
          </a:p>
        </p:txBody>
      </p:sp>
    </p:spTree>
    <p:extLst>
      <p:ext uri="{BB962C8B-B14F-4D97-AF65-F5344CB8AC3E}">
        <p14:creationId xmlns:p14="http://schemas.microsoft.com/office/powerpoint/2010/main" val="21730161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D75C09-7478-E22D-FA6E-283AEC983AC4}"/>
              </a:ext>
            </a:extLst>
          </p:cNvPr>
          <p:cNvSpPr>
            <a:spLocks noGrp="1"/>
          </p:cNvSpPr>
          <p:nvPr>
            <p:ph idx="1"/>
          </p:nvPr>
        </p:nvSpPr>
        <p:spPr>
          <a:xfrm>
            <a:off x="228600" y="556969"/>
            <a:ext cx="8672513" cy="5351284"/>
          </a:xfrm>
        </p:spPr>
        <p:txBody>
          <a:bodyPr/>
          <a:lstStyle/>
          <a:p>
            <a:r>
              <a:rPr lang="en-US" sz="2000" b="1" dirty="0"/>
              <a:t>Credited Control: Operation Authorization Document</a:t>
            </a:r>
          </a:p>
          <a:p>
            <a:pPr lvl="1"/>
            <a:r>
              <a:rPr lang="en-US" sz="1600" dirty="0"/>
              <a:t>Machine Beam Permit</a:t>
            </a:r>
          </a:p>
          <a:p>
            <a:pPr lvl="1"/>
            <a:r>
              <a:rPr lang="en-US" sz="1600" dirty="0"/>
              <a:t>Machine Run Condition</a:t>
            </a:r>
          </a:p>
          <a:p>
            <a:pPr lvl="1"/>
            <a:r>
              <a:rPr lang="en-US" sz="1600" dirty="0"/>
              <a:t>Beam will not be transported through the Muon Campus without approval of these documents</a:t>
            </a:r>
          </a:p>
          <a:p>
            <a:r>
              <a:rPr lang="en-US" sz="2000" b="1" dirty="0"/>
              <a:t>Credited Control: Staffing</a:t>
            </a:r>
          </a:p>
          <a:p>
            <a:pPr lvl="1"/>
            <a:r>
              <a:rPr lang="en-US" sz="1600" dirty="0"/>
              <a:t>Ensures operations within bounding conditions specified in Operation Authorization Document</a:t>
            </a:r>
          </a:p>
          <a:p>
            <a:pPr lvl="1"/>
            <a:r>
              <a:rPr lang="en-US" sz="1600" dirty="0"/>
              <a:t>The following staffing shall be in place during applicable beam operation: </a:t>
            </a:r>
          </a:p>
          <a:p>
            <a:pPr lvl="2"/>
            <a:r>
              <a:rPr lang="en-US" sz="1400" dirty="0"/>
              <a:t>At least one member of the AD Operations Department who has achieved the rank of Operator II or higher shall be on duty and on site. </a:t>
            </a:r>
          </a:p>
          <a:p>
            <a:pPr lvl="2"/>
            <a:r>
              <a:rPr lang="en-US" sz="1400" dirty="0"/>
              <a:t>At least one member of the AD Operations Department shall be present in the Main Control Room (MCR).</a:t>
            </a:r>
          </a:p>
          <a:p>
            <a:pPr lvl="2"/>
            <a:r>
              <a:rPr lang="en-US" sz="1400" dirty="0"/>
              <a:t>These requirements can be satisfied by a single person.</a:t>
            </a:r>
          </a:p>
          <a:p>
            <a:r>
              <a:rPr lang="en-US" sz="2000" b="1" dirty="0"/>
              <a:t>Credited Control: Accelerator Operating Parameters</a:t>
            </a:r>
            <a:endParaRPr lang="en-US" sz="2000" dirty="0"/>
          </a:p>
          <a:p>
            <a:pPr lvl="1"/>
            <a:r>
              <a:rPr lang="en-US" sz="1600" dirty="0"/>
              <a:t>The MCI intensity of </a:t>
            </a:r>
            <a:r>
              <a:rPr lang="en-US" sz="1600" dirty="0">
                <a:solidFill>
                  <a:schemeClr val="accent6"/>
                </a:solidFill>
              </a:rPr>
              <a:t>3.78 e17 </a:t>
            </a:r>
            <a:r>
              <a:rPr lang="en-US" sz="1600" dirty="0"/>
              <a:t>protons/</a:t>
            </a:r>
            <a:r>
              <a:rPr lang="en-US" sz="1600" dirty="0" err="1"/>
              <a:t>hr</a:t>
            </a:r>
            <a:r>
              <a:rPr lang="en-US" sz="1600" dirty="0"/>
              <a:t> at 8 GeV shall not be exceeded anywhere in the Muon Campus.</a:t>
            </a:r>
          </a:p>
          <a:p>
            <a:pPr lvl="1"/>
            <a:r>
              <a:rPr lang="en-US" sz="1600" dirty="0"/>
              <a:t>The intensity in the Delivery Ring outside of the 30 straight section, DR abort line and in the M4 beamline shall not exceed 5.54 e16 protons/</a:t>
            </a:r>
            <a:r>
              <a:rPr lang="en-US" sz="1600" dirty="0" err="1"/>
              <a:t>hr</a:t>
            </a:r>
            <a:r>
              <a:rPr lang="en-US" sz="1600" dirty="0"/>
              <a:t> at 8 GeV</a:t>
            </a:r>
          </a:p>
          <a:p>
            <a:pPr lvl="1"/>
            <a:r>
              <a:rPr lang="en-US" sz="1600" dirty="0"/>
              <a:t>The intensity in the M5 beamline to g-2 shall not exceed 1.7 e13 particles/</a:t>
            </a:r>
            <a:r>
              <a:rPr lang="en-US" sz="1600" dirty="0" err="1"/>
              <a:t>hr</a:t>
            </a:r>
            <a:r>
              <a:rPr lang="en-US" sz="1600" dirty="0"/>
              <a:t> at an energy of 3.1 GeV</a:t>
            </a:r>
          </a:p>
        </p:txBody>
      </p:sp>
      <p:sp>
        <p:nvSpPr>
          <p:cNvPr id="3" name="Title 2">
            <a:extLst>
              <a:ext uri="{FF2B5EF4-FFF2-40B4-BE49-F238E27FC236}">
                <a16:creationId xmlns:a16="http://schemas.microsoft.com/office/drawing/2014/main" id="{38A6094C-F56C-6BED-3A07-C2A482073009}"/>
              </a:ext>
            </a:extLst>
          </p:cNvPr>
          <p:cNvSpPr>
            <a:spLocks noGrp="1"/>
          </p:cNvSpPr>
          <p:nvPr>
            <p:ph type="title"/>
          </p:nvPr>
        </p:nvSpPr>
        <p:spPr>
          <a:xfrm>
            <a:off x="228600" y="140242"/>
            <a:ext cx="8686800" cy="427877"/>
          </a:xfrm>
        </p:spPr>
        <p:txBody>
          <a:bodyPr/>
          <a:lstStyle/>
          <a:p>
            <a:r>
              <a:rPr lang="en-US" dirty="0"/>
              <a:t>Credited Controls - Administrative</a:t>
            </a:r>
          </a:p>
        </p:txBody>
      </p:sp>
      <p:sp>
        <p:nvSpPr>
          <p:cNvPr id="4" name="Date Placeholder 3">
            <a:extLst>
              <a:ext uri="{FF2B5EF4-FFF2-40B4-BE49-F238E27FC236}">
                <a16:creationId xmlns:a16="http://schemas.microsoft.com/office/drawing/2014/main" id="{E9EC5738-0187-EDEA-C30B-E17A9A385F5E}"/>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FB8EF82C-2EEB-F6B8-4A89-1615A94C20CD}"/>
              </a:ext>
            </a:extLst>
          </p:cNvPr>
          <p:cNvSpPr>
            <a:spLocks noGrp="1"/>
          </p:cNvSpPr>
          <p:nvPr>
            <p:ph type="ftr" sz="quarter" idx="3"/>
          </p:nvPr>
        </p:nvSpPr>
        <p:spPr/>
        <p:txBody>
          <a:bodyPr/>
          <a:lstStyle/>
          <a:p>
            <a:pPr>
              <a:defRPr/>
            </a:pPr>
            <a:r>
              <a:rPr lang="en-US"/>
              <a:t>Jerry Annala | Muon Campus Internal Readiness Review</a:t>
            </a:r>
            <a:endParaRPr lang="en-US" b="1" dirty="0"/>
          </a:p>
        </p:txBody>
      </p:sp>
      <p:sp>
        <p:nvSpPr>
          <p:cNvPr id="6" name="Slide Number Placeholder 5">
            <a:extLst>
              <a:ext uri="{FF2B5EF4-FFF2-40B4-BE49-F238E27FC236}">
                <a16:creationId xmlns:a16="http://schemas.microsoft.com/office/drawing/2014/main" id="{97C13140-0919-15D9-5181-02C1C80694DB}"/>
              </a:ext>
            </a:extLst>
          </p:cNvPr>
          <p:cNvSpPr>
            <a:spLocks noGrp="1"/>
          </p:cNvSpPr>
          <p:nvPr>
            <p:ph type="sldNum" sz="quarter" idx="4"/>
          </p:nvPr>
        </p:nvSpPr>
        <p:spPr/>
        <p:txBody>
          <a:bodyPr/>
          <a:lstStyle/>
          <a:p>
            <a:pPr>
              <a:defRPr/>
            </a:pPr>
            <a:fld id="{148C009B-CB69-E04A-B9B3-34B26D69E9CF}" type="slidenum">
              <a:rPr lang="en-US" smtClean="0"/>
              <a:pPr>
                <a:defRPr/>
              </a:pPr>
              <a:t>39</a:t>
            </a:fld>
            <a:endParaRPr lang="en-US" dirty="0"/>
          </a:p>
        </p:txBody>
      </p:sp>
    </p:spTree>
    <p:extLst>
      <p:ext uri="{BB962C8B-B14F-4D97-AF65-F5344CB8AC3E}">
        <p14:creationId xmlns:p14="http://schemas.microsoft.com/office/powerpoint/2010/main" val="3898458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a:t>Muon Campus Overview - Layout</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grpSp>
        <p:nvGrpSpPr>
          <p:cNvPr id="18" name="Group 17">
            <a:extLst>
              <a:ext uri="{FF2B5EF4-FFF2-40B4-BE49-F238E27FC236}">
                <a16:creationId xmlns:a16="http://schemas.microsoft.com/office/drawing/2014/main" id="{2281B432-8413-E071-15BF-F12ACE5B5124}"/>
              </a:ext>
            </a:extLst>
          </p:cNvPr>
          <p:cNvGrpSpPr/>
          <p:nvPr/>
        </p:nvGrpSpPr>
        <p:grpSpPr>
          <a:xfrm>
            <a:off x="221226" y="857250"/>
            <a:ext cx="8760542" cy="5143500"/>
            <a:chOff x="221226" y="857250"/>
            <a:chExt cx="8760542" cy="5143500"/>
          </a:xfrm>
        </p:grpSpPr>
        <p:grpSp>
          <p:nvGrpSpPr>
            <p:cNvPr id="19" name="Group 18">
              <a:extLst>
                <a:ext uri="{FF2B5EF4-FFF2-40B4-BE49-F238E27FC236}">
                  <a16:creationId xmlns:a16="http://schemas.microsoft.com/office/drawing/2014/main" id="{926FBF81-C559-1DCE-A665-EFA902D9B582}"/>
                </a:ext>
              </a:extLst>
            </p:cNvPr>
            <p:cNvGrpSpPr/>
            <p:nvPr/>
          </p:nvGrpSpPr>
          <p:grpSpPr>
            <a:xfrm>
              <a:off x="221226" y="857250"/>
              <a:ext cx="8760542" cy="5143500"/>
              <a:chOff x="1766869" y="903226"/>
              <a:chExt cx="8706323" cy="5023817"/>
            </a:xfrm>
          </p:grpSpPr>
          <p:pic>
            <p:nvPicPr>
              <p:cNvPr id="24" name="Picture 23">
                <a:extLst>
                  <a:ext uri="{FF2B5EF4-FFF2-40B4-BE49-F238E27FC236}">
                    <a16:creationId xmlns:a16="http://schemas.microsoft.com/office/drawing/2014/main" id="{8B176F82-D832-59FF-9E03-7F3C934C43D2}"/>
                  </a:ext>
                </a:extLst>
              </p:cNvPr>
              <p:cNvPicPr>
                <a:picLocks noChangeAspect="1"/>
              </p:cNvPicPr>
              <p:nvPr/>
            </p:nvPicPr>
            <p:blipFill>
              <a:blip r:embed="rId3"/>
              <a:stretch>
                <a:fillRect/>
              </a:stretch>
            </p:blipFill>
            <p:spPr>
              <a:xfrm>
                <a:off x="1766869" y="903226"/>
                <a:ext cx="8706323" cy="5023817"/>
              </a:xfrm>
              <a:prstGeom prst="rect">
                <a:avLst/>
              </a:prstGeom>
            </p:spPr>
          </p:pic>
          <p:cxnSp>
            <p:nvCxnSpPr>
              <p:cNvPr id="25" name="Straight Connector 24">
                <a:extLst>
                  <a:ext uri="{FF2B5EF4-FFF2-40B4-BE49-F238E27FC236}">
                    <a16:creationId xmlns:a16="http://schemas.microsoft.com/office/drawing/2014/main" id="{68959AF6-AE54-EC6A-1D9C-AEEECBF27598}"/>
                  </a:ext>
                </a:extLst>
              </p:cNvPr>
              <p:cNvCxnSpPr>
                <a:cxnSpLocks noChangeAspect="1"/>
                <a:stCxn id="44" idx="3"/>
              </p:cNvCxnSpPr>
              <p:nvPr/>
            </p:nvCxnSpPr>
            <p:spPr>
              <a:xfrm>
                <a:off x="2997179" y="2660049"/>
                <a:ext cx="1369461" cy="718414"/>
              </a:xfrm>
              <a:prstGeom prst="line">
                <a:avLst/>
              </a:prstGeom>
              <a:ln w="38100">
                <a:solidFill>
                  <a:srgbClr val="C269FF"/>
                </a:solidFill>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4B716EEF-EAD8-464C-4E41-97AFB68FC4F8}"/>
                  </a:ext>
                </a:extLst>
              </p:cNvPr>
              <p:cNvSpPr txBox="1"/>
              <p:nvPr/>
            </p:nvSpPr>
            <p:spPr>
              <a:xfrm>
                <a:off x="5082338" y="1986276"/>
                <a:ext cx="1306622" cy="450923"/>
              </a:xfrm>
              <a:prstGeom prst="rect">
                <a:avLst/>
              </a:prstGeom>
              <a:noFill/>
            </p:spPr>
            <p:txBody>
              <a:bodyPr wrap="square" rtlCol="0">
                <a:spAutoFit/>
              </a:bodyPr>
              <a:lstStyle/>
              <a:p>
                <a:r>
                  <a:rPr lang="en-US" b="1" dirty="0">
                    <a:solidFill>
                      <a:schemeClr val="accent1"/>
                    </a:solidFill>
                    <a:effectLst>
                      <a:outerShdw blurRad="38100" dist="38100" dir="2700000" algn="tl">
                        <a:srgbClr val="000000">
                          <a:alpha val="43137"/>
                        </a:srgbClr>
                      </a:outerShdw>
                    </a:effectLst>
                  </a:rPr>
                  <a:t>Recycler</a:t>
                </a:r>
              </a:p>
            </p:txBody>
          </p:sp>
          <p:sp>
            <p:nvSpPr>
              <p:cNvPr id="27" name="TextBox 26">
                <a:extLst>
                  <a:ext uri="{FF2B5EF4-FFF2-40B4-BE49-F238E27FC236}">
                    <a16:creationId xmlns:a16="http://schemas.microsoft.com/office/drawing/2014/main" id="{CE702AC6-0C9F-CC68-9516-6923C85EFCAC}"/>
                  </a:ext>
                </a:extLst>
              </p:cNvPr>
              <p:cNvSpPr txBox="1"/>
              <p:nvPr/>
            </p:nvSpPr>
            <p:spPr>
              <a:xfrm rot="1698179">
                <a:off x="2949835" y="2988325"/>
                <a:ext cx="1433406" cy="338192"/>
              </a:xfrm>
              <a:prstGeom prst="rect">
                <a:avLst/>
              </a:prstGeom>
              <a:noFill/>
            </p:spPr>
            <p:txBody>
              <a:bodyPr wrap="square" rtlCol="0">
                <a:spAutoFit/>
              </a:bodyPr>
              <a:lstStyle/>
              <a:p>
                <a:r>
                  <a:rPr lang="en-US" sz="1650" b="1" dirty="0">
                    <a:solidFill>
                      <a:srgbClr val="C269FF"/>
                    </a:solidFill>
                    <a:effectLst>
                      <a:outerShdw blurRad="38100" dist="38100" dir="2700000" algn="tl">
                        <a:srgbClr val="000000">
                          <a:alpha val="43137"/>
                        </a:srgbClr>
                      </a:outerShdw>
                    </a:effectLst>
                  </a:rPr>
                  <a:t>P1, P2, M1</a:t>
                </a:r>
              </a:p>
            </p:txBody>
          </p:sp>
          <p:sp>
            <p:nvSpPr>
              <p:cNvPr id="28" name="TextBox 27">
                <a:extLst>
                  <a:ext uri="{FF2B5EF4-FFF2-40B4-BE49-F238E27FC236}">
                    <a16:creationId xmlns:a16="http://schemas.microsoft.com/office/drawing/2014/main" id="{A68235AB-9F93-2242-5FBE-49DC23951BCF}"/>
                  </a:ext>
                </a:extLst>
              </p:cNvPr>
              <p:cNvSpPr txBox="1"/>
              <p:nvPr/>
            </p:nvSpPr>
            <p:spPr>
              <a:xfrm>
                <a:off x="4451859" y="3018669"/>
                <a:ext cx="574196" cy="338192"/>
              </a:xfrm>
              <a:prstGeom prst="rect">
                <a:avLst/>
              </a:prstGeom>
              <a:noFill/>
            </p:spPr>
            <p:txBody>
              <a:bodyPr wrap="square" rtlCol="0">
                <a:spAutoFit/>
              </a:bodyPr>
              <a:lstStyle/>
              <a:p>
                <a:r>
                  <a:rPr lang="en-US" sz="1650" b="1" dirty="0">
                    <a:solidFill>
                      <a:srgbClr val="00B0F0"/>
                    </a:solidFill>
                    <a:effectLst>
                      <a:outerShdw blurRad="38100" dist="38100" dir="2700000" algn="tl">
                        <a:srgbClr val="000000">
                          <a:alpha val="43137"/>
                        </a:srgbClr>
                      </a:outerShdw>
                    </a:effectLst>
                  </a:rPr>
                  <a:t>M2</a:t>
                </a:r>
              </a:p>
            </p:txBody>
          </p:sp>
          <p:sp>
            <p:nvSpPr>
              <p:cNvPr id="29" name="TextBox 28">
                <a:extLst>
                  <a:ext uri="{FF2B5EF4-FFF2-40B4-BE49-F238E27FC236}">
                    <a16:creationId xmlns:a16="http://schemas.microsoft.com/office/drawing/2014/main" id="{A370E12D-3DFC-3A7C-77C5-3A353D4BB120}"/>
                  </a:ext>
                </a:extLst>
              </p:cNvPr>
              <p:cNvSpPr txBox="1"/>
              <p:nvPr/>
            </p:nvSpPr>
            <p:spPr>
              <a:xfrm>
                <a:off x="4615658" y="3669974"/>
                <a:ext cx="574196" cy="338192"/>
              </a:xfrm>
              <a:prstGeom prst="rect">
                <a:avLst/>
              </a:prstGeom>
              <a:noFill/>
            </p:spPr>
            <p:txBody>
              <a:bodyPr wrap="square" rtlCol="0">
                <a:spAutoFit/>
              </a:bodyPr>
              <a:lstStyle/>
              <a:p>
                <a:r>
                  <a:rPr lang="en-US" sz="1650" b="1" dirty="0">
                    <a:solidFill>
                      <a:schemeClr val="accent4"/>
                    </a:solidFill>
                    <a:effectLst>
                      <a:outerShdw blurRad="38100" dist="38100" dir="2700000" algn="tl">
                        <a:srgbClr val="000000">
                          <a:alpha val="43137"/>
                        </a:srgbClr>
                      </a:outerShdw>
                    </a:effectLst>
                  </a:rPr>
                  <a:t>M3</a:t>
                </a:r>
              </a:p>
            </p:txBody>
          </p:sp>
          <p:sp>
            <p:nvSpPr>
              <p:cNvPr id="30" name="TextBox 29">
                <a:extLst>
                  <a:ext uri="{FF2B5EF4-FFF2-40B4-BE49-F238E27FC236}">
                    <a16:creationId xmlns:a16="http://schemas.microsoft.com/office/drawing/2014/main" id="{9977A4B9-3C3A-2EF5-9272-75082252D312}"/>
                  </a:ext>
                </a:extLst>
              </p:cNvPr>
              <p:cNvSpPr txBox="1"/>
              <p:nvPr/>
            </p:nvSpPr>
            <p:spPr>
              <a:xfrm rot="365587">
                <a:off x="5974844" y="3660781"/>
                <a:ext cx="1385875" cy="338192"/>
              </a:xfrm>
              <a:prstGeom prst="rect">
                <a:avLst/>
              </a:prstGeom>
              <a:noFill/>
            </p:spPr>
            <p:txBody>
              <a:bodyPr wrap="square" rtlCol="0">
                <a:spAutoFit/>
              </a:bodyPr>
              <a:lstStyle/>
              <a:p>
                <a:r>
                  <a:rPr lang="en-US" sz="1650" b="1" dirty="0">
                    <a:solidFill>
                      <a:srgbClr val="A7A8AA"/>
                    </a:solidFill>
                    <a:effectLst>
                      <a:outerShdw blurRad="38100" dist="38100" dir="2700000" algn="tl">
                        <a:srgbClr val="000000">
                          <a:alpha val="43137"/>
                        </a:srgbClr>
                      </a:outerShdw>
                    </a:effectLst>
                  </a:rPr>
                  <a:t>Delivery Ring</a:t>
                </a:r>
              </a:p>
            </p:txBody>
          </p:sp>
          <p:sp>
            <p:nvSpPr>
              <p:cNvPr id="31" name="TextBox 30">
                <a:extLst>
                  <a:ext uri="{FF2B5EF4-FFF2-40B4-BE49-F238E27FC236}">
                    <a16:creationId xmlns:a16="http://schemas.microsoft.com/office/drawing/2014/main" id="{DD9A37AA-818D-60AD-23F2-161CF0AD4DC0}"/>
                  </a:ext>
                </a:extLst>
              </p:cNvPr>
              <p:cNvSpPr txBox="1"/>
              <p:nvPr/>
            </p:nvSpPr>
            <p:spPr>
              <a:xfrm>
                <a:off x="5574636" y="4612843"/>
                <a:ext cx="718673" cy="338192"/>
              </a:xfrm>
              <a:prstGeom prst="rect">
                <a:avLst/>
              </a:prstGeom>
              <a:noFill/>
            </p:spPr>
            <p:txBody>
              <a:bodyPr wrap="square" rtlCol="0">
                <a:spAutoFit/>
              </a:bodyPr>
              <a:lstStyle/>
              <a:p>
                <a:r>
                  <a:rPr lang="en-US" sz="1650" b="1" dirty="0">
                    <a:solidFill>
                      <a:schemeClr val="accent2"/>
                    </a:solidFill>
                    <a:effectLst>
                      <a:outerShdw blurRad="38100" dist="38100" dir="2700000" algn="tl">
                        <a:srgbClr val="000000">
                          <a:alpha val="43137"/>
                        </a:srgbClr>
                      </a:outerShdw>
                    </a:effectLst>
                  </a:rPr>
                  <a:t>  M5</a:t>
                </a:r>
              </a:p>
            </p:txBody>
          </p:sp>
          <p:sp>
            <p:nvSpPr>
              <p:cNvPr id="32" name="TextBox 31">
                <a:extLst>
                  <a:ext uri="{FF2B5EF4-FFF2-40B4-BE49-F238E27FC236}">
                    <a16:creationId xmlns:a16="http://schemas.microsoft.com/office/drawing/2014/main" id="{9B0AECD7-C7A1-587A-C140-BEA5B7A565B4}"/>
                  </a:ext>
                </a:extLst>
              </p:cNvPr>
              <p:cNvSpPr txBox="1"/>
              <p:nvPr/>
            </p:nvSpPr>
            <p:spPr>
              <a:xfrm>
                <a:off x="6715925" y="4538629"/>
                <a:ext cx="574196" cy="338192"/>
              </a:xfrm>
              <a:prstGeom prst="rect">
                <a:avLst/>
              </a:prstGeom>
              <a:noFill/>
            </p:spPr>
            <p:txBody>
              <a:bodyPr wrap="square" rtlCol="0">
                <a:spAutoFit/>
              </a:bodyPr>
              <a:lstStyle/>
              <a:p>
                <a:r>
                  <a:rPr lang="en-US" sz="1650" b="1" dirty="0">
                    <a:solidFill>
                      <a:schemeClr val="accent2">
                        <a:lumMod val="50000"/>
                      </a:schemeClr>
                    </a:solidFill>
                    <a:effectLst>
                      <a:outerShdw blurRad="38100" dist="38100" dir="2700000" algn="tl">
                        <a:srgbClr val="000000">
                          <a:alpha val="43137"/>
                        </a:srgbClr>
                      </a:outerShdw>
                    </a:effectLst>
                  </a:rPr>
                  <a:t>M4</a:t>
                </a:r>
              </a:p>
            </p:txBody>
          </p:sp>
          <p:sp>
            <p:nvSpPr>
              <p:cNvPr id="33" name="TextBox 32">
                <a:extLst>
                  <a:ext uri="{FF2B5EF4-FFF2-40B4-BE49-F238E27FC236}">
                    <a16:creationId xmlns:a16="http://schemas.microsoft.com/office/drawing/2014/main" id="{E521B898-9A35-7E2A-7417-71CFAF902121}"/>
                  </a:ext>
                </a:extLst>
              </p:cNvPr>
              <p:cNvSpPr txBox="1"/>
              <p:nvPr/>
            </p:nvSpPr>
            <p:spPr>
              <a:xfrm rot="2191045">
                <a:off x="3765817" y="3387513"/>
                <a:ext cx="894099" cy="309321"/>
              </a:xfrm>
              <a:prstGeom prst="rect">
                <a:avLst/>
              </a:prstGeom>
              <a:noFill/>
            </p:spPr>
            <p:txBody>
              <a:bodyPr wrap="square" rtlCol="0">
                <a:spAutoFit/>
              </a:bodyPr>
              <a:lstStyle/>
              <a:p>
                <a:pPr algn="ctr">
                  <a:lnSpc>
                    <a:spcPct val="80000"/>
                  </a:lnSpc>
                </a:pPr>
                <a:r>
                  <a:rPr lang="en-US" sz="900" b="1" dirty="0">
                    <a:solidFill>
                      <a:schemeClr val="accent6">
                        <a:lumMod val="20000"/>
                        <a:lumOff val="80000"/>
                      </a:schemeClr>
                    </a:solidFill>
                    <a:effectLst>
                      <a:outerShdw blurRad="38100" dist="38100" dir="2700000" algn="tl">
                        <a:srgbClr val="000000">
                          <a:alpha val="43137"/>
                        </a:srgbClr>
                      </a:outerShdw>
                    </a:effectLst>
                  </a:rPr>
                  <a:t>AP0</a:t>
                </a:r>
              </a:p>
              <a:p>
                <a:pPr algn="ctr">
                  <a:lnSpc>
                    <a:spcPct val="80000"/>
                  </a:lnSpc>
                </a:pPr>
                <a:r>
                  <a:rPr lang="en-US" sz="900" b="1" dirty="0">
                    <a:solidFill>
                      <a:schemeClr val="accent6">
                        <a:lumMod val="20000"/>
                        <a:lumOff val="80000"/>
                      </a:schemeClr>
                    </a:solidFill>
                    <a:effectLst>
                      <a:outerShdw blurRad="38100" dist="38100" dir="2700000" algn="tl">
                        <a:srgbClr val="000000">
                          <a:alpha val="43137"/>
                        </a:srgbClr>
                      </a:outerShdw>
                    </a:effectLst>
                  </a:rPr>
                  <a:t>Target Station</a:t>
                </a:r>
              </a:p>
            </p:txBody>
          </p:sp>
          <p:sp>
            <p:nvSpPr>
              <p:cNvPr id="34" name="TextBox 33">
                <a:extLst>
                  <a:ext uri="{FF2B5EF4-FFF2-40B4-BE49-F238E27FC236}">
                    <a16:creationId xmlns:a16="http://schemas.microsoft.com/office/drawing/2014/main" id="{8BE496D2-FDE2-974D-051A-865A3C9AC820}"/>
                  </a:ext>
                </a:extLst>
              </p:cNvPr>
              <p:cNvSpPr txBox="1"/>
              <p:nvPr/>
            </p:nvSpPr>
            <p:spPr>
              <a:xfrm rot="3075643">
                <a:off x="5615864" y="4163882"/>
                <a:ext cx="516488" cy="229403"/>
              </a:xfrm>
              <a:prstGeom prst="rect">
                <a:avLst/>
              </a:prstGeom>
              <a:noFill/>
            </p:spPr>
            <p:txBody>
              <a:bodyPr wrap="square" rtlCol="0">
                <a:spAutoFit/>
              </a:bodyPr>
              <a:lstStyle/>
              <a:p>
                <a:r>
                  <a:rPr lang="en-US" sz="900" b="1" dirty="0">
                    <a:solidFill>
                      <a:schemeClr val="accent6">
                        <a:lumMod val="20000"/>
                        <a:lumOff val="80000"/>
                      </a:schemeClr>
                    </a:solidFill>
                    <a:effectLst>
                      <a:outerShdw blurRad="38100" dist="38100" dir="2700000" algn="tl">
                        <a:srgbClr val="000000">
                          <a:alpha val="43137"/>
                        </a:srgbClr>
                      </a:outerShdw>
                    </a:effectLst>
                  </a:rPr>
                  <a:t>AP30</a:t>
                </a:r>
              </a:p>
            </p:txBody>
          </p:sp>
          <p:sp>
            <p:nvSpPr>
              <p:cNvPr id="35" name="TextBox 34">
                <a:extLst>
                  <a:ext uri="{FF2B5EF4-FFF2-40B4-BE49-F238E27FC236}">
                    <a16:creationId xmlns:a16="http://schemas.microsoft.com/office/drawing/2014/main" id="{0777B5A6-3752-58CF-2518-C3677FE09248}"/>
                  </a:ext>
                </a:extLst>
              </p:cNvPr>
              <p:cNvSpPr txBox="1"/>
              <p:nvPr/>
            </p:nvSpPr>
            <p:spPr>
              <a:xfrm rot="470845">
                <a:off x="6033380" y="3967759"/>
                <a:ext cx="516488" cy="225461"/>
              </a:xfrm>
              <a:prstGeom prst="rect">
                <a:avLst/>
              </a:prstGeom>
              <a:noFill/>
            </p:spPr>
            <p:txBody>
              <a:bodyPr wrap="square" rtlCol="0">
                <a:spAutoFit/>
              </a:bodyPr>
              <a:lstStyle/>
              <a:p>
                <a:r>
                  <a:rPr lang="en-US" sz="900" b="1" dirty="0">
                    <a:solidFill>
                      <a:schemeClr val="accent6">
                        <a:lumMod val="20000"/>
                        <a:lumOff val="80000"/>
                      </a:schemeClr>
                    </a:solidFill>
                    <a:effectLst>
                      <a:outerShdw blurRad="38100" dist="38100" dir="2700000" algn="tl">
                        <a:srgbClr val="000000">
                          <a:alpha val="43137"/>
                        </a:srgbClr>
                      </a:outerShdw>
                    </a:effectLst>
                  </a:rPr>
                  <a:t>AP50</a:t>
                </a:r>
              </a:p>
            </p:txBody>
          </p:sp>
          <p:sp>
            <p:nvSpPr>
              <p:cNvPr id="36" name="TextBox 35">
                <a:extLst>
                  <a:ext uri="{FF2B5EF4-FFF2-40B4-BE49-F238E27FC236}">
                    <a16:creationId xmlns:a16="http://schemas.microsoft.com/office/drawing/2014/main" id="{DBA860C8-8C81-0664-7814-3BF78C2FE789}"/>
                  </a:ext>
                </a:extLst>
              </p:cNvPr>
              <p:cNvSpPr txBox="1"/>
              <p:nvPr/>
            </p:nvSpPr>
            <p:spPr>
              <a:xfrm rot="20167077">
                <a:off x="6413287" y="4205588"/>
                <a:ext cx="516488" cy="225461"/>
              </a:xfrm>
              <a:prstGeom prst="rect">
                <a:avLst/>
              </a:prstGeom>
              <a:noFill/>
            </p:spPr>
            <p:txBody>
              <a:bodyPr wrap="square" rtlCol="0">
                <a:spAutoFit/>
              </a:bodyPr>
              <a:lstStyle/>
              <a:p>
                <a:r>
                  <a:rPr lang="en-US" sz="900" b="1" dirty="0">
                    <a:solidFill>
                      <a:schemeClr val="accent6">
                        <a:lumMod val="20000"/>
                        <a:lumOff val="80000"/>
                      </a:schemeClr>
                    </a:solidFill>
                    <a:effectLst>
                      <a:outerShdw blurRad="38100" dist="38100" dir="2700000" algn="tl">
                        <a:srgbClr val="000000">
                          <a:alpha val="43137"/>
                        </a:srgbClr>
                      </a:outerShdw>
                    </a:effectLst>
                  </a:rPr>
                  <a:t>AP10</a:t>
                </a:r>
              </a:p>
            </p:txBody>
          </p:sp>
          <p:sp>
            <p:nvSpPr>
              <p:cNvPr id="37" name="TextBox 36">
                <a:extLst>
                  <a:ext uri="{FF2B5EF4-FFF2-40B4-BE49-F238E27FC236}">
                    <a16:creationId xmlns:a16="http://schemas.microsoft.com/office/drawing/2014/main" id="{260E2764-503F-4AC4-2333-7BFFEB27E122}"/>
                  </a:ext>
                </a:extLst>
              </p:cNvPr>
              <p:cNvSpPr txBox="1"/>
              <p:nvPr/>
            </p:nvSpPr>
            <p:spPr>
              <a:xfrm rot="1398703">
                <a:off x="7613879" y="4672138"/>
                <a:ext cx="577402" cy="225461"/>
              </a:xfrm>
              <a:prstGeom prst="rect">
                <a:avLst/>
              </a:prstGeom>
              <a:noFill/>
            </p:spPr>
            <p:txBody>
              <a:bodyPr wrap="square" rtlCol="0">
                <a:spAutoFit/>
              </a:bodyPr>
              <a:lstStyle/>
              <a:p>
                <a:r>
                  <a:rPr lang="en-US" sz="900" b="1" dirty="0">
                    <a:solidFill>
                      <a:schemeClr val="accent6">
                        <a:lumMod val="20000"/>
                        <a:lumOff val="80000"/>
                      </a:schemeClr>
                    </a:solidFill>
                    <a:effectLst>
                      <a:outerShdw blurRad="38100" dist="38100" dir="2700000" algn="tl">
                        <a:srgbClr val="000000">
                          <a:alpha val="43137"/>
                        </a:srgbClr>
                      </a:outerShdw>
                    </a:effectLst>
                  </a:rPr>
                  <a:t>Mu2e</a:t>
                </a:r>
              </a:p>
            </p:txBody>
          </p:sp>
          <p:sp>
            <p:nvSpPr>
              <p:cNvPr id="38" name="TextBox 37">
                <a:extLst>
                  <a:ext uri="{FF2B5EF4-FFF2-40B4-BE49-F238E27FC236}">
                    <a16:creationId xmlns:a16="http://schemas.microsoft.com/office/drawing/2014/main" id="{6983F7F5-0AFF-0373-219B-615EFEE2EC08}"/>
                  </a:ext>
                </a:extLst>
              </p:cNvPr>
              <p:cNvSpPr txBox="1"/>
              <p:nvPr/>
            </p:nvSpPr>
            <p:spPr>
              <a:xfrm rot="1109329">
                <a:off x="6197863" y="4747430"/>
                <a:ext cx="526106" cy="360738"/>
              </a:xfrm>
              <a:prstGeom prst="rect">
                <a:avLst/>
              </a:prstGeom>
              <a:noFill/>
            </p:spPr>
            <p:txBody>
              <a:bodyPr wrap="square" rtlCol="0">
                <a:spAutoFit/>
              </a:bodyPr>
              <a:lstStyle/>
              <a:p>
                <a:r>
                  <a:rPr lang="en-US" sz="900" b="1" dirty="0">
                    <a:solidFill>
                      <a:schemeClr val="accent6">
                        <a:lumMod val="20000"/>
                        <a:lumOff val="80000"/>
                      </a:schemeClr>
                    </a:solidFill>
                    <a:effectLst>
                      <a:outerShdw blurRad="38100" dist="38100" dir="2700000" algn="tl">
                        <a:srgbClr val="000000">
                          <a:alpha val="43137"/>
                        </a:srgbClr>
                      </a:outerShdw>
                    </a:effectLst>
                  </a:rPr>
                  <a:t>MC-1</a:t>
                </a:r>
              </a:p>
              <a:p>
                <a:r>
                  <a:rPr lang="en-US" sz="900" b="1" dirty="0">
                    <a:solidFill>
                      <a:schemeClr val="accent6">
                        <a:lumMod val="20000"/>
                        <a:lumOff val="80000"/>
                      </a:schemeClr>
                    </a:solidFill>
                    <a:effectLst>
                      <a:outerShdw blurRad="38100" dist="38100" dir="2700000" algn="tl">
                        <a:srgbClr val="000000">
                          <a:alpha val="43137"/>
                        </a:srgbClr>
                      </a:outerShdw>
                    </a:effectLst>
                  </a:rPr>
                  <a:t>(g-2)</a:t>
                </a:r>
              </a:p>
            </p:txBody>
          </p:sp>
          <p:grpSp>
            <p:nvGrpSpPr>
              <p:cNvPr id="39" name="Group 38">
                <a:extLst>
                  <a:ext uri="{FF2B5EF4-FFF2-40B4-BE49-F238E27FC236}">
                    <a16:creationId xmlns:a16="http://schemas.microsoft.com/office/drawing/2014/main" id="{299462E7-95E3-ECA0-38DF-64128DB3E71A}"/>
                  </a:ext>
                </a:extLst>
              </p:cNvPr>
              <p:cNvGrpSpPr/>
              <p:nvPr/>
            </p:nvGrpSpPr>
            <p:grpSpPr>
              <a:xfrm>
                <a:off x="5510352" y="3921176"/>
                <a:ext cx="1650790" cy="681576"/>
                <a:chOff x="3986351" y="3921175"/>
                <a:chExt cx="1650790" cy="681576"/>
              </a:xfrm>
            </p:grpSpPr>
            <p:grpSp>
              <p:nvGrpSpPr>
                <p:cNvPr id="52" name="Group 51">
                  <a:extLst>
                    <a:ext uri="{FF2B5EF4-FFF2-40B4-BE49-F238E27FC236}">
                      <a16:creationId xmlns:a16="http://schemas.microsoft.com/office/drawing/2014/main" id="{AD607513-966A-D0AE-4B5B-EB1300760103}"/>
                    </a:ext>
                  </a:extLst>
                </p:cNvPr>
                <p:cNvGrpSpPr/>
                <p:nvPr/>
              </p:nvGrpSpPr>
              <p:grpSpPr>
                <a:xfrm>
                  <a:off x="4014241" y="3927921"/>
                  <a:ext cx="1622900" cy="674830"/>
                  <a:chOff x="4014241" y="3927921"/>
                  <a:chExt cx="1622900" cy="674830"/>
                </a:xfrm>
              </p:grpSpPr>
              <p:cxnSp>
                <p:nvCxnSpPr>
                  <p:cNvPr id="54" name="Straight Connector 53">
                    <a:extLst>
                      <a:ext uri="{FF2B5EF4-FFF2-40B4-BE49-F238E27FC236}">
                        <a16:creationId xmlns:a16="http://schemas.microsoft.com/office/drawing/2014/main" id="{166674CB-75E7-0C9B-2359-38B7C5BBB5A8}"/>
                      </a:ext>
                    </a:extLst>
                  </p:cNvPr>
                  <p:cNvCxnSpPr>
                    <a:cxnSpLocks noChangeAspect="1"/>
                    <a:stCxn id="53" idx="0"/>
                    <a:endCxn id="57" idx="0"/>
                  </p:cNvCxnSpPr>
                  <p:nvPr/>
                </p:nvCxnSpPr>
                <p:spPr>
                  <a:xfrm>
                    <a:off x="4332764" y="3927921"/>
                    <a:ext cx="1025373" cy="103705"/>
                  </a:xfrm>
                  <a:prstGeom prst="line">
                    <a:avLst/>
                  </a:prstGeom>
                  <a:ln w="38100">
                    <a:solidFill>
                      <a:srgbClr val="A7A8AA"/>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3877B685-B9F4-25A2-9171-2639AEA24E79}"/>
                      </a:ext>
                    </a:extLst>
                  </p:cNvPr>
                  <p:cNvCxnSpPr>
                    <a:cxnSpLocks/>
                    <a:stCxn id="58" idx="0"/>
                  </p:cNvCxnSpPr>
                  <p:nvPr/>
                </p:nvCxnSpPr>
                <p:spPr>
                  <a:xfrm flipV="1">
                    <a:off x="4872152" y="4237285"/>
                    <a:ext cx="744877" cy="319815"/>
                  </a:xfrm>
                  <a:prstGeom prst="line">
                    <a:avLst/>
                  </a:prstGeom>
                  <a:ln w="38100">
                    <a:solidFill>
                      <a:srgbClr val="A7A8AA"/>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1AFBA9EA-F06F-E918-9B07-EDC8BEF9EF9F}"/>
                      </a:ext>
                    </a:extLst>
                  </p:cNvPr>
                  <p:cNvCxnSpPr>
                    <a:cxnSpLocks noChangeAspect="1"/>
                  </p:cNvCxnSpPr>
                  <p:nvPr/>
                </p:nvCxnSpPr>
                <p:spPr>
                  <a:xfrm>
                    <a:off x="4014241" y="4068857"/>
                    <a:ext cx="375982" cy="458261"/>
                  </a:xfrm>
                  <a:prstGeom prst="line">
                    <a:avLst/>
                  </a:prstGeom>
                  <a:ln w="38100">
                    <a:solidFill>
                      <a:srgbClr val="A7A8AA"/>
                    </a:solidFill>
                  </a:ln>
                </p:spPr>
                <p:style>
                  <a:lnRef idx="2">
                    <a:schemeClr val="accent1"/>
                  </a:lnRef>
                  <a:fillRef idx="0">
                    <a:schemeClr val="accent1"/>
                  </a:fillRef>
                  <a:effectRef idx="1">
                    <a:schemeClr val="accent1"/>
                  </a:effectRef>
                  <a:fontRef idx="minor">
                    <a:schemeClr val="tx1"/>
                  </a:fontRef>
                </p:style>
              </p:cxnSp>
              <p:sp>
                <p:nvSpPr>
                  <p:cNvPr id="57" name="Arc 56">
                    <a:extLst>
                      <a:ext uri="{FF2B5EF4-FFF2-40B4-BE49-F238E27FC236}">
                        <a16:creationId xmlns:a16="http://schemas.microsoft.com/office/drawing/2014/main" id="{240D9D9B-AC4A-7062-2F67-67FAB10F9051}"/>
                      </a:ext>
                    </a:extLst>
                  </p:cNvPr>
                  <p:cNvSpPr/>
                  <p:nvPr/>
                </p:nvSpPr>
                <p:spPr>
                  <a:xfrm rot="507876">
                    <a:off x="5161745" y="4035184"/>
                    <a:ext cx="475396" cy="238082"/>
                  </a:xfrm>
                  <a:prstGeom prst="arc">
                    <a:avLst>
                      <a:gd name="adj1" fmla="val 14592832"/>
                      <a:gd name="adj2" fmla="val 1480625"/>
                    </a:avLst>
                  </a:prstGeom>
                  <a:ln w="38100">
                    <a:solidFill>
                      <a:srgbClr val="A7A8A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solidFill>
                        <a:srgbClr val="808080"/>
                      </a:solidFill>
                    </a:endParaRPr>
                  </a:p>
                </p:txBody>
              </p:sp>
              <p:sp>
                <p:nvSpPr>
                  <p:cNvPr id="58" name="Arc 57">
                    <a:extLst>
                      <a:ext uri="{FF2B5EF4-FFF2-40B4-BE49-F238E27FC236}">
                        <a16:creationId xmlns:a16="http://schemas.microsoft.com/office/drawing/2014/main" id="{518273A3-123A-F65C-9309-8A82A2FBB3B6}"/>
                      </a:ext>
                    </a:extLst>
                  </p:cNvPr>
                  <p:cNvSpPr/>
                  <p:nvPr/>
                </p:nvSpPr>
                <p:spPr>
                  <a:xfrm rot="507876">
                    <a:off x="4355215" y="4364669"/>
                    <a:ext cx="537676" cy="238082"/>
                  </a:xfrm>
                  <a:prstGeom prst="arc">
                    <a:avLst>
                      <a:gd name="adj1" fmla="val 480845"/>
                      <a:gd name="adj2" fmla="val 10344986"/>
                    </a:avLst>
                  </a:prstGeom>
                  <a:ln w="38100">
                    <a:solidFill>
                      <a:srgbClr val="A7A8A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solidFill>
                        <a:srgbClr val="808080"/>
                      </a:solidFill>
                    </a:endParaRPr>
                  </a:p>
                </p:txBody>
              </p:sp>
            </p:grpSp>
            <p:sp>
              <p:nvSpPr>
                <p:cNvPr id="53" name="Arc 52">
                  <a:extLst>
                    <a:ext uri="{FF2B5EF4-FFF2-40B4-BE49-F238E27FC236}">
                      <a16:creationId xmlns:a16="http://schemas.microsoft.com/office/drawing/2014/main" id="{DB0AFB22-834D-AFD0-9858-5FCD487D8189}"/>
                    </a:ext>
                  </a:extLst>
                </p:cNvPr>
                <p:cNvSpPr/>
                <p:nvPr/>
              </p:nvSpPr>
              <p:spPr>
                <a:xfrm rot="311450" flipH="1">
                  <a:off x="3986351" y="3921175"/>
                  <a:ext cx="572080" cy="248497"/>
                </a:xfrm>
                <a:prstGeom prst="arc">
                  <a:avLst>
                    <a:gd name="adj1" fmla="val 14903913"/>
                    <a:gd name="adj2" fmla="val 1480625"/>
                  </a:avLst>
                </a:prstGeom>
                <a:ln w="38100">
                  <a:solidFill>
                    <a:srgbClr val="A7A8A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solidFill>
                      <a:srgbClr val="808080"/>
                    </a:solidFill>
                  </a:endParaRPr>
                </a:p>
              </p:txBody>
            </p:sp>
          </p:grpSp>
          <p:grpSp>
            <p:nvGrpSpPr>
              <p:cNvPr id="40" name="Group 39">
                <a:extLst>
                  <a:ext uri="{FF2B5EF4-FFF2-40B4-BE49-F238E27FC236}">
                    <a16:creationId xmlns:a16="http://schemas.microsoft.com/office/drawing/2014/main" id="{AC415282-8A87-C04A-80C2-1B72DAB82599}"/>
                  </a:ext>
                </a:extLst>
              </p:cNvPr>
              <p:cNvGrpSpPr/>
              <p:nvPr/>
            </p:nvGrpSpPr>
            <p:grpSpPr>
              <a:xfrm>
                <a:off x="4258491" y="3321899"/>
                <a:ext cx="1409768" cy="921446"/>
                <a:chOff x="2734491" y="3321899"/>
                <a:chExt cx="1409768" cy="921446"/>
              </a:xfrm>
            </p:grpSpPr>
            <p:cxnSp>
              <p:nvCxnSpPr>
                <p:cNvPr id="49" name="Straight Connector 48">
                  <a:extLst>
                    <a:ext uri="{FF2B5EF4-FFF2-40B4-BE49-F238E27FC236}">
                      <a16:creationId xmlns:a16="http://schemas.microsoft.com/office/drawing/2014/main" id="{59EFFD03-540D-56CC-E009-366D048FADC3}"/>
                    </a:ext>
                  </a:extLst>
                </p:cNvPr>
                <p:cNvCxnSpPr/>
                <p:nvPr/>
              </p:nvCxnSpPr>
              <p:spPr>
                <a:xfrm>
                  <a:off x="2842639" y="3443467"/>
                  <a:ext cx="867969" cy="386411"/>
                </a:xfrm>
                <a:prstGeom prst="line">
                  <a:avLst/>
                </a:prstGeom>
                <a:ln w="381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3112A962-FD46-0DC7-DBAA-91EDAF7C0FBB}"/>
                    </a:ext>
                  </a:extLst>
                </p:cNvPr>
                <p:cNvCxnSpPr>
                  <a:cxnSpLocks/>
                </p:cNvCxnSpPr>
                <p:nvPr/>
              </p:nvCxnSpPr>
              <p:spPr>
                <a:xfrm>
                  <a:off x="2734491" y="3321899"/>
                  <a:ext cx="108148" cy="121568"/>
                </a:xfrm>
                <a:prstGeom prst="line">
                  <a:avLst/>
                </a:prstGeom>
                <a:ln w="381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14C0FE56-6C84-60C6-CA51-5C29D0EF99D1}"/>
                    </a:ext>
                  </a:extLst>
                </p:cNvPr>
                <p:cNvCxnSpPr>
                  <a:cxnSpLocks noChangeAspect="1"/>
                </p:cNvCxnSpPr>
                <p:nvPr/>
              </p:nvCxnSpPr>
              <p:spPr>
                <a:xfrm>
                  <a:off x="3710607" y="3829877"/>
                  <a:ext cx="433652" cy="413468"/>
                </a:xfrm>
                <a:prstGeom prst="line">
                  <a:avLst/>
                </a:prstGeom>
                <a:ln w="38100">
                  <a:solidFill>
                    <a:schemeClr val="accent4"/>
                  </a:solidFill>
                </a:ln>
              </p:spPr>
              <p:style>
                <a:lnRef idx="2">
                  <a:schemeClr val="accent1"/>
                </a:lnRef>
                <a:fillRef idx="0">
                  <a:schemeClr val="accent1"/>
                </a:fillRef>
                <a:effectRef idx="1">
                  <a:schemeClr val="accent1"/>
                </a:effectRef>
                <a:fontRef idx="minor">
                  <a:schemeClr val="tx1"/>
                </a:fontRef>
              </p:style>
            </p:cxnSp>
          </p:grpSp>
          <p:cxnSp>
            <p:nvCxnSpPr>
              <p:cNvPr id="41" name="Straight Connector 40">
                <a:extLst>
                  <a:ext uri="{FF2B5EF4-FFF2-40B4-BE49-F238E27FC236}">
                    <a16:creationId xmlns:a16="http://schemas.microsoft.com/office/drawing/2014/main" id="{2F7A55F6-32D8-9266-E2D8-AF03BFFFBBF2}"/>
                  </a:ext>
                </a:extLst>
              </p:cNvPr>
              <p:cNvCxnSpPr>
                <a:cxnSpLocks noChangeAspect="1"/>
              </p:cNvCxnSpPr>
              <p:nvPr/>
            </p:nvCxnSpPr>
            <p:spPr>
              <a:xfrm flipH="1" flipV="1">
                <a:off x="4366639" y="3386659"/>
                <a:ext cx="260172" cy="154476"/>
              </a:xfrm>
              <a:prstGeom prst="line">
                <a:avLst/>
              </a:prstGeom>
              <a:ln w="38100">
                <a:solidFill>
                  <a:srgbClr val="00B0F0"/>
                </a:solidFill>
                <a:prstDash val="sysDot"/>
              </a:ln>
            </p:spPr>
            <p:style>
              <a:lnRef idx="2">
                <a:schemeClr val="accent1"/>
              </a:lnRef>
              <a:fillRef idx="0">
                <a:schemeClr val="accent1"/>
              </a:fillRef>
              <a:effectRef idx="1">
                <a:schemeClr val="accent1"/>
              </a:effectRef>
              <a:fontRef idx="minor">
                <a:schemeClr val="tx1"/>
              </a:fontRef>
            </p:style>
          </p:cxnSp>
          <p:grpSp>
            <p:nvGrpSpPr>
              <p:cNvPr id="42" name="Group 41">
                <a:extLst>
                  <a:ext uri="{FF2B5EF4-FFF2-40B4-BE49-F238E27FC236}">
                    <a16:creationId xmlns:a16="http://schemas.microsoft.com/office/drawing/2014/main" id="{D1D47626-4158-4E3D-851A-DCE69DE36D58}"/>
                  </a:ext>
                </a:extLst>
              </p:cNvPr>
              <p:cNvGrpSpPr/>
              <p:nvPr/>
            </p:nvGrpSpPr>
            <p:grpSpPr>
              <a:xfrm>
                <a:off x="5806781" y="4408779"/>
                <a:ext cx="1784770" cy="678352"/>
                <a:chOff x="4282781" y="4408778"/>
                <a:chExt cx="1784770" cy="678352"/>
              </a:xfrm>
            </p:grpSpPr>
            <p:grpSp>
              <p:nvGrpSpPr>
                <p:cNvPr id="45" name="Group 44">
                  <a:extLst>
                    <a:ext uri="{FF2B5EF4-FFF2-40B4-BE49-F238E27FC236}">
                      <a16:creationId xmlns:a16="http://schemas.microsoft.com/office/drawing/2014/main" id="{AC265F68-805E-3760-0CF6-AB616F349739}"/>
                    </a:ext>
                  </a:extLst>
                </p:cNvPr>
                <p:cNvGrpSpPr/>
                <p:nvPr/>
              </p:nvGrpSpPr>
              <p:grpSpPr>
                <a:xfrm>
                  <a:off x="4282781" y="4408778"/>
                  <a:ext cx="486605" cy="304065"/>
                  <a:chOff x="4282781" y="4408778"/>
                  <a:chExt cx="486605" cy="304065"/>
                </a:xfrm>
              </p:grpSpPr>
              <p:cxnSp>
                <p:nvCxnSpPr>
                  <p:cNvPr id="47" name="Straight Connector 46">
                    <a:extLst>
                      <a:ext uri="{FF2B5EF4-FFF2-40B4-BE49-F238E27FC236}">
                        <a16:creationId xmlns:a16="http://schemas.microsoft.com/office/drawing/2014/main" id="{5200D797-9542-D849-5568-5E8F4DF6F947}"/>
                      </a:ext>
                    </a:extLst>
                  </p:cNvPr>
                  <p:cNvCxnSpPr>
                    <a:cxnSpLocks/>
                  </p:cNvCxnSpPr>
                  <p:nvPr/>
                </p:nvCxnSpPr>
                <p:spPr>
                  <a:xfrm>
                    <a:off x="4282781" y="4408778"/>
                    <a:ext cx="169949" cy="202979"/>
                  </a:xfrm>
                  <a:prstGeom prst="line">
                    <a:avLst/>
                  </a:prstGeom>
                  <a:ln w="38100">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15BA81ED-974E-69DA-11B2-6ADE58BC5F03}"/>
                      </a:ext>
                    </a:extLst>
                  </p:cNvPr>
                  <p:cNvCxnSpPr/>
                  <p:nvPr/>
                </p:nvCxnSpPr>
                <p:spPr>
                  <a:xfrm flipH="1" flipV="1">
                    <a:off x="4452731" y="4614523"/>
                    <a:ext cx="316655" cy="98320"/>
                  </a:xfrm>
                  <a:prstGeom prst="line">
                    <a:avLst/>
                  </a:prstGeom>
                  <a:ln w="38100">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grpSp>
            <p:cxnSp>
              <p:nvCxnSpPr>
                <p:cNvPr id="46" name="Straight Connector 45">
                  <a:extLst>
                    <a:ext uri="{FF2B5EF4-FFF2-40B4-BE49-F238E27FC236}">
                      <a16:creationId xmlns:a16="http://schemas.microsoft.com/office/drawing/2014/main" id="{807A094E-9E10-D808-C594-54DD783FA895}"/>
                    </a:ext>
                  </a:extLst>
                </p:cNvPr>
                <p:cNvCxnSpPr>
                  <a:cxnSpLocks noChangeAspect="1"/>
                </p:cNvCxnSpPr>
                <p:nvPr/>
              </p:nvCxnSpPr>
              <p:spPr>
                <a:xfrm flipH="1" flipV="1">
                  <a:off x="4750455" y="4712843"/>
                  <a:ext cx="1317096" cy="374287"/>
                </a:xfrm>
                <a:prstGeom prst="line">
                  <a:avLst/>
                </a:prstGeom>
                <a:ln w="38100">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grpSp>
          <p:cxnSp>
            <p:nvCxnSpPr>
              <p:cNvPr id="43" name="Straight Connector 42">
                <a:extLst>
                  <a:ext uri="{FF2B5EF4-FFF2-40B4-BE49-F238E27FC236}">
                    <a16:creationId xmlns:a16="http://schemas.microsoft.com/office/drawing/2014/main" id="{0DB7436D-37AC-37CB-D8C9-9F29273B0C00}"/>
                  </a:ext>
                </a:extLst>
              </p:cNvPr>
              <p:cNvCxnSpPr>
                <a:cxnSpLocks/>
              </p:cNvCxnSpPr>
              <p:nvPr/>
            </p:nvCxnSpPr>
            <p:spPr>
              <a:xfrm flipH="1" flipV="1">
                <a:off x="5895751" y="4538629"/>
                <a:ext cx="366504" cy="227337"/>
              </a:xfrm>
              <a:prstGeom prst="line">
                <a:avLst/>
              </a:prstGeom>
              <a:ln w="38100">
                <a:solidFill>
                  <a:schemeClr val="accent2"/>
                </a:solidFill>
                <a:prstDash val="sysDot"/>
              </a:ln>
            </p:spPr>
            <p:style>
              <a:lnRef idx="2">
                <a:schemeClr val="accent1"/>
              </a:lnRef>
              <a:fillRef idx="0">
                <a:schemeClr val="accent1"/>
              </a:fillRef>
              <a:effectRef idx="1">
                <a:schemeClr val="accent1"/>
              </a:effectRef>
              <a:fontRef idx="minor">
                <a:schemeClr val="tx1"/>
              </a:fontRef>
            </p:style>
          </p:cxnSp>
          <p:sp>
            <p:nvSpPr>
              <p:cNvPr id="44" name="Oval 43">
                <a:extLst>
                  <a:ext uri="{FF2B5EF4-FFF2-40B4-BE49-F238E27FC236}">
                    <a16:creationId xmlns:a16="http://schemas.microsoft.com/office/drawing/2014/main" id="{DE288D89-AFF4-6833-D2A3-E039A769F52C}"/>
                  </a:ext>
                </a:extLst>
              </p:cNvPr>
              <p:cNvSpPr/>
              <p:nvPr/>
            </p:nvSpPr>
            <p:spPr>
              <a:xfrm rot="286788">
                <a:off x="1919913" y="1597793"/>
                <a:ext cx="7595795" cy="1508852"/>
              </a:xfrm>
              <a:prstGeom prst="ellipse">
                <a:avLst/>
              </a:prstGeom>
              <a:no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cxnSp>
          <p:nvCxnSpPr>
            <p:cNvPr id="20" name="Straight Connector 19">
              <a:extLst>
                <a:ext uri="{FF2B5EF4-FFF2-40B4-BE49-F238E27FC236}">
                  <a16:creationId xmlns:a16="http://schemas.microsoft.com/office/drawing/2014/main" id="{EC8B3558-DF3B-98D1-446E-5C55E2D26609}"/>
                </a:ext>
              </a:extLst>
            </p:cNvPr>
            <p:cNvCxnSpPr>
              <a:cxnSpLocks noChangeAspect="1"/>
            </p:cNvCxnSpPr>
            <p:nvPr/>
          </p:nvCxnSpPr>
          <p:spPr>
            <a:xfrm rot="180000">
              <a:off x="4045870" y="3899945"/>
              <a:ext cx="343720" cy="39288"/>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30A8D593-1322-8B8B-030E-EF3310F59873}"/>
                </a:ext>
              </a:extLst>
            </p:cNvPr>
            <p:cNvSpPr txBox="1"/>
            <p:nvPr/>
          </p:nvSpPr>
          <p:spPr>
            <a:xfrm rot="490829">
              <a:off x="3917161" y="3610407"/>
              <a:ext cx="642313" cy="307777"/>
            </a:xfrm>
            <a:prstGeom prst="rect">
              <a:avLst/>
            </a:prstGeom>
            <a:noFill/>
          </p:spPr>
          <p:txBody>
            <a:bodyPr wrap="square" rtlCol="0">
              <a:spAutoFit/>
            </a:bodyPr>
            <a:lstStyle/>
            <a:p>
              <a:r>
                <a:rPr lang="en-US" sz="1400" b="1" dirty="0">
                  <a:solidFill>
                    <a:srgbClr val="FFC000"/>
                  </a:solidFill>
                  <a:effectLst>
                    <a:outerShdw blurRad="38100" dist="38100" dir="2700000" algn="tl">
                      <a:srgbClr val="000000">
                        <a:alpha val="43137"/>
                      </a:srgbClr>
                    </a:outerShdw>
                  </a:effectLst>
                </a:rPr>
                <a:t>Abort</a:t>
              </a:r>
            </a:p>
          </p:txBody>
        </p:sp>
        <p:sp>
          <p:nvSpPr>
            <p:cNvPr id="22" name="TextBox 21">
              <a:extLst>
                <a:ext uri="{FF2B5EF4-FFF2-40B4-BE49-F238E27FC236}">
                  <a16:creationId xmlns:a16="http://schemas.microsoft.com/office/drawing/2014/main" id="{4E0C67AE-7BDF-2953-5520-5DF0BA915CC5}"/>
                </a:ext>
              </a:extLst>
            </p:cNvPr>
            <p:cNvSpPr txBox="1"/>
            <p:nvPr/>
          </p:nvSpPr>
          <p:spPr>
            <a:xfrm>
              <a:off x="4016505" y="4846641"/>
              <a:ext cx="723149" cy="230832"/>
            </a:xfrm>
            <a:prstGeom prst="rect">
              <a:avLst/>
            </a:prstGeom>
            <a:noFill/>
          </p:spPr>
          <p:txBody>
            <a:bodyPr wrap="square" rtlCol="0">
              <a:spAutoFit/>
            </a:bodyPr>
            <a:lstStyle/>
            <a:p>
              <a:r>
                <a:rPr lang="en-US" sz="900" b="1" dirty="0">
                  <a:solidFill>
                    <a:schemeClr val="accent2"/>
                  </a:solidFill>
                  <a:effectLst>
                    <a:outerShdw blurRad="38100" dist="38100" dir="2700000" algn="tl">
                      <a:srgbClr val="000000">
                        <a:alpha val="43137"/>
                      </a:srgbClr>
                    </a:outerShdw>
                  </a:effectLst>
                </a:rPr>
                <a:t>(not in use)</a:t>
              </a:r>
            </a:p>
          </p:txBody>
        </p:sp>
        <p:sp>
          <p:nvSpPr>
            <p:cNvPr id="23" name="TextBox 22">
              <a:extLst>
                <a:ext uri="{FF2B5EF4-FFF2-40B4-BE49-F238E27FC236}">
                  <a16:creationId xmlns:a16="http://schemas.microsoft.com/office/drawing/2014/main" id="{56E1F12B-B5AB-A2E3-3BBD-A14B2F1E5939}"/>
                </a:ext>
              </a:extLst>
            </p:cNvPr>
            <p:cNvSpPr txBox="1"/>
            <p:nvPr/>
          </p:nvSpPr>
          <p:spPr>
            <a:xfrm>
              <a:off x="2804913" y="3220272"/>
              <a:ext cx="723149" cy="230832"/>
            </a:xfrm>
            <a:prstGeom prst="rect">
              <a:avLst/>
            </a:prstGeom>
            <a:noFill/>
          </p:spPr>
          <p:txBody>
            <a:bodyPr wrap="square" rtlCol="0">
              <a:spAutoFit/>
            </a:bodyPr>
            <a:lstStyle/>
            <a:p>
              <a:r>
                <a:rPr lang="en-US" sz="900" b="1" dirty="0">
                  <a:solidFill>
                    <a:srgbClr val="00B0F0"/>
                  </a:solidFill>
                  <a:effectLst>
                    <a:outerShdw blurRad="38100" dist="38100" dir="2700000" algn="tl">
                      <a:srgbClr val="000000">
                        <a:alpha val="43137"/>
                      </a:srgbClr>
                    </a:outerShdw>
                  </a:effectLst>
                </a:rPr>
                <a:t>(not in use)</a:t>
              </a:r>
            </a:p>
          </p:txBody>
        </p:sp>
      </p:grpSp>
      <p:sp>
        <p:nvSpPr>
          <p:cNvPr id="2" name="Footer Placeholder 1">
            <a:extLst>
              <a:ext uri="{FF2B5EF4-FFF2-40B4-BE49-F238E27FC236}">
                <a16:creationId xmlns:a16="http://schemas.microsoft.com/office/drawing/2014/main" id="{8C7904A8-4C4C-2F43-DF46-4982BAF84182}"/>
              </a:ext>
            </a:extLst>
          </p:cNvPr>
          <p:cNvSpPr>
            <a:spLocks noGrp="1"/>
          </p:cNvSpPr>
          <p:nvPr>
            <p:ph type="ftr" sz="quarter" idx="3"/>
          </p:nvPr>
        </p:nvSpPr>
        <p:spPr/>
        <p:txBody>
          <a:bodyPr/>
          <a:lstStyle/>
          <a:p>
            <a:pPr>
              <a:defRPr/>
            </a:pPr>
            <a:r>
              <a:rPr lang="en-US"/>
              <a:t>Jerry Annala | Muon Campus Internal Readiness Review</a:t>
            </a:r>
            <a:endParaRPr lang="en-US" b="1" dirty="0"/>
          </a:p>
        </p:txBody>
      </p:sp>
    </p:spTree>
    <p:extLst>
      <p:ext uri="{BB962C8B-B14F-4D97-AF65-F5344CB8AC3E}">
        <p14:creationId xmlns:p14="http://schemas.microsoft.com/office/powerpoint/2010/main" val="26374914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Muon Campus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 </a:t>
            </a:r>
          </a:p>
          <a:p>
            <a:r>
              <a:rPr lang="en-US" sz="2800" dirty="0"/>
              <a:t>Summary of Defense in Depth Controls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1/23/2024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Jerry Annala | Muon Campus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40</a:t>
            </a:fld>
            <a:endParaRPr lang="en-US" dirty="0"/>
          </a:p>
        </p:txBody>
      </p:sp>
    </p:spTree>
    <p:extLst>
      <p:ext uri="{BB962C8B-B14F-4D97-AF65-F5344CB8AC3E}">
        <p14:creationId xmlns:p14="http://schemas.microsoft.com/office/powerpoint/2010/main" val="1676426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122011" y="657353"/>
            <a:ext cx="8793389" cy="5635291"/>
          </a:xfrm>
        </p:spPr>
        <p:txBody>
          <a:bodyPr/>
          <a:lstStyle/>
          <a:p>
            <a:r>
              <a:rPr lang="en-US" sz="2000" dirty="0"/>
              <a:t>Permanent Shielding </a:t>
            </a:r>
          </a:p>
          <a:p>
            <a:pPr lvl="1"/>
            <a:r>
              <a:rPr lang="en-US" sz="1800" dirty="0"/>
              <a:t>The buried pipe at F17 has 22.5 efd of shielding where 20.3 efd are required.  20.3 feet are credited shielding, and 2.2 feet are defense in depth.</a:t>
            </a:r>
          </a:p>
          <a:p>
            <a:pPr lvl="1"/>
            <a:r>
              <a:rPr lang="en-US" sz="1800" dirty="0"/>
              <a:t>The Pre-Target enclosure has a minimum of 19 efd of shielding where 17.9 efd are required. 17.9 feet are credited shielding, and 1.1 feet are defense in depth.</a:t>
            </a:r>
          </a:p>
          <a:p>
            <a:pPr lvl="1"/>
            <a:r>
              <a:rPr lang="en-US" sz="1800" dirty="0"/>
              <a:t>The Pre-Vault enclosure has a minimum of 20.5 efd of shielding where 17.5 efd are required.  17.9 feet are credited shielding, and 2.6 feet are defense in depth.</a:t>
            </a:r>
          </a:p>
          <a:p>
            <a:pPr lvl="1"/>
            <a:r>
              <a:rPr lang="en-US" sz="1800" dirty="0"/>
              <a:t>The Transport enclosure has 14 feet of shielding.  11 efd of that shielding along with the TLMs in that area are credited.  3 efd of that shielding are defense in depth.</a:t>
            </a:r>
          </a:p>
          <a:p>
            <a:pPr lvl="1"/>
            <a:r>
              <a:rPr lang="en-US" sz="1800" dirty="0"/>
              <a:t>The M3 beamline passes under Indian Rd in the Delivery Ring enclosure.  Steel is buried between the road and the tunnel enclosure to enhance the shielding.  There is a minimum of 13 efd of shielding between the steel, soil and structural material for the enclosure and road.  10 efd of shielding are credited along with the TLM, and 3 feet are defense in depth.</a:t>
            </a:r>
          </a:p>
          <a:p>
            <a:pPr lvl="1"/>
            <a:r>
              <a:rPr lang="en-US" sz="1800" dirty="0"/>
              <a:t>The M3 line downstream  of Indian Rd is in the DR enclosure and has a minimum of 13 efd of shielding.  10 feet of that shielding are credited, and 3 feet are defense in depth.</a:t>
            </a:r>
          </a:p>
          <a:p>
            <a:endParaRPr lang="en-US" sz="2000" dirty="0"/>
          </a:p>
          <a:p>
            <a:endParaRPr lang="en-US" sz="20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28600" y="123936"/>
            <a:ext cx="8686800" cy="427877"/>
          </a:xfrm>
        </p:spPr>
        <p:txBody>
          <a:bodyPr/>
          <a:lstStyle/>
          <a:p>
            <a:r>
              <a:rPr lang="en-US" dirty="0"/>
              <a:t>Defense in Depth Controls</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Jerry Annala | Muon Campus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41</a:t>
            </a:fld>
            <a:endParaRPr lang="en-US" dirty="0"/>
          </a:p>
        </p:txBody>
      </p:sp>
    </p:spTree>
    <p:extLst>
      <p:ext uri="{BB962C8B-B14F-4D97-AF65-F5344CB8AC3E}">
        <p14:creationId xmlns:p14="http://schemas.microsoft.com/office/powerpoint/2010/main" val="29415769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5306158"/>
          </a:xfrm>
        </p:spPr>
        <p:txBody>
          <a:bodyPr/>
          <a:lstStyle/>
          <a:p>
            <a:r>
              <a:rPr lang="en-US" sz="2000" dirty="0"/>
              <a:t>Permanent Shielding </a:t>
            </a:r>
          </a:p>
          <a:p>
            <a:pPr lvl="1"/>
            <a:r>
              <a:rPr lang="en-US" sz="1800" dirty="0"/>
              <a:t>There are 3 service buildings Delivery Ring that have 8 efd of shielding including gravel fill between the enclosure and building floor.  The density of the gravel fill is 2 g/cc.  5 efd of shielding are credited in conjunction with chipmunks placed in the buildings, and 3 efd of shielding is defense in depth.</a:t>
            </a:r>
          </a:p>
          <a:p>
            <a:pPr lvl="2"/>
            <a:r>
              <a:rPr lang="en-US" sz="1600" dirty="0"/>
              <a:t>In the downstream end of the AP30 straight section, supplemental steel shielding is stacked above 7 of the devices in the extraction area.  The steel shielding stacks are 3 feet thick except over V901 where the steel is only 2.5 feet thick.  The steel in that area is defense in depth.  </a:t>
            </a:r>
          </a:p>
          <a:p>
            <a:pPr lvl="1"/>
            <a:r>
              <a:rPr lang="en-US" sz="1800" dirty="0"/>
              <a:t>The arcs in the DR are covered with a berm that is 13 efd thick.  10 efd of the berm along with the TLMs in the arc are credited and 3 efd of dirt is defense in depth.</a:t>
            </a:r>
          </a:p>
          <a:p>
            <a:pPr lvl="1"/>
            <a:r>
              <a:rPr lang="en-US" sz="1800" dirty="0"/>
              <a:t>The berm over the abort line in the DR enclosure is 13 efd thick.  10 efd of the berm along with the abort line TLM and the TLM in the 40 arc are credited and 3 efd of dirt are defense in depth.</a:t>
            </a:r>
          </a:p>
          <a:p>
            <a:pPr lvl="1"/>
            <a:r>
              <a:rPr lang="en-US" sz="1800" dirty="0"/>
              <a:t>The Extraction and M4 enclosures both have a minimum of 16 efd of shielding where 15.1 efd are required.  15.1 feet are credited shielding, and 0.9 foot is defense in depth.</a:t>
            </a:r>
          </a:p>
          <a:p>
            <a:pPr lvl="1"/>
            <a:endParaRPr lang="en-US" sz="1800"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Defense in Depth Controls</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Jerry Annala | Muon Campus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42</a:t>
            </a:fld>
            <a:endParaRPr lang="en-US" dirty="0"/>
          </a:p>
        </p:txBody>
      </p:sp>
    </p:spTree>
    <p:extLst>
      <p:ext uri="{BB962C8B-B14F-4D97-AF65-F5344CB8AC3E}">
        <p14:creationId xmlns:p14="http://schemas.microsoft.com/office/powerpoint/2010/main" val="256120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706846"/>
            <a:ext cx="8771021" cy="5681921"/>
          </a:xfrm>
        </p:spPr>
        <p:txBody>
          <a:bodyPr/>
          <a:lstStyle/>
          <a:p>
            <a:r>
              <a:rPr lang="en-US" sz="2000" dirty="0"/>
              <a:t>Machine Protection Controls</a:t>
            </a:r>
          </a:p>
          <a:p>
            <a:pPr lvl="1"/>
            <a:r>
              <a:rPr lang="en-US" sz="1800" dirty="0"/>
              <a:t>The Muon Campus is protected by beam loss monitors, vacuum monitors, and power supply status monitors via the beam permit system.</a:t>
            </a:r>
          </a:p>
          <a:p>
            <a:r>
              <a:rPr lang="en-US" sz="2000" dirty="0"/>
              <a:t>Fencing and Posting</a:t>
            </a:r>
          </a:p>
          <a:p>
            <a:pPr lvl="1"/>
            <a:r>
              <a:rPr lang="en-US" sz="1800" dirty="0"/>
              <a:t>Fencing is placed in the area of AP0 and posted consistent with its identification as a Radiation Area in accordance with the FRCM</a:t>
            </a:r>
          </a:p>
          <a:p>
            <a:pPr lvl="1"/>
            <a:r>
              <a:rPr lang="en-US" sz="1800" dirty="0"/>
              <a:t>The AP0 service building is posted as a Radiation Area in accordance with the FRCM</a:t>
            </a:r>
          </a:p>
          <a:p>
            <a:pPr lvl="1"/>
            <a:r>
              <a:rPr lang="en-US" sz="1800" dirty="0"/>
              <a:t>The AP10, AP30, and AP50 service buildings are posted as controlled areas in accordance with the FRCM</a:t>
            </a:r>
          </a:p>
          <a:p>
            <a:r>
              <a:rPr lang="en-US" sz="2000" dirty="0"/>
              <a:t>Training</a:t>
            </a:r>
          </a:p>
          <a:p>
            <a:pPr lvl="1"/>
            <a:r>
              <a:rPr lang="en-US" sz="1800" dirty="0">
                <a:solidFill>
                  <a:schemeClr val="accent6"/>
                </a:solidFill>
              </a:rPr>
              <a:t>Personnel accessing the Muon Campus enclosures must have Radiological Worker Training, and Fermilab Controlled Access Training is required unless supervised </a:t>
            </a:r>
            <a:r>
              <a:rPr lang="en-US" sz="1800" dirty="0"/>
              <a:t>access conditions have been established.</a:t>
            </a:r>
          </a:p>
          <a:p>
            <a:endParaRPr lang="en-US" sz="2000" dirty="0"/>
          </a:p>
          <a:p>
            <a:endParaRPr lang="en-US" sz="20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Defense in Depth Controls</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Jerry Annala | Muon Campus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43</a:t>
            </a:fld>
            <a:endParaRPr lang="en-US" dirty="0"/>
          </a:p>
        </p:txBody>
      </p:sp>
    </p:spTree>
    <p:extLst>
      <p:ext uri="{BB962C8B-B14F-4D97-AF65-F5344CB8AC3E}">
        <p14:creationId xmlns:p14="http://schemas.microsoft.com/office/powerpoint/2010/main" val="15943378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4D6D3B-5A42-1977-CE14-30FC8D254B23}"/>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solidFill>
                  <a:srgbClr val="004C97"/>
                </a:solidFill>
              </a:rPr>
              <a:t>Questions?</a:t>
            </a:r>
          </a:p>
        </p:txBody>
      </p:sp>
      <p:sp>
        <p:nvSpPr>
          <p:cNvPr id="6" name="Slide Number Placeholder 5">
            <a:extLst>
              <a:ext uri="{FF2B5EF4-FFF2-40B4-BE49-F238E27FC236}">
                <a16:creationId xmlns:a16="http://schemas.microsoft.com/office/drawing/2014/main" id="{B0313A6D-81BA-4DFB-6BC4-61878F856D0B}"/>
              </a:ext>
            </a:extLst>
          </p:cNvPr>
          <p:cNvSpPr>
            <a:spLocks noGrp="1"/>
          </p:cNvSpPr>
          <p:nvPr>
            <p:ph type="sldNum" sz="quarter" idx="4"/>
          </p:nvPr>
        </p:nvSpPr>
        <p:spPr/>
        <p:txBody>
          <a:bodyPr/>
          <a:lstStyle/>
          <a:p>
            <a:pPr>
              <a:defRPr/>
            </a:pPr>
            <a:fld id="{148C009B-CB69-E04A-B9B3-34B26D69E9CF}" type="slidenum">
              <a:rPr lang="en-US" smtClean="0"/>
              <a:pPr>
                <a:defRPr/>
              </a:pPr>
              <a:t>44</a:t>
            </a:fld>
            <a:endParaRPr lang="en-US" dirty="0"/>
          </a:p>
        </p:txBody>
      </p:sp>
      <p:sp>
        <p:nvSpPr>
          <p:cNvPr id="3" name="Date Placeholder 3">
            <a:extLst>
              <a:ext uri="{FF2B5EF4-FFF2-40B4-BE49-F238E27FC236}">
                <a16:creationId xmlns:a16="http://schemas.microsoft.com/office/drawing/2014/main" id="{CEFE1FE3-6A66-FBCE-FCF8-58EA167C8C30}"/>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7" name="Footer Placeholder 4">
            <a:extLst>
              <a:ext uri="{FF2B5EF4-FFF2-40B4-BE49-F238E27FC236}">
                <a16:creationId xmlns:a16="http://schemas.microsoft.com/office/drawing/2014/main" id="{2156C9A7-7787-00B1-4828-AE75CCB921B4}"/>
              </a:ext>
            </a:extLst>
          </p:cNvPr>
          <p:cNvSpPr>
            <a:spLocks noGrp="1"/>
          </p:cNvSpPr>
          <p:nvPr>
            <p:ph type="ftr" sz="quarter" idx="3"/>
          </p:nvPr>
        </p:nvSpPr>
        <p:spPr>
          <a:xfrm>
            <a:off x="1530603" y="6504213"/>
            <a:ext cx="6262118" cy="242873"/>
          </a:xfrm>
        </p:spPr>
        <p:txBody>
          <a:bodyPr/>
          <a:lstStyle/>
          <a:p>
            <a:pPr>
              <a:defRPr/>
            </a:pPr>
            <a:r>
              <a:rPr lang="en-US"/>
              <a:t>Jerry Annala | Muon Campus Internal Readiness Review</a:t>
            </a:r>
            <a:endParaRPr lang="en-US" b="1" dirty="0"/>
          </a:p>
        </p:txBody>
      </p:sp>
    </p:spTree>
    <p:extLst>
      <p:ext uri="{BB962C8B-B14F-4D97-AF65-F5344CB8AC3E}">
        <p14:creationId xmlns:p14="http://schemas.microsoft.com/office/powerpoint/2010/main" val="27534932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Muon Campus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 </a:t>
            </a:r>
          </a:p>
          <a:p>
            <a:r>
              <a:rPr lang="en-US" sz="2800" dirty="0">
                <a:solidFill>
                  <a:schemeClr val="bg1">
                    <a:lumMod val="75000"/>
                  </a:schemeClr>
                </a:solidFill>
              </a:rPr>
              <a:t>Summary of Defense in Depth Controls</a:t>
            </a:r>
          </a:p>
          <a:p>
            <a:r>
              <a:rPr lang="en-US" sz="2800" dirty="0"/>
              <a:t>Backup Slide(s)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1/23/2024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Jerry Annala | Muon Campus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45</a:t>
            </a:fld>
            <a:endParaRPr lang="en-US" dirty="0"/>
          </a:p>
        </p:txBody>
      </p:sp>
    </p:spTree>
    <p:extLst>
      <p:ext uri="{BB962C8B-B14F-4D97-AF65-F5344CB8AC3E}">
        <p14:creationId xmlns:p14="http://schemas.microsoft.com/office/powerpoint/2010/main" val="8878815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42AD5E-3C8E-BD2F-1324-D3B4923587EE}"/>
              </a:ext>
            </a:extLst>
          </p:cNvPr>
          <p:cNvSpPr>
            <a:spLocks noGrp="1"/>
          </p:cNvSpPr>
          <p:nvPr>
            <p:ph idx="1"/>
          </p:nvPr>
        </p:nvSpPr>
        <p:spPr>
          <a:xfrm>
            <a:off x="228600" y="679630"/>
            <a:ext cx="8672513" cy="5351284"/>
          </a:xfrm>
        </p:spPr>
        <p:txBody>
          <a:bodyPr/>
          <a:lstStyle/>
          <a:p>
            <a:r>
              <a:rPr lang="en-US" sz="2000" dirty="0"/>
              <a:t>Determine MCI intensity for the area being analyzed.</a:t>
            </a:r>
          </a:p>
          <a:p>
            <a:r>
              <a:rPr lang="en-US" sz="2000" dirty="0"/>
              <a:t>Determine from TVL spreadsheets or MARS simulations if shielding is adequate for MCI intensity</a:t>
            </a:r>
          </a:p>
          <a:p>
            <a:r>
              <a:rPr lang="en-US" sz="2000" dirty="0"/>
              <a:t>If not, conduct beam loss studies with TLMs and Chipmunk monitors.</a:t>
            </a:r>
          </a:p>
          <a:p>
            <a:r>
              <a:rPr lang="en-US" sz="2000" dirty="0"/>
              <a:t>Determine the response of the radiation monitors per proton lost.</a:t>
            </a:r>
          </a:p>
          <a:p>
            <a:r>
              <a:rPr lang="en-US" sz="2000" dirty="0"/>
              <a:t>Calculate the response of the radiation monitors at the MCI loss rate to determine how long accident can persist before an ASE violation would occur.</a:t>
            </a:r>
          </a:p>
          <a:p>
            <a:r>
              <a:rPr lang="en-US" sz="2000" dirty="0"/>
              <a:t>Calculate the time for a rad monitor limit and total dose if rad monitor trip level is set lower (two orders of magnitude below ASE violation level as a starting point).  This is done using the Chipmunk trip calculator and the TLM trip calculator.</a:t>
            </a:r>
          </a:p>
          <a:p>
            <a:r>
              <a:rPr lang="en-US" sz="2000" dirty="0"/>
              <a:t>State that the dose received in that time interval will be 10 times higher if there were 3 efd less shielding.</a:t>
            </a:r>
          </a:p>
          <a:p>
            <a:r>
              <a:rPr lang="en-US" sz="2000" dirty="0"/>
              <a:t>If that new dose is still within the ASE values, take that 3 efd of shielding as defense in depth, and credit the rest.</a:t>
            </a:r>
          </a:p>
          <a:p>
            <a:endParaRPr lang="en-US" sz="2000" dirty="0"/>
          </a:p>
        </p:txBody>
      </p:sp>
      <p:sp>
        <p:nvSpPr>
          <p:cNvPr id="3" name="Title 2">
            <a:extLst>
              <a:ext uri="{FF2B5EF4-FFF2-40B4-BE49-F238E27FC236}">
                <a16:creationId xmlns:a16="http://schemas.microsoft.com/office/drawing/2014/main" id="{7D63CDCB-8B9B-D1C3-14D4-3605A2A3AEFC}"/>
              </a:ext>
            </a:extLst>
          </p:cNvPr>
          <p:cNvSpPr>
            <a:spLocks noGrp="1"/>
          </p:cNvSpPr>
          <p:nvPr>
            <p:ph type="title"/>
          </p:nvPr>
        </p:nvSpPr>
        <p:spPr/>
        <p:txBody>
          <a:bodyPr/>
          <a:lstStyle/>
          <a:p>
            <a:r>
              <a:rPr lang="en-US" dirty="0"/>
              <a:t>Methodology for implementing rad monitors</a:t>
            </a:r>
          </a:p>
        </p:txBody>
      </p:sp>
      <p:sp>
        <p:nvSpPr>
          <p:cNvPr id="4" name="Date Placeholder 3">
            <a:extLst>
              <a:ext uri="{FF2B5EF4-FFF2-40B4-BE49-F238E27FC236}">
                <a16:creationId xmlns:a16="http://schemas.microsoft.com/office/drawing/2014/main" id="{D5E94A32-48BC-37AB-9D2F-0257B2BB01BC}"/>
              </a:ext>
            </a:extLst>
          </p:cNvPr>
          <p:cNvSpPr>
            <a:spLocks noGrp="1"/>
          </p:cNvSpPr>
          <p:nvPr>
            <p:ph type="dt" sz="half" idx="2"/>
          </p:nvPr>
        </p:nvSpPr>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6AEF4482-1024-BC6A-92C6-57F8E447B878}"/>
              </a:ext>
            </a:extLst>
          </p:cNvPr>
          <p:cNvSpPr>
            <a:spLocks noGrp="1"/>
          </p:cNvSpPr>
          <p:nvPr>
            <p:ph type="ftr" sz="quarter" idx="3"/>
          </p:nvPr>
        </p:nvSpPr>
        <p:spPr/>
        <p:txBody>
          <a:bodyPr/>
          <a:lstStyle/>
          <a:p>
            <a:pPr>
              <a:defRPr/>
            </a:pPr>
            <a:r>
              <a:rPr lang="en-US"/>
              <a:t>Jerry Annala | Muon Campus Internal Readiness Review</a:t>
            </a:r>
            <a:endParaRPr lang="en-US" b="1" dirty="0"/>
          </a:p>
        </p:txBody>
      </p:sp>
      <p:sp>
        <p:nvSpPr>
          <p:cNvPr id="6" name="Slide Number Placeholder 5">
            <a:extLst>
              <a:ext uri="{FF2B5EF4-FFF2-40B4-BE49-F238E27FC236}">
                <a16:creationId xmlns:a16="http://schemas.microsoft.com/office/drawing/2014/main" id="{A31AD841-A618-A914-A50B-41A1BB7744C0}"/>
              </a:ext>
            </a:extLst>
          </p:cNvPr>
          <p:cNvSpPr>
            <a:spLocks noGrp="1"/>
          </p:cNvSpPr>
          <p:nvPr>
            <p:ph type="sldNum" sz="quarter" idx="4"/>
          </p:nvPr>
        </p:nvSpPr>
        <p:spPr/>
        <p:txBody>
          <a:bodyPr/>
          <a:lstStyle/>
          <a:p>
            <a:pPr>
              <a:defRPr/>
            </a:pPr>
            <a:fld id="{148C009B-CB69-E04A-B9B3-34B26D69E9CF}" type="slidenum">
              <a:rPr lang="en-US" smtClean="0"/>
              <a:pPr>
                <a:defRPr/>
              </a:pPr>
              <a:t>46</a:t>
            </a:fld>
            <a:endParaRPr lang="en-US" dirty="0"/>
          </a:p>
        </p:txBody>
      </p:sp>
    </p:spTree>
    <p:extLst>
      <p:ext uri="{BB962C8B-B14F-4D97-AF65-F5344CB8AC3E}">
        <p14:creationId xmlns:p14="http://schemas.microsoft.com/office/powerpoint/2010/main" val="19048627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3C2089-2E43-D9B4-6CA0-2E0C00BE53A9}"/>
              </a:ext>
            </a:extLst>
          </p:cNvPr>
          <p:cNvSpPr>
            <a:spLocks noGrp="1"/>
          </p:cNvSpPr>
          <p:nvPr>
            <p:ph type="title"/>
          </p:nvPr>
        </p:nvSpPr>
        <p:spPr/>
        <p:txBody>
          <a:bodyPr/>
          <a:lstStyle/>
          <a:p>
            <a:r>
              <a:rPr lang="en-US" dirty="0"/>
              <a:t>Example of beam data </a:t>
            </a:r>
          </a:p>
        </p:txBody>
      </p:sp>
      <p:sp>
        <p:nvSpPr>
          <p:cNvPr id="4" name="Date Placeholder 3">
            <a:extLst>
              <a:ext uri="{FF2B5EF4-FFF2-40B4-BE49-F238E27FC236}">
                <a16:creationId xmlns:a16="http://schemas.microsoft.com/office/drawing/2014/main" id="{254B6529-7189-2480-ED4D-E25722229C67}"/>
              </a:ext>
            </a:extLst>
          </p:cNvPr>
          <p:cNvSpPr>
            <a:spLocks noGrp="1"/>
          </p:cNvSpPr>
          <p:nvPr>
            <p:ph type="dt" sz="half" idx="2"/>
          </p:nvPr>
        </p:nvSpPr>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AE419498-16EE-0076-0F57-7757198C9732}"/>
              </a:ext>
            </a:extLst>
          </p:cNvPr>
          <p:cNvSpPr>
            <a:spLocks noGrp="1"/>
          </p:cNvSpPr>
          <p:nvPr>
            <p:ph type="ftr" sz="quarter" idx="3"/>
          </p:nvPr>
        </p:nvSpPr>
        <p:spPr/>
        <p:txBody>
          <a:bodyPr/>
          <a:lstStyle/>
          <a:p>
            <a:pPr>
              <a:defRPr/>
            </a:pPr>
            <a:r>
              <a:rPr lang="en-US"/>
              <a:t>Jerry Annala | Muon Campus Internal Readiness Review</a:t>
            </a:r>
            <a:endParaRPr lang="en-US" b="1" dirty="0"/>
          </a:p>
        </p:txBody>
      </p:sp>
      <p:sp>
        <p:nvSpPr>
          <p:cNvPr id="6" name="Slide Number Placeholder 5">
            <a:extLst>
              <a:ext uri="{FF2B5EF4-FFF2-40B4-BE49-F238E27FC236}">
                <a16:creationId xmlns:a16="http://schemas.microsoft.com/office/drawing/2014/main" id="{809F51F0-0DDA-EF82-4AAC-52BF24AD0674}"/>
              </a:ext>
            </a:extLst>
          </p:cNvPr>
          <p:cNvSpPr>
            <a:spLocks noGrp="1"/>
          </p:cNvSpPr>
          <p:nvPr>
            <p:ph type="sldNum" sz="quarter" idx="4"/>
          </p:nvPr>
        </p:nvSpPr>
        <p:spPr/>
        <p:txBody>
          <a:bodyPr/>
          <a:lstStyle/>
          <a:p>
            <a:pPr>
              <a:defRPr/>
            </a:pPr>
            <a:fld id="{148C009B-CB69-E04A-B9B3-34B26D69E9CF}" type="slidenum">
              <a:rPr lang="en-US" smtClean="0"/>
              <a:pPr>
                <a:defRPr/>
              </a:pPr>
              <a:t>47</a:t>
            </a:fld>
            <a:endParaRPr lang="en-US" dirty="0"/>
          </a:p>
        </p:txBody>
      </p:sp>
      <p:pic>
        <p:nvPicPr>
          <p:cNvPr id="8" name="Picture 7" descr="A picture containing diagram&#10;&#10;Description automatically generated">
            <a:extLst>
              <a:ext uri="{FF2B5EF4-FFF2-40B4-BE49-F238E27FC236}">
                <a16:creationId xmlns:a16="http://schemas.microsoft.com/office/drawing/2014/main" id="{ADF4B5AD-F8F4-8FCB-EA45-BC29354B23E0}"/>
              </a:ext>
            </a:extLst>
          </p:cNvPr>
          <p:cNvPicPr>
            <a:picLocks noChangeAspect="1"/>
          </p:cNvPicPr>
          <p:nvPr/>
        </p:nvPicPr>
        <p:blipFill>
          <a:blip r:embed="rId2"/>
          <a:stretch>
            <a:fillRect/>
          </a:stretch>
        </p:blipFill>
        <p:spPr>
          <a:xfrm>
            <a:off x="163951" y="990600"/>
            <a:ext cx="6096000" cy="4876800"/>
          </a:xfrm>
          <a:prstGeom prst="rect">
            <a:avLst/>
          </a:prstGeom>
        </p:spPr>
      </p:pic>
      <p:sp>
        <p:nvSpPr>
          <p:cNvPr id="9" name="TextBox 8">
            <a:extLst>
              <a:ext uri="{FF2B5EF4-FFF2-40B4-BE49-F238E27FC236}">
                <a16:creationId xmlns:a16="http://schemas.microsoft.com/office/drawing/2014/main" id="{8BACABA0-EC45-B36D-984D-E1812DF491FB}"/>
              </a:ext>
            </a:extLst>
          </p:cNvPr>
          <p:cNvSpPr txBox="1"/>
          <p:nvPr/>
        </p:nvSpPr>
        <p:spPr>
          <a:xfrm>
            <a:off x="4240906" y="5239990"/>
            <a:ext cx="2130400" cy="461665"/>
          </a:xfrm>
          <a:prstGeom prst="rect">
            <a:avLst/>
          </a:prstGeom>
          <a:noFill/>
        </p:spPr>
        <p:txBody>
          <a:bodyPr wrap="square" rtlCol="0">
            <a:spAutoFit/>
          </a:bodyPr>
          <a:lstStyle/>
          <a:p>
            <a:r>
              <a:rPr lang="en-US" dirty="0">
                <a:solidFill>
                  <a:srgbClr val="FFFF00"/>
                </a:solidFill>
              </a:rPr>
              <a:t>Background</a:t>
            </a:r>
          </a:p>
        </p:txBody>
      </p:sp>
      <p:sp>
        <p:nvSpPr>
          <p:cNvPr id="10" name="TextBox 9">
            <a:extLst>
              <a:ext uri="{FF2B5EF4-FFF2-40B4-BE49-F238E27FC236}">
                <a16:creationId xmlns:a16="http://schemas.microsoft.com/office/drawing/2014/main" id="{18A41022-788E-6FF2-DDC6-787B169306AD}"/>
              </a:ext>
            </a:extLst>
          </p:cNvPr>
          <p:cNvSpPr txBox="1"/>
          <p:nvPr/>
        </p:nvSpPr>
        <p:spPr>
          <a:xfrm>
            <a:off x="3577885" y="2581193"/>
            <a:ext cx="2446092" cy="461665"/>
          </a:xfrm>
          <a:prstGeom prst="rect">
            <a:avLst/>
          </a:prstGeom>
          <a:noFill/>
        </p:spPr>
        <p:txBody>
          <a:bodyPr wrap="square" rtlCol="0">
            <a:spAutoFit/>
          </a:bodyPr>
          <a:lstStyle/>
          <a:p>
            <a:r>
              <a:rPr lang="en-US" dirty="0">
                <a:solidFill>
                  <a:srgbClr val="00B050"/>
                </a:solidFill>
              </a:rPr>
              <a:t>Beam Toroid</a:t>
            </a:r>
          </a:p>
        </p:txBody>
      </p:sp>
      <p:cxnSp>
        <p:nvCxnSpPr>
          <p:cNvPr id="12" name="Straight Arrow Connector 11">
            <a:extLst>
              <a:ext uri="{FF2B5EF4-FFF2-40B4-BE49-F238E27FC236}">
                <a16:creationId xmlns:a16="http://schemas.microsoft.com/office/drawing/2014/main" id="{78250269-A690-5D67-B1FF-25A93F0E6557}"/>
              </a:ext>
            </a:extLst>
          </p:cNvPr>
          <p:cNvCxnSpPr>
            <a:cxnSpLocks/>
            <a:stCxn id="10" idx="1"/>
          </p:cNvCxnSpPr>
          <p:nvPr/>
        </p:nvCxnSpPr>
        <p:spPr>
          <a:xfrm flipH="1">
            <a:off x="3215151" y="2812026"/>
            <a:ext cx="362734" cy="11399"/>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4" name="Right Brace 13">
            <a:extLst>
              <a:ext uri="{FF2B5EF4-FFF2-40B4-BE49-F238E27FC236}">
                <a16:creationId xmlns:a16="http://schemas.microsoft.com/office/drawing/2014/main" id="{E255A3D6-E25E-96DE-401F-85782488A016}"/>
              </a:ext>
            </a:extLst>
          </p:cNvPr>
          <p:cNvSpPr/>
          <p:nvPr/>
        </p:nvSpPr>
        <p:spPr>
          <a:xfrm>
            <a:off x="3363877" y="3342431"/>
            <a:ext cx="421615" cy="1490854"/>
          </a:xfrm>
          <a:prstGeom prst="rightBrace">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EA69EAD6-A836-C23E-1525-08BE62AB090A}"/>
              </a:ext>
            </a:extLst>
          </p:cNvPr>
          <p:cNvSpPr txBox="1"/>
          <p:nvPr/>
        </p:nvSpPr>
        <p:spPr>
          <a:xfrm>
            <a:off x="3732877" y="3826116"/>
            <a:ext cx="2638429" cy="461665"/>
          </a:xfrm>
          <a:prstGeom prst="rect">
            <a:avLst/>
          </a:prstGeom>
          <a:noFill/>
        </p:spPr>
        <p:txBody>
          <a:bodyPr wrap="square" rtlCol="0">
            <a:spAutoFit/>
          </a:bodyPr>
          <a:lstStyle/>
          <a:p>
            <a:r>
              <a:rPr lang="en-US" dirty="0">
                <a:solidFill>
                  <a:srgbClr val="FFFF00"/>
                </a:solidFill>
              </a:rPr>
              <a:t>Chipmunk readings</a:t>
            </a:r>
          </a:p>
        </p:txBody>
      </p:sp>
      <p:sp>
        <p:nvSpPr>
          <p:cNvPr id="16" name="TextBox 15">
            <a:extLst>
              <a:ext uri="{FF2B5EF4-FFF2-40B4-BE49-F238E27FC236}">
                <a16:creationId xmlns:a16="http://schemas.microsoft.com/office/drawing/2014/main" id="{A196B1D7-7A22-65A2-7694-34931C62869D}"/>
              </a:ext>
            </a:extLst>
          </p:cNvPr>
          <p:cNvSpPr txBox="1"/>
          <p:nvPr/>
        </p:nvSpPr>
        <p:spPr>
          <a:xfrm>
            <a:off x="3698002" y="1485151"/>
            <a:ext cx="2130400" cy="461665"/>
          </a:xfrm>
          <a:prstGeom prst="rect">
            <a:avLst/>
          </a:prstGeom>
          <a:noFill/>
        </p:spPr>
        <p:txBody>
          <a:bodyPr wrap="square" rtlCol="0">
            <a:spAutoFit/>
          </a:bodyPr>
          <a:lstStyle/>
          <a:p>
            <a:r>
              <a:rPr lang="en-US" dirty="0">
                <a:solidFill>
                  <a:srgbClr val="FF0000"/>
                </a:solidFill>
              </a:rPr>
              <a:t>TLM Data</a:t>
            </a:r>
          </a:p>
        </p:txBody>
      </p:sp>
      <p:cxnSp>
        <p:nvCxnSpPr>
          <p:cNvPr id="18" name="Straight Arrow Connector 17">
            <a:extLst>
              <a:ext uri="{FF2B5EF4-FFF2-40B4-BE49-F238E27FC236}">
                <a16:creationId xmlns:a16="http://schemas.microsoft.com/office/drawing/2014/main" id="{A44F02CB-F53B-1C5F-06CB-E86235CC9D66}"/>
              </a:ext>
            </a:extLst>
          </p:cNvPr>
          <p:cNvCxnSpPr/>
          <p:nvPr/>
        </p:nvCxnSpPr>
        <p:spPr>
          <a:xfrm flipH="1">
            <a:off x="3215151" y="1726504"/>
            <a:ext cx="457855" cy="865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0" name="Right Brace 19">
            <a:extLst>
              <a:ext uri="{FF2B5EF4-FFF2-40B4-BE49-F238E27FC236}">
                <a16:creationId xmlns:a16="http://schemas.microsoft.com/office/drawing/2014/main" id="{19367F37-BEC8-E801-418D-908C29E896B1}"/>
              </a:ext>
            </a:extLst>
          </p:cNvPr>
          <p:cNvSpPr/>
          <p:nvPr/>
        </p:nvSpPr>
        <p:spPr>
          <a:xfrm rot="5400000">
            <a:off x="4610385" y="4206876"/>
            <a:ext cx="255639" cy="2130399"/>
          </a:xfrm>
          <a:prstGeom prst="rightBrace">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551378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3C2089-2E43-D9B4-6CA0-2E0C00BE53A9}"/>
              </a:ext>
            </a:extLst>
          </p:cNvPr>
          <p:cNvSpPr>
            <a:spLocks noGrp="1"/>
          </p:cNvSpPr>
          <p:nvPr>
            <p:ph type="title"/>
          </p:nvPr>
        </p:nvSpPr>
        <p:spPr/>
        <p:txBody>
          <a:bodyPr/>
          <a:lstStyle/>
          <a:p>
            <a:r>
              <a:rPr lang="en-US" dirty="0"/>
              <a:t>Tabulated beam data </a:t>
            </a:r>
          </a:p>
        </p:txBody>
      </p:sp>
      <p:sp>
        <p:nvSpPr>
          <p:cNvPr id="4" name="Date Placeholder 3">
            <a:extLst>
              <a:ext uri="{FF2B5EF4-FFF2-40B4-BE49-F238E27FC236}">
                <a16:creationId xmlns:a16="http://schemas.microsoft.com/office/drawing/2014/main" id="{254B6529-7189-2480-ED4D-E25722229C67}"/>
              </a:ext>
            </a:extLst>
          </p:cNvPr>
          <p:cNvSpPr>
            <a:spLocks noGrp="1"/>
          </p:cNvSpPr>
          <p:nvPr>
            <p:ph type="dt" sz="half" idx="2"/>
          </p:nvPr>
        </p:nvSpPr>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AE419498-16EE-0076-0F57-7757198C9732}"/>
              </a:ext>
            </a:extLst>
          </p:cNvPr>
          <p:cNvSpPr>
            <a:spLocks noGrp="1"/>
          </p:cNvSpPr>
          <p:nvPr>
            <p:ph type="ftr" sz="quarter" idx="3"/>
          </p:nvPr>
        </p:nvSpPr>
        <p:spPr/>
        <p:txBody>
          <a:bodyPr/>
          <a:lstStyle/>
          <a:p>
            <a:pPr>
              <a:defRPr/>
            </a:pPr>
            <a:r>
              <a:rPr lang="en-US"/>
              <a:t>Jerry Annala | Muon Campus Internal Readiness Review</a:t>
            </a:r>
            <a:endParaRPr lang="en-US" b="1" dirty="0"/>
          </a:p>
        </p:txBody>
      </p:sp>
      <p:sp>
        <p:nvSpPr>
          <p:cNvPr id="6" name="Slide Number Placeholder 5">
            <a:extLst>
              <a:ext uri="{FF2B5EF4-FFF2-40B4-BE49-F238E27FC236}">
                <a16:creationId xmlns:a16="http://schemas.microsoft.com/office/drawing/2014/main" id="{809F51F0-0DDA-EF82-4AAC-52BF24AD0674}"/>
              </a:ext>
            </a:extLst>
          </p:cNvPr>
          <p:cNvSpPr>
            <a:spLocks noGrp="1"/>
          </p:cNvSpPr>
          <p:nvPr>
            <p:ph type="sldNum" sz="quarter" idx="4"/>
          </p:nvPr>
        </p:nvSpPr>
        <p:spPr/>
        <p:txBody>
          <a:bodyPr/>
          <a:lstStyle/>
          <a:p>
            <a:pPr>
              <a:defRPr/>
            </a:pPr>
            <a:fld id="{148C009B-CB69-E04A-B9B3-34B26D69E9CF}" type="slidenum">
              <a:rPr lang="en-US" smtClean="0"/>
              <a:pPr>
                <a:defRPr/>
              </a:pPr>
              <a:t>48</a:t>
            </a:fld>
            <a:endParaRPr lang="en-US" dirty="0"/>
          </a:p>
        </p:txBody>
      </p:sp>
      <p:pic>
        <p:nvPicPr>
          <p:cNvPr id="2" name="Picture 1">
            <a:extLst>
              <a:ext uri="{FF2B5EF4-FFF2-40B4-BE49-F238E27FC236}">
                <a16:creationId xmlns:a16="http://schemas.microsoft.com/office/drawing/2014/main" id="{E082C21D-FF9A-BABA-77EC-675A0A4E3D5C}"/>
              </a:ext>
            </a:extLst>
          </p:cNvPr>
          <p:cNvPicPr>
            <a:picLocks noChangeAspect="1"/>
          </p:cNvPicPr>
          <p:nvPr/>
        </p:nvPicPr>
        <p:blipFill>
          <a:blip r:embed="rId2"/>
          <a:stretch>
            <a:fillRect/>
          </a:stretch>
        </p:blipFill>
        <p:spPr>
          <a:xfrm>
            <a:off x="1209675" y="1085850"/>
            <a:ext cx="6724650" cy="4686300"/>
          </a:xfrm>
          <a:prstGeom prst="rect">
            <a:avLst/>
          </a:prstGeom>
        </p:spPr>
      </p:pic>
    </p:spTree>
    <p:extLst>
      <p:ext uri="{BB962C8B-B14F-4D97-AF65-F5344CB8AC3E}">
        <p14:creationId xmlns:p14="http://schemas.microsoft.com/office/powerpoint/2010/main" val="38221512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6E2DA8-D513-CE59-2ED5-FE0C34F558B0}"/>
              </a:ext>
            </a:extLst>
          </p:cNvPr>
          <p:cNvSpPr>
            <a:spLocks noGrp="1"/>
          </p:cNvSpPr>
          <p:nvPr>
            <p:ph type="title"/>
          </p:nvPr>
        </p:nvSpPr>
        <p:spPr/>
        <p:txBody>
          <a:bodyPr/>
          <a:lstStyle/>
          <a:p>
            <a:r>
              <a:rPr lang="en-US" dirty="0"/>
              <a:t>Full list of credited TLMs </a:t>
            </a:r>
          </a:p>
        </p:txBody>
      </p:sp>
      <p:sp>
        <p:nvSpPr>
          <p:cNvPr id="4" name="Date Placeholder 3">
            <a:extLst>
              <a:ext uri="{FF2B5EF4-FFF2-40B4-BE49-F238E27FC236}">
                <a16:creationId xmlns:a16="http://schemas.microsoft.com/office/drawing/2014/main" id="{120D7414-AE41-D5AF-7CC1-E6414F7E32EA}"/>
              </a:ext>
            </a:extLst>
          </p:cNvPr>
          <p:cNvSpPr>
            <a:spLocks noGrp="1"/>
          </p:cNvSpPr>
          <p:nvPr>
            <p:ph type="dt" sz="half" idx="2"/>
          </p:nvPr>
        </p:nvSpPr>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7292B47B-8BF4-8FF0-7BC9-4839F863BB15}"/>
              </a:ext>
            </a:extLst>
          </p:cNvPr>
          <p:cNvSpPr>
            <a:spLocks noGrp="1"/>
          </p:cNvSpPr>
          <p:nvPr>
            <p:ph type="ftr" sz="quarter" idx="3"/>
          </p:nvPr>
        </p:nvSpPr>
        <p:spPr/>
        <p:txBody>
          <a:bodyPr/>
          <a:lstStyle/>
          <a:p>
            <a:pPr>
              <a:defRPr/>
            </a:pPr>
            <a:r>
              <a:rPr lang="en-US"/>
              <a:t>Jerry Annala | Muon Campus Internal Readiness Review</a:t>
            </a:r>
            <a:endParaRPr lang="en-US" b="1" dirty="0"/>
          </a:p>
        </p:txBody>
      </p:sp>
      <p:sp>
        <p:nvSpPr>
          <p:cNvPr id="6" name="Slide Number Placeholder 5">
            <a:extLst>
              <a:ext uri="{FF2B5EF4-FFF2-40B4-BE49-F238E27FC236}">
                <a16:creationId xmlns:a16="http://schemas.microsoft.com/office/drawing/2014/main" id="{D435CC4D-1289-FA4B-6E5D-751C2F3E61AB}"/>
              </a:ext>
            </a:extLst>
          </p:cNvPr>
          <p:cNvSpPr>
            <a:spLocks noGrp="1"/>
          </p:cNvSpPr>
          <p:nvPr>
            <p:ph type="sldNum" sz="quarter" idx="4"/>
          </p:nvPr>
        </p:nvSpPr>
        <p:spPr/>
        <p:txBody>
          <a:bodyPr/>
          <a:lstStyle/>
          <a:p>
            <a:pPr>
              <a:defRPr/>
            </a:pPr>
            <a:fld id="{148C009B-CB69-E04A-B9B3-34B26D69E9CF}" type="slidenum">
              <a:rPr lang="en-US" smtClean="0"/>
              <a:pPr>
                <a:defRPr/>
              </a:pPr>
              <a:t>49</a:t>
            </a:fld>
            <a:endParaRPr lang="en-US" dirty="0"/>
          </a:p>
        </p:txBody>
      </p:sp>
      <p:graphicFrame>
        <p:nvGraphicFramePr>
          <p:cNvPr id="7" name="Table 7">
            <a:extLst>
              <a:ext uri="{FF2B5EF4-FFF2-40B4-BE49-F238E27FC236}">
                <a16:creationId xmlns:a16="http://schemas.microsoft.com/office/drawing/2014/main" id="{637F9D2D-21D6-6D73-A82B-21EDA8FFB3EE}"/>
              </a:ext>
            </a:extLst>
          </p:cNvPr>
          <p:cNvGraphicFramePr>
            <a:graphicFrameLocks noGrp="1"/>
          </p:cNvGraphicFramePr>
          <p:nvPr>
            <p:extLst>
              <p:ext uri="{D42A27DB-BD31-4B8C-83A1-F6EECF244321}">
                <p14:modId xmlns:p14="http://schemas.microsoft.com/office/powerpoint/2010/main" val="4090502557"/>
              </p:ext>
            </p:extLst>
          </p:nvPr>
        </p:nvGraphicFramePr>
        <p:xfrm>
          <a:off x="362465" y="1397000"/>
          <a:ext cx="8114268" cy="2966720"/>
        </p:xfrm>
        <a:graphic>
          <a:graphicData uri="http://schemas.openxmlformats.org/drawingml/2006/table">
            <a:tbl>
              <a:tblPr firstRow="1" bandRow="1">
                <a:tableStyleId>{5C22544A-7EE6-4342-B048-85BDC9FD1C3A}</a:tableStyleId>
              </a:tblPr>
              <a:tblGrid>
                <a:gridCol w="1169773">
                  <a:extLst>
                    <a:ext uri="{9D8B030D-6E8A-4147-A177-3AD203B41FA5}">
                      <a16:colId xmlns:a16="http://schemas.microsoft.com/office/drawing/2014/main" val="2948838642"/>
                    </a:ext>
                  </a:extLst>
                </a:gridCol>
                <a:gridCol w="1351005">
                  <a:extLst>
                    <a:ext uri="{9D8B030D-6E8A-4147-A177-3AD203B41FA5}">
                      <a16:colId xmlns:a16="http://schemas.microsoft.com/office/drawing/2014/main" val="2415619023"/>
                    </a:ext>
                  </a:extLst>
                </a:gridCol>
                <a:gridCol w="5593490">
                  <a:extLst>
                    <a:ext uri="{9D8B030D-6E8A-4147-A177-3AD203B41FA5}">
                      <a16:colId xmlns:a16="http://schemas.microsoft.com/office/drawing/2014/main" val="2800300615"/>
                    </a:ext>
                  </a:extLst>
                </a:gridCol>
              </a:tblGrid>
              <a:tr h="370840">
                <a:tc>
                  <a:txBody>
                    <a:bodyPr/>
                    <a:lstStyle/>
                    <a:p>
                      <a:r>
                        <a:rPr lang="en-US" sz="1200" dirty="0"/>
                        <a:t>Monitor name</a:t>
                      </a:r>
                    </a:p>
                  </a:txBody>
                  <a:tcPr/>
                </a:tc>
                <a:tc>
                  <a:txBody>
                    <a:bodyPr/>
                    <a:lstStyle/>
                    <a:p>
                      <a:r>
                        <a:rPr lang="en-US" sz="1200" dirty="0"/>
                        <a:t>Common name</a:t>
                      </a:r>
                    </a:p>
                  </a:txBody>
                  <a:tcPr/>
                </a:tc>
                <a:tc>
                  <a:txBody>
                    <a:bodyPr/>
                    <a:lstStyle/>
                    <a:p>
                      <a:r>
                        <a:rPr lang="en-US" sz="1200" dirty="0"/>
                        <a:t>Description</a:t>
                      </a:r>
                    </a:p>
                  </a:txBody>
                  <a:tcPr/>
                </a:tc>
                <a:extLst>
                  <a:ext uri="{0D108BD9-81ED-4DB2-BD59-A6C34878D82A}">
                    <a16:rowId xmlns:a16="http://schemas.microsoft.com/office/drawing/2014/main" val="3650013883"/>
                  </a:ext>
                </a:extLst>
              </a:tr>
              <a:tr h="370840">
                <a:tc>
                  <a:txBody>
                    <a:bodyPr/>
                    <a:lstStyle/>
                    <a:p>
                      <a:r>
                        <a:rPr lang="en-US" sz="1200" dirty="0"/>
                        <a:t>G:RD2077</a:t>
                      </a:r>
                    </a:p>
                  </a:txBody>
                  <a:tcPr/>
                </a:tc>
                <a:tc>
                  <a:txBody>
                    <a:bodyPr/>
                    <a:lstStyle/>
                    <a:p>
                      <a:r>
                        <a:rPr lang="en-US" sz="1200" dirty="0"/>
                        <a:t>TLMXUP</a:t>
                      </a:r>
                    </a:p>
                  </a:txBody>
                  <a:tcPr/>
                </a:tc>
                <a:tc>
                  <a:txBody>
                    <a:bodyPr/>
                    <a:lstStyle/>
                    <a:p>
                      <a:r>
                        <a:rPr lang="en-US" sz="1200" dirty="0"/>
                        <a:t>Through Transport enclosure from target vault wall to Q723</a:t>
                      </a:r>
                    </a:p>
                  </a:txBody>
                  <a:tcPr/>
                </a:tc>
                <a:extLst>
                  <a:ext uri="{0D108BD9-81ED-4DB2-BD59-A6C34878D82A}">
                    <a16:rowId xmlns:a16="http://schemas.microsoft.com/office/drawing/2014/main" val="64261126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G:RD2077</a:t>
                      </a:r>
                    </a:p>
                  </a:txBody>
                  <a:tcPr/>
                </a:tc>
                <a:tc>
                  <a:txBody>
                    <a:bodyPr/>
                    <a:lstStyle/>
                    <a:p>
                      <a:r>
                        <a:rPr lang="en-US" sz="1200" dirty="0"/>
                        <a:t>TLMXDN</a:t>
                      </a:r>
                    </a:p>
                  </a:txBody>
                  <a:tcPr/>
                </a:tc>
                <a:tc>
                  <a:txBody>
                    <a:bodyPr/>
                    <a:lstStyle/>
                    <a:p>
                      <a:r>
                        <a:rPr lang="en-US" sz="1200" dirty="0"/>
                        <a:t>Through downstream Transport enclosure and DR enclosure from Q723 to Q743</a:t>
                      </a:r>
                    </a:p>
                  </a:txBody>
                  <a:tcPr/>
                </a:tc>
                <a:extLst>
                  <a:ext uri="{0D108BD9-81ED-4DB2-BD59-A6C34878D82A}">
                    <a16:rowId xmlns:a16="http://schemas.microsoft.com/office/drawing/2014/main" val="95464004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G:RD2077</a:t>
                      </a:r>
                    </a:p>
                  </a:txBody>
                  <a:tcPr/>
                </a:tc>
                <a:tc>
                  <a:txBody>
                    <a:bodyPr/>
                    <a:lstStyle/>
                    <a:p>
                      <a:r>
                        <a:rPr lang="en-US" sz="1200" dirty="0"/>
                        <a:t>TLMD20</a:t>
                      </a:r>
                    </a:p>
                  </a:txBody>
                  <a:tcPr/>
                </a:tc>
                <a:tc>
                  <a:txBody>
                    <a:bodyPr/>
                    <a:lstStyle/>
                    <a:p>
                      <a:r>
                        <a:rPr lang="en-US" sz="1200" dirty="0"/>
                        <a:t>Through 20 arc in DR enclosure from Q207 to Q107</a:t>
                      </a:r>
                    </a:p>
                  </a:txBody>
                  <a:tcPr/>
                </a:tc>
                <a:extLst>
                  <a:ext uri="{0D108BD9-81ED-4DB2-BD59-A6C34878D82A}">
                    <a16:rowId xmlns:a16="http://schemas.microsoft.com/office/drawing/2014/main" val="269205954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G:RD2077</a:t>
                      </a:r>
                    </a:p>
                  </a:txBody>
                  <a:tcPr/>
                </a:tc>
                <a:tc>
                  <a:txBody>
                    <a:bodyPr/>
                    <a:lstStyle/>
                    <a:p>
                      <a:r>
                        <a:rPr lang="en-US" sz="1200" dirty="0"/>
                        <a:t>TLMD40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Through 40 arc in DR enclosure from Q407 to Q307</a:t>
                      </a:r>
                    </a:p>
                  </a:txBody>
                  <a:tcPr/>
                </a:tc>
                <a:extLst>
                  <a:ext uri="{0D108BD9-81ED-4DB2-BD59-A6C34878D82A}">
                    <a16:rowId xmlns:a16="http://schemas.microsoft.com/office/drawing/2014/main" val="33468814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G:RD2077</a:t>
                      </a:r>
                    </a:p>
                  </a:txBody>
                  <a:tcPr/>
                </a:tc>
                <a:tc>
                  <a:txBody>
                    <a:bodyPr/>
                    <a:lstStyle/>
                    <a:p>
                      <a:r>
                        <a:rPr lang="en-US" sz="1200" dirty="0"/>
                        <a:t>TLMD60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Through 60 arc in DR enclosure from Q607 to Q507</a:t>
                      </a:r>
                    </a:p>
                  </a:txBody>
                  <a:tcPr/>
                </a:tc>
                <a:extLst>
                  <a:ext uri="{0D108BD9-81ED-4DB2-BD59-A6C34878D82A}">
                    <a16:rowId xmlns:a16="http://schemas.microsoft.com/office/drawing/2014/main" val="322402373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G:RD2077</a:t>
                      </a:r>
                    </a:p>
                  </a:txBody>
                  <a:tcPr/>
                </a:tc>
                <a:tc>
                  <a:txBody>
                    <a:bodyPr/>
                    <a:lstStyle/>
                    <a:p>
                      <a:r>
                        <a:rPr lang="en-US" sz="1200" dirty="0"/>
                        <a:t>TLMABT</a:t>
                      </a:r>
                    </a:p>
                  </a:txBody>
                  <a:tcPr/>
                </a:tc>
                <a:tc>
                  <a:txBody>
                    <a:bodyPr/>
                    <a:lstStyle/>
                    <a:p>
                      <a:r>
                        <a:rPr lang="en-US" sz="1200" dirty="0"/>
                        <a:t>Along abort line from 10 feet downstream of VHA05 to absorber steel</a:t>
                      </a:r>
                    </a:p>
                  </a:txBody>
                  <a:tcPr/>
                </a:tc>
                <a:extLst>
                  <a:ext uri="{0D108BD9-81ED-4DB2-BD59-A6C34878D82A}">
                    <a16:rowId xmlns:a16="http://schemas.microsoft.com/office/drawing/2014/main" val="2543585993"/>
                  </a:ext>
                </a:extLst>
              </a:tr>
              <a:tr h="370840">
                <a:tc>
                  <a:txBody>
                    <a:bodyPr/>
                    <a:lstStyle/>
                    <a:p>
                      <a:endParaRPr lang="en-US" sz="1200" dirty="0"/>
                    </a:p>
                  </a:txBody>
                  <a:tcPr/>
                </a:tc>
                <a:tc>
                  <a:txBody>
                    <a:bodyPr/>
                    <a:lstStyle/>
                    <a:p>
                      <a:endParaRPr lang="en-US" sz="1200"/>
                    </a:p>
                  </a:txBody>
                  <a:tcPr/>
                </a:tc>
                <a:tc>
                  <a:txBody>
                    <a:bodyPr/>
                    <a:lstStyle/>
                    <a:p>
                      <a:endParaRPr lang="en-US" sz="1200" dirty="0"/>
                    </a:p>
                  </a:txBody>
                  <a:tcPr/>
                </a:tc>
                <a:extLst>
                  <a:ext uri="{0D108BD9-81ED-4DB2-BD59-A6C34878D82A}">
                    <a16:rowId xmlns:a16="http://schemas.microsoft.com/office/drawing/2014/main" val="34718637"/>
                  </a:ext>
                </a:extLst>
              </a:tr>
            </a:tbl>
          </a:graphicData>
        </a:graphic>
      </p:graphicFrame>
      <p:sp>
        <p:nvSpPr>
          <p:cNvPr id="8" name="TextBox 7">
            <a:extLst>
              <a:ext uri="{FF2B5EF4-FFF2-40B4-BE49-F238E27FC236}">
                <a16:creationId xmlns:a16="http://schemas.microsoft.com/office/drawing/2014/main" id="{D1FCA1B2-1627-E20B-1FE5-709B95B00E8C}"/>
              </a:ext>
            </a:extLst>
          </p:cNvPr>
          <p:cNvSpPr txBox="1"/>
          <p:nvPr/>
        </p:nvSpPr>
        <p:spPr>
          <a:xfrm>
            <a:off x="1120346" y="4860325"/>
            <a:ext cx="5162467" cy="830997"/>
          </a:xfrm>
          <a:prstGeom prst="rect">
            <a:avLst/>
          </a:prstGeom>
          <a:noFill/>
        </p:spPr>
        <p:txBody>
          <a:bodyPr wrap="square" rtlCol="0">
            <a:spAutoFit/>
          </a:bodyPr>
          <a:lstStyle/>
          <a:p>
            <a:r>
              <a:rPr lang="en-US" dirty="0"/>
              <a:t>Credited control limit setting required to be 100,000 </a:t>
            </a:r>
            <a:r>
              <a:rPr lang="en-US" dirty="0" err="1"/>
              <a:t>nC</a:t>
            </a:r>
            <a:r>
              <a:rPr lang="en-US" dirty="0"/>
              <a:t>/min or less</a:t>
            </a:r>
          </a:p>
        </p:txBody>
      </p:sp>
    </p:spTree>
    <p:extLst>
      <p:ext uri="{BB962C8B-B14F-4D97-AF65-F5344CB8AC3E}">
        <p14:creationId xmlns:p14="http://schemas.microsoft.com/office/powerpoint/2010/main" val="2475881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a:t>Muon Campus Overview - Modes of Operation</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pic>
        <p:nvPicPr>
          <p:cNvPr id="22" name="Picture 21">
            <a:extLst>
              <a:ext uri="{FF2B5EF4-FFF2-40B4-BE49-F238E27FC236}">
                <a16:creationId xmlns:a16="http://schemas.microsoft.com/office/drawing/2014/main" id="{86245F5B-EE71-6460-48E1-F92027C9443D}"/>
              </a:ext>
            </a:extLst>
          </p:cNvPr>
          <p:cNvPicPr>
            <a:picLocks noChangeAspect="1"/>
          </p:cNvPicPr>
          <p:nvPr/>
        </p:nvPicPr>
        <p:blipFill rotWithShape="1">
          <a:blip r:embed="rId3">
            <a:extLst>
              <a:ext uri="{28A0092B-C50C-407E-A947-70E740481C1C}">
                <a14:useLocalDpi xmlns:a14="http://schemas.microsoft.com/office/drawing/2010/main" val="0"/>
              </a:ext>
            </a:extLst>
          </a:blip>
          <a:srcRect l="8253" r="6895" b="3765"/>
          <a:stretch/>
        </p:blipFill>
        <p:spPr>
          <a:xfrm>
            <a:off x="6735577" y="765719"/>
            <a:ext cx="2408424" cy="4387663"/>
          </a:xfrm>
          <a:prstGeom prst="rect">
            <a:avLst/>
          </a:prstGeom>
        </p:spPr>
      </p:pic>
      <p:pic>
        <p:nvPicPr>
          <p:cNvPr id="21" name="Picture 2">
            <a:extLst>
              <a:ext uri="{FF2B5EF4-FFF2-40B4-BE49-F238E27FC236}">
                <a16:creationId xmlns:a16="http://schemas.microsoft.com/office/drawing/2014/main" id="{C666C90D-6B94-9D2C-045B-E4B8FC2DEF6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70"/>
          <a:stretch/>
        </p:blipFill>
        <p:spPr bwMode="auto">
          <a:xfrm>
            <a:off x="4327153" y="859813"/>
            <a:ext cx="2408424" cy="4199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Content Placeholder 1">
            <a:extLst>
              <a:ext uri="{FF2B5EF4-FFF2-40B4-BE49-F238E27FC236}">
                <a16:creationId xmlns:a16="http://schemas.microsoft.com/office/drawing/2014/main" id="{1A3864CE-80EB-06BD-690C-2C31DDE76FCD}"/>
              </a:ext>
            </a:extLst>
          </p:cNvPr>
          <p:cNvSpPr>
            <a:spLocks noGrp="1"/>
          </p:cNvSpPr>
          <p:nvPr>
            <p:ph idx="1"/>
          </p:nvPr>
        </p:nvSpPr>
        <p:spPr>
          <a:xfrm>
            <a:off x="121667" y="925707"/>
            <a:ext cx="4450334" cy="5273925"/>
          </a:xfrm>
        </p:spPr>
        <p:txBody>
          <a:bodyPr/>
          <a:lstStyle/>
          <a:p>
            <a:r>
              <a:rPr lang="en-US" sz="2000" dirty="0"/>
              <a:t>8 GeV beam sent from Recycler Ring in both modes of operation</a:t>
            </a:r>
          </a:p>
          <a:p>
            <a:pPr lvl="1"/>
            <a:r>
              <a:rPr lang="en-US" sz="1800" dirty="0"/>
              <a:t>Beam in Recycler is </a:t>
            </a:r>
            <a:r>
              <a:rPr lang="en-US" sz="1800" dirty="0" err="1"/>
              <a:t>rebunched</a:t>
            </a:r>
            <a:r>
              <a:rPr lang="en-US" sz="1800" dirty="0"/>
              <a:t> to create shorter bunches (140 ns)</a:t>
            </a:r>
          </a:p>
          <a:p>
            <a:r>
              <a:rPr lang="en-US" sz="2000" dirty="0"/>
              <a:t>g-2 mode (no longer in operation)</a:t>
            </a:r>
          </a:p>
          <a:p>
            <a:pPr lvl="1"/>
            <a:r>
              <a:rPr lang="en-US" sz="1800" dirty="0"/>
              <a:t>8 GeV protons to AP-0 Target Station, 3.1 GeV/c muons to MC-1</a:t>
            </a:r>
          </a:p>
          <a:p>
            <a:pPr lvl="1"/>
            <a:r>
              <a:rPr lang="en-US" sz="1800" dirty="0"/>
              <a:t>Maximum 16 1E12 beam transfers every 1.4 seconds</a:t>
            </a:r>
          </a:p>
          <a:p>
            <a:r>
              <a:rPr lang="en-US" sz="2000" dirty="0"/>
              <a:t>Mu2e mode</a:t>
            </a:r>
          </a:p>
          <a:p>
            <a:pPr lvl="1"/>
            <a:r>
              <a:rPr lang="en-US" sz="1800" dirty="0"/>
              <a:t>8 GeV protons bypass AP-0 and are transported to Delivery Ring</a:t>
            </a:r>
          </a:p>
          <a:p>
            <a:pPr lvl="1"/>
            <a:r>
              <a:rPr lang="en-US" sz="1800" dirty="0"/>
              <a:t>Protons are resonantly extracted from DR and transported to MC-2</a:t>
            </a:r>
          </a:p>
          <a:p>
            <a:pPr lvl="1"/>
            <a:r>
              <a:rPr lang="en-US" sz="1800" dirty="0"/>
              <a:t>Maximum 8 1E12 beam transfers every 1.4 seconds</a:t>
            </a:r>
          </a:p>
          <a:p>
            <a:pPr marL="0" indent="0">
              <a:buNone/>
            </a:pPr>
            <a:endParaRPr lang="en-US" sz="2000" dirty="0"/>
          </a:p>
          <a:p>
            <a:pPr>
              <a:buFont typeface="Arial" panose="020B0604020202020204" pitchFamily="34" charset="0"/>
              <a:buChar char="•"/>
            </a:pPr>
            <a:endParaRPr lang="en-US" dirty="0"/>
          </a:p>
        </p:txBody>
      </p:sp>
      <p:sp>
        <p:nvSpPr>
          <p:cNvPr id="23" name="TextBox 22">
            <a:extLst>
              <a:ext uri="{FF2B5EF4-FFF2-40B4-BE49-F238E27FC236}">
                <a16:creationId xmlns:a16="http://schemas.microsoft.com/office/drawing/2014/main" id="{ED96EC27-1E07-B639-2458-2827B37193C8}"/>
              </a:ext>
            </a:extLst>
          </p:cNvPr>
          <p:cNvSpPr txBox="1"/>
          <p:nvPr/>
        </p:nvSpPr>
        <p:spPr>
          <a:xfrm>
            <a:off x="4661241" y="4906279"/>
            <a:ext cx="1619250" cy="400110"/>
          </a:xfrm>
          <a:prstGeom prst="rect">
            <a:avLst/>
          </a:prstGeom>
          <a:noFill/>
        </p:spPr>
        <p:txBody>
          <a:bodyPr wrap="square" rtlCol="0">
            <a:spAutoFit/>
          </a:bodyPr>
          <a:lstStyle/>
          <a:p>
            <a:pPr fontAlgn="base">
              <a:spcBef>
                <a:spcPct val="0"/>
              </a:spcBef>
              <a:spcAft>
                <a:spcPct val="0"/>
              </a:spcAft>
            </a:pPr>
            <a:r>
              <a:rPr lang="en-US" sz="2000" dirty="0">
                <a:solidFill>
                  <a:srgbClr val="006600"/>
                </a:solidFill>
                <a:ea typeface="ＭＳ Ｐゴシック" charset="0"/>
              </a:rPr>
              <a:t>g-2 operation</a:t>
            </a:r>
          </a:p>
        </p:txBody>
      </p:sp>
      <p:sp>
        <p:nvSpPr>
          <p:cNvPr id="24" name="TextBox 23">
            <a:extLst>
              <a:ext uri="{FF2B5EF4-FFF2-40B4-BE49-F238E27FC236}">
                <a16:creationId xmlns:a16="http://schemas.microsoft.com/office/drawing/2014/main" id="{8064F6ED-5DB7-6A18-1D36-471B9F285724}"/>
              </a:ext>
            </a:extLst>
          </p:cNvPr>
          <p:cNvSpPr txBox="1"/>
          <p:nvPr/>
        </p:nvSpPr>
        <p:spPr>
          <a:xfrm>
            <a:off x="7086599" y="4918077"/>
            <a:ext cx="1935733" cy="400110"/>
          </a:xfrm>
          <a:prstGeom prst="rect">
            <a:avLst/>
          </a:prstGeom>
          <a:noFill/>
        </p:spPr>
        <p:txBody>
          <a:bodyPr wrap="square" rtlCol="0">
            <a:spAutoFit/>
          </a:bodyPr>
          <a:lstStyle/>
          <a:p>
            <a:pPr fontAlgn="base">
              <a:spcBef>
                <a:spcPct val="0"/>
              </a:spcBef>
              <a:spcAft>
                <a:spcPct val="0"/>
              </a:spcAft>
            </a:pPr>
            <a:r>
              <a:rPr lang="en-US" sz="2000" dirty="0">
                <a:solidFill>
                  <a:srgbClr val="3333CC"/>
                </a:solidFill>
                <a:ea typeface="ＭＳ Ｐゴシック" charset="0"/>
              </a:rPr>
              <a:t>Mu2e operation</a:t>
            </a:r>
          </a:p>
        </p:txBody>
      </p:sp>
      <p:sp>
        <p:nvSpPr>
          <p:cNvPr id="2" name="Footer Placeholder 1">
            <a:extLst>
              <a:ext uri="{FF2B5EF4-FFF2-40B4-BE49-F238E27FC236}">
                <a16:creationId xmlns:a16="http://schemas.microsoft.com/office/drawing/2014/main" id="{A9F1798A-5348-CAC5-AA64-952AD82F8799}"/>
              </a:ext>
            </a:extLst>
          </p:cNvPr>
          <p:cNvSpPr>
            <a:spLocks noGrp="1"/>
          </p:cNvSpPr>
          <p:nvPr>
            <p:ph type="ftr" sz="quarter" idx="3"/>
          </p:nvPr>
        </p:nvSpPr>
        <p:spPr/>
        <p:txBody>
          <a:bodyPr/>
          <a:lstStyle/>
          <a:p>
            <a:pPr>
              <a:defRPr/>
            </a:pPr>
            <a:r>
              <a:rPr lang="en-US"/>
              <a:t>Jerry Annala | Muon Campus Internal Readiness Review</a:t>
            </a:r>
            <a:endParaRPr lang="en-US" b="1" dirty="0"/>
          </a:p>
        </p:txBody>
      </p:sp>
    </p:spTree>
    <p:extLst>
      <p:ext uri="{BB962C8B-B14F-4D97-AF65-F5344CB8AC3E}">
        <p14:creationId xmlns:p14="http://schemas.microsoft.com/office/powerpoint/2010/main" val="29080844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822375-32E0-B736-62CD-057EE5E970FC}"/>
              </a:ext>
            </a:extLst>
          </p:cNvPr>
          <p:cNvSpPr>
            <a:spLocks noGrp="1"/>
          </p:cNvSpPr>
          <p:nvPr>
            <p:ph type="title"/>
          </p:nvPr>
        </p:nvSpPr>
        <p:spPr/>
        <p:txBody>
          <a:bodyPr/>
          <a:lstStyle/>
          <a:p>
            <a:r>
              <a:rPr lang="en-US" dirty="0"/>
              <a:t>Muon Campus Enclosure map</a:t>
            </a:r>
          </a:p>
        </p:txBody>
      </p:sp>
      <p:sp>
        <p:nvSpPr>
          <p:cNvPr id="4" name="Date Placeholder 3">
            <a:extLst>
              <a:ext uri="{FF2B5EF4-FFF2-40B4-BE49-F238E27FC236}">
                <a16:creationId xmlns:a16="http://schemas.microsoft.com/office/drawing/2014/main" id="{932DDDA7-296C-65A5-E7AE-76FBC67E25A1}"/>
              </a:ext>
            </a:extLst>
          </p:cNvPr>
          <p:cNvSpPr>
            <a:spLocks noGrp="1"/>
          </p:cNvSpPr>
          <p:nvPr>
            <p:ph type="dt" sz="half" idx="2"/>
          </p:nvPr>
        </p:nvSpPr>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6F1C561B-740B-B134-223E-E92A77065E47}"/>
              </a:ext>
            </a:extLst>
          </p:cNvPr>
          <p:cNvSpPr>
            <a:spLocks noGrp="1"/>
          </p:cNvSpPr>
          <p:nvPr>
            <p:ph type="ftr" sz="quarter" idx="3"/>
          </p:nvPr>
        </p:nvSpPr>
        <p:spPr/>
        <p:txBody>
          <a:bodyPr/>
          <a:lstStyle/>
          <a:p>
            <a:pPr>
              <a:defRPr/>
            </a:pPr>
            <a:r>
              <a:rPr lang="en-US"/>
              <a:t>Jerry Annala | Muon Campus Internal Readiness Review</a:t>
            </a:r>
            <a:endParaRPr lang="en-US" b="1" dirty="0"/>
          </a:p>
        </p:txBody>
      </p:sp>
      <p:sp>
        <p:nvSpPr>
          <p:cNvPr id="6" name="Slide Number Placeholder 5">
            <a:extLst>
              <a:ext uri="{FF2B5EF4-FFF2-40B4-BE49-F238E27FC236}">
                <a16:creationId xmlns:a16="http://schemas.microsoft.com/office/drawing/2014/main" id="{664C3EB3-6DE7-D066-C88C-52FD091292D4}"/>
              </a:ext>
            </a:extLst>
          </p:cNvPr>
          <p:cNvSpPr>
            <a:spLocks noGrp="1"/>
          </p:cNvSpPr>
          <p:nvPr>
            <p:ph type="sldNum" sz="quarter" idx="4"/>
          </p:nvPr>
        </p:nvSpPr>
        <p:spPr/>
        <p:txBody>
          <a:bodyPr/>
          <a:lstStyle/>
          <a:p>
            <a:pPr>
              <a:defRPr/>
            </a:pPr>
            <a:fld id="{148C009B-CB69-E04A-B9B3-34B26D69E9CF}" type="slidenum">
              <a:rPr lang="en-US" smtClean="0"/>
              <a:pPr>
                <a:defRPr/>
              </a:pPr>
              <a:t>50</a:t>
            </a:fld>
            <a:endParaRPr lang="en-US" dirty="0"/>
          </a:p>
        </p:txBody>
      </p:sp>
      <p:grpSp>
        <p:nvGrpSpPr>
          <p:cNvPr id="42" name="Group 41">
            <a:extLst>
              <a:ext uri="{FF2B5EF4-FFF2-40B4-BE49-F238E27FC236}">
                <a16:creationId xmlns:a16="http://schemas.microsoft.com/office/drawing/2014/main" id="{4554BA6E-1B87-C21D-AD1E-D730629A398E}"/>
              </a:ext>
            </a:extLst>
          </p:cNvPr>
          <p:cNvGrpSpPr/>
          <p:nvPr/>
        </p:nvGrpSpPr>
        <p:grpSpPr>
          <a:xfrm>
            <a:off x="58739" y="1356011"/>
            <a:ext cx="8974645" cy="4612172"/>
            <a:chOff x="9579" y="1356011"/>
            <a:chExt cx="8974645" cy="4612172"/>
          </a:xfrm>
        </p:grpSpPr>
        <p:pic>
          <p:nvPicPr>
            <p:cNvPr id="12" name="Picture 11" descr="Diagram&#10;&#10;Description automatically generated">
              <a:extLst>
                <a:ext uri="{FF2B5EF4-FFF2-40B4-BE49-F238E27FC236}">
                  <a16:creationId xmlns:a16="http://schemas.microsoft.com/office/drawing/2014/main" id="{5C54FBC6-FCA6-5A12-0773-C398343E6CEA}"/>
                </a:ext>
              </a:extLst>
            </p:cNvPr>
            <p:cNvPicPr>
              <a:picLocks noChangeAspect="1"/>
            </p:cNvPicPr>
            <p:nvPr/>
          </p:nvPicPr>
          <p:blipFill>
            <a:blip r:embed="rId2"/>
            <a:stretch>
              <a:fillRect/>
            </a:stretch>
          </p:blipFill>
          <p:spPr>
            <a:xfrm>
              <a:off x="68824" y="1356011"/>
              <a:ext cx="8915400" cy="4295446"/>
            </a:xfrm>
            <a:prstGeom prst="rect">
              <a:avLst/>
            </a:prstGeom>
          </p:spPr>
        </p:pic>
        <p:sp>
          <p:nvSpPr>
            <p:cNvPr id="10" name="Rectangle 9">
              <a:extLst>
                <a:ext uri="{FF2B5EF4-FFF2-40B4-BE49-F238E27FC236}">
                  <a16:creationId xmlns:a16="http://schemas.microsoft.com/office/drawing/2014/main" id="{CA8F6D47-B2A6-3221-9052-5C1F64EAE2D1}"/>
                </a:ext>
              </a:extLst>
            </p:cNvPr>
            <p:cNvSpPr/>
            <p:nvPr/>
          </p:nvSpPr>
          <p:spPr>
            <a:xfrm rot="21024083">
              <a:off x="432621" y="4483510"/>
              <a:ext cx="707922" cy="196645"/>
            </a:xfrm>
            <a:prstGeom prst="rect">
              <a:avLst/>
            </a:prstGeom>
            <a:noFill/>
            <a:ln w="190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96FC072-B7F0-F7CF-9F02-3860712BCCF9}"/>
                </a:ext>
              </a:extLst>
            </p:cNvPr>
            <p:cNvSpPr/>
            <p:nvPr/>
          </p:nvSpPr>
          <p:spPr>
            <a:xfrm rot="21024083">
              <a:off x="1126674" y="4304311"/>
              <a:ext cx="707922" cy="196645"/>
            </a:xfrm>
            <a:prstGeom prst="rect">
              <a:avLst/>
            </a:prstGeom>
            <a:noFill/>
            <a:ln w="190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E4DDD5F-9E17-AA8D-5781-3B563AEF0055}"/>
                </a:ext>
              </a:extLst>
            </p:cNvPr>
            <p:cNvCxnSpPr>
              <a:cxnSpLocks/>
            </p:cNvCxnSpPr>
            <p:nvPr/>
          </p:nvCxnSpPr>
          <p:spPr>
            <a:xfrm flipV="1">
              <a:off x="2212258" y="3519948"/>
              <a:ext cx="1759974" cy="580104"/>
            </a:xfrm>
            <a:prstGeom prst="line">
              <a:avLst/>
            </a:prstGeom>
            <a:ln w="190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38BA0231-6511-316E-2986-0D26F774C1CC}"/>
                </a:ext>
              </a:extLst>
            </p:cNvPr>
            <p:cNvCxnSpPr>
              <a:cxnSpLocks/>
            </p:cNvCxnSpPr>
            <p:nvPr/>
          </p:nvCxnSpPr>
          <p:spPr>
            <a:xfrm flipV="1">
              <a:off x="2325330" y="3998194"/>
              <a:ext cx="1759974" cy="427671"/>
            </a:xfrm>
            <a:prstGeom prst="line">
              <a:avLst/>
            </a:prstGeom>
            <a:ln w="190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0EC8DCF-CEDC-3DC7-FC2B-BBF0D011932E}"/>
                </a:ext>
              </a:extLst>
            </p:cNvPr>
            <p:cNvCxnSpPr>
              <a:cxnSpLocks/>
            </p:cNvCxnSpPr>
            <p:nvPr/>
          </p:nvCxnSpPr>
          <p:spPr>
            <a:xfrm flipH="1" flipV="1">
              <a:off x="3972232" y="3519948"/>
              <a:ext cx="124169" cy="478246"/>
            </a:xfrm>
            <a:prstGeom prst="line">
              <a:avLst/>
            </a:prstGeom>
            <a:ln w="190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5FCEEBE1-9FDC-BFCA-E81E-BB4368C2355A}"/>
                </a:ext>
              </a:extLst>
            </p:cNvPr>
            <p:cNvCxnSpPr>
              <a:cxnSpLocks/>
            </p:cNvCxnSpPr>
            <p:nvPr/>
          </p:nvCxnSpPr>
          <p:spPr>
            <a:xfrm>
              <a:off x="2212258" y="4100052"/>
              <a:ext cx="130205" cy="325813"/>
            </a:xfrm>
            <a:prstGeom prst="line">
              <a:avLst/>
            </a:prstGeom>
            <a:ln w="190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748BA8B0-D700-2C39-C02C-A4528800B6F6}"/>
                </a:ext>
              </a:extLst>
            </p:cNvPr>
            <p:cNvCxnSpPr>
              <a:cxnSpLocks/>
            </p:cNvCxnSpPr>
            <p:nvPr/>
          </p:nvCxnSpPr>
          <p:spPr>
            <a:xfrm flipV="1">
              <a:off x="3963479" y="1974300"/>
              <a:ext cx="1178792" cy="1540082"/>
            </a:xfrm>
            <a:prstGeom prst="line">
              <a:avLst/>
            </a:prstGeom>
            <a:ln w="190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59685BD-31A4-B3F5-396A-C66D215CAA3D}"/>
                </a:ext>
              </a:extLst>
            </p:cNvPr>
            <p:cNvCxnSpPr>
              <a:cxnSpLocks/>
            </p:cNvCxnSpPr>
            <p:nvPr/>
          </p:nvCxnSpPr>
          <p:spPr>
            <a:xfrm flipH="1" flipV="1">
              <a:off x="6138966" y="2016736"/>
              <a:ext cx="527305" cy="1412263"/>
            </a:xfrm>
            <a:prstGeom prst="line">
              <a:avLst/>
            </a:prstGeom>
            <a:ln w="190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25529C2-CE6D-68A1-366A-AAFF59111AEB}"/>
                </a:ext>
              </a:extLst>
            </p:cNvPr>
            <p:cNvCxnSpPr>
              <a:cxnSpLocks/>
            </p:cNvCxnSpPr>
            <p:nvPr/>
          </p:nvCxnSpPr>
          <p:spPr>
            <a:xfrm flipV="1">
              <a:off x="6354184" y="3421313"/>
              <a:ext cx="312087" cy="459900"/>
            </a:xfrm>
            <a:prstGeom prst="line">
              <a:avLst/>
            </a:prstGeom>
            <a:ln w="190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ABDA1166-B127-D687-65DF-3FEF16548C12}"/>
                </a:ext>
              </a:extLst>
            </p:cNvPr>
            <p:cNvCxnSpPr>
              <a:cxnSpLocks/>
            </p:cNvCxnSpPr>
            <p:nvPr/>
          </p:nvCxnSpPr>
          <p:spPr>
            <a:xfrm flipH="1" flipV="1">
              <a:off x="5142271" y="1974300"/>
              <a:ext cx="996695" cy="42436"/>
            </a:xfrm>
            <a:prstGeom prst="line">
              <a:avLst/>
            </a:prstGeom>
            <a:ln w="190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35A5237D-4F9E-A642-E0EF-C6570613FA8F}"/>
                </a:ext>
              </a:extLst>
            </p:cNvPr>
            <p:cNvCxnSpPr>
              <a:cxnSpLocks/>
            </p:cNvCxnSpPr>
            <p:nvPr/>
          </p:nvCxnSpPr>
          <p:spPr>
            <a:xfrm flipH="1" flipV="1">
              <a:off x="4087014" y="4005057"/>
              <a:ext cx="1769361" cy="236468"/>
            </a:xfrm>
            <a:prstGeom prst="line">
              <a:avLst/>
            </a:prstGeom>
            <a:ln w="190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AFE94F95-B740-8547-7F17-0AA5F048EEE7}"/>
                </a:ext>
              </a:extLst>
            </p:cNvPr>
            <p:cNvCxnSpPr>
              <a:cxnSpLocks/>
            </p:cNvCxnSpPr>
            <p:nvPr/>
          </p:nvCxnSpPr>
          <p:spPr>
            <a:xfrm flipH="1">
              <a:off x="6256722" y="3632337"/>
              <a:ext cx="409549" cy="358908"/>
            </a:xfrm>
            <a:prstGeom prst="line">
              <a:avLst/>
            </a:prstGeom>
            <a:ln w="190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D4C50B33-B8C4-8503-7FA7-03904C128027}"/>
                </a:ext>
              </a:extLst>
            </p:cNvPr>
            <p:cNvCxnSpPr>
              <a:cxnSpLocks/>
            </p:cNvCxnSpPr>
            <p:nvPr/>
          </p:nvCxnSpPr>
          <p:spPr>
            <a:xfrm flipH="1" flipV="1">
              <a:off x="5856375" y="4236834"/>
              <a:ext cx="443544" cy="45115"/>
            </a:xfrm>
            <a:prstGeom prst="line">
              <a:avLst/>
            </a:prstGeom>
            <a:ln w="190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1E42B2D3-FC0D-20DA-1DF8-97244B679232}"/>
                </a:ext>
              </a:extLst>
            </p:cNvPr>
            <p:cNvCxnSpPr>
              <a:cxnSpLocks/>
              <a:stCxn id="53" idx="1"/>
            </p:cNvCxnSpPr>
            <p:nvPr/>
          </p:nvCxnSpPr>
          <p:spPr>
            <a:xfrm flipH="1">
              <a:off x="6263138" y="4050995"/>
              <a:ext cx="769277" cy="240786"/>
            </a:xfrm>
            <a:prstGeom prst="line">
              <a:avLst/>
            </a:prstGeom>
            <a:ln w="190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45FD0F3D-74A9-1002-4995-3E8737BE2A0F}"/>
                </a:ext>
              </a:extLst>
            </p:cNvPr>
            <p:cNvCxnSpPr>
              <a:cxnSpLocks/>
            </p:cNvCxnSpPr>
            <p:nvPr/>
          </p:nvCxnSpPr>
          <p:spPr>
            <a:xfrm flipH="1">
              <a:off x="6675330" y="3129544"/>
              <a:ext cx="740190" cy="505023"/>
            </a:xfrm>
            <a:prstGeom prst="line">
              <a:avLst/>
            </a:prstGeom>
            <a:ln w="190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7DBE9CCE-8156-BC47-A9E9-83A84E7B4870}"/>
                </a:ext>
              </a:extLst>
            </p:cNvPr>
            <p:cNvCxnSpPr>
              <a:cxnSpLocks/>
            </p:cNvCxnSpPr>
            <p:nvPr/>
          </p:nvCxnSpPr>
          <p:spPr>
            <a:xfrm flipH="1" flipV="1">
              <a:off x="7386401" y="3131986"/>
              <a:ext cx="276565" cy="28504"/>
            </a:xfrm>
            <a:prstGeom prst="line">
              <a:avLst/>
            </a:prstGeom>
            <a:ln w="190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3892EC2E-0ECF-512F-A119-39B6DC46A92E}"/>
                </a:ext>
              </a:extLst>
            </p:cNvPr>
            <p:cNvCxnSpPr>
              <a:cxnSpLocks/>
            </p:cNvCxnSpPr>
            <p:nvPr/>
          </p:nvCxnSpPr>
          <p:spPr>
            <a:xfrm flipH="1" flipV="1">
              <a:off x="6666271" y="3605527"/>
              <a:ext cx="282591" cy="328495"/>
            </a:xfrm>
            <a:prstGeom prst="line">
              <a:avLst/>
            </a:prstGeom>
            <a:ln w="19050">
              <a:solidFill>
                <a:schemeClr val="accent6"/>
              </a:solidFill>
            </a:ln>
          </p:spPr>
          <p:style>
            <a:lnRef idx="2">
              <a:schemeClr val="accent1"/>
            </a:lnRef>
            <a:fillRef idx="0">
              <a:schemeClr val="accent1"/>
            </a:fillRef>
            <a:effectRef idx="1">
              <a:schemeClr val="accent1"/>
            </a:effectRef>
            <a:fontRef idx="minor">
              <a:schemeClr val="tx1"/>
            </a:fontRef>
          </p:style>
        </p:cxnSp>
        <p:sp>
          <p:nvSpPr>
            <p:cNvPr id="53" name="Rectangle 52">
              <a:extLst>
                <a:ext uri="{FF2B5EF4-FFF2-40B4-BE49-F238E27FC236}">
                  <a16:creationId xmlns:a16="http://schemas.microsoft.com/office/drawing/2014/main" id="{FE38022B-A30F-28D9-AAB8-467BD528EBCB}"/>
                </a:ext>
              </a:extLst>
            </p:cNvPr>
            <p:cNvSpPr/>
            <p:nvPr/>
          </p:nvSpPr>
          <p:spPr>
            <a:xfrm rot="19227220">
              <a:off x="6996822" y="3772676"/>
              <a:ext cx="311005" cy="358620"/>
            </a:xfrm>
            <a:prstGeom prst="rect">
              <a:avLst/>
            </a:prstGeom>
            <a:noFill/>
            <a:ln w="190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29AC38DD-726B-6058-5955-851C5741D95E}"/>
                </a:ext>
              </a:extLst>
            </p:cNvPr>
            <p:cNvCxnSpPr>
              <a:cxnSpLocks/>
            </p:cNvCxnSpPr>
            <p:nvPr/>
          </p:nvCxnSpPr>
          <p:spPr>
            <a:xfrm flipH="1">
              <a:off x="7628570" y="3063374"/>
              <a:ext cx="321463" cy="106367"/>
            </a:xfrm>
            <a:prstGeom prst="line">
              <a:avLst/>
            </a:prstGeom>
            <a:ln w="190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BE872BEF-EE90-21A7-F602-CC9F51FB5A35}"/>
                </a:ext>
              </a:extLst>
            </p:cNvPr>
            <p:cNvCxnSpPr>
              <a:cxnSpLocks/>
            </p:cNvCxnSpPr>
            <p:nvPr/>
          </p:nvCxnSpPr>
          <p:spPr>
            <a:xfrm flipH="1" flipV="1">
              <a:off x="7950033" y="3063374"/>
              <a:ext cx="112414" cy="177362"/>
            </a:xfrm>
            <a:prstGeom prst="line">
              <a:avLst/>
            </a:prstGeom>
            <a:ln w="190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F0D91862-0C62-AB38-CCC9-ACA15F19D6CD}"/>
                </a:ext>
              </a:extLst>
            </p:cNvPr>
            <p:cNvCxnSpPr>
              <a:cxnSpLocks/>
            </p:cNvCxnSpPr>
            <p:nvPr/>
          </p:nvCxnSpPr>
          <p:spPr>
            <a:xfrm flipH="1">
              <a:off x="7933370" y="3421313"/>
              <a:ext cx="187854" cy="53228"/>
            </a:xfrm>
            <a:prstGeom prst="line">
              <a:avLst/>
            </a:prstGeom>
            <a:ln w="190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848B48D5-D26E-2710-8D99-D7DBF109A307}"/>
                </a:ext>
              </a:extLst>
            </p:cNvPr>
            <p:cNvCxnSpPr>
              <a:cxnSpLocks/>
            </p:cNvCxnSpPr>
            <p:nvPr/>
          </p:nvCxnSpPr>
          <p:spPr>
            <a:xfrm flipH="1">
              <a:off x="7184121" y="3226344"/>
              <a:ext cx="878326" cy="488365"/>
            </a:xfrm>
            <a:prstGeom prst="line">
              <a:avLst/>
            </a:prstGeom>
            <a:ln w="190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A37F0C03-DFC6-CD0A-B4CC-33B7853BE690}"/>
                </a:ext>
              </a:extLst>
            </p:cNvPr>
            <p:cNvCxnSpPr>
              <a:cxnSpLocks/>
            </p:cNvCxnSpPr>
            <p:nvPr/>
          </p:nvCxnSpPr>
          <p:spPr>
            <a:xfrm flipH="1" flipV="1">
              <a:off x="6256722" y="3953260"/>
              <a:ext cx="97462" cy="285120"/>
            </a:xfrm>
            <a:prstGeom prst="line">
              <a:avLst/>
            </a:prstGeom>
            <a:ln w="19050">
              <a:solidFill>
                <a:schemeClr val="accent6"/>
              </a:solidFill>
            </a:ln>
          </p:spPr>
          <p:style>
            <a:lnRef idx="2">
              <a:schemeClr val="accent1"/>
            </a:lnRef>
            <a:fillRef idx="0">
              <a:schemeClr val="accent1"/>
            </a:fillRef>
            <a:effectRef idx="1">
              <a:schemeClr val="accent1"/>
            </a:effectRef>
            <a:fontRef idx="minor">
              <a:schemeClr val="tx1"/>
            </a:fontRef>
          </p:style>
        </p:cxnSp>
        <p:sp>
          <p:nvSpPr>
            <p:cNvPr id="40" name="Rectangle 39">
              <a:extLst>
                <a:ext uri="{FF2B5EF4-FFF2-40B4-BE49-F238E27FC236}">
                  <a16:creationId xmlns:a16="http://schemas.microsoft.com/office/drawing/2014/main" id="{89C4290B-42CF-57A6-513E-3F6ED1F3213A}"/>
                </a:ext>
              </a:extLst>
            </p:cNvPr>
            <p:cNvSpPr/>
            <p:nvPr/>
          </p:nvSpPr>
          <p:spPr>
            <a:xfrm rot="21024083">
              <a:off x="1873795" y="4206696"/>
              <a:ext cx="212375" cy="232309"/>
            </a:xfrm>
            <a:prstGeom prst="rect">
              <a:avLst/>
            </a:prstGeom>
            <a:noFill/>
            <a:ln w="19050">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9039937-7A80-A131-CB10-BE4653FD6D17}"/>
                </a:ext>
              </a:extLst>
            </p:cNvPr>
            <p:cNvSpPr txBox="1"/>
            <p:nvPr/>
          </p:nvSpPr>
          <p:spPr>
            <a:xfrm rot="16200000">
              <a:off x="-1562188" y="4057862"/>
              <a:ext cx="3482088" cy="338554"/>
            </a:xfrm>
            <a:prstGeom prst="rect">
              <a:avLst/>
            </a:prstGeom>
            <a:noFill/>
            <a:ln>
              <a:solidFill>
                <a:schemeClr val="accent6"/>
              </a:solidFill>
            </a:ln>
          </p:spPr>
          <p:txBody>
            <a:bodyPr wrap="square" rtlCol="0">
              <a:spAutoFit/>
            </a:bodyPr>
            <a:lstStyle/>
            <a:p>
              <a:pPr algn="ctr"/>
              <a:r>
                <a:rPr lang="en-US" sz="1600" dirty="0"/>
                <a:t>Tevatron</a:t>
              </a:r>
            </a:p>
          </p:txBody>
        </p:sp>
      </p:grpSp>
      <p:sp>
        <p:nvSpPr>
          <p:cNvPr id="46" name="TextBox 45">
            <a:extLst>
              <a:ext uri="{FF2B5EF4-FFF2-40B4-BE49-F238E27FC236}">
                <a16:creationId xmlns:a16="http://schemas.microsoft.com/office/drawing/2014/main" id="{E608F608-FAE4-D720-1861-3A2926E60751}"/>
              </a:ext>
            </a:extLst>
          </p:cNvPr>
          <p:cNvSpPr txBox="1"/>
          <p:nvPr/>
        </p:nvSpPr>
        <p:spPr>
          <a:xfrm>
            <a:off x="6647392" y="5680890"/>
            <a:ext cx="2275340" cy="338554"/>
          </a:xfrm>
          <a:prstGeom prst="rect">
            <a:avLst/>
          </a:prstGeom>
          <a:noFill/>
        </p:spPr>
        <p:txBody>
          <a:bodyPr wrap="square" rtlCol="0">
            <a:spAutoFit/>
          </a:bodyPr>
          <a:lstStyle/>
          <a:p>
            <a:r>
              <a:rPr lang="en-US" sz="1600" dirty="0"/>
              <a:t>g-2 experimental hall</a:t>
            </a:r>
          </a:p>
        </p:txBody>
      </p:sp>
      <p:sp>
        <p:nvSpPr>
          <p:cNvPr id="47" name="TextBox 46">
            <a:extLst>
              <a:ext uri="{FF2B5EF4-FFF2-40B4-BE49-F238E27FC236}">
                <a16:creationId xmlns:a16="http://schemas.microsoft.com/office/drawing/2014/main" id="{19C9051B-5E28-4CFE-A621-E5193F86A6A6}"/>
              </a:ext>
            </a:extLst>
          </p:cNvPr>
          <p:cNvSpPr txBox="1"/>
          <p:nvPr/>
        </p:nvSpPr>
        <p:spPr>
          <a:xfrm>
            <a:off x="7001874" y="1847459"/>
            <a:ext cx="1435508" cy="338554"/>
          </a:xfrm>
          <a:prstGeom prst="rect">
            <a:avLst/>
          </a:prstGeom>
          <a:noFill/>
        </p:spPr>
        <p:txBody>
          <a:bodyPr wrap="square" rtlCol="0">
            <a:spAutoFit/>
          </a:bodyPr>
          <a:lstStyle/>
          <a:p>
            <a:r>
              <a:rPr lang="en-US" sz="1600" dirty="0"/>
              <a:t>M4</a:t>
            </a:r>
          </a:p>
        </p:txBody>
      </p:sp>
      <p:sp>
        <p:nvSpPr>
          <p:cNvPr id="48" name="TextBox 47">
            <a:extLst>
              <a:ext uri="{FF2B5EF4-FFF2-40B4-BE49-F238E27FC236}">
                <a16:creationId xmlns:a16="http://schemas.microsoft.com/office/drawing/2014/main" id="{406FCC64-E4BC-9289-BF44-CAA31CA89636}"/>
              </a:ext>
            </a:extLst>
          </p:cNvPr>
          <p:cNvSpPr txBox="1"/>
          <p:nvPr/>
        </p:nvSpPr>
        <p:spPr>
          <a:xfrm>
            <a:off x="4060382" y="1106585"/>
            <a:ext cx="1435508" cy="338554"/>
          </a:xfrm>
          <a:prstGeom prst="rect">
            <a:avLst/>
          </a:prstGeom>
          <a:noFill/>
        </p:spPr>
        <p:txBody>
          <a:bodyPr wrap="square" rtlCol="0">
            <a:spAutoFit/>
          </a:bodyPr>
          <a:lstStyle/>
          <a:p>
            <a:r>
              <a:rPr lang="en-US" sz="1600" dirty="0"/>
              <a:t>Delivery Ring</a:t>
            </a:r>
          </a:p>
        </p:txBody>
      </p:sp>
      <p:sp>
        <p:nvSpPr>
          <p:cNvPr id="51" name="TextBox 50">
            <a:extLst>
              <a:ext uri="{FF2B5EF4-FFF2-40B4-BE49-F238E27FC236}">
                <a16:creationId xmlns:a16="http://schemas.microsoft.com/office/drawing/2014/main" id="{4C309E5E-8591-3780-D2C7-DAE05F8F5DC0}"/>
              </a:ext>
            </a:extLst>
          </p:cNvPr>
          <p:cNvSpPr txBox="1"/>
          <p:nvPr/>
        </p:nvSpPr>
        <p:spPr>
          <a:xfrm>
            <a:off x="5912601" y="4869867"/>
            <a:ext cx="1435508" cy="338554"/>
          </a:xfrm>
          <a:prstGeom prst="rect">
            <a:avLst/>
          </a:prstGeom>
          <a:noFill/>
        </p:spPr>
        <p:txBody>
          <a:bodyPr wrap="square" rtlCol="0">
            <a:spAutoFit/>
          </a:bodyPr>
          <a:lstStyle/>
          <a:p>
            <a:r>
              <a:rPr lang="en-US" sz="1600" dirty="0"/>
              <a:t>Extraction</a:t>
            </a:r>
          </a:p>
        </p:txBody>
      </p:sp>
      <p:sp>
        <p:nvSpPr>
          <p:cNvPr id="52" name="TextBox 51">
            <a:extLst>
              <a:ext uri="{FF2B5EF4-FFF2-40B4-BE49-F238E27FC236}">
                <a16:creationId xmlns:a16="http://schemas.microsoft.com/office/drawing/2014/main" id="{F008D24B-2378-3DE6-A9CD-64049DCF9BA3}"/>
              </a:ext>
            </a:extLst>
          </p:cNvPr>
          <p:cNvSpPr txBox="1"/>
          <p:nvPr/>
        </p:nvSpPr>
        <p:spPr>
          <a:xfrm>
            <a:off x="1061102" y="5583941"/>
            <a:ext cx="1435508" cy="338554"/>
          </a:xfrm>
          <a:prstGeom prst="rect">
            <a:avLst/>
          </a:prstGeom>
          <a:noFill/>
        </p:spPr>
        <p:txBody>
          <a:bodyPr wrap="square" rtlCol="0">
            <a:spAutoFit/>
          </a:bodyPr>
          <a:lstStyle/>
          <a:p>
            <a:r>
              <a:rPr lang="en-US" sz="1600" dirty="0"/>
              <a:t>Target Vault</a:t>
            </a:r>
          </a:p>
        </p:txBody>
      </p:sp>
      <p:sp>
        <p:nvSpPr>
          <p:cNvPr id="54" name="TextBox 53">
            <a:extLst>
              <a:ext uri="{FF2B5EF4-FFF2-40B4-BE49-F238E27FC236}">
                <a16:creationId xmlns:a16="http://schemas.microsoft.com/office/drawing/2014/main" id="{7C417D0F-5FFC-1041-43FE-B47DD2EF1E2D}"/>
              </a:ext>
            </a:extLst>
          </p:cNvPr>
          <p:cNvSpPr txBox="1"/>
          <p:nvPr/>
        </p:nvSpPr>
        <p:spPr>
          <a:xfrm>
            <a:off x="466488" y="1780788"/>
            <a:ext cx="1435508" cy="338554"/>
          </a:xfrm>
          <a:prstGeom prst="rect">
            <a:avLst/>
          </a:prstGeom>
          <a:noFill/>
        </p:spPr>
        <p:txBody>
          <a:bodyPr wrap="square" rtlCol="0">
            <a:spAutoFit/>
          </a:bodyPr>
          <a:lstStyle/>
          <a:p>
            <a:r>
              <a:rPr lang="en-US" sz="1600" dirty="0"/>
              <a:t>Pre-Target</a:t>
            </a:r>
          </a:p>
        </p:txBody>
      </p:sp>
      <p:sp>
        <p:nvSpPr>
          <p:cNvPr id="55" name="TextBox 54">
            <a:extLst>
              <a:ext uri="{FF2B5EF4-FFF2-40B4-BE49-F238E27FC236}">
                <a16:creationId xmlns:a16="http://schemas.microsoft.com/office/drawing/2014/main" id="{EE52D467-6601-44FB-8C99-21D0E57B9AF1}"/>
              </a:ext>
            </a:extLst>
          </p:cNvPr>
          <p:cNvSpPr txBox="1"/>
          <p:nvPr/>
        </p:nvSpPr>
        <p:spPr>
          <a:xfrm>
            <a:off x="891012" y="2276409"/>
            <a:ext cx="1435508" cy="338554"/>
          </a:xfrm>
          <a:prstGeom prst="rect">
            <a:avLst/>
          </a:prstGeom>
          <a:noFill/>
        </p:spPr>
        <p:txBody>
          <a:bodyPr wrap="square" rtlCol="0">
            <a:spAutoFit/>
          </a:bodyPr>
          <a:lstStyle/>
          <a:p>
            <a:r>
              <a:rPr lang="en-US" sz="1600" dirty="0"/>
              <a:t>Pre-Vault</a:t>
            </a:r>
          </a:p>
        </p:txBody>
      </p:sp>
      <p:sp>
        <p:nvSpPr>
          <p:cNvPr id="56" name="TextBox 55">
            <a:extLst>
              <a:ext uri="{FF2B5EF4-FFF2-40B4-BE49-F238E27FC236}">
                <a16:creationId xmlns:a16="http://schemas.microsoft.com/office/drawing/2014/main" id="{F1F624A1-C5CF-248C-2768-C0E3436A1843}"/>
              </a:ext>
            </a:extLst>
          </p:cNvPr>
          <p:cNvSpPr txBox="1"/>
          <p:nvPr/>
        </p:nvSpPr>
        <p:spPr>
          <a:xfrm>
            <a:off x="2009357" y="1629898"/>
            <a:ext cx="1435508" cy="338554"/>
          </a:xfrm>
          <a:prstGeom prst="rect">
            <a:avLst/>
          </a:prstGeom>
          <a:noFill/>
        </p:spPr>
        <p:txBody>
          <a:bodyPr wrap="square" rtlCol="0">
            <a:spAutoFit/>
          </a:bodyPr>
          <a:lstStyle/>
          <a:p>
            <a:r>
              <a:rPr lang="en-US" sz="1600" dirty="0"/>
              <a:t>Transport Mid</a:t>
            </a:r>
          </a:p>
        </p:txBody>
      </p:sp>
      <p:sp>
        <p:nvSpPr>
          <p:cNvPr id="57" name="TextBox 56">
            <a:extLst>
              <a:ext uri="{FF2B5EF4-FFF2-40B4-BE49-F238E27FC236}">
                <a16:creationId xmlns:a16="http://schemas.microsoft.com/office/drawing/2014/main" id="{447363D5-10C4-2263-6780-D689AEEECF67}"/>
              </a:ext>
            </a:extLst>
          </p:cNvPr>
          <p:cNvSpPr txBox="1"/>
          <p:nvPr/>
        </p:nvSpPr>
        <p:spPr>
          <a:xfrm>
            <a:off x="2694495" y="5354636"/>
            <a:ext cx="1759973" cy="338554"/>
          </a:xfrm>
          <a:prstGeom prst="rect">
            <a:avLst/>
          </a:prstGeom>
          <a:noFill/>
        </p:spPr>
        <p:txBody>
          <a:bodyPr wrap="square" rtlCol="0">
            <a:spAutoFit/>
          </a:bodyPr>
          <a:lstStyle/>
          <a:p>
            <a:r>
              <a:rPr lang="en-US" sz="1600" dirty="0"/>
              <a:t>Transport US/DS</a:t>
            </a:r>
          </a:p>
        </p:txBody>
      </p:sp>
      <p:cxnSp>
        <p:nvCxnSpPr>
          <p:cNvPr id="60" name="Straight Arrow Connector 59">
            <a:extLst>
              <a:ext uri="{FF2B5EF4-FFF2-40B4-BE49-F238E27FC236}">
                <a16:creationId xmlns:a16="http://schemas.microsoft.com/office/drawing/2014/main" id="{2BCCFF62-E2F4-F4F0-FA3D-088163842378}"/>
              </a:ext>
            </a:extLst>
          </p:cNvPr>
          <p:cNvCxnSpPr>
            <a:cxnSpLocks/>
          </p:cNvCxnSpPr>
          <p:nvPr/>
        </p:nvCxnSpPr>
        <p:spPr>
          <a:xfrm flipH="1">
            <a:off x="729781" y="2108966"/>
            <a:ext cx="15059" cy="2293667"/>
          </a:xfrm>
          <a:prstGeom prst="straightConnector1">
            <a:avLst/>
          </a:prstGeom>
          <a:ln>
            <a:solidFill>
              <a:schemeClr val="tx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a16="http://schemas.microsoft.com/office/drawing/2014/main" id="{EECAD8E5-99DD-733E-C6E5-27C1EC8A101E}"/>
              </a:ext>
            </a:extLst>
          </p:cNvPr>
          <p:cNvCxnSpPr>
            <a:cxnSpLocks/>
          </p:cNvCxnSpPr>
          <p:nvPr/>
        </p:nvCxnSpPr>
        <p:spPr>
          <a:xfrm>
            <a:off x="1387223" y="2547873"/>
            <a:ext cx="0" cy="1711518"/>
          </a:xfrm>
          <a:prstGeom prst="straightConnector1">
            <a:avLst/>
          </a:prstGeom>
          <a:ln>
            <a:solidFill>
              <a:schemeClr val="tx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A9152AA2-F7C2-1A0F-0DCD-3BD14561DB9B}"/>
              </a:ext>
            </a:extLst>
          </p:cNvPr>
          <p:cNvCxnSpPr>
            <a:cxnSpLocks/>
          </p:cNvCxnSpPr>
          <p:nvPr/>
        </p:nvCxnSpPr>
        <p:spPr>
          <a:xfrm flipV="1">
            <a:off x="1895196" y="4558601"/>
            <a:ext cx="103109" cy="943388"/>
          </a:xfrm>
          <a:prstGeom prst="straightConnector1">
            <a:avLst/>
          </a:prstGeom>
          <a:ln>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E9630491-0187-CCE6-D881-E375C666BA86}"/>
              </a:ext>
            </a:extLst>
          </p:cNvPr>
          <p:cNvCxnSpPr>
            <a:cxnSpLocks/>
          </p:cNvCxnSpPr>
          <p:nvPr/>
        </p:nvCxnSpPr>
        <p:spPr>
          <a:xfrm flipV="1">
            <a:off x="3241277" y="4100052"/>
            <a:ext cx="558586" cy="1254584"/>
          </a:xfrm>
          <a:prstGeom prst="straightConnector1">
            <a:avLst/>
          </a:prstGeom>
          <a:ln>
            <a:solidFill>
              <a:schemeClr val="tx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8" name="Straight Arrow Connector 67">
            <a:extLst>
              <a:ext uri="{FF2B5EF4-FFF2-40B4-BE49-F238E27FC236}">
                <a16:creationId xmlns:a16="http://schemas.microsoft.com/office/drawing/2014/main" id="{55DB8AAA-7C7E-9A35-661E-431D13773347}"/>
              </a:ext>
            </a:extLst>
          </p:cNvPr>
          <p:cNvCxnSpPr>
            <a:cxnSpLocks/>
          </p:cNvCxnSpPr>
          <p:nvPr/>
        </p:nvCxnSpPr>
        <p:spPr>
          <a:xfrm>
            <a:off x="2564273" y="1963836"/>
            <a:ext cx="740386" cy="1779581"/>
          </a:xfrm>
          <a:prstGeom prst="straightConnector1">
            <a:avLst/>
          </a:prstGeom>
          <a:ln>
            <a:solidFill>
              <a:schemeClr val="tx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9" name="Straight Arrow Connector 68">
            <a:extLst>
              <a:ext uri="{FF2B5EF4-FFF2-40B4-BE49-F238E27FC236}">
                <a16:creationId xmlns:a16="http://schemas.microsoft.com/office/drawing/2014/main" id="{7CB03D7A-B587-BB84-C36F-2759F4EE0A49}"/>
              </a:ext>
            </a:extLst>
          </p:cNvPr>
          <p:cNvCxnSpPr>
            <a:cxnSpLocks/>
          </p:cNvCxnSpPr>
          <p:nvPr/>
        </p:nvCxnSpPr>
        <p:spPr>
          <a:xfrm>
            <a:off x="4673581" y="1448291"/>
            <a:ext cx="495880" cy="578566"/>
          </a:xfrm>
          <a:prstGeom prst="straightConnector1">
            <a:avLst/>
          </a:prstGeom>
          <a:ln>
            <a:solidFill>
              <a:schemeClr val="tx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0" name="Straight Arrow Connector 69">
            <a:extLst>
              <a:ext uri="{FF2B5EF4-FFF2-40B4-BE49-F238E27FC236}">
                <a16:creationId xmlns:a16="http://schemas.microsoft.com/office/drawing/2014/main" id="{8095D742-09AD-58F8-4BC7-FD2077B91CAB}"/>
              </a:ext>
            </a:extLst>
          </p:cNvPr>
          <p:cNvCxnSpPr>
            <a:cxnSpLocks/>
          </p:cNvCxnSpPr>
          <p:nvPr/>
        </p:nvCxnSpPr>
        <p:spPr>
          <a:xfrm flipV="1">
            <a:off x="6491114" y="4202136"/>
            <a:ext cx="68273" cy="680844"/>
          </a:xfrm>
          <a:prstGeom prst="straightConnector1">
            <a:avLst/>
          </a:prstGeom>
          <a:ln>
            <a:solidFill>
              <a:schemeClr val="tx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1" name="Straight Arrow Connector 70">
            <a:extLst>
              <a:ext uri="{FF2B5EF4-FFF2-40B4-BE49-F238E27FC236}">
                <a16:creationId xmlns:a16="http://schemas.microsoft.com/office/drawing/2014/main" id="{388D295A-52F9-7C8E-8164-739A10E1B03E}"/>
              </a:ext>
            </a:extLst>
          </p:cNvPr>
          <p:cNvCxnSpPr>
            <a:cxnSpLocks/>
          </p:cNvCxnSpPr>
          <p:nvPr/>
        </p:nvCxnSpPr>
        <p:spPr>
          <a:xfrm>
            <a:off x="7131672" y="2166319"/>
            <a:ext cx="137199" cy="1081871"/>
          </a:xfrm>
          <a:prstGeom prst="straightConnector1">
            <a:avLst/>
          </a:prstGeom>
          <a:ln>
            <a:solidFill>
              <a:schemeClr val="tx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a:extLst>
              <a:ext uri="{FF2B5EF4-FFF2-40B4-BE49-F238E27FC236}">
                <a16:creationId xmlns:a16="http://schemas.microsoft.com/office/drawing/2014/main" id="{92E7F615-737F-573E-6A8B-CCAA4232FE19}"/>
              </a:ext>
            </a:extLst>
          </p:cNvPr>
          <p:cNvCxnSpPr>
            <a:cxnSpLocks/>
          </p:cNvCxnSpPr>
          <p:nvPr/>
        </p:nvCxnSpPr>
        <p:spPr>
          <a:xfrm flipH="1" flipV="1">
            <a:off x="2782529" y="4322850"/>
            <a:ext cx="471948" cy="994788"/>
          </a:xfrm>
          <a:prstGeom prst="straightConnector1">
            <a:avLst/>
          </a:prstGeom>
          <a:ln>
            <a:solidFill>
              <a:schemeClr val="tx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1BE6811E-3F82-D705-CB70-9038DB2B58FE}"/>
              </a:ext>
            </a:extLst>
          </p:cNvPr>
          <p:cNvCxnSpPr>
            <a:cxnSpLocks/>
          </p:cNvCxnSpPr>
          <p:nvPr/>
        </p:nvCxnSpPr>
        <p:spPr>
          <a:xfrm>
            <a:off x="3215148" y="3765755"/>
            <a:ext cx="167149" cy="402458"/>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50ABB6D4-D7F9-BFBD-DEED-86C126D3B925}"/>
              </a:ext>
            </a:extLst>
          </p:cNvPr>
          <p:cNvCxnSpPr>
            <a:cxnSpLocks/>
          </p:cNvCxnSpPr>
          <p:nvPr/>
        </p:nvCxnSpPr>
        <p:spPr>
          <a:xfrm>
            <a:off x="3407333" y="3720833"/>
            <a:ext cx="167149" cy="402458"/>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89" name="Straight Arrow Connector 88">
            <a:extLst>
              <a:ext uri="{FF2B5EF4-FFF2-40B4-BE49-F238E27FC236}">
                <a16:creationId xmlns:a16="http://schemas.microsoft.com/office/drawing/2014/main" id="{4CEA4239-0DA9-C583-E16F-8BAB0DD14AB5}"/>
              </a:ext>
            </a:extLst>
          </p:cNvPr>
          <p:cNvCxnSpPr>
            <a:cxnSpLocks/>
          </p:cNvCxnSpPr>
          <p:nvPr/>
        </p:nvCxnSpPr>
        <p:spPr>
          <a:xfrm flipV="1">
            <a:off x="7122646" y="4123291"/>
            <a:ext cx="146225" cy="1447883"/>
          </a:xfrm>
          <a:prstGeom prst="straightConnector1">
            <a:avLst/>
          </a:prstGeom>
          <a:ln>
            <a:solidFill>
              <a:schemeClr val="tx1">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36108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822375-32E0-B736-62CD-057EE5E970FC}"/>
              </a:ext>
            </a:extLst>
          </p:cNvPr>
          <p:cNvSpPr>
            <a:spLocks noGrp="1"/>
          </p:cNvSpPr>
          <p:nvPr>
            <p:ph type="title"/>
          </p:nvPr>
        </p:nvSpPr>
        <p:spPr/>
        <p:txBody>
          <a:bodyPr/>
          <a:lstStyle/>
          <a:p>
            <a:r>
              <a:rPr lang="en-US" dirty="0"/>
              <a:t>Credited radiation monitor locations</a:t>
            </a:r>
          </a:p>
        </p:txBody>
      </p:sp>
      <p:sp>
        <p:nvSpPr>
          <p:cNvPr id="4" name="Date Placeholder 3">
            <a:extLst>
              <a:ext uri="{FF2B5EF4-FFF2-40B4-BE49-F238E27FC236}">
                <a16:creationId xmlns:a16="http://schemas.microsoft.com/office/drawing/2014/main" id="{932DDDA7-296C-65A5-E7AE-76FBC67E25A1}"/>
              </a:ext>
            </a:extLst>
          </p:cNvPr>
          <p:cNvSpPr>
            <a:spLocks noGrp="1"/>
          </p:cNvSpPr>
          <p:nvPr>
            <p:ph type="dt" sz="half" idx="2"/>
          </p:nvPr>
        </p:nvSpPr>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6F1C561B-740B-B134-223E-E92A77065E47}"/>
              </a:ext>
            </a:extLst>
          </p:cNvPr>
          <p:cNvSpPr>
            <a:spLocks noGrp="1"/>
          </p:cNvSpPr>
          <p:nvPr>
            <p:ph type="ftr" sz="quarter" idx="3"/>
          </p:nvPr>
        </p:nvSpPr>
        <p:spPr/>
        <p:txBody>
          <a:bodyPr/>
          <a:lstStyle/>
          <a:p>
            <a:pPr>
              <a:defRPr/>
            </a:pPr>
            <a:r>
              <a:rPr lang="en-US"/>
              <a:t>Jerry Annala | Muon Campus Internal Readiness Review</a:t>
            </a:r>
            <a:endParaRPr lang="en-US" b="1" dirty="0"/>
          </a:p>
        </p:txBody>
      </p:sp>
      <p:sp>
        <p:nvSpPr>
          <p:cNvPr id="6" name="Slide Number Placeholder 5">
            <a:extLst>
              <a:ext uri="{FF2B5EF4-FFF2-40B4-BE49-F238E27FC236}">
                <a16:creationId xmlns:a16="http://schemas.microsoft.com/office/drawing/2014/main" id="{664C3EB3-6DE7-D066-C88C-52FD091292D4}"/>
              </a:ext>
            </a:extLst>
          </p:cNvPr>
          <p:cNvSpPr>
            <a:spLocks noGrp="1"/>
          </p:cNvSpPr>
          <p:nvPr>
            <p:ph type="sldNum" sz="quarter" idx="4"/>
          </p:nvPr>
        </p:nvSpPr>
        <p:spPr/>
        <p:txBody>
          <a:bodyPr/>
          <a:lstStyle/>
          <a:p>
            <a:pPr>
              <a:defRPr/>
            </a:pPr>
            <a:fld id="{148C009B-CB69-E04A-B9B3-34B26D69E9CF}" type="slidenum">
              <a:rPr lang="en-US" smtClean="0"/>
              <a:pPr>
                <a:defRPr/>
              </a:pPr>
              <a:t>51</a:t>
            </a:fld>
            <a:endParaRPr lang="en-US" dirty="0"/>
          </a:p>
        </p:txBody>
      </p:sp>
      <p:grpSp>
        <p:nvGrpSpPr>
          <p:cNvPr id="7" name="Group 6">
            <a:extLst>
              <a:ext uri="{FF2B5EF4-FFF2-40B4-BE49-F238E27FC236}">
                <a16:creationId xmlns:a16="http://schemas.microsoft.com/office/drawing/2014/main" id="{517F51F4-303C-E292-E3CA-6B142A22D345}"/>
              </a:ext>
            </a:extLst>
          </p:cNvPr>
          <p:cNvGrpSpPr/>
          <p:nvPr/>
        </p:nvGrpSpPr>
        <p:grpSpPr>
          <a:xfrm>
            <a:off x="0" y="1140808"/>
            <a:ext cx="9144000" cy="4576383"/>
            <a:chOff x="0" y="1140808"/>
            <a:chExt cx="9144000" cy="4576383"/>
          </a:xfrm>
        </p:grpSpPr>
        <p:pic>
          <p:nvPicPr>
            <p:cNvPr id="8" name="Picture 7" descr="Diagram&#10;&#10;Description automatically generated">
              <a:extLst>
                <a:ext uri="{FF2B5EF4-FFF2-40B4-BE49-F238E27FC236}">
                  <a16:creationId xmlns:a16="http://schemas.microsoft.com/office/drawing/2014/main" id="{D11F057F-2189-6264-A9A0-9CA33C06F4A4}"/>
                </a:ext>
              </a:extLst>
            </p:cNvPr>
            <p:cNvPicPr>
              <a:picLocks noChangeAspect="1"/>
            </p:cNvPicPr>
            <p:nvPr/>
          </p:nvPicPr>
          <p:blipFill>
            <a:blip r:embed="rId2"/>
            <a:stretch>
              <a:fillRect/>
            </a:stretch>
          </p:blipFill>
          <p:spPr>
            <a:xfrm>
              <a:off x="0" y="1140808"/>
              <a:ext cx="9144000" cy="4576383"/>
            </a:xfrm>
            <a:prstGeom prst="rect">
              <a:avLst/>
            </a:prstGeom>
          </p:spPr>
        </p:pic>
        <p:pic>
          <p:nvPicPr>
            <p:cNvPr id="2" name="Picture 1">
              <a:extLst>
                <a:ext uri="{FF2B5EF4-FFF2-40B4-BE49-F238E27FC236}">
                  <a16:creationId xmlns:a16="http://schemas.microsoft.com/office/drawing/2014/main" id="{B203807B-4198-8DB0-6345-0AEF6DAEE1A9}"/>
                </a:ext>
              </a:extLst>
            </p:cNvPr>
            <p:cNvPicPr>
              <a:picLocks noChangeAspect="1"/>
            </p:cNvPicPr>
            <p:nvPr/>
          </p:nvPicPr>
          <p:blipFill>
            <a:blip r:embed="rId3"/>
            <a:stretch>
              <a:fillRect/>
            </a:stretch>
          </p:blipFill>
          <p:spPr>
            <a:xfrm rot="3848196">
              <a:off x="5107663" y="3687587"/>
              <a:ext cx="468301" cy="621215"/>
            </a:xfrm>
            <a:prstGeom prst="rect">
              <a:avLst/>
            </a:prstGeom>
          </p:spPr>
        </p:pic>
      </p:grpSp>
      <p:sp>
        <p:nvSpPr>
          <p:cNvPr id="9" name="TextBox 8">
            <a:extLst>
              <a:ext uri="{FF2B5EF4-FFF2-40B4-BE49-F238E27FC236}">
                <a16:creationId xmlns:a16="http://schemas.microsoft.com/office/drawing/2014/main" id="{7CE2D43C-0DFF-46E3-2B1C-0C01A2FA95AB}"/>
              </a:ext>
            </a:extLst>
          </p:cNvPr>
          <p:cNvSpPr txBox="1"/>
          <p:nvPr/>
        </p:nvSpPr>
        <p:spPr>
          <a:xfrm flipH="1">
            <a:off x="292885" y="864839"/>
            <a:ext cx="6530701" cy="400110"/>
          </a:xfrm>
          <a:prstGeom prst="rect">
            <a:avLst/>
          </a:prstGeom>
          <a:noFill/>
        </p:spPr>
        <p:txBody>
          <a:bodyPr wrap="square" rtlCol="0">
            <a:spAutoFit/>
          </a:bodyPr>
          <a:lstStyle/>
          <a:p>
            <a:r>
              <a:rPr lang="en-US" sz="2000" dirty="0"/>
              <a:t>Chipmunks shown as red circles in service buildings</a:t>
            </a:r>
          </a:p>
        </p:txBody>
      </p:sp>
    </p:spTree>
    <p:extLst>
      <p:ext uri="{BB962C8B-B14F-4D97-AF65-F5344CB8AC3E}">
        <p14:creationId xmlns:p14="http://schemas.microsoft.com/office/powerpoint/2010/main" val="35386045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8FB5EB-543C-7607-1861-4447E7EE3BA1}"/>
              </a:ext>
            </a:extLst>
          </p:cNvPr>
          <p:cNvSpPr>
            <a:spLocks noGrp="1"/>
          </p:cNvSpPr>
          <p:nvPr>
            <p:ph type="title"/>
          </p:nvPr>
        </p:nvSpPr>
        <p:spPr/>
        <p:txBody>
          <a:bodyPr/>
          <a:lstStyle/>
          <a:p>
            <a:r>
              <a:rPr lang="en-US" dirty="0"/>
              <a:t>Maximum Credible Incident (MCI) – Radiological </a:t>
            </a:r>
          </a:p>
        </p:txBody>
      </p:sp>
      <p:sp>
        <p:nvSpPr>
          <p:cNvPr id="4" name="Date Placeholder 3">
            <a:extLst>
              <a:ext uri="{FF2B5EF4-FFF2-40B4-BE49-F238E27FC236}">
                <a16:creationId xmlns:a16="http://schemas.microsoft.com/office/drawing/2014/main" id="{C9276B08-BA39-15F2-AC23-A684BA659E9B}"/>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C81C11C0-C9DF-76EC-5DA3-B247F516289B}"/>
              </a:ext>
            </a:extLst>
          </p:cNvPr>
          <p:cNvSpPr>
            <a:spLocks noGrp="1"/>
          </p:cNvSpPr>
          <p:nvPr>
            <p:ph type="ftr" sz="quarter" idx="3"/>
          </p:nvPr>
        </p:nvSpPr>
        <p:spPr/>
        <p:txBody>
          <a:bodyPr/>
          <a:lstStyle/>
          <a:p>
            <a:pPr>
              <a:defRPr/>
            </a:pPr>
            <a:r>
              <a:rPr lang="en-US"/>
              <a:t>Jerry Annala | Muon Campus Internal Readiness Review</a:t>
            </a:r>
            <a:endParaRPr lang="en-US" b="1" dirty="0"/>
          </a:p>
        </p:txBody>
      </p:sp>
      <p:sp>
        <p:nvSpPr>
          <p:cNvPr id="6" name="Slide Number Placeholder 5">
            <a:extLst>
              <a:ext uri="{FF2B5EF4-FFF2-40B4-BE49-F238E27FC236}">
                <a16:creationId xmlns:a16="http://schemas.microsoft.com/office/drawing/2014/main" id="{EA96035F-B6F5-B294-5BE4-25AA2D380271}"/>
              </a:ext>
            </a:extLst>
          </p:cNvPr>
          <p:cNvSpPr>
            <a:spLocks noGrp="1"/>
          </p:cNvSpPr>
          <p:nvPr>
            <p:ph type="sldNum" sz="quarter" idx="4"/>
          </p:nvPr>
        </p:nvSpPr>
        <p:spPr/>
        <p:txBody>
          <a:bodyPr/>
          <a:lstStyle/>
          <a:p>
            <a:pPr>
              <a:defRPr/>
            </a:pPr>
            <a:fld id="{148C009B-CB69-E04A-B9B3-34B26D69E9CF}" type="slidenum">
              <a:rPr lang="en-US" smtClean="0"/>
              <a:pPr>
                <a:defRPr/>
              </a:pPr>
              <a:t>52</a:t>
            </a:fld>
            <a:endParaRPr lang="en-US" dirty="0"/>
          </a:p>
        </p:txBody>
      </p:sp>
      <p:grpSp>
        <p:nvGrpSpPr>
          <p:cNvPr id="10" name="Group 9">
            <a:extLst>
              <a:ext uri="{FF2B5EF4-FFF2-40B4-BE49-F238E27FC236}">
                <a16:creationId xmlns:a16="http://schemas.microsoft.com/office/drawing/2014/main" id="{918E1DC6-EAAE-0E6A-5BCD-D712623868C4}"/>
              </a:ext>
            </a:extLst>
          </p:cNvPr>
          <p:cNvGrpSpPr/>
          <p:nvPr/>
        </p:nvGrpSpPr>
        <p:grpSpPr>
          <a:xfrm>
            <a:off x="191729" y="855987"/>
            <a:ext cx="8760542" cy="3198555"/>
            <a:chOff x="221226" y="2802195"/>
            <a:chExt cx="8760542" cy="3198555"/>
          </a:xfrm>
        </p:grpSpPr>
        <p:grpSp>
          <p:nvGrpSpPr>
            <p:cNvPr id="11" name="Group 10">
              <a:extLst>
                <a:ext uri="{FF2B5EF4-FFF2-40B4-BE49-F238E27FC236}">
                  <a16:creationId xmlns:a16="http://schemas.microsoft.com/office/drawing/2014/main" id="{D56D0E96-E283-29F7-175B-E4DAFD2BFA2C}"/>
                </a:ext>
              </a:extLst>
            </p:cNvPr>
            <p:cNvGrpSpPr/>
            <p:nvPr/>
          </p:nvGrpSpPr>
          <p:grpSpPr>
            <a:xfrm>
              <a:off x="221226" y="2802195"/>
              <a:ext cx="8760542" cy="3198555"/>
              <a:chOff x="1766869" y="2802914"/>
              <a:chExt cx="8706323" cy="3124129"/>
            </a:xfrm>
          </p:grpSpPr>
          <p:pic>
            <p:nvPicPr>
              <p:cNvPr id="16" name="Picture 15">
                <a:extLst>
                  <a:ext uri="{FF2B5EF4-FFF2-40B4-BE49-F238E27FC236}">
                    <a16:creationId xmlns:a16="http://schemas.microsoft.com/office/drawing/2014/main" id="{341AB8A0-ED9C-AA1F-1C74-29FBCCC9C761}"/>
                  </a:ext>
                </a:extLst>
              </p:cNvPr>
              <p:cNvPicPr>
                <a:picLocks noChangeAspect="1"/>
              </p:cNvPicPr>
              <p:nvPr/>
            </p:nvPicPr>
            <p:blipFill rotWithShape="1">
              <a:blip r:embed="rId2"/>
              <a:srcRect t="37813"/>
              <a:stretch/>
            </p:blipFill>
            <p:spPr>
              <a:xfrm>
                <a:off x="1766869" y="2802914"/>
                <a:ext cx="8706323" cy="3124129"/>
              </a:xfrm>
              <a:prstGeom prst="rect">
                <a:avLst/>
              </a:prstGeom>
            </p:spPr>
          </p:pic>
          <p:cxnSp>
            <p:nvCxnSpPr>
              <p:cNvPr id="17" name="Straight Connector 16">
                <a:extLst>
                  <a:ext uri="{FF2B5EF4-FFF2-40B4-BE49-F238E27FC236}">
                    <a16:creationId xmlns:a16="http://schemas.microsoft.com/office/drawing/2014/main" id="{C44EE665-F269-D9EA-E2BE-90F6688D8801}"/>
                  </a:ext>
                </a:extLst>
              </p:cNvPr>
              <p:cNvCxnSpPr>
                <a:cxnSpLocks noChangeAspect="1"/>
              </p:cNvCxnSpPr>
              <p:nvPr/>
            </p:nvCxnSpPr>
            <p:spPr>
              <a:xfrm>
                <a:off x="3291645" y="2814525"/>
                <a:ext cx="1074994" cy="563938"/>
              </a:xfrm>
              <a:prstGeom prst="line">
                <a:avLst/>
              </a:prstGeom>
              <a:ln w="38100">
                <a:solidFill>
                  <a:srgbClr val="C269FF"/>
                </a:solidFil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D91DE39C-20E3-D904-F9AF-0908019459F7}"/>
                  </a:ext>
                </a:extLst>
              </p:cNvPr>
              <p:cNvSpPr txBox="1"/>
              <p:nvPr/>
            </p:nvSpPr>
            <p:spPr>
              <a:xfrm rot="1698179">
                <a:off x="2949835" y="2988325"/>
                <a:ext cx="1433406" cy="338192"/>
              </a:xfrm>
              <a:prstGeom prst="rect">
                <a:avLst/>
              </a:prstGeom>
              <a:noFill/>
            </p:spPr>
            <p:txBody>
              <a:bodyPr wrap="square" rtlCol="0">
                <a:spAutoFit/>
              </a:bodyPr>
              <a:lstStyle/>
              <a:p>
                <a:r>
                  <a:rPr lang="en-US" sz="1650" b="1" dirty="0">
                    <a:solidFill>
                      <a:srgbClr val="C269FF"/>
                    </a:solidFill>
                    <a:effectLst>
                      <a:outerShdw blurRad="38100" dist="38100" dir="2700000" algn="tl">
                        <a:srgbClr val="000000">
                          <a:alpha val="43137"/>
                        </a:srgbClr>
                      </a:outerShdw>
                    </a:effectLst>
                  </a:rPr>
                  <a:t>P1, P2, M1</a:t>
                </a:r>
              </a:p>
            </p:txBody>
          </p:sp>
          <p:sp>
            <p:nvSpPr>
              <p:cNvPr id="20" name="TextBox 19">
                <a:extLst>
                  <a:ext uri="{FF2B5EF4-FFF2-40B4-BE49-F238E27FC236}">
                    <a16:creationId xmlns:a16="http://schemas.microsoft.com/office/drawing/2014/main" id="{EB7CC038-4E90-0A1F-EE4E-7EDA5056FB8D}"/>
                  </a:ext>
                </a:extLst>
              </p:cNvPr>
              <p:cNvSpPr txBox="1"/>
              <p:nvPr/>
            </p:nvSpPr>
            <p:spPr>
              <a:xfrm>
                <a:off x="4451859" y="3018669"/>
                <a:ext cx="574196" cy="338192"/>
              </a:xfrm>
              <a:prstGeom prst="rect">
                <a:avLst/>
              </a:prstGeom>
              <a:noFill/>
            </p:spPr>
            <p:txBody>
              <a:bodyPr wrap="square" rtlCol="0">
                <a:spAutoFit/>
              </a:bodyPr>
              <a:lstStyle/>
              <a:p>
                <a:r>
                  <a:rPr lang="en-US" sz="1650" b="1" dirty="0">
                    <a:solidFill>
                      <a:srgbClr val="00B0F0"/>
                    </a:solidFill>
                    <a:effectLst>
                      <a:outerShdw blurRad="38100" dist="38100" dir="2700000" algn="tl">
                        <a:srgbClr val="000000">
                          <a:alpha val="43137"/>
                        </a:srgbClr>
                      </a:outerShdw>
                    </a:effectLst>
                  </a:rPr>
                  <a:t>M2</a:t>
                </a:r>
              </a:p>
            </p:txBody>
          </p:sp>
          <p:sp>
            <p:nvSpPr>
              <p:cNvPr id="21" name="TextBox 20">
                <a:extLst>
                  <a:ext uri="{FF2B5EF4-FFF2-40B4-BE49-F238E27FC236}">
                    <a16:creationId xmlns:a16="http://schemas.microsoft.com/office/drawing/2014/main" id="{7C90C87A-5164-D954-118C-EF5E292DB10D}"/>
                  </a:ext>
                </a:extLst>
              </p:cNvPr>
              <p:cNvSpPr txBox="1"/>
              <p:nvPr/>
            </p:nvSpPr>
            <p:spPr>
              <a:xfrm>
                <a:off x="4615658" y="3669974"/>
                <a:ext cx="574196" cy="338192"/>
              </a:xfrm>
              <a:prstGeom prst="rect">
                <a:avLst/>
              </a:prstGeom>
              <a:noFill/>
            </p:spPr>
            <p:txBody>
              <a:bodyPr wrap="square" rtlCol="0">
                <a:spAutoFit/>
              </a:bodyPr>
              <a:lstStyle/>
              <a:p>
                <a:r>
                  <a:rPr lang="en-US" sz="1650" b="1" dirty="0">
                    <a:solidFill>
                      <a:schemeClr val="accent4"/>
                    </a:solidFill>
                    <a:effectLst>
                      <a:outerShdw blurRad="38100" dist="38100" dir="2700000" algn="tl">
                        <a:srgbClr val="000000">
                          <a:alpha val="43137"/>
                        </a:srgbClr>
                      </a:outerShdw>
                    </a:effectLst>
                  </a:rPr>
                  <a:t>M3</a:t>
                </a:r>
              </a:p>
            </p:txBody>
          </p:sp>
          <p:sp>
            <p:nvSpPr>
              <p:cNvPr id="22" name="TextBox 21">
                <a:extLst>
                  <a:ext uri="{FF2B5EF4-FFF2-40B4-BE49-F238E27FC236}">
                    <a16:creationId xmlns:a16="http://schemas.microsoft.com/office/drawing/2014/main" id="{5A586925-91A5-29F6-3199-37030329ADEC}"/>
                  </a:ext>
                </a:extLst>
              </p:cNvPr>
              <p:cNvSpPr txBox="1"/>
              <p:nvPr/>
            </p:nvSpPr>
            <p:spPr>
              <a:xfrm rot="365587">
                <a:off x="5974844" y="3660781"/>
                <a:ext cx="1385875" cy="338192"/>
              </a:xfrm>
              <a:prstGeom prst="rect">
                <a:avLst/>
              </a:prstGeom>
              <a:noFill/>
            </p:spPr>
            <p:txBody>
              <a:bodyPr wrap="square" rtlCol="0">
                <a:spAutoFit/>
              </a:bodyPr>
              <a:lstStyle/>
              <a:p>
                <a:r>
                  <a:rPr lang="en-US" sz="1650" b="1" dirty="0">
                    <a:solidFill>
                      <a:srgbClr val="A7A8AA"/>
                    </a:solidFill>
                    <a:effectLst>
                      <a:outerShdw blurRad="38100" dist="38100" dir="2700000" algn="tl">
                        <a:srgbClr val="000000">
                          <a:alpha val="43137"/>
                        </a:srgbClr>
                      </a:outerShdw>
                    </a:effectLst>
                  </a:rPr>
                  <a:t>Delivery Ring</a:t>
                </a:r>
              </a:p>
            </p:txBody>
          </p:sp>
          <p:sp>
            <p:nvSpPr>
              <p:cNvPr id="23" name="TextBox 22">
                <a:extLst>
                  <a:ext uri="{FF2B5EF4-FFF2-40B4-BE49-F238E27FC236}">
                    <a16:creationId xmlns:a16="http://schemas.microsoft.com/office/drawing/2014/main" id="{EEB29D07-3C12-2554-1906-9F54138A2BA7}"/>
                  </a:ext>
                </a:extLst>
              </p:cNvPr>
              <p:cNvSpPr txBox="1"/>
              <p:nvPr/>
            </p:nvSpPr>
            <p:spPr>
              <a:xfrm>
                <a:off x="5574636" y="4612843"/>
                <a:ext cx="718673" cy="338192"/>
              </a:xfrm>
              <a:prstGeom prst="rect">
                <a:avLst/>
              </a:prstGeom>
              <a:noFill/>
            </p:spPr>
            <p:txBody>
              <a:bodyPr wrap="square" rtlCol="0">
                <a:spAutoFit/>
              </a:bodyPr>
              <a:lstStyle/>
              <a:p>
                <a:r>
                  <a:rPr lang="en-US" sz="1650" b="1" dirty="0">
                    <a:solidFill>
                      <a:schemeClr val="accent2"/>
                    </a:solidFill>
                    <a:effectLst>
                      <a:outerShdw blurRad="38100" dist="38100" dir="2700000" algn="tl">
                        <a:srgbClr val="000000">
                          <a:alpha val="43137"/>
                        </a:srgbClr>
                      </a:outerShdw>
                    </a:effectLst>
                  </a:rPr>
                  <a:t>  M5</a:t>
                </a:r>
              </a:p>
            </p:txBody>
          </p:sp>
          <p:sp>
            <p:nvSpPr>
              <p:cNvPr id="24" name="TextBox 23">
                <a:extLst>
                  <a:ext uri="{FF2B5EF4-FFF2-40B4-BE49-F238E27FC236}">
                    <a16:creationId xmlns:a16="http://schemas.microsoft.com/office/drawing/2014/main" id="{1EE95CB3-C5DF-25BF-59FD-E4C622FEF90F}"/>
                  </a:ext>
                </a:extLst>
              </p:cNvPr>
              <p:cNvSpPr txBox="1"/>
              <p:nvPr/>
            </p:nvSpPr>
            <p:spPr>
              <a:xfrm>
                <a:off x="6715925" y="4538629"/>
                <a:ext cx="574196" cy="338192"/>
              </a:xfrm>
              <a:prstGeom prst="rect">
                <a:avLst/>
              </a:prstGeom>
              <a:noFill/>
            </p:spPr>
            <p:txBody>
              <a:bodyPr wrap="square" rtlCol="0">
                <a:spAutoFit/>
              </a:bodyPr>
              <a:lstStyle/>
              <a:p>
                <a:r>
                  <a:rPr lang="en-US" sz="1650" b="1" dirty="0">
                    <a:solidFill>
                      <a:schemeClr val="accent2">
                        <a:lumMod val="50000"/>
                      </a:schemeClr>
                    </a:solidFill>
                    <a:effectLst>
                      <a:outerShdw blurRad="38100" dist="38100" dir="2700000" algn="tl">
                        <a:srgbClr val="000000">
                          <a:alpha val="43137"/>
                        </a:srgbClr>
                      </a:outerShdw>
                    </a:effectLst>
                  </a:rPr>
                  <a:t>M4</a:t>
                </a:r>
              </a:p>
            </p:txBody>
          </p:sp>
          <p:sp>
            <p:nvSpPr>
              <p:cNvPr id="25" name="TextBox 24">
                <a:extLst>
                  <a:ext uri="{FF2B5EF4-FFF2-40B4-BE49-F238E27FC236}">
                    <a16:creationId xmlns:a16="http://schemas.microsoft.com/office/drawing/2014/main" id="{93B2FF2E-8E51-CFFA-640E-7B0C3D899FCD}"/>
                  </a:ext>
                </a:extLst>
              </p:cNvPr>
              <p:cNvSpPr txBox="1"/>
              <p:nvPr/>
            </p:nvSpPr>
            <p:spPr>
              <a:xfrm rot="2191045">
                <a:off x="3765817" y="3387513"/>
                <a:ext cx="894099" cy="309321"/>
              </a:xfrm>
              <a:prstGeom prst="rect">
                <a:avLst/>
              </a:prstGeom>
              <a:noFill/>
            </p:spPr>
            <p:txBody>
              <a:bodyPr wrap="square" rtlCol="0">
                <a:spAutoFit/>
              </a:bodyPr>
              <a:lstStyle/>
              <a:p>
                <a:pPr algn="ctr">
                  <a:lnSpc>
                    <a:spcPct val="80000"/>
                  </a:lnSpc>
                </a:pPr>
                <a:r>
                  <a:rPr lang="en-US" sz="900" b="1" dirty="0">
                    <a:solidFill>
                      <a:schemeClr val="accent6">
                        <a:lumMod val="20000"/>
                        <a:lumOff val="80000"/>
                      </a:schemeClr>
                    </a:solidFill>
                    <a:effectLst>
                      <a:outerShdw blurRad="38100" dist="38100" dir="2700000" algn="tl">
                        <a:srgbClr val="000000">
                          <a:alpha val="43137"/>
                        </a:srgbClr>
                      </a:outerShdw>
                    </a:effectLst>
                  </a:rPr>
                  <a:t>AP0</a:t>
                </a:r>
              </a:p>
              <a:p>
                <a:pPr algn="ctr">
                  <a:lnSpc>
                    <a:spcPct val="80000"/>
                  </a:lnSpc>
                </a:pPr>
                <a:r>
                  <a:rPr lang="en-US" sz="900" b="1" dirty="0">
                    <a:solidFill>
                      <a:schemeClr val="accent6">
                        <a:lumMod val="20000"/>
                        <a:lumOff val="80000"/>
                      </a:schemeClr>
                    </a:solidFill>
                    <a:effectLst>
                      <a:outerShdw blurRad="38100" dist="38100" dir="2700000" algn="tl">
                        <a:srgbClr val="000000">
                          <a:alpha val="43137"/>
                        </a:srgbClr>
                      </a:outerShdw>
                    </a:effectLst>
                  </a:rPr>
                  <a:t>Target Station</a:t>
                </a:r>
              </a:p>
            </p:txBody>
          </p:sp>
          <p:sp>
            <p:nvSpPr>
              <p:cNvPr id="26" name="TextBox 25">
                <a:extLst>
                  <a:ext uri="{FF2B5EF4-FFF2-40B4-BE49-F238E27FC236}">
                    <a16:creationId xmlns:a16="http://schemas.microsoft.com/office/drawing/2014/main" id="{68716DB6-739A-6C05-6AD7-17446F28CC48}"/>
                  </a:ext>
                </a:extLst>
              </p:cNvPr>
              <p:cNvSpPr txBox="1"/>
              <p:nvPr/>
            </p:nvSpPr>
            <p:spPr>
              <a:xfrm rot="3075643">
                <a:off x="5615864" y="4163882"/>
                <a:ext cx="516488" cy="229403"/>
              </a:xfrm>
              <a:prstGeom prst="rect">
                <a:avLst/>
              </a:prstGeom>
              <a:noFill/>
            </p:spPr>
            <p:txBody>
              <a:bodyPr wrap="square" rtlCol="0">
                <a:spAutoFit/>
              </a:bodyPr>
              <a:lstStyle/>
              <a:p>
                <a:r>
                  <a:rPr lang="en-US" sz="900" b="1" dirty="0">
                    <a:solidFill>
                      <a:schemeClr val="accent6">
                        <a:lumMod val="20000"/>
                        <a:lumOff val="80000"/>
                      </a:schemeClr>
                    </a:solidFill>
                    <a:effectLst>
                      <a:outerShdw blurRad="38100" dist="38100" dir="2700000" algn="tl">
                        <a:srgbClr val="000000">
                          <a:alpha val="43137"/>
                        </a:srgbClr>
                      </a:outerShdw>
                    </a:effectLst>
                  </a:rPr>
                  <a:t>AP30</a:t>
                </a:r>
              </a:p>
            </p:txBody>
          </p:sp>
          <p:sp>
            <p:nvSpPr>
              <p:cNvPr id="27" name="TextBox 26">
                <a:extLst>
                  <a:ext uri="{FF2B5EF4-FFF2-40B4-BE49-F238E27FC236}">
                    <a16:creationId xmlns:a16="http://schemas.microsoft.com/office/drawing/2014/main" id="{D6710E82-BBA6-B3FA-44B7-42546EBE1A5F}"/>
                  </a:ext>
                </a:extLst>
              </p:cNvPr>
              <p:cNvSpPr txBox="1"/>
              <p:nvPr/>
            </p:nvSpPr>
            <p:spPr>
              <a:xfrm rot="470845">
                <a:off x="6033380" y="3967759"/>
                <a:ext cx="516488" cy="225461"/>
              </a:xfrm>
              <a:prstGeom prst="rect">
                <a:avLst/>
              </a:prstGeom>
              <a:noFill/>
            </p:spPr>
            <p:txBody>
              <a:bodyPr wrap="square" rtlCol="0">
                <a:spAutoFit/>
              </a:bodyPr>
              <a:lstStyle/>
              <a:p>
                <a:r>
                  <a:rPr lang="en-US" sz="900" b="1" dirty="0">
                    <a:solidFill>
                      <a:schemeClr val="accent6">
                        <a:lumMod val="20000"/>
                        <a:lumOff val="80000"/>
                      </a:schemeClr>
                    </a:solidFill>
                    <a:effectLst>
                      <a:outerShdw blurRad="38100" dist="38100" dir="2700000" algn="tl">
                        <a:srgbClr val="000000">
                          <a:alpha val="43137"/>
                        </a:srgbClr>
                      </a:outerShdw>
                    </a:effectLst>
                  </a:rPr>
                  <a:t>AP50</a:t>
                </a:r>
              </a:p>
            </p:txBody>
          </p:sp>
          <p:sp>
            <p:nvSpPr>
              <p:cNvPr id="28" name="TextBox 27">
                <a:extLst>
                  <a:ext uri="{FF2B5EF4-FFF2-40B4-BE49-F238E27FC236}">
                    <a16:creationId xmlns:a16="http://schemas.microsoft.com/office/drawing/2014/main" id="{131B33C4-3209-9082-16BD-17E83A695F7B}"/>
                  </a:ext>
                </a:extLst>
              </p:cNvPr>
              <p:cNvSpPr txBox="1"/>
              <p:nvPr/>
            </p:nvSpPr>
            <p:spPr>
              <a:xfrm rot="20167077">
                <a:off x="6413287" y="4205588"/>
                <a:ext cx="516488" cy="225461"/>
              </a:xfrm>
              <a:prstGeom prst="rect">
                <a:avLst/>
              </a:prstGeom>
              <a:noFill/>
            </p:spPr>
            <p:txBody>
              <a:bodyPr wrap="square" rtlCol="0">
                <a:spAutoFit/>
              </a:bodyPr>
              <a:lstStyle/>
              <a:p>
                <a:r>
                  <a:rPr lang="en-US" sz="900" b="1" dirty="0">
                    <a:solidFill>
                      <a:schemeClr val="accent6">
                        <a:lumMod val="20000"/>
                        <a:lumOff val="80000"/>
                      </a:schemeClr>
                    </a:solidFill>
                    <a:effectLst>
                      <a:outerShdw blurRad="38100" dist="38100" dir="2700000" algn="tl">
                        <a:srgbClr val="000000">
                          <a:alpha val="43137"/>
                        </a:srgbClr>
                      </a:outerShdw>
                    </a:effectLst>
                  </a:rPr>
                  <a:t>AP10</a:t>
                </a:r>
              </a:p>
            </p:txBody>
          </p:sp>
          <p:sp>
            <p:nvSpPr>
              <p:cNvPr id="29" name="TextBox 28">
                <a:extLst>
                  <a:ext uri="{FF2B5EF4-FFF2-40B4-BE49-F238E27FC236}">
                    <a16:creationId xmlns:a16="http://schemas.microsoft.com/office/drawing/2014/main" id="{BF750CF4-D0C6-53C5-9554-575839092766}"/>
                  </a:ext>
                </a:extLst>
              </p:cNvPr>
              <p:cNvSpPr txBox="1"/>
              <p:nvPr/>
            </p:nvSpPr>
            <p:spPr>
              <a:xfrm rot="1398703">
                <a:off x="7613879" y="4672138"/>
                <a:ext cx="577402" cy="225461"/>
              </a:xfrm>
              <a:prstGeom prst="rect">
                <a:avLst/>
              </a:prstGeom>
              <a:noFill/>
            </p:spPr>
            <p:txBody>
              <a:bodyPr wrap="square" rtlCol="0">
                <a:spAutoFit/>
              </a:bodyPr>
              <a:lstStyle/>
              <a:p>
                <a:r>
                  <a:rPr lang="en-US" sz="900" b="1" dirty="0">
                    <a:solidFill>
                      <a:schemeClr val="accent6">
                        <a:lumMod val="20000"/>
                        <a:lumOff val="80000"/>
                      </a:schemeClr>
                    </a:solidFill>
                    <a:effectLst>
                      <a:outerShdw blurRad="38100" dist="38100" dir="2700000" algn="tl">
                        <a:srgbClr val="000000">
                          <a:alpha val="43137"/>
                        </a:srgbClr>
                      </a:outerShdw>
                    </a:effectLst>
                  </a:rPr>
                  <a:t>Mu2e</a:t>
                </a:r>
              </a:p>
            </p:txBody>
          </p:sp>
          <p:sp>
            <p:nvSpPr>
              <p:cNvPr id="30" name="TextBox 29">
                <a:extLst>
                  <a:ext uri="{FF2B5EF4-FFF2-40B4-BE49-F238E27FC236}">
                    <a16:creationId xmlns:a16="http://schemas.microsoft.com/office/drawing/2014/main" id="{9CF441D3-1647-6AF2-BB7E-E0CC3EC93892}"/>
                  </a:ext>
                </a:extLst>
              </p:cNvPr>
              <p:cNvSpPr txBox="1"/>
              <p:nvPr/>
            </p:nvSpPr>
            <p:spPr>
              <a:xfrm rot="1109329">
                <a:off x="6197863" y="4747430"/>
                <a:ext cx="526106" cy="360738"/>
              </a:xfrm>
              <a:prstGeom prst="rect">
                <a:avLst/>
              </a:prstGeom>
              <a:noFill/>
            </p:spPr>
            <p:txBody>
              <a:bodyPr wrap="square" rtlCol="0">
                <a:spAutoFit/>
              </a:bodyPr>
              <a:lstStyle/>
              <a:p>
                <a:r>
                  <a:rPr lang="en-US" sz="900" b="1" dirty="0">
                    <a:solidFill>
                      <a:schemeClr val="accent6">
                        <a:lumMod val="20000"/>
                        <a:lumOff val="80000"/>
                      </a:schemeClr>
                    </a:solidFill>
                    <a:effectLst>
                      <a:outerShdw blurRad="38100" dist="38100" dir="2700000" algn="tl">
                        <a:srgbClr val="000000">
                          <a:alpha val="43137"/>
                        </a:srgbClr>
                      </a:outerShdw>
                    </a:effectLst>
                  </a:rPr>
                  <a:t>MC-1</a:t>
                </a:r>
              </a:p>
              <a:p>
                <a:r>
                  <a:rPr lang="en-US" sz="900" b="1" dirty="0">
                    <a:solidFill>
                      <a:schemeClr val="accent6">
                        <a:lumMod val="20000"/>
                        <a:lumOff val="80000"/>
                      </a:schemeClr>
                    </a:solidFill>
                    <a:effectLst>
                      <a:outerShdw blurRad="38100" dist="38100" dir="2700000" algn="tl">
                        <a:srgbClr val="000000">
                          <a:alpha val="43137"/>
                        </a:srgbClr>
                      </a:outerShdw>
                    </a:effectLst>
                  </a:rPr>
                  <a:t>(g-2)</a:t>
                </a:r>
              </a:p>
            </p:txBody>
          </p:sp>
          <p:grpSp>
            <p:nvGrpSpPr>
              <p:cNvPr id="31" name="Group 30">
                <a:extLst>
                  <a:ext uri="{FF2B5EF4-FFF2-40B4-BE49-F238E27FC236}">
                    <a16:creationId xmlns:a16="http://schemas.microsoft.com/office/drawing/2014/main" id="{11CB5EF0-A8C4-B1C0-B553-BC68B855EA07}"/>
                  </a:ext>
                </a:extLst>
              </p:cNvPr>
              <p:cNvGrpSpPr/>
              <p:nvPr/>
            </p:nvGrpSpPr>
            <p:grpSpPr>
              <a:xfrm>
                <a:off x="5510352" y="3921176"/>
                <a:ext cx="1650790" cy="681576"/>
                <a:chOff x="3986351" y="3921175"/>
                <a:chExt cx="1650790" cy="681576"/>
              </a:xfrm>
            </p:grpSpPr>
            <p:grpSp>
              <p:nvGrpSpPr>
                <p:cNvPr id="44" name="Group 43">
                  <a:extLst>
                    <a:ext uri="{FF2B5EF4-FFF2-40B4-BE49-F238E27FC236}">
                      <a16:creationId xmlns:a16="http://schemas.microsoft.com/office/drawing/2014/main" id="{C83BD015-4E78-D0FD-69E3-0B37BDAD97F5}"/>
                    </a:ext>
                  </a:extLst>
                </p:cNvPr>
                <p:cNvGrpSpPr/>
                <p:nvPr/>
              </p:nvGrpSpPr>
              <p:grpSpPr>
                <a:xfrm>
                  <a:off x="4014241" y="3927921"/>
                  <a:ext cx="1622900" cy="674830"/>
                  <a:chOff x="4014241" y="3927921"/>
                  <a:chExt cx="1622900" cy="674830"/>
                </a:xfrm>
              </p:grpSpPr>
              <p:cxnSp>
                <p:nvCxnSpPr>
                  <p:cNvPr id="46" name="Straight Connector 45">
                    <a:extLst>
                      <a:ext uri="{FF2B5EF4-FFF2-40B4-BE49-F238E27FC236}">
                        <a16:creationId xmlns:a16="http://schemas.microsoft.com/office/drawing/2014/main" id="{F802C183-EB4C-5C9B-9BE0-A243BBC9C0B9}"/>
                      </a:ext>
                    </a:extLst>
                  </p:cNvPr>
                  <p:cNvCxnSpPr>
                    <a:cxnSpLocks noChangeAspect="1"/>
                    <a:stCxn id="45" idx="0"/>
                    <a:endCxn id="49" idx="0"/>
                  </p:cNvCxnSpPr>
                  <p:nvPr/>
                </p:nvCxnSpPr>
                <p:spPr>
                  <a:xfrm>
                    <a:off x="4332764" y="3927921"/>
                    <a:ext cx="1025373" cy="103705"/>
                  </a:xfrm>
                  <a:prstGeom prst="line">
                    <a:avLst/>
                  </a:prstGeom>
                  <a:ln w="38100">
                    <a:solidFill>
                      <a:srgbClr val="A7A8AA"/>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3CA63D7C-4CDA-1716-BE70-550D68749617}"/>
                      </a:ext>
                    </a:extLst>
                  </p:cNvPr>
                  <p:cNvCxnSpPr>
                    <a:cxnSpLocks/>
                    <a:stCxn id="50" idx="0"/>
                  </p:cNvCxnSpPr>
                  <p:nvPr/>
                </p:nvCxnSpPr>
                <p:spPr>
                  <a:xfrm flipV="1">
                    <a:off x="4872152" y="4237285"/>
                    <a:ext cx="744877" cy="319815"/>
                  </a:xfrm>
                  <a:prstGeom prst="line">
                    <a:avLst/>
                  </a:prstGeom>
                  <a:ln w="38100">
                    <a:solidFill>
                      <a:srgbClr val="A7A8AA"/>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B79FC8BF-BD72-8218-11FF-F10DEABEDF49}"/>
                      </a:ext>
                    </a:extLst>
                  </p:cNvPr>
                  <p:cNvCxnSpPr>
                    <a:cxnSpLocks noChangeAspect="1"/>
                  </p:cNvCxnSpPr>
                  <p:nvPr/>
                </p:nvCxnSpPr>
                <p:spPr>
                  <a:xfrm>
                    <a:off x="4014241" y="4068857"/>
                    <a:ext cx="375982" cy="458261"/>
                  </a:xfrm>
                  <a:prstGeom prst="line">
                    <a:avLst/>
                  </a:prstGeom>
                  <a:ln w="38100">
                    <a:solidFill>
                      <a:srgbClr val="A7A8AA"/>
                    </a:solidFill>
                  </a:ln>
                </p:spPr>
                <p:style>
                  <a:lnRef idx="2">
                    <a:schemeClr val="accent1"/>
                  </a:lnRef>
                  <a:fillRef idx="0">
                    <a:schemeClr val="accent1"/>
                  </a:fillRef>
                  <a:effectRef idx="1">
                    <a:schemeClr val="accent1"/>
                  </a:effectRef>
                  <a:fontRef idx="minor">
                    <a:schemeClr val="tx1"/>
                  </a:fontRef>
                </p:style>
              </p:cxnSp>
              <p:sp>
                <p:nvSpPr>
                  <p:cNvPr id="49" name="Arc 48">
                    <a:extLst>
                      <a:ext uri="{FF2B5EF4-FFF2-40B4-BE49-F238E27FC236}">
                        <a16:creationId xmlns:a16="http://schemas.microsoft.com/office/drawing/2014/main" id="{4D2D1E45-8645-DC15-D7E9-9276D424B841}"/>
                      </a:ext>
                    </a:extLst>
                  </p:cNvPr>
                  <p:cNvSpPr/>
                  <p:nvPr/>
                </p:nvSpPr>
                <p:spPr>
                  <a:xfrm rot="507876">
                    <a:off x="5161745" y="4035184"/>
                    <a:ext cx="475396" cy="238082"/>
                  </a:xfrm>
                  <a:prstGeom prst="arc">
                    <a:avLst>
                      <a:gd name="adj1" fmla="val 14592832"/>
                      <a:gd name="adj2" fmla="val 1480625"/>
                    </a:avLst>
                  </a:prstGeom>
                  <a:ln w="38100">
                    <a:solidFill>
                      <a:srgbClr val="A7A8A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solidFill>
                        <a:srgbClr val="808080"/>
                      </a:solidFill>
                    </a:endParaRPr>
                  </a:p>
                </p:txBody>
              </p:sp>
              <p:sp>
                <p:nvSpPr>
                  <p:cNvPr id="50" name="Arc 49">
                    <a:extLst>
                      <a:ext uri="{FF2B5EF4-FFF2-40B4-BE49-F238E27FC236}">
                        <a16:creationId xmlns:a16="http://schemas.microsoft.com/office/drawing/2014/main" id="{F4C9504D-90E0-0470-DE06-B291766A55CE}"/>
                      </a:ext>
                    </a:extLst>
                  </p:cNvPr>
                  <p:cNvSpPr/>
                  <p:nvPr/>
                </p:nvSpPr>
                <p:spPr>
                  <a:xfrm rot="507876">
                    <a:off x="4355215" y="4364669"/>
                    <a:ext cx="537676" cy="238082"/>
                  </a:xfrm>
                  <a:prstGeom prst="arc">
                    <a:avLst>
                      <a:gd name="adj1" fmla="val 480845"/>
                      <a:gd name="adj2" fmla="val 10344986"/>
                    </a:avLst>
                  </a:prstGeom>
                  <a:ln w="38100">
                    <a:solidFill>
                      <a:srgbClr val="A7A8A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solidFill>
                        <a:srgbClr val="808080"/>
                      </a:solidFill>
                    </a:endParaRPr>
                  </a:p>
                </p:txBody>
              </p:sp>
            </p:grpSp>
            <p:sp>
              <p:nvSpPr>
                <p:cNvPr id="45" name="Arc 44">
                  <a:extLst>
                    <a:ext uri="{FF2B5EF4-FFF2-40B4-BE49-F238E27FC236}">
                      <a16:creationId xmlns:a16="http://schemas.microsoft.com/office/drawing/2014/main" id="{EB46DE3B-F4CD-CF4C-8C12-305217D448D8}"/>
                    </a:ext>
                  </a:extLst>
                </p:cNvPr>
                <p:cNvSpPr/>
                <p:nvPr/>
              </p:nvSpPr>
              <p:spPr>
                <a:xfrm rot="311450" flipH="1">
                  <a:off x="3986351" y="3921175"/>
                  <a:ext cx="572080" cy="248497"/>
                </a:xfrm>
                <a:prstGeom prst="arc">
                  <a:avLst>
                    <a:gd name="adj1" fmla="val 14903913"/>
                    <a:gd name="adj2" fmla="val 1480625"/>
                  </a:avLst>
                </a:prstGeom>
                <a:ln w="38100">
                  <a:solidFill>
                    <a:srgbClr val="A7A8A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solidFill>
                      <a:srgbClr val="808080"/>
                    </a:solidFill>
                  </a:endParaRPr>
                </a:p>
              </p:txBody>
            </p:sp>
          </p:grpSp>
          <p:grpSp>
            <p:nvGrpSpPr>
              <p:cNvPr id="32" name="Group 31">
                <a:extLst>
                  <a:ext uri="{FF2B5EF4-FFF2-40B4-BE49-F238E27FC236}">
                    <a16:creationId xmlns:a16="http://schemas.microsoft.com/office/drawing/2014/main" id="{ED5C588E-EAB6-EDF7-7665-F7CE0A97ECD9}"/>
                  </a:ext>
                </a:extLst>
              </p:cNvPr>
              <p:cNvGrpSpPr/>
              <p:nvPr/>
            </p:nvGrpSpPr>
            <p:grpSpPr>
              <a:xfrm>
                <a:off x="4258491" y="3321899"/>
                <a:ext cx="1409768" cy="921446"/>
                <a:chOff x="2734491" y="3321899"/>
                <a:chExt cx="1409768" cy="921446"/>
              </a:xfrm>
            </p:grpSpPr>
            <p:cxnSp>
              <p:nvCxnSpPr>
                <p:cNvPr id="41" name="Straight Connector 40">
                  <a:extLst>
                    <a:ext uri="{FF2B5EF4-FFF2-40B4-BE49-F238E27FC236}">
                      <a16:creationId xmlns:a16="http://schemas.microsoft.com/office/drawing/2014/main" id="{7DA91B51-2C55-2898-DEBF-12CE949A3854}"/>
                    </a:ext>
                  </a:extLst>
                </p:cNvPr>
                <p:cNvCxnSpPr/>
                <p:nvPr/>
              </p:nvCxnSpPr>
              <p:spPr>
                <a:xfrm>
                  <a:off x="2842639" y="3443467"/>
                  <a:ext cx="867969" cy="386411"/>
                </a:xfrm>
                <a:prstGeom prst="line">
                  <a:avLst/>
                </a:prstGeom>
                <a:ln w="381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D6A34F19-B8F2-09C4-117F-689363AE5C40}"/>
                    </a:ext>
                  </a:extLst>
                </p:cNvPr>
                <p:cNvCxnSpPr>
                  <a:cxnSpLocks/>
                </p:cNvCxnSpPr>
                <p:nvPr/>
              </p:nvCxnSpPr>
              <p:spPr>
                <a:xfrm>
                  <a:off x="2734491" y="3321899"/>
                  <a:ext cx="108148" cy="121568"/>
                </a:xfrm>
                <a:prstGeom prst="line">
                  <a:avLst/>
                </a:prstGeom>
                <a:ln w="381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B5BD9629-7892-792A-B7CE-0C37596B7832}"/>
                    </a:ext>
                  </a:extLst>
                </p:cNvPr>
                <p:cNvCxnSpPr>
                  <a:cxnSpLocks noChangeAspect="1"/>
                </p:cNvCxnSpPr>
                <p:nvPr/>
              </p:nvCxnSpPr>
              <p:spPr>
                <a:xfrm>
                  <a:off x="3710607" y="3829877"/>
                  <a:ext cx="433652" cy="413468"/>
                </a:xfrm>
                <a:prstGeom prst="line">
                  <a:avLst/>
                </a:prstGeom>
                <a:ln w="38100">
                  <a:solidFill>
                    <a:schemeClr val="accent4"/>
                  </a:solidFill>
                </a:ln>
              </p:spPr>
              <p:style>
                <a:lnRef idx="2">
                  <a:schemeClr val="accent1"/>
                </a:lnRef>
                <a:fillRef idx="0">
                  <a:schemeClr val="accent1"/>
                </a:fillRef>
                <a:effectRef idx="1">
                  <a:schemeClr val="accent1"/>
                </a:effectRef>
                <a:fontRef idx="minor">
                  <a:schemeClr val="tx1"/>
                </a:fontRef>
              </p:style>
            </p:cxnSp>
          </p:grpSp>
          <p:cxnSp>
            <p:nvCxnSpPr>
              <p:cNvPr id="33" name="Straight Connector 32">
                <a:extLst>
                  <a:ext uri="{FF2B5EF4-FFF2-40B4-BE49-F238E27FC236}">
                    <a16:creationId xmlns:a16="http://schemas.microsoft.com/office/drawing/2014/main" id="{4CED76FC-F60F-A81B-2714-F6DD82BB586D}"/>
                  </a:ext>
                </a:extLst>
              </p:cNvPr>
              <p:cNvCxnSpPr>
                <a:cxnSpLocks noChangeAspect="1"/>
              </p:cNvCxnSpPr>
              <p:nvPr/>
            </p:nvCxnSpPr>
            <p:spPr>
              <a:xfrm flipH="1" flipV="1">
                <a:off x="4366639" y="3386659"/>
                <a:ext cx="260172" cy="154476"/>
              </a:xfrm>
              <a:prstGeom prst="line">
                <a:avLst/>
              </a:prstGeom>
              <a:ln w="38100">
                <a:solidFill>
                  <a:srgbClr val="00B0F0"/>
                </a:solidFill>
                <a:prstDash val="sysDot"/>
              </a:ln>
            </p:spPr>
            <p:style>
              <a:lnRef idx="2">
                <a:schemeClr val="accent1"/>
              </a:lnRef>
              <a:fillRef idx="0">
                <a:schemeClr val="accent1"/>
              </a:fillRef>
              <a:effectRef idx="1">
                <a:schemeClr val="accent1"/>
              </a:effectRef>
              <a:fontRef idx="minor">
                <a:schemeClr val="tx1"/>
              </a:fontRef>
            </p:style>
          </p:cxnSp>
          <p:grpSp>
            <p:nvGrpSpPr>
              <p:cNvPr id="34" name="Group 33">
                <a:extLst>
                  <a:ext uri="{FF2B5EF4-FFF2-40B4-BE49-F238E27FC236}">
                    <a16:creationId xmlns:a16="http://schemas.microsoft.com/office/drawing/2014/main" id="{C02D8030-AECC-D26A-2981-37385CB18746}"/>
                  </a:ext>
                </a:extLst>
              </p:cNvPr>
              <p:cNvGrpSpPr/>
              <p:nvPr/>
            </p:nvGrpSpPr>
            <p:grpSpPr>
              <a:xfrm>
                <a:off x="5806781" y="4408779"/>
                <a:ext cx="1784770" cy="678352"/>
                <a:chOff x="4282781" y="4408778"/>
                <a:chExt cx="1784770" cy="678352"/>
              </a:xfrm>
            </p:grpSpPr>
            <p:grpSp>
              <p:nvGrpSpPr>
                <p:cNvPr id="37" name="Group 36">
                  <a:extLst>
                    <a:ext uri="{FF2B5EF4-FFF2-40B4-BE49-F238E27FC236}">
                      <a16:creationId xmlns:a16="http://schemas.microsoft.com/office/drawing/2014/main" id="{B1C44C87-5C7A-D8E9-EBEF-7DE5DB942213}"/>
                    </a:ext>
                  </a:extLst>
                </p:cNvPr>
                <p:cNvGrpSpPr/>
                <p:nvPr/>
              </p:nvGrpSpPr>
              <p:grpSpPr>
                <a:xfrm>
                  <a:off x="4282781" y="4408778"/>
                  <a:ext cx="486605" cy="304065"/>
                  <a:chOff x="4282781" y="4408778"/>
                  <a:chExt cx="486605" cy="304065"/>
                </a:xfrm>
              </p:grpSpPr>
              <p:cxnSp>
                <p:nvCxnSpPr>
                  <p:cNvPr id="39" name="Straight Connector 38">
                    <a:extLst>
                      <a:ext uri="{FF2B5EF4-FFF2-40B4-BE49-F238E27FC236}">
                        <a16:creationId xmlns:a16="http://schemas.microsoft.com/office/drawing/2014/main" id="{6E593B0A-50B2-2E5A-D99B-F0BEB2ECA3F7}"/>
                      </a:ext>
                    </a:extLst>
                  </p:cNvPr>
                  <p:cNvCxnSpPr>
                    <a:cxnSpLocks/>
                  </p:cNvCxnSpPr>
                  <p:nvPr/>
                </p:nvCxnSpPr>
                <p:spPr>
                  <a:xfrm>
                    <a:off x="4282781" y="4408778"/>
                    <a:ext cx="169949" cy="202979"/>
                  </a:xfrm>
                  <a:prstGeom prst="line">
                    <a:avLst/>
                  </a:prstGeom>
                  <a:ln w="38100">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690ABBC1-00EC-3DBF-F6AB-58E0D6CA9553}"/>
                      </a:ext>
                    </a:extLst>
                  </p:cNvPr>
                  <p:cNvCxnSpPr/>
                  <p:nvPr/>
                </p:nvCxnSpPr>
                <p:spPr>
                  <a:xfrm flipH="1" flipV="1">
                    <a:off x="4452731" y="4614523"/>
                    <a:ext cx="316655" cy="98320"/>
                  </a:xfrm>
                  <a:prstGeom prst="line">
                    <a:avLst/>
                  </a:prstGeom>
                  <a:ln w="38100">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grpSp>
            <p:cxnSp>
              <p:nvCxnSpPr>
                <p:cNvPr id="38" name="Straight Connector 37">
                  <a:extLst>
                    <a:ext uri="{FF2B5EF4-FFF2-40B4-BE49-F238E27FC236}">
                      <a16:creationId xmlns:a16="http://schemas.microsoft.com/office/drawing/2014/main" id="{5B6B98AB-6709-F45E-C919-140C2BDF5CEA}"/>
                    </a:ext>
                  </a:extLst>
                </p:cNvPr>
                <p:cNvCxnSpPr>
                  <a:cxnSpLocks noChangeAspect="1"/>
                </p:cNvCxnSpPr>
                <p:nvPr/>
              </p:nvCxnSpPr>
              <p:spPr>
                <a:xfrm flipH="1" flipV="1">
                  <a:off x="4750455" y="4712843"/>
                  <a:ext cx="1317096" cy="374287"/>
                </a:xfrm>
                <a:prstGeom prst="line">
                  <a:avLst/>
                </a:prstGeom>
                <a:ln w="38100">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grpSp>
          <p:cxnSp>
            <p:nvCxnSpPr>
              <p:cNvPr id="35" name="Straight Connector 34">
                <a:extLst>
                  <a:ext uri="{FF2B5EF4-FFF2-40B4-BE49-F238E27FC236}">
                    <a16:creationId xmlns:a16="http://schemas.microsoft.com/office/drawing/2014/main" id="{10A9AD40-9ABF-AAF0-1B72-5827DA570214}"/>
                  </a:ext>
                </a:extLst>
              </p:cNvPr>
              <p:cNvCxnSpPr>
                <a:cxnSpLocks/>
              </p:cNvCxnSpPr>
              <p:nvPr/>
            </p:nvCxnSpPr>
            <p:spPr>
              <a:xfrm flipH="1" flipV="1">
                <a:off x="5895751" y="4538629"/>
                <a:ext cx="366504" cy="227337"/>
              </a:xfrm>
              <a:prstGeom prst="line">
                <a:avLst/>
              </a:prstGeom>
              <a:ln w="38100">
                <a:solidFill>
                  <a:schemeClr val="accent2"/>
                </a:solidFill>
                <a:prstDash val="sysDot"/>
              </a:ln>
            </p:spPr>
            <p:style>
              <a:lnRef idx="2">
                <a:schemeClr val="accent1"/>
              </a:lnRef>
              <a:fillRef idx="0">
                <a:schemeClr val="accent1"/>
              </a:fillRef>
              <a:effectRef idx="1">
                <a:schemeClr val="accent1"/>
              </a:effectRef>
              <a:fontRef idx="minor">
                <a:schemeClr val="tx1"/>
              </a:fontRef>
            </p:style>
          </p:cxnSp>
        </p:grpSp>
        <p:cxnSp>
          <p:nvCxnSpPr>
            <p:cNvPr id="12" name="Straight Connector 11">
              <a:extLst>
                <a:ext uri="{FF2B5EF4-FFF2-40B4-BE49-F238E27FC236}">
                  <a16:creationId xmlns:a16="http://schemas.microsoft.com/office/drawing/2014/main" id="{3DBB62DB-5A53-3137-178B-E19DE11E830D}"/>
                </a:ext>
              </a:extLst>
            </p:cNvPr>
            <p:cNvCxnSpPr>
              <a:cxnSpLocks noChangeAspect="1"/>
            </p:cNvCxnSpPr>
            <p:nvPr/>
          </p:nvCxnSpPr>
          <p:spPr>
            <a:xfrm rot="180000">
              <a:off x="4045870" y="3899945"/>
              <a:ext cx="343720" cy="39288"/>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311E7B6B-51E5-3118-4F8F-391957B15114}"/>
                </a:ext>
              </a:extLst>
            </p:cNvPr>
            <p:cNvSpPr txBox="1"/>
            <p:nvPr/>
          </p:nvSpPr>
          <p:spPr>
            <a:xfrm rot="490829">
              <a:off x="3917161" y="3610407"/>
              <a:ext cx="642313" cy="307777"/>
            </a:xfrm>
            <a:prstGeom prst="rect">
              <a:avLst/>
            </a:prstGeom>
            <a:noFill/>
          </p:spPr>
          <p:txBody>
            <a:bodyPr wrap="square" rtlCol="0">
              <a:spAutoFit/>
            </a:bodyPr>
            <a:lstStyle/>
            <a:p>
              <a:r>
                <a:rPr lang="en-US" sz="1400" b="1" dirty="0">
                  <a:solidFill>
                    <a:srgbClr val="FFC000"/>
                  </a:solidFill>
                  <a:effectLst>
                    <a:outerShdw blurRad="38100" dist="38100" dir="2700000" algn="tl">
                      <a:srgbClr val="000000">
                        <a:alpha val="43137"/>
                      </a:srgbClr>
                    </a:outerShdw>
                  </a:effectLst>
                </a:rPr>
                <a:t>Abort</a:t>
              </a:r>
            </a:p>
          </p:txBody>
        </p:sp>
        <p:sp>
          <p:nvSpPr>
            <p:cNvPr id="14" name="TextBox 13">
              <a:extLst>
                <a:ext uri="{FF2B5EF4-FFF2-40B4-BE49-F238E27FC236}">
                  <a16:creationId xmlns:a16="http://schemas.microsoft.com/office/drawing/2014/main" id="{02A24FBF-3919-96AF-A6C8-B0E0BC6420C7}"/>
                </a:ext>
              </a:extLst>
            </p:cNvPr>
            <p:cNvSpPr txBox="1"/>
            <p:nvPr/>
          </p:nvSpPr>
          <p:spPr>
            <a:xfrm>
              <a:off x="4016505" y="4846641"/>
              <a:ext cx="723149" cy="230832"/>
            </a:xfrm>
            <a:prstGeom prst="rect">
              <a:avLst/>
            </a:prstGeom>
            <a:noFill/>
          </p:spPr>
          <p:txBody>
            <a:bodyPr wrap="square" rtlCol="0">
              <a:spAutoFit/>
            </a:bodyPr>
            <a:lstStyle/>
            <a:p>
              <a:r>
                <a:rPr lang="en-US" sz="900" b="1" dirty="0">
                  <a:solidFill>
                    <a:schemeClr val="accent2"/>
                  </a:solidFill>
                  <a:effectLst>
                    <a:outerShdw blurRad="38100" dist="38100" dir="2700000" algn="tl">
                      <a:srgbClr val="000000">
                        <a:alpha val="43137"/>
                      </a:srgbClr>
                    </a:outerShdw>
                  </a:effectLst>
                </a:rPr>
                <a:t>(not in use)</a:t>
              </a:r>
            </a:p>
          </p:txBody>
        </p:sp>
        <p:sp>
          <p:nvSpPr>
            <p:cNvPr id="15" name="TextBox 14">
              <a:extLst>
                <a:ext uri="{FF2B5EF4-FFF2-40B4-BE49-F238E27FC236}">
                  <a16:creationId xmlns:a16="http://schemas.microsoft.com/office/drawing/2014/main" id="{F90EB3B2-B8C4-67AA-3403-DA0D20616172}"/>
                </a:ext>
              </a:extLst>
            </p:cNvPr>
            <p:cNvSpPr txBox="1"/>
            <p:nvPr/>
          </p:nvSpPr>
          <p:spPr>
            <a:xfrm>
              <a:off x="2804913" y="3220272"/>
              <a:ext cx="723149" cy="230832"/>
            </a:xfrm>
            <a:prstGeom prst="rect">
              <a:avLst/>
            </a:prstGeom>
            <a:noFill/>
          </p:spPr>
          <p:txBody>
            <a:bodyPr wrap="square" rtlCol="0">
              <a:spAutoFit/>
            </a:bodyPr>
            <a:lstStyle/>
            <a:p>
              <a:r>
                <a:rPr lang="en-US" sz="900" b="1" dirty="0">
                  <a:solidFill>
                    <a:srgbClr val="00B0F0"/>
                  </a:solidFill>
                  <a:effectLst>
                    <a:outerShdw blurRad="38100" dist="38100" dir="2700000" algn="tl">
                      <a:srgbClr val="000000">
                        <a:alpha val="43137"/>
                      </a:srgbClr>
                    </a:outerShdw>
                  </a:effectLst>
                </a:rPr>
                <a:t>(not in use)</a:t>
              </a:r>
            </a:p>
          </p:txBody>
        </p:sp>
      </p:grpSp>
      <p:cxnSp>
        <p:nvCxnSpPr>
          <p:cNvPr id="52" name="Straight Arrow Connector 51">
            <a:extLst>
              <a:ext uri="{FF2B5EF4-FFF2-40B4-BE49-F238E27FC236}">
                <a16:creationId xmlns:a16="http://schemas.microsoft.com/office/drawing/2014/main" id="{901C38AC-C875-1649-2167-B1405DF86C44}"/>
              </a:ext>
            </a:extLst>
          </p:cNvPr>
          <p:cNvCxnSpPr>
            <a:cxnSpLocks/>
          </p:cNvCxnSpPr>
          <p:nvPr/>
        </p:nvCxnSpPr>
        <p:spPr>
          <a:xfrm flipV="1">
            <a:off x="1437561" y="1246856"/>
            <a:ext cx="718148" cy="701290"/>
          </a:xfrm>
          <a:prstGeom prst="straightConnector1">
            <a:avLst/>
          </a:prstGeom>
          <a:ln w="38100">
            <a:solidFill>
              <a:srgbClr val="FFFF0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56" name="Picture 55">
            <a:extLst>
              <a:ext uri="{FF2B5EF4-FFF2-40B4-BE49-F238E27FC236}">
                <a16:creationId xmlns:a16="http://schemas.microsoft.com/office/drawing/2014/main" id="{18EF16D6-7C50-D606-6A99-08CA54300C96}"/>
              </a:ext>
            </a:extLst>
          </p:cNvPr>
          <p:cNvPicPr>
            <a:picLocks noChangeAspect="1"/>
          </p:cNvPicPr>
          <p:nvPr/>
        </p:nvPicPr>
        <p:blipFill>
          <a:blip r:embed="rId3"/>
          <a:stretch>
            <a:fillRect/>
          </a:stretch>
        </p:blipFill>
        <p:spPr>
          <a:xfrm>
            <a:off x="1666079" y="4083243"/>
            <a:ext cx="5490784" cy="2243452"/>
          </a:xfrm>
          <a:prstGeom prst="rect">
            <a:avLst/>
          </a:prstGeom>
        </p:spPr>
      </p:pic>
      <p:sp>
        <p:nvSpPr>
          <p:cNvPr id="2" name="TextBox 1">
            <a:extLst>
              <a:ext uri="{FF2B5EF4-FFF2-40B4-BE49-F238E27FC236}">
                <a16:creationId xmlns:a16="http://schemas.microsoft.com/office/drawing/2014/main" id="{30BA506F-B3C7-A040-3A9D-904AD0DEA958}"/>
              </a:ext>
            </a:extLst>
          </p:cNvPr>
          <p:cNvSpPr txBox="1"/>
          <p:nvPr/>
        </p:nvSpPr>
        <p:spPr>
          <a:xfrm>
            <a:off x="1909787" y="5235084"/>
            <a:ext cx="983653" cy="338554"/>
          </a:xfrm>
          <a:prstGeom prst="rect">
            <a:avLst/>
          </a:prstGeom>
          <a:noFill/>
        </p:spPr>
        <p:txBody>
          <a:bodyPr wrap="square" rtlCol="0">
            <a:spAutoFit/>
          </a:bodyPr>
          <a:lstStyle/>
          <a:p>
            <a:r>
              <a:rPr lang="en-US" sz="1600" dirty="0"/>
              <a:t>Tevatron</a:t>
            </a:r>
          </a:p>
        </p:txBody>
      </p:sp>
      <p:sp>
        <p:nvSpPr>
          <p:cNvPr id="7" name="TextBox 6">
            <a:extLst>
              <a:ext uri="{FF2B5EF4-FFF2-40B4-BE49-F238E27FC236}">
                <a16:creationId xmlns:a16="http://schemas.microsoft.com/office/drawing/2014/main" id="{59BF0538-DA82-9C7E-F526-DAD8B9830094}"/>
              </a:ext>
            </a:extLst>
          </p:cNvPr>
          <p:cNvSpPr txBox="1"/>
          <p:nvPr/>
        </p:nvSpPr>
        <p:spPr>
          <a:xfrm>
            <a:off x="3948196" y="5840695"/>
            <a:ext cx="1051037" cy="338554"/>
          </a:xfrm>
          <a:prstGeom prst="rect">
            <a:avLst/>
          </a:prstGeom>
          <a:noFill/>
        </p:spPr>
        <p:txBody>
          <a:bodyPr wrap="square" rtlCol="0">
            <a:spAutoFit/>
          </a:bodyPr>
          <a:lstStyle/>
          <a:p>
            <a:r>
              <a:rPr lang="en-US" sz="1600" dirty="0"/>
              <a:t>Pre-Target</a:t>
            </a:r>
          </a:p>
        </p:txBody>
      </p:sp>
      <p:sp>
        <p:nvSpPr>
          <p:cNvPr id="8" name="TextBox 7">
            <a:extLst>
              <a:ext uri="{FF2B5EF4-FFF2-40B4-BE49-F238E27FC236}">
                <a16:creationId xmlns:a16="http://schemas.microsoft.com/office/drawing/2014/main" id="{6253BE8B-71E7-0F90-7AE6-A0DC8A8585E4}"/>
              </a:ext>
            </a:extLst>
          </p:cNvPr>
          <p:cNvSpPr txBox="1"/>
          <p:nvPr/>
        </p:nvSpPr>
        <p:spPr>
          <a:xfrm>
            <a:off x="3002936" y="4579849"/>
            <a:ext cx="983653" cy="830997"/>
          </a:xfrm>
          <a:prstGeom prst="rect">
            <a:avLst/>
          </a:prstGeom>
          <a:noFill/>
        </p:spPr>
        <p:txBody>
          <a:bodyPr wrap="square" rtlCol="0">
            <a:spAutoFit/>
          </a:bodyPr>
          <a:lstStyle/>
          <a:p>
            <a:r>
              <a:rPr lang="en-US" sz="1600" dirty="0">
                <a:solidFill>
                  <a:srgbClr val="00B050"/>
                </a:solidFill>
              </a:rPr>
              <a:t>F17 buried pipe</a:t>
            </a:r>
          </a:p>
        </p:txBody>
      </p:sp>
      <p:sp>
        <p:nvSpPr>
          <p:cNvPr id="9" name="TextBox 8">
            <a:extLst>
              <a:ext uri="{FF2B5EF4-FFF2-40B4-BE49-F238E27FC236}">
                <a16:creationId xmlns:a16="http://schemas.microsoft.com/office/drawing/2014/main" id="{B2925C14-D0F4-E371-154B-E8E533C5BE54}"/>
              </a:ext>
            </a:extLst>
          </p:cNvPr>
          <p:cNvSpPr txBox="1"/>
          <p:nvPr/>
        </p:nvSpPr>
        <p:spPr>
          <a:xfrm>
            <a:off x="6314423" y="4260082"/>
            <a:ext cx="717934" cy="338554"/>
          </a:xfrm>
          <a:prstGeom prst="rect">
            <a:avLst/>
          </a:prstGeom>
          <a:noFill/>
        </p:spPr>
        <p:txBody>
          <a:bodyPr wrap="square" rtlCol="0">
            <a:spAutoFit/>
          </a:bodyPr>
          <a:lstStyle/>
          <a:p>
            <a:r>
              <a:rPr lang="en-US" sz="1600" dirty="0">
                <a:solidFill>
                  <a:srgbClr val="00B050"/>
                </a:solidFill>
              </a:rPr>
              <a:t>Vault</a:t>
            </a:r>
          </a:p>
        </p:txBody>
      </p:sp>
      <p:sp>
        <p:nvSpPr>
          <p:cNvPr id="18" name="TextBox 17">
            <a:extLst>
              <a:ext uri="{FF2B5EF4-FFF2-40B4-BE49-F238E27FC236}">
                <a16:creationId xmlns:a16="http://schemas.microsoft.com/office/drawing/2014/main" id="{368AB374-0924-B37D-9D33-99339124EBC6}"/>
              </a:ext>
            </a:extLst>
          </p:cNvPr>
          <p:cNvSpPr txBox="1"/>
          <p:nvPr/>
        </p:nvSpPr>
        <p:spPr>
          <a:xfrm>
            <a:off x="5641225" y="5961119"/>
            <a:ext cx="983653" cy="338554"/>
          </a:xfrm>
          <a:prstGeom prst="rect">
            <a:avLst/>
          </a:prstGeom>
          <a:noFill/>
        </p:spPr>
        <p:txBody>
          <a:bodyPr wrap="square" rtlCol="0">
            <a:spAutoFit/>
          </a:bodyPr>
          <a:lstStyle/>
          <a:p>
            <a:r>
              <a:rPr lang="en-US" sz="1600" dirty="0"/>
              <a:t>Pre-Vault</a:t>
            </a:r>
          </a:p>
        </p:txBody>
      </p:sp>
      <p:cxnSp>
        <p:nvCxnSpPr>
          <p:cNvPr id="51" name="Straight Connector 50">
            <a:extLst>
              <a:ext uri="{FF2B5EF4-FFF2-40B4-BE49-F238E27FC236}">
                <a16:creationId xmlns:a16="http://schemas.microsoft.com/office/drawing/2014/main" id="{81DB9E17-33EE-10C0-C702-AC0739873E67}"/>
              </a:ext>
            </a:extLst>
          </p:cNvPr>
          <p:cNvCxnSpPr/>
          <p:nvPr/>
        </p:nvCxnSpPr>
        <p:spPr>
          <a:xfrm>
            <a:off x="6454764" y="4578728"/>
            <a:ext cx="0" cy="213281"/>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8FF3919B-E0FD-3B40-9EC4-BCDE7F58E8E0}"/>
              </a:ext>
            </a:extLst>
          </p:cNvPr>
          <p:cNvCxnSpPr/>
          <p:nvPr/>
        </p:nvCxnSpPr>
        <p:spPr>
          <a:xfrm>
            <a:off x="6774313" y="4586671"/>
            <a:ext cx="0" cy="213281"/>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8394B816-27B2-FB42-D682-8D937E69D901}"/>
              </a:ext>
            </a:extLst>
          </p:cNvPr>
          <p:cNvCxnSpPr/>
          <p:nvPr/>
        </p:nvCxnSpPr>
        <p:spPr>
          <a:xfrm>
            <a:off x="5761595" y="5797375"/>
            <a:ext cx="0" cy="213281"/>
          </a:xfrm>
          <a:prstGeom prst="line">
            <a:avLst/>
          </a:prstGeom>
          <a:ln>
            <a:solidFill>
              <a:schemeClr val="tx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1D8D22D4-3B2F-6D74-4B2B-F1FC1454F925}"/>
              </a:ext>
            </a:extLst>
          </p:cNvPr>
          <p:cNvCxnSpPr/>
          <p:nvPr/>
        </p:nvCxnSpPr>
        <p:spPr>
          <a:xfrm>
            <a:off x="6454764" y="5805318"/>
            <a:ext cx="0" cy="213281"/>
          </a:xfrm>
          <a:prstGeom prst="line">
            <a:avLst/>
          </a:prstGeom>
          <a:ln>
            <a:solidFill>
              <a:schemeClr val="tx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52B42C18-2128-3DB6-E2AA-F77A119A25F2}"/>
              </a:ext>
            </a:extLst>
          </p:cNvPr>
          <p:cNvCxnSpPr>
            <a:cxnSpLocks/>
            <a:endCxn id="25" idx="0"/>
          </p:cNvCxnSpPr>
          <p:nvPr/>
        </p:nvCxnSpPr>
        <p:spPr>
          <a:xfrm flipV="1">
            <a:off x="1423980" y="1485600"/>
            <a:ext cx="1323206" cy="462546"/>
          </a:xfrm>
          <a:prstGeom prst="straightConnector1">
            <a:avLst/>
          </a:prstGeom>
          <a:ln w="38100">
            <a:solidFill>
              <a:srgbClr val="FFFF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53040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8FB5EB-543C-7607-1861-4447E7EE3BA1}"/>
              </a:ext>
            </a:extLst>
          </p:cNvPr>
          <p:cNvSpPr>
            <a:spLocks noGrp="1"/>
          </p:cNvSpPr>
          <p:nvPr>
            <p:ph type="title"/>
          </p:nvPr>
        </p:nvSpPr>
        <p:spPr/>
        <p:txBody>
          <a:bodyPr/>
          <a:lstStyle/>
          <a:p>
            <a:r>
              <a:rPr lang="en-US" dirty="0"/>
              <a:t>Maximum Credible Incident (MCI) – Radiological </a:t>
            </a:r>
          </a:p>
        </p:txBody>
      </p:sp>
      <p:sp>
        <p:nvSpPr>
          <p:cNvPr id="4" name="Date Placeholder 3">
            <a:extLst>
              <a:ext uri="{FF2B5EF4-FFF2-40B4-BE49-F238E27FC236}">
                <a16:creationId xmlns:a16="http://schemas.microsoft.com/office/drawing/2014/main" id="{C9276B08-BA39-15F2-AC23-A684BA659E9B}"/>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C81C11C0-C9DF-76EC-5DA3-B247F516289B}"/>
              </a:ext>
            </a:extLst>
          </p:cNvPr>
          <p:cNvSpPr>
            <a:spLocks noGrp="1"/>
          </p:cNvSpPr>
          <p:nvPr>
            <p:ph type="ftr" sz="quarter" idx="3"/>
          </p:nvPr>
        </p:nvSpPr>
        <p:spPr/>
        <p:txBody>
          <a:bodyPr/>
          <a:lstStyle/>
          <a:p>
            <a:pPr>
              <a:defRPr/>
            </a:pPr>
            <a:r>
              <a:rPr lang="en-US"/>
              <a:t>Jerry Annala | Muon Campus Internal Readiness Review</a:t>
            </a:r>
            <a:endParaRPr lang="en-US" b="1" dirty="0"/>
          </a:p>
        </p:txBody>
      </p:sp>
      <p:sp>
        <p:nvSpPr>
          <p:cNvPr id="6" name="Slide Number Placeholder 5">
            <a:extLst>
              <a:ext uri="{FF2B5EF4-FFF2-40B4-BE49-F238E27FC236}">
                <a16:creationId xmlns:a16="http://schemas.microsoft.com/office/drawing/2014/main" id="{EA96035F-B6F5-B294-5BE4-25AA2D380271}"/>
              </a:ext>
            </a:extLst>
          </p:cNvPr>
          <p:cNvSpPr>
            <a:spLocks noGrp="1"/>
          </p:cNvSpPr>
          <p:nvPr>
            <p:ph type="sldNum" sz="quarter" idx="4"/>
          </p:nvPr>
        </p:nvSpPr>
        <p:spPr/>
        <p:txBody>
          <a:bodyPr/>
          <a:lstStyle/>
          <a:p>
            <a:pPr>
              <a:defRPr/>
            </a:pPr>
            <a:fld id="{148C009B-CB69-E04A-B9B3-34B26D69E9CF}" type="slidenum">
              <a:rPr lang="en-US" smtClean="0"/>
              <a:pPr>
                <a:defRPr/>
              </a:pPr>
              <a:t>53</a:t>
            </a:fld>
            <a:endParaRPr lang="en-US" dirty="0"/>
          </a:p>
        </p:txBody>
      </p:sp>
      <p:grpSp>
        <p:nvGrpSpPr>
          <p:cNvPr id="10" name="Group 9">
            <a:extLst>
              <a:ext uri="{FF2B5EF4-FFF2-40B4-BE49-F238E27FC236}">
                <a16:creationId xmlns:a16="http://schemas.microsoft.com/office/drawing/2014/main" id="{918E1DC6-EAAE-0E6A-5BCD-D712623868C4}"/>
              </a:ext>
            </a:extLst>
          </p:cNvPr>
          <p:cNvGrpSpPr/>
          <p:nvPr/>
        </p:nvGrpSpPr>
        <p:grpSpPr>
          <a:xfrm>
            <a:off x="191729" y="855987"/>
            <a:ext cx="8760542" cy="3198555"/>
            <a:chOff x="221226" y="2802195"/>
            <a:chExt cx="8760542" cy="3198555"/>
          </a:xfrm>
        </p:grpSpPr>
        <p:grpSp>
          <p:nvGrpSpPr>
            <p:cNvPr id="11" name="Group 10">
              <a:extLst>
                <a:ext uri="{FF2B5EF4-FFF2-40B4-BE49-F238E27FC236}">
                  <a16:creationId xmlns:a16="http://schemas.microsoft.com/office/drawing/2014/main" id="{D56D0E96-E283-29F7-175B-E4DAFD2BFA2C}"/>
                </a:ext>
              </a:extLst>
            </p:cNvPr>
            <p:cNvGrpSpPr/>
            <p:nvPr/>
          </p:nvGrpSpPr>
          <p:grpSpPr>
            <a:xfrm>
              <a:off x="221226" y="2802195"/>
              <a:ext cx="8760542" cy="3198555"/>
              <a:chOff x="1766869" y="2802914"/>
              <a:chExt cx="8706323" cy="3124129"/>
            </a:xfrm>
          </p:grpSpPr>
          <p:pic>
            <p:nvPicPr>
              <p:cNvPr id="16" name="Picture 15">
                <a:extLst>
                  <a:ext uri="{FF2B5EF4-FFF2-40B4-BE49-F238E27FC236}">
                    <a16:creationId xmlns:a16="http://schemas.microsoft.com/office/drawing/2014/main" id="{341AB8A0-ED9C-AA1F-1C74-29FBCCC9C761}"/>
                  </a:ext>
                </a:extLst>
              </p:cNvPr>
              <p:cNvPicPr>
                <a:picLocks noChangeAspect="1"/>
              </p:cNvPicPr>
              <p:nvPr/>
            </p:nvPicPr>
            <p:blipFill rotWithShape="1">
              <a:blip r:embed="rId2"/>
              <a:srcRect t="37813"/>
              <a:stretch/>
            </p:blipFill>
            <p:spPr>
              <a:xfrm>
                <a:off x="1766869" y="2802914"/>
                <a:ext cx="8706323" cy="3124129"/>
              </a:xfrm>
              <a:prstGeom prst="rect">
                <a:avLst/>
              </a:prstGeom>
            </p:spPr>
          </p:pic>
          <p:cxnSp>
            <p:nvCxnSpPr>
              <p:cNvPr id="17" name="Straight Connector 16">
                <a:extLst>
                  <a:ext uri="{FF2B5EF4-FFF2-40B4-BE49-F238E27FC236}">
                    <a16:creationId xmlns:a16="http://schemas.microsoft.com/office/drawing/2014/main" id="{C44EE665-F269-D9EA-E2BE-90F6688D8801}"/>
                  </a:ext>
                </a:extLst>
              </p:cNvPr>
              <p:cNvCxnSpPr>
                <a:cxnSpLocks noChangeAspect="1"/>
              </p:cNvCxnSpPr>
              <p:nvPr/>
            </p:nvCxnSpPr>
            <p:spPr>
              <a:xfrm>
                <a:off x="3291645" y="2814525"/>
                <a:ext cx="1074994" cy="563938"/>
              </a:xfrm>
              <a:prstGeom prst="line">
                <a:avLst/>
              </a:prstGeom>
              <a:ln w="38100">
                <a:solidFill>
                  <a:srgbClr val="C269FF"/>
                </a:solidFil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D91DE39C-20E3-D904-F9AF-0908019459F7}"/>
                  </a:ext>
                </a:extLst>
              </p:cNvPr>
              <p:cNvSpPr txBox="1"/>
              <p:nvPr/>
            </p:nvSpPr>
            <p:spPr>
              <a:xfrm rot="1698179">
                <a:off x="2949835" y="2988325"/>
                <a:ext cx="1433406" cy="338192"/>
              </a:xfrm>
              <a:prstGeom prst="rect">
                <a:avLst/>
              </a:prstGeom>
              <a:noFill/>
            </p:spPr>
            <p:txBody>
              <a:bodyPr wrap="square" rtlCol="0">
                <a:spAutoFit/>
              </a:bodyPr>
              <a:lstStyle/>
              <a:p>
                <a:r>
                  <a:rPr lang="en-US" sz="1650" b="1" dirty="0">
                    <a:solidFill>
                      <a:srgbClr val="C269FF"/>
                    </a:solidFill>
                    <a:effectLst>
                      <a:outerShdw blurRad="38100" dist="38100" dir="2700000" algn="tl">
                        <a:srgbClr val="000000">
                          <a:alpha val="43137"/>
                        </a:srgbClr>
                      </a:outerShdw>
                    </a:effectLst>
                  </a:rPr>
                  <a:t>P1, P2, M1</a:t>
                </a:r>
              </a:p>
            </p:txBody>
          </p:sp>
          <p:sp>
            <p:nvSpPr>
              <p:cNvPr id="20" name="TextBox 19">
                <a:extLst>
                  <a:ext uri="{FF2B5EF4-FFF2-40B4-BE49-F238E27FC236}">
                    <a16:creationId xmlns:a16="http://schemas.microsoft.com/office/drawing/2014/main" id="{EB7CC038-4E90-0A1F-EE4E-7EDA5056FB8D}"/>
                  </a:ext>
                </a:extLst>
              </p:cNvPr>
              <p:cNvSpPr txBox="1"/>
              <p:nvPr/>
            </p:nvSpPr>
            <p:spPr>
              <a:xfrm>
                <a:off x="4451859" y="3018669"/>
                <a:ext cx="574196" cy="338192"/>
              </a:xfrm>
              <a:prstGeom prst="rect">
                <a:avLst/>
              </a:prstGeom>
              <a:noFill/>
            </p:spPr>
            <p:txBody>
              <a:bodyPr wrap="square" rtlCol="0">
                <a:spAutoFit/>
              </a:bodyPr>
              <a:lstStyle/>
              <a:p>
                <a:r>
                  <a:rPr lang="en-US" sz="1650" b="1" dirty="0">
                    <a:solidFill>
                      <a:srgbClr val="00B0F0"/>
                    </a:solidFill>
                    <a:effectLst>
                      <a:outerShdw blurRad="38100" dist="38100" dir="2700000" algn="tl">
                        <a:srgbClr val="000000">
                          <a:alpha val="43137"/>
                        </a:srgbClr>
                      </a:outerShdw>
                    </a:effectLst>
                  </a:rPr>
                  <a:t>M2</a:t>
                </a:r>
              </a:p>
            </p:txBody>
          </p:sp>
          <p:sp>
            <p:nvSpPr>
              <p:cNvPr id="21" name="TextBox 20">
                <a:extLst>
                  <a:ext uri="{FF2B5EF4-FFF2-40B4-BE49-F238E27FC236}">
                    <a16:creationId xmlns:a16="http://schemas.microsoft.com/office/drawing/2014/main" id="{7C90C87A-5164-D954-118C-EF5E292DB10D}"/>
                  </a:ext>
                </a:extLst>
              </p:cNvPr>
              <p:cNvSpPr txBox="1"/>
              <p:nvPr/>
            </p:nvSpPr>
            <p:spPr>
              <a:xfrm>
                <a:off x="4615658" y="3669974"/>
                <a:ext cx="574196" cy="338192"/>
              </a:xfrm>
              <a:prstGeom prst="rect">
                <a:avLst/>
              </a:prstGeom>
              <a:noFill/>
            </p:spPr>
            <p:txBody>
              <a:bodyPr wrap="square" rtlCol="0">
                <a:spAutoFit/>
              </a:bodyPr>
              <a:lstStyle/>
              <a:p>
                <a:r>
                  <a:rPr lang="en-US" sz="1650" b="1" dirty="0">
                    <a:solidFill>
                      <a:schemeClr val="accent4"/>
                    </a:solidFill>
                    <a:effectLst>
                      <a:outerShdw blurRad="38100" dist="38100" dir="2700000" algn="tl">
                        <a:srgbClr val="000000">
                          <a:alpha val="43137"/>
                        </a:srgbClr>
                      </a:outerShdw>
                    </a:effectLst>
                  </a:rPr>
                  <a:t>M3</a:t>
                </a:r>
              </a:p>
            </p:txBody>
          </p:sp>
          <p:sp>
            <p:nvSpPr>
              <p:cNvPr id="22" name="TextBox 21">
                <a:extLst>
                  <a:ext uri="{FF2B5EF4-FFF2-40B4-BE49-F238E27FC236}">
                    <a16:creationId xmlns:a16="http://schemas.microsoft.com/office/drawing/2014/main" id="{5A586925-91A5-29F6-3199-37030329ADEC}"/>
                  </a:ext>
                </a:extLst>
              </p:cNvPr>
              <p:cNvSpPr txBox="1"/>
              <p:nvPr/>
            </p:nvSpPr>
            <p:spPr>
              <a:xfrm rot="365587">
                <a:off x="5974844" y="3660781"/>
                <a:ext cx="1385875" cy="338192"/>
              </a:xfrm>
              <a:prstGeom prst="rect">
                <a:avLst/>
              </a:prstGeom>
              <a:noFill/>
            </p:spPr>
            <p:txBody>
              <a:bodyPr wrap="square" rtlCol="0">
                <a:spAutoFit/>
              </a:bodyPr>
              <a:lstStyle/>
              <a:p>
                <a:r>
                  <a:rPr lang="en-US" sz="1650" b="1" dirty="0">
                    <a:solidFill>
                      <a:srgbClr val="A7A8AA"/>
                    </a:solidFill>
                    <a:effectLst>
                      <a:outerShdw blurRad="38100" dist="38100" dir="2700000" algn="tl">
                        <a:srgbClr val="000000">
                          <a:alpha val="43137"/>
                        </a:srgbClr>
                      </a:outerShdw>
                    </a:effectLst>
                  </a:rPr>
                  <a:t>Delivery Ring</a:t>
                </a:r>
              </a:p>
            </p:txBody>
          </p:sp>
          <p:sp>
            <p:nvSpPr>
              <p:cNvPr id="23" name="TextBox 22">
                <a:extLst>
                  <a:ext uri="{FF2B5EF4-FFF2-40B4-BE49-F238E27FC236}">
                    <a16:creationId xmlns:a16="http://schemas.microsoft.com/office/drawing/2014/main" id="{EEB29D07-3C12-2554-1906-9F54138A2BA7}"/>
                  </a:ext>
                </a:extLst>
              </p:cNvPr>
              <p:cNvSpPr txBox="1"/>
              <p:nvPr/>
            </p:nvSpPr>
            <p:spPr>
              <a:xfrm>
                <a:off x="5574636" y="4612843"/>
                <a:ext cx="718673" cy="338192"/>
              </a:xfrm>
              <a:prstGeom prst="rect">
                <a:avLst/>
              </a:prstGeom>
              <a:noFill/>
            </p:spPr>
            <p:txBody>
              <a:bodyPr wrap="square" rtlCol="0">
                <a:spAutoFit/>
              </a:bodyPr>
              <a:lstStyle/>
              <a:p>
                <a:r>
                  <a:rPr lang="en-US" sz="1650" b="1" dirty="0">
                    <a:solidFill>
                      <a:schemeClr val="accent2"/>
                    </a:solidFill>
                    <a:effectLst>
                      <a:outerShdw blurRad="38100" dist="38100" dir="2700000" algn="tl">
                        <a:srgbClr val="000000">
                          <a:alpha val="43137"/>
                        </a:srgbClr>
                      </a:outerShdw>
                    </a:effectLst>
                  </a:rPr>
                  <a:t>  M5</a:t>
                </a:r>
              </a:p>
            </p:txBody>
          </p:sp>
          <p:sp>
            <p:nvSpPr>
              <p:cNvPr id="24" name="TextBox 23">
                <a:extLst>
                  <a:ext uri="{FF2B5EF4-FFF2-40B4-BE49-F238E27FC236}">
                    <a16:creationId xmlns:a16="http://schemas.microsoft.com/office/drawing/2014/main" id="{1EE95CB3-C5DF-25BF-59FD-E4C622FEF90F}"/>
                  </a:ext>
                </a:extLst>
              </p:cNvPr>
              <p:cNvSpPr txBox="1"/>
              <p:nvPr/>
            </p:nvSpPr>
            <p:spPr>
              <a:xfrm>
                <a:off x="6715925" y="4538629"/>
                <a:ext cx="574196" cy="338192"/>
              </a:xfrm>
              <a:prstGeom prst="rect">
                <a:avLst/>
              </a:prstGeom>
              <a:noFill/>
            </p:spPr>
            <p:txBody>
              <a:bodyPr wrap="square" rtlCol="0">
                <a:spAutoFit/>
              </a:bodyPr>
              <a:lstStyle/>
              <a:p>
                <a:r>
                  <a:rPr lang="en-US" sz="1650" b="1" dirty="0">
                    <a:solidFill>
                      <a:schemeClr val="accent2">
                        <a:lumMod val="50000"/>
                      </a:schemeClr>
                    </a:solidFill>
                    <a:effectLst>
                      <a:outerShdw blurRad="38100" dist="38100" dir="2700000" algn="tl">
                        <a:srgbClr val="000000">
                          <a:alpha val="43137"/>
                        </a:srgbClr>
                      </a:outerShdw>
                    </a:effectLst>
                  </a:rPr>
                  <a:t>M4</a:t>
                </a:r>
              </a:p>
            </p:txBody>
          </p:sp>
          <p:sp>
            <p:nvSpPr>
              <p:cNvPr id="25" name="TextBox 24">
                <a:extLst>
                  <a:ext uri="{FF2B5EF4-FFF2-40B4-BE49-F238E27FC236}">
                    <a16:creationId xmlns:a16="http://schemas.microsoft.com/office/drawing/2014/main" id="{93B2FF2E-8E51-CFFA-640E-7B0C3D899FCD}"/>
                  </a:ext>
                </a:extLst>
              </p:cNvPr>
              <p:cNvSpPr txBox="1"/>
              <p:nvPr/>
            </p:nvSpPr>
            <p:spPr>
              <a:xfrm rot="2191045">
                <a:off x="3765817" y="3387513"/>
                <a:ext cx="894099" cy="309321"/>
              </a:xfrm>
              <a:prstGeom prst="rect">
                <a:avLst/>
              </a:prstGeom>
              <a:noFill/>
            </p:spPr>
            <p:txBody>
              <a:bodyPr wrap="square" rtlCol="0">
                <a:spAutoFit/>
              </a:bodyPr>
              <a:lstStyle/>
              <a:p>
                <a:pPr algn="ctr">
                  <a:lnSpc>
                    <a:spcPct val="80000"/>
                  </a:lnSpc>
                </a:pPr>
                <a:r>
                  <a:rPr lang="en-US" sz="900" b="1" dirty="0">
                    <a:solidFill>
                      <a:schemeClr val="accent6">
                        <a:lumMod val="20000"/>
                        <a:lumOff val="80000"/>
                      </a:schemeClr>
                    </a:solidFill>
                    <a:effectLst>
                      <a:outerShdw blurRad="38100" dist="38100" dir="2700000" algn="tl">
                        <a:srgbClr val="000000">
                          <a:alpha val="43137"/>
                        </a:srgbClr>
                      </a:outerShdw>
                    </a:effectLst>
                  </a:rPr>
                  <a:t>AP0</a:t>
                </a:r>
              </a:p>
              <a:p>
                <a:pPr algn="ctr">
                  <a:lnSpc>
                    <a:spcPct val="80000"/>
                  </a:lnSpc>
                </a:pPr>
                <a:r>
                  <a:rPr lang="en-US" sz="900" b="1" dirty="0">
                    <a:solidFill>
                      <a:schemeClr val="accent6">
                        <a:lumMod val="20000"/>
                        <a:lumOff val="80000"/>
                      </a:schemeClr>
                    </a:solidFill>
                    <a:effectLst>
                      <a:outerShdw blurRad="38100" dist="38100" dir="2700000" algn="tl">
                        <a:srgbClr val="000000">
                          <a:alpha val="43137"/>
                        </a:srgbClr>
                      </a:outerShdw>
                    </a:effectLst>
                  </a:rPr>
                  <a:t>Target Station</a:t>
                </a:r>
              </a:p>
            </p:txBody>
          </p:sp>
          <p:sp>
            <p:nvSpPr>
              <p:cNvPr id="26" name="TextBox 25">
                <a:extLst>
                  <a:ext uri="{FF2B5EF4-FFF2-40B4-BE49-F238E27FC236}">
                    <a16:creationId xmlns:a16="http://schemas.microsoft.com/office/drawing/2014/main" id="{68716DB6-739A-6C05-6AD7-17446F28CC48}"/>
                  </a:ext>
                </a:extLst>
              </p:cNvPr>
              <p:cNvSpPr txBox="1"/>
              <p:nvPr/>
            </p:nvSpPr>
            <p:spPr>
              <a:xfrm rot="3075643">
                <a:off x="5615864" y="4163882"/>
                <a:ext cx="516488" cy="229403"/>
              </a:xfrm>
              <a:prstGeom prst="rect">
                <a:avLst/>
              </a:prstGeom>
              <a:noFill/>
            </p:spPr>
            <p:txBody>
              <a:bodyPr wrap="square" rtlCol="0">
                <a:spAutoFit/>
              </a:bodyPr>
              <a:lstStyle/>
              <a:p>
                <a:r>
                  <a:rPr lang="en-US" sz="900" b="1" dirty="0">
                    <a:solidFill>
                      <a:schemeClr val="accent6">
                        <a:lumMod val="20000"/>
                        <a:lumOff val="80000"/>
                      </a:schemeClr>
                    </a:solidFill>
                    <a:effectLst>
                      <a:outerShdw blurRad="38100" dist="38100" dir="2700000" algn="tl">
                        <a:srgbClr val="000000">
                          <a:alpha val="43137"/>
                        </a:srgbClr>
                      </a:outerShdw>
                    </a:effectLst>
                  </a:rPr>
                  <a:t>AP30</a:t>
                </a:r>
              </a:p>
            </p:txBody>
          </p:sp>
          <p:sp>
            <p:nvSpPr>
              <p:cNvPr id="27" name="TextBox 26">
                <a:extLst>
                  <a:ext uri="{FF2B5EF4-FFF2-40B4-BE49-F238E27FC236}">
                    <a16:creationId xmlns:a16="http://schemas.microsoft.com/office/drawing/2014/main" id="{D6710E82-BBA6-B3FA-44B7-42546EBE1A5F}"/>
                  </a:ext>
                </a:extLst>
              </p:cNvPr>
              <p:cNvSpPr txBox="1"/>
              <p:nvPr/>
            </p:nvSpPr>
            <p:spPr>
              <a:xfrm rot="470845">
                <a:off x="6033380" y="3967759"/>
                <a:ext cx="516488" cy="225461"/>
              </a:xfrm>
              <a:prstGeom prst="rect">
                <a:avLst/>
              </a:prstGeom>
              <a:noFill/>
            </p:spPr>
            <p:txBody>
              <a:bodyPr wrap="square" rtlCol="0">
                <a:spAutoFit/>
              </a:bodyPr>
              <a:lstStyle/>
              <a:p>
                <a:r>
                  <a:rPr lang="en-US" sz="900" b="1" dirty="0">
                    <a:solidFill>
                      <a:schemeClr val="accent6">
                        <a:lumMod val="20000"/>
                        <a:lumOff val="80000"/>
                      </a:schemeClr>
                    </a:solidFill>
                    <a:effectLst>
                      <a:outerShdw blurRad="38100" dist="38100" dir="2700000" algn="tl">
                        <a:srgbClr val="000000">
                          <a:alpha val="43137"/>
                        </a:srgbClr>
                      </a:outerShdw>
                    </a:effectLst>
                  </a:rPr>
                  <a:t>AP50</a:t>
                </a:r>
              </a:p>
            </p:txBody>
          </p:sp>
          <p:sp>
            <p:nvSpPr>
              <p:cNvPr id="28" name="TextBox 27">
                <a:extLst>
                  <a:ext uri="{FF2B5EF4-FFF2-40B4-BE49-F238E27FC236}">
                    <a16:creationId xmlns:a16="http://schemas.microsoft.com/office/drawing/2014/main" id="{131B33C4-3209-9082-16BD-17E83A695F7B}"/>
                  </a:ext>
                </a:extLst>
              </p:cNvPr>
              <p:cNvSpPr txBox="1"/>
              <p:nvPr/>
            </p:nvSpPr>
            <p:spPr>
              <a:xfrm rot="20167077">
                <a:off x="6413287" y="4205588"/>
                <a:ext cx="516488" cy="225461"/>
              </a:xfrm>
              <a:prstGeom prst="rect">
                <a:avLst/>
              </a:prstGeom>
              <a:noFill/>
            </p:spPr>
            <p:txBody>
              <a:bodyPr wrap="square" rtlCol="0">
                <a:spAutoFit/>
              </a:bodyPr>
              <a:lstStyle/>
              <a:p>
                <a:r>
                  <a:rPr lang="en-US" sz="900" b="1" dirty="0">
                    <a:solidFill>
                      <a:schemeClr val="accent6">
                        <a:lumMod val="20000"/>
                        <a:lumOff val="80000"/>
                      </a:schemeClr>
                    </a:solidFill>
                    <a:effectLst>
                      <a:outerShdw blurRad="38100" dist="38100" dir="2700000" algn="tl">
                        <a:srgbClr val="000000">
                          <a:alpha val="43137"/>
                        </a:srgbClr>
                      </a:outerShdw>
                    </a:effectLst>
                  </a:rPr>
                  <a:t>AP10</a:t>
                </a:r>
              </a:p>
            </p:txBody>
          </p:sp>
          <p:sp>
            <p:nvSpPr>
              <p:cNvPr id="29" name="TextBox 28">
                <a:extLst>
                  <a:ext uri="{FF2B5EF4-FFF2-40B4-BE49-F238E27FC236}">
                    <a16:creationId xmlns:a16="http://schemas.microsoft.com/office/drawing/2014/main" id="{BF750CF4-D0C6-53C5-9554-575839092766}"/>
                  </a:ext>
                </a:extLst>
              </p:cNvPr>
              <p:cNvSpPr txBox="1"/>
              <p:nvPr/>
            </p:nvSpPr>
            <p:spPr>
              <a:xfrm rot="1398703">
                <a:off x="7613879" y="4672138"/>
                <a:ext cx="577402" cy="225461"/>
              </a:xfrm>
              <a:prstGeom prst="rect">
                <a:avLst/>
              </a:prstGeom>
              <a:noFill/>
            </p:spPr>
            <p:txBody>
              <a:bodyPr wrap="square" rtlCol="0">
                <a:spAutoFit/>
              </a:bodyPr>
              <a:lstStyle/>
              <a:p>
                <a:r>
                  <a:rPr lang="en-US" sz="900" b="1" dirty="0">
                    <a:solidFill>
                      <a:schemeClr val="accent6">
                        <a:lumMod val="20000"/>
                        <a:lumOff val="80000"/>
                      </a:schemeClr>
                    </a:solidFill>
                    <a:effectLst>
                      <a:outerShdw blurRad="38100" dist="38100" dir="2700000" algn="tl">
                        <a:srgbClr val="000000">
                          <a:alpha val="43137"/>
                        </a:srgbClr>
                      </a:outerShdw>
                    </a:effectLst>
                  </a:rPr>
                  <a:t>Mu2e</a:t>
                </a:r>
              </a:p>
            </p:txBody>
          </p:sp>
          <p:sp>
            <p:nvSpPr>
              <p:cNvPr id="30" name="TextBox 29">
                <a:extLst>
                  <a:ext uri="{FF2B5EF4-FFF2-40B4-BE49-F238E27FC236}">
                    <a16:creationId xmlns:a16="http://schemas.microsoft.com/office/drawing/2014/main" id="{9CF441D3-1647-6AF2-BB7E-E0CC3EC93892}"/>
                  </a:ext>
                </a:extLst>
              </p:cNvPr>
              <p:cNvSpPr txBox="1"/>
              <p:nvPr/>
            </p:nvSpPr>
            <p:spPr>
              <a:xfrm rot="1109329">
                <a:off x="6197863" y="4747430"/>
                <a:ext cx="526106" cy="360738"/>
              </a:xfrm>
              <a:prstGeom prst="rect">
                <a:avLst/>
              </a:prstGeom>
              <a:noFill/>
            </p:spPr>
            <p:txBody>
              <a:bodyPr wrap="square" rtlCol="0">
                <a:spAutoFit/>
              </a:bodyPr>
              <a:lstStyle/>
              <a:p>
                <a:r>
                  <a:rPr lang="en-US" sz="900" b="1" dirty="0">
                    <a:solidFill>
                      <a:schemeClr val="accent6">
                        <a:lumMod val="20000"/>
                        <a:lumOff val="80000"/>
                      </a:schemeClr>
                    </a:solidFill>
                    <a:effectLst>
                      <a:outerShdw blurRad="38100" dist="38100" dir="2700000" algn="tl">
                        <a:srgbClr val="000000">
                          <a:alpha val="43137"/>
                        </a:srgbClr>
                      </a:outerShdw>
                    </a:effectLst>
                  </a:rPr>
                  <a:t>MC-1</a:t>
                </a:r>
              </a:p>
              <a:p>
                <a:r>
                  <a:rPr lang="en-US" sz="900" b="1" dirty="0">
                    <a:solidFill>
                      <a:schemeClr val="accent6">
                        <a:lumMod val="20000"/>
                        <a:lumOff val="80000"/>
                      </a:schemeClr>
                    </a:solidFill>
                    <a:effectLst>
                      <a:outerShdw blurRad="38100" dist="38100" dir="2700000" algn="tl">
                        <a:srgbClr val="000000">
                          <a:alpha val="43137"/>
                        </a:srgbClr>
                      </a:outerShdw>
                    </a:effectLst>
                  </a:rPr>
                  <a:t>(g-2)</a:t>
                </a:r>
              </a:p>
            </p:txBody>
          </p:sp>
          <p:grpSp>
            <p:nvGrpSpPr>
              <p:cNvPr id="31" name="Group 30">
                <a:extLst>
                  <a:ext uri="{FF2B5EF4-FFF2-40B4-BE49-F238E27FC236}">
                    <a16:creationId xmlns:a16="http://schemas.microsoft.com/office/drawing/2014/main" id="{11CB5EF0-A8C4-B1C0-B553-BC68B855EA07}"/>
                  </a:ext>
                </a:extLst>
              </p:cNvPr>
              <p:cNvGrpSpPr/>
              <p:nvPr/>
            </p:nvGrpSpPr>
            <p:grpSpPr>
              <a:xfrm>
                <a:off x="5510352" y="3921176"/>
                <a:ext cx="1650790" cy="681576"/>
                <a:chOff x="3986351" y="3921175"/>
                <a:chExt cx="1650790" cy="681576"/>
              </a:xfrm>
            </p:grpSpPr>
            <p:grpSp>
              <p:nvGrpSpPr>
                <p:cNvPr id="44" name="Group 43">
                  <a:extLst>
                    <a:ext uri="{FF2B5EF4-FFF2-40B4-BE49-F238E27FC236}">
                      <a16:creationId xmlns:a16="http://schemas.microsoft.com/office/drawing/2014/main" id="{C83BD015-4E78-D0FD-69E3-0B37BDAD97F5}"/>
                    </a:ext>
                  </a:extLst>
                </p:cNvPr>
                <p:cNvGrpSpPr/>
                <p:nvPr/>
              </p:nvGrpSpPr>
              <p:grpSpPr>
                <a:xfrm>
                  <a:off x="4014241" y="3927921"/>
                  <a:ext cx="1622900" cy="674830"/>
                  <a:chOff x="4014241" y="3927921"/>
                  <a:chExt cx="1622900" cy="674830"/>
                </a:xfrm>
              </p:grpSpPr>
              <p:cxnSp>
                <p:nvCxnSpPr>
                  <p:cNvPr id="46" name="Straight Connector 45">
                    <a:extLst>
                      <a:ext uri="{FF2B5EF4-FFF2-40B4-BE49-F238E27FC236}">
                        <a16:creationId xmlns:a16="http://schemas.microsoft.com/office/drawing/2014/main" id="{F802C183-EB4C-5C9B-9BE0-A243BBC9C0B9}"/>
                      </a:ext>
                    </a:extLst>
                  </p:cNvPr>
                  <p:cNvCxnSpPr>
                    <a:cxnSpLocks noChangeAspect="1"/>
                    <a:stCxn id="45" idx="0"/>
                    <a:endCxn id="49" idx="0"/>
                  </p:cNvCxnSpPr>
                  <p:nvPr/>
                </p:nvCxnSpPr>
                <p:spPr>
                  <a:xfrm>
                    <a:off x="4332764" y="3927921"/>
                    <a:ext cx="1025373" cy="103705"/>
                  </a:xfrm>
                  <a:prstGeom prst="line">
                    <a:avLst/>
                  </a:prstGeom>
                  <a:ln w="38100">
                    <a:solidFill>
                      <a:srgbClr val="A7A8AA"/>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3CA63D7C-4CDA-1716-BE70-550D68749617}"/>
                      </a:ext>
                    </a:extLst>
                  </p:cNvPr>
                  <p:cNvCxnSpPr>
                    <a:cxnSpLocks/>
                    <a:stCxn id="50" idx="0"/>
                  </p:cNvCxnSpPr>
                  <p:nvPr/>
                </p:nvCxnSpPr>
                <p:spPr>
                  <a:xfrm flipV="1">
                    <a:off x="4872152" y="4237285"/>
                    <a:ext cx="744877" cy="319815"/>
                  </a:xfrm>
                  <a:prstGeom prst="line">
                    <a:avLst/>
                  </a:prstGeom>
                  <a:ln w="38100">
                    <a:solidFill>
                      <a:srgbClr val="A7A8AA"/>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B79FC8BF-BD72-8218-11FF-F10DEABEDF49}"/>
                      </a:ext>
                    </a:extLst>
                  </p:cNvPr>
                  <p:cNvCxnSpPr>
                    <a:cxnSpLocks noChangeAspect="1"/>
                  </p:cNvCxnSpPr>
                  <p:nvPr/>
                </p:nvCxnSpPr>
                <p:spPr>
                  <a:xfrm>
                    <a:off x="4014241" y="4068857"/>
                    <a:ext cx="375982" cy="458261"/>
                  </a:xfrm>
                  <a:prstGeom prst="line">
                    <a:avLst/>
                  </a:prstGeom>
                  <a:ln w="38100">
                    <a:solidFill>
                      <a:srgbClr val="A7A8AA"/>
                    </a:solidFill>
                  </a:ln>
                </p:spPr>
                <p:style>
                  <a:lnRef idx="2">
                    <a:schemeClr val="accent1"/>
                  </a:lnRef>
                  <a:fillRef idx="0">
                    <a:schemeClr val="accent1"/>
                  </a:fillRef>
                  <a:effectRef idx="1">
                    <a:schemeClr val="accent1"/>
                  </a:effectRef>
                  <a:fontRef idx="minor">
                    <a:schemeClr val="tx1"/>
                  </a:fontRef>
                </p:style>
              </p:cxnSp>
              <p:sp>
                <p:nvSpPr>
                  <p:cNvPr id="49" name="Arc 48">
                    <a:extLst>
                      <a:ext uri="{FF2B5EF4-FFF2-40B4-BE49-F238E27FC236}">
                        <a16:creationId xmlns:a16="http://schemas.microsoft.com/office/drawing/2014/main" id="{4D2D1E45-8645-DC15-D7E9-9276D424B841}"/>
                      </a:ext>
                    </a:extLst>
                  </p:cNvPr>
                  <p:cNvSpPr/>
                  <p:nvPr/>
                </p:nvSpPr>
                <p:spPr>
                  <a:xfrm rot="507876">
                    <a:off x="5161745" y="4035184"/>
                    <a:ext cx="475396" cy="238082"/>
                  </a:xfrm>
                  <a:prstGeom prst="arc">
                    <a:avLst>
                      <a:gd name="adj1" fmla="val 14592832"/>
                      <a:gd name="adj2" fmla="val 1480625"/>
                    </a:avLst>
                  </a:prstGeom>
                  <a:ln w="38100">
                    <a:solidFill>
                      <a:srgbClr val="A7A8A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solidFill>
                        <a:srgbClr val="808080"/>
                      </a:solidFill>
                    </a:endParaRPr>
                  </a:p>
                </p:txBody>
              </p:sp>
              <p:sp>
                <p:nvSpPr>
                  <p:cNvPr id="50" name="Arc 49">
                    <a:extLst>
                      <a:ext uri="{FF2B5EF4-FFF2-40B4-BE49-F238E27FC236}">
                        <a16:creationId xmlns:a16="http://schemas.microsoft.com/office/drawing/2014/main" id="{F4C9504D-90E0-0470-DE06-B291766A55CE}"/>
                      </a:ext>
                    </a:extLst>
                  </p:cNvPr>
                  <p:cNvSpPr/>
                  <p:nvPr/>
                </p:nvSpPr>
                <p:spPr>
                  <a:xfrm rot="507876">
                    <a:off x="4355215" y="4364669"/>
                    <a:ext cx="537676" cy="238082"/>
                  </a:xfrm>
                  <a:prstGeom prst="arc">
                    <a:avLst>
                      <a:gd name="adj1" fmla="val 480845"/>
                      <a:gd name="adj2" fmla="val 10344986"/>
                    </a:avLst>
                  </a:prstGeom>
                  <a:ln w="38100">
                    <a:solidFill>
                      <a:srgbClr val="A7A8A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solidFill>
                        <a:srgbClr val="808080"/>
                      </a:solidFill>
                    </a:endParaRPr>
                  </a:p>
                </p:txBody>
              </p:sp>
            </p:grpSp>
            <p:sp>
              <p:nvSpPr>
                <p:cNvPr id="45" name="Arc 44">
                  <a:extLst>
                    <a:ext uri="{FF2B5EF4-FFF2-40B4-BE49-F238E27FC236}">
                      <a16:creationId xmlns:a16="http://schemas.microsoft.com/office/drawing/2014/main" id="{EB46DE3B-F4CD-CF4C-8C12-305217D448D8}"/>
                    </a:ext>
                  </a:extLst>
                </p:cNvPr>
                <p:cNvSpPr/>
                <p:nvPr/>
              </p:nvSpPr>
              <p:spPr>
                <a:xfrm rot="311450" flipH="1">
                  <a:off x="3986351" y="3921175"/>
                  <a:ext cx="572080" cy="248497"/>
                </a:xfrm>
                <a:prstGeom prst="arc">
                  <a:avLst>
                    <a:gd name="adj1" fmla="val 14903913"/>
                    <a:gd name="adj2" fmla="val 1480625"/>
                  </a:avLst>
                </a:prstGeom>
                <a:ln w="38100">
                  <a:solidFill>
                    <a:srgbClr val="A7A8A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solidFill>
                      <a:srgbClr val="808080"/>
                    </a:solidFill>
                  </a:endParaRPr>
                </a:p>
              </p:txBody>
            </p:sp>
          </p:grpSp>
          <p:grpSp>
            <p:nvGrpSpPr>
              <p:cNvPr id="32" name="Group 31">
                <a:extLst>
                  <a:ext uri="{FF2B5EF4-FFF2-40B4-BE49-F238E27FC236}">
                    <a16:creationId xmlns:a16="http://schemas.microsoft.com/office/drawing/2014/main" id="{ED5C588E-EAB6-EDF7-7665-F7CE0A97ECD9}"/>
                  </a:ext>
                </a:extLst>
              </p:cNvPr>
              <p:cNvGrpSpPr/>
              <p:nvPr/>
            </p:nvGrpSpPr>
            <p:grpSpPr>
              <a:xfrm>
                <a:off x="4258491" y="3321899"/>
                <a:ext cx="1409768" cy="921446"/>
                <a:chOff x="2734491" y="3321899"/>
                <a:chExt cx="1409768" cy="921446"/>
              </a:xfrm>
            </p:grpSpPr>
            <p:cxnSp>
              <p:nvCxnSpPr>
                <p:cNvPr id="41" name="Straight Connector 40">
                  <a:extLst>
                    <a:ext uri="{FF2B5EF4-FFF2-40B4-BE49-F238E27FC236}">
                      <a16:creationId xmlns:a16="http://schemas.microsoft.com/office/drawing/2014/main" id="{7DA91B51-2C55-2898-DEBF-12CE949A3854}"/>
                    </a:ext>
                  </a:extLst>
                </p:cNvPr>
                <p:cNvCxnSpPr/>
                <p:nvPr/>
              </p:nvCxnSpPr>
              <p:spPr>
                <a:xfrm>
                  <a:off x="2842639" y="3443467"/>
                  <a:ext cx="867969" cy="386411"/>
                </a:xfrm>
                <a:prstGeom prst="line">
                  <a:avLst/>
                </a:prstGeom>
                <a:ln w="381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D6A34F19-B8F2-09C4-117F-689363AE5C40}"/>
                    </a:ext>
                  </a:extLst>
                </p:cNvPr>
                <p:cNvCxnSpPr>
                  <a:cxnSpLocks/>
                </p:cNvCxnSpPr>
                <p:nvPr/>
              </p:nvCxnSpPr>
              <p:spPr>
                <a:xfrm>
                  <a:off x="2734491" y="3321899"/>
                  <a:ext cx="108148" cy="121568"/>
                </a:xfrm>
                <a:prstGeom prst="line">
                  <a:avLst/>
                </a:prstGeom>
                <a:ln w="381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B5BD9629-7892-792A-B7CE-0C37596B7832}"/>
                    </a:ext>
                  </a:extLst>
                </p:cNvPr>
                <p:cNvCxnSpPr>
                  <a:cxnSpLocks noChangeAspect="1"/>
                </p:cNvCxnSpPr>
                <p:nvPr/>
              </p:nvCxnSpPr>
              <p:spPr>
                <a:xfrm>
                  <a:off x="3710607" y="3829877"/>
                  <a:ext cx="433652" cy="413468"/>
                </a:xfrm>
                <a:prstGeom prst="line">
                  <a:avLst/>
                </a:prstGeom>
                <a:ln w="38100">
                  <a:solidFill>
                    <a:schemeClr val="accent4"/>
                  </a:solidFill>
                </a:ln>
              </p:spPr>
              <p:style>
                <a:lnRef idx="2">
                  <a:schemeClr val="accent1"/>
                </a:lnRef>
                <a:fillRef idx="0">
                  <a:schemeClr val="accent1"/>
                </a:fillRef>
                <a:effectRef idx="1">
                  <a:schemeClr val="accent1"/>
                </a:effectRef>
                <a:fontRef idx="minor">
                  <a:schemeClr val="tx1"/>
                </a:fontRef>
              </p:style>
            </p:cxnSp>
          </p:grpSp>
          <p:cxnSp>
            <p:nvCxnSpPr>
              <p:cNvPr id="33" name="Straight Connector 32">
                <a:extLst>
                  <a:ext uri="{FF2B5EF4-FFF2-40B4-BE49-F238E27FC236}">
                    <a16:creationId xmlns:a16="http://schemas.microsoft.com/office/drawing/2014/main" id="{4CED76FC-F60F-A81B-2714-F6DD82BB586D}"/>
                  </a:ext>
                </a:extLst>
              </p:cNvPr>
              <p:cNvCxnSpPr>
                <a:cxnSpLocks noChangeAspect="1"/>
              </p:cNvCxnSpPr>
              <p:nvPr/>
            </p:nvCxnSpPr>
            <p:spPr>
              <a:xfrm flipH="1" flipV="1">
                <a:off x="4366639" y="3386659"/>
                <a:ext cx="260172" cy="154476"/>
              </a:xfrm>
              <a:prstGeom prst="line">
                <a:avLst/>
              </a:prstGeom>
              <a:ln w="38100">
                <a:solidFill>
                  <a:srgbClr val="00B0F0"/>
                </a:solidFill>
                <a:prstDash val="sysDot"/>
              </a:ln>
            </p:spPr>
            <p:style>
              <a:lnRef idx="2">
                <a:schemeClr val="accent1"/>
              </a:lnRef>
              <a:fillRef idx="0">
                <a:schemeClr val="accent1"/>
              </a:fillRef>
              <a:effectRef idx="1">
                <a:schemeClr val="accent1"/>
              </a:effectRef>
              <a:fontRef idx="minor">
                <a:schemeClr val="tx1"/>
              </a:fontRef>
            </p:style>
          </p:cxnSp>
          <p:grpSp>
            <p:nvGrpSpPr>
              <p:cNvPr id="34" name="Group 33">
                <a:extLst>
                  <a:ext uri="{FF2B5EF4-FFF2-40B4-BE49-F238E27FC236}">
                    <a16:creationId xmlns:a16="http://schemas.microsoft.com/office/drawing/2014/main" id="{C02D8030-AECC-D26A-2981-37385CB18746}"/>
                  </a:ext>
                </a:extLst>
              </p:cNvPr>
              <p:cNvGrpSpPr/>
              <p:nvPr/>
            </p:nvGrpSpPr>
            <p:grpSpPr>
              <a:xfrm>
                <a:off x="5806781" y="4408779"/>
                <a:ext cx="1784770" cy="678352"/>
                <a:chOff x="4282781" y="4408778"/>
                <a:chExt cx="1784770" cy="678352"/>
              </a:xfrm>
            </p:grpSpPr>
            <p:grpSp>
              <p:nvGrpSpPr>
                <p:cNvPr id="37" name="Group 36">
                  <a:extLst>
                    <a:ext uri="{FF2B5EF4-FFF2-40B4-BE49-F238E27FC236}">
                      <a16:creationId xmlns:a16="http://schemas.microsoft.com/office/drawing/2014/main" id="{B1C44C87-5C7A-D8E9-EBEF-7DE5DB942213}"/>
                    </a:ext>
                  </a:extLst>
                </p:cNvPr>
                <p:cNvGrpSpPr/>
                <p:nvPr/>
              </p:nvGrpSpPr>
              <p:grpSpPr>
                <a:xfrm>
                  <a:off x="4282781" y="4408778"/>
                  <a:ext cx="486605" cy="304065"/>
                  <a:chOff x="4282781" y="4408778"/>
                  <a:chExt cx="486605" cy="304065"/>
                </a:xfrm>
              </p:grpSpPr>
              <p:cxnSp>
                <p:nvCxnSpPr>
                  <p:cNvPr id="39" name="Straight Connector 38">
                    <a:extLst>
                      <a:ext uri="{FF2B5EF4-FFF2-40B4-BE49-F238E27FC236}">
                        <a16:creationId xmlns:a16="http://schemas.microsoft.com/office/drawing/2014/main" id="{6E593B0A-50B2-2E5A-D99B-F0BEB2ECA3F7}"/>
                      </a:ext>
                    </a:extLst>
                  </p:cNvPr>
                  <p:cNvCxnSpPr>
                    <a:cxnSpLocks/>
                  </p:cNvCxnSpPr>
                  <p:nvPr/>
                </p:nvCxnSpPr>
                <p:spPr>
                  <a:xfrm>
                    <a:off x="4282781" y="4408778"/>
                    <a:ext cx="169949" cy="202979"/>
                  </a:xfrm>
                  <a:prstGeom prst="line">
                    <a:avLst/>
                  </a:prstGeom>
                  <a:ln w="38100">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690ABBC1-00EC-3DBF-F6AB-58E0D6CA9553}"/>
                      </a:ext>
                    </a:extLst>
                  </p:cNvPr>
                  <p:cNvCxnSpPr/>
                  <p:nvPr/>
                </p:nvCxnSpPr>
                <p:spPr>
                  <a:xfrm flipH="1" flipV="1">
                    <a:off x="4452731" y="4614523"/>
                    <a:ext cx="316655" cy="98320"/>
                  </a:xfrm>
                  <a:prstGeom prst="line">
                    <a:avLst/>
                  </a:prstGeom>
                  <a:ln w="38100">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grpSp>
            <p:cxnSp>
              <p:nvCxnSpPr>
                <p:cNvPr id="38" name="Straight Connector 37">
                  <a:extLst>
                    <a:ext uri="{FF2B5EF4-FFF2-40B4-BE49-F238E27FC236}">
                      <a16:creationId xmlns:a16="http://schemas.microsoft.com/office/drawing/2014/main" id="{5B6B98AB-6709-F45E-C919-140C2BDF5CEA}"/>
                    </a:ext>
                  </a:extLst>
                </p:cNvPr>
                <p:cNvCxnSpPr>
                  <a:cxnSpLocks noChangeAspect="1"/>
                </p:cNvCxnSpPr>
                <p:nvPr/>
              </p:nvCxnSpPr>
              <p:spPr>
                <a:xfrm flipH="1" flipV="1">
                  <a:off x="4750455" y="4712843"/>
                  <a:ext cx="1317096" cy="374287"/>
                </a:xfrm>
                <a:prstGeom prst="line">
                  <a:avLst/>
                </a:prstGeom>
                <a:ln w="38100">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grpSp>
          <p:cxnSp>
            <p:nvCxnSpPr>
              <p:cNvPr id="35" name="Straight Connector 34">
                <a:extLst>
                  <a:ext uri="{FF2B5EF4-FFF2-40B4-BE49-F238E27FC236}">
                    <a16:creationId xmlns:a16="http://schemas.microsoft.com/office/drawing/2014/main" id="{10A9AD40-9ABF-AAF0-1B72-5827DA570214}"/>
                  </a:ext>
                </a:extLst>
              </p:cNvPr>
              <p:cNvCxnSpPr>
                <a:cxnSpLocks/>
              </p:cNvCxnSpPr>
              <p:nvPr/>
            </p:nvCxnSpPr>
            <p:spPr>
              <a:xfrm flipH="1" flipV="1">
                <a:off x="5895751" y="4538629"/>
                <a:ext cx="366504" cy="227337"/>
              </a:xfrm>
              <a:prstGeom prst="line">
                <a:avLst/>
              </a:prstGeom>
              <a:ln w="38100">
                <a:solidFill>
                  <a:schemeClr val="accent2"/>
                </a:solidFill>
                <a:prstDash val="sysDot"/>
              </a:ln>
            </p:spPr>
            <p:style>
              <a:lnRef idx="2">
                <a:schemeClr val="accent1"/>
              </a:lnRef>
              <a:fillRef idx="0">
                <a:schemeClr val="accent1"/>
              </a:fillRef>
              <a:effectRef idx="1">
                <a:schemeClr val="accent1"/>
              </a:effectRef>
              <a:fontRef idx="minor">
                <a:schemeClr val="tx1"/>
              </a:fontRef>
            </p:style>
          </p:cxnSp>
        </p:grpSp>
        <p:cxnSp>
          <p:nvCxnSpPr>
            <p:cNvPr id="12" name="Straight Connector 11">
              <a:extLst>
                <a:ext uri="{FF2B5EF4-FFF2-40B4-BE49-F238E27FC236}">
                  <a16:creationId xmlns:a16="http://schemas.microsoft.com/office/drawing/2014/main" id="{3DBB62DB-5A53-3137-178B-E19DE11E830D}"/>
                </a:ext>
              </a:extLst>
            </p:cNvPr>
            <p:cNvCxnSpPr>
              <a:cxnSpLocks noChangeAspect="1"/>
            </p:cNvCxnSpPr>
            <p:nvPr/>
          </p:nvCxnSpPr>
          <p:spPr>
            <a:xfrm rot="180000">
              <a:off x="4045870" y="3899945"/>
              <a:ext cx="343720" cy="39288"/>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311E7B6B-51E5-3118-4F8F-391957B15114}"/>
                </a:ext>
              </a:extLst>
            </p:cNvPr>
            <p:cNvSpPr txBox="1"/>
            <p:nvPr/>
          </p:nvSpPr>
          <p:spPr>
            <a:xfrm rot="490829">
              <a:off x="3917161" y="3610407"/>
              <a:ext cx="642313" cy="307777"/>
            </a:xfrm>
            <a:prstGeom prst="rect">
              <a:avLst/>
            </a:prstGeom>
            <a:noFill/>
          </p:spPr>
          <p:txBody>
            <a:bodyPr wrap="square" rtlCol="0">
              <a:spAutoFit/>
            </a:bodyPr>
            <a:lstStyle/>
            <a:p>
              <a:r>
                <a:rPr lang="en-US" sz="1400" b="1" dirty="0">
                  <a:solidFill>
                    <a:srgbClr val="FFC000"/>
                  </a:solidFill>
                  <a:effectLst>
                    <a:outerShdw blurRad="38100" dist="38100" dir="2700000" algn="tl">
                      <a:srgbClr val="000000">
                        <a:alpha val="43137"/>
                      </a:srgbClr>
                    </a:outerShdw>
                  </a:effectLst>
                </a:rPr>
                <a:t>Abort</a:t>
              </a:r>
            </a:p>
          </p:txBody>
        </p:sp>
        <p:sp>
          <p:nvSpPr>
            <p:cNvPr id="14" name="TextBox 13">
              <a:extLst>
                <a:ext uri="{FF2B5EF4-FFF2-40B4-BE49-F238E27FC236}">
                  <a16:creationId xmlns:a16="http://schemas.microsoft.com/office/drawing/2014/main" id="{02A24FBF-3919-96AF-A6C8-B0E0BC6420C7}"/>
                </a:ext>
              </a:extLst>
            </p:cNvPr>
            <p:cNvSpPr txBox="1"/>
            <p:nvPr/>
          </p:nvSpPr>
          <p:spPr>
            <a:xfrm>
              <a:off x="4016505" y="4846641"/>
              <a:ext cx="723149" cy="230832"/>
            </a:xfrm>
            <a:prstGeom prst="rect">
              <a:avLst/>
            </a:prstGeom>
            <a:noFill/>
          </p:spPr>
          <p:txBody>
            <a:bodyPr wrap="square" rtlCol="0">
              <a:spAutoFit/>
            </a:bodyPr>
            <a:lstStyle/>
            <a:p>
              <a:r>
                <a:rPr lang="en-US" sz="900" b="1" dirty="0">
                  <a:solidFill>
                    <a:schemeClr val="accent2"/>
                  </a:solidFill>
                  <a:effectLst>
                    <a:outerShdw blurRad="38100" dist="38100" dir="2700000" algn="tl">
                      <a:srgbClr val="000000">
                        <a:alpha val="43137"/>
                      </a:srgbClr>
                    </a:outerShdw>
                  </a:effectLst>
                </a:rPr>
                <a:t>(not in use)</a:t>
              </a:r>
            </a:p>
          </p:txBody>
        </p:sp>
        <p:sp>
          <p:nvSpPr>
            <p:cNvPr id="15" name="TextBox 14">
              <a:extLst>
                <a:ext uri="{FF2B5EF4-FFF2-40B4-BE49-F238E27FC236}">
                  <a16:creationId xmlns:a16="http://schemas.microsoft.com/office/drawing/2014/main" id="{F90EB3B2-B8C4-67AA-3403-DA0D20616172}"/>
                </a:ext>
              </a:extLst>
            </p:cNvPr>
            <p:cNvSpPr txBox="1"/>
            <p:nvPr/>
          </p:nvSpPr>
          <p:spPr>
            <a:xfrm>
              <a:off x="2804913" y="3220272"/>
              <a:ext cx="723149" cy="230832"/>
            </a:xfrm>
            <a:prstGeom prst="rect">
              <a:avLst/>
            </a:prstGeom>
            <a:noFill/>
          </p:spPr>
          <p:txBody>
            <a:bodyPr wrap="square" rtlCol="0">
              <a:spAutoFit/>
            </a:bodyPr>
            <a:lstStyle/>
            <a:p>
              <a:r>
                <a:rPr lang="en-US" sz="900" b="1" dirty="0">
                  <a:solidFill>
                    <a:srgbClr val="00B0F0"/>
                  </a:solidFill>
                  <a:effectLst>
                    <a:outerShdw blurRad="38100" dist="38100" dir="2700000" algn="tl">
                      <a:srgbClr val="000000">
                        <a:alpha val="43137"/>
                      </a:srgbClr>
                    </a:outerShdw>
                  </a:effectLst>
                </a:rPr>
                <a:t>(not in use)</a:t>
              </a:r>
            </a:p>
          </p:txBody>
        </p:sp>
      </p:grpSp>
      <p:cxnSp>
        <p:nvCxnSpPr>
          <p:cNvPr id="52" name="Straight Arrow Connector 51">
            <a:extLst>
              <a:ext uri="{FF2B5EF4-FFF2-40B4-BE49-F238E27FC236}">
                <a16:creationId xmlns:a16="http://schemas.microsoft.com/office/drawing/2014/main" id="{901C38AC-C875-1649-2167-B1405DF86C44}"/>
              </a:ext>
            </a:extLst>
          </p:cNvPr>
          <p:cNvCxnSpPr>
            <a:cxnSpLocks/>
          </p:cNvCxnSpPr>
          <p:nvPr/>
        </p:nvCxnSpPr>
        <p:spPr>
          <a:xfrm flipV="1">
            <a:off x="2266564" y="1845931"/>
            <a:ext cx="1232001" cy="772299"/>
          </a:xfrm>
          <a:prstGeom prst="straightConnector1">
            <a:avLst/>
          </a:prstGeom>
          <a:ln w="38100">
            <a:solidFill>
              <a:srgbClr val="FFFF0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7" name="Picture 6" descr="Diagram, schematic&#10;&#10;Description automatically generated">
            <a:extLst>
              <a:ext uri="{FF2B5EF4-FFF2-40B4-BE49-F238E27FC236}">
                <a16:creationId xmlns:a16="http://schemas.microsoft.com/office/drawing/2014/main" id="{976BD193-4E7E-FFA3-01E1-9E55267E5D3C}"/>
              </a:ext>
            </a:extLst>
          </p:cNvPr>
          <p:cNvPicPr>
            <a:picLocks noChangeAspect="1"/>
          </p:cNvPicPr>
          <p:nvPr/>
        </p:nvPicPr>
        <p:blipFill>
          <a:blip r:embed="rId3"/>
          <a:stretch>
            <a:fillRect/>
          </a:stretch>
        </p:blipFill>
        <p:spPr>
          <a:xfrm>
            <a:off x="5525729" y="4041190"/>
            <a:ext cx="3275961" cy="2102813"/>
          </a:xfrm>
          <a:prstGeom prst="rect">
            <a:avLst/>
          </a:prstGeom>
        </p:spPr>
      </p:pic>
      <p:cxnSp>
        <p:nvCxnSpPr>
          <p:cNvPr id="8" name="Straight Arrow Connector 7">
            <a:extLst>
              <a:ext uri="{FF2B5EF4-FFF2-40B4-BE49-F238E27FC236}">
                <a16:creationId xmlns:a16="http://schemas.microsoft.com/office/drawing/2014/main" id="{22A1B9A8-A48C-0CE7-DD86-6EFF5B804FE4}"/>
              </a:ext>
            </a:extLst>
          </p:cNvPr>
          <p:cNvCxnSpPr>
            <a:cxnSpLocks/>
          </p:cNvCxnSpPr>
          <p:nvPr/>
        </p:nvCxnSpPr>
        <p:spPr>
          <a:xfrm flipV="1">
            <a:off x="2266564" y="2406716"/>
            <a:ext cx="1876674" cy="197299"/>
          </a:xfrm>
          <a:prstGeom prst="straightConnector1">
            <a:avLst/>
          </a:prstGeom>
          <a:ln w="38100">
            <a:solidFill>
              <a:srgbClr val="FFFF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71011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8FB5EB-543C-7607-1861-4447E7EE3BA1}"/>
              </a:ext>
            </a:extLst>
          </p:cNvPr>
          <p:cNvSpPr>
            <a:spLocks noGrp="1"/>
          </p:cNvSpPr>
          <p:nvPr>
            <p:ph type="title"/>
          </p:nvPr>
        </p:nvSpPr>
        <p:spPr/>
        <p:txBody>
          <a:bodyPr/>
          <a:lstStyle/>
          <a:p>
            <a:r>
              <a:rPr lang="en-US" dirty="0"/>
              <a:t>Maximum Credible Incident (MCI) – Radiological </a:t>
            </a:r>
          </a:p>
        </p:txBody>
      </p:sp>
      <p:sp>
        <p:nvSpPr>
          <p:cNvPr id="4" name="Date Placeholder 3">
            <a:extLst>
              <a:ext uri="{FF2B5EF4-FFF2-40B4-BE49-F238E27FC236}">
                <a16:creationId xmlns:a16="http://schemas.microsoft.com/office/drawing/2014/main" id="{C9276B08-BA39-15F2-AC23-A684BA659E9B}"/>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C81C11C0-C9DF-76EC-5DA3-B247F516289B}"/>
              </a:ext>
            </a:extLst>
          </p:cNvPr>
          <p:cNvSpPr>
            <a:spLocks noGrp="1"/>
          </p:cNvSpPr>
          <p:nvPr>
            <p:ph type="ftr" sz="quarter" idx="3"/>
          </p:nvPr>
        </p:nvSpPr>
        <p:spPr/>
        <p:txBody>
          <a:bodyPr/>
          <a:lstStyle/>
          <a:p>
            <a:pPr>
              <a:defRPr/>
            </a:pPr>
            <a:r>
              <a:rPr lang="en-US"/>
              <a:t>Jerry Annala | Muon Campus Internal Readiness Review</a:t>
            </a:r>
            <a:endParaRPr lang="en-US" b="1" dirty="0"/>
          </a:p>
        </p:txBody>
      </p:sp>
      <p:sp>
        <p:nvSpPr>
          <p:cNvPr id="6" name="Slide Number Placeholder 5">
            <a:extLst>
              <a:ext uri="{FF2B5EF4-FFF2-40B4-BE49-F238E27FC236}">
                <a16:creationId xmlns:a16="http://schemas.microsoft.com/office/drawing/2014/main" id="{EA96035F-B6F5-B294-5BE4-25AA2D380271}"/>
              </a:ext>
            </a:extLst>
          </p:cNvPr>
          <p:cNvSpPr>
            <a:spLocks noGrp="1"/>
          </p:cNvSpPr>
          <p:nvPr>
            <p:ph type="sldNum" sz="quarter" idx="4"/>
          </p:nvPr>
        </p:nvSpPr>
        <p:spPr/>
        <p:txBody>
          <a:bodyPr/>
          <a:lstStyle/>
          <a:p>
            <a:pPr>
              <a:defRPr/>
            </a:pPr>
            <a:fld id="{148C009B-CB69-E04A-B9B3-34B26D69E9CF}" type="slidenum">
              <a:rPr lang="en-US" smtClean="0"/>
              <a:pPr>
                <a:defRPr/>
              </a:pPr>
              <a:t>54</a:t>
            </a:fld>
            <a:endParaRPr lang="en-US" dirty="0"/>
          </a:p>
        </p:txBody>
      </p:sp>
      <p:grpSp>
        <p:nvGrpSpPr>
          <p:cNvPr id="10" name="Group 9">
            <a:extLst>
              <a:ext uri="{FF2B5EF4-FFF2-40B4-BE49-F238E27FC236}">
                <a16:creationId xmlns:a16="http://schemas.microsoft.com/office/drawing/2014/main" id="{918E1DC6-EAAE-0E6A-5BCD-D712623868C4}"/>
              </a:ext>
            </a:extLst>
          </p:cNvPr>
          <p:cNvGrpSpPr/>
          <p:nvPr/>
        </p:nvGrpSpPr>
        <p:grpSpPr>
          <a:xfrm>
            <a:off x="191729" y="855987"/>
            <a:ext cx="8760542" cy="3198555"/>
            <a:chOff x="221226" y="2802195"/>
            <a:chExt cx="8760542" cy="3198555"/>
          </a:xfrm>
        </p:grpSpPr>
        <p:grpSp>
          <p:nvGrpSpPr>
            <p:cNvPr id="11" name="Group 10">
              <a:extLst>
                <a:ext uri="{FF2B5EF4-FFF2-40B4-BE49-F238E27FC236}">
                  <a16:creationId xmlns:a16="http://schemas.microsoft.com/office/drawing/2014/main" id="{D56D0E96-E283-29F7-175B-E4DAFD2BFA2C}"/>
                </a:ext>
              </a:extLst>
            </p:cNvPr>
            <p:cNvGrpSpPr/>
            <p:nvPr/>
          </p:nvGrpSpPr>
          <p:grpSpPr>
            <a:xfrm>
              <a:off x="221226" y="2802195"/>
              <a:ext cx="8760542" cy="3198555"/>
              <a:chOff x="1766869" y="2802914"/>
              <a:chExt cx="8706323" cy="3124129"/>
            </a:xfrm>
          </p:grpSpPr>
          <p:pic>
            <p:nvPicPr>
              <p:cNvPr id="16" name="Picture 15">
                <a:extLst>
                  <a:ext uri="{FF2B5EF4-FFF2-40B4-BE49-F238E27FC236}">
                    <a16:creationId xmlns:a16="http://schemas.microsoft.com/office/drawing/2014/main" id="{341AB8A0-ED9C-AA1F-1C74-29FBCCC9C761}"/>
                  </a:ext>
                </a:extLst>
              </p:cNvPr>
              <p:cNvPicPr>
                <a:picLocks noChangeAspect="1"/>
              </p:cNvPicPr>
              <p:nvPr/>
            </p:nvPicPr>
            <p:blipFill rotWithShape="1">
              <a:blip r:embed="rId2"/>
              <a:srcRect t="37813"/>
              <a:stretch/>
            </p:blipFill>
            <p:spPr>
              <a:xfrm>
                <a:off x="1766869" y="2802914"/>
                <a:ext cx="8706323" cy="3124129"/>
              </a:xfrm>
              <a:prstGeom prst="rect">
                <a:avLst/>
              </a:prstGeom>
            </p:spPr>
          </p:pic>
          <p:cxnSp>
            <p:nvCxnSpPr>
              <p:cNvPr id="17" name="Straight Connector 16">
                <a:extLst>
                  <a:ext uri="{FF2B5EF4-FFF2-40B4-BE49-F238E27FC236}">
                    <a16:creationId xmlns:a16="http://schemas.microsoft.com/office/drawing/2014/main" id="{C44EE665-F269-D9EA-E2BE-90F6688D8801}"/>
                  </a:ext>
                </a:extLst>
              </p:cNvPr>
              <p:cNvCxnSpPr>
                <a:cxnSpLocks noChangeAspect="1"/>
              </p:cNvCxnSpPr>
              <p:nvPr/>
            </p:nvCxnSpPr>
            <p:spPr>
              <a:xfrm>
                <a:off x="3291645" y="2814525"/>
                <a:ext cx="1074994" cy="563938"/>
              </a:xfrm>
              <a:prstGeom prst="line">
                <a:avLst/>
              </a:prstGeom>
              <a:ln w="38100">
                <a:solidFill>
                  <a:srgbClr val="C269FF"/>
                </a:solidFil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D91DE39C-20E3-D904-F9AF-0908019459F7}"/>
                  </a:ext>
                </a:extLst>
              </p:cNvPr>
              <p:cNvSpPr txBox="1"/>
              <p:nvPr/>
            </p:nvSpPr>
            <p:spPr>
              <a:xfrm rot="1698179">
                <a:off x="2949835" y="2988325"/>
                <a:ext cx="1433406" cy="338192"/>
              </a:xfrm>
              <a:prstGeom prst="rect">
                <a:avLst/>
              </a:prstGeom>
              <a:noFill/>
            </p:spPr>
            <p:txBody>
              <a:bodyPr wrap="square" rtlCol="0">
                <a:spAutoFit/>
              </a:bodyPr>
              <a:lstStyle/>
              <a:p>
                <a:r>
                  <a:rPr lang="en-US" sz="1650" b="1" dirty="0">
                    <a:solidFill>
                      <a:srgbClr val="C269FF"/>
                    </a:solidFill>
                    <a:effectLst>
                      <a:outerShdw blurRad="38100" dist="38100" dir="2700000" algn="tl">
                        <a:srgbClr val="000000">
                          <a:alpha val="43137"/>
                        </a:srgbClr>
                      </a:outerShdw>
                    </a:effectLst>
                  </a:rPr>
                  <a:t>P1, P2, M1</a:t>
                </a:r>
              </a:p>
            </p:txBody>
          </p:sp>
          <p:sp>
            <p:nvSpPr>
              <p:cNvPr id="20" name="TextBox 19">
                <a:extLst>
                  <a:ext uri="{FF2B5EF4-FFF2-40B4-BE49-F238E27FC236}">
                    <a16:creationId xmlns:a16="http://schemas.microsoft.com/office/drawing/2014/main" id="{EB7CC038-4E90-0A1F-EE4E-7EDA5056FB8D}"/>
                  </a:ext>
                </a:extLst>
              </p:cNvPr>
              <p:cNvSpPr txBox="1"/>
              <p:nvPr/>
            </p:nvSpPr>
            <p:spPr>
              <a:xfrm>
                <a:off x="4451859" y="3018669"/>
                <a:ext cx="574196" cy="338192"/>
              </a:xfrm>
              <a:prstGeom prst="rect">
                <a:avLst/>
              </a:prstGeom>
              <a:noFill/>
            </p:spPr>
            <p:txBody>
              <a:bodyPr wrap="square" rtlCol="0">
                <a:spAutoFit/>
              </a:bodyPr>
              <a:lstStyle/>
              <a:p>
                <a:r>
                  <a:rPr lang="en-US" sz="1650" b="1" dirty="0">
                    <a:solidFill>
                      <a:srgbClr val="00B0F0"/>
                    </a:solidFill>
                    <a:effectLst>
                      <a:outerShdw blurRad="38100" dist="38100" dir="2700000" algn="tl">
                        <a:srgbClr val="000000">
                          <a:alpha val="43137"/>
                        </a:srgbClr>
                      </a:outerShdw>
                    </a:effectLst>
                  </a:rPr>
                  <a:t>M2</a:t>
                </a:r>
              </a:p>
            </p:txBody>
          </p:sp>
          <p:sp>
            <p:nvSpPr>
              <p:cNvPr id="21" name="TextBox 20">
                <a:extLst>
                  <a:ext uri="{FF2B5EF4-FFF2-40B4-BE49-F238E27FC236}">
                    <a16:creationId xmlns:a16="http://schemas.microsoft.com/office/drawing/2014/main" id="{7C90C87A-5164-D954-118C-EF5E292DB10D}"/>
                  </a:ext>
                </a:extLst>
              </p:cNvPr>
              <p:cNvSpPr txBox="1"/>
              <p:nvPr/>
            </p:nvSpPr>
            <p:spPr>
              <a:xfrm>
                <a:off x="4615658" y="3669974"/>
                <a:ext cx="574196" cy="338192"/>
              </a:xfrm>
              <a:prstGeom prst="rect">
                <a:avLst/>
              </a:prstGeom>
              <a:noFill/>
            </p:spPr>
            <p:txBody>
              <a:bodyPr wrap="square" rtlCol="0">
                <a:spAutoFit/>
              </a:bodyPr>
              <a:lstStyle/>
              <a:p>
                <a:r>
                  <a:rPr lang="en-US" sz="1650" b="1" dirty="0">
                    <a:solidFill>
                      <a:schemeClr val="accent4"/>
                    </a:solidFill>
                    <a:effectLst>
                      <a:outerShdw blurRad="38100" dist="38100" dir="2700000" algn="tl">
                        <a:srgbClr val="000000">
                          <a:alpha val="43137"/>
                        </a:srgbClr>
                      </a:outerShdw>
                    </a:effectLst>
                  </a:rPr>
                  <a:t>M3</a:t>
                </a:r>
              </a:p>
            </p:txBody>
          </p:sp>
          <p:sp>
            <p:nvSpPr>
              <p:cNvPr id="22" name="TextBox 21">
                <a:extLst>
                  <a:ext uri="{FF2B5EF4-FFF2-40B4-BE49-F238E27FC236}">
                    <a16:creationId xmlns:a16="http://schemas.microsoft.com/office/drawing/2014/main" id="{5A586925-91A5-29F6-3199-37030329ADEC}"/>
                  </a:ext>
                </a:extLst>
              </p:cNvPr>
              <p:cNvSpPr txBox="1"/>
              <p:nvPr/>
            </p:nvSpPr>
            <p:spPr>
              <a:xfrm rot="365587">
                <a:off x="5974844" y="3660781"/>
                <a:ext cx="1385875" cy="338192"/>
              </a:xfrm>
              <a:prstGeom prst="rect">
                <a:avLst/>
              </a:prstGeom>
              <a:noFill/>
            </p:spPr>
            <p:txBody>
              <a:bodyPr wrap="square" rtlCol="0">
                <a:spAutoFit/>
              </a:bodyPr>
              <a:lstStyle/>
              <a:p>
                <a:r>
                  <a:rPr lang="en-US" sz="1650" b="1" dirty="0">
                    <a:solidFill>
                      <a:srgbClr val="A7A8AA"/>
                    </a:solidFill>
                    <a:effectLst>
                      <a:outerShdw blurRad="38100" dist="38100" dir="2700000" algn="tl">
                        <a:srgbClr val="000000">
                          <a:alpha val="43137"/>
                        </a:srgbClr>
                      </a:outerShdw>
                    </a:effectLst>
                  </a:rPr>
                  <a:t>Delivery Ring</a:t>
                </a:r>
              </a:p>
            </p:txBody>
          </p:sp>
          <p:sp>
            <p:nvSpPr>
              <p:cNvPr id="23" name="TextBox 22">
                <a:extLst>
                  <a:ext uri="{FF2B5EF4-FFF2-40B4-BE49-F238E27FC236}">
                    <a16:creationId xmlns:a16="http://schemas.microsoft.com/office/drawing/2014/main" id="{EEB29D07-3C12-2554-1906-9F54138A2BA7}"/>
                  </a:ext>
                </a:extLst>
              </p:cNvPr>
              <p:cNvSpPr txBox="1"/>
              <p:nvPr/>
            </p:nvSpPr>
            <p:spPr>
              <a:xfrm>
                <a:off x="5574636" y="4612843"/>
                <a:ext cx="718673" cy="338192"/>
              </a:xfrm>
              <a:prstGeom prst="rect">
                <a:avLst/>
              </a:prstGeom>
              <a:noFill/>
            </p:spPr>
            <p:txBody>
              <a:bodyPr wrap="square" rtlCol="0">
                <a:spAutoFit/>
              </a:bodyPr>
              <a:lstStyle/>
              <a:p>
                <a:r>
                  <a:rPr lang="en-US" sz="1650" b="1" dirty="0">
                    <a:solidFill>
                      <a:schemeClr val="accent2"/>
                    </a:solidFill>
                    <a:effectLst>
                      <a:outerShdw blurRad="38100" dist="38100" dir="2700000" algn="tl">
                        <a:srgbClr val="000000">
                          <a:alpha val="43137"/>
                        </a:srgbClr>
                      </a:outerShdw>
                    </a:effectLst>
                  </a:rPr>
                  <a:t>  M5</a:t>
                </a:r>
              </a:p>
            </p:txBody>
          </p:sp>
          <p:sp>
            <p:nvSpPr>
              <p:cNvPr id="24" name="TextBox 23">
                <a:extLst>
                  <a:ext uri="{FF2B5EF4-FFF2-40B4-BE49-F238E27FC236}">
                    <a16:creationId xmlns:a16="http://schemas.microsoft.com/office/drawing/2014/main" id="{1EE95CB3-C5DF-25BF-59FD-E4C622FEF90F}"/>
                  </a:ext>
                </a:extLst>
              </p:cNvPr>
              <p:cNvSpPr txBox="1"/>
              <p:nvPr/>
            </p:nvSpPr>
            <p:spPr>
              <a:xfrm>
                <a:off x="6715925" y="4538629"/>
                <a:ext cx="574196" cy="338192"/>
              </a:xfrm>
              <a:prstGeom prst="rect">
                <a:avLst/>
              </a:prstGeom>
              <a:noFill/>
            </p:spPr>
            <p:txBody>
              <a:bodyPr wrap="square" rtlCol="0">
                <a:spAutoFit/>
              </a:bodyPr>
              <a:lstStyle/>
              <a:p>
                <a:r>
                  <a:rPr lang="en-US" sz="1650" b="1" dirty="0">
                    <a:solidFill>
                      <a:schemeClr val="accent2">
                        <a:lumMod val="50000"/>
                      </a:schemeClr>
                    </a:solidFill>
                    <a:effectLst>
                      <a:outerShdw blurRad="38100" dist="38100" dir="2700000" algn="tl">
                        <a:srgbClr val="000000">
                          <a:alpha val="43137"/>
                        </a:srgbClr>
                      </a:outerShdw>
                    </a:effectLst>
                  </a:rPr>
                  <a:t>M4</a:t>
                </a:r>
              </a:p>
            </p:txBody>
          </p:sp>
          <p:sp>
            <p:nvSpPr>
              <p:cNvPr id="25" name="TextBox 24">
                <a:extLst>
                  <a:ext uri="{FF2B5EF4-FFF2-40B4-BE49-F238E27FC236}">
                    <a16:creationId xmlns:a16="http://schemas.microsoft.com/office/drawing/2014/main" id="{93B2FF2E-8E51-CFFA-640E-7B0C3D899FCD}"/>
                  </a:ext>
                </a:extLst>
              </p:cNvPr>
              <p:cNvSpPr txBox="1"/>
              <p:nvPr/>
            </p:nvSpPr>
            <p:spPr>
              <a:xfrm rot="2191045">
                <a:off x="3765817" y="3387513"/>
                <a:ext cx="894099" cy="309321"/>
              </a:xfrm>
              <a:prstGeom prst="rect">
                <a:avLst/>
              </a:prstGeom>
              <a:noFill/>
            </p:spPr>
            <p:txBody>
              <a:bodyPr wrap="square" rtlCol="0">
                <a:spAutoFit/>
              </a:bodyPr>
              <a:lstStyle/>
              <a:p>
                <a:pPr algn="ctr">
                  <a:lnSpc>
                    <a:spcPct val="80000"/>
                  </a:lnSpc>
                </a:pPr>
                <a:r>
                  <a:rPr lang="en-US" sz="900" b="1" dirty="0">
                    <a:solidFill>
                      <a:schemeClr val="accent6">
                        <a:lumMod val="20000"/>
                        <a:lumOff val="80000"/>
                      </a:schemeClr>
                    </a:solidFill>
                    <a:effectLst>
                      <a:outerShdw blurRad="38100" dist="38100" dir="2700000" algn="tl">
                        <a:srgbClr val="000000">
                          <a:alpha val="43137"/>
                        </a:srgbClr>
                      </a:outerShdw>
                    </a:effectLst>
                  </a:rPr>
                  <a:t>AP0</a:t>
                </a:r>
              </a:p>
              <a:p>
                <a:pPr algn="ctr">
                  <a:lnSpc>
                    <a:spcPct val="80000"/>
                  </a:lnSpc>
                </a:pPr>
                <a:r>
                  <a:rPr lang="en-US" sz="900" b="1" dirty="0">
                    <a:solidFill>
                      <a:schemeClr val="accent6">
                        <a:lumMod val="20000"/>
                        <a:lumOff val="80000"/>
                      </a:schemeClr>
                    </a:solidFill>
                    <a:effectLst>
                      <a:outerShdw blurRad="38100" dist="38100" dir="2700000" algn="tl">
                        <a:srgbClr val="000000">
                          <a:alpha val="43137"/>
                        </a:srgbClr>
                      </a:outerShdw>
                    </a:effectLst>
                  </a:rPr>
                  <a:t>Target Station</a:t>
                </a:r>
              </a:p>
            </p:txBody>
          </p:sp>
          <p:sp>
            <p:nvSpPr>
              <p:cNvPr id="26" name="TextBox 25">
                <a:extLst>
                  <a:ext uri="{FF2B5EF4-FFF2-40B4-BE49-F238E27FC236}">
                    <a16:creationId xmlns:a16="http://schemas.microsoft.com/office/drawing/2014/main" id="{68716DB6-739A-6C05-6AD7-17446F28CC48}"/>
                  </a:ext>
                </a:extLst>
              </p:cNvPr>
              <p:cNvSpPr txBox="1"/>
              <p:nvPr/>
            </p:nvSpPr>
            <p:spPr>
              <a:xfrm rot="3075643">
                <a:off x="5615864" y="4163882"/>
                <a:ext cx="516488" cy="229403"/>
              </a:xfrm>
              <a:prstGeom prst="rect">
                <a:avLst/>
              </a:prstGeom>
              <a:noFill/>
            </p:spPr>
            <p:txBody>
              <a:bodyPr wrap="square" rtlCol="0">
                <a:spAutoFit/>
              </a:bodyPr>
              <a:lstStyle/>
              <a:p>
                <a:r>
                  <a:rPr lang="en-US" sz="900" b="1" dirty="0">
                    <a:solidFill>
                      <a:schemeClr val="accent6">
                        <a:lumMod val="20000"/>
                        <a:lumOff val="80000"/>
                      </a:schemeClr>
                    </a:solidFill>
                    <a:effectLst>
                      <a:outerShdw blurRad="38100" dist="38100" dir="2700000" algn="tl">
                        <a:srgbClr val="000000">
                          <a:alpha val="43137"/>
                        </a:srgbClr>
                      </a:outerShdw>
                    </a:effectLst>
                  </a:rPr>
                  <a:t>AP30</a:t>
                </a:r>
              </a:p>
            </p:txBody>
          </p:sp>
          <p:sp>
            <p:nvSpPr>
              <p:cNvPr id="27" name="TextBox 26">
                <a:extLst>
                  <a:ext uri="{FF2B5EF4-FFF2-40B4-BE49-F238E27FC236}">
                    <a16:creationId xmlns:a16="http://schemas.microsoft.com/office/drawing/2014/main" id="{D6710E82-BBA6-B3FA-44B7-42546EBE1A5F}"/>
                  </a:ext>
                </a:extLst>
              </p:cNvPr>
              <p:cNvSpPr txBox="1"/>
              <p:nvPr/>
            </p:nvSpPr>
            <p:spPr>
              <a:xfrm rot="470845">
                <a:off x="6033380" y="3967759"/>
                <a:ext cx="516488" cy="225461"/>
              </a:xfrm>
              <a:prstGeom prst="rect">
                <a:avLst/>
              </a:prstGeom>
              <a:noFill/>
            </p:spPr>
            <p:txBody>
              <a:bodyPr wrap="square" rtlCol="0">
                <a:spAutoFit/>
              </a:bodyPr>
              <a:lstStyle/>
              <a:p>
                <a:r>
                  <a:rPr lang="en-US" sz="900" b="1" dirty="0">
                    <a:solidFill>
                      <a:schemeClr val="accent6">
                        <a:lumMod val="20000"/>
                        <a:lumOff val="80000"/>
                      </a:schemeClr>
                    </a:solidFill>
                    <a:effectLst>
                      <a:outerShdw blurRad="38100" dist="38100" dir="2700000" algn="tl">
                        <a:srgbClr val="000000">
                          <a:alpha val="43137"/>
                        </a:srgbClr>
                      </a:outerShdw>
                    </a:effectLst>
                  </a:rPr>
                  <a:t>AP50</a:t>
                </a:r>
              </a:p>
            </p:txBody>
          </p:sp>
          <p:sp>
            <p:nvSpPr>
              <p:cNvPr id="28" name="TextBox 27">
                <a:extLst>
                  <a:ext uri="{FF2B5EF4-FFF2-40B4-BE49-F238E27FC236}">
                    <a16:creationId xmlns:a16="http://schemas.microsoft.com/office/drawing/2014/main" id="{131B33C4-3209-9082-16BD-17E83A695F7B}"/>
                  </a:ext>
                </a:extLst>
              </p:cNvPr>
              <p:cNvSpPr txBox="1"/>
              <p:nvPr/>
            </p:nvSpPr>
            <p:spPr>
              <a:xfrm rot="20167077">
                <a:off x="6413287" y="4205588"/>
                <a:ext cx="516488" cy="225461"/>
              </a:xfrm>
              <a:prstGeom prst="rect">
                <a:avLst/>
              </a:prstGeom>
              <a:noFill/>
            </p:spPr>
            <p:txBody>
              <a:bodyPr wrap="square" rtlCol="0">
                <a:spAutoFit/>
              </a:bodyPr>
              <a:lstStyle/>
              <a:p>
                <a:r>
                  <a:rPr lang="en-US" sz="900" b="1" dirty="0">
                    <a:solidFill>
                      <a:schemeClr val="accent6">
                        <a:lumMod val="20000"/>
                        <a:lumOff val="80000"/>
                      </a:schemeClr>
                    </a:solidFill>
                    <a:effectLst>
                      <a:outerShdw blurRad="38100" dist="38100" dir="2700000" algn="tl">
                        <a:srgbClr val="000000">
                          <a:alpha val="43137"/>
                        </a:srgbClr>
                      </a:outerShdw>
                    </a:effectLst>
                  </a:rPr>
                  <a:t>AP10</a:t>
                </a:r>
              </a:p>
            </p:txBody>
          </p:sp>
          <p:sp>
            <p:nvSpPr>
              <p:cNvPr id="29" name="TextBox 28">
                <a:extLst>
                  <a:ext uri="{FF2B5EF4-FFF2-40B4-BE49-F238E27FC236}">
                    <a16:creationId xmlns:a16="http://schemas.microsoft.com/office/drawing/2014/main" id="{BF750CF4-D0C6-53C5-9554-575839092766}"/>
                  </a:ext>
                </a:extLst>
              </p:cNvPr>
              <p:cNvSpPr txBox="1"/>
              <p:nvPr/>
            </p:nvSpPr>
            <p:spPr>
              <a:xfrm rot="1398703">
                <a:off x="7613879" y="4672138"/>
                <a:ext cx="577402" cy="225461"/>
              </a:xfrm>
              <a:prstGeom prst="rect">
                <a:avLst/>
              </a:prstGeom>
              <a:noFill/>
            </p:spPr>
            <p:txBody>
              <a:bodyPr wrap="square" rtlCol="0">
                <a:spAutoFit/>
              </a:bodyPr>
              <a:lstStyle/>
              <a:p>
                <a:r>
                  <a:rPr lang="en-US" sz="900" b="1" dirty="0">
                    <a:solidFill>
                      <a:schemeClr val="accent6">
                        <a:lumMod val="20000"/>
                        <a:lumOff val="80000"/>
                      </a:schemeClr>
                    </a:solidFill>
                    <a:effectLst>
                      <a:outerShdw blurRad="38100" dist="38100" dir="2700000" algn="tl">
                        <a:srgbClr val="000000">
                          <a:alpha val="43137"/>
                        </a:srgbClr>
                      </a:outerShdw>
                    </a:effectLst>
                  </a:rPr>
                  <a:t>Mu2e</a:t>
                </a:r>
              </a:p>
            </p:txBody>
          </p:sp>
          <p:sp>
            <p:nvSpPr>
              <p:cNvPr id="30" name="TextBox 29">
                <a:extLst>
                  <a:ext uri="{FF2B5EF4-FFF2-40B4-BE49-F238E27FC236}">
                    <a16:creationId xmlns:a16="http://schemas.microsoft.com/office/drawing/2014/main" id="{9CF441D3-1647-6AF2-BB7E-E0CC3EC93892}"/>
                  </a:ext>
                </a:extLst>
              </p:cNvPr>
              <p:cNvSpPr txBox="1"/>
              <p:nvPr/>
            </p:nvSpPr>
            <p:spPr>
              <a:xfrm rot="1109329">
                <a:off x="6197863" y="4747430"/>
                <a:ext cx="526106" cy="360738"/>
              </a:xfrm>
              <a:prstGeom prst="rect">
                <a:avLst/>
              </a:prstGeom>
              <a:noFill/>
            </p:spPr>
            <p:txBody>
              <a:bodyPr wrap="square" rtlCol="0">
                <a:spAutoFit/>
              </a:bodyPr>
              <a:lstStyle/>
              <a:p>
                <a:r>
                  <a:rPr lang="en-US" sz="900" b="1" dirty="0">
                    <a:solidFill>
                      <a:schemeClr val="accent6">
                        <a:lumMod val="20000"/>
                        <a:lumOff val="80000"/>
                      </a:schemeClr>
                    </a:solidFill>
                    <a:effectLst>
                      <a:outerShdw blurRad="38100" dist="38100" dir="2700000" algn="tl">
                        <a:srgbClr val="000000">
                          <a:alpha val="43137"/>
                        </a:srgbClr>
                      </a:outerShdw>
                    </a:effectLst>
                  </a:rPr>
                  <a:t>MC-1</a:t>
                </a:r>
              </a:p>
              <a:p>
                <a:r>
                  <a:rPr lang="en-US" sz="900" b="1" dirty="0">
                    <a:solidFill>
                      <a:schemeClr val="accent6">
                        <a:lumMod val="20000"/>
                        <a:lumOff val="80000"/>
                      </a:schemeClr>
                    </a:solidFill>
                    <a:effectLst>
                      <a:outerShdw blurRad="38100" dist="38100" dir="2700000" algn="tl">
                        <a:srgbClr val="000000">
                          <a:alpha val="43137"/>
                        </a:srgbClr>
                      </a:outerShdw>
                    </a:effectLst>
                  </a:rPr>
                  <a:t>(g-2)</a:t>
                </a:r>
              </a:p>
            </p:txBody>
          </p:sp>
          <p:grpSp>
            <p:nvGrpSpPr>
              <p:cNvPr id="31" name="Group 30">
                <a:extLst>
                  <a:ext uri="{FF2B5EF4-FFF2-40B4-BE49-F238E27FC236}">
                    <a16:creationId xmlns:a16="http://schemas.microsoft.com/office/drawing/2014/main" id="{11CB5EF0-A8C4-B1C0-B553-BC68B855EA07}"/>
                  </a:ext>
                </a:extLst>
              </p:cNvPr>
              <p:cNvGrpSpPr/>
              <p:nvPr/>
            </p:nvGrpSpPr>
            <p:grpSpPr>
              <a:xfrm>
                <a:off x="5510352" y="3921176"/>
                <a:ext cx="1650790" cy="681576"/>
                <a:chOff x="3986351" y="3921175"/>
                <a:chExt cx="1650790" cy="681576"/>
              </a:xfrm>
            </p:grpSpPr>
            <p:grpSp>
              <p:nvGrpSpPr>
                <p:cNvPr id="44" name="Group 43">
                  <a:extLst>
                    <a:ext uri="{FF2B5EF4-FFF2-40B4-BE49-F238E27FC236}">
                      <a16:creationId xmlns:a16="http://schemas.microsoft.com/office/drawing/2014/main" id="{C83BD015-4E78-D0FD-69E3-0B37BDAD97F5}"/>
                    </a:ext>
                  </a:extLst>
                </p:cNvPr>
                <p:cNvGrpSpPr/>
                <p:nvPr/>
              </p:nvGrpSpPr>
              <p:grpSpPr>
                <a:xfrm>
                  <a:off x="4014241" y="3927921"/>
                  <a:ext cx="1622900" cy="674830"/>
                  <a:chOff x="4014241" y="3927921"/>
                  <a:chExt cx="1622900" cy="674830"/>
                </a:xfrm>
              </p:grpSpPr>
              <p:cxnSp>
                <p:nvCxnSpPr>
                  <p:cNvPr id="46" name="Straight Connector 45">
                    <a:extLst>
                      <a:ext uri="{FF2B5EF4-FFF2-40B4-BE49-F238E27FC236}">
                        <a16:creationId xmlns:a16="http://schemas.microsoft.com/office/drawing/2014/main" id="{F802C183-EB4C-5C9B-9BE0-A243BBC9C0B9}"/>
                      </a:ext>
                    </a:extLst>
                  </p:cNvPr>
                  <p:cNvCxnSpPr>
                    <a:cxnSpLocks noChangeAspect="1"/>
                    <a:stCxn id="45" idx="0"/>
                    <a:endCxn id="49" idx="0"/>
                  </p:cNvCxnSpPr>
                  <p:nvPr/>
                </p:nvCxnSpPr>
                <p:spPr>
                  <a:xfrm>
                    <a:off x="4332764" y="3927921"/>
                    <a:ext cx="1025373" cy="103705"/>
                  </a:xfrm>
                  <a:prstGeom prst="line">
                    <a:avLst/>
                  </a:prstGeom>
                  <a:ln w="38100">
                    <a:solidFill>
                      <a:srgbClr val="A7A8AA"/>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3CA63D7C-4CDA-1716-BE70-550D68749617}"/>
                      </a:ext>
                    </a:extLst>
                  </p:cNvPr>
                  <p:cNvCxnSpPr>
                    <a:cxnSpLocks/>
                    <a:stCxn id="50" idx="0"/>
                  </p:cNvCxnSpPr>
                  <p:nvPr/>
                </p:nvCxnSpPr>
                <p:spPr>
                  <a:xfrm flipV="1">
                    <a:off x="4872152" y="4237285"/>
                    <a:ext cx="744877" cy="319815"/>
                  </a:xfrm>
                  <a:prstGeom prst="line">
                    <a:avLst/>
                  </a:prstGeom>
                  <a:ln w="38100">
                    <a:solidFill>
                      <a:srgbClr val="A7A8AA"/>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B79FC8BF-BD72-8218-11FF-F10DEABEDF49}"/>
                      </a:ext>
                    </a:extLst>
                  </p:cNvPr>
                  <p:cNvCxnSpPr>
                    <a:cxnSpLocks noChangeAspect="1"/>
                  </p:cNvCxnSpPr>
                  <p:nvPr/>
                </p:nvCxnSpPr>
                <p:spPr>
                  <a:xfrm>
                    <a:off x="4014241" y="4068857"/>
                    <a:ext cx="375982" cy="458261"/>
                  </a:xfrm>
                  <a:prstGeom prst="line">
                    <a:avLst/>
                  </a:prstGeom>
                  <a:ln w="38100">
                    <a:solidFill>
                      <a:srgbClr val="A7A8AA"/>
                    </a:solidFill>
                  </a:ln>
                </p:spPr>
                <p:style>
                  <a:lnRef idx="2">
                    <a:schemeClr val="accent1"/>
                  </a:lnRef>
                  <a:fillRef idx="0">
                    <a:schemeClr val="accent1"/>
                  </a:fillRef>
                  <a:effectRef idx="1">
                    <a:schemeClr val="accent1"/>
                  </a:effectRef>
                  <a:fontRef idx="minor">
                    <a:schemeClr val="tx1"/>
                  </a:fontRef>
                </p:style>
              </p:cxnSp>
              <p:sp>
                <p:nvSpPr>
                  <p:cNvPr id="49" name="Arc 48">
                    <a:extLst>
                      <a:ext uri="{FF2B5EF4-FFF2-40B4-BE49-F238E27FC236}">
                        <a16:creationId xmlns:a16="http://schemas.microsoft.com/office/drawing/2014/main" id="{4D2D1E45-8645-DC15-D7E9-9276D424B841}"/>
                      </a:ext>
                    </a:extLst>
                  </p:cNvPr>
                  <p:cNvSpPr/>
                  <p:nvPr/>
                </p:nvSpPr>
                <p:spPr>
                  <a:xfrm rot="507876">
                    <a:off x="5161745" y="4035184"/>
                    <a:ext cx="475396" cy="238082"/>
                  </a:xfrm>
                  <a:prstGeom prst="arc">
                    <a:avLst>
                      <a:gd name="adj1" fmla="val 14592832"/>
                      <a:gd name="adj2" fmla="val 1480625"/>
                    </a:avLst>
                  </a:prstGeom>
                  <a:ln w="38100">
                    <a:solidFill>
                      <a:srgbClr val="A7A8A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solidFill>
                        <a:srgbClr val="808080"/>
                      </a:solidFill>
                    </a:endParaRPr>
                  </a:p>
                </p:txBody>
              </p:sp>
              <p:sp>
                <p:nvSpPr>
                  <p:cNvPr id="50" name="Arc 49">
                    <a:extLst>
                      <a:ext uri="{FF2B5EF4-FFF2-40B4-BE49-F238E27FC236}">
                        <a16:creationId xmlns:a16="http://schemas.microsoft.com/office/drawing/2014/main" id="{F4C9504D-90E0-0470-DE06-B291766A55CE}"/>
                      </a:ext>
                    </a:extLst>
                  </p:cNvPr>
                  <p:cNvSpPr/>
                  <p:nvPr/>
                </p:nvSpPr>
                <p:spPr>
                  <a:xfrm rot="507876">
                    <a:off x="4355215" y="4364669"/>
                    <a:ext cx="537676" cy="238082"/>
                  </a:xfrm>
                  <a:prstGeom prst="arc">
                    <a:avLst>
                      <a:gd name="adj1" fmla="val 480845"/>
                      <a:gd name="adj2" fmla="val 10344986"/>
                    </a:avLst>
                  </a:prstGeom>
                  <a:ln w="38100">
                    <a:solidFill>
                      <a:srgbClr val="A7A8A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solidFill>
                        <a:srgbClr val="808080"/>
                      </a:solidFill>
                    </a:endParaRPr>
                  </a:p>
                </p:txBody>
              </p:sp>
            </p:grpSp>
            <p:sp>
              <p:nvSpPr>
                <p:cNvPr id="45" name="Arc 44">
                  <a:extLst>
                    <a:ext uri="{FF2B5EF4-FFF2-40B4-BE49-F238E27FC236}">
                      <a16:creationId xmlns:a16="http://schemas.microsoft.com/office/drawing/2014/main" id="{EB46DE3B-F4CD-CF4C-8C12-305217D448D8}"/>
                    </a:ext>
                  </a:extLst>
                </p:cNvPr>
                <p:cNvSpPr/>
                <p:nvPr/>
              </p:nvSpPr>
              <p:spPr>
                <a:xfrm rot="311450" flipH="1">
                  <a:off x="3986351" y="3921175"/>
                  <a:ext cx="572080" cy="248497"/>
                </a:xfrm>
                <a:prstGeom prst="arc">
                  <a:avLst>
                    <a:gd name="adj1" fmla="val 14903913"/>
                    <a:gd name="adj2" fmla="val 1480625"/>
                  </a:avLst>
                </a:prstGeom>
                <a:ln w="38100">
                  <a:solidFill>
                    <a:srgbClr val="A7A8A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solidFill>
                      <a:srgbClr val="808080"/>
                    </a:solidFill>
                  </a:endParaRPr>
                </a:p>
              </p:txBody>
            </p:sp>
          </p:grpSp>
          <p:grpSp>
            <p:nvGrpSpPr>
              <p:cNvPr id="32" name="Group 31">
                <a:extLst>
                  <a:ext uri="{FF2B5EF4-FFF2-40B4-BE49-F238E27FC236}">
                    <a16:creationId xmlns:a16="http://schemas.microsoft.com/office/drawing/2014/main" id="{ED5C588E-EAB6-EDF7-7665-F7CE0A97ECD9}"/>
                  </a:ext>
                </a:extLst>
              </p:cNvPr>
              <p:cNvGrpSpPr/>
              <p:nvPr/>
            </p:nvGrpSpPr>
            <p:grpSpPr>
              <a:xfrm>
                <a:off x="4258491" y="3321899"/>
                <a:ext cx="1409768" cy="921446"/>
                <a:chOff x="2734491" y="3321899"/>
                <a:chExt cx="1409768" cy="921446"/>
              </a:xfrm>
            </p:grpSpPr>
            <p:cxnSp>
              <p:nvCxnSpPr>
                <p:cNvPr id="41" name="Straight Connector 40">
                  <a:extLst>
                    <a:ext uri="{FF2B5EF4-FFF2-40B4-BE49-F238E27FC236}">
                      <a16:creationId xmlns:a16="http://schemas.microsoft.com/office/drawing/2014/main" id="{7DA91B51-2C55-2898-DEBF-12CE949A3854}"/>
                    </a:ext>
                  </a:extLst>
                </p:cNvPr>
                <p:cNvCxnSpPr/>
                <p:nvPr/>
              </p:nvCxnSpPr>
              <p:spPr>
                <a:xfrm>
                  <a:off x="2842639" y="3443467"/>
                  <a:ext cx="867969" cy="386411"/>
                </a:xfrm>
                <a:prstGeom prst="line">
                  <a:avLst/>
                </a:prstGeom>
                <a:ln w="381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D6A34F19-B8F2-09C4-117F-689363AE5C40}"/>
                    </a:ext>
                  </a:extLst>
                </p:cNvPr>
                <p:cNvCxnSpPr>
                  <a:cxnSpLocks/>
                </p:cNvCxnSpPr>
                <p:nvPr/>
              </p:nvCxnSpPr>
              <p:spPr>
                <a:xfrm>
                  <a:off x="2734491" y="3321899"/>
                  <a:ext cx="108148" cy="121568"/>
                </a:xfrm>
                <a:prstGeom prst="line">
                  <a:avLst/>
                </a:prstGeom>
                <a:ln w="381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B5BD9629-7892-792A-B7CE-0C37596B7832}"/>
                    </a:ext>
                  </a:extLst>
                </p:cNvPr>
                <p:cNvCxnSpPr>
                  <a:cxnSpLocks noChangeAspect="1"/>
                </p:cNvCxnSpPr>
                <p:nvPr/>
              </p:nvCxnSpPr>
              <p:spPr>
                <a:xfrm>
                  <a:off x="3710607" y="3829877"/>
                  <a:ext cx="433652" cy="413468"/>
                </a:xfrm>
                <a:prstGeom prst="line">
                  <a:avLst/>
                </a:prstGeom>
                <a:ln w="38100">
                  <a:solidFill>
                    <a:schemeClr val="accent4"/>
                  </a:solidFill>
                </a:ln>
              </p:spPr>
              <p:style>
                <a:lnRef idx="2">
                  <a:schemeClr val="accent1"/>
                </a:lnRef>
                <a:fillRef idx="0">
                  <a:schemeClr val="accent1"/>
                </a:fillRef>
                <a:effectRef idx="1">
                  <a:schemeClr val="accent1"/>
                </a:effectRef>
                <a:fontRef idx="minor">
                  <a:schemeClr val="tx1"/>
                </a:fontRef>
              </p:style>
            </p:cxnSp>
          </p:grpSp>
          <p:cxnSp>
            <p:nvCxnSpPr>
              <p:cNvPr id="33" name="Straight Connector 32">
                <a:extLst>
                  <a:ext uri="{FF2B5EF4-FFF2-40B4-BE49-F238E27FC236}">
                    <a16:creationId xmlns:a16="http://schemas.microsoft.com/office/drawing/2014/main" id="{4CED76FC-F60F-A81B-2714-F6DD82BB586D}"/>
                  </a:ext>
                </a:extLst>
              </p:cNvPr>
              <p:cNvCxnSpPr>
                <a:cxnSpLocks noChangeAspect="1"/>
              </p:cNvCxnSpPr>
              <p:nvPr/>
            </p:nvCxnSpPr>
            <p:spPr>
              <a:xfrm flipH="1" flipV="1">
                <a:off x="4366639" y="3386659"/>
                <a:ext cx="260172" cy="154476"/>
              </a:xfrm>
              <a:prstGeom prst="line">
                <a:avLst/>
              </a:prstGeom>
              <a:ln w="38100">
                <a:solidFill>
                  <a:srgbClr val="00B0F0"/>
                </a:solidFill>
                <a:prstDash val="sysDot"/>
              </a:ln>
            </p:spPr>
            <p:style>
              <a:lnRef idx="2">
                <a:schemeClr val="accent1"/>
              </a:lnRef>
              <a:fillRef idx="0">
                <a:schemeClr val="accent1"/>
              </a:fillRef>
              <a:effectRef idx="1">
                <a:schemeClr val="accent1"/>
              </a:effectRef>
              <a:fontRef idx="minor">
                <a:schemeClr val="tx1"/>
              </a:fontRef>
            </p:style>
          </p:cxnSp>
          <p:grpSp>
            <p:nvGrpSpPr>
              <p:cNvPr id="34" name="Group 33">
                <a:extLst>
                  <a:ext uri="{FF2B5EF4-FFF2-40B4-BE49-F238E27FC236}">
                    <a16:creationId xmlns:a16="http://schemas.microsoft.com/office/drawing/2014/main" id="{C02D8030-AECC-D26A-2981-37385CB18746}"/>
                  </a:ext>
                </a:extLst>
              </p:cNvPr>
              <p:cNvGrpSpPr/>
              <p:nvPr/>
            </p:nvGrpSpPr>
            <p:grpSpPr>
              <a:xfrm>
                <a:off x="5806781" y="4408779"/>
                <a:ext cx="1784770" cy="678352"/>
                <a:chOff x="4282781" y="4408778"/>
                <a:chExt cx="1784770" cy="678352"/>
              </a:xfrm>
            </p:grpSpPr>
            <p:grpSp>
              <p:nvGrpSpPr>
                <p:cNvPr id="37" name="Group 36">
                  <a:extLst>
                    <a:ext uri="{FF2B5EF4-FFF2-40B4-BE49-F238E27FC236}">
                      <a16:creationId xmlns:a16="http://schemas.microsoft.com/office/drawing/2014/main" id="{B1C44C87-5C7A-D8E9-EBEF-7DE5DB942213}"/>
                    </a:ext>
                  </a:extLst>
                </p:cNvPr>
                <p:cNvGrpSpPr/>
                <p:nvPr/>
              </p:nvGrpSpPr>
              <p:grpSpPr>
                <a:xfrm>
                  <a:off x="4282781" y="4408778"/>
                  <a:ext cx="486605" cy="304065"/>
                  <a:chOff x="4282781" y="4408778"/>
                  <a:chExt cx="486605" cy="304065"/>
                </a:xfrm>
              </p:grpSpPr>
              <p:cxnSp>
                <p:nvCxnSpPr>
                  <p:cNvPr id="39" name="Straight Connector 38">
                    <a:extLst>
                      <a:ext uri="{FF2B5EF4-FFF2-40B4-BE49-F238E27FC236}">
                        <a16:creationId xmlns:a16="http://schemas.microsoft.com/office/drawing/2014/main" id="{6E593B0A-50B2-2E5A-D99B-F0BEB2ECA3F7}"/>
                      </a:ext>
                    </a:extLst>
                  </p:cNvPr>
                  <p:cNvCxnSpPr>
                    <a:cxnSpLocks/>
                  </p:cNvCxnSpPr>
                  <p:nvPr/>
                </p:nvCxnSpPr>
                <p:spPr>
                  <a:xfrm>
                    <a:off x="4282781" y="4408778"/>
                    <a:ext cx="169949" cy="202979"/>
                  </a:xfrm>
                  <a:prstGeom prst="line">
                    <a:avLst/>
                  </a:prstGeom>
                  <a:ln w="38100">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690ABBC1-00EC-3DBF-F6AB-58E0D6CA9553}"/>
                      </a:ext>
                    </a:extLst>
                  </p:cNvPr>
                  <p:cNvCxnSpPr/>
                  <p:nvPr/>
                </p:nvCxnSpPr>
                <p:spPr>
                  <a:xfrm flipH="1" flipV="1">
                    <a:off x="4452731" y="4614523"/>
                    <a:ext cx="316655" cy="98320"/>
                  </a:xfrm>
                  <a:prstGeom prst="line">
                    <a:avLst/>
                  </a:prstGeom>
                  <a:ln w="38100">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grpSp>
            <p:cxnSp>
              <p:nvCxnSpPr>
                <p:cNvPr id="38" name="Straight Connector 37">
                  <a:extLst>
                    <a:ext uri="{FF2B5EF4-FFF2-40B4-BE49-F238E27FC236}">
                      <a16:creationId xmlns:a16="http://schemas.microsoft.com/office/drawing/2014/main" id="{5B6B98AB-6709-F45E-C919-140C2BDF5CEA}"/>
                    </a:ext>
                  </a:extLst>
                </p:cNvPr>
                <p:cNvCxnSpPr>
                  <a:cxnSpLocks noChangeAspect="1"/>
                </p:cNvCxnSpPr>
                <p:nvPr/>
              </p:nvCxnSpPr>
              <p:spPr>
                <a:xfrm flipH="1" flipV="1">
                  <a:off x="4750455" y="4712843"/>
                  <a:ext cx="1317096" cy="374287"/>
                </a:xfrm>
                <a:prstGeom prst="line">
                  <a:avLst/>
                </a:prstGeom>
                <a:ln w="38100">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grpSp>
          <p:cxnSp>
            <p:nvCxnSpPr>
              <p:cNvPr id="35" name="Straight Connector 34">
                <a:extLst>
                  <a:ext uri="{FF2B5EF4-FFF2-40B4-BE49-F238E27FC236}">
                    <a16:creationId xmlns:a16="http://schemas.microsoft.com/office/drawing/2014/main" id="{10A9AD40-9ABF-AAF0-1B72-5827DA570214}"/>
                  </a:ext>
                </a:extLst>
              </p:cNvPr>
              <p:cNvCxnSpPr>
                <a:cxnSpLocks/>
              </p:cNvCxnSpPr>
              <p:nvPr/>
            </p:nvCxnSpPr>
            <p:spPr>
              <a:xfrm flipH="1" flipV="1">
                <a:off x="5895751" y="4538629"/>
                <a:ext cx="366504" cy="227337"/>
              </a:xfrm>
              <a:prstGeom prst="line">
                <a:avLst/>
              </a:prstGeom>
              <a:ln w="38100">
                <a:solidFill>
                  <a:schemeClr val="accent2"/>
                </a:solidFill>
                <a:prstDash val="sysDot"/>
              </a:ln>
            </p:spPr>
            <p:style>
              <a:lnRef idx="2">
                <a:schemeClr val="accent1"/>
              </a:lnRef>
              <a:fillRef idx="0">
                <a:schemeClr val="accent1"/>
              </a:fillRef>
              <a:effectRef idx="1">
                <a:schemeClr val="accent1"/>
              </a:effectRef>
              <a:fontRef idx="minor">
                <a:schemeClr val="tx1"/>
              </a:fontRef>
            </p:style>
          </p:cxnSp>
        </p:grpSp>
        <p:cxnSp>
          <p:nvCxnSpPr>
            <p:cNvPr id="12" name="Straight Connector 11">
              <a:extLst>
                <a:ext uri="{FF2B5EF4-FFF2-40B4-BE49-F238E27FC236}">
                  <a16:creationId xmlns:a16="http://schemas.microsoft.com/office/drawing/2014/main" id="{3DBB62DB-5A53-3137-178B-E19DE11E830D}"/>
                </a:ext>
              </a:extLst>
            </p:cNvPr>
            <p:cNvCxnSpPr>
              <a:cxnSpLocks noChangeAspect="1"/>
            </p:cNvCxnSpPr>
            <p:nvPr/>
          </p:nvCxnSpPr>
          <p:spPr>
            <a:xfrm rot="180000">
              <a:off x="4045870" y="3899945"/>
              <a:ext cx="343720" cy="39288"/>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311E7B6B-51E5-3118-4F8F-391957B15114}"/>
                </a:ext>
              </a:extLst>
            </p:cNvPr>
            <p:cNvSpPr txBox="1"/>
            <p:nvPr/>
          </p:nvSpPr>
          <p:spPr>
            <a:xfrm rot="490829">
              <a:off x="3917161" y="3610407"/>
              <a:ext cx="642313" cy="307777"/>
            </a:xfrm>
            <a:prstGeom prst="rect">
              <a:avLst/>
            </a:prstGeom>
            <a:noFill/>
          </p:spPr>
          <p:txBody>
            <a:bodyPr wrap="square" rtlCol="0">
              <a:spAutoFit/>
            </a:bodyPr>
            <a:lstStyle/>
            <a:p>
              <a:r>
                <a:rPr lang="en-US" sz="1400" b="1" dirty="0">
                  <a:solidFill>
                    <a:srgbClr val="FFC000"/>
                  </a:solidFill>
                  <a:effectLst>
                    <a:outerShdw blurRad="38100" dist="38100" dir="2700000" algn="tl">
                      <a:srgbClr val="000000">
                        <a:alpha val="43137"/>
                      </a:srgbClr>
                    </a:outerShdw>
                  </a:effectLst>
                </a:rPr>
                <a:t>Abort</a:t>
              </a:r>
            </a:p>
          </p:txBody>
        </p:sp>
        <p:sp>
          <p:nvSpPr>
            <p:cNvPr id="14" name="TextBox 13">
              <a:extLst>
                <a:ext uri="{FF2B5EF4-FFF2-40B4-BE49-F238E27FC236}">
                  <a16:creationId xmlns:a16="http://schemas.microsoft.com/office/drawing/2014/main" id="{02A24FBF-3919-96AF-A6C8-B0E0BC6420C7}"/>
                </a:ext>
              </a:extLst>
            </p:cNvPr>
            <p:cNvSpPr txBox="1"/>
            <p:nvPr/>
          </p:nvSpPr>
          <p:spPr>
            <a:xfrm>
              <a:off x="4016505" y="4846641"/>
              <a:ext cx="723149" cy="230832"/>
            </a:xfrm>
            <a:prstGeom prst="rect">
              <a:avLst/>
            </a:prstGeom>
            <a:noFill/>
          </p:spPr>
          <p:txBody>
            <a:bodyPr wrap="square" rtlCol="0">
              <a:spAutoFit/>
            </a:bodyPr>
            <a:lstStyle/>
            <a:p>
              <a:r>
                <a:rPr lang="en-US" sz="900" b="1" dirty="0">
                  <a:solidFill>
                    <a:schemeClr val="accent2"/>
                  </a:solidFill>
                  <a:effectLst>
                    <a:outerShdw blurRad="38100" dist="38100" dir="2700000" algn="tl">
                      <a:srgbClr val="000000">
                        <a:alpha val="43137"/>
                      </a:srgbClr>
                    </a:outerShdw>
                  </a:effectLst>
                </a:rPr>
                <a:t>(not in use)</a:t>
              </a:r>
            </a:p>
          </p:txBody>
        </p:sp>
        <p:sp>
          <p:nvSpPr>
            <p:cNvPr id="15" name="TextBox 14">
              <a:extLst>
                <a:ext uri="{FF2B5EF4-FFF2-40B4-BE49-F238E27FC236}">
                  <a16:creationId xmlns:a16="http://schemas.microsoft.com/office/drawing/2014/main" id="{F90EB3B2-B8C4-67AA-3403-DA0D20616172}"/>
                </a:ext>
              </a:extLst>
            </p:cNvPr>
            <p:cNvSpPr txBox="1"/>
            <p:nvPr/>
          </p:nvSpPr>
          <p:spPr>
            <a:xfrm>
              <a:off x="2804913" y="3220272"/>
              <a:ext cx="723149" cy="230832"/>
            </a:xfrm>
            <a:prstGeom prst="rect">
              <a:avLst/>
            </a:prstGeom>
            <a:noFill/>
          </p:spPr>
          <p:txBody>
            <a:bodyPr wrap="square" rtlCol="0">
              <a:spAutoFit/>
            </a:bodyPr>
            <a:lstStyle/>
            <a:p>
              <a:r>
                <a:rPr lang="en-US" sz="900" b="1" dirty="0">
                  <a:solidFill>
                    <a:srgbClr val="00B0F0"/>
                  </a:solidFill>
                  <a:effectLst>
                    <a:outerShdw blurRad="38100" dist="38100" dir="2700000" algn="tl">
                      <a:srgbClr val="000000">
                        <a:alpha val="43137"/>
                      </a:srgbClr>
                    </a:outerShdw>
                  </a:effectLst>
                </a:rPr>
                <a:t>(not in use)</a:t>
              </a:r>
            </a:p>
          </p:txBody>
        </p:sp>
      </p:grpSp>
      <p:cxnSp>
        <p:nvCxnSpPr>
          <p:cNvPr id="52" name="Straight Arrow Connector 51">
            <a:extLst>
              <a:ext uri="{FF2B5EF4-FFF2-40B4-BE49-F238E27FC236}">
                <a16:creationId xmlns:a16="http://schemas.microsoft.com/office/drawing/2014/main" id="{901C38AC-C875-1649-2167-B1405DF86C44}"/>
              </a:ext>
            </a:extLst>
          </p:cNvPr>
          <p:cNvCxnSpPr>
            <a:cxnSpLocks/>
          </p:cNvCxnSpPr>
          <p:nvPr/>
        </p:nvCxnSpPr>
        <p:spPr>
          <a:xfrm flipH="1">
            <a:off x="4237603" y="1634558"/>
            <a:ext cx="1062524" cy="752078"/>
          </a:xfrm>
          <a:prstGeom prst="straightConnector1">
            <a:avLst/>
          </a:prstGeom>
          <a:ln w="38100">
            <a:solidFill>
              <a:srgbClr val="FFFF0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9" name="Picture 8" descr="A picture containing text, building&#10;&#10;Description automatically generated">
            <a:extLst>
              <a:ext uri="{FF2B5EF4-FFF2-40B4-BE49-F238E27FC236}">
                <a16:creationId xmlns:a16="http://schemas.microsoft.com/office/drawing/2014/main" id="{E8FAC07B-1A8B-7E87-BB5E-D64BD7B91476}"/>
              </a:ext>
            </a:extLst>
          </p:cNvPr>
          <p:cNvPicPr>
            <a:picLocks noChangeAspect="1"/>
          </p:cNvPicPr>
          <p:nvPr/>
        </p:nvPicPr>
        <p:blipFill>
          <a:blip r:embed="rId3"/>
          <a:stretch>
            <a:fillRect/>
          </a:stretch>
        </p:blipFill>
        <p:spPr>
          <a:xfrm>
            <a:off x="5338853" y="4048832"/>
            <a:ext cx="2757934" cy="2177076"/>
          </a:xfrm>
          <a:prstGeom prst="rect">
            <a:avLst/>
          </a:prstGeom>
        </p:spPr>
      </p:pic>
      <p:cxnSp>
        <p:nvCxnSpPr>
          <p:cNvPr id="36" name="Straight Arrow Connector 35">
            <a:extLst>
              <a:ext uri="{FF2B5EF4-FFF2-40B4-BE49-F238E27FC236}">
                <a16:creationId xmlns:a16="http://schemas.microsoft.com/office/drawing/2014/main" id="{48C70333-B69E-16A6-9A88-99BE3EEAD018}"/>
              </a:ext>
            </a:extLst>
          </p:cNvPr>
          <p:cNvCxnSpPr>
            <a:cxnSpLocks/>
          </p:cNvCxnSpPr>
          <p:nvPr/>
        </p:nvCxnSpPr>
        <p:spPr>
          <a:xfrm flipH="1">
            <a:off x="3933982" y="1606039"/>
            <a:ext cx="1407937" cy="400790"/>
          </a:xfrm>
          <a:prstGeom prst="straightConnector1">
            <a:avLst/>
          </a:prstGeom>
          <a:ln w="38100">
            <a:solidFill>
              <a:srgbClr val="FFFF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17729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8FB5EB-543C-7607-1861-4447E7EE3BA1}"/>
              </a:ext>
            </a:extLst>
          </p:cNvPr>
          <p:cNvSpPr>
            <a:spLocks noGrp="1"/>
          </p:cNvSpPr>
          <p:nvPr>
            <p:ph type="title"/>
          </p:nvPr>
        </p:nvSpPr>
        <p:spPr/>
        <p:txBody>
          <a:bodyPr/>
          <a:lstStyle/>
          <a:p>
            <a:r>
              <a:rPr lang="en-US" dirty="0"/>
              <a:t>Maximum Credible Incident (MCI) – Radiological </a:t>
            </a:r>
          </a:p>
        </p:txBody>
      </p:sp>
      <p:sp>
        <p:nvSpPr>
          <p:cNvPr id="4" name="Date Placeholder 3">
            <a:extLst>
              <a:ext uri="{FF2B5EF4-FFF2-40B4-BE49-F238E27FC236}">
                <a16:creationId xmlns:a16="http://schemas.microsoft.com/office/drawing/2014/main" id="{C9276B08-BA39-15F2-AC23-A684BA659E9B}"/>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C81C11C0-C9DF-76EC-5DA3-B247F516289B}"/>
              </a:ext>
            </a:extLst>
          </p:cNvPr>
          <p:cNvSpPr>
            <a:spLocks noGrp="1"/>
          </p:cNvSpPr>
          <p:nvPr>
            <p:ph type="ftr" sz="quarter" idx="3"/>
          </p:nvPr>
        </p:nvSpPr>
        <p:spPr/>
        <p:txBody>
          <a:bodyPr/>
          <a:lstStyle/>
          <a:p>
            <a:pPr>
              <a:defRPr/>
            </a:pPr>
            <a:r>
              <a:rPr lang="en-US"/>
              <a:t>Jerry Annala | Muon Campus Internal Readiness Review</a:t>
            </a:r>
            <a:endParaRPr lang="en-US" b="1" dirty="0"/>
          </a:p>
        </p:txBody>
      </p:sp>
      <p:sp>
        <p:nvSpPr>
          <p:cNvPr id="6" name="Slide Number Placeholder 5">
            <a:extLst>
              <a:ext uri="{FF2B5EF4-FFF2-40B4-BE49-F238E27FC236}">
                <a16:creationId xmlns:a16="http://schemas.microsoft.com/office/drawing/2014/main" id="{EA96035F-B6F5-B294-5BE4-25AA2D380271}"/>
              </a:ext>
            </a:extLst>
          </p:cNvPr>
          <p:cNvSpPr>
            <a:spLocks noGrp="1"/>
          </p:cNvSpPr>
          <p:nvPr>
            <p:ph type="sldNum" sz="quarter" idx="4"/>
          </p:nvPr>
        </p:nvSpPr>
        <p:spPr/>
        <p:txBody>
          <a:bodyPr/>
          <a:lstStyle/>
          <a:p>
            <a:pPr>
              <a:defRPr/>
            </a:pPr>
            <a:fld id="{148C009B-CB69-E04A-B9B3-34B26D69E9CF}" type="slidenum">
              <a:rPr lang="en-US" smtClean="0"/>
              <a:pPr>
                <a:defRPr/>
              </a:pPr>
              <a:t>55</a:t>
            </a:fld>
            <a:endParaRPr lang="en-US" dirty="0"/>
          </a:p>
        </p:txBody>
      </p:sp>
      <p:grpSp>
        <p:nvGrpSpPr>
          <p:cNvPr id="10" name="Group 9">
            <a:extLst>
              <a:ext uri="{FF2B5EF4-FFF2-40B4-BE49-F238E27FC236}">
                <a16:creationId xmlns:a16="http://schemas.microsoft.com/office/drawing/2014/main" id="{918E1DC6-EAAE-0E6A-5BCD-D712623868C4}"/>
              </a:ext>
            </a:extLst>
          </p:cNvPr>
          <p:cNvGrpSpPr/>
          <p:nvPr/>
        </p:nvGrpSpPr>
        <p:grpSpPr>
          <a:xfrm>
            <a:off x="191729" y="855987"/>
            <a:ext cx="8760542" cy="3198555"/>
            <a:chOff x="221226" y="2802195"/>
            <a:chExt cx="8760542" cy="3198555"/>
          </a:xfrm>
        </p:grpSpPr>
        <p:grpSp>
          <p:nvGrpSpPr>
            <p:cNvPr id="11" name="Group 10">
              <a:extLst>
                <a:ext uri="{FF2B5EF4-FFF2-40B4-BE49-F238E27FC236}">
                  <a16:creationId xmlns:a16="http://schemas.microsoft.com/office/drawing/2014/main" id="{D56D0E96-E283-29F7-175B-E4DAFD2BFA2C}"/>
                </a:ext>
              </a:extLst>
            </p:cNvPr>
            <p:cNvGrpSpPr/>
            <p:nvPr/>
          </p:nvGrpSpPr>
          <p:grpSpPr>
            <a:xfrm>
              <a:off x="221226" y="2802195"/>
              <a:ext cx="8760542" cy="3198555"/>
              <a:chOff x="1766869" y="2802914"/>
              <a:chExt cx="8706323" cy="3124129"/>
            </a:xfrm>
          </p:grpSpPr>
          <p:pic>
            <p:nvPicPr>
              <p:cNvPr id="16" name="Picture 15">
                <a:extLst>
                  <a:ext uri="{FF2B5EF4-FFF2-40B4-BE49-F238E27FC236}">
                    <a16:creationId xmlns:a16="http://schemas.microsoft.com/office/drawing/2014/main" id="{341AB8A0-ED9C-AA1F-1C74-29FBCCC9C761}"/>
                  </a:ext>
                </a:extLst>
              </p:cNvPr>
              <p:cNvPicPr>
                <a:picLocks noChangeAspect="1"/>
              </p:cNvPicPr>
              <p:nvPr/>
            </p:nvPicPr>
            <p:blipFill rotWithShape="1">
              <a:blip r:embed="rId2"/>
              <a:srcRect t="37813"/>
              <a:stretch/>
            </p:blipFill>
            <p:spPr>
              <a:xfrm>
                <a:off x="1766869" y="2802914"/>
                <a:ext cx="8706323" cy="3124129"/>
              </a:xfrm>
              <a:prstGeom prst="rect">
                <a:avLst/>
              </a:prstGeom>
            </p:spPr>
          </p:pic>
          <p:cxnSp>
            <p:nvCxnSpPr>
              <p:cNvPr id="17" name="Straight Connector 16">
                <a:extLst>
                  <a:ext uri="{FF2B5EF4-FFF2-40B4-BE49-F238E27FC236}">
                    <a16:creationId xmlns:a16="http://schemas.microsoft.com/office/drawing/2014/main" id="{C44EE665-F269-D9EA-E2BE-90F6688D8801}"/>
                  </a:ext>
                </a:extLst>
              </p:cNvPr>
              <p:cNvCxnSpPr>
                <a:cxnSpLocks noChangeAspect="1"/>
              </p:cNvCxnSpPr>
              <p:nvPr/>
            </p:nvCxnSpPr>
            <p:spPr>
              <a:xfrm>
                <a:off x="3291645" y="2814525"/>
                <a:ext cx="1074994" cy="563938"/>
              </a:xfrm>
              <a:prstGeom prst="line">
                <a:avLst/>
              </a:prstGeom>
              <a:ln w="38100">
                <a:solidFill>
                  <a:srgbClr val="C269FF"/>
                </a:solidFil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D91DE39C-20E3-D904-F9AF-0908019459F7}"/>
                  </a:ext>
                </a:extLst>
              </p:cNvPr>
              <p:cNvSpPr txBox="1"/>
              <p:nvPr/>
            </p:nvSpPr>
            <p:spPr>
              <a:xfrm rot="1698179">
                <a:off x="2949835" y="2988325"/>
                <a:ext cx="1433406" cy="338192"/>
              </a:xfrm>
              <a:prstGeom prst="rect">
                <a:avLst/>
              </a:prstGeom>
              <a:noFill/>
            </p:spPr>
            <p:txBody>
              <a:bodyPr wrap="square" rtlCol="0">
                <a:spAutoFit/>
              </a:bodyPr>
              <a:lstStyle/>
              <a:p>
                <a:r>
                  <a:rPr lang="en-US" sz="1650" b="1" dirty="0">
                    <a:solidFill>
                      <a:srgbClr val="C269FF"/>
                    </a:solidFill>
                    <a:effectLst>
                      <a:outerShdw blurRad="38100" dist="38100" dir="2700000" algn="tl">
                        <a:srgbClr val="000000">
                          <a:alpha val="43137"/>
                        </a:srgbClr>
                      </a:outerShdw>
                    </a:effectLst>
                  </a:rPr>
                  <a:t>P1, P2, M1</a:t>
                </a:r>
              </a:p>
            </p:txBody>
          </p:sp>
          <p:sp>
            <p:nvSpPr>
              <p:cNvPr id="20" name="TextBox 19">
                <a:extLst>
                  <a:ext uri="{FF2B5EF4-FFF2-40B4-BE49-F238E27FC236}">
                    <a16:creationId xmlns:a16="http://schemas.microsoft.com/office/drawing/2014/main" id="{EB7CC038-4E90-0A1F-EE4E-7EDA5056FB8D}"/>
                  </a:ext>
                </a:extLst>
              </p:cNvPr>
              <p:cNvSpPr txBox="1"/>
              <p:nvPr/>
            </p:nvSpPr>
            <p:spPr>
              <a:xfrm>
                <a:off x="4451859" y="3018669"/>
                <a:ext cx="574196" cy="338192"/>
              </a:xfrm>
              <a:prstGeom prst="rect">
                <a:avLst/>
              </a:prstGeom>
              <a:noFill/>
            </p:spPr>
            <p:txBody>
              <a:bodyPr wrap="square" rtlCol="0">
                <a:spAutoFit/>
              </a:bodyPr>
              <a:lstStyle/>
              <a:p>
                <a:r>
                  <a:rPr lang="en-US" sz="1650" b="1" dirty="0">
                    <a:solidFill>
                      <a:srgbClr val="00B0F0"/>
                    </a:solidFill>
                    <a:effectLst>
                      <a:outerShdw blurRad="38100" dist="38100" dir="2700000" algn="tl">
                        <a:srgbClr val="000000">
                          <a:alpha val="43137"/>
                        </a:srgbClr>
                      </a:outerShdw>
                    </a:effectLst>
                  </a:rPr>
                  <a:t>M2</a:t>
                </a:r>
              </a:p>
            </p:txBody>
          </p:sp>
          <p:sp>
            <p:nvSpPr>
              <p:cNvPr id="21" name="TextBox 20">
                <a:extLst>
                  <a:ext uri="{FF2B5EF4-FFF2-40B4-BE49-F238E27FC236}">
                    <a16:creationId xmlns:a16="http://schemas.microsoft.com/office/drawing/2014/main" id="{7C90C87A-5164-D954-118C-EF5E292DB10D}"/>
                  </a:ext>
                </a:extLst>
              </p:cNvPr>
              <p:cNvSpPr txBox="1"/>
              <p:nvPr/>
            </p:nvSpPr>
            <p:spPr>
              <a:xfrm>
                <a:off x="4615658" y="3669974"/>
                <a:ext cx="574196" cy="338192"/>
              </a:xfrm>
              <a:prstGeom prst="rect">
                <a:avLst/>
              </a:prstGeom>
              <a:noFill/>
            </p:spPr>
            <p:txBody>
              <a:bodyPr wrap="square" rtlCol="0">
                <a:spAutoFit/>
              </a:bodyPr>
              <a:lstStyle/>
              <a:p>
                <a:r>
                  <a:rPr lang="en-US" sz="1650" b="1" dirty="0">
                    <a:solidFill>
                      <a:schemeClr val="accent4"/>
                    </a:solidFill>
                    <a:effectLst>
                      <a:outerShdw blurRad="38100" dist="38100" dir="2700000" algn="tl">
                        <a:srgbClr val="000000">
                          <a:alpha val="43137"/>
                        </a:srgbClr>
                      </a:outerShdw>
                    </a:effectLst>
                  </a:rPr>
                  <a:t>M3</a:t>
                </a:r>
              </a:p>
            </p:txBody>
          </p:sp>
          <p:sp>
            <p:nvSpPr>
              <p:cNvPr id="22" name="TextBox 21">
                <a:extLst>
                  <a:ext uri="{FF2B5EF4-FFF2-40B4-BE49-F238E27FC236}">
                    <a16:creationId xmlns:a16="http://schemas.microsoft.com/office/drawing/2014/main" id="{5A586925-91A5-29F6-3199-37030329ADEC}"/>
                  </a:ext>
                </a:extLst>
              </p:cNvPr>
              <p:cNvSpPr txBox="1"/>
              <p:nvPr/>
            </p:nvSpPr>
            <p:spPr>
              <a:xfrm rot="365587">
                <a:off x="5974844" y="3660781"/>
                <a:ext cx="1385875" cy="338192"/>
              </a:xfrm>
              <a:prstGeom prst="rect">
                <a:avLst/>
              </a:prstGeom>
              <a:noFill/>
            </p:spPr>
            <p:txBody>
              <a:bodyPr wrap="square" rtlCol="0">
                <a:spAutoFit/>
              </a:bodyPr>
              <a:lstStyle/>
              <a:p>
                <a:r>
                  <a:rPr lang="en-US" sz="1650" b="1" dirty="0">
                    <a:solidFill>
                      <a:srgbClr val="A7A8AA"/>
                    </a:solidFill>
                    <a:effectLst>
                      <a:outerShdw blurRad="38100" dist="38100" dir="2700000" algn="tl">
                        <a:srgbClr val="000000">
                          <a:alpha val="43137"/>
                        </a:srgbClr>
                      </a:outerShdw>
                    </a:effectLst>
                  </a:rPr>
                  <a:t>Delivery Ring</a:t>
                </a:r>
              </a:p>
            </p:txBody>
          </p:sp>
          <p:sp>
            <p:nvSpPr>
              <p:cNvPr id="23" name="TextBox 22">
                <a:extLst>
                  <a:ext uri="{FF2B5EF4-FFF2-40B4-BE49-F238E27FC236}">
                    <a16:creationId xmlns:a16="http://schemas.microsoft.com/office/drawing/2014/main" id="{EEB29D07-3C12-2554-1906-9F54138A2BA7}"/>
                  </a:ext>
                </a:extLst>
              </p:cNvPr>
              <p:cNvSpPr txBox="1"/>
              <p:nvPr/>
            </p:nvSpPr>
            <p:spPr>
              <a:xfrm>
                <a:off x="5574636" y="4612843"/>
                <a:ext cx="718673" cy="338192"/>
              </a:xfrm>
              <a:prstGeom prst="rect">
                <a:avLst/>
              </a:prstGeom>
              <a:noFill/>
            </p:spPr>
            <p:txBody>
              <a:bodyPr wrap="square" rtlCol="0">
                <a:spAutoFit/>
              </a:bodyPr>
              <a:lstStyle/>
              <a:p>
                <a:r>
                  <a:rPr lang="en-US" sz="1650" b="1" dirty="0">
                    <a:solidFill>
                      <a:schemeClr val="accent2"/>
                    </a:solidFill>
                    <a:effectLst>
                      <a:outerShdw blurRad="38100" dist="38100" dir="2700000" algn="tl">
                        <a:srgbClr val="000000">
                          <a:alpha val="43137"/>
                        </a:srgbClr>
                      </a:outerShdw>
                    </a:effectLst>
                  </a:rPr>
                  <a:t>  M5</a:t>
                </a:r>
              </a:p>
            </p:txBody>
          </p:sp>
          <p:sp>
            <p:nvSpPr>
              <p:cNvPr id="24" name="TextBox 23">
                <a:extLst>
                  <a:ext uri="{FF2B5EF4-FFF2-40B4-BE49-F238E27FC236}">
                    <a16:creationId xmlns:a16="http://schemas.microsoft.com/office/drawing/2014/main" id="{1EE95CB3-C5DF-25BF-59FD-E4C622FEF90F}"/>
                  </a:ext>
                </a:extLst>
              </p:cNvPr>
              <p:cNvSpPr txBox="1"/>
              <p:nvPr/>
            </p:nvSpPr>
            <p:spPr>
              <a:xfrm>
                <a:off x="6715925" y="4538629"/>
                <a:ext cx="574196" cy="338192"/>
              </a:xfrm>
              <a:prstGeom prst="rect">
                <a:avLst/>
              </a:prstGeom>
              <a:noFill/>
            </p:spPr>
            <p:txBody>
              <a:bodyPr wrap="square" rtlCol="0">
                <a:spAutoFit/>
              </a:bodyPr>
              <a:lstStyle/>
              <a:p>
                <a:r>
                  <a:rPr lang="en-US" sz="1650" b="1" dirty="0">
                    <a:solidFill>
                      <a:schemeClr val="accent2">
                        <a:lumMod val="50000"/>
                      </a:schemeClr>
                    </a:solidFill>
                    <a:effectLst>
                      <a:outerShdw blurRad="38100" dist="38100" dir="2700000" algn="tl">
                        <a:srgbClr val="000000">
                          <a:alpha val="43137"/>
                        </a:srgbClr>
                      </a:outerShdw>
                    </a:effectLst>
                  </a:rPr>
                  <a:t>M4</a:t>
                </a:r>
              </a:p>
            </p:txBody>
          </p:sp>
          <p:sp>
            <p:nvSpPr>
              <p:cNvPr id="25" name="TextBox 24">
                <a:extLst>
                  <a:ext uri="{FF2B5EF4-FFF2-40B4-BE49-F238E27FC236}">
                    <a16:creationId xmlns:a16="http://schemas.microsoft.com/office/drawing/2014/main" id="{93B2FF2E-8E51-CFFA-640E-7B0C3D899FCD}"/>
                  </a:ext>
                </a:extLst>
              </p:cNvPr>
              <p:cNvSpPr txBox="1"/>
              <p:nvPr/>
            </p:nvSpPr>
            <p:spPr>
              <a:xfrm rot="2191045">
                <a:off x="3765817" y="3387513"/>
                <a:ext cx="894099" cy="309321"/>
              </a:xfrm>
              <a:prstGeom prst="rect">
                <a:avLst/>
              </a:prstGeom>
              <a:noFill/>
            </p:spPr>
            <p:txBody>
              <a:bodyPr wrap="square" rtlCol="0">
                <a:spAutoFit/>
              </a:bodyPr>
              <a:lstStyle/>
              <a:p>
                <a:pPr algn="ctr">
                  <a:lnSpc>
                    <a:spcPct val="80000"/>
                  </a:lnSpc>
                </a:pPr>
                <a:r>
                  <a:rPr lang="en-US" sz="900" b="1" dirty="0">
                    <a:solidFill>
                      <a:schemeClr val="accent6">
                        <a:lumMod val="20000"/>
                        <a:lumOff val="80000"/>
                      </a:schemeClr>
                    </a:solidFill>
                    <a:effectLst>
                      <a:outerShdw blurRad="38100" dist="38100" dir="2700000" algn="tl">
                        <a:srgbClr val="000000">
                          <a:alpha val="43137"/>
                        </a:srgbClr>
                      </a:outerShdw>
                    </a:effectLst>
                  </a:rPr>
                  <a:t>AP0</a:t>
                </a:r>
              </a:p>
              <a:p>
                <a:pPr algn="ctr">
                  <a:lnSpc>
                    <a:spcPct val="80000"/>
                  </a:lnSpc>
                </a:pPr>
                <a:r>
                  <a:rPr lang="en-US" sz="900" b="1" dirty="0">
                    <a:solidFill>
                      <a:schemeClr val="accent6">
                        <a:lumMod val="20000"/>
                        <a:lumOff val="80000"/>
                      </a:schemeClr>
                    </a:solidFill>
                    <a:effectLst>
                      <a:outerShdw blurRad="38100" dist="38100" dir="2700000" algn="tl">
                        <a:srgbClr val="000000">
                          <a:alpha val="43137"/>
                        </a:srgbClr>
                      </a:outerShdw>
                    </a:effectLst>
                  </a:rPr>
                  <a:t>Target Station</a:t>
                </a:r>
              </a:p>
            </p:txBody>
          </p:sp>
          <p:sp>
            <p:nvSpPr>
              <p:cNvPr id="26" name="TextBox 25">
                <a:extLst>
                  <a:ext uri="{FF2B5EF4-FFF2-40B4-BE49-F238E27FC236}">
                    <a16:creationId xmlns:a16="http://schemas.microsoft.com/office/drawing/2014/main" id="{68716DB6-739A-6C05-6AD7-17446F28CC48}"/>
                  </a:ext>
                </a:extLst>
              </p:cNvPr>
              <p:cNvSpPr txBox="1"/>
              <p:nvPr/>
            </p:nvSpPr>
            <p:spPr>
              <a:xfrm rot="3075643">
                <a:off x="5615864" y="4163882"/>
                <a:ext cx="516488" cy="229403"/>
              </a:xfrm>
              <a:prstGeom prst="rect">
                <a:avLst/>
              </a:prstGeom>
              <a:noFill/>
            </p:spPr>
            <p:txBody>
              <a:bodyPr wrap="square" rtlCol="0">
                <a:spAutoFit/>
              </a:bodyPr>
              <a:lstStyle/>
              <a:p>
                <a:r>
                  <a:rPr lang="en-US" sz="900" b="1" dirty="0">
                    <a:solidFill>
                      <a:schemeClr val="accent6">
                        <a:lumMod val="20000"/>
                        <a:lumOff val="80000"/>
                      </a:schemeClr>
                    </a:solidFill>
                    <a:effectLst>
                      <a:outerShdw blurRad="38100" dist="38100" dir="2700000" algn="tl">
                        <a:srgbClr val="000000">
                          <a:alpha val="43137"/>
                        </a:srgbClr>
                      </a:outerShdw>
                    </a:effectLst>
                  </a:rPr>
                  <a:t>AP30</a:t>
                </a:r>
              </a:p>
            </p:txBody>
          </p:sp>
          <p:sp>
            <p:nvSpPr>
              <p:cNvPr id="27" name="TextBox 26">
                <a:extLst>
                  <a:ext uri="{FF2B5EF4-FFF2-40B4-BE49-F238E27FC236}">
                    <a16:creationId xmlns:a16="http://schemas.microsoft.com/office/drawing/2014/main" id="{D6710E82-BBA6-B3FA-44B7-42546EBE1A5F}"/>
                  </a:ext>
                </a:extLst>
              </p:cNvPr>
              <p:cNvSpPr txBox="1"/>
              <p:nvPr/>
            </p:nvSpPr>
            <p:spPr>
              <a:xfrm rot="470845">
                <a:off x="6033380" y="3967759"/>
                <a:ext cx="516488" cy="225461"/>
              </a:xfrm>
              <a:prstGeom prst="rect">
                <a:avLst/>
              </a:prstGeom>
              <a:noFill/>
            </p:spPr>
            <p:txBody>
              <a:bodyPr wrap="square" rtlCol="0">
                <a:spAutoFit/>
              </a:bodyPr>
              <a:lstStyle/>
              <a:p>
                <a:r>
                  <a:rPr lang="en-US" sz="900" b="1" dirty="0">
                    <a:solidFill>
                      <a:schemeClr val="accent6">
                        <a:lumMod val="20000"/>
                        <a:lumOff val="80000"/>
                      </a:schemeClr>
                    </a:solidFill>
                    <a:effectLst>
                      <a:outerShdw blurRad="38100" dist="38100" dir="2700000" algn="tl">
                        <a:srgbClr val="000000">
                          <a:alpha val="43137"/>
                        </a:srgbClr>
                      </a:outerShdw>
                    </a:effectLst>
                  </a:rPr>
                  <a:t>AP50</a:t>
                </a:r>
              </a:p>
            </p:txBody>
          </p:sp>
          <p:sp>
            <p:nvSpPr>
              <p:cNvPr id="28" name="TextBox 27">
                <a:extLst>
                  <a:ext uri="{FF2B5EF4-FFF2-40B4-BE49-F238E27FC236}">
                    <a16:creationId xmlns:a16="http://schemas.microsoft.com/office/drawing/2014/main" id="{131B33C4-3209-9082-16BD-17E83A695F7B}"/>
                  </a:ext>
                </a:extLst>
              </p:cNvPr>
              <p:cNvSpPr txBox="1"/>
              <p:nvPr/>
            </p:nvSpPr>
            <p:spPr>
              <a:xfrm rot="20167077">
                <a:off x="6413287" y="4205588"/>
                <a:ext cx="516488" cy="225461"/>
              </a:xfrm>
              <a:prstGeom prst="rect">
                <a:avLst/>
              </a:prstGeom>
              <a:noFill/>
            </p:spPr>
            <p:txBody>
              <a:bodyPr wrap="square" rtlCol="0">
                <a:spAutoFit/>
              </a:bodyPr>
              <a:lstStyle/>
              <a:p>
                <a:r>
                  <a:rPr lang="en-US" sz="900" b="1" dirty="0">
                    <a:solidFill>
                      <a:schemeClr val="accent6">
                        <a:lumMod val="20000"/>
                        <a:lumOff val="80000"/>
                      </a:schemeClr>
                    </a:solidFill>
                    <a:effectLst>
                      <a:outerShdw blurRad="38100" dist="38100" dir="2700000" algn="tl">
                        <a:srgbClr val="000000">
                          <a:alpha val="43137"/>
                        </a:srgbClr>
                      </a:outerShdw>
                    </a:effectLst>
                  </a:rPr>
                  <a:t>AP10</a:t>
                </a:r>
              </a:p>
            </p:txBody>
          </p:sp>
          <p:sp>
            <p:nvSpPr>
              <p:cNvPr id="29" name="TextBox 28">
                <a:extLst>
                  <a:ext uri="{FF2B5EF4-FFF2-40B4-BE49-F238E27FC236}">
                    <a16:creationId xmlns:a16="http://schemas.microsoft.com/office/drawing/2014/main" id="{BF750CF4-D0C6-53C5-9554-575839092766}"/>
                  </a:ext>
                </a:extLst>
              </p:cNvPr>
              <p:cNvSpPr txBox="1"/>
              <p:nvPr/>
            </p:nvSpPr>
            <p:spPr>
              <a:xfrm rot="1398703">
                <a:off x="7613879" y="4672138"/>
                <a:ext cx="577402" cy="225461"/>
              </a:xfrm>
              <a:prstGeom prst="rect">
                <a:avLst/>
              </a:prstGeom>
              <a:noFill/>
            </p:spPr>
            <p:txBody>
              <a:bodyPr wrap="square" rtlCol="0">
                <a:spAutoFit/>
              </a:bodyPr>
              <a:lstStyle/>
              <a:p>
                <a:r>
                  <a:rPr lang="en-US" sz="900" b="1" dirty="0">
                    <a:solidFill>
                      <a:schemeClr val="accent6">
                        <a:lumMod val="20000"/>
                        <a:lumOff val="80000"/>
                      </a:schemeClr>
                    </a:solidFill>
                    <a:effectLst>
                      <a:outerShdw blurRad="38100" dist="38100" dir="2700000" algn="tl">
                        <a:srgbClr val="000000">
                          <a:alpha val="43137"/>
                        </a:srgbClr>
                      </a:outerShdw>
                    </a:effectLst>
                  </a:rPr>
                  <a:t>Mu2e</a:t>
                </a:r>
              </a:p>
            </p:txBody>
          </p:sp>
          <p:sp>
            <p:nvSpPr>
              <p:cNvPr id="30" name="TextBox 29">
                <a:extLst>
                  <a:ext uri="{FF2B5EF4-FFF2-40B4-BE49-F238E27FC236}">
                    <a16:creationId xmlns:a16="http://schemas.microsoft.com/office/drawing/2014/main" id="{9CF441D3-1647-6AF2-BB7E-E0CC3EC93892}"/>
                  </a:ext>
                </a:extLst>
              </p:cNvPr>
              <p:cNvSpPr txBox="1"/>
              <p:nvPr/>
            </p:nvSpPr>
            <p:spPr>
              <a:xfrm rot="1109329">
                <a:off x="6197863" y="4747430"/>
                <a:ext cx="526106" cy="360738"/>
              </a:xfrm>
              <a:prstGeom prst="rect">
                <a:avLst/>
              </a:prstGeom>
              <a:noFill/>
            </p:spPr>
            <p:txBody>
              <a:bodyPr wrap="square" rtlCol="0">
                <a:spAutoFit/>
              </a:bodyPr>
              <a:lstStyle/>
              <a:p>
                <a:r>
                  <a:rPr lang="en-US" sz="900" b="1" dirty="0">
                    <a:solidFill>
                      <a:schemeClr val="accent6">
                        <a:lumMod val="20000"/>
                        <a:lumOff val="80000"/>
                      </a:schemeClr>
                    </a:solidFill>
                    <a:effectLst>
                      <a:outerShdw blurRad="38100" dist="38100" dir="2700000" algn="tl">
                        <a:srgbClr val="000000">
                          <a:alpha val="43137"/>
                        </a:srgbClr>
                      </a:outerShdw>
                    </a:effectLst>
                  </a:rPr>
                  <a:t>MC-1</a:t>
                </a:r>
              </a:p>
              <a:p>
                <a:r>
                  <a:rPr lang="en-US" sz="900" b="1" dirty="0">
                    <a:solidFill>
                      <a:schemeClr val="accent6">
                        <a:lumMod val="20000"/>
                        <a:lumOff val="80000"/>
                      </a:schemeClr>
                    </a:solidFill>
                    <a:effectLst>
                      <a:outerShdw blurRad="38100" dist="38100" dir="2700000" algn="tl">
                        <a:srgbClr val="000000">
                          <a:alpha val="43137"/>
                        </a:srgbClr>
                      </a:outerShdw>
                    </a:effectLst>
                  </a:rPr>
                  <a:t>(g-2)</a:t>
                </a:r>
              </a:p>
            </p:txBody>
          </p:sp>
          <p:grpSp>
            <p:nvGrpSpPr>
              <p:cNvPr id="31" name="Group 30">
                <a:extLst>
                  <a:ext uri="{FF2B5EF4-FFF2-40B4-BE49-F238E27FC236}">
                    <a16:creationId xmlns:a16="http://schemas.microsoft.com/office/drawing/2014/main" id="{11CB5EF0-A8C4-B1C0-B553-BC68B855EA07}"/>
                  </a:ext>
                </a:extLst>
              </p:cNvPr>
              <p:cNvGrpSpPr/>
              <p:nvPr/>
            </p:nvGrpSpPr>
            <p:grpSpPr>
              <a:xfrm>
                <a:off x="5510352" y="3921176"/>
                <a:ext cx="1650790" cy="681576"/>
                <a:chOff x="3986351" y="3921175"/>
                <a:chExt cx="1650790" cy="681576"/>
              </a:xfrm>
            </p:grpSpPr>
            <p:grpSp>
              <p:nvGrpSpPr>
                <p:cNvPr id="44" name="Group 43">
                  <a:extLst>
                    <a:ext uri="{FF2B5EF4-FFF2-40B4-BE49-F238E27FC236}">
                      <a16:creationId xmlns:a16="http://schemas.microsoft.com/office/drawing/2014/main" id="{C83BD015-4E78-D0FD-69E3-0B37BDAD97F5}"/>
                    </a:ext>
                  </a:extLst>
                </p:cNvPr>
                <p:cNvGrpSpPr/>
                <p:nvPr/>
              </p:nvGrpSpPr>
              <p:grpSpPr>
                <a:xfrm>
                  <a:off x="4014241" y="3927921"/>
                  <a:ext cx="1622900" cy="674830"/>
                  <a:chOff x="4014241" y="3927921"/>
                  <a:chExt cx="1622900" cy="674830"/>
                </a:xfrm>
              </p:grpSpPr>
              <p:cxnSp>
                <p:nvCxnSpPr>
                  <p:cNvPr id="46" name="Straight Connector 45">
                    <a:extLst>
                      <a:ext uri="{FF2B5EF4-FFF2-40B4-BE49-F238E27FC236}">
                        <a16:creationId xmlns:a16="http://schemas.microsoft.com/office/drawing/2014/main" id="{F802C183-EB4C-5C9B-9BE0-A243BBC9C0B9}"/>
                      </a:ext>
                    </a:extLst>
                  </p:cNvPr>
                  <p:cNvCxnSpPr>
                    <a:cxnSpLocks noChangeAspect="1"/>
                    <a:stCxn id="45" idx="0"/>
                    <a:endCxn id="49" idx="0"/>
                  </p:cNvCxnSpPr>
                  <p:nvPr/>
                </p:nvCxnSpPr>
                <p:spPr>
                  <a:xfrm>
                    <a:off x="4332764" y="3927921"/>
                    <a:ext cx="1025373" cy="103705"/>
                  </a:xfrm>
                  <a:prstGeom prst="line">
                    <a:avLst/>
                  </a:prstGeom>
                  <a:ln w="38100">
                    <a:solidFill>
                      <a:srgbClr val="A7A8AA"/>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3CA63D7C-4CDA-1716-BE70-550D68749617}"/>
                      </a:ext>
                    </a:extLst>
                  </p:cNvPr>
                  <p:cNvCxnSpPr>
                    <a:cxnSpLocks/>
                    <a:stCxn id="50" idx="0"/>
                  </p:cNvCxnSpPr>
                  <p:nvPr/>
                </p:nvCxnSpPr>
                <p:spPr>
                  <a:xfrm flipV="1">
                    <a:off x="4872152" y="4237285"/>
                    <a:ext cx="744877" cy="319815"/>
                  </a:xfrm>
                  <a:prstGeom prst="line">
                    <a:avLst/>
                  </a:prstGeom>
                  <a:ln w="38100">
                    <a:solidFill>
                      <a:srgbClr val="A7A8AA"/>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B79FC8BF-BD72-8218-11FF-F10DEABEDF49}"/>
                      </a:ext>
                    </a:extLst>
                  </p:cNvPr>
                  <p:cNvCxnSpPr>
                    <a:cxnSpLocks noChangeAspect="1"/>
                  </p:cNvCxnSpPr>
                  <p:nvPr/>
                </p:nvCxnSpPr>
                <p:spPr>
                  <a:xfrm>
                    <a:off x="4014241" y="4068857"/>
                    <a:ext cx="375982" cy="458261"/>
                  </a:xfrm>
                  <a:prstGeom prst="line">
                    <a:avLst/>
                  </a:prstGeom>
                  <a:ln w="38100">
                    <a:solidFill>
                      <a:srgbClr val="A7A8AA"/>
                    </a:solidFill>
                  </a:ln>
                </p:spPr>
                <p:style>
                  <a:lnRef idx="2">
                    <a:schemeClr val="accent1"/>
                  </a:lnRef>
                  <a:fillRef idx="0">
                    <a:schemeClr val="accent1"/>
                  </a:fillRef>
                  <a:effectRef idx="1">
                    <a:schemeClr val="accent1"/>
                  </a:effectRef>
                  <a:fontRef idx="minor">
                    <a:schemeClr val="tx1"/>
                  </a:fontRef>
                </p:style>
              </p:cxnSp>
              <p:sp>
                <p:nvSpPr>
                  <p:cNvPr id="49" name="Arc 48">
                    <a:extLst>
                      <a:ext uri="{FF2B5EF4-FFF2-40B4-BE49-F238E27FC236}">
                        <a16:creationId xmlns:a16="http://schemas.microsoft.com/office/drawing/2014/main" id="{4D2D1E45-8645-DC15-D7E9-9276D424B841}"/>
                      </a:ext>
                    </a:extLst>
                  </p:cNvPr>
                  <p:cNvSpPr/>
                  <p:nvPr/>
                </p:nvSpPr>
                <p:spPr>
                  <a:xfrm rot="507876">
                    <a:off x="5161745" y="4035184"/>
                    <a:ext cx="475396" cy="238082"/>
                  </a:xfrm>
                  <a:prstGeom prst="arc">
                    <a:avLst>
                      <a:gd name="adj1" fmla="val 14592832"/>
                      <a:gd name="adj2" fmla="val 1480625"/>
                    </a:avLst>
                  </a:prstGeom>
                  <a:ln w="38100">
                    <a:solidFill>
                      <a:srgbClr val="A7A8A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solidFill>
                        <a:srgbClr val="808080"/>
                      </a:solidFill>
                    </a:endParaRPr>
                  </a:p>
                </p:txBody>
              </p:sp>
              <p:sp>
                <p:nvSpPr>
                  <p:cNvPr id="50" name="Arc 49">
                    <a:extLst>
                      <a:ext uri="{FF2B5EF4-FFF2-40B4-BE49-F238E27FC236}">
                        <a16:creationId xmlns:a16="http://schemas.microsoft.com/office/drawing/2014/main" id="{F4C9504D-90E0-0470-DE06-B291766A55CE}"/>
                      </a:ext>
                    </a:extLst>
                  </p:cNvPr>
                  <p:cNvSpPr/>
                  <p:nvPr/>
                </p:nvSpPr>
                <p:spPr>
                  <a:xfrm rot="507876">
                    <a:off x="4355215" y="4364669"/>
                    <a:ext cx="537676" cy="238082"/>
                  </a:xfrm>
                  <a:prstGeom prst="arc">
                    <a:avLst>
                      <a:gd name="adj1" fmla="val 480845"/>
                      <a:gd name="adj2" fmla="val 10344986"/>
                    </a:avLst>
                  </a:prstGeom>
                  <a:ln w="38100">
                    <a:solidFill>
                      <a:srgbClr val="A7A8A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solidFill>
                        <a:srgbClr val="808080"/>
                      </a:solidFill>
                    </a:endParaRPr>
                  </a:p>
                </p:txBody>
              </p:sp>
            </p:grpSp>
            <p:sp>
              <p:nvSpPr>
                <p:cNvPr id="45" name="Arc 44">
                  <a:extLst>
                    <a:ext uri="{FF2B5EF4-FFF2-40B4-BE49-F238E27FC236}">
                      <a16:creationId xmlns:a16="http://schemas.microsoft.com/office/drawing/2014/main" id="{EB46DE3B-F4CD-CF4C-8C12-305217D448D8}"/>
                    </a:ext>
                  </a:extLst>
                </p:cNvPr>
                <p:cNvSpPr/>
                <p:nvPr/>
              </p:nvSpPr>
              <p:spPr>
                <a:xfrm rot="311450" flipH="1">
                  <a:off x="3986351" y="3921175"/>
                  <a:ext cx="572080" cy="248497"/>
                </a:xfrm>
                <a:prstGeom prst="arc">
                  <a:avLst>
                    <a:gd name="adj1" fmla="val 14903913"/>
                    <a:gd name="adj2" fmla="val 1480625"/>
                  </a:avLst>
                </a:prstGeom>
                <a:ln w="38100">
                  <a:solidFill>
                    <a:srgbClr val="A7A8A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solidFill>
                      <a:srgbClr val="808080"/>
                    </a:solidFill>
                  </a:endParaRPr>
                </a:p>
              </p:txBody>
            </p:sp>
          </p:grpSp>
          <p:grpSp>
            <p:nvGrpSpPr>
              <p:cNvPr id="32" name="Group 31">
                <a:extLst>
                  <a:ext uri="{FF2B5EF4-FFF2-40B4-BE49-F238E27FC236}">
                    <a16:creationId xmlns:a16="http://schemas.microsoft.com/office/drawing/2014/main" id="{ED5C588E-EAB6-EDF7-7665-F7CE0A97ECD9}"/>
                  </a:ext>
                </a:extLst>
              </p:cNvPr>
              <p:cNvGrpSpPr/>
              <p:nvPr/>
            </p:nvGrpSpPr>
            <p:grpSpPr>
              <a:xfrm>
                <a:off x="4258491" y="3321899"/>
                <a:ext cx="1409768" cy="921446"/>
                <a:chOff x="2734491" y="3321899"/>
                <a:chExt cx="1409768" cy="921446"/>
              </a:xfrm>
            </p:grpSpPr>
            <p:cxnSp>
              <p:nvCxnSpPr>
                <p:cNvPr id="41" name="Straight Connector 40">
                  <a:extLst>
                    <a:ext uri="{FF2B5EF4-FFF2-40B4-BE49-F238E27FC236}">
                      <a16:creationId xmlns:a16="http://schemas.microsoft.com/office/drawing/2014/main" id="{7DA91B51-2C55-2898-DEBF-12CE949A3854}"/>
                    </a:ext>
                  </a:extLst>
                </p:cNvPr>
                <p:cNvCxnSpPr/>
                <p:nvPr/>
              </p:nvCxnSpPr>
              <p:spPr>
                <a:xfrm>
                  <a:off x="2842639" y="3443467"/>
                  <a:ext cx="867969" cy="386411"/>
                </a:xfrm>
                <a:prstGeom prst="line">
                  <a:avLst/>
                </a:prstGeom>
                <a:ln w="381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D6A34F19-B8F2-09C4-117F-689363AE5C40}"/>
                    </a:ext>
                  </a:extLst>
                </p:cNvPr>
                <p:cNvCxnSpPr>
                  <a:cxnSpLocks/>
                </p:cNvCxnSpPr>
                <p:nvPr/>
              </p:nvCxnSpPr>
              <p:spPr>
                <a:xfrm>
                  <a:off x="2734491" y="3321899"/>
                  <a:ext cx="108148" cy="121568"/>
                </a:xfrm>
                <a:prstGeom prst="line">
                  <a:avLst/>
                </a:prstGeom>
                <a:ln w="38100">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B5BD9629-7892-792A-B7CE-0C37596B7832}"/>
                    </a:ext>
                  </a:extLst>
                </p:cNvPr>
                <p:cNvCxnSpPr>
                  <a:cxnSpLocks noChangeAspect="1"/>
                </p:cNvCxnSpPr>
                <p:nvPr/>
              </p:nvCxnSpPr>
              <p:spPr>
                <a:xfrm>
                  <a:off x="3710607" y="3829877"/>
                  <a:ext cx="433652" cy="413468"/>
                </a:xfrm>
                <a:prstGeom prst="line">
                  <a:avLst/>
                </a:prstGeom>
                <a:ln w="38100">
                  <a:solidFill>
                    <a:schemeClr val="accent4"/>
                  </a:solidFill>
                </a:ln>
              </p:spPr>
              <p:style>
                <a:lnRef idx="2">
                  <a:schemeClr val="accent1"/>
                </a:lnRef>
                <a:fillRef idx="0">
                  <a:schemeClr val="accent1"/>
                </a:fillRef>
                <a:effectRef idx="1">
                  <a:schemeClr val="accent1"/>
                </a:effectRef>
                <a:fontRef idx="minor">
                  <a:schemeClr val="tx1"/>
                </a:fontRef>
              </p:style>
            </p:cxnSp>
          </p:grpSp>
          <p:cxnSp>
            <p:nvCxnSpPr>
              <p:cNvPr id="33" name="Straight Connector 32">
                <a:extLst>
                  <a:ext uri="{FF2B5EF4-FFF2-40B4-BE49-F238E27FC236}">
                    <a16:creationId xmlns:a16="http://schemas.microsoft.com/office/drawing/2014/main" id="{4CED76FC-F60F-A81B-2714-F6DD82BB586D}"/>
                  </a:ext>
                </a:extLst>
              </p:cNvPr>
              <p:cNvCxnSpPr>
                <a:cxnSpLocks noChangeAspect="1"/>
              </p:cNvCxnSpPr>
              <p:nvPr/>
            </p:nvCxnSpPr>
            <p:spPr>
              <a:xfrm flipH="1" flipV="1">
                <a:off x="4366639" y="3386659"/>
                <a:ext cx="260172" cy="154476"/>
              </a:xfrm>
              <a:prstGeom prst="line">
                <a:avLst/>
              </a:prstGeom>
              <a:ln w="38100">
                <a:solidFill>
                  <a:srgbClr val="00B0F0"/>
                </a:solidFill>
                <a:prstDash val="sysDot"/>
              </a:ln>
            </p:spPr>
            <p:style>
              <a:lnRef idx="2">
                <a:schemeClr val="accent1"/>
              </a:lnRef>
              <a:fillRef idx="0">
                <a:schemeClr val="accent1"/>
              </a:fillRef>
              <a:effectRef idx="1">
                <a:schemeClr val="accent1"/>
              </a:effectRef>
              <a:fontRef idx="minor">
                <a:schemeClr val="tx1"/>
              </a:fontRef>
            </p:style>
          </p:cxnSp>
          <p:grpSp>
            <p:nvGrpSpPr>
              <p:cNvPr id="34" name="Group 33">
                <a:extLst>
                  <a:ext uri="{FF2B5EF4-FFF2-40B4-BE49-F238E27FC236}">
                    <a16:creationId xmlns:a16="http://schemas.microsoft.com/office/drawing/2014/main" id="{C02D8030-AECC-D26A-2981-37385CB18746}"/>
                  </a:ext>
                </a:extLst>
              </p:cNvPr>
              <p:cNvGrpSpPr/>
              <p:nvPr/>
            </p:nvGrpSpPr>
            <p:grpSpPr>
              <a:xfrm>
                <a:off x="5806781" y="4408779"/>
                <a:ext cx="1784770" cy="678352"/>
                <a:chOff x="4282781" y="4408778"/>
                <a:chExt cx="1784770" cy="678352"/>
              </a:xfrm>
            </p:grpSpPr>
            <p:grpSp>
              <p:nvGrpSpPr>
                <p:cNvPr id="37" name="Group 36">
                  <a:extLst>
                    <a:ext uri="{FF2B5EF4-FFF2-40B4-BE49-F238E27FC236}">
                      <a16:creationId xmlns:a16="http://schemas.microsoft.com/office/drawing/2014/main" id="{B1C44C87-5C7A-D8E9-EBEF-7DE5DB942213}"/>
                    </a:ext>
                  </a:extLst>
                </p:cNvPr>
                <p:cNvGrpSpPr/>
                <p:nvPr/>
              </p:nvGrpSpPr>
              <p:grpSpPr>
                <a:xfrm>
                  <a:off x="4282781" y="4408778"/>
                  <a:ext cx="486605" cy="304065"/>
                  <a:chOff x="4282781" y="4408778"/>
                  <a:chExt cx="486605" cy="304065"/>
                </a:xfrm>
              </p:grpSpPr>
              <p:cxnSp>
                <p:nvCxnSpPr>
                  <p:cNvPr id="39" name="Straight Connector 38">
                    <a:extLst>
                      <a:ext uri="{FF2B5EF4-FFF2-40B4-BE49-F238E27FC236}">
                        <a16:creationId xmlns:a16="http://schemas.microsoft.com/office/drawing/2014/main" id="{6E593B0A-50B2-2E5A-D99B-F0BEB2ECA3F7}"/>
                      </a:ext>
                    </a:extLst>
                  </p:cNvPr>
                  <p:cNvCxnSpPr>
                    <a:cxnSpLocks/>
                  </p:cNvCxnSpPr>
                  <p:nvPr/>
                </p:nvCxnSpPr>
                <p:spPr>
                  <a:xfrm>
                    <a:off x="4282781" y="4408778"/>
                    <a:ext cx="169949" cy="202979"/>
                  </a:xfrm>
                  <a:prstGeom prst="line">
                    <a:avLst/>
                  </a:prstGeom>
                  <a:ln w="38100">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690ABBC1-00EC-3DBF-F6AB-58E0D6CA9553}"/>
                      </a:ext>
                    </a:extLst>
                  </p:cNvPr>
                  <p:cNvCxnSpPr/>
                  <p:nvPr/>
                </p:nvCxnSpPr>
                <p:spPr>
                  <a:xfrm flipH="1" flipV="1">
                    <a:off x="4452731" y="4614523"/>
                    <a:ext cx="316655" cy="98320"/>
                  </a:xfrm>
                  <a:prstGeom prst="line">
                    <a:avLst/>
                  </a:prstGeom>
                  <a:ln w="38100">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grpSp>
            <p:cxnSp>
              <p:nvCxnSpPr>
                <p:cNvPr id="38" name="Straight Connector 37">
                  <a:extLst>
                    <a:ext uri="{FF2B5EF4-FFF2-40B4-BE49-F238E27FC236}">
                      <a16:creationId xmlns:a16="http://schemas.microsoft.com/office/drawing/2014/main" id="{5B6B98AB-6709-F45E-C919-140C2BDF5CEA}"/>
                    </a:ext>
                  </a:extLst>
                </p:cNvPr>
                <p:cNvCxnSpPr>
                  <a:cxnSpLocks noChangeAspect="1"/>
                </p:cNvCxnSpPr>
                <p:nvPr/>
              </p:nvCxnSpPr>
              <p:spPr>
                <a:xfrm flipH="1" flipV="1">
                  <a:off x="4750455" y="4712843"/>
                  <a:ext cx="1317096" cy="374287"/>
                </a:xfrm>
                <a:prstGeom prst="line">
                  <a:avLst/>
                </a:prstGeom>
                <a:ln w="38100">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grpSp>
          <p:cxnSp>
            <p:nvCxnSpPr>
              <p:cNvPr id="35" name="Straight Connector 34">
                <a:extLst>
                  <a:ext uri="{FF2B5EF4-FFF2-40B4-BE49-F238E27FC236}">
                    <a16:creationId xmlns:a16="http://schemas.microsoft.com/office/drawing/2014/main" id="{10A9AD40-9ABF-AAF0-1B72-5827DA570214}"/>
                  </a:ext>
                </a:extLst>
              </p:cNvPr>
              <p:cNvCxnSpPr>
                <a:cxnSpLocks/>
              </p:cNvCxnSpPr>
              <p:nvPr/>
            </p:nvCxnSpPr>
            <p:spPr>
              <a:xfrm flipH="1" flipV="1">
                <a:off x="5895751" y="4538629"/>
                <a:ext cx="366504" cy="227337"/>
              </a:xfrm>
              <a:prstGeom prst="line">
                <a:avLst/>
              </a:prstGeom>
              <a:ln w="38100">
                <a:solidFill>
                  <a:schemeClr val="accent2"/>
                </a:solidFill>
                <a:prstDash val="sysDot"/>
              </a:ln>
            </p:spPr>
            <p:style>
              <a:lnRef idx="2">
                <a:schemeClr val="accent1"/>
              </a:lnRef>
              <a:fillRef idx="0">
                <a:schemeClr val="accent1"/>
              </a:fillRef>
              <a:effectRef idx="1">
                <a:schemeClr val="accent1"/>
              </a:effectRef>
              <a:fontRef idx="minor">
                <a:schemeClr val="tx1"/>
              </a:fontRef>
            </p:style>
          </p:cxnSp>
        </p:grpSp>
        <p:cxnSp>
          <p:nvCxnSpPr>
            <p:cNvPr id="12" name="Straight Connector 11">
              <a:extLst>
                <a:ext uri="{FF2B5EF4-FFF2-40B4-BE49-F238E27FC236}">
                  <a16:creationId xmlns:a16="http://schemas.microsoft.com/office/drawing/2014/main" id="{3DBB62DB-5A53-3137-178B-E19DE11E830D}"/>
                </a:ext>
              </a:extLst>
            </p:cNvPr>
            <p:cNvCxnSpPr>
              <a:cxnSpLocks noChangeAspect="1"/>
            </p:cNvCxnSpPr>
            <p:nvPr/>
          </p:nvCxnSpPr>
          <p:spPr>
            <a:xfrm rot="180000">
              <a:off x="4045870" y="3899945"/>
              <a:ext cx="343720" cy="39288"/>
            </a:xfrm>
            <a:prstGeom prst="line">
              <a:avLst/>
            </a:prstGeom>
            <a:ln w="38100">
              <a:solidFill>
                <a:srgbClr val="FFC000"/>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311E7B6B-51E5-3118-4F8F-391957B15114}"/>
                </a:ext>
              </a:extLst>
            </p:cNvPr>
            <p:cNvSpPr txBox="1"/>
            <p:nvPr/>
          </p:nvSpPr>
          <p:spPr>
            <a:xfrm rot="490829">
              <a:off x="3917161" y="3610407"/>
              <a:ext cx="642313" cy="307777"/>
            </a:xfrm>
            <a:prstGeom prst="rect">
              <a:avLst/>
            </a:prstGeom>
            <a:noFill/>
          </p:spPr>
          <p:txBody>
            <a:bodyPr wrap="square" rtlCol="0">
              <a:spAutoFit/>
            </a:bodyPr>
            <a:lstStyle/>
            <a:p>
              <a:r>
                <a:rPr lang="en-US" sz="1400" b="1" dirty="0">
                  <a:solidFill>
                    <a:srgbClr val="FFC000"/>
                  </a:solidFill>
                  <a:effectLst>
                    <a:outerShdw blurRad="38100" dist="38100" dir="2700000" algn="tl">
                      <a:srgbClr val="000000">
                        <a:alpha val="43137"/>
                      </a:srgbClr>
                    </a:outerShdw>
                  </a:effectLst>
                </a:rPr>
                <a:t>Abort</a:t>
              </a:r>
            </a:p>
          </p:txBody>
        </p:sp>
        <p:sp>
          <p:nvSpPr>
            <p:cNvPr id="14" name="TextBox 13">
              <a:extLst>
                <a:ext uri="{FF2B5EF4-FFF2-40B4-BE49-F238E27FC236}">
                  <a16:creationId xmlns:a16="http://schemas.microsoft.com/office/drawing/2014/main" id="{02A24FBF-3919-96AF-A6C8-B0E0BC6420C7}"/>
                </a:ext>
              </a:extLst>
            </p:cNvPr>
            <p:cNvSpPr txBox="1"/>
            <p:nvPr/>
          </p:nvSpPr>
          <p:spPr>
            <a:xfrm>
              <a:off x="4016505" y="4846641"/>
              <a:ext cx="723149" cy="230832"/>
            </a:xfrm>
            <a:prstGeom prst="rect">
              <a:avLst/>
            </a:prstGeom>
            <a:noFill/>
          </p:spPr>
          <p:txBody>
            <a:bodyPr wrap="square" rtlCol="0">
              <a:spAutoFit/>
            </a:bodyPr>
            <a:lstStyle/>
            <a:p>
              <a:r>
                <a:rPr lang="en-US" sz="900" b="1" dirty="0">
                  <a:solidFill>
                    <a:schemeClr val="accent2"/>
                  </a:solidFill>
                  <a:effectLst>
                    <a:outerShdw blurRad="38100" dist="38100" dir="2700000" algn="tl">
                      <a:srgbClr val="000000">
                        <a:alpha val="43137"/>
                      </a:srgbClr>
                    </a:outerShdw>
                  </a:effectLst>
                </a:rPr>
                <a:t>(not in use)</a:t>
              </a:r>
            </a:p>
          </p:txBody>
        </p:sp>
        <p:sp>
          <p:nvSpPr>
            <p:cNvPr id="15" name="TextBox 14">
              <a:extLst>
                <a:ext uri="{FF2B5EF4-FFF2-40B4-BE49-F238E27FC236}">
                  <a16:creationId xmlns:a16="http://schemas.microsoft.com/office/drawing/2014/main" id="{F90EB3B2-B8C4-67AA-3403-DA0D20616172}"/>
                </a:ext>
              </a:extLst>
            </p:cNvPr>
            <p:cNvSpPr txBox="1"/>
            <p:nvPr/>
          </p:nvSpPr>
          <p:spPr>
            <a:xfrm>
              <a:off x="2804913" y="3220272"/>
              <a:ext cx="723149" cy="230832"/>
            </a:xfrm>
            <a:prstGeom prst="rect">
              <a:avLst/>
            </a:prstGeom>
            <a:noFill/>
          </p:spPr>
          <p:txBody>
            <a:bodyPr wrap="square" rtlCol="0">
              <a:spAutoFit/>
            </a:bodyPr>
            <a:lstStyle/>
            <a:p>
              <a:r>
                <a:rPr lang="en-US" sz="900" b="1" dirty="0">
                  <a:solidFill>
                    <a:srgbClr val="00B0F0"/>
                  </a:solidFill>
                  <a:effectLst>
                    <a:outerShdw blurRad="38100" dist="38100" dir="2700000" algn="tl">
                      <a:srgbClr val="000000">
                        <a:alpha val="43137"/>
                      </a:srgbClr>
                    </a:outerShdw>
                  </a:effectLst>
                </a:rPr>
                <a:t>(not in use)</a:t>
              </a:r>
            </a:p>
          </p:txBody>
        </p:sp>
      </p:grpSp>
      <p:cxnSp>
        <p:nvCxnSpPr>
          <p:cNvPr id="52" name="Straight Arrow Connector 51">
            <a:extLst>
              <a:ext uri="{FF2B5EF4-FFF2-40B4-BE49-F238E27FC236}">
                <a16:creationId xmlns:a16="http://schemas.microsoft.com/office/drawing/2014/main" id="{901C38AC-C875-1649-2167-B1405DF86C44}"/>
              </a:ext>
            </a:extLst>
          </p:cNvPr>
          <p:cNvCxnSpPr>
            <a:cxnSpLocks/>
          </p:cNvCxnSpPr>
          <p:nvPr/>
        </p:nvCxnSpPr>
        <p:spPr>
          <a:xfrm flipV="1">
            <a:off x="3461811" y="2417806"/>
            <a:ext cx="712309" cy="688306"/>
          </a:xfrm>
          <a:prstGeom prst="straightConnector1">
            <a:avLst/>
          </a:prstGeom>
          <a:ln w="38100">
            <a:solidFill>
              <a:srgbClr val="FFFF0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7" name="Picture 6" descr="A picture containing diagram&#10;&#10;Description automatically generated">
            <a:extLst>
              <a:ext uri="{FF2B5EF4-FFF2-40B4-BE49-F238E27FC236}">
                <a16:creationId xmlns:a16="http://schemas.microsoft.com/office/drawing/2014/main" id="{FE561BAD-94A4-F266-1AA3-78400CC0C8A1}"/>
              </a:ext>
            </a:extLst>
          </p:cNvPr>
          <p:cNvPicPr>
            <a:picLocks noChangeAspect="1"/>
          </p:cNvPicPr>
          <p:nvPr/>
        </p:nvPicPr>
        <p:blipFill>
          <a:blip r:embed="rId3"/>
          <a:stretch>
            <a:fillRect/>
          </a:stretch>
        </p:blipFill>
        <p:spPr>
          <a:xfrm>
            <a:off x="3795252" y="3986512"/>
            <a:ext cx="4938910" cy="2244959"/>
          </a:xfrm>
          <a:prstGeom prst="rect">
            <a:avLst/>
          </a:prstGeom>
        </p:spPr>
      </p:pic>
      <p:cxnSp>
        <p:nvCxnSpPr>
          <p:cNvPr id="9" name="Straight Arrow Connector 8">
            <a:extLst>
              <a:ext uri="{FF2B5EF4-FFF2-40B4-BE49-F238E27FC236}">
                <a16:creationId xmlns:a16="http://schemas.microsoft.com/office/drawing/2014/main" id="{BA492A91-728B-7832-7D35-2255A8F05038}"/>
              </a:ext>
            </a:extLst>
          </p:cNvPr>
          <p:cNvCxnSpPr>
            <a:cxnSpLocks/>
          </p:cNvCxnSpPr>
          <p:nvPr/>
        </p:nvCxnSpPr>
        <p:spPr>
          <a:xfrm flipV="1">
            <a:off x="3498565" y="2811417"/>
            <a:ext cx="1050042" cy="294695"/>
          </a:xfrm>
          <a:prstGeom prst="straightConnector1">
            <a:avLst/>
          </a:prstGeom>
          <a:ln w="38100">
            <a:solidFill>
              <a:srgbClr val="FFFF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78204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8950E6-4D33-002C-72B8-4B661BEC3B2D}"/>
              </a:ext>
            </a:extLst>
          </p:cNvPr>
          <p:cNvSpPr>
            <a:spLocks noGrp="1"/>
          </p:cNvSpPr>
          <p:nvPr>
            <p:ph type="title"/>
          </p:nvPr>
        </p:nvSpPr>
        <p:spPr/>
        <p:txBody>
          <a:bodyPr/>
          <a:lstStyle/>
          <a:p>
            <a:r>
              <a:rPr lang="en-US" dirty="0"/>
              <a:t>Drawing used for Indian Rd crossing</a:t>
            </a:r>
          </a:p>
        </p:txBody>
      </p:sp>
      <p:sp>
        <p:nvSpPr>
          <p:cNvPr id="4" name="Date Placeholder 3">
            <a:extLst>
              <a:ext uri="{FF2B5EF4-FFF2-40B4-BE49-F238E27FC236}">
                <a16:creationId xmlns:a16="http://schemas.microsoft.com/office/drawing/2014/main" id="{C062649C-4F3D-3980-8DBB-258838A4D9A0}"/>
              </a:ext>
            </a:extLst>
          </p:cNvPr>
          <p:cNvSpPr>
            <a:spLocks noGrp="1"/>
          </p:cNvSpPr>
          <p:nvPr>
            <p:ph type="dt" sz="half" idx="2"/>
          </p:nvPr>
        </p:nvSpPr>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E4D30FD9-E8EA-3D30-9926-55E5922B7230}"/>
              </a:ext>
            </a:extLst>
          </p:cNvPr>
          <p:cNvSpPr>
            <a:spLocks noGrp="1"/>
          </p:cNvSpPr>
          <p:nvPr>
            <p:ph type="ftr" sz="quarter" idx="3"/>
          </p:nvPr>
        </p:nvSpPr>
        <p:spPr/>
        <p:txBody>
          <a:bodyPr/>
          <a:lstStyle/>
          <a:p>
            <a:pPr>
              <a:defRPr/>
            </a:pPr>
            <a:r>
              <a:rPr lang="en-US"/>
              <a:t>Jerry Annala | Muon Campus Internal Readiness Review</a:t>
            </a:r>
            <a:endParaRPr lang="en-US" b="1" dirty="0"/>
          </a:p>
        </p:txBody>
      </p:sp>
      <p:sp>
        <p:nvSpPr>
          <p:cNvPr id="6" name="Slide Number Placeholder 5">
            <a:extLst>
              <a:ext uri="{FF2B5EF4-FFF2-40B4-BE49-F238E27FC236}">
                <a16:creationId xmlns:a16="http://schemas.microsoft.com/office/drawing/2014/main" id="{FED1AB3E-C29D-39E3-A38B-4D9A1F3BA31E}"/>
              </a:ext>
            </a:extLst>
          </p:cNvPr>
          <p:cNvSpPr>
            <a:spLocks noGrp="1"/>
          </p:cNvSpPr>
          <p:nvPr>
            <p:ph type="sldNum" sz="quarter" idx="4"/>
          </p:nvPr>
        </p:nvSpPr>
        <p:spPr/>
        <p:txBody>
          <a:bodyPr/>
          <a:lstStyle/>
          <a:p>
            <a:pPr>
              <a:defRPr/>
            </a:pPr>
            <a:fld id="{148C009B-CB69-E04A-B9B3-34B26D69E9CF}" type="slidenum">
              <a:rPr lang="en-US" smtClean="0"/>
              <a:pPr>
                <a:defRPr/>
              </a:pPr>
              <a:t>56</a:t>
            </a:fld>
            <a:endParaRPr lang="en-US" dirty="0"/>
          </a:p>
        </p:txBody>
      </p:sp>
      <p:pic>
        <p:nvPicPr>
          <p:cNvPr id="8" name="Picture 7" descr="Diagram, engineering drawing&#10;&#10;Description automatically generated">
            <a:extLst>
              <a:ext uri="{FF2B5EF4-FFF2-40B4-BE49-F238E27FC236}">
                <a16:creationId xmlns:a16="http://schemas.microsoft.com/office/drawing/2014/main" id="{D1461BAA-C6B9-511D-CD15-01F9A8A9C213}"/>
              </a:ext>
            </a:extLst>
          </p:cNvPr>
          <p:cNvPicPr>
            <a:picLocks noChangeAspect="1"/>
          </p:cNvPicPr>
          <p:nvPr/>
        </p:nvPicPr>
        <p:blipFill>
          <a:blip r:embed="rId2"/>
          <a:stretch>
            <a:fillRect/>
          </a:stretch>
        </p:blipFill>
        <p:spPr>
          <a:xfrm>
            <a:off x="1657252" y="854936"/>
            <a:ext cx="5756935" cy="5349220"/>
          </a:xfrm>
          <a:prstGeom prst="rect">
            <a:avLst/>
          </a:prstGeom>
        </p:spPr>
      </p:pic>
    </p:spTree>
    <p:extLst>
      <p:ext uri="{BB962C8B-B14F-4D97-AF65-F5344CB8AC3E}">
        <p14:creationId xmlns:p14="http://schemas.microsoft.com/office/powerpoint/2010/main" val="31061775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8950E6-4D33-002C-72B8-4B661BEC3B2D}"/>
              </a:ext>
            </a:extLst>
          </p:cNvPr>
          <p:cNvSpPr>
            <a:spLocks noGrp="1"/>
          </p:cNvSpPr>
          <p:nvPr>
            <p:ph type="title"/>
          </p:nvPr>
        </p:nvSpPr>
        <p:spPr/>
        <p:txBody>
          <a:bodyPr/>
          <a:lstStyle/>
          <a:p>
            <a:r>
              <a:rPr lang="en-US" dirty="0"/>
              <a:t>Drawing used for Indian Rd crossing</a:t>
            </a:r>
          </a:p>
        </p:txBody>
      </p:sp>
      <p:sp>
        <p:nvSpPr>
          <p:cNvPr id="4" name="Date Placeholder 3">
            <a:extLst>
              <a:ext uri="{FF2B5EF4-FFF2-40B4-BE49-F238E27FC236}">
                <a16:creationId xmlns:a16="http://schemas.microsoft.com/office/drawing/2014/main" id="{C062649C-4F3D-3980-8DBB-258838A4D9A0}"/>
              </a:ext>
            </a:extLst>
          </p:cNvPr>
          <p:cNvSpPr>
            <a:spLocks noGrp="1"/>
          </p:cNvSpPr>
          <p:nvPr>
            <p:ph type="dt" sz="half" idx="2"/>
          </p:nvPr>
        </p:nvSpPr>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E4D30FD9-E8EA-3D30-9926-55E5922B7230}"/>
              </a:ext>
            </a:extLst>
          </p:cNvPr>
          <p:cNvSpPr>
            <a:spLocks noGrp="1"/>
          </p:cNvSpPr>
          <p:nvPr>
            <p:ph type="ftr" sz="quarter" idx="3"/>
          </p:nvPr>
        </p:nvSpPr>
        <p:spPr/>
        <p:txBody>
          <a:bodyPr/>
          <a:lstStyle/>
          <a:p>
            <a:pPr>
              <a:defRPr/>
            </a:pPr>
            <a:r>
              <a:rPr lang="en-US"/>
              <a:t>Jerry Annala | Muon Campus Internal Readiness Review</a:t>
            </a:r>
            <a:endParaRPr lang="en-US" b="1" dirty="0"/>
          </a:p>
        </p:txBody>
      </p:sp>
      <p:sp>
        <p:nvSpPr>
          <p:cNvPr id="6" name="Slide Number Placeholder 5">
            <a:extLst>
              <a:ext uri="{FF2B5EF4-FFF2-40B4-BE49-F238E27FC236}">
                <a16:creationId xmlns:a16="http://schemas.microsoft.com/office/drawing/2014/main" id="{FED1AB3E-C29D-39E3-A38B-4D9A1F3BA31E}"/>
              </a:ext>
            </a:extLst>
          </p:cNvPr>
          <p:cNvSpPr>
            <a:spLocks noGrp="1"/>
          </p:cNvSpPr>
          <p:nvPr>
            <p:ph type="sldNum" sz="quarter" idx="4"/>
          </p:nvPr>
        </p:nvSpPr>
        <p:spPr/>
        <p:txBody>
          <a:bodyPr/>
          <a:lstStyle/>
          <a:p>
            <a:pPr>
              <a:defRPr/>
            </a:pPr>
            <a:fld id="{148C009B-CB69-E04A-B9B3-34B26D69E9CF}" type="slidenum">
              <a:rPr lang="en-US" smtClean="0"/>
              <a:pPr>
                <a:defRPr/>
              </a:pPr>
              <a:t>57</a:t>
            </a:fld>
            <a:endParaRPr lang="en-US" dirty="0"/>
          </a:p>
        </p:txBody>
      </p:sp>
      <p:pic>
        <p:nvPicPr>
          <p:cNvPr id="7" name="Picture 6" descr="A picture containing table&#10;&#10;Description automatically generated">
            <a:extLst>
              <a:ext uri="{FF2B5EF4-FFF2-40B4-BE49-F238E27FC236}">
                <a16:creationId xmlns:a16="http://schemas.microsoft.com/office/drawing/2014/main" id="{18B36F47-0DE9-D3B1-DE24-70900F46CDD5}"/>
              </a:ext>
            </a:extLst>
          </p:cNvPr>
          <p:cNvPicPr>
            <a:picLocks noChangeAspect="1"/>
          </p:cNvPicPr>
          <p:nvPr/>
        </p:nvPicPr>
        <p:blipFill>
          <a:blip r:embed="rId2"/>
          <a:stretch>
            <a:fillRect/>
          </a:stretch>
        </p:blipFill>
        <p:spPr>
          <a:xfrm>
            <a:off x="990100" y="861654"/>
            <a:ext cx="7163800" cy="5134692"/>
          </a:xfrm>
          <a:prstGeom prst="rect">
            <a:avLst/>
          </a:prstGeom>
        </p:spPr>
      </p:pic>
    </p:spTree>
    <p:extLst>
      <p:ext uri="{BB962C8B-B14F-4D97-AF65-F5344CB8AC3E}">
        <p14:creationId xmlns:p14="http://schemas.microsoft.com/office/powerpoint/2010/main" val="14297403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0229C-C2A5-4E7B-9CFE-A5CA03D1CB3C}"/>
              </a:ext>
            </a:extLst>
          </p:cNvPr>
          <p:cNvSpPr>
            <a:spLocks noGrp="1"/>
          </p:cNvSpPr>
          <p:nvPr>
            <p:ph type="title"/>
          </p:nvPr>
        </p:nvSpPr>
        <p:spPr/>
        <p:txBody>
          <a:bodyPr>
            <a:normAutofit fontScale="90000"/>
          </a:bodyPr>
          <a:lstStyle/>
          <a:p>
            <a:r>
              <a:rPr lang="en-US" sz="3000" dirty="0"/>
              <a:t>D30 Location of Chipmunks</a:t>
            </a:r>
          </a:p>
        </p:txBody>
      </p:sp>
      <p:sp>
        <p:nvSpPr>
          <p:cNvPr id="4" name="Date Placeholder 3">
            <a:extLst>
              <a:ext uri="{FF2B5EF4-FFF2-40B4-BE49-F238E27FC236}">
                <a16:creationId xmlns:a16="http://schemas.microsoft.com/office/drawing/2014/main" id="{1053FA26-D9CF-4003-AA33-E682787C0199}"/>
              </a:ext>
            </a:extLst>
          </p:cNvPr>
          <p:cNvSpPr>
            <a:spLocks noGrp="1"/>
          </p:cNvSpPr>
          <p:nvPr>
            <p:ph type="dt" sz="half" idx="10"/>
          </p:nvPr>
        </p:nvSpPr>
        <p:spPr/>
        <p:txBody>
          <a:bodyPr/>
          <a:lstStyle/>
          <a:p>
            <a:r>
              <a:rPr lang="en-US" altLang="en-US"/>
              <a:t>1/23/2024</a:t>
            </a:r>
          </a:p>
        </p:txBody>
      </p:sp>
      <p:sp>
        <p:nvSpPr>
          <p:cNvPr id="5" name="Footer Placeholder 4">
            <a:extLst>
              <a:ext uri="{FF2B5EF4-FFF2-40B4-BE49-F238E27FC236}">
                <a16:creationId xmlns:a16="http://schemas.microsoft.com/office/drawing/2014/main" id="{DDB9CBD1-2A65-42D0-B6A0-165CBDA8CD0A}"/>
              </a:ext>
            </a:extLst>
          </p:cNvPr>
          <p:cNvSpPr>
            <a:spLocks noGrp="1"/>
          </p:cNvSpPr>
          <p:nvPr>
            <p:ph type="ftr" sz="quarter" idx="11"/>
          </p:nvPr>
        </p:nvSpPr>
        <p:spPr/>
        <p:txBody>
          <a:bodyPr/>
          <a:lstStyle/>
          <a:p>
            <a:pPr>
              <a:defRPr/>
            </a:pPr>
            <a:r>
              <a:rPr lang="en-US"/>
              <a:t>Jerry Annala | Muon Campus Internal Readiness Review</a:t>
            </a:r>
            <a:endParaRPr lang="en-US" b="1"/>
          </a:p>
        </p:txBody>
      </p:sp>
      <p:sp>
        <p:nvSpPr>
          <p:cNvPr id="6" name="Slide Number Placeholder 5">
            <a:extLst>
              <a:ext uri="{FF2B5EF4-FFF2-40B4-BE49-F238E27FC236}">
                <a16:creationId xmlns:a16="http://schemas.microsoft.com/office/drawing/2014/main" id="{287A69B1-83AA-48DF-B5D6-564676AD5731}"/>
              </a:ext>
            </a:extLst>
          </p:cNvPr>
          <p:cNvSpPr>
            <a:spLocks noGrp="1"/>
          </p:cNvSpPr>
          <p:nvPr>
            <p:ph type="sldNum" sz="quarter" idx="12"/>
          </p:nvPr>
        </p:nvSpPr>
        <p:spPr/>
        <p:txBody>
          <a:bodyPr/>
          <a:lstStyle/>
          <a:p>
            <a:fld id="{52E9C158-AEF1-41A2-A6CE-6F0BAB305EFD}" type="slidenum">
              <a:rPr lang="en-US" altLang="en-US" smtClean="0"/>
              <a:pPr/>
              <a:t>58</a:t>
            </a:fld>
            <a:endParaRPr lang="en-US" altLang="en-US"/>
          </a:p>
        </p:txBody>
      </p:sp>
      <p:grpSp>
        <p:nvGrpSpPr>
          <p:cNvPr id="7" name="Group 6">
            <a:extLst>
              <a:ext uri="{FF2B5EF4-FFF2-40B4-BE49-F238E27FC236}">
                <a16:creationId xmlns:a16="http://schemas.microsoft.com/office/drawing/2014/main" id="{91E660C9-39A7-4483-BE54-CAC98D430717}"/>
              </a:ext>
            </a:extLst>
          </p:cNvPr>
          <p:cNvGrpSpPr/>
          <p:nvPr/>
        </p:nvGrpSpPr>
        <p:grpSpPr>
          <a:xfrm>
            <a:off x="1247254" y="3137532"/>
            <a:ext cx="6564207" cy="1942172"/>
            <a:chOff x="143771" y="2059018"/>
            <a:chExt cx="8752276" cy="2589563"/>
          </a:xfrm>
        </p:grpSpPr>
        <p:sp>
          <p:nvSpPr>
            <p:cNvPr id="75" name="Rectangle 74">
              <a:extLst>
                <a:ext uri="{FF2B5EF4-FFF2-40B4-BE49-F238E27FC236}">
                  <a16:creationId xmlns:a16="http://schemas.microsoft.com/office/drawing/2014/main" id="{F11E4D7F-D00C-43A9-94B1-082C010FBF2D}"/>
                </a:ext>
              </a:extLst>
            </p:cNvPr>
            <p:cNvSpPr/>
            <p:nvPr/>
          </p:nvSpPr>
          <p:spPr>
            <a:xfrm>
              <a:off x="143771" y="2598985"/>
              <a:ext cx="8752276" cy="835742"/>
            </a:xfrm>
            <a:prstGeom prst="rect">
              <a:avLst/>
            </a:prstGeom>
            <a:blipFill>
              <a:blip r:embed="rId2"/>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70" name="Picture 69">
              <a:extLst>
                <a:ext uri="{FF2B5EF4-FFF2-40B4-BE49-F238E27FC236}">
                  <a16:creationId xmlns:a16="http://schemas.microsoft.com/office/drawing/2014/main" id="{9A4A8621-94D6-444F-AEB3-5B6094154079}"/>
                </a:ext>
              </a:extLst>
            </p:cNvPr>
            <p:cNvPicPr>
              <a:picLocks noChangeAspect="1"/>
            </p:cNvPicPr>
            <p:nvPr/>
          </p:nvPicPr>
          <p:blipFill>
            <a:blip r:embed="rId3"/>
            <a:stretch>
              <a:fillRect/>
            </a:stretch>
          </p:blipFill>
          <p:spPr>
            <a:xfrm>
              <a:off x="143771" y="3460054"/>
              <a:ext cx="8752276" cy="1127451"/>
            </a:xfrm>
            <a:prstGeom prst="rect">
              <a:avLst/>
            </a:prstGeom>
          </p:spPr>
        </p:pic>
        <p:sp>
          <p:nvSpPr>
            <p:cNvPr id="71" name="TextBox 70">
              <a:extLst>
                <a:ext uri="{FF2B5EF4-FFF2-40B4-BE49-F238E27FC236}">
                  <a16:creationId xmlns:a16="http://schemas.microsoft.com/office/drawing/2014/main" id="{BE01C36A-7CAA-42A1-875B-21BB2940F844}"/>
                </a:ext>
              </a:extLst>
            </p:cNvPr>
            <p:cNvSpPr txBox="1"/>
            <p:nvPr/>
          </p:nvSpPr>
          <p:spPr>
            <a:xfrm>
              <a:off x="695307" y="4332613"/>
              <a:ext cx="720711" cy="307776"/>
            </a:xfrm>
            <a:prstGeom prst="rect">
              <a:avLst/>
            </a:prstGeom>
            <a:noFill/>
          </p:spPr>
          <p:txBody>
            <a:bodyPr wrap="none" rtlCol="0">
              <a:spAutoFit/>
            </a:bodyPr>
            <a:lstStyle/>
            <a:p>
              <a:pPr defTabSz="342900">
                <a:defRPr/>
              </a:pPr>
              <a:r>
                <a:rPr lang="en-US" sz="900" dirty="0">
                  <a:solidFill>
                    <a:srgbClr val="004C97"/>
                  </a:solidFill>
                </a:rPr>
                <a:t>E</a:t>
              </a:r>
              <a:r>
                <a:rPr lang="en-US" sz="900" dirty="0">
                  <a:solidFill>
                    <a:srgbClr val="004C97"/>
                  </a:solidFill>
                  <a:latin typeface="Calibri" panose="020F0502020204030204" pitchFamily="34" charset="0"/>
                  <a:ea typeface="Geneva" pitchFamily="121" charset="-128"/>
                </a:rPr>
                <a:t>CMAG</a:t>
              </a:r>
            </a:p>
          </p:txBody>
        </p:sp>
        <p:grpSp>
          <p:nvGrpSpPr>
            <p:cNvPr id="72" name="Group 71">
              <a:extLst>
                <a:ext uri="{FF2B5EF4-FFF2-40B4-BE49-F238E27FC236}">
                  <a16:creationId xmlns:a16="http://schemas.microsoft.com/office/drawing/2014/main" id="{24CB49D7-367B-435E-A05A-BD78BE04CCDA}"/>
                </a:ext>
              </a:extLst>
            </p:cNvPr>
            <p:cNvGrpSpPr/>
            <p:nvPr/>
          </p:nvGrpSpPr>
          <p:grpSpPr>
            <a:xfrm>
              <a:off x="7649802" y="4310345"/>
              <a:ext cx="1088903" cy="316097"/>
              <a:chOff x="7650037" y="5738529"/>
              <a:chExt cx="1088903" cy="316097"/>
            </a:xfrm>
          </p:grpSpPr>
          <p:sp>
            <p:nvSpPr>
              <p:cNvPr id="91" name="TextBox 90">
                <a:extLst>
                  <a:ext uri="{FF2B5EF4-FFF2-40B4-BE49-F238E27FC236}">
                    <a16:creationId xmlns:a16="http://schemas.microsoft.com/office/drawing/2014/main" id="{397CEEC8-2439-4D3A-887B-C207094DABF2}"/>
                  </a:ext>
                </a:extLst>
              </p:cNvPr>
              <p:cNvSpPr txBox="1"/>
              <p:nvPr/>
            </p:nvSpPr>
            <p:spPr>
              <a:xfrm>
                <a:off x="7650037" y="5746850"/>
                <a:ext cx="579645" cy="307776"/>
              </a:xfrm>
              <a:prstGeom prst="rect">
                <a:avLst/>
              </a:prstGeom>
              <a:noFill/>
            </p:spPr>
            <p:txBody>
              <a:bodyPr wrap="none" rtlCol="0">
                <a:spAutoFit/>
              </a:bodyPr>
              <a:lstStyle/>
              <a:p>
                <a:pPr defTabSz="342900">
                  <a:defRPr/>
                </a:pPr>
                <a:r>
                  <a:rPr lang="en-US" sz="900" dirty="0">
                    <a:solidFill>
                      <a:srgbClr val="004C97"/>
                    </a:solidFill>
                    <a:latin typeface="Calibri" panose="020F0502020204030204" pitchFamily="34" charset="0"/>
                    <a:ea typeface="Geneva" pitchFamily="121" charset="-128"/>
                  </a:rPr>
                  <a:t>Q303</a:t>
                </a:r>
              </a:p>
            </p:txBody>
          </p:sp>
          <p:sp>
            <p:nvSpPr>
              <p:cNvPr id="92" name="TextBox 91">
                <a:extLst>
                  <a:ext uri="{FF2B5EF4-FFF2-40B4-BE49-F238E27FC236}">
                    <a16:creationId xmlns:a16="http://schemas.microsoft.com/office/drawing/2014/main" id="{77FC505F-33B3-4823-9048-73F963A312DD}"/>
                  </a:ext>
                </a:extLst>
              </p:cNvPr>
              <p:cNvSpPr txBox="1"/>
              <p:nvPr/>
            </p:nvSpPr>
            <p:spPr>
              <a:xfrm>
                <a:off x="8142196" y="5738529"/>
                <a:ext cx="596744" cy="307776"/>
              </a:xfrm>
              <a:prstGeom prst="rect">
                <a:avLst/>
              </a:prstGeom>
              <a:noFill/>
            </p:spPr>
            <p:txBody>
              <a:bodyPr wrap="none" rtlCol="0">
                <a:spAutoFit/>
              </a:bodyPr>
              <a:lstStyle/>
              <a:p>
                <a:pPr defTabSz="342900">
                  <a:defRPr/>
                </a:pPr>
                <a:r>
                  <a:rPr lang="en-US" sz="900" dirty="0" err="1">
                    <a:solidFill>
                      <a:srgbClr val="004C97"/>
                    </a:solidFill>
                    <a:latin typeface="Calibri" panose="020F0502020204030204" pitchFamily="34" charset="0"/>
                    <a:ea typeface="Geneva" pitchFamily="121" charset="-128"/>
                  </a:rPr>
                  <a:t>Cmag</a:t>
                </a:r>
                <a:endParaRPr lang="en-US" sz="900" dirty="0">
                  <a:solidFill>
                    <a:srgbClr val="004C97"/>
                  </a:solidFill>
                  <a:latin typeface="Calibri" panose="020F0502020204030204" pitchFamily="34" charset="0"/>
                  <a:ea typeface="Geneva" pitchFamily="121" charset="-128"/>
                </a:endParaRPr>
              </a:p>
            </p:txBody>
          </p:sp>
        </p:grpSp>
        <p:grpSp>
          <p:nvGrpSpPr>
            <p:cNvPr id="73" name="Group 72">
              <a:extLst>
                <a:ext uri="{FF2B5EF4-FFF2-40B4-BE49-F238E27FC236}">
                  <a16:creationId xmlns:a16="http://schemas.microsoft.com/office/drawing/2014/main" id="{91A084E6-A444-4538-A836-63BD95F5FEF6}"/>
                </a:ext>
              </a:extLst>
            </p:cNvPr>
            <p:cNvGrpSpPr/>
            <p:nvPr/>
          </p:nvGrpSpPr>
          <p:grpSpPr>
            <a:xfrm>
              <a:off x="189418" y="4316266"/>
              <a:ext cx="7547206" cy="332315"/>
              <a:chOff x="189653" y="5744450"/>
              <a:chExt cx="7547206" cy="332315"/>
            </a:xfrm>
          </p:grpSpPr>
          <p:sp>
            <p:nvSpPr>
              <p:cNvPr id="78" name="TextBox 77">
                <a:extLst>
                  <a:ext uri="{FF2B5EF4-FFF2-40B4-BE49-F238E27FC236}">
                    <a16:creationId xmlns:a16="http://schemas.microsoft.com/office/drawing/2014/main" id="{03ABCFFF-DF33-4BEC-961A-6856B17E9E4A}"/>
                  </a:ext>
                </a:extLst>
              </p:cNvPr>
              <p:cNvSpPr txBox="1"/>
              <p:nvPr/>
            </p:nvSpPr>
            <p:spPr>
              <a:xfrm>
                <a:off x="5011944" y="5765417"/>
                <a:ext cx="481328" cy="307777"/>
              </a:xfrm>
              <a:prstGeom prst="rect">
                <a:avLst/>
              </a:prstGeom>
              <a:noFill/>
            </p:spPr>
            <p:txBody>
              <a:bodyPr wrap="none" rtlCol="0">
                <a:spAutoFit/>
              </a:bodyPr>
              <a:lstStyle/>
              <a:p>
                <a:pPr defTabSz="342900">
                  <a:defRPr/>
                </a:pPr>
                <a:r>
                  <a:rPr lang="en-US" sz="900" dirty="0">
                    <a:solidFill>
                      <a:srgbClr val="004C97"/>
                    </a:solidFill>
                    <a:latin typeface="Calibri" panose="020F0502020204030204" pitchFamily="34" charset="0"/>
                    <a:ea typeface="Geneva" pitchFamily="121" charset="-128"/>
                  </a:rPr>
                  <a:t>IKIK</a:t>
                </a:r>
              </a:p>
            </p:txBody>
          </p:sp>
          <p:sp>
            <p:nvSpPr>
              <p:cNvPr id="79" name="TextBox 78">
                <a:extLst>
                  <a:ext uri="{FF2B5EF4-FFF2-40B4-BE49-F238E27FC236}">
                    <a16:creationId xmlns:a16="http://schemas.microsoft.com/office/drawing/2014/main" id="{B23D44B4-96AB-4793-8FCA-7991A4E7A964}"/>
                  </a:ext>
                </a:extLst>
              </p:cNvPr>
              <p:cNvSpPr txBox="1"/>
              <p:nvPr/>
            </p:nvSpPr>
            <p:spPr>
              <a:xfrm>
                <a:off x="7227744" y="5746833"/>
                <a:ext cx="509115" cy="307776"/>
              </a:xfrm>
              <a:prstGeom prst="rect">
                <a:avLst/>
              </a:prstGeom>
              <a:noFill/>
            </p:spPr>
            <p:txBody>
              <a:bodyPr wrap="none" rtlCol="0">
                <a:spAutoFit/>
              </a:bodyPr>
              <a:lstStyle/>
              <a:p>
                <a:pPr defTabSz="342900">
                  <a:defRPr/>
                </a:pPr>
                <a:r>
                  <a:rPr lang="en-US" sz="900" dirty="0">
                    <a:solidFill>
                      <a:srgbClr val="004C97"/>
                    </a:solidFill>
                    <a:latin typeface="Calibri" panose="020F0502020204030204" pitchFamily="34" charset="0"/>
                    <a:ea typeface="Geneva" pitchFamily="121" charset="-128"/>
                  </a:rPr>
                  <a:t>ISEP</a:t>
                </a:r>
              </a:p>
            </p:txBody>
          </p:sp>
          <p:sp>
            <p:nvSpPr>
              <p:cNvPr id="80" name="TextBox 79">
                <a:extLst>
                  <a:ext uri="{FF2B5EF4-FFF2-40B4-BE49-F238E27FC236}">
                    <a16:creationId xmlns:a16="http://schemas.microsoft.com/office/drawing/2014/main" id="{6C38F433-F8BA-4224-9FDF-30F1BC99286E}"/>
                  </a:ext>
                </a:extLst>
              </p:cNvPr>
              <p:cNvSpPr txBox="1"/>
              <p:nvPr/>
            </p:nvSpPr>
            <p:spPr>
              <a:xfrm>
                <a:off x="4085141" y="5765417"/>
                <a:ext cx="517664" cy="307776"/>
              </a:xfrm>
              <a:prstGeom prst="rect">
                <a:avLst/>
              </a:prstGeom>
              <a:noFill/>
            </p:spPr>
            <p:txBody>
              <a:bodyPr wrap="none" rtlCol="0">
                <a:spAutoFit/>
              </a:bodyPr>
              <a:lstStyle/>
              <a:p>
                <a:pPr defTabSz="342900">
                  <a:defRPr/>
                </a:pPr>
                <a:r>
                  <a:rPr lang="en-US" sz="900" dirty="0">
                    <a:solidFill>
                      <a:srgbClr val="004C97"/>
                    </a:solidFill>
                    <a:latin typeface="Calibri" panose="020F0502020204030204" pitchFamily="34" charset="0"/>
                    <a:ea typeface="Geneva" pitchFamily="121" charset="-128"/>
                  </a:rPr>
                  <a:t>EKIK</a:t>
                </a:r>
              </a:p>
            </p:txBody>
          </p:sp>
          <p:sp>
            <p:nvSpPr>
              <p:cNvPr id="81" name="TextBox 80">
                <a:extLst>
                  <a:ext uri="{FF2B5EF4-FFF2-40B4-BE49-F238E27FC236}">
                    <a16:creationId xmlns:a16="http://schemas.microsoft.com/office/drawing/2014/main" id="{43BB9E95-0FB4-404E-A151-0B5413D7E97B}"/>
                  </a:ext>
                </a:extLst>
              </p:cNvPr>
              <p:cNvSpPr txBox="1"/>
              <p:nvPr/>
            </p:nvSpPr>
            <p:spPr>
              <a:xfrm>
                <a:off x="2945143" y="5762697"/>
                <a:ext cx="539037" cy="307776"/>
              </a:xfrm>
              <a:prstGeom prst="rect">
                <a:avLst/>
              </a:prstGeom>
              <a:noFill/>
            </p:spPr>
            <p:txBody>
              <a:bodyPr wrap="none" rtlCol="0">
                <a:spAutoFit/>
              </a:bodyPr>
              <a:lstStyle/>
              <a:p>
                <a:pPr defTabSz="342900">
                  <a:defRPr/>
                </a:pPr>
                <a:r>
                  <a:rPr lang="en-US" sz="900" dirty="0">
                    <a:solidFill>
                      <a:srgbClr val="004C97"/>
                    </a:solidFill>
                    <a:latin typeface="Calibri" panose="020F0502020204030204" pitchFamily="34" charset="0"/>
                    <a:ea typeface="Geneva" pitchFamily="121" charset="-128"/>
                  </a:rPr>
                  <a:t>ESS2</a:t>
                </a:r>
              </a:p>
            </p:txBody>
          </p:sp>
          <p:sp>
            <p:nvSpPr>
              <p:cNvPr id="82" name="TextBox 81">
                <a:extLst>
                  <a:ext uri="{FF2B5EF4-FFF2-40B4-BE49-F238E27FC236}">
                    <a16:creationId xmlns:a16="http://schemas.microsoft.com/office/drawing/2014/main" id="{10D8BB1B-3FA9-4B0C-8ECF-A05447DF64FC}"/>
                  </a:ext>
                </a:extLst>
              </p:cNvPr>
              <p:cNvSpPr txBox="1"/>
              <p:nvPr/>
            </p:nvSpPr>
            <p:spPr>
              <a:xfrm>
                <a:off x="3732785" y="5762697"/>
                <a:ext cx="539037" cy="307776"/>
              </a:xfrm>
              <a:prstGeom prst="rect">
                <a:avLst/>
              </a:prstGeom>
              <a:noFill/>
            </p:spPr>
            <p:txBody>
              <a:bodyPr wrap="none" rtlCol="0">
                <a:spAutoFit/>
              </a:bodyPr>
              <a:lstStyle/>
              <a:p>
                <a:pPr defTabSz="342900">
                  <a:defRPr/>
                </a:pPr>
                <a:r>
                  <a:rPr lang="en-US" sz="900" dirty="0">
                    <a:solidFill>
                      <a:srgbClr val="004C97"/>
                    </a:solidFill>
                    <a:latin typeface="Calibri" panose="020F0502020204030204" pitchFamily="34" charset="0"/>
                    <a:ea typeface="Geneva" pitchFamily="121" charset="-128"/>
                  </a:rPr>
                  <a:t>ESS1</a:t>
                </a:r>
              </a:p>
            </p:txBody>
          </p:sp>
          <p:sp>
            <p:nvSpPr>
              <p:cNvPr id="83" name="TextBox 82">
                <a:extLst>
                  <a:ext uri="{FF2B5EF4-FFF2-40B4-BE49-F238E27FC236}">
                    <a16:creationId xmlns:a16="http://schemas.microsoft.com/office/drawing/2014/main" id="{3FD7891A-DE6C-4B4F-A7E9-F48EC416227E}"/>
                  </a:ext>
                </a:extLst>
              </p:cNvPr>
              <p:cNvSpPr txBox="1"/>
              <p:nvPr/>
            </p:nvSpPr>
            <p:spPr>
              <a:xfrm>
                <a:off x="5547641" y="5758470"/>
                <a:ext cx="579645" cy="307776"/>
              </a:xfrm>
              <a:prstGeom prst="rect">
                <a:avLst/>
              </a:prstGeom>
              <a:noFill/>
            </p:spPr>
            <p:txBody>
              <a:bodyPr wrap="none" rtlCol="0">
                <a:spAutoFit/>
              </a:bodyPr>
              <a:lstStyle/>
              <a:p>
                <a:pPr defTabSz="342900">
                  <a:defRPr/>
                </a:pPr>
                <a:r>
                  <a:rPr lang="en-US" sz="900" dirty="0">
                    <a:solidFill>
                      <a:srgbClr val="004C97"/>
                    </a:solidFill>
                    <a:latin typeface="Calibri" panose="020F0502020204030204" pitchFamily="34" charset="0"/>
                    <a:ea typeface="Geneva" pitchFamily="121" charset="-128"/>
                  </a:rPr>
                  <a:t>Q301</a:t>
                </a:r>
              </a:p>
            </p:txBody>
          </p:sp>
          <p:sp>
            <p:nvSpPr>
              <p:cNvPr id="84" name="TextBox 83">
                <a:extLst>
                  <a:ext uri="{FF2B5EF4-FFF2-40B4-BE49-F238E27FC236}">
                    <a16:creationId xmlns:a16="http://schemas.microsoft.com/office/drawing/2014/main" id="{2A91C76D-D353-46AB-8E41-71FB8D51A7DF}"/>
                  </a:ext>
                </a:extLst>
              </p:cNvPr>
              <p:cNvSpPr txBox="1"/>
              <p:nvPr/>
            </p:nvSpPr>
            <p:spPr>
              <a:xfrm>
                <a:off x="4471902" y="5765277"/>
                <a:ext cx="579645" cy="307776"/>
              </a:xfrm>
              <a:prstGeom prst="rect">
                <a:avLst/>
              </a:prstGeom>
              <a:noFill/>
            </p:spPr>
            <p:txBody>
              <a:bodyPr wrap="none" rtlCol="0">
                <a:spAutoFit/>
              </a:bodyPr>
              <a:lstStyle/>
              <a:p>
                <a:pPr defTabSz="342900">
                  <a:defRPr/>
                </a:pPr>
                <a:r>
                  <a:rPr lang="en-US" sz="900" dirty="0">
                    <a:solidFill>
                      <a:srgbClr val="004C97"/>
                    </a:solidFill>
                    <a:latin typeface="Calibri" panose="020F0502020204030204" pitchFamily="34" charset="0"/>
                    <a:ea typeface="Geneva" pitchFamily="121" charset="-128"/>
                  </a:rPr>
                  <a:t>Q202</a:t>
                </a:r>
              </a:p>
            </p:txBody>
          </p:sp>
          <p:sp>
            <p:nvSpPr>
              <p:cNvPr id="85" name="TextBox 84">
                <a:extLst>
                  <a:ext uri="{FF2B5EF4-FFF2-40B4-BE49-F238E27FC236}">
                    <a16:creationId xmlns:a16="http://schemas.microsoft.com/office/drawing/2014/main" id="{BDB1AE32-E61C-4315-8060-334F741DB67C}"/>
                  </a:ext>
                </a:extLst>
              </p:cNvPr>
              <p:cNvSpPr txBox="1"/>
              <p:nvPr/>
            </p:nvSpPr>
            <p:spPr>
              <a:xfrm>
                <a:off x="3359207" y="5765417"/>
                <a:ext cx="579645" cy="307776"/>
              </a:xfrm>
              <a:prstGeom prst="rect">
                <a:avLst/>
              </a:prstGeom>
              <a:noFill/>
            </p:spPr>
            <p:txBody>
              <a:bodyPr wrap="none" rtlCol="0">
                <a:spAutoFit/>
              </a:bodyPr>
              <a:lstStyle/>
              <a:p>
                <a:pPr defTabSz="342900">
                  <a:defRPr/>
                </a:pPr>
                <a:r>
                  <a:rPr lang="en-US" sz="900" dirty="0">
                    <a:solidFill>
                      <a:srgbClr val="004C97"/>
                    </a:solidFill>
                    <a:latin typeface="Calibri" panose="020F0502020204030204" pitchFamily="34" charset="0"/>
                    <a:ea typeface="Geneva" pitchFamily="121" charset="-128"/>
                  </a:rPr>
                  <a:t>Q203</a:t>
                </a:r>
              </a:p>
            </p:txBody>
          </p:sp>
          <p:sp>
            <p:nvSpPr>
              <p:cNvPr id="86" name="TextBox 85">
                <a:extLst>
                  <a:ext uri="{FF2B5EF4-FFF2-40B4-BE49-F238E27FC236}">
                    <a16:creationId xmlns:a16="http://schemas.microsoft.com/office/drawing/2014/main" id="{6BD64C65-0F14-4025-8A5E-3EF00A86AA30}"/>
                  </a:ext>
                </a:extLst>
              </p:cNvPr>
              <p:cNvSpPr txBox="1"/>
              <p:nvPr/>
            </p:nvSpPr>
            <p:spPr>
              <a:xfrm>
                <a:off x="6580386" y="5744450"/>
                <a:ext cx="579645" cy="307776"/>
              </a:xfrm>
              <a:prstGeom prst="rect">
                <a:avLst/>
              </a:prstGeom>
              <a:noFill/>
            </p:spPr>
            <p:txBody>
              <a:bodyPr wrap="none" rtlCol="0">
                <a:spAutoFit/>
              </a:bodyPr>
              <a:lstStyle/>
              <a:p>
                <a:pPr defTabSz="342900">
                  <a:defRPr/>
                </a:pPr>
                <a:r>
                  <a:rPr lang="en-US" sz="900" dirty="0">
                    <a:solidFill>
                      <a:srgbClr val="004C97"/>
                    </a:solidFill>
                    <a:latin typeface="Calibri" panose="020F0502020204030204" pitchFamily="34" charset="0"/>
                    <a:ea typeface="Geneva" pitchFamily="121" charset="-128"/>
                  </a:rPr>
                  <a:t>Q302</a:t>
                </a:r>
              </a:p>
            </p:txBody>
          </p:sp>
          <p:sp>
            <p:nvSpPr>
              <p:cNvPr id="87" name="TextBox 86">
                <a:extLst>
                  <a:ext uri="{FF2B5EF4-FFF2-40B4-BE49-F238E27FC236}">
                    <a16:creationId xmlns:a16="http://schemas.microsoft.com/office/drawing/2014/main" id="{E2228B5C-7DC8-4AEC-836E-3733BAF1BF51}"/>
                  </a:ext>
                </a:extLst>
              </p:cNvPr>
              <p:cNvSpPr txBox="1"/>
              <p:nvPr/>
            </p:nvSpPr>
            <p:spPr>
              <a:xfrm>
                <a:off x="2318533" y="5765417"/>
                <a:ext cx="579645" cy="307776"/>
              </a:xfrm>
              <a:prstGeom prst="rect">
                <a:avLst/>
              </a:prstGeom>
              <a:noFill/>
            </p:spPr>
            <p:txBody>
              <a:bodyPr wrap="none" rtlCol="0">
                <a:spAutoFit/>
              </a:bodyPr>
              <a:lstStyle/>
              <a:p>
                <a:pPr defTabSz="342900">
                  <a:defRPr/>
                </a:pPr>
                <a:r>
                  <a:rPr lang="en-US" sz="900" dirty="0">
                    <a:solidFill>
                      <a:srgbClr val="004C97"/>
                    </a:solidFill>
                    <a:latin typeface="Calibri" panose="020F0502020204030204" pitchFamily="34" charset="0"/>
                    <a:ea typeface="Geneva" pitchFamily="121" charset="-128"/>
                  </a:rPr>
                  <a:t>Q204</a:t>
                </a:r>
              </a:p>
            </p:txBody>
          </p:sp>
          <p:sp>
            <p:nvSpPr>
              <p:cNvPr id="88" name="TextBox 87">
                <a:extLst>
                  <a:ext uri="{FF2B5EF4-FFF2-40B4-BE49-F238E27FC236}">
                    <a16:creationId xmlns:a16="http://schemas.microsoft.com/office/drawing/2014/main" id="{A45AE064-11F2-4B48-9BDF-DB8AB8718264}"/>
                  </a:ext>
                </a:extLst>
              </p:cNvPr>
              <p:cNvSpPr txBox="1"/>
              <p:nvPr/>
            </p:nvSpPr>
            <p:spPr>
              <a:xfrm>
                <a:off x="1239538" y="5768989"/>
                <a:ext cx="579645" cy="307776"/>
              </a:xfrm>
              <a:prstGeom prst="rect">
                <a:avLst/>
              </a:prstGeom>
              <a:noFill/>
            </p:spPr>
            <p:txBody>
              <a:bodyPr wrap="none" rtlCol="0">
                <a:spAutoFit/>
              </a:bodyPr>
              <a:lstStyle/>
              <a:p>
                <a:pPr defTabSz="342900">
                  <a:defRPr/>
                </a:pPr>
                <a:r>
                  <a:rPr lang="en-US" sz="900" dirty="0">
                    <a:solidFill>
                      <a:srgbClr val="004C97"/>
                    </a:solidFill>
                    <a:latin typeface="Calibri" panose="020F0502020204030204" pitchFamily="34" charset="0"/>
                    <a:ea typeface="Geneva" pitchFamily="121" charset="-128"/>
                  </a:rPr>
                  <a:t>Q205</a:t>
                </a:r>
              </a:p>
            </p:txBody>
          </p:sp>
          <p:sp>
            <p:nvSpPr>
              <p:cNvPr id="89" name="TextBox 88">
                <a:extLst>
                  <a:ext uri="{FF2B5EF4-FFF2-40B4-BE49-F238E27FC236}">
                    <a16:creationId xmlns:a16="http://schemas.microsoft.com/office/drawing/2014/main" id="{872C1304-044F-486F-B95C-FB51AEE95273}"/>
                  </a:ext>
                </a:extLst>
              </p:cNvPr>
              <p:cNvSpPr txBox="1"/>
              <p:nvPr/>
            </p:nvSpPr>
            <p:spPr>
              <a:xfrm>
                <a:off x="1708821" y="5757555"/>
                <a:ext cx="607432" cy="307776"/>
              </a:xfrm>
              <a:prstGeom prst="rect">
                <a:avLst/>
              </a:prstGeom>
              <a:noFill/>
            </p:spPr>
            <p:txBody>
              <a:bodyPr wrap="none" rtlCol="0">
                <a:spAutoFit/>
              </a:bodyPr>
              <a:lstStyle/>
              <a:p>
                <a:pPr defTabSz="342900">
                  <a:defRPr/>
                </a:pPr>
                <a:r>
                  <a:rPr lang="en-US" sz="900" dirty="0">
                    <a:solidFill>
                      <a:srgbClr val="004C97"/>
                    </a:solidFill>
                    <a:latin typeface="Calibri" panose="020F0502020204030204" pitchFamily="34" charset="0"/>
                    <a:ea typeface="Geneva" pitchFamily="121" charset="-128"/>
                  </a:rPr>
                  <a:t>ELAM</a:t>
                </a:r>
              </a:p>
            </p:txBody>
          </p:sp>
          <p:sp>
            <p:nvSpPr>
              <p:cNvPr id="90" name="TextBox 89">
                <a:extLst>
                  <a:ext uri="{FF2B5EF4-FFF2-40B4-BE49-F238E27FC236}">
                    <a16:creationId xmlns:a16="http://schemas.microsoft.com/office/drawing/2014/main" id="{8363BBD5-5169-42CD-9F18-BB37FF1CCD89}"/>
                  </a:ext>
                </a:extLst>
              </p:cNvPr>
              <p:cNvSpPr txBox="1"/>
              <p:nvPr/>
            </p:nvSpPr>
            <p:spPr>
              <a:xfrm>
                <a:off x="189653" y="5768987"/>
                <a:ext cx="579645" cy="307776"/>
              </a:xfrm>
              <a:prstGeom prst="rect">
                <a:avLst/>
              </a:prstGeom>
              <a:noFill/>
            </p:spPr>
            <p:txBody>
              <a:bodyPr wrap="none" rtlCol="0">
                <a:spAutoFit/>
              </a:bodyPr>
              <a:lstStyle/>
              <a:p>
                <a:pPr defTabSz="342900">
                  <a:defRPr/>
                </a:pPr>
                <a:r>
                  <a:rPr lang="en-US" sz="900" dirty="0">
                    <a:solidFill>
                      <a:srgbClr val="004C97"/>
                    </a:solidFill>
                    <a:latin typeface="Calibri" panose="020F0502020204030204" pitchFamily="34" charset="0"/>
                    <a:ea typeface="Geneva" pitchFamily="121" charset="-128"/>
                  </a:rPr>
                  <a:t>Q206</a:t>
                </a:r>
              </a:p>
            </p:txBody>
          </p:sp>
        </p:grpSp>
        <p:sp>
          <p:nvSpPr>
            <p:cNvPr id="74" name="Rectangle 73">
              <a:extLst>
                <a:ext uri="{FF2B5EF4-FFF2-40B4-BE49-F238E27FC236}">
                  <a16:creationId xmlns:a16="http://schemas.microsoft.com/office/drawing/2014/main" id="{F6B7C02B-A0D6-4EF3-A435-A6E9BF331B10}"/>
                </a:ext>
              </a:extLst>
            </p:cNvPr>
            <p:cNvSpPr/>
            <p:nvPr/>
          </p:nvSpPr>
          <p:spPr>
            <a:xfrm>
              <a:off x="143771" y="2461744"/>
              <a:ext cx="8752276" cy="140151"/>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6" name="TextBox 75">
              <a:extLst>
                <a:ext uri="{FF2B5EF4-FFF2-40B4-BE49-F238E27FC236}">
                  <a16:creationId xmlns:a16="http://schemas.microsoft.com/office/drawing/2014/main" id="{C26CC643-71D0-464F-8A6A-D6B4746C8554}"/>
                </a:ext>
              </a:extLst>
            </p:cNvPr>
            <p:cNvSpPr txBox="1"/>
            <p:nvPr/>
          </p:nvSpPr>
          <p:spPr>
            <a:xfrm>
              <a:off x="3539554" y="2386971"/>
              <a:ext cx="1594881" cy="307776"/>
            </a:xfrm>
            <a:prstGeom prst="rect">
              <a:avLst/>
            </a:prstGeom>
            <a:noFill/>
          </p:spPr>
          <p:txBody>
            <a:bodyPr wrap="none" rtlCol="0">
              <a:spAutoFit/>
            </a:bodyPr>
            <a:lstStyle/>
            <a:p>
              <a:pPr defTabSz="342900">
                <a:defRPr/>
              </a:pPr>
              <a:r>
                <a:rPr lang="en-US" sz="900" dirty="0">
                  <a:solidFill>
                    <a:srgbClr val="004C97"/>
                  </a:solidFill>
                  <a:latin typeface="Calibri" panose="020F0502020204030204" pitchFamily="34" charset="0"/>
                  <a:ea typeface="Geneva" pitchFamily="121" charset="-128"/>
                </a:rPr>
                <a:t>Service Building Floor</a:t>
              </a:r>
            </a:p>
          </p:txBody>
        </p:sp>
        <p:sp>
          <p:nvSpPr>
            <p:cNvPr id="77" name="TextBox 76">
              <a:extLst>
                <a:ext uri="{FF2B5EF4-FFF2-40B4-BE49-F238E27FC236}">
                  <a16:creationId xmlns:a16="http://schemas.microsoft.com/office/drawing/2014/main" id="{793AA403-7A6B-4BF8-B8CB-A5BF540F65C8}"/>
                </a:ext>
              </a:extLst>
            </p:cNvPr>
            <p:cNvSpPr txBox="1"/>
            <p:nvPr/>
          </p:nvSpPr>
          <p:spPr>
            <a:xfrm>
              <a:off x="4751291" y="2699298"/>
              <a:ext cx="1597019" cy="307776"/>
            </a:xfrm>
            <a:prstGeom prst="rect">
              <a:avLst/>
            </a:prstGeom>
            <a:noFill/>
          </p:spPr>
          <p:txBody>
            <a:bodyPr wrap="none" rtlCol="0">
              <a:spAutoFit/>
            </a:bodyPr>
            <a:lstStyle/>
            <a:p>
              <a:pPr defTabSz="342900">
                <a:defRPr/>
              </a:pPr>
              <a:r>
                <a:rPr lang="en-US" sz="900" dirty="0">
                  <a:solidFill>
                    <a:srgbClr val="004C97"/>
                  </a:solidFill>
                </a:rPr>
                <a:t> gravel</a:t>
              </a:r>
              <a:r>
                <a:rPr lang="en-US" sz="900" dirty="0">
                  <a:solidFill>
                    <a:srgbClr val="004C97"/>
                  </a:solidFill>
                  <a:latin typeface="Calibri" panose="020F0502020204030204" pitchFamily="34" charset="0"/>
                  <a:ea typeface="Geneva" pitchFamily="121" charset="-128"/>
                </a:rPr>
                <a:t> shielding ~ 10’</a:t>
              </a:r>
            </a:p>
          </p:txBody>
        </p:sp>
        <p:grpSp>
          <p:nvGrpSpPr>
            <p:cNvPr id="34" name="Group 33">
              <a:extLst>
                <a:ext uri="{FF2B5EF4-FFF2-40B4-BE49-F238E27FC236}">
                  <a16:creationId xmlns:a16="http://schemas.microsoft.com/office/drawing/2014/main" id="{AB842F61-E192-4512-A431-1E758193DE31}"/>
                </a:ext>
              </a:extLst>
            </p:cNvPr>
            <p:cNvGrpSpPr/>
            <p:nvPr/>
          </p:nvGrpSpPr>
          <p:grpSpPr>
            <a:xfrm>
              <a:off x="3061929" y="2068635"/>
              <a:ext cx="571095" cy="380120"/>
              <a:chOff x="4907522" y="2518502"/>
              <a:chExt cx="571095" cy="380120"/>
            </a:xfrm>
          </p:grpSpPr>
          <p:grpSp>
            <p:nvGrpSpPr>
              <p:cNvPr id="32" name="Group 31">
                <a:extLst>
                  <a:ext uri="{FF2B5EF4-FFF2-40B4-BE49-F238E27FC236}">
                    <a16:creationId xmlns:a16="http://schemas.microsoft.com/office/drawing/2014/main" id="{8F5B54FF-5FA3-4759-B6D1-FD3AFD34D1A7}"/>
                  </a:ext>
                </a:extLst>
              </p:cNvPr>
              <p:cNvGrpSpPr/>
              <p:nvPr/>
            </p:nvGrpSpPr>
            <p:grpSpPr>
              <a:xfrm>
                <a:off x="5044511" y="2688126"/>
                <a:ext cx="205399" cy="210496"/>
                <a:chOff x="5044511" y="2713526"/>
                <a:chExt cx="205399" cy="210496"/>
              </a:xfrm>
            </p:grpSpPr>
            <p:sp>
              <p:nvSpPr>
                <p:cNvPr id="28" name="Rectangle 27">
                  <a:extLst>
                    <a:ext uri="{FF2B5EF4-FFF2-40B4-BE49-F238E27FC236}">
                      <a16:creationId xmlns:a16="http://schemas.microsoft.com/office/drawing/2014/main" id="{8EE03E01-4F6B-4099-B5EC-1FCD70BA7ECB}"/>
                    </a:ext>
                  </a:extLst>
                </p:cNvPr>
                <p:cNvSpPr/>
                <p:nvPr/>
              </p:nvSpPr>
              <p:spPr>
                <a:xfrm>
                  <a:off x="5079100" y="2713526"/>
                  <a:ext cx="120336" cy="102922"/>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3" name="Rectangle 92">
                  <a:extLst>
                    <a:ext uri="{FF2B5EF4-FFF2-40B4-BE49-F238E27FC236}">
                      <a16:creationId xmlns:a16="http://schemas.microsoft.com/office/drawing/2014/main" id="{18467DE2-56BD-4BA4-BA3D-ED7294525B6D}"/>
                    </a:ext>
                  </a:extLst>
                </p:cNvPr>
                <p:cNvSpPr/>
                <p:nvPr/>
              </p:nvSpPr>
              <p:spPr>
                <a:xfrm>
                  <a:off x="5044511" y="2831066"/>
                  <a:ext cx="205399" cy="9295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33" name="TextBox 32">
                <a:extLst>
                  <a:ext uri="{FF2B5EF4-FFF2-40B4-BE49-F238E27FC236}">
                    <a16:creationId xmlns:a16="http://schemas.microsoft.com/office/drawing/2014/main" id="{14DC72FB-B4AD-48FC-A2EA-4AAB61CD1DE4}"/>
                  </a:ext>
                </a:extLst>
              </p:cNvPr>
              <p:cNvSpPr txBox="1"/>
              <p:nvPr/>
            </p:nvSpPr>
            <p:spPr>
              <a:xfrm>
                <a:off x="4907522" y="2518502"/>
                <a:ext cx="571095" cy="246221"/>
              </a:xfrm>
              <a:prstGeom prst="rect">
                <a:avLst/>
              </a:prstGeom>
              <a:noFill/>
            </p:spPr>
            <p:txBody>
              <a:bodyPr wrap="none" rtlCol="0">
                <a:spAutoFit/>
              </a:bodyPr>
              <a:lstStyle/>
              <a:p>
                <a:r>
                  <a:rPr lang="en-US" sz="600" dirty="0"/>
                  <a:t>RD2105</a:t>
                </a:r>
              </a:p>
            </p:txBody>
          </p:sp>
        </p:grpSp>
        <p:grpSp>
          <p:nvGrpSpPr>
            <p:cNvPr id="115" name="Group 114">
              <a:extLst>
                <a:ext uri="{FF2B5EF4-FFF2-40B4-BE49-F238E27FC236}">
                  <a16:creationId xmlns:a16="http://schemas.microsoft.com/office/drawing/2014/main" id="{BDB26CD1-9659-4178-AD51-F19E43937996}"/>
                </a:ext>
              </a:extLst>
            </p:cNvPr>
            <p:cNvGrpSpPr/>
            <p:nvPr/>
          </p:nvGrpSpPr>
          <p:grpSpPr>
            <a:xfrm>
              <a:off x="4023651" y="2059018"/>
              <a:ext cx="571095" cy="380120"/>
              <a:chOff x="4760173" y="2513704"/>
              <a:chExt cx="571095" cy="380120"/>
            </a:xfrm>
          </p:grpSpPr>
          <p:grpSp>
            <p:nvGrpSpPr>
              <p:cNvPr id="116" name="Group 115">
                <a:extLst>
                  <a:ext uri="{FF2B5EF4-FFF2-40B4-BE49-F238E27FC236}">
                    <a16:creationId xmlns:a16="http://schemas.microsoft.com/office/drawing/2014/main" id="{51D1608F-7694-42C2-A076-EB160C47FA42}"/>
                  </a:ext>
                </a:extLst>
              </p:cNvPr>
              <p:cNvGrpSpPr/>
              <p:nvPr/>
            </p:nvGrpSpPr>
            <p:grpSpPr>
              <a:xfrm>
                <a:off x="4897162" y="2683328"/>
                <a:ext cx="205399" cy="210496"/>
                <a:chOff x="4897162" y="2708728"/>
                <a:chExt cx="205399" cy="210496"/>
              </a:xfrm>
            </p:grpSpPr>
            <p:sp>
              <p:nvSpPr>
                <p:cNvPr id="118" name="Rectangle 117">
                  <a:extLst>
                    <a:ext uri="{FF2B5EF4-FFF2-40B4-BE49-F238E27FC236}">
                      <a16:creationId xmlns:a16="http://schemas.microsoft.com/office/drawing/2014/main" id="{BEE42ED0-86DD-4E4C-AFFF-0240C71C7854}"/>
                    </a:ext>
                  </a:extLst>
                </p:cNvPr>
                <p:cNvSpPr/>
                <p:nvPr/>
              </p:nvSpPr>
              <p:spPr>
                <a:xfrm>
                  <a:off x="4931751" y="2708728"/>
                  <a:ext cx="120336" cy="102922"/>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9" name="Rectangle 118">
                  <a:extLst>
                    <a:ext uri="{FF2B5EF4-FFF2-40B4-BE49-F238E27FC236}">
                      <a16:creationId xmlns:a16="http://schemas.microsoft.com/office/drawing/2014/main" id="{6292AC11-9110-4842-B627-2A48D7A1D692}"/>
                    </a:ext>
                  </a:extLst>
                </p:cNvPr>
                <p:cNvSpPr/>
                <p:nvPr/>
              </p:nvSpPr>
              <p:spPr>
                <a:xfrm>
                  <a:off x="4897162" y="2826268"/>
                  <a:ext cx="205399" cy="9295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117" name="TextBox 116">
                <a:extLst>
                  <a:ext uri="{FF2B5EF4-FFF2-40B4-BE49-F238E27FC236}">
                    <a16:creationId xmlns:a16="http://schemas.microsoft.com/office/drawing/2014/main" id="{3AB208FE-5AB8-4FAA-9C73-9469D194698D}"/>
                  </a:ext>
                </a:extLst>
              </p:cNvPr>
              <p:cNvSpPr txBox="1"/>
              <p:nvPr/>
            </p:nvSpPr>
            <p:spPr>
              <a:xfrm>
                <a:off x="4760173" y="2513704"/>
                <a:ext cx="571095" cy="369332"/>
              </a:xfrm>
              <a:prstGeom prst="rect">
                <a:avLst/>
              </a:prstGeom>
              <a:noFill/>
            </p:spPr>
            <p:txBody>
              <a:bodyPr wrap="none" rtlCol="0">
                <a:spAutoFit/>
              </a:bodyPr>
              <a:lstStyle/>
              <a:p>
                <a:r>
                  <a:rPr lang="en-US" sz="600" dirty="0"/>
                  <a:t>RD2104</a:t>
                </a:r>
              </a:p>
              <a:p>
                <a:endParaRPr lang="en-US" sz="600" dirty="0"/>
              </a:p>
            </p:txBody>
          </p:sp>
        </p:grpSp>
        <p:grpSp>
          <p:nvGrpSpPr>
            <p:cNvPr id="120" name="Group 119">
              <a:extLst>
                <a:ext uri="{FF2B5EF4-FFF2-40B4-BE49-F238E27FC236}">
                  <a16:creationId xmlns:a16="http://schemas.microsoft.com/office/drawing/2014/main" id="{7495BF30-7F6D-46AE-B837-D0B766B3D83B}"/>
                </a:ext>
              </a:extLst>
            </p:cNvPr>
            <p:cNvGrpSpPr/>
            <p:nvPr/>
          </p:nvGrpSpPr>
          <p:grpSpPr>
            <a:xfrm>
              <a:off x="5072599" y="2064486"/>
              <a:ext cx="571095" cy="380120"/>
              <a:chOff x="4760173" y="2513704"/>
              <a:chExt cx="571095" cy="380120"/>
            </a:xfrm>
          </p:grpSpPr>
          <p:grpSp>
            <p:nvGrpSpPr>
              <p:cNvPr id="121" name="Group 120">
                <a:extLst>
                  <a:ext uri="{FF2B5EF4-FFF2-40B4-BE49-F238E27FC236}">
                    <a16:creationId xmlns:a16="http://schemas.microsoft.com/office/drawing/2014/main" id="{6497803F-B63E-4185-8F26-8714A89ADF78}"/>
                  </a:ext>
                </a:extLst>
              </p:cNvPr>
              <p:cNvGrpSpPr/>
              <p:nvPr/>
            </p:nvGrpSpPr>
            <p:grpSpPr>
              <a:xfrm>
                <a:off x="4897162" y="2683328"/>
                <a:ext cx="205399" cy="210496"/>
                <a:chOff x="4897162" y="2708728"/>
                <a:chExt cx="205399" cy="210496"/>
              </a:xfrm>
            </p:grpSpPr>
            <p:sp>
              <p:nvSpPr>
                <p:cNvPr id="123" name="Rectangle 122">
                  <a:extLst>
                    <a:ext uri="{FF2B5EF4-FFF2-40B4-BE49-F238E27FC236}">
                      <a16:creationId xmlns:a16="http://schemas.microsoft.com/office/drawing/2014/main" id="{B8C5027E-F579-4DC8-9899-9C588279DC79}"/>
                    </a:ext>
                  </a:extLst>
                </p:cNvPr>
                <p:cNvSpPr/>
                <p:nvPr/>
              </p:nvSpPr>
              <p:spPr>
                <a:xfrm>
                  <a:off x="4944192" y="2708728"/>
                  <a:ext cx="120336" cy="102922"/>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4" name="Rectangle 123">
                  <a:extLst>
                    <a:ext uri="{FF2B5EF4-FFF2-40B4-BE49-F238E27FC236}">
                      <a16:creationId xmlns:a16="http://schemas.microsoft.com/office/drawing/2014/main" id="{BBD6D0F5-4639-4102-B552-59558D16FAEB}"/>
                    </a:ext>
                  </a:extLst>
                </p:cNvPr>
                <p:cNvSpPr/>
                <p:nvPr/>
              </p:nvSpPr>
              <p:spPr>
                <a:xfrm>
                  <a:off x="4897162" y="2826268"/>
                  <a:ext cx="205399" cy="9295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122" name="TextBox 121">
                <a:extLst>
                  <a:ext uri="{FF2B5EF4-FFF2-40B4-BE49-F238E27FC236}">
                    <a16:creationId xmlns:a16="http://schemas.microsoft.com/office/drawing/2014/main" id="{2E96367B-AF96-4A86-92B5-B70A496F3D30}"/>
                  </a:ext>
                </a:extLst>
              </p:cNvPr>
              <p:cNvSpPr txBox="1"/>
              <p:nvPr/>
            </p:nvSpPr>
            <p:spPr>
              <a:xfrm>
                <a:off x="4760173" y="2513704"/>
                <a:ext cx="571095" cy="246221"/>
              </a:xfrm>
              <a:prstGeom prst="rect">
                <a:avLst/>
              </a:prstGeom>
              <a:noFill/>
            </p:spPr>
            <p:txBody>
              <a:bodyPr wrap="none" rtlCol="0">
                <a:spAutoFit/>
              </a:bodyPr>
              <a:lstStyle/>
              <a:p>
                <a:r>
                  <a:rPr lang="en-US" sz="600" dirty="0"/>
                  <a:t>RD2103</a:t>
                </a:r>
              </a:p>
            </p:txBody>
          </p:sp>
        </p:grpSp>
        <p:grpSp>
          <p:nvGrpSpPr>
            <p:cNvPr id="125" name="Group 124">
              <a:extLst>
                <a:ext uri="{FF2B5EF4-FFF2-40B4-BE49-F238E27FC236}">
                  <a16:creationId xmlns:a16="http://schemas.microsoft.com/office/drawing/2014/main" id="{C7279834-44E7-486A-842D-399A763A23C2}"/>
                </a:ext>
              </a:extLst>
            </p:cNvPr>
            <p:cNvGrpSpPr/>
            <p:nvPr/>
          </p:nvGrpSpPr>
          <p:grpSpPr>
            <a:xfrm>
              <a:off x="6004341" y="2079778"/>
              <a:ext cx="571095" cy="380120"/>
              <a:chOff x="4717200" y="2528996"/>
              <a:chExt cx="571095" cy="380120"/>
            </a:xfrm>
          </p:grpSpPr>
          <p:grpSp>
            <p:nvGrpSpPr>
              <p:cNvPr id="126" name="Group 125">
                <a:extLst>
                  <a:ext uri="{FF2B5EF4-FFF2-40B4-BE49-F238E27FC236}">
                    <a16:creationId xmlns:a16="http://schemas.microsoft.com/office/drawing/2014/main" id="{11F21F07-47EE-4A41-8B10-DD56356B7E2A}"/>
                  </a:ext>
                </a:extLst>
              </p:cNvPr>
              <p:cNvGrpSpPr/>
              <p:nvPr/>
            </p:nvGrpSpPr>
            <p:grpSpPr>
              <a:xfrm>
                <a:off x="4854189" y="2703255"/>
                <a:ext cx="205399" cy="205861"/>
                <a:chOff x="4854189" y="2728655"/>
                <a:chExt cx="205399" cy="205861"/>
              </a:xfrm>
            </p:grpSpPr>
            <p:sp>
              <p:nvSpPr>
                <p:cNvPr id="128" name="Rectangle 127">
                  <a:extLst>
                    <a:ext uri="{FF2B5EF4-FFF2-40B4-BE49-F238E27FC236}">
                      <a16:creationId xmlns:a16="http://schemas.microsoft.com/office/drawing/2014/main" id="{91BCFADD-81CB-4810-ABFE-AEEFB4896E2F}"/>
                    </a:ext>
                  </a:extLst>
                </p:cNvPr>
                <p:cNvSpPr/>
                <p:nvPr/>
              </p:nvSpPr>
              <p:spPr>
                <a:xfrm>
                  <a:off x="4903463" y="2728655"/>
                  <a:ext cx="120336" cy="102922"/>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9" name="Rectangle 128">
                  <a:extLst>
                    <a:ext uri="{FF2B5EF4-FFF2-40B4-BE49-F238E27FC236}">
                      <a16:creationId xmlns:a16="http://schemas.microsoft.com/office/drawing/2014/main" id="{6682A96F-7C0C-4C70-8BF2-2A465D058553}"/>
                    </a:ext>
                  </a:extLst>
                </p:cNvPr>
                <p:cNvSpPr/>
                <p:nvPr/>
              </p:nvSpPr>
              <p:spPr>
                <a:xfrm>
                  <a:off x="4854189" y="2841560"/>
                  <a:ext cx="205399" cy="9295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127" name="TextBox 126">
                <a:extLst>
                  <a:ext uri="{FF2B5EF4-FFF2-40B4-BE49-F238E27FC236}">
                    <a16:creationId xmlns:a16="http://schemas.microsoft.com/office/drawing/2014/main" id="{916E6228-B57E-4407-88AF-4C08FF46EB57}"/>
                  </a:ext>
                </a:extLst>
              </p:cNvPr>
              <p:cNvSpPr txBox="1"/>
              <p:nvPr/>
            </p:nvSpPr>
            <p:spPr>
              <a:xfrm>
                <a:off x="4717200" y="2528996"/>
                <a:ext cx="571095" cy="246221"/>
              </a:xfrm>
              <a:prstGeom prst="rect">
                <a:avLst/>
              </a:prstGeom>
              <a:noFill/>
            </p:spPr>
            <p:txBody>
              <a:bodyPr wrap="none" rtlCol="0">
                <a:spAutoFit/>
              </a:bodyPr>
              <a:lstStyle/>
              <a:p>
                <a:r>
                  <a:rPr lang="en-US" sz="600" dirty="0"/>
                  <a:t>RD2102</a:t>
                </a:r>
              </a:p>
            </p:txBody>
          </p:sp>
        </p:grpSp>
        <p:grpSp>
          <p:nvGrpSpPr>
            <p:cNvPr id="130" name="Group 129">
              <a:extLst>
                <a:ext uri="{FF2B5EF4-FFF2-40B4-BE49-F238E27FC236}">
                  <a16:creationId xmlns:a16="http://schemas.microsoft.com/office/drawing/2014/main" id="{E2E1050C-888D-4B32-9A13-874635B816A7}"/>
                </a:ext>
              </a:extLst>
            </p:cNvPr>
            <p:cNvGrpSpPr/>
            <p:nvPr/>
          </p:nvGrpSpPr>
          <p:grpSpPr>
            <a:xfrm>
              <a:off x="2277002" y="2069429"/>
              <a:ext cx="571095" cy="383422"/>
              <a:chOff x="4938436" y="2510402"/>
              <a:chExt cx="571095" cy="383422"/>
            </a:xfrm>
          </p:grpSpPr>
          <p:grpSp>
            <p:nvGrpSpPr>
              <p:cNvPr id="131" name="Group 130">
                <a:extLst>
                  <a:ext uri="{FF2B5EF4-FFF2-40B4-BE49-F238E27FC236}">
                    <a16:creationId xmlns:a16="http://schemas.microsoft.com/office/drawing/2014/main" id="{2AAFCC89-D2A8-4BA5-8DDA-25C639C235E5}"/>
                  </a:ext>
                </a:extLst>
              </p:cNvPr>
              <p:cNvGrpSpPr/>
              <p:nvPr/>
            </p:nvGrpSpPr>
            <p:grpSpPr>
              <a:xfrm>
                <a:off x="5043828" y="2683328"/>
                <a:ext cx="205399" cy="210496"/>
                <a:chOff x="5043828" y="2708728"/>
                <a:chExt cx="205399" cy="210496"/>
              </a:xfrm>
            </p:grpSpPr>
            <p:sp>
              <p:nvSpPr>
                <p:cNvPr id="133" name="Rectangle 132">
                  <a:extLst>
                    <a:ext uri="{FF2B5EF4-FFF2-40B4-BE49-F238E27FC236}">
                      <a16:creationId xmlns:a16="http://schemas.microsoft.com/office/drawing/2014/main" id="{B7DBAE81-F436-4F69-B16D-ADC4202D11D0}"/>
                    </a:ext>
                  </a:extLst>
                </p:cNvPr>
                <p:cNvSpPr/>
                <p:nvPr/>
              </p:nvSpPr>
              <p:spPr>
                <a:xfrm>
                  <a:off x="5090873" y="2708728"/>
                  <a:ext cx="120336" cy="102922"/>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4" name="Rectangle 133">
                  <a:extLst>
                    <a:ext uri="{FF2B5EF4-FFF2-40B4-BE49-F238E27FC236}">
                      <a16:creationId xmlns:a16="http://schemas.microsoft.com/office/drawing/2014/main" id="{9C5F3FAD-CE27-4D13-B130-598090E47E4F}"/>
                    </a:ext>
                  </a:extLst>
                </p:cNvPr>
                <p:cNvSpPr/>
                <p:nvPr/>
              </p:nvSpPr>
              <p:spPr>
                <a:xfrm>
                  <a:off x="5043828" y="2826268"/>
                  <a:ext cx="205399" cy="9295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132" name="TextBox 131">
                <a:extLst>
                  <a:ext uri="{FF2B5EF4-FFF2-40B4-BE49-F238E27FC236}">
                    <a16:creationId xmlns:a16="http://schemas.microsoft.com/office/drawing/2014/main" id="{27853ABD-B365-4206-A65B-B428471E8715}"/>
                  </a:ext>
                </a:extLst>
              </p:cNvPr>
              <p:cNvSpPr txBox="1"/>
              <p:nvPr/>
            </p:nvSpPr>
            <p:spPr>
              <a:xfrm>
                <a:off x="4938436" y="2510402"/>
                <a:ext cx="571095" cy="246222"/>
              </a:xfrm>
              <a:prstGeom prst="rect">
                <a:avLst/>
              </a:prstGeom>
              <a:noFill/>
            </p:spPr>
            <p:txBody>
              <a:bodyPr wrap="none" rtlCol="0">
                <a:spAutoFit/>
              </a:bodyPr>
              <a:lstStyle/>
              <a:p>
                <a:r>
                  <a:rPr lang="en-US" sz="600" dirty="0"/>
                  <a:t>RD2106</a:t>
                </a:r>
              </a:p>
            </p:txBody>
          </p:sp>
        </p:grpSp>
        <p:grpSp>
          <p:nvGrpSpPr>
            <p:cNvPr id="135" name="Group 134">
              <a:extLst>
                <a:ext uri="{FF2B5EF4-FFF2-40B4-BE49-F238E27FC236}">
                  <a16:creationId xmlns:a16="http://schemas.microsoft.com/office/drawing/2014/main" id="{C456FB5C-EB57-424D-B086-B49717B1680F}"/>
                </a:ext>
              </a:extLst>
            </p:cNvPr>
            <p:cNvGrpSpPr/>
            <p:nvPr/>
          </p:nvGrpSpPr>
          <p:grpSpPr>
            <a:xfrm>
              <a:off x="1330187" y="2073905"/>
              <a:ext cx="571095" cy="380120"/>
              <a:chOff x="4804758" y="2523123"/>
              <a:chExt cx="571095" cy="380120"/>
            </a:xfrm>
          </p:grpSpPr>
          <p:grpSp>
            <p:nvGrpSpPr>
              <p:cNvPr id="136" name="Group 135">
                <a:extLst>
                  <a:ext uri="{FF2B5EF4-FFF2-40B4-BE49-F238E27FC236}">
                    <a16:creationId xmlns:a16="http://schemas.microsoft.com/office/drawing/2014/main" id="{04EBBD9D-0F46-4BD5-8496-8AFE16188626}"/>
                  </a:ext>
                </a:extLst>
              </p:cNvPr>
              <p:cNvGrpSpPr/>
              <p:nvPr/>
            </p:nvGrpSpPr>
            <p:grpSpPr>
              <a:xfrm>
                <a:off x="4941747" y="2692747"/>
                <a:ext cx="205399" cy="210496"/>
                <a:chOff x="4941747" y="2718147"/>
                <a:chExt cx="205399" cy="210496"/>
              </a:xfrm>
            </p:grpSpPr>
            <p:sp>
              <p:nvSpPr>
                <p:cNvPr id="138" name="Rectangle 137">
                  <a:extLst>
                    <a:ext uri="{FF2B5EF4-FFF2-40B4-BE49-F238E27FC236}">
                      <a16:creationId xmlns:a16="http://schemas.microsoft.com/office/drawing/2014/main" id="{79A66E91-981F-468E-AABA-6AA2AB0E15B3}"/>
                    </a:ext>
                  </a:extLst>
                </p:cNvPr>
                <p:cNvSpPr/>
                <p:nvPr/>
              </p:nvSpPr>
              <p:spPr>
                <a:xfrm>
                  <a:off x="4976336" y="2718147"/>
                  <a:ext cx="120336" cy="102922"/>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9" name="Rectangle 138">
                  <a:extLst>
                    <a:ext uri="{FF2B5EF4-FFF2-40B4-BE49-F238E27FC236}">
                      <a16:creationId xmlns:a16="http://schemas.microsoft.com/office/drawing/2014/main" id="{5A711309-9EAB-4B0D-9202-2BE75BA8B176}"/>
                    </a:ext>
                  </a:extLst>
                </p:cNvPr>
                <p:cNvSpPr/>
                <p:nvPr/>
              </p:nvSpPr>
              <p:spPr>
                <a:xfrm>
                  <a:off x="4941747" y="2835687"/>
                  <a:ext cx="205399" cy="9295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137" name="TextBox 136">
                <a:extLst>
                  <a:ext uri="{FF2B5EF4-FFF2-40B4-BE49-F238E27FC236}">
                    <a16:creationId xmlns:a16="http://schemas.microsoft.com/office/drawing/2014/main" id="{64D46758-0ACA-4873-A157-416FA2284487}"/>
                  </a:ext>
                </a:extLst>
              </p:cNvPr>
              <p:cNvSpPr txBox="1"/>
              <p:nvPr/>
            </p:nvSpPr>
            <p:spPr>
              <a:xfrm>
                <a:off x="4804758" y="2523123"/>
                <a:ext cx="571095" cy="246221"/>
              </a:xfrm>
              <a:prstGeom prst="rect">
                <a:avLst/>
              </a:prstGeom>
              <a:noFill/>
            </p:spPr>
            <p:txBody>
              <a:bodyPr wrap="none" rtlCol="0">
                <a:spAutoFit/>
              </a:bodyPr>
              <a:lstStyle/>
              <a:p>
                <a:r>
                  <a:rPr lang="en-US" sz="600" dirty="0"/>
                  <a:t>RD2107</a:t>
                </a:r>
              </a:p>
            </p:txBody>
          </p:sp>
        </p:grpSp>
        <p:grpSp>
          <p:nvGrpSpPr>
            <p:cNvPr id="140" name="Group 139">
              <a:extLst>
                <a:ext uri="{FF2B5EF4-FFF2-40B4-BE49-F238E27FC236}">
                  <a16:creationId xmlns:a16="http://schemas.microsoft.com/office/drawing/2014/main" id="{90544419-6417-48FB-A46B-A6ED5BBFB066}"/>
                </a:ext>
              </a:extLst>
            </p:cNvPr>
            <p:cNvGrpSpPr/>
            <p:nvPr/>
          </p:nvGrpSpPr>
          <p:grpSpPr>
            <a:xfrm>
              <a:off x="6973414" y="2068516"/>
              <a:ext cx="571095" cy="380120"/>
              <a:chOff x="4823392" y="2518383"/>
              <a:chExt cx="571095" cy="380120"/>
            </a:xfrm>
          </p:grpSpPr>
          <p:grpSp>
            <p:nvGrpSpPr>
              <p:cNvPr id="141" name="Group 140">
                <a:extLst>
                  <a:ext uri="{FF2B5EF4-FFF2-40B4-BE49-F238E27FC236}">
                    <a16:creationId xmlns:a16="http://schemas.microsoft.com/office/drawing/2014/main" id="{8DC4A146-5057-4AFC-84AD-0DC95E107EA0}"/>
                  </a:ext>
                </a:extLst>
              </p:cNvPr>
              <p:cNvGrpSpPr/>
              <p:nvPr/>
            </p:nvGrpSpPr>
            <p:grpSpPr>
              <a:xfrm>
                <a:off x="4960381" y="2697515"/>
                <a:ext cx="205399" cy="200988"/>
                <a:chOff x="4960381" y="2722915"/>
                <a:chExt cx="205399" cy="200988"/>
              </a:xfrm>
            </p:grpSpPr>
            <p:sp>
              <p:nvSpPr>
                <p:cNvPr id="143" name="Rectangle 142">
                  <a:extLst>
                    <a:ext uri="{FF2B5EF4-FFF2-40B4-BE49-F238E27FC236}">
                      <a16:creationId xmlns:a16="http://schemas.microsoft.com/office/drawing/2014/main" id="{D2120B2B-AF0B-4657-B880-34BB9117728C}"/>
                    </a:ext>
                  </a:extLst>
                </p:cNvPr>
                <p:cNvSpPr/>
                <p:nvPr/>
              </p:nvSpPr>
              <p:spPr>
                <a:xfrm>
                  <a:off x="4998187" y="2722915"/>
                  <a:ext cx="120336" cy="102922"/>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4" name="Rectangle 143">
                  <a:extLst>
                    <a:ext uri="{FF2B5EF4-FFF2-40B4-BE49-F238E27FC236}">
                      <a16:creationId xmlns:a16="http://schemas.microsoft.com/office/drawing/2014/main" id="{2F95DE39-DBBE-4976-91F9-0FD6D2DA2DE1}"/>
                    </a:ext>
                  </a:extLst>
                </p:cNvPr>
                <p:cNvSpPr/>
                <p:nvPr/>
              </p:nvSpPr>
              <p:spPr>
                <a:xfrm>
                  <a:off x="4960381" y="2830947"/>
                  <a:ext cx="205399" cy="9295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142" name="TextBox 141">
                <a:extLst>
                  <a:ext uri="{FF2B5EF4-FFF2-40B4-BE49-F238E27FC236}">
                    <a16:creationId xmlns:a16="http://schemas.microsoft.com/office/drawing/2014/main" id="{4BC69CF0-EF74-46A6-9A38-F868345514F9}"/>
                  </a:ext>
                </a:extLst>
              </p:cNvPr>
              <p:cNvSpPr txBox="1"/>
              <p:nvPr/>
            </p:nvSpPr>
            <p:spPr>
              <a:xfrm>
                <a:off x="4823392" y="2518383"/>
                <a:ext cx="571095" cy="246221"/>
              </a:xfrm>
              <a:prstGeom prst="rect">
                <a:avLst/>
              </a:prstGeom>
              <a:noFill/>
            </p:spPr>
            <p:txBody>
              <a:bodyPr wrap="none" rtlCol="0">
                <a:spAutoFit/>
              </a:bodyPr>
              <a:lstStyle/>
              <a:p>
                <a:r>
                  <a:rPr lang="en-US" sz="600" dirty="0"/>
                  <a:t>RD2101</a:t>
                </a:r>
              </a:p>
            </p:txBody>
          </p:sp>
        </p:grpSp>
        <p:grpSp>
          <p:nvGrpSpPr>
            <p:cNvPr id="145" name="Group 144">
              <a:extLst>
                <a:ext uri="{FF2B5EF4-FFF2-40B4-BE49-F238E27FC236}">
                  <a16:creationId xmlns:a16="http://schemas.microsoft.com/office/drawing/2014/main" id="{3EEFB960-9594-4B76-80DD-CF4517D64BD6}"/>
                </a:ext>
              </a:extLst>
            </p:cNvPr>
            <p:cNvGrpSpPr/>
            <p:nvPr/>
          </p:nvGrpSpPr>
          <p:grpSpPr>
            <a:xfrm>
              <a:off x="524014" y="2063930"/>
              <a:ext cx="571095" cy="380120"/>
              <a:chOff x="4822620" y="2514154"/>
              <a:chExt cx="571095" cy="380120"/>
            </a:xfrm>
          </p:grpSpPr>
          <p:grpSp>
            <p:nvGrpSpPr>
              <p:cNvPr id="146" name="Group 145">
                <a:extLst>
                  <a:ext uri="{FF2B5EF4-FFF2-40B4-BE49-F238E27FC236}">
                    <a16:creationId xmlns:a16="http://schemas.microsoft.com/office/drawing/2014/main" id="{4513A159-DD1C-44B1-90E5-EE6DD5AB2D28}"/>
                  </a:ext>
                </a:extLst>
              </p:cNvPr>
              <p:cNvGrpSpPr/>
              <p:nvPr/>
            </p:nvGrpSpPr>
            <p:grpSpPr>
              <a:xfrm>
                <a:off x="4959609" y="2683778"/>
                <a:ext cx="205399" cy="210496"/>
                <a:chOff x="4959609" y="2709178"/>
                <a:chExt cx="205399" cy="210496"/>
              </a:xfrm>
            </p:grpSpPr>
            <p:sp>
              <p:nvSpPr>
                <p:cNvPr id="148" name="Rectangle 147">
                  <a:extLst>
                    <a:ext uri="{FF2B5EF4-FFF2-40B4-BE49-F238E27FC236}">
                      <a16:creationId xmlns:a16="http://schemas.microsoft.com/office/drawing/2014/main" id="{301888DE-D9BA-46C1-BF11-51E7BB11A5D0}"/>
                    </a:ext>
                  </a:extLst>
                </p:cNvPr>
                <p:cNvSpPr/>
                <p:nvPr/>
              </p:nvSpPr>
              <p:spPr>
                <a:xfrm>
                  <a:off x="4994198" y="2709178"/>
                  <a:ext cx="120336" cy="102922"/>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9" name="Rectangle 148">
                  <a:extLst>
                    <a:ext uri="{FF2B5EF4-FFF2-40B4-BE49-F238E27FC236}">
                      <a16:creationId xmlns:a16="http://schemas.microsoft.com/office/drawing/2014/main" id="{DF207A64-EDBA-4876-95AD-7F12E0A78234}"/>
                    </a:ext>
                  </a:extLst>
                </p:cNvPr>
                <p:cNvSpPr/>
                <p:nvPr/>
              </p:nvSpPr>
              <p:spPr>
                <a:xfrm>
                  <a:off x="4959609" y="2826718"/>
                  <a:ext cx="205399" cy="9295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147" name="TextBox 146">
                <a:extLst>
                  <a:ext uri="{FF2B5EF4-FFF2-40B4-BE49-F238E27FC236}">
                    <a16:creationId xmlns:a16="http://schemas.microsoft.com/office/drawing/2014/main" id="{1888C52B-EFBB-40F5-8BBC-4C9563108844}"/>
                  </a:ext>
                </a:extLst>
              </p:cNvPr>
              <p:cNvSpPr txBox="1"/>
              <p:nvPr/>
            </p:nvSpPr>
            <p:spPr>
              <a:xfrm>
                <a:off x="4822620" y="2514154"/>
                <a:ext cx="571095" cy="246221"/>
              </a:xfrm>
              <a:prstGeom prst="rect">
                <a:avLst/>
              </a:prstGeom>
              <a:noFill/>
            </p:spPr>
            <p:txBody>
              <a:bodyPr wrap="none" rtlCol="0">
                <a:spAutoFit/>
              </a:bodyPr>
              <a:lstStyle/>
              <a:p>
                <a:r>
                  <a:rPr lang="en-US" sz="600" dirty="0"/>
                  <a:t>RD2108</a:t>
                </a:r>
              </a:p>
            </p:txBody>
          </p:sp>
        </p:grpSp>
        <p:grpSp>
          <p:nvGrpSpPr>
            <p:cNvPr id="150" name="Group 149">
              <a:extLst>
                <a:ext uri="{FF2B5EF4-FFF2-40B4-BE49-F238E27FC236}">
                  <a16:creationId xmlns:a16="http://schemas.microsoft.com/office/drawing/2014/main" id="{6E0D884D-26D0-4055-B6C3-4AE92A08BC10}"/>
                </a:ext>
              </a:extLst>
            </p:cNvPr>
            <p:cNvGrpSpPr/>
            <p:nvPr/>
          </p:nvGrpSpPr>
          <p:grpSpPr>
            <a:xfrm>
              <a:off x="7921524" y="2064486"/>
              <a:ext cx="571095" cy="380120"/>
              <a:chOff x="4975818" y="2513704"/>
              <a:chExt cx="571095" cy="380120"/>
            </a:xfrm>
          </p:grpSpPr>
          <p:grpSp>
            <p:nvGrpSpPr>
              <p:cNvPr id="151" name="Group 150">
                <a:extLst>
                  <a:ext uri="{FF2B5EF4-FFF2-40B4-BE49-F238E27FC236}">
                    <a16:creationId xmlns:a16="http://schemas.microsoft.com/office/drawing/2014/main" id="{C61F8963-920E-465D-BCBD-ACD759C52F52}"/>
                  </a:ext>
                </a:extLst>
              </p:cNvPr>
              <p:cNvGrpSpPr/>
              <p:nvPr/>
            </p:nvGrpSpPr>
            <p:grpSpPr>
              <a:xfrm>
                <a:off x="5112807" y="2683328"/>
                <a:ext cx="205399" cy="210496"/>
                <a:chOff x="5112807" y="2708728"/>
                <a:chExt cx="205399" cy="210496"/>
              </a:xfrm>
            </p:grpSpPr>
            <p:sp>
              <p:nvSpPr>
                <p:cNvPr id="153" name="Rectangle 152">
                  <a:extLst>
                    <a:ext uri="{FF2B5EF4-FFF2-40B4-BE49-F238E27FC236}">
                      <a16:creationId xmlns:a16="http://schemas.microsoft.com/office/drawing/2014/main" id="{B8072538-E32A-46EF-89E1-431DC3059CEA}"/>
                    </a:ext>
                  </a:extLst>
                </p:cNvPr>
                <p:cNvSpPr/>
                <p:nvPr/>
              </p:nvSpPr>
              <p:spPr>
                <a:xfrm>
                  <a:off x="5147396" y="2708728"/>
                  <a:ext cx="120336" cy="102922"/>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4" name="Rectangle 153">
                  <a:extLst>
                    <a:ext uri="{FF2B5EF4-FFF2-40B4-BE49-F238E27FC236}">
                      <a16:creationId xmlns:a16="http://schemas.microsoft.com/office/drawing/2014/main" id="{59D1B409-665C-4077-9EC4-2925437C262F}"/>
                    </a:ext>
                  </a:extLst>
                </p:cNvPr>
                <p:cNvSpPr/>
                <p:nvPr/>
              </p:nvSpPr>
              <p:spPr>
                <a:xfrm>
                  <a:off x="5112807" y="2826268"/>
                  <a:ext cx="205399" cy="9295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sp>
            <p:nvSpPr>
              <p:cNvPr id="152" name="TextBox 151">
                <a:extLst>
                  <a:ext uri="{FF2B5EF4-FFF2-40B4-BE49-F238E27FC236}">
                    <a16:creationId xmlns:a16="http://schemas.microsoft.com/office/drawing/2014/main" id="{4A7EF943-1E26-4009-BDF4-7140F1B6E570}"/>
                  </a:ext>
                </a:extLst>
              </p:cNvPr>
              <p:cNvSpPr txBox="1"/>
              <p:nvPr/>
            </p:nvSpPr>
            <p:spPr>
              <a:xfrm>
                <a:off x="4975818" y="2513704"/>
                <a:ext cx="571095" cy="246221"/>
              </a:xfrm>
              <a:prstGeom prst="rect">
                <a:avLst/>
              </a:prstGeom>
              <a:noFill/>
            </p:spPr>
            <p:txBody>
              <a:bodyPr wrap="none" rtlCol="0">
                <a:spAutoFit/>
              </a:bodyPr>
              <a:lstStyle/>
              <a:p>
                <a:r>
                  <a:rPr lang="en-US" sz="600" dirty="0"/>
                  <a:t>RD2100</a:t>
                </a:r>
              </a:p>
            </p:txBody>
          </p:sp>
        </p:grpSp>
      </p:grpSp>
      <p:sp>
        <p:nvSpPr>
          <p:cNvPr id="94" name="Rectangle 93">
            <a:extLst>
              <a:ext uri="{FF2B5EF4-FFF2-40B4-BE49-F238E27FC236}">
                <a16:creationId xmlns:a16="http://schemas.microsoft.com/office/drawing/2014/main" id="{5E73E6EF-7565-4DBC-9AA1-384D1CC6E8B4}"/>
              </a:ext>
            </a:extLst>
          </p:cNvPr>
          <p:cNvSpPr/>
          <p:nvPr/>
        </p:nvSpPr>
        <p:spPr>
          <a:xfrm>
            <a:off x="7868878" y="3278207"/>
            <a:ext cx="90252" cy="77192"/>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5" name="Rectangle 94">
            <a:extLst>
              <a:ext uri="{FF2B5EF4-FFF2-40B4-BE49-F238E27FC236}">
                <a16:creationId xmlns:a16="http://schemas.microsoft.com/office/drawing/2014/main" id="{05C194B2-D1FC-4749-9E21-E19E7BD2B2BE}"/>
              </a:ext>
            </a:extLst>
          </p:cNvPr>
          <p:cNvSpPr/>
          <p:nvPr/>
        </p:nvSpPr>
        <p:spPr>
          <a:xfrm>
            <a:off x="7835702" y="3366362"/>
            <a:ext cx="154049" cy="69717"/>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6" name="TextBox 95">
            <a:extLst>
              <a:ext uri="{FF2B5EF4-FFF2-40B4-BE49-F238E27FC236}">
                <a16:creationId xmlns:a16="http://schemas.microsoft.com/office/drawing/2014/main" id="{D9486726-E87F-4D58-A2CC-71EFDEC8A410}"/>
              </a:ext>
            </a:extLst>
          </p:cNvPr>
          <p:cNvSpPr txBox="1"/>
          <p:nvPr/>
        </p:nvSpPr>
        <p:spPr>
          <a:xfrm>
            <a:off x="7732960" y="3151161"/>
            <a:ext cx="428322" cy="184666"/>
          </a:xfrm>
          <a:prstGeom prst="rect">
            <a:avLst/>
          </a:prstGeom>
          <a:noFill/>
        </p:spPr>
        <p:txBody>
          <a:bodyPr wrap="none" rtlCol="0">
            <a:spAutoFit/>
          </a:bodyPr>
          <a:lstStyle/>
          <a:p>
            <a:r>
              <a:rPr lang="en-US" sz="600" dirty="0"/>
              <a:t>RD2099</a:t>
            </a:r>
          </a:p>
        </p:txBody>
      </p:sp>
      <p:cxnSp>
        <p:nvCxnSpPr>
          <p:cNvPr id="9" name="Straight Connector 8">
            <a:extLst>
              <a:ext uri="{FF2B5EF4-FFF2-40B4-BE49-F238E27FC236}">
                <a16:creationId xmlns:a16="http://schemas.microsoft.com/office/drawing/2014/main" id="{5A4D0600-407F-0B5E-8E8E-94CBCF04AA18}"/>
              </a:ext>
            </a:extLst>
          </p:cNvPr>
          <p:cNvCxnSpPr/>
          <p:nvPr/>
        </p:nvCxnSpPr>
        <p:spPr>
          <a:xfrm>
            <a:off x="4702894" y="5161739"/>
            <a:ext cx="3372093" cy="0"/>
          </a:xfrm>
          <a:prstGeom prst="line">
            <a:avLst/>
          </a:prstGeom>
          <a:ln>
            <a:headEnd type="none" w="med" len="med"/>
            <a:tailEnd type="arrow" w="med" len="med"/>
          </a:ln>
        </p:spPr>
        <p:style>
          <a:lnRef idx="1">
            <a:schemeClr val="accent4"/>
          </a:lnRef>
          <a:fillRef idx="0">
            <a:schemeClr val="accent4"/>
          </a:fillRef>
          <a:effectRef idx="0">
            <a:schemeClr val="accent4"/>
          </a:effectRef>
          <a:fontRef idx="minor">
            <a:schemeClr val="tx1"/>
          </a:fontRef>
        </p:style>
      </p:cxnSp>
      <p:sp>
        <p:nvSpPr>
          <p:cNvPr id="14" name="TextBox 13">
            <a:extLst>
              <a:ext uri="{FF2B5EF4-FFF2-40B4-BE49-F238E27FC236}">
                <a16:creationId xmlns:a16="http://schemas.microsoft.com/office/drawing/2014/main" id="{06DB8ABA-2A66-25E9-3A8F-48CBE71F278F}"/>
              </a:ext>
            </a:extLst>
          </p:cNvPr>
          <p:cNvSpPr txBox="1"/>
          <p:nvPr/>
        </p:nvSpPr>
        <p:spPr>
          <a:xfrm>
            <a:off x="5275814" y="5199708"/>
            <a:ext cx="973343" cy="369332"/>
          </a:xfrm>
          <a:prstGeom prst="rect">
            <a:avLst/>
          </a:prstGeom>
          <a:noFill/>
          <a:ln>
            <a:solidFill>
              <a:schemeClr val="accent4">
                <a:lumMod val="60000"/>
                <a:lumOff val="40000"/>
              </a:schemeClr>
            </a:solidFill>
          </a:ln>
        </p:spPr>
        <p:txBody>
          <a:bodyPr wrap="none" rtlCol="0">
            <a:spAutoFit/>
          </a:bodyPr>
          <a:lstStyle/>
          <a:p>
            <a:r>
              <a:rPr lang="en-US" sz="1800" dirty="0"/>
              <a:t>TLM30U</a:t>
            </a:r>
          </a:p>
        </p:txBody>
      </p:sp>
      <p:cxnSp>
        <p:nvCxnSpPr>
          <p:cNvPr id="16" name="Straight Connector 15">
            <a:extLst>
              <a:ext uri="{FF2B5EF4-FFF2-40B4-BE49-F238E27FC236}">
                <a16:creationId xmlns:a16="http://schemas.microsoft.com/office/drawing/2014/main" id="{63BC40CE-4363-0FE2-CE6C-25B5AB3D4C9E}"/>
              </a:ext>
            </a:extLst>
          </p:cNvPr>
          <p:cNvCxnSpPr/>
          <p:nvPr/>
        </p:nvCxnSpPr>
        <p:spPr>
          <a:xfrm flipV="1">
            <a:off x="4709408" y="5062202"/>
            <a:ext cx="0" cy="210464"/>
          </a:xfrm>
          <a:prstGeom prst="line">
            <a:avLst/>
          </a:prstGeom>
        </p:spPr>
        <p:style>
          <a:lnRef idx="1">
            <a:schemeClr val="accent4"/>
          </a:lnRef>
          <a:fillRef idx="0">
            <a:schemeClr val="accent4"/>
          </a:fillRef>
          <a:effectRef idx="0">
            <a:schemeClr val="accent4"/>
          </a:effectRef>
          <a:fontRef idx="minor">
            <a:schemeClr val="tx1"/>
          </a:fontRef>
        </p:style>
      </p:cxnSp>
      <p:cxnSp>
        <p:nvCxnSpPr>
          <p:cNvPr id="18" name="Straight Arrow Connector 17">
            <a:extLst>
              <a:ext uri="{FF2B5EF4-FFF2-40B4-BE49-F238E27FC236}">
                <a16:creationId xmlns:a16="http://schemas.microsoft.com/office/drawing/2014/main" id="{5105CD53-30CC-D5D0-B875-8E943E9EEDDB}"/>
              </a:ext>
            </a:extLst>
          </p:cNvPr>
          <p:cNvCxnSpPr>
            <a:cxnSpLocks/>
          </p:cNvCxnSpPr>
          <p:nvPr/>
        </p:nvCxnSpPr>
        <p:spPr>
          <a:xfrm flipH="1">
            <a:off x="773349" y="5163109"/>
            <a:ext cx="3929545" cy="5927"/>
          </a:xfrm>
          <a:prstGeom prst="straightConnector1">
            <a:avLst/>
          </a:prstGeom>
          <a:ln>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23CC099-9AD0-BE0C-FB4A-73A7318CD0FA}"/>
              </a:ext>
            </a:extLst>
          </p:cNvPr>
          <p:cNvSpPr txBox="1"/>
          <p:nvPr/>
        </p:nvSpPr>
        <p:spPr>
          <a:xfrm>
            <a:off x="2663947" y="5195852"/>
            <a:ext cx="968535" cy="369332"/>
          </a:xfrm>
          <a:prstGeom prst="rect">
            <a:avLst/>
          </a:prstGeom>
          <a:noFill/>
          <a:ln>
            <a:solidFill>
              <a:schemeClr val="accent4">
                <a:lumMod val="60000"/>
                <a:lumOff val="40000"/>
              </a:schemeClr>
            </a:solidFill>
          </a:ln>
        </p:spPr>
        <p:txBody>
          <a:bodyPr wrap="none" rtlCol="0">
            <a:spAutoFit/>
          </a:bodyPr>
          <a:lstStyle/>
          <a:p>
            <a:r>
              <a:rPr lang="en-US" sz="1800" dirty="0"/>
              <a:t>TLM30D</a:t>
            </a:r>
          </a:p>
        </p:txBody>
      </p:sp>
      <p:sp>
        <p:nvSpPr>
          <p:cNvPr id="22" name="TextBox 21">
            <a:extLst>
              <a:ext uri="{FF2B5EF4-FFF2-40B4-BE49-F238E27FC236}">
                <a16:creationId xmlns:a16="http://schemas.microsoft.com/office/drawing/2014/main" id="{73B4464A-CFDE-08C0-0E71-584B5C70003B}"/>
              </a:ext>
            </a:extLst>
          </p:cNvPr>
          <p:cNvSpPr txBox="1"/>
          <p:nvPr/>
        </p:nvSpPr>
        <p:spPr>
          <a:xfrm>
            <a:off x="470576" y="5195583"/>
            <a:ext cx="873253" cy="369332"/>
          </a:xfrm>
          <a:prstGeom prst="rect">
            <a:avLst/>
          </a:prstGeom>
          <a:noFill/>
        </p:spPr>
        <p:txBody>
          <a:bodyPr wrap="square" rtlCol="0">
            <a:spAutoFit/>
          </a:bodyPr>
          <a:lstStyle/>
          <a:p>
            <a:r>
              <a:rPr lang="en-US" sz="1800" dirty="0"/>
              <a:t>Q207</a:t>
            </a:r>
          </a:p>
        </p:txBody>
      </p:sp>
      <p:sp>
        <p:nvSpPr>
          <p:cNvPr id="23" name="TextBox 22">
            <a:extLst>
              <a:ext uri="{FF2B5EF4-FFF2-40B4-BE49-F238E27FC236}">
                <a16:creationId xmlns:a16="http://schemas.microsoft.com/office/drawing/2014/main" id="{10103332-443E-75E1-D769-BF70FC4861A5}"/>
              </a:ext>
            </a:extLst>
          </p:cNvPr>
          <p:cNvSpPr txBox="1"/>
          <p:nvPr/>
        </p:nvSpPr>
        <p:spPr>
          <a:xfrm>
            <a:off x="7873398" y="5163122"/>
            <a:ext cx="759038" cy="369332"/>
          </a:xfrm>
          <a:prstGeom prst="rect">
            <a:avLst/>
          </a:prstGeom>
          <a:noFill/>
        </p:spPr>
        <p:txBody>
          <a:bodyPr wrap="square" rtlCol="0">
            <a:spAutoFit/>
          </a:bodyPr>
          <a:lstStyle/>
          <a:p>
            <a:r>
              <a:rPr lang="en-US" sz="1800" dirty="0"/>
              <a:t>Q307</a:t>
            </a:r>
          </a:p>
        </p:txBody>
      </p:sp>
      <p:sp>
        <p:nvSpPr>
          <p:cNvPr id="36" name="TextBox 35">
            <a:extLst>
              <a:ext uri="{FF2B5EF4-FFF2-40B4-BE49-F238E27FC236}">
                <a16:creationId xmlns:a16="http://schemas.microsoft.com/office/drawing/2014/main" id="{07097D6A-EAC0-8BD2-0FF9-1F1C5CD1CD3A}"/>
              </a:ext>
            </a:extLst>
          </p:cNvPr>
          <p:cNvSpPr txBox="1"/>
          <p:nvPr/>
        </p:nvSpPr>
        <p:spPr>
          <a:xfrm>
            <a:off x="2703339" y="5765640"/>
            <a:ext cx="3685601" cy="461665"/>
          </a:xfrm>
          <a:prstGeom prst="rect">
            <a:avLst/>
          </a:prstGeom>
          <a:noFill/>
        </p:spPr>
        <p:txBody>
          <a:bodyPr wrap="square" rtlCol="0">
            <a:spAutoFit/>
          </a:bodyPr>
          <a:lstStyle/>
          <a:p>
            <a:r>
              <a:rPr lang="en-US" dirty="0"/>
              <a:t>Not required – Not credited</a:t>
            </a:r>
          </a:p>
        </p:txBody>
      </p:sp>
      <p:cxnSp>
        <p:nvCxnSpPr>
          <p:cNvPr id="37" name="Straight Arrow Connector 36">
            <a:extLst>
              <a:ext uri="{FF2B5EF4-FFF2-40B4-BE49-F238E27FC236}">
                <a16:creationId xmlns:a16="http://schemas.microsoft.com/office/drawing/2014/main" id="{21EAE40A-3B30-0736-2935-1022D2A901AA}"/>
              </a:ext>
            </a:extLst>
          </p:cNvPr>
          <p:cNvCxnSpPr>
            <a:cxnSpLocks/>
          </p:cNvCxnSpPr>
          <p:nvPr/>
        </p:nvCxnSpPr>
        <p:spPr>
          <a:xfrm flipH="1" flipV="1">
            <a:off x="3692664" y="5592000"/>
            <a:ext cx="454305" cy="2733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09082CBA-38CA-D2A7-4843-F80915D5F47D}"/>
              </a:ext>
            </a:extLst>
          </p:cNvPr>
          <p:cNvCxnSpPr>
            <a:cxnSpLocks/>
          </p:cNvCxnSpPr>
          <p:nvPr/>
        </p:nvCxnSpPr>
        <p:spPr>
          <a:xfrm flipV="1">
            <a:off x="4152481" y="5564915"/>
            <a:ext cx="1104242" cy="3125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11340E8F-C0DD-3C5B-B0F9-6F2756628C85}"/>
              </a:ext>
            </a:extLst>
          </p:cNvPr>
          <p:cNvSpPr/>
          <p:nvPr/>
        </p:nvSpPr>
        <p:spPr>
          <a:xfrm>
            <a:off x="932113" y="3264071"/>
            <a:ext cx="90252" cy="77192"/>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a:extLst>
              <a:ext uri="{FF2B5EF4-FFF2-40B4-BE49-F238E27FC236}">
                <a16:creationId xmlns:a16="http://schemas.microsoft.com/office/drawing/2014/main" id="{FDB5A267-3BF6-F12A-C4D5-FC5B911E0EF3}"/>
              </a:ext>
            </a:extLst>
          </p:cNvPr>
          <p:cNvSpPr/>
          <p:nvPr/>
        </p:nvSpPr>
        <p:spPr>
          <a:xfrm>
            <a:off x="898937" y="3352226"/>
            <a:ext cx="154049" cy="69717"/>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61586D94-D793-6A0E-6C06-0A219877E970}"/>
              </a:ext>
            </a:extLst>
          </p:cNvPr>
          <p:cNvSpPr txBox="1"/>
          <p:nvPr/>
        </p:nvSpPr>
        <p:spPr>
          <a:xfrm>
            <a:off x="786366" y="3137025"/>
            <a:ext cx="428322" cy="184666"/>
          </a:xfrm>
          <a:prstGeom prst="rect">
            <a:avLst/>
          </a:prstGeom>
          <a:noFill/>
        </p:spPr>
        <p:txBody>
          <a:bodyPr wrap="none" rtlCol="0">
            <a:spAutoFit/>
          </a:bodyPr>
          <a:lstStyle/>
          <a:p>
            <a:r>
              <a:rPr lang="en-US" sz="600" dirty="0"/>
              <a:t>RD2109</a:t>
            </a:r>
          </a:p>
        </p:txBody>
      </p:sp>
    </p:spTree>
    <p:extLst>
      <p:ext uri="{BB962C8B-B14F-4D97-AF65-F5344CB8AC3E}">
        <p14:creationId xmlns:p14="http://schemas.microsoft.com/office/powerpoint/2010/main" val="27308163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822375-32E0-B736-62CD-057EE5E970FC}"/>
              </a:ext>
            </a:extLst>
          </p:cNvPr>
          <p:cNvSpPr>
            <a:spLocks noGrp="1"/>
          </p:cNvSpPr>
          <p:nvPr>
            <p:ph type="title"/>
          </p:nvPr>
        </p:nvSpPr>
        <p:spPr/>
        <p:txBody>
          <a:bodyPr/>
          <a:lstStyle/>
          <a:p>
            <a:r>
              <a:rPr lang="en-US" dirty="0"/>
              <a:t>Credited radiation monitor locations</a:t>
            </a:r>
          </a:p>
        </p:txBody>
      </p:sp>
      <p:sp>
        <p:nvSpPr>
          <p:cNvPr id="4" name="Date Placeholder 3">
            <a:extLst>
              <a:ext uri="{FF2B5EF4-FFF2-40B4-BE49-F238E27FC236}">
                <a16:creationId xmlns:a16="http://schemas.microsoft.com/office/drawing/2014/main" id="{932DDDA7-296C-65A5-E7AE-76FBC67E25A1}"/>
              </a:ext>
            </a:extLst>
          </p:cNvPr>
          <p:cNvSpPr>
            <a:spLocks noGrp="1"/>
          </p:cNvSpPr>
          <p:nvPr>
            <p:ph type="dt" sz="half" idx="2"/>
          </p:nvPr>
        </p:nvSpPr>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6F1C561B-740B-B134-223E-E92A77065E47}"/>
              </a:ext>
            </a:extLst>
          </p:cNvPr>
          <p:cNvSpPr>
            <a:spLocks noGrp="1"/>
          </p:cNvSpPr>
          <p:nvPr>
            <p:ph type="ftr" sz="quarter" idx="3"/>
          </p:nvPr>
        </p:nvSpPr>
        <p:spPr/>
        <p:txBody>
          <a:bodyPr/>
          <a:lstStyle/>
          <a:p>
            <a:pPr>
              <a:defRPr/>
            </a:pPr>
            <a:r>
              <a:rPr lang="en-US"/>
              <a:t>Jerry Annala | Muon Campus Internal Readiness Review</a:t>
            </a:r>
            <a:endParaRPr lang="en-US" b="1" dirty="0"/>
          </a:p>
        </p:txBody>
      </p:sp>
      <p:sp>
        <p:nvSpPr>
          <p:cNvPr id="6" name="Slide Number Placeholder 5">
            <a:extLst>
              <a:ext uri="{FF2B5EF4-FFF2-40B4-BE49-F238E27FC236}">
                <a16:creationId xmlns:a16="http://schemas.microsoft.com/office/drawing/2014/main" id="{664C3EB3-6DE7-D066-C88C-52FD091292D4}"/>
              </a:ext>
            </a:extLst>
          </p:cNvPr>
          <p:cNvSpPr>
            <a:spLocks noGrp="1"/>
          </p:cNvSpPr>
          <p:nvPr>
            <p:ph type="sldNum" sz="quarter" idx="4"/>
          </p:nvPr>
        </p:nvSpPr>
        <p:spPr/>
        <p:txBody>
          <a:bodyPr/>
          <a:lstStyle/>
          <a:p>
            <a:pPr>
              <a:defRPr/>
            </a:pPr>
            <a:fld id="{148C009B-CB69-E04A-B9B3-34B26D69E9CF}" type="slidenum">
              <a:rPr lang="en-US" smtClean="0"/>
              <a:pPr>
                <a:defRPr/>
              </a:pPr>
              <a:t>59</a:t>
            </a:fld>
            <a:endParaRPr lang="en-US" dirty="0"/>
          </a:p>
        </p:txBody>
      </p:sp>
      <p:grpSp>
        <p:nvGrpSpPr>
          <p:cNvPr id="7" name="Group 6">
            <a:extLst>
              <a:ext uri="{FF2B5EF4-FFF2-40B4-BE49-F238E27FC236}">
                <a16:creationId xmlns:a16="http://schemas.microsoft.com/office/drawing/2014/main" id="{517F51F4-303C-E292-E3CA-6B142A22D345}"/>
              </a:ext>
            </a:extLst>
          </p:cNvPr>
          <p:cNvGrpSpPr/>
          <p:nvPr/>
        </p:nvGrpSpPr>
        <p:grpSpPr>
          <a:xfrm>
            <a:off x="0" y="1140808"/>
            <a:ext cx="9144000" cy="4576383"/>
            <a:chOff x="0" y="1140808"/>
            <a:chExt cx="9144000" cy="4576383"/>
          </a:xfrm>
        </p:grpSpPr>
        <p:pic>
          <p:nvPicPr>
            <p:cNvPr id="8" name="Picture 7" descr="Diagram&#10;&#10;Description automatically generated">
              <a:extLst>
                <a:ext uri="{FF2B5EF4-FFF2-40B4-BE49-F238E27FC236}">
                  <a16:creationId xmlns:a16="http://schemas.microsoft.com/office/drawing/2014/main" id="{D11F057F-2189-6264-A9A0-9CA33C06F4A4}"/>
                </a:ext>
              </a:extLst>
            </p:cNvPr>
            <p:cNvPicPr>
              <a:picLocks noChangeAspect="1"/>
            </p:cNvPicPr>
            <p:nvPr/>
          </p:nvPicPr>
          <p:blipFill>
            <a:blip r:embed="rId2"/>
            <a:stretch>
              <a:fillRect/>
            </a:stretch>
          </p:blipFill>
          <p:spPr>
            <a:xfrm>
              <a:off x="0" y="1140808"/>
              <a:ext cx="9144000" cy="4576383"/>
            </a:xfrm>
            <a:prstGeom prst="rect">
              <a:avLst/>
            </a:prstGeom>
          </p:spPr>
        </p:pic>
        <p:pic>
          <p:nvPicPr>
            <p:cNvPr id="2" name="Picture 1">
              <a:extLst>
                <a:ext uri="{FF2B5EF4-FFF2-40B4-BE49-F238E27FC236}">
                  <a16:creationId xmlns:a16="http://schemas.microsoft.com/office/drawing/2014/main" id="{B203807B-4198-8DB0-6345-0AEF6DAEE1A9}"/>
                </a:ext>
              </a:extLst>
            </p:cNvPr>
            <p:cNvPicPr>
              <a:picLocks noChangeAspect="1"/>
            </p:cNvPicPr>
            <p:nvPr/>
          </p:nvPicPr>
          <p:blipFill>
            <a:blip r:embed="rId3"/>
            <a:stretch>
              <a:fillRect/>
            </a:stretch>
          </p:blipFill>
          <p:spPr>
            <a:xfrm rot="3848196">
              <a:off x="5107663" y="3687587"/>
              <a:ext cx="468301" cy="621215"/>
            </a:xfrm>
            <a:prstGeom prst="rect">
              <a:avLst/>
            </a:prstGeom>
          </p:spPr>
        </p:pic>
      </p:grpSp>
      <p:sp>
        <p:nvSpPr>
          <p:cNvPr id="10" name="Rectangle 9">
            <a:extLst>
              <a:ext uri="{FF2B5EF4-FFF2-40B4-BE49-F238E27FC236}">
                <a16:creationId xmlns:a16="http://schemas.microsoft.com/office/drawing/2014/main" id="{CA8F6D47-B2A6-3221-9052-5C1F64EAE2D1}"/>
              </a:ext>
            </a:extLst>
          </p:cNvPr>
          <p:cNvSpPr/>
          <p:nvPr/>
        </p:nvSpPr>
        <p:spPr>
          <a:xfrm rot="21024083">
            <a:off x="491613" y="4483510"/>
            <a:ext cx="707922" cy="196645"/>
          </a:xfrm>
          <a:prstGeom prst="rect">
            <a:avLst/>
          </a:prstGeom>
          <a:noFill/>
          <a:ln w="190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96FC072-B7F0-F7CF-9F02-3860712BCCF9}"/>
              </a:ext>
            </a:extLst>
          </p:cNvPr>
          <p:cNvSpPr/>
          <p:nvPr/>
        </p:nvSpPr>
        <p:spPr>
          <a:xfrm rot="21024083">
            <a:off x="1185666" y="4304311"/>
            <a:ext cx="707922" cy="196645"/>
          </a:xfrm>
          <a:prstGeom prst="rect">
            <a:avLst/>
          </a:prstGeom>
          <a:noFill/>
          <a:ln w="190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E4DDD5F-9E17-AA8D-5781-3B563AEF0055}"/>
              </a:ext>
            </a:extLst>
          </p:cNvPr>
          <p:cNvCxnSpPr>
            <a:cxnSpLocks/>
          </p:cNvCxnSpPr>
          <p:nvPr/>
        </p:nvCxnSpPr>
        <p:spPr>
          <a:xfrm flipV="1">
            <a:off x="2212258" y="3519948"/>
            <a:ext cx="1759974" cy="580104"/>
          </a:xfrm>
          <a:prstGeom prst="line">
            <a:avLst/>
          </a:prstGeom>
          <a:ln w="190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38BA0231-6511-316E-2986-0D26F774C1CC}"/>
              </a:ext>
            </a:extLst>
          </p:cNvPr>
          <p:cNvCxnSpPr>
            <a:cxnSpLocks/>
          </p:cNvCxnSpPr>
          <p:nvPr/>
        </p:nvCxnSpPr>
        <p:spPr>
          <a:xfrm flipV="1">
            <a:off x="2325330" y="3998194"/>
            <a:ext cx="1759974" cy="427671"/>
          </a:xfrm>
          <a:prstGeom prst="line">
            <a:avLst/>
          </a:prstGeom>
          <a:ln w="190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0EC8DCF-CEDC-3DC7-FC2B-BBF0D011932E}"/>
              </a:ext>
            </a:extLst>
          </p:cNvPr>
          <p:cNvCxnSpPr>
            <a:cxnSpLocks/>
          </p:cNvCxnSpPr>
          <p:nvPr/>
        </p:nvCxnSpPr>
        <p:spPr>
          <a:xfrm flipH="1" flipV="1">
            <a:off x="3972232" y="3519948"/>
            <a:ext cx="124169" cy="478246"/>
          </a:xfrm>
          <a:prstGeom prst="line">
            <a:avLst/>
          </a:prstGeom>
          <a:ln w="190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5FCEEBE1-9FDC-BFCA-E81E-BB4368C2355A}"/>
              </a:ext>
            </a:extLst>
          </p:cNvPr>
          <p:cNvCxnSpPr>
            <a:cxnSpLocks/>
          </p:cNvCxnSpPr>
          <p:nvPr/>
        </p:nvCxnSpPr>
        <p:spPr>
          <a:xfrm>
            <a:off x="2212258" y="4100052"/>
            <a:ext cx="130205" cy="325813"/>
          </a:xfrm>
          <a:prstGeom prst="line">
            <a:avLst/>
          </a:prstGeom>
          <a:ln w="190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748BA8B0-D700-2C39-C02C-A4528800B6F6}"/>
              </a:ext>
            </a:extLst>
          </p:cNvPr>
          <p:cNvCxnSpPr>
            <a:cxnSpLocks/>
          </p:cNvCxnSpPr>
          <p:nvPr/>
        </p:nvCxnSpPr>
        <p:spPr>
          <a:xfrm flipV="1">
            <a:off x="3963479" y="1974300"/>
            <a:ext cx="1178792" cy="1540082"/>
          </a:xfrm>
          <a:prstGeom prst="line">
            <a:avLst/>
          </a:prstGeom>
          <a:ln w="190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59685BD-31A4-B3F5-396A-C66D215CAA3D}"/>
              </a:ext>
            </a:extLst>
          </p:cNvPr>
          <p:cNvCxnSpPr>
            <a:cxnSpLocks/>
          </p:cNvCxnSpPr>
          <p:nvPr/>
        </p:nvCxnSpPr>
        <p:spPr>
          <a:xfrm flipH="1" flipV="1">
            <a:off x="6138966" y="2016736"/>
            <a:ext cx="527305" cy="1412263"/>
          </a:xfrm>
          <a:prstGeom prst="line">
            <a:avLst/>
          </a:prstGeom>
          <a:ln w="190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25529C2-CE6D-68A1-366A-AAFF59111AEB}"/>
              </a:ext>
            </a:extLst>
          </p:cNvPr>
          <p:cNvCxnSpPr>
            <a:cxnSpLocks/>
          </p:cNvCxnSpPr>
          <p:nvPr/>
        </p:nvCxnSpPr>
        <p:spPr>
          <a:xfrm flipV="1">
            <a:off x="5856375" y="3428999"/>
            <a:ext cx="813526" cy="812526"/>
          </a:xfrm>
          <a:prstGeom prst="line">
            <a:avLst/>
          </a:prstGeom>
          <a:ln w="190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ABDA1166-B127-D687-65DF-3FEF16548C12}"/>
              </a:ext>
            </a:extLst>
          </p:cNvPr>
          <p:cNvCxnSpPr>
            <a:cxnSpLocks/>
          </p:cNvCxnSpPr>
          <p:nvPr/>
        </p:nvCxnSpPr>
        <p:spPr>
          <a:xfrm flipH="1" flipV="1">
            <a:off x="5142271" y="1974300"/>
            <a:ext cx="996695" cy="42436"/>
          </a:xfrm>
          <a:prstGeom prst="line">
            <a:avLst/>
          </a:prstGeom>
          <a:ln w="190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35A5237D-4F9E-A642-E0EF-C6570613FA8F}"/>
              </a:ext>
            </a:extLst>
          </p:cNvPr>
          <p:cNvCxnSpPr>
            <a:cxnSpLocks/>
          </p:cNvCxnSpPr>
          <p:nvPr/>
        </p:nvCxnSpPr>
        <p:spPr>
          <a:xfrm flipH="1" flipV="1">
            <a:off x="4087014" y="4005057"/>
            <a:ext cx="1769361" cy="236468"/>
          </a:xfrm>
          <a:prstGeom prst="line">
            <a:avLst/>
          </a:prstGeom>
          <a:ln w="190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AFE94F95-B740-8547-7F17-0AA5F048EEE7}"/>
              </a:ext>
            </a:extLst>
          </p:cNvPr>
          <p:cNvCxnSpPr>
            <a:cxnSpLocks/>
          </p:cNvCxnSpPr>
          <p:nvPr/>
        </p:nvCxnSpPr>
        <p:spPr>
          <a:xfrm flipH="1">
            <a:off x="6138966" y="3632337"/>
            <a:ext cx="527305" cy="353056"/>
          </a:xfrm>
          <a:prstGeom prst="line">
            <a:avLst/>
          </a:prstGeom>
          <a:ln w="190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D4C50B33-B8C4-8503-7FA7-03904C128027}"/>
              </a:ext>
            </a:extLst>
          </p:cNvPr>
          <p:cNvCxnSpPr>
            <a:cxnSpLocks/>
          </p:cNvCxnSpPr>
          <p:nvPr/>
        </p:nvCxnSpPr>
        <p:spPr>
          <a:xfrm flipH="1" flipV="1">
            <a:off x="5896157" y="4188731"/>
            <a:ext cx="403762" cy="103050"/>
          </a:xfrm>
          <a:prstGeom prst="line">
            <a:avLst/>
          </a:prstGeom>
          <a:ln w="190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1E42B2D3-FC0D-20DA-1DF8-97244B679232}"/>
              </a:ext>
            </a:extLst>
          </p:cNvPr>
          <p:cNvCxnSpPr>
            <a:cxnSpLocks/>
          </p:cNvCxnSpPr>
          <p:nvPr/>
        </p:nvCxnSpPr>
        <p:spPr>
          <a:xfrm flipH="1">
            <a:off x="6263138" y="4012203"/>
            <a:ext cx="625077" cy="279578"/>
          </a:xfrm>
          <a:prstGeom prst="line">
            <a:avLst/>
          </a:prstGeom>
          <a:ln w="190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45FD0F3D-74A9-1002-4995-3E8737BE2A0F}"/>
              </a:ext>
            </a:extLst>
          </p:cNvPr>
          <p:cNvCxnSpPr>
            <a:cxnSpLocks/>
          </p:cNvCxnSpPr>
          <p:nvPr/>
        </p:nvCxnSpPr>
        <p:spPr>
          <a:xfrm flipH="1">
            <a:off x="6675330" y="3129544"/>
            <a:ext cx="740190" cy="505023"/>
          </a:xfrm>
          <a:prstGeom prst="line">
            <a:avLst/>
          </a:prstGeom>
          <a:ln w="190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7DBE9CCE-8156-BC47-A9E9-83A84E7B4870}"/>
              </a:ext>
            </a:extLst>
          </p:cNvPr>
          <p:cNvCxnSpPr>
            <a:cxnSpLocks/>
          </p:cNvCxnSpPr>
          <p:nvPr/>
        </p:nvCxnSpPr>
        <p:spPr>
          <a:xfrm flipH="1" flipV="1">
            <a:off x="7386401" y="3131986"/>
            <a:ext cx="276565" cy="28504"/>
          </a:xfrm>
          <a:prstGeom prst="line">
            <a:avLst/>
          </a:prstGeom>
          <a:ln w="190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3892EC2E-0ECF-512F-A119-39B6DC46A92E}"/>
              </a:ext>
            </a:extLst>
          </p:cNvPr>
          <p:cNvCxnSpPr>
            <a:cxnSpLocks/>
          </p:cNvCxnSpPr>
          <p:nvPr/>
        </p:nvCxnSpPr>
        <p:spPr>
          <a:xfrm flipH="1" flipV="1">
            <a:off x="6666271" y="3605527"/>
            <a:ext cx="221944" cy="399530"/>
          </a:xfrm>
          <a:prstGeom prst="line">
            <a:avLst/>
          </a:prstGeom>
          <a:ln w="19050">
            <a:solidFill>
              <a:schemeClr val="accent6"/>
            </a:solidFill>
          </a:ln>
        </p:spPr>
        <p:style>
          <a:lnRef idx="2">
            <a:schemeClr val="accent1"/>
          </a:lnRef>
          <a:fillRef idx="0">
            <a:schemeClr val="accent1"/>
          </a:fillRef>
          <a:effectRef idx="1">
            <a:schemeClr val="accent1"/>
          </a:effectRef>
          <a:fontRef idx="minor">
            <a:schemeClr val="tx1"/>
          </a:fontRef>
        </p:style>
      </p:cxnSp>
      <p:sp>
        <p:nvSpPr>
          <p:cNvPr id="53" name="Rectangle 52">
            <a:extLst>
              <a:ext uri="{FF2B5EF4-FFF2-40B4-BE49-F238E27FC236}">
                <a16:creationId xmlns:a16="http://schemas.microsoft.com/office/drawing/2014/main" id="{FE38022B-A30F-28D9-AAB8-467BD528EBCB}"/>
              </a:ext>
            </a:extLst>
          </p:cNvPr>
          <p:cNvSpPr/>
          <p:nvPr/>
        </p:nvSpPr>
        <p:spPr>
          <a:xfrm rot="19227220">
            <a:off x="6870100" y="3729801"/>
            <a:ext cx="513370" cy="342153"/>
          </a:xfrm>
          <a:prstGeom prst="rect">
            <a:avLst/>
          </a:prstGeom>
          <a:noFill/>
          <a:ln w="190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29AC38DD-726B-6058-5955-851C5741D95E}"/>
              </a:ext>
            </a:extLst>
          </p:cNvPr>
          <p:cNvCxnSpPr>
            <a:cxnSpLocks/>
          </p:cNvCxnSpPr>
          <p:nvPr/>
        </p:nvCxnSpPr>
        <p:spPr>
          <a:xfrm flipH="1">
            <a:off x="7628570" y="3116513"/>
            <a:ext cx="187854" cy="53228"/>
          </a:xfrm>
          <a:prstGeom prst="line">
            <a:avLst/>
          </a:prstGeom>
          <a:ln w="190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BE872BEF-EE90-21A7-F602-CC9F51FB5A35}"/>
              </a:ext>
            </a:extLst>
          </p:cNvPr>
          <p:cNvCxnSpPr>
            <a:cxnSpLocks/>
          </p:cNvCxnSpPr>
          <p:nvPr/>
        </p:nvCxnSpPr>
        <p:spPr>
          <a:xfrm flipH="1" flipV="1">
            <a:off x="7792721" y="3112534"/>
            <a:ext cx="112414" cy="177362"/>
          </a:xfrm>
          <a:prstGeom prst="line">
            <a:avLst/>
          </a:prstGeom>
          <a:ln w="190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F0D91862-0C62-AB38-CCC9-ACA15F19D6CD}"/>
              </a:ext>
            </a:extLst>
          </p:cNvPr>
          <p:cNvCxnSpPr>
            <a:cxnSpLocks/>
          </p:cNvCxnSpPr>
          <p:nvPr/>
        </p:nvCxnSpPr>
        <p:spPr>
          <a:xfrm flipH="1">
            <a:off x="7933370" y="3421313"/>
            <a:ext cx="187854" cy="53228"/>
          </a:xfrm>
          <a:prstGeom prst="line">
            <a:avLst/>
          </a:prstGeom>
          <a:ln w="190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848B48D5-D26E-2710-8D99-D7DBF109A307}"/>
              </a:ext>
            </a:extLst>
          </p:cNvPr>
          <p:cNvCxnSpPr>
            <a:cxnSpLocks/>
          </p:cNvCxnSpPr>
          <p:nvPr/>
        </p:nvCxnSpPr>
        <p:spPr>
          <a:xfrm flipH="1">
            <a:off x="6777243" y="3301449"/>
            <a:ext cx="1127892" cy="533813"/>
          </a:xfrm>
          <a:prstGeom prst="line">
            <a:avLst/>
          </a:prstGeom>
          <a:ln w="19050">
            <a:solidFill>
              <a:schemeClr val="accent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3690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a:xfrm>
            <a:off x="228600" y="251752"/>
            <a:ext cx="8915400" cy="427877"/>
          </a:xfrm>
        </p:spPr>
        <p:txBody>
          <a:bodyPr/>
          <a:lstStyle/>
          <a:p>
            <a:r>
              <a:rPr lang="en-US" dirty="0"/>
              <a:t>Muon Campus Overview - Recycler to Delivery Ring</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3"/>
            <a:ext cx="914400" cy="241300"/>
          </a:xfrm>
        </p:spPr>
        <p:txBody>
          <a:bodyPr/>
          <a:lstStyle/>
          <a:p>
            <a:pPr>
              <a:defRPr/>
            </a:pPr>
            <a:r>
              <a:rPr lang="en-US" dirty="0"/>
              <a:t>1/23/2024</a:t>
            </a:r>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14" name="Content Placeholder 1">
            <a:extLst>
              <a:ext uri="{FF2B5EF4-FFF2-40B4-BE49-F238E27FC236}">
                <a16:creationId xmlns:a16="http://schemas.microsoft.com/office/drawing/2014/main" id="{DEE29A6B-CECE-6DE6-C54B-E2AFB2A7FA64}"/>
              </a:ext>
            </a:extLst>
          </p:cNvPr>
          <p:cNvSpPr>
            <a:spLocks noGrp="1"/>
          </p:cNvSpPr>
          <p:nvPr>
            <p:ph idx="1"/>
          </p:nvPr>
        </p:nvSpPr>
        <p:spPr>
          <a:xfrm>
            <a:off x="222250" y="763285"/>
            <a:ext cx="4685499" cy="5285022"/>
          </a:xfrm>
        </p:spPr>
        <p:txBody>
          <a:bodyPr/>
          <a:lstStyle/>
          <a:p>
            <a:r>
              <a:rPr lang="en-US" sz="1800" dirty="0"/>
              <a:t>Recycler energy is fixed at 8 GeV</a:t>
            </a:r>
          </a:p>
          <a:p>
            <a:pPr>
              <a:buFont typeface="Arial" panose="020B0604020202020204" pitchFamily="34" charset="0"/>
              <a:buChar char="•"/>
            </a:pPr>
            <a:r>
              <a:rPr lang="en-US" sz="1800" dirty="0"/>
              <a:t>Beam from Booster is re-bunched into 4 140 ns long bunches</a:t>
            </a:r>
          </a:p>
          <a:p>
            <a:pPr lvl="1">
              <a:buFont typeface="Arial" panose="020B0604020202020204" pitchFamily="34" charset="0"/>
              <a:buChar char="•"/>
            </a:pPr>
            <a:r>
              <a:rPr lang="en-US" sz="1600" dirty="0"/>
              <a:t>Two Booster injections to make 8 bunches</a:t>
            </a:r>
          </a:p>
          <a:p>
            <a:pPr>
              <a:buFont typeface="Arial" panose="020B0604020202020204" pitchFamily="34" charset="0"/>
              <a:buChar char="•"/>
            </a:pPr>
            <a:r>
              <a:rPr lang="en-US" sz="1800" dirty="0"/>
              <a:t>Beam is transferred to Delivery Ring every 48 </a:t>
            </a:r>
            <a:r>
              <a:rPr lang="en-US" sz="1800" dirty="0" err="1"/>
              <a:t>ms</a:t>
            </a:r>
            <a:r>
              <a:rPr lang="en-US" sz="1800" dirty="0"/>
              <a:t> (8 transfers every 1.4 s)</a:t>
            </a:r>
          </a:p>
          <a:p>
            <a:pPr>
              <a:buFont typeface="Arial" panose="020B0604020202020204" pitchFamily="34" charset="0"/>
              <a:buChar char="•"/>
            </a:pPr>
            <a:r>
              <a:rPr lang="en-US" sz="1800" dirty="0"/>
              <a:t>8 GeV beam passes through a series of beamlines to reach Delivery Ring</a:t>
            </a:r>
          </a:p>
          <a:p>
            <a:pPr lvl="1">
              <a:buFont typeface="Arial" panose="020B0604020202020204" pitchFamily="34" charset="0"/>
              <a:buChar char="•"/>
            </a:pPr>
            <a:r>
              <a:rPr lang="en-US" sz="1600" dirty="0"/>
              <a:t>P1 and P2 Lines in Tevatron Enclosure</a:t>
            </a:r>
          </a:p>
          <a:p>
            <a:pPr lvl="1">
              <a:buFont typeface="Arial" panose="020B0604020202020204" pitchFamily="34" charset="0"/>
              <a:buChar char="•"/>
            </a:pPr>
            <a:r>
              <a:rPr lang="en-US" sz="1600" dirty="0"/>
              <a:t>M1 line begins at F-17, passes through “sewer pipe” into PT/PV Encl.</a:t>
            </a:r>
          </a:p>
          <a:p>
            <a:pPr lvl="1">
              <a:buFont typeface="Arial" panose="020B0604020202020204" pitchFamily="34" charset="0"/>
              <a:buChar char="•"/>
            </a:pPr>
            <a:r>
              <a:rPr lang="en-US" sz="1600" dirty="0"/>
              <a:t>This buried pipe is the dividing line between the SY SAD and the Muon Campus SAD.  The buried pipe is part of Muon Campus </a:t>
            </a:r>
          </a:p>
          <a:p>
            <a:pPr lvl="1">
              <a:buFont typeface="Arial" panose="020B0604020202020204" pitchFamily="34" charset="0"/>
              <a:buChar char="•"/>
            </a:pPr>
            <a:r>
              <a:rPr lang="en-US" sz="1600" dirty="0"/>
              <a:t>M3 Line bypasses AP-0 Target Station and connects to Delivery Ring</a:t>
            </a:r>
          </a:p>
          <a:p>
            <a:pPr>
              <a:buFont typeface="Arial" panose="020B0604020202020204" pitchFamily="34" charset="0"/>
              <a:buChar char="•"/>
            </a:pPr>
            <a:r>
              <a:rPr lang="en-US" sz="1800" dirty="0"/>
              <a:t>Less radiation shielding over M3 Line downstream of AP-0 Target Station</a:t>
            </a:r>
          </a:p>
          <a:p>
            <a:pPr lvl="1">
              <a:buFont typeface="Arial" panose="020B0604020202020204" pitchFamily="34" charset="0"/>
              <a:buChar char="•"/>
            </a:pPr>
            <a:endParaRPr lang="en-US" sz="1800" dirty="0"/>
          </a:p>
        </p:txBody>
      </p:sp>
      <p:sp>
        <p:nvSpPr>
          <p:cNvPr id="18" name="Rectangle 17">
            <a:extLst>
              <a:ext uri="{FF2B5EF4-FFF2-40B4-BE49-F238E27FC236}">
                <a16:creationId xmlns:a16="http://schemas.microsoft.com/office/drawing/2014/main" id="{822D5E15-F93A-5296-AF8B-423D536D9B43}"/>
              </a:ext>
            </a:extLst>
          </p:cNvPr>
          <p:cNvSpPr/>
          <p:nvPr/>
        </p:nvSpPr>
        <p:spPr>
          <a:xfrm>
            <a:off x="5726364" y="1831431"/>
            <a:ext cx="304800" cy="152400"/>
          </a:xfrm>
          <a:prstGeom prst="rect">
            <a:avLst/>
          </a:prstGeom>
          <a:solidFill>
            <a:schemeClr val="bg1"/>
          </a:solidFill>
          <a:ln w="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Picture 28" descr="A map of a ring&#10;&#10;Description automatically generated">
            <a:extLst>
              <a:ext uri="{FF2B5EF4-FFF2-40B4-BE49-F238E27FC236}">
                <a16:creationId xmlns:a16="http://schemas.microsoft.com/office/drawing/2014/main" id="{99C8F173-49A3-940C-0985-0C0E91E584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07749" y="763284"/>
            <a:ext cx="3778260" cy="5445492"/>
          </a:xfrm>
          <a:prstGeom prst="rect">
            <a:avLst/>
          </a:prstGeom>
        </p:spPr>
      </p:pic>
      <p:sp>
        <p:nvSpPr>
          <p:cNvPr id="30" name="TextBox 29">
            <a:extLst>
              <a:ext uri="{FF2B5EF4-FFF2-40B4-BE49-F238E27FC236}">
                <a16:creationId xmlns:a16="http://schemas.microsoft.com/office/drawing/2014/main" id="{75084566-317C-C087-87A0-F4B935C19050}"/>
              </a:ext>
            </a:extLst>
          </p:cNvPr>
          <p:cNvSpPr txBox="1"/>
          <p:nvPr/>
        </p:nvSpPr>
        <p:spPr>
          <a:xfrm>
            <a:off x="7897272" y="2536876"/>
            <a:ext cx="670655" cy="307777"/>
          </a:xfrm>
          <a:prstGeom prst="rect">
            <a:avLst/>
          </a:prstGeom>
          <a:noFill/>
        </p:spPr>
        <p:txBody>
          <a:bodyPr wrap="square" rtlCol="0">
            <a:spAutoFit/>
          </a:bodyPr>
          <a:lstStyle/>
          <a:p>
            <a:r>
              <a:rPr lang="en-US" sz="1400" b="1" dirty="0">
                <a:solidFill>
                  <a:schemeClr val="bg1"/>
                </a:solidFill>
                <a:effectLst>
                  <a:outerShdw blurRad="38100" dist="38100" dir="2700000" algn="tl">
                    <a:srgbClr val="000000">
                      <a:alpha val="43137"/>
                    </a:srgbClr>
                  </a:outerShdw>
                </a:effectLst>
              </a:rPr>
              <a:t>AP-0</a:t>
            </a:r>
          </a:p>
        </p:txBody>
      </p:sp>
      <p:sp>
        <p:nvSpPr>
          <p:cNvPr id="2" name="Footer Placeholder 1">
            <a:extLst>
              <a:ext uri="{FF2B5EF4-FFF2-40B4-BE49-F238E27FC236}">
                <a16:creationId xmlns:a16="http://schemas.microsoft.com/office/drawing/2014/main" id="{2FEEEED1-9291-A2F5-B430-D036172E3B0F}"/>
              </a:ext>
            </a:extLst>
          </p:cNvPr>
          <p:cNvSpPr>
            <a:spLocks noGrp="1"/>
          </p:cNvSpPr>
          <p:nvPr>
            <p:ph type="ftr" sz="quarter" idx="3"/>
          </p:nvPr>
        </p:nvSpPr>
        <p:spPr/>
        <p:txBody>
          <a:bodyPr/>
          <a:lstStyle/>
          <a:p>
            <a:pPr>
              <a:defRPr/>
            </a:pPr>
            <a:r>
              <a:rPr lang="en-US" dirty="0"/>
              <a:t>Jerry Annala | Muon Campus Internal Readiness Review</a:t>
            </a:r>
            <a:endParaRPr lang="en-US" b="1" dirty="0"/>
          </a:p>
        </p:txBody>
      </p:sp>
    </p:spTree>
    <p:extLst>
      <p:ext uri="{BB962C8B-B14F-4D97-AF65-F5344CB8AC3E}">
        <p14:creationId xmlns:p14="http://schemas.microsoft.com/office/powerpoint/2010/main" val="14874471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FB9D1A-DBA3-83A8-073A-6089E0DC48EF}"/>
              </a:ext>
            </a:extLst>
          </p:cNvPr>
          <p:cNvSpPr>
            <a:spLocks noGrp="1"/>
          </p:cNvSpPr>
          <p:nvPr>
            <p:ph type="title"/>
          </p:nvPr>
        </p:nvSpPr>
        <p:spPr/>
        <p:txBody>
          <a:bodyPr/>
          <a:lstStyle/>
          <a:p>
            <a:r>
              <a:rPr lang="en-US" dirty="0"/>
              <a:t>Campus beamlines without annotations</a:t>
            </a:r>
          </a:p>
        </p:txBody>
      </p:sp>
      <p:sp>
        <p:nvSpPr>
          <p:cNvPr id="4" name="Date Placeholder 3">
            <a:extLst>
              <a:ext uri="{FF2B5EF4-FFF2-40B4-BE49-F238E27FC236}">
                <a16:creationId xmlns:a16="http://schemas.microsoft.com/office/drawing/2014/main" id="{7642B544-57CE-9A52-ADA8-CBC33DDBB564}"/>
              </a:ext>
            </a:extLst>
          </p:cNvPr>
          <p:cNvSpPr>
            <a:spLocks noGrp="1"/>
          </p:cNvSpPr>
          <p:nvPr>
            <p:ph type="dt" sz="half" idx="2"/>
          </p:nvPr>
        </p:nvSpPr>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E9727B57-A73B-AD81-C8DA-CDC6CB120C88}"/>
              </a:ext>
            </a:extLst>
          </p:cNvPr>
          <p:cNvSpPr>
            <a:spLocks noGrp="1"/>
          </p:cNvSpPr>
          <p:nvPr>
            <p:ph type="ftr" sz="quarter" idx="3"/>
          </p:nvPr>
        </p:nvSpPr>
        <p:spPr/>
        <p:txBody>
          <a:bodyPr/>
          <a:lstStyle/>
          <a:p>
            <a:pPr>
              <a:defRPr/>
            </a:pPr>
            <a:r>
              <a:rPr lang="en-US"/>
              <a:t>Jerry Annala | Muon Campus Internal Readiness Review</a:t>
            </a:r>
            <a:endParaRPr lang="en-US" b="1" dirty="0"/>
          </a:p>
        </p:txBody>
      </p:sp>
      <p:sp>
        <p:nvSpPr>
          <p:cNvPr id="6" name="Slide Number Placeholder 5">
            <a:extLst>
              <a:ext uri="{FF2B5EF4-FFF2-40B4-BE49-F238E27FC236}">
                <a16:creationId xmlns:a16="http://schemas.microsoft.com/office/drawing/2014/main" id="{DB8C988C-3F8F-5EB2-A39C-5D8F2D2A1BA8}"/>
              </a:ext>
            </a:extLst>
          </p:cNvPr>
          <p:cNvSpPr>
            <a:spLocks noGrp="1"/>
          </p:cNvSpPr>
          <p:nvPr>
            <p:ph type="sldNum" sz="quarter" idx="4"/>
          </p:nvPr>
        </p:nvSpPr>
        <p:spPr/>
        <p:txBody>
          <a:bodyPr/>
          <a:lstStyle/>
          <a:p>
            <a:pPr>
              <a:defRPr/>
            </a:pPr>
            <a:fld id="{148C009B-CB69-E04A-B9B3-34B26D69E9CF}" type="slidenum">
              <a:rPr lang="en-US" smtClean="0"/>
              <a:pPr>
                <a:defRPr/>
              </a:pPr>
              <a:t>60</a:t>
            </a:fld>
            <a:endParaRPr lang="en-US" dirty="0"/>
          </a:p>
        </p:txBody>
      </p:sp>
      <p:pic>
        <p:nvPicPr>
          <p:cNvPr id="8" name="Picture 7" descr="Diagram&#10;&#10;Description automatically generated">
            <a:extLst>
              <a:ext uri="{FF2B5EF4-FFF2-40B4-BE49-F238E27FC236}">
                <a16:creationId xmlns:a16="http://schemas.microsoft.com/office/drawing/2014/main" id="{1BE8F577-284E-D3FD-F11E-0F57317F1C7D}"/>
              </a:ext>
            </a:extLst>
          </p:cNvPr>
          <p:cNvPicPr>
            <a:picLocks noChangeAspect="1"/>
          </p:cNvPicPr>
          <p:nvPr/>
        </p:nvPicPr>
        <p:blipFill>
          <a:blip r:embed="rId2"/>
          <a:stretch>
            <a:fillRect/>
          </a:stretch>
        </p:blipFill>
        <p:spPr>
          <a:xfrm>
            <a:off x="324464" y="1529197"/>
            <a:ext cx="8819535" cy="4249259"/>
          </a:xfrm>
          <a:prstGeom prst="rect">
            <a:avLst/>
          </a:prstGeom>
        </p:spPr>
      </p:pic>
      <p:sp>
        <p:nvSpPr>
          <p:cNvPr id="2" name="TextBox 1">
            <a:extLst>
              <a:ext uri="{FF2B5EF4-FFF2-40B4-BE49-F238E27FC236}">
                <a16:creationId xmlns:a16="http://schemas.microsoft.com/office/drawing/2014/main" id="{EAEC2CAD-5C1E-E4B0-3369-424FE983D315}"/>
              </a:ext>
            </a:extLst>
          </p:cNvPr>
          <p:cNvSpPr txBox="1"/>
          <p:nvPr/>
        </p:nvSpPr>
        <p:spPr>
          <a:xfrm rot="16200000">
            <a:off x="-780125" y="4209127"/>
            <a:ext cx="2021882" cy="461629"/>
          </a:xfrm>
          <a:prstGeom prst="rect">
            <a:avLst/>
          </a:prstGeom>
          <a:solidFill>
            <a:schemeClr val="bg2"/>
          </a:solidFill>
        </p:spPr>
        <p:txBody>
          <a:bodyPr wrap="square" rtlCol="0">
            <a:spAutoFit/>
          </a:bodyPr>
          <a:lstStyle/>
          <a:p>
            <a:r>
              <a:rPr lang="en-US" dirty="0"/>
              <a:t>Tevatron F17</a:t>
            </a:r>
          </a:p>
        </p:txBody>
      </p:sp>
    </p:spTree>
    <p:extLst>
      <p:ext uri="{BB962C8B-B14F-4D97-AF65-F5344CB8AC3E}">
        <p14:creationId xmlns:p14="http://schemas.microsoft.com/office/powerpoint/2010/main" val="1775668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a:t>Muon Campus Overview – Delivery Ring and Abort</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grpSp>
        <p:nvGrpSpPr>
          <p:cNvPr id="18" name="Group 17">
            <a:extLst>
              <a:ext uri="{FF2B5EF4-FFF2-40B4-BE49-F238E27FC236}">
                <a16:creationId xmlns:a16="http://schemas.microsoft.com/office/drawing/2014/main" id="{771D3A02-78A9-BF23-06C6-5F621D3BFF30}"/>
              </a:ext>
            </a:extLst>
          </p:cNvPr>
          <p:cNvGrpSpPr/>
          <p:nvPr/>
        </p:nvGrpSpPr>
        <p:grpSpPr>
          <a:xfrm rot="10800000">
            <a:off x="3375441" y="720286"/>
            <a:ext cx="5635416" cy="4581887"/>
            <a:chOff x="1803898" y="1173222"/>
            <a:chExt cx="6088030" cy="4660720"/>
          </a:xfrm>
        </p:grpSpPr>
        <p:sp>
          <p:nvSpPr>
            <p:cNvPr id="24" name="Rectangle 23">
              <a:extLst>
                <a:ext uri="{FF2B5EF4-FFF2-40B4-BE49-F238E27FC236}">
                  <a16:creationId xmlns:a16="http://schemas.microsoft.com/office/drawing/2014/main" id="{A0408958-5CF1-F5C5-BCA2-E717322E58C1}"/>
                </a:ext>
              </a:extLst>
            </p:cNvPr>
            <p:cNvSpPr/>
            <p:nvPr/>
          </p:nvSpPr>
          <p:spPr>
            <a:xfrm rot="5280000">
              <a:off x="4421293" y="1704851"/>
              <a:ext cx="77126" cy="49930"/>
            </a:xfrm>
            <a:prstGeom prst="rect">
              <a:avLst/>
            </a:prstGeom>
            <a:solidFill>
              <a:schemeClr val="accent6"/>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3">
              <a:extLst>
                <a:ext uri="{FF2B5EF4-FFF2-40B4-BE49-F238E27FC236}">
                  <a16:creationId xmlns:a16="http://schemas.microsoft.com/office/drawing/2014/main" id="{9487AD6D-06D3-9418-8167-EA13C434355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16200000">
              <a:off x="2207563" y="1281700"/>
              <a:ext cx="4312043" cy="4792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Rectangle 29">
              <a:extLst>
                <a:ext uri="{FF2B5EF4-FFF2-40B4-BE49-F238E27FC236}">
                  <a16:creationId xmlns:a16="http://schemas.microsoft.com/office/drawing/2014/main" id="{26DBDFD8-1B29-2E7E-3DF2-93874177C4F7}"/>
                </a:ext>
              </a:extLst>
            </p:cNvPr>
            <p:cNvSpPr/>
            <p:nvPr/>
          </p:nvSpPr>
          <p:spPr>
            <a:xfrm rot="17100000">
              <a:off x="5601216" y="1783887"/>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FCB6287-B5CB-0049-BADD-A615092FF2D0}"/>
                </a:ext>
              </a:extLst>
            </p:cNvPr>
            <p:cNvSpPr/>
            <p:nvPr/>
          </p:nvSpPr>
          <p:spPr>
            <a:xfrm rot="16620000">
              <a:off x="5247750" y="1726032"/>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A01ED7B-A520-265B-3005-8B22C83E9D5F}"/>
                </a:ext>
              </a:extLst>
            </p:cNvPr>
            <p:cNvSpPr/>
            <p:nvPr/>
          </p:nvSpPr>
          <p:spPr>
            <a:xfrm rot="16200000">
              <a:off x="5130812" y="1713472"/>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A41D18F-2DFC-2FE6-D3AA-180261E3BFB8}"/>
                </a:ext>
              </a:extLst>
            </p:cNvPr>
            <p:cNvSpPr/>
            <p:nvPr/>
          </p:nvSpPr>
          <p:spPr>
            <a:xfrm rot="17340000">
              <a:off x="5710712" y="1816239"/>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D555AB9-8C94-0E06-B1A9-3DEC3E757F11}"/>
                </a:ext>
              </a:extLst>
            </p:cNvPr>
            <p:cNvSpPr/>
            <p:nvPr/>
          </p:nvSpPr>
          <p:spPr>
            <a:xfrm rot="17880000">
              <a:off x="5824588" y="1858106"/>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A04A2AF-3821-0218-62F3-A82E4A7AEA63}"/>
                </a:ext>
              </a:extLst>
            </p:cNvPr>
            <p:cNvSpPr/>
            <p:nvPr/>
          </p:nvSpPr>
          <p:spPr>
            <a:xfrm rot="18000000">
              <a:off x="5931894" y="1913296"/>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C2C0332-2526-7EF7-261A-5D036F2E13E1}"/>
                </a:ext>
              </a:extLst>
            </p:cNvPr>
            <p:cNvSpPr/>
            <p:nvPr/>
          </p:nvSpPr>
          <p:spPr>
            <a:xfrm rot="18120000">
              <a:off x="6034823" y="1972292"/>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B253F47-4ED5-C7F5-AA01-2D16A0635B0D}"/>
                </a:ext>
              </a:extLst>
            </p:cNvPr>
            <p:cNvSpPr/>
            <p:nvPr/>
          </p:nvSpPr>
          <p:spPr>
            <a:xfrm rot="18360000">
              <a:off x="6122421" y="2038900"/>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8B8A666-3812-EC89-AE4C-A1C3F80F61B0}"/>
                </a:ext>
              </a:extLst>
            </p:cNvPr>
            <p:cNvSpPr/>
            <p:nvPr/>
          </p:nvSpPr>
          <p:spPr>
            <a:xfrm rot="18720000">
              <a:off x="6210020" y="2120732"/>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A52D548-FCDE-2D95-0B5F-6247CFDCCE07}"/>
                </a:ext>
              </a:extLst>
            </p:cNvPr>
            <p:cNvSpPr/>
            <p:nvPr/>
          </p:nvSpPr>
          <p:spPr>
            <a:xfrm rot="18960000">
              <a:off x="6290475" y="2206650"/>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980F297-CCFF-1586-A0EB-C04E73A3C66D}"/>
                </a:ext>
              </a:extLst>
            </p:cNvPr>
            <p:cNvSpPr/>
            <p:nvPr/>
          </p:nvSpPr>
          <p:spPr>
            <a:xfrm rot="19560000">
              <a:off x="6358363" y="2297999"/>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0FA152AE-275D-86B2-9EF0-D482F03F2748}"/>
                </a:ext>
              </a:extLst>
            </p:cNvPr>
            <p:cNvCxnSpPr/>
            <p:nvPr/>
          </p:nvCxnSpPr>
          <p:spPr>
            <a:xfrm rot="16200000">
              <a:off x="4350841" y="1734875"/>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799D7F9-4B93-7DAF-596F-A1989C00D552}"/>
                </a:ext>
              </a:extLst>
            </p:cNvPr>
            <p:cNvCxnSpPr/>
            <p:nvPr/>
          </p:nvCxnSpPr>
          <p:spPr>
            <a:xfrm rot="16200000">
              <a:off x="4460337" y="1734875"/>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F904CA0-A075-BE43-EDD4-0EE7019C16A6}"/>
                </a:ext>
              </a:extLst>
            </p:cNvPr>
            <p:cNvCxnSpPr/>
            <p:nvPr/>
          </p:nvCxnSpPr>
          <p:spPr>
            <a:xfrm rot="16200000">
              <a:off x="4585165" y="1732972"/>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9770644-183D-FFB0-EAE6-4B4B20C084E7}"/>
                </a:ext>
              </a:extLst>
            </p:cNvPr>
            <p:cNvCxnSpPr/>
            <p:nvPr/>
          </p:nvCxnSpPr>
          <p:spPr>
            <a:xfrm rot="16200000">
              <a:off x="4696851" y="1732972"/>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C17B051-2B32-EA39-60E8-7E8C61933659}"/>
                </a:ext>
              </a:extLst>
            </p:cNvPr>
            <p:cNvCxnSpPr/>
            <p:nvPr/>
          </p:nvCxnSpPr>
          <p:spPr>
            <a:xfrm rot="16200000">
              <a:off x="4819488" y="1734875"/>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237A7E3-6BB4-C294-0879-7F4A6D4B6A3D}"/>
                </a:ext>
              </a:extLst>
            </p:cNvPr>
            <p:cNvCxnSpPr/>
            <p:nvPr/>
          </p:nvCxnSpPr>
          <p:spPr>
            <a:xfrm rot="16200000">
              <a:off x="4942125" y="1734875"/>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3BB5FD0-B9D8-567B-2A4D-96DE5533227E}"/>
                </a:ext>
              </a:extLst>
            </p:cNvPr>
            <p:cNvCxnSpPr/>
            <p:nvPr/>
          </p:nvCxnSpPr>
          <p:spPr>
            <a:xfrm rot="16200000">
              <a:off x="5056002" y="1736778"/>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9768303-6D45-C784-66C2-0D2D98B43D75}"/>
                </a:ext>
              </a:extLst>
            </p:cNvPr>
            <p:cNvCxnSpPr/>
            <p:nvPr/>
          </p:nvCxnSpPr>
          <p:spPr>
            <a:xfrm rot="16560000">
              <a:off x="5178639" y="1740584"/>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5BDA406-44C1-0551-B151-C9DAC99FCE3F}"/>
                </a:ext>
              </a:extLst>
            </p:cNvPr>
            <p:cNvCxnSpPr/>
            <p:nvPr/>
          </p:nvCxnSpPr>
          <p:spPr>
            <a:xfrm rot="16860000">
              <a:off x="5296896" y="1757712"/>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0C70EC1-15C5-DD0F-CB96-72404762E025}"/>
                </a:ext>
              </a:extLst>
            </p:cNvPr>
            <p:cNvCxnSpPr/>
            <p:nvPr/>
          </p:nvCxnSpPr>
          <p:spPr>
            <a:xfrm rot="16860000">
              <a:off x="5410772" y="1774840"/>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1C85AF0-A48D-182B-D8F9-5A4A8D1C4DBD}"/>
                </a:ext>
              </a:extLst>
            </p:cNvPr>
            <p:cNvCxnSpPr/>
            <p:nvPr/>
          </p:nvCxnSpPr>
          <p:spPr>
            <a:xfrm rot="16860000">
              <a:off x="5529029" y="1797678"/>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DFFA50C-74FD-31E3-6404-EBEA3748C635}"/>
                </a:ext>
              </a:extLst>
            </p:cNvPr>
            <p:cNvCxnSpPr/>
            <p:nvPr/>
          </p:nvCxnSpPr>
          <p:spPr>
            <a:xfrm rot="17280000">
              <a:off x="5643023" y="1822627"/>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689089F-BB56-27B1-005C-B7356A2C52D8}"/>
                </a:ext>
              </a:extLst>
            </p:cNvPr>
            <p:cNvCxnSpPr/>
            <p:nvPr/>
          </p:nvCxnSpPr>
          <p:spPr>
            <a:xfrm rot="17700000">
              <a:off x="5759091" y="1858786"/>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27E6145-59D0-9B37-8FBC-4BC1BF083B5D}"/>
                </a:ext>
              </a:extLst>
            </p:cNvPr>
            <p:cNvCxnSpPr/>
            <p:nvPr/>
          </p:nvCxnSpPr>
          <p:spPr>
            <a:xfrm rot="18120000">
              <a:off x="5866398" y="1906363"/>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9A9876D-3A3E-98DD-1FAF-53FD9AD336D0}"/>
                </a:ext>
              </a:extLst>
            </p:cNvPr>
            <p:cNvCxnSpPr/>
            <p:nvPr/>
          </p:nvCxnSpPr>
          <p:spPr>
            <a:xfrm rot="18360000">
              <a:off x="5973706" y="1963456"/>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72CD0D5-7851-CFE7-17F5-102B41814832}"/>
                </a:ext>
              </a:extLst>
            </p:cNvPr>
            <p:cNvCxnSpPr/>
            <p:nvPr/>
          </p:nvCxnSpPr>
          <p:spPr>
            <a:xfrm rot="18660000">
              <a:off x="6067873" y="2026258"/>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213D2BF-AE08-8941-EE67-AF0B1B4A50BB}"/>
                </a:ext>
              </a:extLst>
            </p:cNvPr>
            <p:cNvCxnSpPr/>
            <p:nvPr/>
          </p:nvCxnSpPr>
          <p:spPr>
            <a:xfrm rot="18960000">
              <a:off x="6150881" y="2102382"/>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5B39A7D-8E66-92FB-CC15-CCA426372ECE}"/>
                </a:ext>
              </a:extLst>
            </p:cNvPr>
            <p:cNvCxnSpPr/>
            <p:nvPr/>
          </p:nvCxnSpPr>
          <p:spPr>
            <a:xfrm rot="19260000">
              <a:off x="6236289" y="2186118"/>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4D47CB1-0852-1F54-60FB-0D00FCC7DA01}"/>
                </a:ext>
              </a:extLst>
            </p:cNvPr>
            <p:cNvCxnSpPr/>
            <p:nvPr/>
          </p:nvCxnSpPr>
          <p:spPr>
            <a:xfrm rot="19620000">
              <a:off x="6306367" y="2269854"/>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05F29BF-469A-5302-748F-9D642B9E1266}"/>
                </a:ext>
              </a:extLst>
            </p:cNvPr>
            <p:cNvCxnSpPr/>
            <p:nvPr/>
          </p:nvCxnSpPr>
          <p:spPr>
            <a:xfrm rot="19860000">
              <a:off x="6373532" y="2369621"/>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B4277DB5-835F-57A8-6E68-DD5F27E72DA9}"/>
                </a:ext>
              </a:extLst>
            </p:cNvPr>
            <p:cNvSpPr/>
            <p:nvPr/>
          </p:nvSpPr>
          <p:spPr>
            <a:xfrm rot="11815271" flipH="1">
              <a:off x="6507920" y="3266899"/>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0F150040-0E1C-3CF1-E0F2-D4A83C6CF572}"/>
                </a:ext>
              </a:extLst>
            </p:cNvPr>
            <p:cNvSpPr/>
            <p:nvPr/>
          </p:nvSpPr>
          <p:spPr>
            <a:xfrm rot="12295271" flipH="1">
              <a:off x="6385140" y="3578047"/>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645DD182-655B-314E-6EE0-9632BEFB1B80}"/>
                </a:ext>
              </a:extLst>
            </p:cNvPr>
            <p:cNvSpPr/>
            <p:nvPr/>
          </p:nvSpPr>
          <p:spPr>
            <a:xfrm rot="12715271" flipH="1">
              <a:off x="6339381" y="3680860"/>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8463676-DE1D-2FED-8FC6-46F80F07BA92}"/>
                </a:ext>
              </a:extLst>
            </p:cNvPr>
            <p:cNvSpPr/>
            <p:nvPr/>
          </p:nvSpPr>
          <p:spPr>
            <a:xfrm rot="11575271" flipH="1">
              <a:off x="6534216" y="3155802"/>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C7C00752-B0AA-36B2-F2B2-8CC32B338EEB}"/>
                </a:ext>
              </a:extLst>
            </p:cNvPr>
            <p:cNvSpPr/>
            <p:nvPr/>
          </p:nvSpPr>
          <p:spPr>
            <a:xfrm rot="11035271" flipH="1">
              <a:off x="6553535" y="3046362"/>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B3C8E3FE-AA95-8D4E-F8B9-FCE5548CACFE}"/>
                </a:ext>
              </a:extLst>
            </p:cNvPr>
            <p:cNvSpPr/>
            <p:nvPr/>
          </p:nvSpPr>
          <p:spPr>
            <a:xfrm rot="10915271" flipH="1">
              <a:off x="6556369" y="2928111"/>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7F19BE65-2217-BA55-929E-7CCB3D3E0503}"/>
                </a:ext>
              </a:extLst>
            </p:cNvPr>
            <p:cNvSpPr/>
            <p:nvPr/>
          </p:nvSpPr>
          <p:spPr>
            <a:xfrm rot="10795271" flipH="1">
              <a:off x="6549367" y="2820997"/>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470963C7-5287-C230-8444-9E73C34EBBFF}"/>
                </a:ext>
              </a:extLst>
            </p:cNvPr>
            <p:cNvSpPr/>
            <p:nvPr/>
          </p:nvSpPr>
          <p:spPr>
            <a:xfrm rot="10555271" flipH="1">
              <a:off x="6528898" y="2708743"/>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3AC70734-E231-A77F-63FF-87531DC4B88B}"/>
                </a:ext>
              </a:extLst>
            </p:cNvPr>
            <p:cNvSpPr/>
            <p:nvPr/>
          </p:nvSpPr>
          <p:spPr>
            <a:xfrm rot="10195271" flipH="1">
              <a:off x="6504631" y="2606671"/>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C3344EF9-C701-1BF9-FD3C-22EF52A92369}"/>
                </a:ext>
              </a:extLst>
            </p:cNvPr>
            <p:cNvSpPr/>
            <p:nvPr/>
          </p:nvSpPr>
          <p:spPr>
            <a:xfrm rot="9955271" flipH="1">
              <a:off x="6471207" y="2491403"/>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CA1E509C-AD5A-8BE2-AEB4-8470E3880563}"/>
                </a:ext>
              </a:extLst>
            </p:cNvPr>
            <p:cNvSpPr/>
            <p:nvPr/>
          </p:nvSpPr>
          <p:spPr>
            <a:xfrm rot="9355271" flipH="1">
              <a:off x="6421686" y="2393028"/>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a:extLst>
                <a:ext uri="{FF2B5EF4-FFF2-40B4-BE49-F238E27FC236}">
                  <a16:creationId xmlns:a16="http://schemas.microsoft.com/office/drawing/2014/main" id="{F3E7F974-ED37-B4DF-36D9-796853C84335}"/>
                </a:ext>
              </a:extLst>
            </p:cNvPr>
            <p:cNvCxnSpPr/>
            <p:nvPr/>
          </p:nvCxnSpPr>
          <p:spPr>
            <a:xfrm rot="12715271" flipH="1">
              <a:off x="5998932" y="4242106"/>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AE356F80-EC3C-C479-7FB0-026AEF4F5775}"/>
                </a:ext>
              </a:extLst>
            </p:cNvPr>
            <p:cNvCxnSpPr/>
            <p:nvPr/>
          </p:nvCxnSpPr>
          <p:spPr>
            <a:xfrm rot="12715271" flipH="1">
              <a:off x="6056828" y="4151420"/>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B647A4D-F030-B466-2D6B-B681F15AEF3B}"/>
                </a:ext>
              </a:extLst>
            </p:cNvPr>
            <p:cNvCxnSpPr/>
            <p:nvPr/>
          </p:nvCxnSpPr>
          <p:spPr>
            <a:xfrm rot="12715271" flipH="1">
              <a:off x="6117080" y="4050435"/>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EDC498F-4B5F-A906-E51C-78FC135DFCCA}"/>
                </a:ext>
              </a:extLst>
            </p:cNvPr>
            <p:cNvCxnSpPr/>
            <p:nvPr/>
          </p:nvCxnSpPr>
          <p:spPr>
            <a:xfrm rot="12715271" flipH="1">
              <a:off x="6176134" y="3951521"/>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4B16614-2FCD-B7B3-B2F9-15904E0577EC}"/>
                </a:ext>
              </a:extLst>
            </p:cNvPr>
            <p:cNvCxnSpPr/>
            <p:nvPr/>
          </p:nvCxnSpPr>
          <p:spPr>
            <a:xfrm rot="12715271" flipH="1">
              <a:off x="6239277" y="3852270"/>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9ADA027-76C0-809F-A813-5B385F780B9E}"/>
                </a:ext>
              </a:extLst>
            </p:cNvPr>
            <p:cNvCxnSpPr/>
            <p:nvPr/>
          </p:nvCxnSpPr>
          <p:spPr>
            <a:xfrm rot="12715271" flipH="1">
              <a:off x="6293826" y="3754041"/>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0F02B6A-0DA1-0FD8-E2F3-2D47D3FDF311}"/>
                </a:ext>
              </a:extLst>
            </p:cNvPr>
            <p:cNvCxnSpPr/>
            <p:nvPr/>
          </p:nvCxnSpPr>
          <p:spPr>
            <a:xfrm rot="12355271" flipH="1">
              <a:off x="6354952" y="3651651"/>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6CB0D3E-D723-0797-80CB-FD937E208C56}"/>
                </a:ext>
              </a:extLst>
            </p:cNvPr>
            <p:cNvCxnSpPr/>
            <p:nvPr/>
          </p:nvCxnSpPr>
          <p:spPr>
            <a:xfrm rot="12055271" flipH="1">
              <a:off x="6396948" y="3548754"/>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C19A7F5-D556-481E-0027-A497EABD61BC}"/>
                </a:ext>
              </a:extLst>
            </p:cNvPr>
            <p:cNvCxnSpPr/>
            <p:nvPr/>
          </p:nvCxnSpPr>
          <p:spPr>
            <a:xfrm rot="12055271" flipH="1">
              <a:off x="6436625" y="3445783"/>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A034744-B339-AC4D-21F4-EE764025A538}"/>
                </a:ext>
              </a:extLst>
            </p:cNvPr>
            <p:cNvCxnSpPr/>
            <p:nvPr/>
          </p:nvCxnSpPr>
          <p:spPr>
            <a:xfrm rot="12055271" flipH="1">
              <a:off x="6476849" y="3339868"/>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5F65A6B-C20A-DBDA-20FF-EA93BD61DF4F}"/>
                </a:ext>
              </a:extLst>
            </p:cNvPr>
            <p:cNvCxnSpPr/>
            <p:nvPr/>
          </p:nvCxnSpPr>
          <p:spPr>
            <a:xfrm rot="11635271" flipH="1">
              <a:off x="6508950" y="3229366"/>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410507F-13F0-D646-AE10-E70BB15BBA3A}"/>
                </a:ext>
              </a:extLst>
            </p:cNvPr>
            <p:cNvCxnSpPr/>
            <p:nvPr/>
          </p:nvCxnSpPr>
          <p:spPr>
            <a:xfrm rot="11215271" flipH="1">
              <a:off x="6538809" y="3121329"/>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16D962E-386B-106E-31CD-CBA5B127CC08}"/>
                </a:ext>
              </a:extLst>
            </p:cNvPr>
            <p:cNvCxnSpPr/>
            <p:nvPr/>
          </p:nvCxnSpPr>
          <p:spPr>
            <a:xfrm rot="10795271" flipH="1">
              <a:off x="6545275" y="3003796"/>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3F41BE3-FB06-17C3-CD80-99C74F6A98E6}"/>
                </a:ext>
              </a:extLst>
            </p:cNvPr>
            <p:cNvCxnSpPr/>
            <p:nvPr/>
          </p:nvCxnSpPr>
          <p:spPr>
            <a:xfrm rot="10555271" flipH="1">
              <a:off x="6542445" y="2897764"/>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791593E5-4E2F-5DD0-47AB-035646BAFF11}"/>
                </a:ext>
              </a:extLst>
            </p:cNvPr>
            <p:cNvCxnSpPr/>
            <p:nvPr/>
          </p:nvCxnSpPr>
          <p:spPr>
            <a:xfrm rot="10255271" flipH="1">
              <a:off x="6530896" y="2778566"/>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18A7D4C-E306-4723-F56C-C642D617EC1A}"/>
                </a:ext>
              </a:extLst>
            </p:cNvPr>
            <p:cNvCxnSpPr/>
            <p:nvPr/>
          </p:nvCxnSpPr>
          <p:spPr>
            <a:xfrm rot="9955271" flipH="1">
              <a:off x="6506668" y="2673702"/>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3E6E0408-EB80-682B-BA7D-74FB75050A60}"/>
                </a:ext>
              </a:extLst>
            </p:cNvPr>
            <p:cNvCxnSpPr/>
            <p:nvPr/>
          </p:nvCxnSpPr>
          <p:spPr>
            <a:xfrm rot="9295271" flipH="1">
              <a:off x="6480324" y="2563058"/>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B019FE52-9DF1-D874-3B53-BA16A680B18C}"/>
                </a:ext>
              </a:extLst>
            </p:cNvPr>
            <p:cNvCxnSpPr/>
            <p:nvPr/>
          </p:nvCxnSpPr>
          <p:spPr>
            <a:xfrm rot="9055271" flipH="1">
              <a:off x="6435678" y="2457455"/>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8F318D8A-255E-4DA0-3957-354AAC7E4555}"/>
                </a:ext>
              </a:extLst>
            </p:cNvPr>
            <p:cNvSpPr/>
            <p:nvPr/>
          </p:nvSpPr>
          <p:spPr>
            <a:xfrm rot="2696141">
              <a:off x="5265292" y="5286545"/>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AC53583D-E49A-7A7C-EF07-99612DE49BFF}"/>
                </a:ext>
              </a:extLst>
            </p:cNvPr>
            <p:cNvSpPr/>
            <p:nvPr/>
          </p:nvSpPr>
          <p:spPr>
            <a:xfrm rot="2216141">
              <a:off x="5496130" y="5031895"/>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8D454C6-1B5C-6C6C-6EDB-955A86B68559}"/>
                </a:ext>
              </a:extLst>
            </p:cNvPr>
            <p:cNvSpPr/>
            <p:nvPr/>
          </p:nvSpPr>
          <p:spPr>
            <a:xfrm rot="1796141">
              <a:off x="5560284" y="4941329"/>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1188A28E-30DC-5350-B803-6D9C1F6A7DA3}"/>
                </a:ext>
              </a:extLst>
            </p:cNvPr>
            <p:cNvSpPr/>
            <p:nvPr/>
          </p:nvSpPr>
          <p:spPr>
            <a:xfrm rot="2936141">
              <a:off x="5184274" y="5364822"/>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DA230E14-433A-06D9-CE9C-4D163C082B6E}"/>
                </a:ext>
              </a:extLst>
            </p:cNvPr>
            <p:cNvSpPr/>
            <p:nvPr/>
          </p:nvSpPr>
          <p:spPr>
            <a:xfrm rot="3476141">
              <a:off x="5088944" y="5429687"/>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BFF0AB90-A2F6-511F-2ADF-CCCF7A4336B4}"/>
                </a:ext>
              </a:extLst>
            </p:cNvPr>
            <p:cNvSpPr/>
            <p:nvPr/>
          </p:nvSpPr>
          <p:spPr>
            <a:xfrm rot="3596141">
              <a:off x="4990101" y="5491421"/>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2FE8F93F-F983-3F7F-7110-FA2FE85D96D1}"/>
                </a:ext>
              </a:extLst>
            </p:cNvPr>
            <p:cNvSpPr/>
            <p:nvPr/>
          </p:nvSpPr>
          <p:spPr>
            <a:xfrm rot="3716141">
              <a:off x="4883150" y="5545136"/>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5E7A6760-4075-649C-D64C-8A9DD82FEC71}"/>
                </a:ext>
              </a:extLst>
            </p:cNvPr>
            <p:cNvSpPr/>
            <p:nvPr/>
          </p:nvSpPr>
          <p:spPr>
            <a:xfrm rot="3956141">
              <a:off x="4773016" y="5583510"/>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F6372414-4141-C023-884E-EFFCDE5DEE29}"/>
                </a:ext>
              </a:extLst>
            </p:cNvPr>
            <p:cNvSpPr/>
            <p:nvPr/>
          </p:nvSpPr>
          <p:spPr>
            <a:xfrm rot="4316141">
              <a:off x="4654192" y="5619928"/>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02D30911-B6D5-39B3-0A5D-73FCD8851A93}"/>
                </a:ext>
              </a:extLst>
            </p:cNvPr>
            <p:cNvSpPr/>
            <p:nvPr/>
          </p:nvSpPr>
          <p:spPr>
            <a:xfrm rot="4556141">
              <a:off x="4536232" y="5638268"/>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7319429C-9FC8-D4FE-D1B4-C5F18D752C9B}"/>
                </a:ext>
              </a:extLst>
            </p:cNvPr>
            <p:cNvSpPr/>
            <p:nvPr/>
          </p:nvSpPr>
          <p:spPr>
            <a:xfrm rot="5156141">
              <a:off x="4424246" y="5646628"/>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Connector 100">
              <a:extLst>
                <a:ext uri="{FF2B5EF4-FFF2-40B4-BE49-F238E27FC236}">
                  <a16:creationId xmlns:a16="http://schemas.microsoft.com/office/drawing/2014/main" id="{13918602-0252-1AF1-DCE4-8D482C9BEE88}"/>
                </a:ext>
              </a:extLst>
            </p:cNvPr>
            <p:cNvCxnSpPr/>
            <p:nvPr/>
          </p:nvCxnSpPr>
          <p:spPr>
            <a:xfrm rot="1796141">
              <a:off x="5942428" y="4325302"/>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B9B01A95-B244-A924-2239-57A71B4D7DB1}"/>
                </a:ext>
              </a:extLst>
            </p:cNvPr>
            <p:cNvCxnSpPr/>
            <p:nvPr/>
          </p:nvCxnSpPr>
          <p:spPr>
            <a:xfrm rot="1796141">
              <a:off x="5877695" y="4422378"/>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57F8A5E-1B1B-D2A6-9FC1-FA52EBB74212}"/>
                </a:ext>
              </a:extLst>
            </p:cNvPr>
            <p:cNvCxnSpPr/>
            <p:nvPr/>
          </p:nvCxnSpPr>
          <p:spPr>
            <a:xfrm rot="1796141">
              <a:off x="5820663" y="4526103"/>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9CE7708-E03C-2103-4195-FADEA54EFE68}"/>
                </a:ext>
              </a:extLst>
            </p:cNvPr>
            <p:cNvCxnSpPr/>
            <p:nvPr/>
          </p:nvCxnSpPr>
          <p:spPr>
            <a:xfrm rot="1796141">
              <a:off x="5751475" y="4627749"/>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CCDA3258-7DF4-8DD9-3F86-F1BD7284F10D}"/>
                </a:ext>
              </a:extLst>
            </p:cNvPr>
            <p:cNvCxnSpPr/>
            <p:nvPr/>
          </p:nvCxnSpPr>
          <p:spPr>
            <a:xfrm rot="1796141">
              <a:off x="5695106" y="4719154"/>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BAC2E54-3029-04DE-BE10-4D5F1C85FE42}"/>
                </a:ext>
              </a:extLst>
            </p:cNvPr>
            <p:cNvCxnSpPr/>
            <p:nvPr/>
          </p:nvCxnSpPr>
          <p:spPr>
            <a:xfrm rot="1796141">
              <a:off x="5643997" y="4814433"/>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DA201168-BB11-34AF-0502-61752776C739}"/>
                </a:ext>
              </a:extLst>
            </p:cNvPr>
            <p:cNvCxnSpPr/>
            <p:nvPr/>
          </p:nvCxnSpPr>
          <p:spPr>
            <a:xfrm rot="1796141">
              <a:off x="5581908" y="4908011"/>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86391742-C3E2-ED65-42EC-A808FD462B2D}"/>
                </a:ext>
              </a:extLst>
            </p:cNvPr>
            <p:cNvCxnSpPr/>
            <p:nvPr/>
          </p:nvCxnSpPr>
          <p:spPr>
            <a:xfrm rot="2156141">
              <a:off x="5516912" y="5007236"/>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205415D-25A9-B463-0314-14CE309A2255}"/>
                </a:ext>
              </a:extLst>
            </p:cNvPr>
            <p:cNvCxnSpPr/>
            <p:nvPr/>
          </p:nvCxnSpPr>
          <p:spPr>
            <a:xfrm rot="2456141">
              <a:off x="5444182" y="5096515"/>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7B32665-6450-8F08-6FDA-1DB493FD5500}"/>
                </a:ext>
              </a:extLst>
            </p:cNvPr>
            <p:cNvCxnSpPr/>
            <p:nvPr/>
          </p:nvCxnSpPr>
          <p:spPr>
            <a:xfrm rot="2456141">
              <a:off x="5366911" y="5179572"/>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92324CF0-EE78-8725-DE35-8100951DE821}"/>
                </a:ext>
              </a:extLst>
            </p:cNvPr>
            <p:cNvCxnSpPr/>
            <p:nvPr/>
          </p:nvCxnSpPr>
          <p:spPr>
            <a:xfrm rot="2456141">
              <a:off x="5281761" y="5266002"/>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44A9EA4-85D8-F11F-DC75-63F5EDB825DC}"/>
                </a:ext>
              </a:extLst>
            </p:cNvPr>
            <p:cNvCxnSpPr/>
            <p:nvPr/>
          </p:nvCxnSpPr>
          <p:spPr>
            <a:xfrm rot="2876141">
              <a:off x="5210962" y="5343945"/>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40CDC56C-BAB5-4596-A68C-6D5E791BC172}"/>
                </a:ext>
              </a:extLst>
            </p:cNvPr>
            <p:cNvCxnSpPr/>
            <p:nvPr/>
          </p:nvCxnSpPr>
          <p:spPr>
            <a:xfrm rot="3296141">
              <a:off x="5120228" y="5416131"/>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567C9BB-1E31-7C09-6D20-BF4001840B7C}"/>
                </a:ext>
              </a:extLst>
            </p:cNvPr>
            <p:cNvCxnSpPr/>
            <p:nvPr/>
          </p:nvCxnSpPr>
          <p:spPr>
            <a:xfrm rot="3716141">
              <a:off x="5028978" y="5481663"/>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71E316F1-C556-A3E8-E42F-3866C720D964}"/>
                </a:ext>
              </a:extLst>
            </p:cNvPr>
            <p:cNvCxnSpPr/>
            <p:nvPr/>
          </p:nvCxnSpPr>
          <p:spPr>
            <a:xfrm rot="3956141">
              <a:off x="4918494" y="5539626"/>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B83B02E-BFC9-3A74-41DC-83677F8EB274}"/>
                </a:ext>
              </a:extLst>
            </p:cNvPr>
            <p:cNvCxnSpPr/>
            <p:nvPr/>
          </p:nvCxnSpPr>
          <p:spPr>
            <a:xfrm rot="4256141">
              <a:off x="4815368" y="5582024"/>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37E1A06A-5B29-D04D-3F58-C0545661EE6D}"/>
                </a:ext>
              </a:extLst>
            </p:cNvPr>
            <p:cNvCxnSpPr/>
            <p:nvPr/>
          </p:nvCxnSpPr>
          <p:spPr>
            <a:xfrm rot="4556141">
              <a:off x="4698991" y="5621290"/>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EA3699EA-50F4-FDDC-61EE-3232EB2E77BF}"/>
                </a:ext>
              </a:extLst>
            </p:cNvPr>
            <p:cNvCxnSpPr/>
            <p:nvPr/>
          </p:nvCxnSpPr>
          <p:spPr>
            <a:xfrm rot="4856141">
              <a:off x="4585856" y="5646644"/>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86B76C21-A76D-8812-D325-3FD45AD3877B}"/>
                </a:ext>
              </a:extLst>
            </p:cNvPr>
            <p:cNvCxnSpPr/>
            <p:nvPr/>
          </p:nvCxnSpPr>
          <p:spPr>
            <a:xfrm rot="5216141">
              <a:off x="4464136" y="5666095"/>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C585B934-92EE-A0F8-F085-3E389EF76821}"/>
                </a:ext>
              </a:extLst>
            </p:cNvPr>
            <p:cNvCxnSpPr/>
            <p:nvPr/>
          </p:nvCxnSpPr>
          <p:spPr>
            <a:xfrm rot="5456141">
              <a:off x="4344119" y="5672534"/>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AD104DB4-63FB-4B9D-573C-D4B5162746D2}"/>
                </a:ext>
              </a:extLst>
            </p:cNvPr>
            <p:cNvSpPr/>
            <p:nvPr/>
          </p:nvSpPr>
          <p:spPr>
            <a:xfrm rot="10109360">
              <a:off x="2213280" y="3267714"/>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0ED160B2-9FF1-81FF-CA1E-1033C31ADD55}"/>
                </a:ext>
              </a:extLst>
            </p:cNvPr>
            <p:cNvSpPr/>
            <p:nvPr/>
          </p:nvSpPr>
          <p:spPr>
            <a:xfrm rot="9629360">
              <a:off x="2329897" y="3582253"/>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4C8EEF1F-EACE-4643-9AD7-AC167BE0D50A}"/>
                </a:ext>
              </a:extLst>
            </p:cNvPr>
            <p:cNvSpPr/>
            <p:nvPr/>
          </p:nvSpPr>
          <p:spPr>
            <a:xfrm rot="9209360">
              <a:off x="2385093" y="3685385"/>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69BC60EB-C8C2-70B4-58B1-83A357F58940}"/>
                </a:ext>
              </a:extLst>
            </p:cNvPr>
            <p:cNvSpPr/>
            <p:nvPr/>
          </p:nvSpPr>
          <p:spPr>
            <a:xfrm rot="10349360">
              <a:off x="2181874" y="3158952"/>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55D618E3-0349-0394-95BF-9FD653B3AB9B}"/>
                </a:ext>
              </a:extLst>
            </p:cNvPr>
            <p:cNvSpPr/>
            <p:nvPr/>
          </p:nvSpPr>
          <p:spPr>
            <a:xfrm rot="10889360">
              <a:off x="2160946" y="3047448"/>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C0C10ABE-8CEF-48F3-AB31-F26A928ABD9F}"/>
                </a:ext>
              </a:extLst>
            </p:cNvPr>
            <p:cNvSpPr/>
            <p:nvPr/>
          </p:nvSpPr>
          <p:spPr>
            <a:xfrm rot="11009360">
              <a:off x="2160181" y="2935131"/>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29137F7B-9420-1822-19AB-9D27C591BD11}"/>
                </a:ext>
              </a:extLst>
            </p:cNvPr>
            <p:cNvSpPr/>
            <p:nvPr/>
          </p:nvSpPr>
          <p:spPr>
            <a:xfrm rot="11129360">
              <a:off x="2163979" y="2824679"/>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EA9A9EDE-493F-6EFC-885F-C97A497BEA80}"/>
                </a:ext>
              </a:extLst>
            </p:cNvPr>
            <p:cNvSpPr/>
            <p:nvPr/>
          </p:nvSpPr>
          <p:spPr>
            <a:xfrm rot="11369360">
              <a:off x="2184247" y="2713790"/>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073AB8DB-B271-86B6-536E-468F4E373B12}"/>
                </a:ext>
              </a:extLst>
            </p:cNvPr>
            <p:cNvSpPr/>
            <p:nvPr/>
          </p:nvSpPr>
          <p:spPr>
            <a:xfrm rot="11729360">
              <a:off x="2207388" y="2607605"/>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A5168BB3-60FC-9A57-85FC-2631368951C6}"/>
                </a:ext>
              </a:extLst>
            </p:cNvPr>
            <p:cNvSpPr/>
            <p:nvPr/>
          </p:nvSpPr>
          <p:spPr>
            <a:xfrm rot="11969360">
              <a:off x="2247388" y="2502121"/>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A5933AA1-F35A-8856-FB70-18D5774FAD1D}"/>
                </a:ext>
              </a:extLst>
            </p:cNvPr>
            <p:cNvSpPr/>
            <p:nvPr/>
          </p:nvSpPr>
          <p:spPr>
            <a:xfrm rot="12569360">
              <a:off x="2297465" y="2393253"/>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2" name="Straight Connector 131">
              <a:extLst>
                <a:ext uri="{FF2B5EF4-FFF2-40B4-BE49-F238E27FC236}">
                  <a16:creationId xmlns:a16="http://schemas.microsoft.com/office/drawing/2014/main" id="{ABC87FE1-A662-C10D-51F9-06232272EE30}"/>
                </a:ext>
              </a:extLst>
            </p:cNvPr>
            <p:cNvCxnSpPr/>
            <p:nvPr/>
          </p:nvCxnSpPr>
          <p:spPr>
            <a:xfrm rot="9209360">
              <a:off x="2741364" y="4334531"/>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81CE51BA-CC36-F72E-B94D-9321AF4C87C8}"/>
                </a:ext>
              </a:extLst>
            </p:cNvPr>
            <p:cNvCxnSpPr/>
            <p:nvPr/>
          </p:nvCxnSpPr>
          <p:spPr>
            <a:xfrm rot="9209360">
              <a:off x="2695465" y="4237302"/>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F6182AC-0E5E-6A4A-AE21-3CB8FBBE6F5A}"/>
                </a:ext>
              </a:extLst>
            </p:cNvPr>
            <p:cNvCxnSpPr/>
            <p:nvPr/>
          </p:nvCxnSpPr>
          <p:spPr>
            <a:xfrm rot="9209360">
              <a:off x="2635128" y="4141975"/>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0778CA1F-5678-E9A5-92CD-3DA4101C9B9C}"/>
                </a:ext>
              </a:extLst>
            </p:cNvPr>
            <p:cNvCxnSpPr/>
            <p:nvPr/>
          </p:nvCxnSpPr>
          <p:spPr>
            <a:xfrm rot="9209360">
              <a:off x="2572086" y="4035686"/>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C6BCEFEF-ECE5-7540-D138-69AB722A2170}"/>
                </a:ext>
              </a:extLst>
            </p:cNvPr>
            <p:cNvCxnSpPr/>
            <p:nvPr/>
          </p:nvCxnSpPr>
          <p:spPr>
            <a:xfrm rot="9209360">
              <a:off x="2511782" y="3947648"/>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DBD7C76-5452-9CF4-0DA6-D42F7DBB7EEE}"/>
                </a:ext>
              </a:extLst>
            </p:cNvPr>
            <p:cNvCxnSpPr/>
            <p:nvPr/>
          </p:nvCxnSpPr>
          <p:spPr>
            <a:xfrm rot="9209360">
              <a:off x="2448661" y="3844747"/>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D43D9246-8230-7D32-D3E8-82F4C558890A}"/>
                </a:ext>
              </a:extLst>
            </p:cNvPr>
            <p:cNvCxnSpPr/>
            <p:nvPr/>
          </p:nvCxnSpPr>
          <p:spPr>
            <a:xfrm rot="9209360">
              <a:off x="2397043" y="3754671"/>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3A8BA581-5D31-7768-E82B-AAFBA829BF57}"/>
                </a:ext>
              </a:extLst>
            </p:cNvPr>
            <p:cNvCxnSpPr/>
            <p:nvPr/>
          </p:nvCxnSpPr>
          <p:spPr>
            <a:xfrm rot="9569360">
              <a:off x="2341618" y="3656064"/>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56371E6-5270-2435-EB8D-29B1171FDF9A}"/>
                </a:ext>
              </a:extLst>
            </p:cNvPr>
            <p:cNvCxnSpPr/>
            <p:nvPr/>
          </p:nvCxnSpPr>
          <p:spPr>
            <a:xfrm rot="9869360">
              <a:off x="2292396" y="3547432"/>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2060CB08-9847-01C5-D865-F870CCF9C76C}"/>
                </a:ext>
              </a:extLst>
            </p:cNvPr>
            <p:cNvCxnSpPr/>
            <p:nvPr/>
          </p:nvCxnSpPr>
          <p:spPr>
            <a:xfrm rot="9869360">
              <a:off x="2251650" y="3438952"/>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33BD48-C3A0-60F6-8C5A-72F655EE6296}"/>
                </a:ext>
              </a:extLst>
            </p:cNvPr>
            <p:cNvCxnSpPr/>
            <p:nvPr/>
          </p:nvCxnSpPr>
          <p:spPr>
            <a:xfrm rot="9869360">
              <a:off x="2212025" y="3336127"/>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8453077-494C-9A53-6BA4-F479BC1A4741}"/>
                </a:ext>
              </a:extLst>
            </p:cNvPr>
            <p:cNvCxnSpPr/>
            <p:nvPr/>
          </p:nvCxnSpPr>
          <p:spPr>
            <a:xfrm rot="10289360">
              <a:off x="2178947" y="3231836"/>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EE5AA138-0C9C-54B5-5751-4378940417BA}"/>
                </a:ext>
              </a:extLst>
            </p:cNvPr>
            <p:cNvCxnSpPr/>
            <p:nvPr/>
          </p:nvCxnSpPr>
          <p:spPr>
            <a:xfrm rot="10709360">
              <a:off x="2159872" y="3116307"/>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6677692E-9C98-B3CD-2486-5B5372A0CDA6}"/>
                </a:ext>
              </a:extLst>
            </p:cNvPr>
            <p:cNvCxnSpPr/>
            <p:nvPr/>
          </p:nvCxnSpPr>
          <p:spPr>
            <a:xfrm rot="11129360">
              <a:off x="2155074" y="3007389"/>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9345D1F1-A780-F03C-D9DF-00E7063A6435}"/>
                </a:ext>
              </a:extLst>
            </p:cNvPr>
            <p:cNvCxnSpPr/>
            <p:nvPr/>
          </p:nvCxnSpPr>
          <p:spPr>
            <a:xfrm rot="11369360">
              <a:off x="2152944" y="2901953"/>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28277584-1D32-EBC0-D091-1CA08D4D4D7D}"/>
                </a:ext>
              </a:extLst>
            </p:cNvPr>
            <p:cNvCxnSpPr/>
            <p:nvPr/>
          </p:nvCxnSpPr>
          <p:spPr>
            <a:xfrm rot="11669360">
              <a:off x="2161677" y="2780686"/>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B39FC26A-6CCC-9C1E-4DE4-D3F08B3E4330}"/>
                </a:ext>
              </a:extLst>
            </p:cNvPr>
            <p:cNvCxnSpPr/>
            <p:nvPr/>
          </p:nvCxnSpPr>
          <p:spPr>
            <a:xfrm rot="11969360">
              <a:off x="2184539" y="2674701"/>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DC2C678B-A269-549F-03C1-F7E472312787}"/>
                </a:ext>
              </a:extLst>
            </p:cNvPr>
            <p:cNvCxnSpPr/>
            <p:nvPr/>
          </p:nvCxnSpPr>
          <p:spPr>
            <a:xfrm rot="12269360">
              <a:off x="2215147" y="2578755"/>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66C28929-D26E-F59A-BD56-96F7934FF6A2}"/>
                </a:ext>
              </a:extLst>
            </p:cNvPr>
            <p:cNvCxnSpPr/>
            <p:nvPr/>
          </p:nvCxnSpPr>
          <p:spPr>
            <a:xfrm rot="12629360">
              <a:off x="2256159" y="2469931"/>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38E79A0E-6395-2F36-EB5D-77DB751D5C6A}"/>
                </a:ext>
              </a:extLst>
            </p:cNvPr>
            <p:cNvCxnSpPr/>
            <p:nvPr/>
          </p:nvCxnSpPr>
          <p:spPr>
            <a:xfrm rot="12869360">
              <a:off x="2316321" y="2369535"/>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Rectangle 151">
              <a:extLst>
                <a:ext uri="{FF2B5EF4-FFF2-40B4-BE49-F238E27FC236}">
                  <a16:creationId xmlns:a16="http://schemas.microsoft.com/office/drawing/2014/main" id="{A9AB7F86-6BCC-E16E-6AA3-5A374ADD9BD2}"/>
                </a:ext>
              </a:extLst>
            </p:cNvPr>
            <p:cNvSpPr/>
            <p:nvPr/>
          </p:nvSpPr>
          <p:spPr>
            <a:xfrm rot="19070701" flipH="1">
              <a:off x="3457109" y="5287044"/>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C1B8B4F1-6249-153E-A6EE-C2FE5DA5103F}"/>
                </a:ext>
              </a:extLst>
            </p:cNvPr>
            <p:cNvSpPr/>
            <p:nvPr/>
          </p:nvSpPr>
          <p:spPr>
            <a:xfrm rot="19550701" flipH="1">
              <a:off x="3217526" y="5040139"/>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3DA589EE-B4DD-9BBB-4C9B-BB3D6F5B3D10}"/>
                </a:ext>
              </a:extLst>
            </p:cNvPr>
            <p:cNvSpPr/>
            <p:nvPr/>
          </p:nvSpPr>
          <p:spPr>
            <a:xfrm rot="19970701" flipH="1">
              <a:off x="3151294" y="4942225"/>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221D1330-BFB8-430F-0B71-55576C6DC76B}"/>
                </a:ext>
              </a:extLst>
            </p:cNvPr>
            <p:cNvSpPr/>
            <p:nvPr/>
          </p:nvSpPr>
          <p:spPr>
            <a:xfrm rot="18830701" flipH="1">
              <a:off x="3539157" y="5367417"/>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D4BE5BA4-8DD9-2912-47D6-972B232BE629}"/>
                </a:ext>
              </a:extLst>
            </p:cNvPr>
            <p:cNvSpPr/>
            <p:nvPr/>
          </p:nvSpPr>
          <p:spPr>
            <a:xfrm rot="18290701" flipH="1">
              <a:off x="3633996" y="5433055"/>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8CFE93F7-E88A-6FC0-D1BF-3D153AC96570}"/>
                </a:ext>
              </a:extLst>
            </p:cNvPr>
            <p:cNvSpPr/>
            <p:nvPr/>
          </p:nvSpPr>
          <p:spPr>
            <a:xfrm rot="18170701" flipH="1">
              <a:off x="3735672" y="5497452"/>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D7A992FF-A548-A4D0-F732-D058707E3006}"/>
                </a:ext>
              </a:extLst>
            </p:cNvPr>
            <p:cNvSpPr/>
            <p:nvPr/>
          </p:nvSpPr>
          <p:spPr>
            <a:xfrm rot="18050701" flipH="1">
              <a:off x="3843057" y="5546808"/>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884535A7-1E2B-5DDB-5C9C-3B39AE0988A3}"/>
                </a:ext>
              </a:extLst>
            </p:cNvPr>
            <p:cNvSpPr/>
            <p:nvPr/>
          </p:nvSpPr>
          <p:spPr>
            <a:xfrm rot="17810701" flipH="1">
              <a:off x="3951235" y="5590754"/>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4315F5A5-93F9-2B92-14A8-A88A20299C5A}"/>
                </a:ext>
              </a:extLst>
            </p:cNvPr>
            <p:cNvSpPr/>
            <p:nvPr/>
          </p:nvSpPr>
          <p:spPr>
            <a:xfrm rot="17450701" flipH="1">
              <a:off x="4075002" y="5624447"/>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8A7ED0C5-E2C2-E9D7-69E4-5468E57B403F}"/>
                </a:ext>
              </a:extLst>
            </p:cNvPr>
            <p:cNvSpPr/>
            <p:nvPr/>
          </p:nvSpPr>
          <p:spPr>
            <a:xfrm rot="17210701" flipH="1">
              <a:off x="4186713" y="5640910"/>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FA170BE8-27B4-DFBA-53FB-78B7B49C6A2A}"/>
                </a:ext>
              </a:extLst>
            </p:cNvPr>
            <p:cNvSpPr/>
            <p:nvPr/>
          </p:nvSpPr>
          <p:spPr>
            <a:xfrm rot="16610701" flipH="1">
              <a:off x="4303618" y="5655018"/>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3" name="Straight Connector 162">
              <a:extLst>
                <a:ext uri="{FF2B5EF4-FFF2-40B4-BE49-F238E27FC236}">
                  <a16:creationId xmlns:a16="http://schemas.microsoft.com/office/drawing/2014/main" id="{FD137A77-FA2F-A95A-7512-EF08B1CD0863}"/>
                </a:ext>
              </a:extLst>
            </p:cNvPr>
            <p:cNvCxnSpPr/>
            <p:nvPr/>
          </p:nvCxnSpPr>
          <p:spPr>
            <a:xfrm rot="19970701" flipH="1">
              <a:off x="2806274" y="4432779"/>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EA4AB41C-63D0-C3B7-7161-4E9156A91B88}"/>
                </a:ext>
              </a:extLst>
            </p:cNvPr>
            <p:cNvCxnSpPr/>
            <p:nvPr/>
          </p:nvCxnSpPr>
          <p:spPr>
            <a:xfrm rot="19970701" flipH="1">
              <a:off x="2867665" y="4533979"/>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39FB1D8F-DEA7-B5E9-4EBD-698BB6FE887F}"/>
                </a:ext>
              </a:extLst>
            </p:cNvPr>
            <p:cNvCxnSpPr/>
            <p:nvPr/>
          </p:nvCxnSpPr>
          <p:spPr>
            <a:xfrm rot="19970701" flipH="1">
              <a:off x="2927999" y="4631751"/>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B882477F-677F-304B-5680-F1FE29684A3C}"/>
                </a:ext>
              </a:extLst>
            </p:cNvPr>
            <p:cNvCxnSpPr/>
            <p:nvPr/>
          </p:nvCxnSpPr>
          <p:spPr>
            <a:xfrm rot="19970701" flipH="1">
              <a:off x="2989724" y="4725709"/>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5C5B723E-599E-A54A-CDCF-AB606C17F498}"/>
                </a:ext>
              </a:extLst>
            </p:cNvPr>
            <p:cNvCxnSpPr/>
            <p:nvPr/>
          </p:nvCxnSpPr>
          <p:spPr>
            <a:xfrm rot="19970701" flipH="1">
              <a:off x="3041888" y="4817229"/>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C2D8325B-E294-0AAA-2873-046D0C56A0A2}"/>
                </a:ext>
              </a:extLst>
            </p:cNvPr>
            <p:cNvCxnSpPr/>
            <p:nvPr/>
          </p:nvCxnSpPr>
          <p:spPr>
            <a:xfrm rot="19970701" flipH="1">
              <a:off x="3107225" y="4914332"/>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449B78FC-7C78-44A3-5607-BD03B7B8013D}"/>
                </a:ext>
              </a:extLst>
            </p:cNvPr>
            <p:cNvCxnSpPr/>
            <p:nvPr/>
          </p:nvCxnSpPr>
          <p:spPr>
            <a:xfrm rot="19610701" flipH="1">
              <a:off x="3170900" y="5010728"/>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808D59DB-9C9A-938E-0267-C480A11A5C7D}"/>
                </a:ext>
              </a:extLst>
            </p:cNvPr>
            <p:cNvCxnSpPr/>
            <p:nvPr/>
          </p:nvCxnSpPr>
          <p:spPr>
            <a:xfrm rot="19310701" flipH="1">
              <a:off x="3246215" y="5100964"/>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A5044D1B-7E0C-0C29-1786-B50DAE533E8C}"/>
                </a:ext>
              </a:extLst>
            </p:cNvPr>
            <p:cNvCxnSpPr/>
            <p:nvPr/>
          </p:nvCxnSpPr>
          <p:spPr>
            <a:xfrm rot="19310701" flipH="1">
              <a:off x="3319530" y="5184507"/>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D19CD871-89F8-85BE-75AC-A7ECEB6A5B86}"/>
                </a:ext>
              </a:extLst>
            </p:cNvPr>
            <p:cNvCxnSpPr/>
            <p:nvPr/>
          </p:nvCxnSpPr>
          <p:spPr>
            <a:xfrm rot="19310701" flipH="1">
              <a:off x="3400691" y="5268830"/>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3865F0FA-0BF5-6CC0-F95F-34C15AEB3695}"/>
                </a:ext>
              </a:extLst>
            </p:cNvPr>
            <p:cNvCxnSpPr/>
            <p:nvPr/>
          </p:nvCxnSpPr>
          <p:spPr>
            <a:xfrm rot="18890701" flipH="1">
              <a:off x="3486658" y="5352201"/>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1896D3BD-27E2-8889-D674-07E3DE9E6C18}"/>
                </a:ext>
              </a:extLst>
            </p:cNvPr>
            <p:cNvCxnSpPr/>
            <p:nvPr/>
          </p:nvCxnSpPr>
          <p:spPr>
            <a:xfrm rot="18470701" flipH="1">
              <a:off x="3572848" y="5422137"/>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79A05A2B-8BA7-5F1C-9F11-CD11E222465E}"/>
                </a:ext>
              </a:extLst>
            </p:cNvPr>
            <p:cNvCxnSpPr/>
            <p:nvPr/>
          </p:nvCxnSpPr>
          <p:spPr>
            <a:xfrm rot="18050701" flipH="1">
              <a:off x="3670538" y="5483396"/>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B1853008-57A3-1061-064F-696A041A92D8}"/>
                </a:ext>
              </a:extLst>
            </p:cNvPr>
            <p:cNvCxnSpPr/>
            <p:nvPr/>
          </p:nvCxnSpPr>
          <p:spPr>
            <a:xfrm rot="17810701" flipH="1">
              <a:off x="3780251" y="5536990"/>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77C17AEE-C527-7139-6C4F-A255F01A737A}"/>
                </a:ext>
              </a:extLst>
            </p:cNvPr>
            <p:cNvCxnSpPr/>
            <p:nvPr/>
          </p:nvCxnSpPr>
          <p:spPr>
            <a:xfrm rot="17510701" flipH="1">
              <a:off x="3881443" y="5587770"/>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C87AA261-7B63-F030-0626-9C4B720B3911}"/>
                </a:ext>
              </a:extLst>
            </p:cNvPr>
            <p:cNvCxnSpPr/>
            <p:nvPr/>
          </p:nvCxnSpPr>
          <p:spPr>
            <a:xfrm rot="17210701" flipH="1">
              <a:off x="3999367" y="5627373"/>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C3B28046-1F00-1D63-DE07-764066F4100F}"/>
                </a:ext>
              </a:extLst>
            </p:cNvPr>
            <p:cNvCxnSpPr/>
            <p:nvPr/>
          </p:nvCxnSpPr>
          <p:spPr>
            <a:xfrm rot="16910701" flipH="1">
              <a:off x="4120277" y="5655195"/>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23700A4C-2897-E4D3-F988-153EC27266FF}"/>
                </a:ext>
              </a:extLst>
            </p:cNvPr>
            <p:cNvCxnSpPr/>
            <p:nvPr/>
          </p:nvCxnSpPr>
          <p:spPr>
            <a:xfrm rot="16550701" flipH="1">
              <a:off x="4230386" y="5671165"/>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Rectangle 180">
              <a:extLst>
                <a:ext uri="{FF2B5EF4-FFF2-40B4-BE49-F238E27FC236}">
                  <a16:creationId xmlns:a16="http://schemas.microsoft.com/office/drawing/2014/main" id="{0EDE1AC1-420E-E330-593C-0E84C06E1088}"/>
                </a:ext>
              </a:extLst>
            </p:cNvPr>
            <p:cNvSpPr/>
            <p:nvPr/>
          </p:nvSpPr>
          <p:spPr>
            <a:xfrm rot="4500000" flipH="1">
              <a:off x="3122677" y="1791471"/>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DF76A62D-428F-C187-36C8-2F558EC78AD8}"/>
                </a:ext>
              </a:extLst>
            </p:cNvPr>
            <p:cNvSpPr/>
            <p:nvPr/>
          </p:nvSpPr>
          <p:spPr>
            <a:xfrm rot="4980000" flipH="1">
              <a:off x="3472338" y="1723696"/>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4B52436C-56CC-8025-E526-936A8233BD3B}"/>
                </a:ext>
              </a:extLst>
            </p:cNvPr>
            <p:cNvSpPr/>
            <p:nvPr/>
          </p:nvSpPr>
          <p:spPr>
            <a:xfrm rot="5400000" flipH="1">
              <a:off x="3585469" y="1717749"/>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65BF7A07-F329-49F5-006A-9F213D7EF8E5}"/>
                </a:ext>
              </a:extLst>
            </p:cNvPr>
            <p:cNvSpPr/>
            <p:nvPr/>
          </p:nvSpPr>
          <p:spPr>
            <a:xfrm rot="4260000" flipH="1">
              <a:off x="3005572" y="1817210"/>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C252B479-C1DB-4816-F8FE-E8402A40BB97}"/>
                </a:ext>
              </a:extLst>
            </p:cNvPr>
            <p:cNvSpPr/>
            <p:nvPr/>
          </p:nvSpPr>
          <p:spPr>
            <a:xfrm rot="3720000" flipH="1">
              <a:off x="2891694" y="1859077"/>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id="{1D2205D3-3348-F26A-429E-C47C7ED415A0}"/>
                </a:ext>
              </a:extLst>
            </p:cNvPr>
            <p:cNvSpPr/>
            <p:nvPr/>
          </p:nvSpPr>
          <p:spPr>
            <a:xfrm rot="3600000" flipH="1">
              <a:off x="2792000" y="1910960"/>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28D0E3AA-5726-D601-3FA5-9E7E6D1023A9}"/>
                </a:ext>
              </a:extLst>
            </p:cNvPr>
            <p:cNvSpPr/>
            <p:nvPr/>
          </p:nvSpPr>
          <p:spPr>
            <a:xfrm rot="3480000" flipH="1">
              <a:off x="2685264" y="1973262"/>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A7D0E4A5-37BE-E66F-1EE9-F062365704E7}"/>
                </a:ext>
              </a:extLst>
            </p:cNvPr>
            <p:cNvSpPr/>
            <p:nvPr/>
          </p:nvSpPr>
          <p:spPr>
            <a:xfrm rot="3240000" flipH="1">
              <a:off x="2590056" y="2039870"/>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D054CF52-7967-3865-43A4-CC2AEE126673}"/>
                </a:ext>
              </a:extLst>
            </p:cNvPr>
            <p:cNvSpPr/>
            <p:nvPr/>
          </p:nvSpPr>
          <p:spPr>
            <a:xfrm rot="2880000" flipH="1">
              <a:off x="2510067" y="2121702"/>
              <a:ext cx="36539" cy="42046"/>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6F90FB68-3429-D914-2303-EA27C52897C7}"/>
                </a:ext>
              </a:extLst>
            </p:cNvPr>
            <p:cNvSpPr/>
            <p:nvPr/>
          </p:nvSpPr>
          <p:spPr>
            <a:xfrm rot="2640000" flipH="1">
              <a:off x="2427911" y="2207620"/>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EADE7B1C-98FB-9723-34F9-CB19A58E0B38}"/>
                </a:ext>
              </a:extLst>
            </p:cNvPr>
            <p:cNvSpPr/>
            <p:nvPr/>
          </p:nvSpPr>
          <p:spPr>
            <a:xfrm rot="2040000" flipH="1">
              <a:off x="2352412" y="2305583"/>
              <a:ext cx="42046" cy="36539"/>
            </a:xfrm>
            <a:prstGeom prst="rect">
              <a:avLst/>
            </a:prstGeom>
            <a:solidFill>
              <a:srgbClr val="C0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2" name="Straight Connector 191">
              <a:extLst>
                <a:ext uri="{FF2B5EF4-FFF2-40B4-BE49-F238E27FC236}">
                  <a16:creationId xmlns:a16="http://schemas.microsoft.com/office/drawing/2014/main" id="{B27A3C06-2039-0D56-AB5F-FF4563699069}"/>
                </a:ext>
              </a:extLst>
            </p:cNvPr>
            <p:cNvCxnSpPr/>
            <p:nvPr/>
          </p:nvCxnSpPr>
          <p:spPr>
            <a:xfrm rot="5400000" flipH="1">
              <a:off x="4231585" y="1739152"/>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66444D6D-0A9B-0A15-6E7D-B9D894A77920}"/>
                </a:ext>
              </a:extLst>
            </p:cNvPr>
            <p:cNvCxnSpPr/>
            <p:nvPr/>
          </p:nvCxnSpPr>
          <p:spPr>
            <a:xfrm rot="5400000" flipH="1">
              <a:off x="4110562" y="1737249"/>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16A54696-4B90-87B3-37D4-EA59ADF5D7F8}"/>
                </a:ext>
              </a:extLst>
            </p:cNvPr>
            <p:cNvCxnSpPr/>
            <p:nvPr/>
          </p:nvCxnSpPr>
          <p:spPr>
            <a:xfrm rot="5400000" flipH="1">
              <a:off x="3998876" y="1740557"/>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B104EA5F-5309-D64E-6F85-E68E50F75501}"/>
                </a:ext>
              </a:extLst>
            </p:cNvPr>
            <p:cNvCxnSpPr/>
            <p:nvPr/>
          </p:nvCxnSpPr>
          <p:spPr>
            <a:xfrm rot="5400000" flipH="1">
              <a:off x="3872434" y="1739152"/>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37BBC97B-EB40-E9E7-83C2-F630592F3278}"/>
                </a:ext>
              </a:extLst>
            </p:cNvPr>
            <p:cNvCxnSpPr/>
            <p:nvPr/>
          </p:nvCxnSpPr>
          <p:spPr>
            <a:xfrm rot="5400000" flipH="1">
              <a:off x="3753602" y="1739152"/>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95577B14-E739-1311-C4EF-BE81DB569CA7}"/>
                </a:ext>
              </a:extLst>
            </p:cNvPr>
            <p:cNvCxnSpPr/>
            <p:nvPr/>
          </p:nvCxnSpPr>
          <p:spPr>
            <a:xfrm rot="5400000" flipH="1">
              <a:off x="3635920" y="1734442"/>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855569A3-F88C-F8B6-770A-6377AD6967BA}"/>
                </a:ext>
              </a:extLst>
            </p:cNvPr>
            <p:cNvCxnSpPr/>
            <p:nvPr/>
          </p:nvCxnSpPr>
          <p:spPr>
            <a:xfrm rot="5040000" flipH="1">
              <a:off x="3513283" y="1738248"/>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AE58C331-D558-40BC-5E11-A67757E5E39D}"/>
                </a:ext>
              </a:extLst>
            </p:cNvPr>
            <p:cNvCxnSpPr/>
            <p:nvPr/>
          </p:nvCxnSpPr>
          <p:spPr>
            <a:xfrm rot="4740000" flipH="1">
              <a:off x="3398831" y="1758682"/>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79BF9717-EFF2-85FF-58EF-2E80E1380AD4}"/>
                </a:ext>
              </a:extLst>
            </p:cNvPr>
            <p:cNvCxnSpPr/>
            <p:nvPr/>
          </p:nvCxnSpPr>
          <p:spPr>
            <a:xfrm rot="4740000" flipH="1">
              <a:off x="3288760" y="1779116"/>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2B539B39-287D-A179-1E11-CEC96A39FBE5}"/>
                </a:ext>
              </a:extLst>
            </p:cNvPr>
            <p:cNvCxnSpPr/>
            <p:nvPr/>
          </p:nvCxnSpPr>
          <p:spPr>
            <a:xfrm rot="4740000" flipH="1">
              <a:off x="3166698" y="1798648"/>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7B331B97-313E-2A94-11EF-2F04304CE1E2}"/>
                </a:ext>
              </a:extLst>
            </p:cNvPr>
            <p:cNvCxnSpPr/>
            <p:nvPr/>
          </p:nvCxnSpPr>
          <p:spPr>
            <a:xfrm rot="4320000" flipH="1">
              <a:off x="3045093" y="1823597"/>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4280E551-DD55-2659-9DBE-2F784227FD39}"/>
                </a:ext>
              </a:extLst>
            </p:cNvPr>
            <p:cNvCxnSpPr/>
            <p:nvPr/>
          </p:nvCxnSpPr>
          <p:spPr>
            <a:xfrm rot="3900000" flipH="1">
              <a:off x="2936636" y="1856450"/>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8CFDA238-B8B4-F6FF-87EF-005CA6A59749}"/>
                </a:ext>
              </a:extLst>
            </p:cNvPr>
            <p:cNvCxnSpPr/>
            <p:nvPr/>
          </p:nvCxnSpPr>
          <p:spPr>
            <a:xfrm rot="3480000" flipH="1">
              <a:off x="2833136" y="1910639"/>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18D3FE0A-6906-3D6D-CC40-EF238911046F}"/>
                </a:ext>
              </a:extLst>
            </p:cNvPr>
            <p:cNvCxnSpPr/>
            <p:nvPr/>
          </p:nvCxnSpPr>
          <p:spPr>
            <a:xfrm rot="3240000" flipH="1">
              <a:off x="2725826" y="1961120"/>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103709F3-B26F-96B6-0144-3A741B75AE62}"/>
                </a:ext>
              </a:extLst>
            </p:cNvPr>
            <p:cNvCxnSpPr/>
            <p:nvPr/>
          </p:nvCxnSpPr>
          <p:spPr>
            <a:xfrm rot="2940000" flipH="1">
              <a:off x="2624049" y="2033840"/>
              <a:ext cx="6089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5DC60F3C-A37E-B687-DC70-146C6FF8CD94}"/>
                </a:ext>
              </a:extLst>
            </p:cNvPr>
            <p:cNvCxnSpPr/>
            <p:nvPr/>
          </p:nvCxnSpPr>
          <p:spPr>
            <a:xfrm rot="2640000" flipH="1">
              <a:off x="2535666" y="2096740"/>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FC467450-4272-0ACC-7CBA-0350C3FDEAD8}"/>
                </a:ext>
              </a:extLst>
            </p:cNvPr>
            <p:cNvCxnSpPr/>
            <p:nvPr/>
          </p:nvCxnSpPr>
          <p:spPr>
            <a:xfrm rot="2340000" flipH="1">
              <a:off x="2450259" y="2187089"/>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716C0866-0702-8D62-E5FC-1599AD6990BB}"/>
                </a:ext>
              </a:extLst>
            </p:cNvPr>
            <p:cNvCxnSpPr/>
            <p:nvPr/>
          </p:nvCxnSpPr>
          <p:spPr>
            <a:xfrm rot="1980000" flipH="1">
              <a:off x="2376375" y="2270825"/>
              <a:ext cx="700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0" name="Rectangle 209">
              <a:extLst>
                <a:ext uri="{FF2B5EF4-FFF2-40B4-BE49-F238E27FC236}">
                  <a16:creationId xmlns:a16="http://schemas.microsoft.com/office/drawing/2014/main" id="{C736BA79-262C-5098-12EE-B99E47460773}"/>
                </a:ext>
              </a:extLst>
            </p:cNvPr>
            <p:cNvSpPr/>
            <p:nvPr/>
          </p:nvSpPr>
          <p:spPr>
            <a:xfrm rot="1660658">
              <a:off x="5925601" y="4336808"/>
              <a:ext cx="71519" cy="51988"/>
            </a:xfrm>
            <a:prstGeom prst="rect">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a16="http://schemas.microsoft.com/office/drawing/2014/main" id="{E6150C73-827F-4DB5-AE8A-E3D6E18ED19A}"/>
                </a:ext>
              </a:extLst>
            </p:cNvPr>
            <p:cNvSpPr/>
            <p:nvPr/>
          </p:nvSpPr>
          <p:spPr>
            <a:xfrm rot="1660658">
              <a:off x="5805611" y="4535680"/>
              <a:ext cx="71519" cy="51988"/>
            </a:xfrm>
            <a:prstGeom prst="rect">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id="{C11E7552-6695-F07B-0057-454555087EE0}"/>
                </a:ext>
              </a:extLst>
            </p:cNvPr>
            <p:cNvSpPr/>
            <p:nvPr/>
          </p:nvSpPr>
          <p:spPr>
            <a:xfrm rot="1660658">
              <a:off x="5679739" y="4725981"/>
              <a:ext cx="71519" cy="51988"/>
            </a:xfrm>
            <a:prstGeom prst="rect">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a:extLst>
                <a:ext uri="{FF2B5EF4-FFF2-40B4-BE49-F238E27FC236}">
                  <a16:creationId xmlns:a16="http://schemas.microsoft.com/office/drawing/2014/main" id="{57BC7735-9D36-8AC9-1777-92F7216EBE3B}"/>
                </a:ext>
              </a:extLst>
            </p:cNvPr>
            <p:cNvSpPr/>
            <p:nvPr/>
          </p:nvSpPr>
          <p:spPr>
            <a:xfrm rot="1660658">
              <a:off x="5963834" y="4266036"/>
              <a:ext cx="71519" cy="51988"/>
            </a:xfrm>
            <a:prstGeom prst="rect">
              <a:avLst/>
            </a:prstGeom>
            <a:solidFill>
              <a:srgbClr val="00B0F0"/>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a:extLst>
                <a:ext uri="{FF2B5EF4-FFF2-40B4-BE49-F238E27FC236}">
                  <a16:creationId xmlns:a16="http://schemas.microsoft.com/office/drawing/2014/main" id="{2DC40129-587A-209C-2661-C1B21094D93E}"/>
                </a:ext>
              </a:extLst>
            </p:cNvPr>
            <p:cNvSpPr/>
            <p:nvPr/>
          </p:nvSpPr>
          <p:spPr>
            <a:xfrm rot="8880000">
              <a:off x="2962209" y="4667322"/>
              <a:ext cx="74073" cy="51988"/>
            </a:xfrm>
            <a:prstGeom prst="rect">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15" name="Rectangle 214">
              <a:extLst>
                <a:ext uri="{FF2B5EF4-FFF2-40B4-BE49-F238E27FC236}">
                  <a16:creationId xmlns:a16="http://schemas.microsoft.com/office/drawing/2014/main" id="{A79F71FE-A556-1CBE-A140-90DE65BDA845}"/>
                </a:ext>
              </a:extLst>
            </p:cNvPr>
            <p:cNvSpPr/>
            <p:nvPr/>
          </p:nvSpPr>
          <p:spPr>
            <a:xfrm rot="8880000">
              <a:off x="2843036" y="4473144"/>
              <a:ext cx="74073" cy="51988"/>
            </a:xfrm>
            <a:prstGeom prst="rect">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a:extLst>
                <a:ext uri="{FF2B5EF4-FFF2-40B4-BE49-F238E27FC236}">
                  <a16:creationId xmlns:a16="http://schemas.microsoft.com/office/drawing/2014/main" id="{A9B736DE-6FC9-FABE-7CC1-5A0159E7126A}"/>
                </a:ext>
              </a:extLst>
            </p:cNvPr>
            <p:cNvSpPr/>
            <p:nvPr/>
          </p:nvSpPr>
          <p:spPr>
            <a:xfrm rot="8880000">
              <a:off x="2712147" y="4271258"/>
              <a:ext cx="74073" cy="51988"/>
            </a:xfrm>
            <a:prstGeom prst="rect">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a:extLst>
                <a:ext uri="{FF2B5EF4-FFF2-40B4-BE49-F238E27FC236}">
                  <a16:creationId xmlns:a16="http://schemas.microsoft.com/office/drawing/2014/main" id="{D8D0F1FA-464C-6DF1-6838-A00A9D0D52A7}"/>
                </a:ext>
              </a:extLst>
            </p:cNvPr>
            <p:cNvSpPr/>
            <p:nvPr/>
          </p:nvSpPr>
          <p:spPr>
            <a:xfrm rot="8880000">
              <a:off x="2770502" y="4348029"/>
              <a:ext cx="74073" cy="51988"/>
            </a:xfrm>
            <a:prstGeom prst="rect">
              <a:avLst/>
            </a:prstGeom>
            <a:solidFill>
              <a:srgbClr val="00B0F0"/>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a:extLst>
                <a:ext uri="{FF2B5EF4-FFF2-40B4-BE49-F238E27FC236}">
                  <a16:creationId xmlns:a16="http://schemas.microsoft.com/office/drawing/2014/main" id="{6E9C6E36-D634-6D62-78CD-C6133BA02D09}"/>
                </a:ext>
              </a:extLst>
            </p:cNvPr>
            <p:cNvSpPr/>
            <p:nvPr/>
          </p:nvSpPr>
          <p:spPr>
            <a:xfrm rot="5280000">
              <a:off x="4144541" y="1713499"/>
              <a:ext cx="77126" cy="49930"/>
            </a:xfrm>
            <a:prstGeom prst="rect">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a:extLst>
                <a:ext uri="{FF2B5EF4-FFF2-40B4-BE49-F238E27FC236}">
                  <a16:creationId xmlns:a16="http://schemas.microsoft.com/office/drawing/2014/main" id="{133D0F20-647E-B167-6E77-3286D97E8E5B}"/>
                </a:ext>
              </a:extLst>
            </p:cNvPr>
            <p:cNvSpPr/>
            <p:nvPr/>
          </p:nvSpPr>
          <p:spPr>
            <a:xfrm rot="5280000">
              <a:off x="4058246" y="1711293"/>
              <a:ext cx="77126" cy="49930"/>
            </a:xfrm>
            <a:prstGeom prst="rect">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a:extLst>
                <a:ext uri="{FF2B5EF4-FFF2-40B4-BE49-F238E27FC236}">
                  <a16:creationId xmlns:a16="http://schemas.microsoft.com/office/drawing/2014/main" id="{71E8AF40-5912-E01A-8C5E-8DCB309728B5}"/>
                </a:ext>
              </a:extLst>
            </p:cNvPr>
            <p:cNvSpPr/>
            <p:nvPr/>
          </p:nvSpPr>
          <p:spPr>
            <a:xfrm rot="5280000">
              <a:off x="3905556" y="1719061"/>
              <a:ext cx="77126" cy="49930"/>
            </a:xfrm>
            <a:prstGeom prst="rect">
              <a:avLst/>
            </a:prstGeom>
            <a:solidFill>
              <a:srgbClr val="00B050"/>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a:extLst>
                <a:ext uri="{FF2B5EF4-FFF2-40B4-BE49-F238E27FC236}">
                  <a16:creationId xmlns:a16="http://schemas.microsoft.com/office/drawing/2014/main" id="{D6ED34A3-C3FC-86D3-912B-6BF709B2B50F}"/>
                </a:ext>
              </a:extLst>
            </p:cNvPr>
            <p:cNvSpPr/>
            <p:nvPr/>
          </p:nvSpPr>
          <p:spPr>
            <a:xfrm rot="5280000">
              <a:off x="3822892" y="1719725"/>
              <a:ext cx="77126" cy="49930"/>
            </a:xfrm>
            <a:prstGeom prst="rect">
              <a:avLst/>
            </a:prstGeom>
            <a:solidFill>
              <a:srgbClr val="00B050"/>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TextBox 221">
              <a:extLst>
                <a:ext uri="{FF2B5EF4-FFF2-40B4-BE49-F238E27FC236}">
                  <a16:creationId xmlns:a16="http://schemas.microsoft.com/office/drawing/2014/main" id="{6B262D19-C47A-301C-7509-BC5D82742CAB}"/>
                </a:ext>
              </a:extLst>
            </p:cNvPr>
            <p:cNvSpPr txBox="1"/>
            <p:nvPr/>
          </p:nvSpPr>
          <p:spPr>
            <a:xfrm rot="10800000">
              <a:off x="6943662" y="2927457"/>
              <a:ext cx="948266" cy="287811"/>
            </a:xfrm>
            <a:prstGeom prst="rect">
              <a:avLst/>
            </a:prstGeom>
            <a:noFill/>
          </p:spPr>
          <p:txBody>
            <a:bodyPr wrap="none" rtlCol="0">
              <a:spAutoFit/>
            </a:bodyPr>
            <a:lstStyle/>
            <a:p>
              <a:r>
                <a:rPr lang="en-US" sz="1600" dirty="0"/>
                <a:t>Abort Line</a:t>
              </a:r>
            </a:p>
          </p:txBody>
        </p:sp>
        <p:sp>
          <p:nvSpPr>
            <p:cNvPr id="223" name="TextBox 222">
              <a:extLst>
                <a:ext uri="{FF2B5EF4-FFF2-40B4-BE49-F238E27FC236}">
                  <a16:creationId xmlns:a16="http://schemas.microsoft.com/office/drawing/2014/main" id="{0ACB96EF-F0D0-E5DB-9191-17D7A59F0D85}"/>
                </a:ext>
              </a:extLst>
            </p:cNvPr>
            <p:cNvSpPr txBox="1"/>
            <p:nvPr/>
          </p:nvSpPr>
          <p:spPr>
            <a:xfrm rot="10800000">
              <a:off x="5717435" y="1445153"/>
              <a:ext cx="1620273" cy="261647"/>
            </a:xfrm>
            <a:prstGeom prst="rect">
              <a:avLst/>
            </a:prstGeom>
            <a:noFill/>
          </p:spPr>
          <p:txBody>
            <a:bodyPr wrap="none" rtlCol="0">
              <a:spAutoFit/>
            </a:bodyPr>
            <a:lstStyle/>
            <a:p>
              <a:r>
                <a:rPr lang="en-US" sz="1400" dirty="0"/>
                <a:t>M3 – protons from RR</a:t>
              </a:r>
            </a:p>
          </p:txBody>
        </p:sp>
        <p:sp>
          <p:nvSpPr>
            <p:cNvPr id="224" name="TextBox 223">
              <a:extLst>
                <a:ext uri="{FF2B5EF4-FFF2-40B4-BE49-F238E27FC236}">
                  <a16:creationId xmlns:a16="http://schemas.microsoft.com/office/drawing/2014/main" id="{671A2ABD-9768-9E28-2360-E1EFFADD14B2}"/>
                </a:ext>
              </a:extLst>
            </p:cNvPr>
            <p:cNvSpPr txBox="1"/>
            <p:nvPr/>
          </p:nvSpPr>
          <p:spPr>
            <a:xfrm rot="10800000">
              <a:off x="1803898" y="1173222"/>
              <a:ext cx="2399482" cy="552653"/>
            </a:xfrm>
            <a:prstGeom prst="rect">
              <a:avLst/>
            </a:prstGeom>
            <a:noFill/>
          </p:spPr>
          <p:txBody>
            <a:bodyPr wrap="none" rtlCol="0">
              <a:spAutoFit/>
            </a:bodyPr>
            <a:lstStyle/>
            <a:p>
              <a:r>
                <a:rPr lang="en-US" sz="1400" dirty="0"/>
                <a:t>M4 – Resonantly extracted</a:t>
              </a:r>
            </a:p>
            <a:p>
              <a:r>
                <a:rPr lang="en-US" sz="1400" dirty="0"/>
                <a:t>protons to MC-2</a:t>
              </a:r>
            </a:p>
          </p:txBody>
        </p:sp>
        <p:sp>
          <p:nvSpPr>
            <p:cNvPr id="225" name="Rectangle 224">
              <a:extLst>
                <a:ext uri="{FF2B5EF4-FFF2-40B4-BE49-F238E27FC236}">
                  <a16:creationId xmlns:a16="http://schemas.microsoft.com/office/drawing/2014/main" id="{2679DFBD-46F4-E193-B9E2-9398888D5B8A}"/>
                </a:ext>
              </a:extLst>
            </p:cNvPr>
            <p:cNvSpPr/>
            <p:nvPr/>
          </p:nvSpPr>
          <p:spPr>
            <a:xfrm rot="5280000">
              <a:off x="4373432" y="1710574"/>
              <a:ext cx="72900" cy="45719"/>
            </a:xfrm>
            <a:prstGeom prst="rect">
              <a:avLst/>
            </a:prstGeom>
            <a:solidFill>
              <a:srgbClr val="00B0F0"/>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ight Arrow 331">
              <a:extLst>
                <a:ext uri="{FF2B5EF4-FFF2-40B4-BE49-F238E27FC236}">
                  <a16:creationId xmlns:a16="http://schemas.microsoft.com/office/drawing/2014/main" id="{9A103E3B-B216-3436-B18D-EB39A2CC35AD}"/>
                </a:ext>
              </a:extLst>
            </p:cNvPr>
            <p:cNvSpPr/>
            <p:nvPr/>
          </p:nvSpPr>
          <p:spPr>
            <a:xfrm rot="10800000">
              <a:off x="2344526" y="1640487"/>
              <a:ext cx="768437" cy="182319"/>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ight Arrow 332">
              <a:extLst>
                <a:ext uri="{FF2B5EF4-FFF2-40B4-BE49-F238E27FC236}">
                  <a16:creationId xmlns:a16="http://schemas.microsoft.com/office/drawing/2014/main" id="{0B8FE098-17A3-0DBD-C35A-3AD58A513C8A}"/>
                </a:ext>
              </a:extLst>
            </p:cNvPr>
            <p:cNvSpPr/>
            <p:nvPr/>
          </p:nvSpPr>
          <p:spPr>
            <a:xfrm rot="10800000">
              <a:off x="5916868" y="1621507"/>
              <a:ext cx="950889" cy="207862"/>
            </a:xfrm>
            <a:prstGeom prst="right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46FA7B89-39B2-7D38-214D-B94806CEB53F}"/>
                </a:ext>
              </a:extLst>
            </p:cNvPr>
            <p:cNvSpPr/>
            <p:nvPr/>
          </p:nvSpPr>
          <p:spPr>
            <a:xfrm rot="5280000">
              <a:off x="3689774" y="1708508"/>
              <a:ext cx="77126" cy="49930"/>
            </a:xfrm>
            <a:prstGeom prst="rect">
              <a:avLst/>
            </a:prstGeom>
            <a:solidFill>
              <a:schemeClr val="accent6"/>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a:extLst>
                <a:ext uri="{FF2B5EF4-FFF2-40B4-BE49-F238E27FC236}">
                  <a16:creationId xmlns:a16="http://schemas.microsoft.com/office/drawing/2014/main" id="{5A0AF5F8-2F4B-93BE-A0BD-9A6F3CA64864}"/>
                </a:ext>
              </a:extLst>
            </p:cNvPr>
            <p:cNvSpPr/>
            <p:nvPr/>
          </p:nvSpPr>
          <p:spPr>
            <a:xfrm rot="4620000">
              <a:off x="3329643" y="1741204"/>
              <a:ext cx="77126" cy="49930"/>
            </a:xfrm>
            <a:prstGeom prst="rect">
              <a:avLst/>
            </a:prstGeom>
            <a:solidFill>
              <a:schemeClr val="accent6"/>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a:extLst>
                <a:ext uri="{FF2B5EF4-FFF2-40B4-BE49-F238E27FC236}">
                  <a16:creationId xmlns:a16="http://schemas.microsoft.com/office/drawing/2014/main" id="{FAF3F407-0E4A-EBD0-EFB3-72B227FA3F74}"/>
                </a:ext>
              </a:extLst>
            </p:cNvPr>
            <p:cNvSpPr/>
            <p:nvPr/>
          </p:nvSpPr>
          <p:spPr>
            <a:xfrm rot="5280000">
              <a:off x="4412507" y="1709552"/>
              <a:ext cx="82013" cy="45719"/>
            </a:xfrm>
            <a:prstGeom prst="rect">
              <a:avLst/>
            </a:prstGeom>
            <a:solidFill>
              <a:schemeClr val="accent6"/>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a:extLst>
                <a:ext uri="{FF2B5EF4-FFF2-40B4-BE49-F238E27FC236}">
                  <a16:creationId xmlns:a16="http://schemas.microsoft.com/office/drawing/2014/main" id="{5C92050A-62DB-4E27-6579-CB0224C9083D}"/>
                </a:ext>
              </a:extLst>
            </p:cNvPr>
            <p:cNvSpPr/>
            <p:nvPr/>
          </p:nvSpPr>
          <p:spPr>
            <a:xfrm rot="5280000">
              <a:off x="4860205" y="1708509"/>
              <a:ext cx="77126" cy="49930"/>
            </a:xfrm>
            <a:prstGeom prst="rect">
              <a:avLst/>
            </a:prstGeom>
            <a:solidFill>
              <a:schemeClr val="accent6"/>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a:extLst>
                <a:ext uri="{FF2B5EF4-FFF2-40B4-BE49-F238E27FC236}">
                  <a16:creationId xmlns:a16="http://schemas.microsoft.com/office/drawing/2014/main" id="{663C8852-7E67-62E7-F4EA-493C754013E4}"/>
                </a:ext>
              </a:extLst>
            </p:cNvPr>
            <p:cNvSpPr/>
            <p:nvPr/>
          </p:nvSpPr>
          <p:spPr>
            <a:xfrm rot="8880000">
              <a:off x="2549415" y="3963875"/>
              <a:ext cx="74073" cy="51988"/>
            </a:xfrm>
            <a:prstGeom prst="rect">
              <a:avLst/>
            </a:prstGeom>
            <a:solidFill>
              <a:srgbClr val="00B050"/>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a:extLst>
                <a:ext uri="{FF2B5EF4-FFF2-40B4-BE49-F238E27FC236}">
                  <a16:creationId xmlns:a16="http://schemas.microsoft.com/office/drawing/2014/main" id="{396D677A-65AB-2E15-757F-118B974AA3B6}"/>
                </a:ext>
              </a:extLst>
            </p:cNvPr>
            <p:cNvSpPr/>
            <p:nvPr/>
          </p:nvSpPr>
          <p:spPr>
            <a:xfrm rot="8880000">
              <a:off x="2939455" y="4638052"/>
              <a:ext cx="74073" cy="51988"/>
            </a:xfrm>
            <a:prstGeom prst="rect">
              <a:avLst/>
            </a:prstGeom>
            <a:solidFill>
              <a:srgbClr val="00B050"/>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a:extLst>
                <a:ext uri="{FF2B5EF4-FFF2-40B4-BE49-F238E27FC236}">
                  <a16:creationId xmlns:a16="http://schemas.microsoft.com/office/drawing/2014/main" id="{7286187D-50B6-05E4-9AF5-FA22181F1371}"/>
                </a:ext>
              </a:extLst>
            </p:cNvPr>
            <p:cNvSpPr/>
            <p:nvPr/>
          </p:nvSpPr>
          <p:spPr>
            <a:xfrm rot="811019">
              <a:off x="5474138" y="1759506"/>
              <a:ext cx="63107"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TextBox 239">
              <a:extLst>
                <a:ext uri="{FF2B5EF4-FFF2-40B4-BE49-F238E27FC236}">
                  <a16:creationId xmlns:a16="http://schemas.microsoft.com/office/drawing/2014/main" id="{793A9B08-77BA-7D22-5133-11176AFD11DD}"/>
                </a:ext>
              </a:extLst>
            </p:cNvPr>
            <p:cNvSpPr txBox="1"/>
            <p:nvPr/>
          </p:nvSpPr>
          <p:spPr>
            <a:xfrm rot="10800000">
              <a:off x="3849237" y="1918145"/>
              <a:ext cx="1224932" cy="235482"/>
            </a:xfrm>
            <a:prstGeom prst="rect">
              <a:avLst/>
            </a:prstGeom>
            <a:noFill/>
          </p:spPr>
          <p:txBody>
            <a:bodyPr wrap="none" rtlCol="0">
              <a:spAutoFit/>
            </a:bodyPr>
            <a:lstStyle/>
            <a:p>
              <a:r>
                <a:rPr lang="en-US" sz="1200" dirty="0">
                  <a:solidFill>
                    <a:srgbClr val="0070C0"/>
                  </a:solidFill>
                </a:rPr>
                <a:t>30 Straight Section</a:t>
              </a:r>
            </a:p>
          </p:txBody>
        </p:sp>
        <p:sp>
          <p:nvSpPr>
            <p:cNvPr id="241" name="TextBox 240">
              <a:extLst>
                <a:ext uri="{FF2B5EF4-FFF2-40B4-BE49-F238E27FC236}">
                  <a16:creationId xmlns:a16="http://schemas.microsoft.com/office/drawing/2014/main" id="{95280A20-D15F-9EF5-F558-1BFCB1945ABD}"/>
                </a:ext>
              </a:extLst>
            </p:cNvPr>
            <p:cNvSpPr txBox="1"/>
            <p:nvPr/>
          </p:nvSpPr>
          <p:spPr>
            <a:xfrm rot="10800000">
              <a:off x="4391978" y="4044155"/>
              <a:ext cx="1588366" cy="292581"/>
            </a:xfrm>
            <a:prstGeom prst="rect">
              <a:avLst/>
            </a:prstGeom>
            <a:noFill/>
          </p:spPr>
          <p:txBody>
            <a:bodyPr wrap="square" rtlCol="0">
              <a:spAutoFit/>
            </a:bodyPr>
            <a:lstStyle/>
            <a:p>
              <a:r>
                <a:rPr lang="en-US" sz="1200" dirty="0">
                  <a:solidFill>
                    <a:srgbClr val="0070C0"/>
                  </a:solidFill>
                </a:rPr>
                <a:t>50 Straight Section</a:t>
              </a:r>
            </a:p>
          </p:txBody>
        </p:sp>
        <p:sp>
          <p:nvSpPr>
            <p:cNvPr id="242" name="TextBox 241">
              <a:extLst>
                <a:ext uri="{FF2B5EF4-FFF2-40B4-BE49-F238E27FC236}">
                  <a16:creationId xmlns:a16="http://schemas.microsoft.com/office/drawing/2014/main" id="{2CDE0EE0-600E-BB74-6D05-6BE9D9D8BB2D}"/>
                </a:ext>
              </a:extLst>
            </p:cNvPr>
            <p:cNvSpPr txBox="1"/>
            <p:nvPr/>
          </p:nvSpPr>
          <p:spPr>
            <a:xfrm rot="10800000">
              <a:off x="3058312" y="4114683"/>
              <a:ext cx="1224932" cy="235482"/>
            </a:xfrm>
            <a:prstGeom prst="rect">
              <a:avLst/>
            </a:prstGeom>
            <a:noFill/>
          </p:spPr>
          <p:txBody>
            <a:bodyPr wrap="none" rtlCol="0">
              <a:spAutoFit/>
            </a:bodyPr>
            <a:lstStyle/>
            <a:p>
              <a:r>
                <a:rPr lang="en-US" sz="1200" dirty="0">
                  <a:solidFill>
                    <a:srgbClr val="0070C0"/>
                  </a:solidFill>
                </a:rPr>
                <a:t>10 Straight Section</a:t>
              </a:r>
            </a:p>
          </p:txBody>
        </p:sp>
        <p:sp>
          <p:nvSpPr>
            <p:cNvPr id="243" name="Right Arrow 333">
              <a:extLst>
                <a:ext uri="{FF2B5EF4-FFF2-40B4-BE49-F238E27FC236}">
                  <a16:creationId xmlns:a16="http://schemas.microsoft.com/office/drawing/2014/main" id="{5E2C1FEE-AFD8-508A-11FD-8583729FFAB6}"/>
                </a:ext>
              </a:extLst>
            </p:cNvPr>
            <p:cNvSpPr/>
            <p:nvPr/>
          </p:nvSpPr>
          <p:spPr>
            <a:xfrm rot="17805543">
              <a:off x="6362077" y="2667712"/>
              <a:ext cx="953168" cy="207365"/>
            </a:xfrm>
            <a:prstGeom prst="rightArrow">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0" name="Content Placeholder 1">
            <a:extLst>
              <a:ext uri="{FF2B5EF4-FFF2-40B4-BE49-F238E27FC236}">
                <a16:creationId xmlns:a16="http://schemas.microsoft.com/office/drawing/2014/main" id="{F17AB8A3-71A2-2C13-C9D3-0CA01D4F88D3}"/>
              </a:ext>
            </a:extLst>
          </p:cNvPr>
          <p:cNvSpPr>
            <a:spLocks noGrp="1"/>
          </p:cNvSpPr>
          <p:nvPr>
            <p:ph idx="1"/>
          </p:nvPr>
        </p:nvSpPr>
        <p:spPr>
          <a:xfrm>
            <a:off x="121665" y="925707"/>
            <a:ext cx="3591868" cy="5273925"/>
          </a:xfrm>
        </p:spPr>
        <p:txBody>
          <a:bodyPr/>
          <a:lstStyle/>
          <a:p>
            <a:r>
              <a:rPr lang="en-US" sz="2000" dirty="0"/>
              <a:t>Delivery Ring has 505 m circumference</a:t>
            </a:r>
          </a:p>
          <a:p>
            <a:pPr lvl="1"/>
            <a:r>
              <a:rPr lang="en-US" sz="1800" dirty="0"/>
              <a:t>66 dipoles and 132 quadrupoles</a:t>
            </a:r>
          </a:p>
          <a:p>
            <a:pPr lvl="1"/>
            <a:r>
              <a:rPr lang="en-US" sz="1800" dirty="0"/>
              <a:t>Three straight sections for injection, extraction or diagnostics</a:t>
            </a:r>
          </a:p>
          <a:p>
            <a:pPr lvl="1"/>
            <a:r>
              <a:rPr lang="en-US" sz="1800" dirty="0"/>
              <a:t>Three arcs connect the straight sections</a:t>
            </a:r>
          </a:p>
          <a:p>
            <a:r>
              <a:rPr lang="en-US" sz="2000" dirty="0"/>
              <a:t>30 Straight Section has both injection and extraction</a:t>
            </a:r>
          </a:p>
          <a:p>
            <a:r>
              <a:rPr lang="en-US" sz="2000" dirty="0"/>
              <a:t>50 Straight Section has extraction to Abort Line</a:t>
            </a:r>
          </a:p>
          <a:p>
            <a:pPr lvl="1"/>
            <a:r>
              <a:rPr lang="en-US" sz="1800" dirty="0"/>
              <a:t>Abort Line ends at steel absorber after about 50 m</a:t>
            </a:r>
          </a:p>
          <a:p>
            <a:pPr lvl="1"/>
            <a:r>
              <a:rPr lang="en-US" sz="1800" dirty="0"/>
              <a:t>Old AP-2 Line</a:t>
            </a:r>
          </a:p>
          <a:p>
            <a:pPr marL="0" indent="0">
              <a:buNone/>
            </a:pPr>
            <a:endParaRPr lang="en-US" sz="2000" dirty="0"/>
          </a:p>
          <a:p>
            <a:pPr>
              <a:buFont typeface="Arial" panose="020B0604020202020204" pitchFamily="34" charset="0"/>
              <a:buChar char="•"/>
            </a:pPr>
            <a:endParaRPr lang="en-US" dirty="0"/>
          </a:p>
        </p:txBody>
      </p:sp>
      <p:sp>
        <p:nvSpPr>
          <p:cNvPr id="251" name="Rectangle 250">
            <a:extLst>
              <a:ext uri="{FF2B5EF4-FFF2-40B4-BE49-F238E27FC236}">
                <a16:creationId xmlns:a16="http://schemas.microsoft.com/office/drawing/2014/main" id="{A464AB51-3111-70EA-E70C-E08E6D8A1E07}"/>
              </a:ext>
            </a:extLst>
          </p:cNvPr>
          <p:cNvSpPr/>
          <p:nvPr/>
        </p:nvSpPr>
        <p:spPr>
          <a:xfrm rot="1607558">
            <a:off x="4001287" y="4163931"/>
            <a:ext cx="218968" cy="1334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3" name="Picture 252">
            <a:extLst>
              <a:ext uri="{FF2B5EF4-FFF2-40B4-BE49-F238E27FC236}">
                <a16:creationId xmlns:a16="http://schemas.microsoft.com/office/drawing/2014/main" id="{AC8B1C93-1868-7162-D17E-0F0E75B3FD02}"/>
              </a:ext>
            </a:extLst>
          </p:cNvPr>
          <p:cNvPicPr>
            <a:picLocks noChangeAspect="1"/>
          </p:cNvPicPr>
          <p:nvPr/>
        </p:nvPicPr>
        <p:blipFill rotWithShape="1">
          <a:blip r:embed="rId4"/>
          <a:srcRect l="5547" t="43289" r="4442"/>
          <a:stretch/>
        </p:blipFill>
        <p:spPr>
          <a:xfrm>
            <a:off x="3669332" y="5319239"/>
            <a:ext cx="5485843" cy="896352"/>
          </a:xfrm>
          <a:prstGeom prst="rect">
            <a:avLst/>
          </a:prstGeom>
        </p:spPr>
      </p:pic>
      <p:sp>
        <p:nvSpPr>
          <p:cNvPr id="254" name="TextBox 253">
            <a:extLst>
              <a:ext uri="{FF2B5EF4-FFF2-40B4-BE49-F238E27FC236}">
                <a16:creationId xmlns:a16="http://schemas.microsoft.com/office/drawing/2014/main" id="{AE4577E8-FD61-9EE9-F5D6-E5F6CED74EBD}"/>
              </a:ext>
            </a:extLst>
          </p:cNvPr>
          <p:cNvSpPr txBox="1"/>
          <p:nvPr/>
        </p:nvSpPr>
        <p:spPr>
          <a:xfrm>
            <a:off x="5556184" y="5869332"/>
            <a:ext cx="1747851" cy="338554"/>
          </a:xfrm>
          <a:prstGeom prst="rect">
            <a:avLst/>
          </a:prstGeom>
          <a:noFill/>
        </p:spPr>
        <p:txBody>
          <a:bodyPr wrap="none" rtlCol="0">
            <a:spAutoFit/>
          </a:bodyPr>
          <a:lstStyle/>
          <a:p>
            <a:r>
              <a:rPr lang="en-US" sz="1600" dirty="0">
                <a:solidFill>
                  <a:srgbClr val="0070C0"/>
                </a:solidFill>
              </a:rPr>
              <a:t>30 Straight Section</a:t>
            </a:r>
          </a:p>
        </p:txBody>
      </p:sp>
      <p:sp>
        <p:nvSpPr>
          <p:cNvPr id="255" name="TextBox 254">
            <a:extLst>
              <a:ext uri="{FF2B5EF4-FFF2-40B4-BE49-F238E27FC236}">
                <a16:creationId xmlns:a16="http://schemas.microsoft.com/office/drawing/2014/main" id="{969AD794-0F04-B1DA-EFFE-C2C5F441392D}"/>
              </a:ext>
            </a:extLst>
          </p:cNvPr>
          <p:cNvSpPr txBox="1"/>
          <p:nvPr/>
        </p:nvSpPr>
        <p:spPr>
          <a:xfrm rot="21255252">
            <a:off x="3668076" y="5913270"/>
            <a:ext cx="771365" cy="307777"/>
          </a:xfrm>
          <a:prstGeom prst="rect">
            <a:avLst/>
          </a:prstGeom>
          <a:noFill/>
        </p:spPr>
        <p:txBody>
          <a:bodyPr wrap="none" rtlCol="0">
            <a:spAutoFit/>
          </a:bodyPr>
          <a:lstStyle/>
          <a:p>
            <a:r>
              <a:rPr lang="en-US" sz="1400" dirty="0"/>
              <a:t>M3 Line</a:t>
            </a:r>
          </a:p>
        </p:txBody>
      </p:sp>
      <p:sp>
        <p:nvSpPr>
          <p:cNvPr id="256" name="TextBox 255">
            <a:extLst>
              <a:ext uri="{FF2B5EF4-FFF2-40B4-BE49-F238E27FC236}">
                <a16:creationId xmlns:a16="http://schemas.microsoft.com/office/drawing/2014/main" id="{0F1C0E1E-6AAC-0311-C5A2-DDCD6ECB070D}"/>
              </a:ext>
            </a:extLst>
          </p:cNvPr>
          <p:cNvSpPr txBox="1"/>
          <p:nvPr/>
        </p:nvSpPr>
        <p:spPr>
          <a:xfrm>
            <a:off x="4904639" y="5489146"/>
            <a:ext cx="824265" cy="307777"/>
          </a:xfrm>
          <a:prstGeom prst="rect">
            <a:avLst/>
          </a:prstGeom>
          <a:noFill/>
        </p:spPr>
        <p:txBody>
          <a:bodyPr wrap="none" rtlCol="0">
            <a:spAutoFit/>
          </a:bodyPr>
          <a:lstStyle/>
          <a:p>
            <a:r>
              <a:rPr lang="en-US" sz="1400" dirty="0"/>
              <a:t>Injection</a:t>
            </a:r>
          </a:p>
        </p:txBody>
      </p:sp>
      <p:sp>
        <p:nvSpPr>
          <p:cNvPr id="257" name="TextBox 256">
            <a:extLst>
              <a:ext uri="{FF2B5EF4-FFF2-40B4-BE49-F238E27FC236}">
                <a16:creationId xmlns:a16="http://schemas.microsoft.com/office/drawing/2014/main" id="{EEC1463D-90DA-AD7D-F1DE-30C0C76BC229}"/>
              </a:ext>
            </a:extLst>
          </p:cNvPr>
          <p:cNvSpPr txBox="1"/>
          <p:nvPr/>
        </p:nvSpPr>
        <p:spPr>
          <a:xfrm>
            <a:off x="6720636" y="5497885"/>
            <a:ext cx="925318" cy="307777"/>
          </a:xfrm>
          <a:prstGeom prst="rect">
            <a:avLst/>
          </a:prstGeom>
          <a:noFill/>
        </p:spPr>
        <p:txBody>
          <a:bodyPr wrap="none" rtlCol="0">
            <a:spAutoFit/>
          </a:bodyPr>
          <a:lstStyle/>
          <a:p>
            <a:r>
              <a:rPr lang="en-US" sz="1400" dirty="0"/>
              <a:t>Extraction</a:t>
            </a:r>
          </a:p>
        </p:txBody>
      </p:sp>
      <p:sp>
        <p:nvSpPr>
          <p:cNvPr id="258" name="TextBox 257">
            <a:extLst>
              <a:ext uri="{FF2B5EF4-FFF2-40B4-BE49-F238E27FC236}">
                <a16:creationId xmlns:a16="http://schemas.microsoft.com/office/drawing/2014/main" id="{8215DC6E-764F-A207-1660-CB180DE45CC8}"/>
              </a:ext>
            </a:extLst>
          </p:cNvPr>
          <p:cNvSpPr txBox="1"/>
          <p:nvPr/>
        </p:nvSpPr>
        <p:spPr>
          <a:xfrm>
            <a:off x="8246208" y="5763450"/>
            <a:ext cx="771365" cy="307777"/>
          </a:xfrm>
          <a:prstGeom prst="rect">
            <a:avLst/>
          </a:prstGeom>
          <a:noFill/>
        </p:spPr>
        <p:txBody>
          <a:bodyPr wrap="none" rtlCol="0">
            <a:spAutoFit/>
          </a:bodyPr>
          <a:lstStyle/>
          <a:p>
            <a:r>
              <a:rPr lang="en-US" sz="1400" dirty="0"/>
              <a:t>M4 Line</a:t>
            </a:r>
          </a:p>
        </p:txBody>
      </p:sp>
      <p:cxnSp>
        <p:nvCxnSpPr>
          <p:cNvPr id="260" name="Straight Arrow Connector 259">
            <a:extLst>
              <a:ext uri="{FF2B5EF4-FFF2-40B4-BE49-F238E27FC236}">
                <a16:creationId xmlns:a16="http://schemas.microsoft.com/office/drawing/2014/main" id="{3DAEE313-3A85-4D44-76D5-4736009A83A4}"/>
              </a:ext>
            </a:extLst>
          </p:cNvPr>
          <p:cNvCxnSpPr/>
          <p:nvPr/>
        </p:nvCxnSpPr>
        <p:spPr>
          <a:xfrm flipH="1">
            <a:off x="6487988" y="4852566"/>
            <a:ext cx="101104" cy="449607"/>
          </a:xfrm>
          <a:prstGeom prst="straightConnector1">
            <a:avLst/>
          </a:prstGeom>
          <a:ln>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sp>
        <p:nvSpPr>
          <p:cNvPr id="2" name="Footer Placeholder 1">
            <a:extLst>
              <a:ext uri="{FF2B5EF4-FFF2-40B4-BE49-F238E27FC236}">
                <a16:creationId xmlns:a16="http://schemas.microsoft.com/office/drawing/2014/main" id="{069756D9-7066-9E2A-746F-EAD72C8F46D7}"/>
              </a:ext>
            </a:extLst>
          </p:cNvPr>
          <p:cNvSpPr>
            <a:spLocks noGrp="1"/>
          </p:cNvSpPr>
          <p:nvPr>
            <p:ph type="ftr" sz="quarter" idx="3"/>
          </p:nvPr>
        </p:nvSpPr>
        <p:spPr/>
        <p:txBody>
          <a:bodyPr/>
          <a:lstStyle/>
          <a:p>
            <a:pPr>
              <a:defRPr/>
            </a:pPr>
            <a:r>
              <a:rPr lang="en-US"/>
              <a:t>Jerry Annala | Muon Campus Internal Readiness Review</a:t>
            </a:r>
            <a:endParaRPr lang="en-US" b="1" dirty="0"/>
          </a:p>
        </p:txBody>
      </p:sp>
    </p:spTree>
    <p:extLst>
      <p:ext uri="{BB962C8B-B14F-4D97-AF65-F5344CB8AC3E}">
        <p14:creationId xmlns:p14="http://schemas.microsoft.com/office/powerpoint/2010/main" val="1444781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a:t>Muon Campus Overview - External Beamlines</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pic>
        <p:nvPicPr>
          <p:cNvPr id="27" name="Picture 26" descr="A blue and white drawing of a curved road&#10;&#10;Description automatically generated with medium confidence">
            <a:extLst>
              <a:ext uri="{FF2B5EF4-FFF2-40B4-BE49-F238E27FC236}">
                <a16:creationId xmlns:a16="http://schemas.microsoft.com/office/drawing/2014/main" id="{58E2D7B8-B481-4D34-407C-09FEE6E12C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916935"/>
            <a:ext cx="5559552" cy="3383281"/>
          </a:xfrm>
          <a:prstGeom prst="rect">
            <a:avLst/>
          </a:prstGeom>
        </p:spPr>
      </p:pic>
      <p:pic>
        <p:nvPicPr>
          <p:cNvPr id="31" name="Content Placeholder 17">
            <a:extLst>
              <a:ext uri="{FF2B5EF4-FFF2-40B4-BE49-F238E27FC236}">
                <a16:creationId xmlns:a16="http://schemas.microsoft.com/office/drawing/2014/main" id="{BFDAA5C8-C3FE-DC6D-DDC5-7D0DED3EE95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59552" y="3668072"/>
            <a:ext cx="3584448" cy="2504128"/>
          </a:xfrm>
          <a:prstGeom prst="rect">
            <a:avLst/>
          </a:prstGeom>
        </p:spPr>
      </p:pic>
      <p:sp>
        <p:nvSpPr>
          <p:cNvPr id="35" name="Oval 34">
            <a:extLst>
              <a:ext uri="{FF2B5EF4-FFF2-40B4-BE49-F238E27FC236}">
                <a16:creationId xmlns:a16="http://schemas.microsoft.com/office/drawing/2014/main" id="{55E311BF-F692-124C-BE8E-51E293DEE40A}"/>
              </a:ext>
            </a:extLst>
          </p:cNvPr>
          <p:cNvSpPr/>
          <p:nvPr/>
        </p:nvSpPr>
        <p:spPr>
          <a:xfrm rot="814206">
            <a:off x="8553261" y="5053180"/>
            <a:ext cx="476440" cy="125545"/>
          </a:xfrm>
          <a:prstGeom prst="ellipse">
            <a:avLst/>
          </a:prstGeom>
          <a:noFill/>
          <a:ln>
            <a:solidFill>
              <a:srgbClr val="A4630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76A0E91-432E-A043-5AB4-0CFEF5354303}"/>
              </a:ext>
            </a:extLst>
          </p:cNvPr>
          <p:cNvSpPr txBox="1"/>
          <p:nvPr/>
        </p:nvSpPr>
        <p:spPr>
          <a:xfrm>
            <a:off x="99152" y="4946675"/>
            <a:ext cx="1275349" cy="338554"/>
          </a:xfrm>
          <a:prstGeom prst="rect">
            <a:avLst/>
          </a:prstGeom>
          <a:noFill/>
        </p:spPr>
        <p:txBody>
          <a:bodyPr wrap="none" rtlCol="0">
            <a:spAutoFit/>
          </a:bodyPr>
          <a:lstStyle/>
          <a:p>
            <a:r>
              <a:rPr lang="en-US" sz="1600" dirty="0"/>
              <a:t>Delivery Ring</a:t>
            </a:r>
          </a:p>
        </p:txBody>
      </p:sp>
      <p:sp>
        <p:nvSpPr>
          <p:cNvPr id="37" name="TextBox 36">
            <a:extLst>
              <a:ext uri="{FF2B5EF4-FFF2-40B4-BE49-F238E27FC236}">
                <a16:creationId xmlns:a16="http://schemas.microsoft.com/office/drawing/2014/main" id="{8C4C3459-0D40-6F28-53CC-28EB5D02740E}"/>
              </a:ext>
            </a:extLst>
          </p:cNvPr>
          <p:cNvSpPr txBox="1"/>
          <p:nvPr/>
        </p:nvSpPr>
        <p:spPr>
          <a:xfrm>
            <a:off x="6470506" y="4270021"/>
            <a:ext cx="853119" cy="338554"/>
          </a:xfrm>
          <a:prstGeom prst="rect">
            <a:avLst/>
          </a:prstGeom>
          <a:noFill/>
        </p:spPr>
        <p:txBody>
          <a:bodyPr wrap="none" rtlCol="0">
            <a:spAutoFit/>
          </a:bodyPr>
          <a:lstStyle/>
          <a:p>
            <a:r>
              <a:rPr lang="en-US" sz="1600" dirty="0"/>
              <a:t>M4 Line</a:t>
            </a:r>
          </a:p>
        </p:txBody>
      </p:sp>
      <p:sp>
        <p:nvSpPr>
          <p:cNvPr id="38" name="TextBox 37">
            <a:extLst>
              <a:ext uri="{FF2B5EF4-FFF2-40B4-BE49-F238E27FC236}">
                <a16:creationId xmlns:a16="http://schemas.microsoft.com/office/drawing/2014/main" id="{DF403C18-6862-81BE-DCF7-4271CC8D649A}"/>
              </a:ext>
            </a:extLst>
          </p:cNvPr>
          <p:cNvSpPr txBox="1"/>
          <p:nvPr/>
        </p:nvSpPr>
        <p:spPr>
          <a:xfrm>
            <a:off x="8234580" y="5814728"/>
            <a:ext cx="853119" cy="338554"/>
          </a:xfrm>
          <a:prstGeom prst="rect">
            <a:avLst/>
          </a:prstGeom>
          <a:noFill/>
        </p:spPr>
        <p:txBody>
          <a:bodyPr wrap="none" rtlCol="0">
            <a:spAutoFit/>
          </a:bodyPr>
          <a:lstStyle/>
          <a:p>
            <a:r>
              <a:rPr lang="en-US" sz="1600" dirty="0"/>
              <a:t>M5 Line</a:t>
            </a:r>
          </a:p>
        </p:txBody>
      </p:sp>
      <p:cxnSp>
        <p:nvCxnSpPr>
          <p:cNvPr id="40" name="Straight Arrow Connector 39">
            <a:extLst>
              <a:ext uri="{FF2B5EF4-FFF2-40B4-BE49-F238E27FC236}">
                <a16:creationId xmlns:a16="http://schemas.microsoft.com/office/drawing/2014/main" id="{B4CBBCC0-ED0D-3C87-EF02-8180CA3BFC9D}"/>
              </a:ext>
            </a:extLst>
          </p:cNvPr>
          <p:cNvCxnSpPr>
            <a:cxnSpLocks/>
          </p:cNvCxnSpPr>
          <p:nvPr/>
        </p:nvCxnSpPr>
        <p:spPr>
          <a:xfrm flipH="1" flipV="1">
            <a:off x="8234580" y="5245434"/>
            <a:ext cx="310602" cy="598168"/>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AB923697-B5F1-1D9E-F9DF-EB85CBF40924}"/>
              </a:ext>
            </a:extLst>
          </p:cNvPr>
          <p:cNvSpPr txBox="1"/>
          <p:nvPr/>
        </p:nvSpPr>
        <p:spPr>
          <a:xfrm>
            <a:off x="2836572" y="6002923"/>
            <a:ext cx="853119" cy="338554"/>
          </a:xfrm>
          <a:prstGeom prst="rect">
            <a:avLst/>
          </a:prstGeom>
          <a:noFill/>
        </p:spPr>
        <p:txBody>
          <a:bodyPr wrap="none" rtlCol="0">
            <a:spAutoFit/>
          </a:bodyPr>
          <a:lstStyle/>
          <a:p>
            <a:r>
              <a:rPr lang="en-US" sz="1600" dirty="0"/>
              <a:t>M5 Line</a:t>
            </a:r>
          </a:p>
        </p:txBody>
      </p:sp>
      <p:cxnSp>
        <p:nvCxnSpPr>
          <p:cNvPr id="46" name="Straight Arrow Connector 45">
            <a:extLst>
              <a:ext uri="{FF2B5EF4-FFF2-40B4-BE49-F238E27FC236}">
                <a16:creationId xmlns:a16="http://schemas.microsoft.com/office/drawing/2014/main" id="{7C641A1A-4A7D-3181-2485-D6C6EAF792B0}"/>
              </a:ext>
            </a:extLst>
          </p:cNvPr>
          <p:cNvCxnSpPr>
            <a:cxnSpLocks/>
          </p:cNvCxnSpPr>
          <p:nvPr/>
        </p:nvCxnSpPr>
        <p:spPr>
          <a:xfrm flipH="1" flipV="1">
            <a:off x="2780271" y="5504688"/>
            <a:ext cx="366903" cy="527109"/>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7BA0D027-1335-0B39-DA59-E8A47A0E7EE0}"/>
              </a:ext>
            </a:extLst>
          </p:cNvPr>
          <p:cNvCxnSpPr>
            <a:cxnSpLocks/>
          </p:cNvCxnSpPr>
          <p:nvPr/>
        </p:nvCxnSpPr>
        <p:spPr>
          <a:xfrm>
            <a:off x="7050024" y="4535424"/>
            <a:ext cx="921906" cy="384712"/>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7A0B2B11-66C6-5DA5-858C-64ABD653D98C}"/>
              </a:ext>
            </a:extLst>
          </p:cNvPr>
          <p:cNvCxnSpPr>
            <a:cxnSpLocks/>
          </p:cNvCxnSpPr>
          <p:nvPr/>
        </p:nvCxnSpPr>
        <p:spPr>
          <a:xfrm flipH="1">
            <a:off x="6186275" y="4608575"/>
            <a:ext cx="589429" cy="1235027"/>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FB19D9F2-29BD-E696-0F7E-6CA4AA952833}"/>
              </a:ext>
            </a:extLst>
          </p:cNvPr>
          <p:cNvSpPr txBox="1"/>
          <p:nvPr/>
        </p:nvSpPr>
        <p:spPr>
          <a:xfrm>
            <a:off x="2704209" y="3297245"/>
            <a:ext cx="853119" cy="338554"/>
          </a:xfrm>
          <a:prstGeom prst="rect">
            <a:avLst/>
          </a:prstGeom>
          <a:noFill/>
        </p:spPr>
        <p:txBody>
          <a:bodyPr wrap="none" rtlCol="0">
            <a:spAutoFit/>
          </a:bodyPr>
          <a:lstStyle/>
          <a:p>
            <a:r>
              <a:rPr lang="en-US" sz="1600" dirty="0"/>
              <a:t>M4 Line</a:t>
            </a:r>
          </a:p>
        </p:txBody>
      </p:sp>
      <p:cxnSp>
        <p:nvCxnSpPr>
          <p:cNvPr id="56" name="Straight Arrow Connector 55">
            <a:extLst>
              <a:ext uri="{FF2B5EF4-FFF2-40B4-BE49-F238E27FC236}">
                <a16:creationId xmlns:a16="http://schemas.microsoft.com/office/drawing/2014/main" id="{C6800FD8-B525-38C5-5181-56C2C94FF85C}"/>
              </a:ext>
            </a:extLst>
          </p:cNvPr>
          <p:cNvCxnSpPr>
            <a:cxnSpLocks/>
          </p:cNvCxnSpPr>
          <p:nvPr/>
        </p:nvCxnSpPr>
        <p:spPr>
          <a:xfrm>
            <a:off x="3130769" y="3668072"/>
            <a:ext cx="756206" cy="599501"/>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C1450DE8-F327-7C14-F704-208C5474BC45}"/>
              </a:ext>
            </a:extLst>
          </p:cNvPr>
          <p:cNvCxnSpPr>
            <a:cxnSpLocks/>
          </p:cNvCxnSpPr>
          <p:nvPr/>
        </p:nvCxnSpPr>
        <p:spPr>
          <a:xfrm flipH="1">
            <a:off x="1040437" y="3668072"/>
            <a:ext cx="1971638" cy="2334851"/>
          </a:xfrm>
          <a:prstGeom prst="straightConnector1">
            <a:avLst/>
          </a:prstGeom>
          <a:ln>
            <a:solidFill>
              <a:srgbClr val="004C97"/>
            </a:solidFill>
            <a:tailEnd type="triangle"/>
          </a:ln>
          <a:effectLst/>
        </p:spPr>
        <p:style>
          <a:lnRef idx="2">
            <a:schemeClr val="accent1"/>
          </a:lnRef>
          <a:fillRef idx="0">
            <a:schemeClr val="accent1"/>
          </a:fillRef>
          <a:effectRef idx="1">
            <a:schemeClr val="accent1"/>
          </a:effectRef>
          <a:fontRef idx="minor">
            <a:schemeClr val="tx1"/>
          </a:fontRef>
        </p:style>
      </p:cxnSp>
      <p:sp>
        <p:nvSpPr>
          <p:cNvPr id="62" name="TextBox 61">
            <a:extLst>
              <a:ext uri="{FF2B5EF4-FFF2-40B4-BE49-F238E27FC236}">
                <a16:creationId xmlns:a16="http://schemas.microsoft.com/office/drawing/2014/main" id="{580D714D-016A-18CD-FDF1-691823C026E0}"/>
              </a:ext>
            </a:extLst>
          </p:cNvPr>
          <p:cNvSpPr txBox="1"/>
          <p:nvPr/>
        </p:nvSpPr>
        <p:spPr>
          <a:xfrm>
            <a:off x="3805118" y="5026737"/>
            <a:ext cx="1569725" cy="584775"/>
          </a:xfrm>
          <a:prstGeom prst="rect">
            <a:avLst/>
          </a:prstGeom>
          <a:noFill/>
        </p:spPr>
        <p:txBody>
          <a:bodyPr wrap="none" rtlCol="0">
            <a:spAutoFit/>
          </a:bodyPr>
          <a:lstStyle/>
          <a:p>
            <a:r>
              <a:rPr lang="en-US" sz="1600" dirty="0">
                <a:solidFill>
                  <a:srgbClr val="A46304"/>
                </a:solidFill>
              </a:rPr>
              <a:t>g-2 Storage Ring</a:t>
            </a:r>
          </a:p>
          <a:p>
            <a:r>
              <a:rPr lang="en-US" sz="1600" dirty="0">
                <a:solidFill>
                  <a:srgbClr val="A46304"/>
                </a:solidFill>
              </a:rPr>
              <a:t>In MC-1 Building</a:t>
            </a:r>
          </a:p>
        </p:txBody>
      </p:sp>
      <p:sp>
        <p:nvSpPr>
          <p:cNvPr id="63" name="TextBox 62">
            <a:extLst>
              <a:ext uri="{FF2B5EF4-FFF2-40B4-BE49-F238E27FC236}">
                <a16:creationId xmlns:a16="http://schemas.microsoft.com/office/drawing/2014/main" id="{D410DC7C-11B2-8D72-4007-0A17F007D4F3}"/>
              </a:ext>
            </a:extLst>
          </p:cNvPr>
          <p:cNvSpPr txBox="1"/>
          <p:nvPr/>
        </p:nvSpPr>
        <p:spPr>
          <a:xfrm>
            <a:off x="5476674" y="2879300"/>
            <a:ext cx="1569725" cy="584775"/>
          </a:xfrm>
          <a:prstGeom prst="rect">
            <a:avLst/>
          </a:prstGeom>
          <a:noFill/>
        </p:spPr>
        <p:txBody>
          <a:bodyPr wrap="none" rtlCol="0">
            <a:spAutoFit/>
          </a:bodyPr>
          <a:lstStyle/>
          <a:p>
            <a:r>
              <a:rPr lang="en-US" sz="1600" dirty="0">
                <a:solidFill>
                  <a:srgbClr val="A46304"/>
                </a:solidFill>
              </a:rPr>
              <a:t>Mu2e Solenoids</a:t>
            </a:r>
          </a:p>
          <a:p>
            <a:r>
              <a:rPr lang="en-US" sz="1600" dirty="0">
                <a:solidFill>
                  <a:srgbClr val="A46304"/>
                </a:solidFill>
              </a:rPr>
              <a:t>In MC-2 Building</a:t>
            </a:r>
          </a:p>
        </p:txBody>
      </p:sp>
      <p:sp>
        <p:nvSpPr>
          <p:cNvPr id="64" name="Content Placeholder 1">
            <a:extLst>
              <a:ext uri="{FF2B5EF4-FFF2-40B4-BE49-F238E27FC236}">
                <a16:creationId xmlns:a16="http://schemas.microsoft.com/office/drawing/2014/main" id="{306D8D8C-FFFB-8452-38E3-C0D44238724F}"/>
              </a:ext>
            </a:extLst>
          </p:cNvPr>
          <p:cNvSpPr>
            <a:spLocks noGrp="1"/>
          </p:cNvSpPr>
          <p:nvPr>
            <p:ph idx="1"/>
          </p:nvPr>
        </p:nvSpPr>
        <p:spPr>
          <a:xfrm>
            <a:off x="121666" y="925707"/>
            <a:ext cx="8793734" cy="1693935"/>
          </a:xfrm>
        </p:spPr>
        <p:txBody>
          <a:bodyPr/>
          <a:lstStyle/>
          <a:p>
            <a:r>
              <a:rPr lang="en-US" sz="2000" dirty="0"/>
              <a:t>M4 Line transports 8 GeV protons from Delivery Ring to Mu2e Experiment</a:t>
            </a:r>
          </a:p>
          <a:p>
            <a:pPr lvl="1"/>
            <a:r>
              <a:rPr lang="en-US" sz="1800" dirty="0"/>
              <a:t>Resonantly extracted beam enters M4 Line in downstream 30 Straight Section</a:t>
            </a:r>
          </a:p>
          <a:p>
            <a:pPr lvl="1"/>
            <a:r>
              <a:rPr lang="en-US" sz="1800" dirty="0"/>
              <a:t>245 m long, but has Diagnostic Absorber at 192 m for beam commissioning</a:t>
            </a:r>
          </a:p>
          <a:p>
            <a:pPr lvl="1"/>
            <a:r>
              <a:rPr lang="en-US" sz="1800" dirty="0"/>
              <a:t>First 30 m of M4 Line also used to connect to M5 Line during g-2 operation</a:t>
            </a:r>
          </a:p>
          <a:p>
            <a:pPr marL="0" indent="0">
              <a:buNone/>
            </a:pPr>
            <a:endParaRPr lang="en-US" sz="2000" dirty="0"/>
          </a:p>
          <a:p>
            <a:pPr>
              <a:buFont typeface="Arial" panose="020B0604020202020204" pitchFamily="34" charset="0"/>
              <a:buChar char="•"/>
            </a:pPr>
            <a:endParaRPr lang="en-US" dirty="0"/>
          </a:p>
        </p:txBody>
      </p:sp>
      <p:sp>
        <p:nvSpPr>
          <p:cNvPr id="65" name="TextBox 64">
            <a:extLst>
              <a:ext uri="{FF2B5EF4-FFF2-40B4-BE49-F238E27FC236}">
                <a16:creationId xmlns:a16="http://schemas.microsoft.com/office/drawing/2014/main" id="{47AA91A3-63D2-E693-9DFF-E13E63B90C55}"/>
              </a:ext>
            </a:extLst>
          </p:cNvPr>
          <p:cNvSpPr txBox="1"/>
          <p:nvPr/>
        </p:nvSpPr>
        <p:spPr>
          <a:xfrm>
            <a:off x="5476674" y="6113098"/>
            <a:ext cx="1290738" cy="246221"/>
          </a:xfrm>
          <a:prstGeom prst="rect">
            <a:avLst/>
          </a:prstGeom>
          <a:noFill/>
        </p:spPr>
        <p:txBody>
          <a:bodyPr wrap="none" rtlCol="0">
            <a:spAutoFit/>
          </a:bodyPr>
          <a:lstStyle/>
          <a:p>
            <a:r>
              <a:rPr lang="en-US" sz="1000" dirty="0"/>
              <a:t>Shared section of M4</a:t>
            </a:r>
          </a:p>
        </p:txBody>
      </p:sp>
      <p:sp>
        <p:nvSpPr>
          <p:cNvPr id="2" name="Footer Placeholder 1">
            <a:extLst>
              <a:ext uri="{FF2B5EF4-FFF2-40B4-BE49-F238E27FC236}">
                <a16:creationId xmlns:a16="http://schemas.microsoft.com/office/drawing/2014/main" id="{3CF2E038-16C7-4DE3-8907-B37078D5C1E4}"/>
              </a:ext>
            </a:extLst>
          </p:cNvPr>
          <p:cNvSpPr>
            <a:spLocks noGrp="1"/>
          </p:cNvSpPr>
          <p:nvPr>
            <p:ph type="ftr" sz="quarter" idx="3"/>
          </p:nvPr>
        </p:nvSpPr>
        <p:spPr/>
        <p:txBody>
          <a:bodyPr/>
          <a:lstStyle/>
          <a:p>
            <a:pPr>
              <a:defRPr/>
            </a:pPr>
            <a:r>
              <a:rPr lang="en-US"/>
              <a:t>Jerry Annala | Muon Campus Internal Readiness Review</a:t>
            </a:r>
            <a:endParaRPr lang="en-US" b="1" dirty="0"/>
          </a:p>
        </p:txBody>
      </p:sp>
    </p:spTree>
    <p:extLst>
      <p:ext uri="{BB962C8B-B14F-4D97-AF65-F5344CB8AC3E}">
        <p14:creationId xmlns:p14="http://schemas.microsoft.com/office/powerpoint/2010/main" val="2338645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a:t>Muon Campus Overview - Apertures</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
        <p:nvSpPr>
          <p:cNvPr id="64" name="Content Placeholder 1">
            <a:extLst>
              <a:ext uri="{FF2B5EF4-FFF2-40B4-BE49-F238E27FC236}">
                <a16:creationId xmlns:a16="http://schemas.microsoft.com/office/drawing/2014/main" id="{306D8D8C-FFFB-8452-38E3-C0D44238724F}"/>
              </a:ext>
            </a:extLst>
          </p:cNvPr>
          <p:cNvSpPr>
            <a:spLocks noGrp="1"/>
          </p:cNvSpPr>
          <p:nvPr>
            <p:ph idx="1"/>
          </p:nvPr>
        </p:nvSpPr>
        <p:spPr>
          <a:xfrm>
            <a:off x="121666" y="925707"/>
            <a:ext cx="8793734" cy="2214643"/>
          </a:xfrm>
        </p:spPr>
        <p:txBody>
          <a:bodyPr/>
          <a:lstStyle/>
          <a:p>
            <a:r>
              <a:rPr lang="en-US" sz="2000" dirty="0"/>
              <a:t>Magnets used in Muon Campus designed with large apertures</a:t>
            </a:r>
          </a:p>
          <a:p>
            <a:pPr lvl="1"/>
            <a:r>
              <a:rPr lang="en-US" sz="1800" dirty="0"/>
              <a:t>Secondary beams like antiprotons and muons have large transverse size</a:t>
            </a:r>
          </a:p>
          <a:p>
            <a:pPr lvl="1"/>
            <a:r>
              <a:rPr lang="en-US" sz="1800" dirty="0"/>
              <a:t>Mu2e beam will be much smaller transversely, but with much higher intensity</a:t>
            </a:r>
          </a:p>
          <a:p>
            <a:pPr lvl="1"/>
            <a:r>
              <a:rPr lang="en-US" sz="1800" dirty="0"/>
              <a:t>Delivery Ring has large Type 1 quadrupole vacuum chambers</a:t>
            </a:r>
          </a:p>
          <a:p>
            <a:pPr lvl="1"/>
            <a:r>
              <a:rPr lang="en-US" sz="1800" dirty="0"/>
              <a:t>Beamlines have combination of Types 1 &amp; 2 (Accumulator) vacuum chambers</a:t>
            </a:r>
          </a:p>
          <a:p>
            <a:pPr lvl="1"/>
            <a:r>
              <a:rPr lang="en-US" sz="1800" dirty="0"/>
              <a:t>Specialty devices like those used for injection and extraction are smaller</a:t>
            </a:r>
          </a:p>
          <a:p>
            <a:pPr marL="0" indent="0">
              <a:buNone/>
            </a:pPr>
            <a:endParaRPr lang="en-US" sz="2000" dirty="0"/>
          </a:p>
          <a:p>
            <a:pPr>
              <a:buFont typeface="Arial" panose="020B0604020202020204" pitchFamily="34" charset="0"/>
              <a:buChar char="•"/>
            </a:pPr>
            <a:endParaRPr lang="en-US" dirty="0"/>
          </a:p>
        </p:txBody>
      </p:sp>
      <p:sp>
        <p:nvSpPr>
          <p:cNvPr id="2" name="Footer Placeholder 1">
            <a:extLst>
              <a:ext uri="{FF2B5EF4-FFF2-40B4-BE49-F238E27FC236}">
                <a16:creationId xmlns:a16="http://schemas.microsoft.com/office/drawing/2014/main" id="{C95279FE-FB89-2D4F-33B8-B5C2FA4AA044}"/>
              </a:ext>
            </a:extLst>
          </p:cNvPr>
          <p:cNvSpPr>
            <a:spLocks noGrp="1"/>
          </p:cNvSpPr>
          <p:nvPr>
            <p:ph type="ftr" sz="quarter" idx="3"/>
          </p:nvPr>
        </p:nvSpPr>
        <p:spPr/>
        <p:txBody>
          <a:bodyPr/>
          <a:lstStyle/>
          <a:p>
            <a:pPr>
              <a:defRPr/>
            </a:pPr>
            <a:r>
              <a:rPr lang="en-US"/>
              <a:t>Jerry Annala | Muon Campus Internal Readiness Review</a:t>
            </a:r>
            <a:endParaRPr lang="en-US" b="1" dirty="0"/>
          </a:p>
        </p:txBody>
      </p:sp>
      <p:pic>
        <p:nvPicPr>
          <p:cNvPr id="11" name="Picture 10">
            <a:extLst>
              <a:ext uri="{FF2B5EF4-FFF2-40B4-BE49-F238E27FC236}">
                <a16:creationId xmlns:a16="http://schemas.microsoft.com/office/drawing/2014/main" id="{1BAAFBED-33D0-16AD-26D7-FFD7ACDBE28A}"/>
              </a:ext>
            </a:extLst>
          </p:cNvPr>
          <p:cNvPicPr>
            <a:picLocks noChangeAspect="1"/>
          </p:cNvPicPr>
          <p:nvPr/>
        </p:nvPicPr>
        <p:blipFill>
          <a:blip r:embed="rId3"/>
          <a:stretch>
            <a:fillRect/>
          </a:stretch>
        </p:blipFill>
        <p:spPr>
          <a:xfrm>
            <a:off x="62486" y="3229053"/>
            <a:ext cx="2648121" cy="2653890"/>
          </a:xfrm>
          <a:prstGeom prst="rect">
            <a:avLst/>
          </a:prstGeom>
        </p:spPr>
      </p:pic>
      <p:pic>
        <p:nvPicPr>
          <p:cNvPr id="13" name="Picture 12">
            <a:extLst>
              <a:ext uri="{FF2B5EF4-FFF2-40B4-BE49-F238E27FC236}">
                <a16:creationId xmlns:a16="http://schemas.microsoft.com/office/drawing/2014/main" id="{552A9C0A-9278-8ABA-00C2-0857E2884BD3}"/>
              </a:ext>
            </a:extLst>
          </p:cNvPr>
          <p:cNvPicPr>
            <a:picLocks noChangeAspect="1"/>
          </p:cNvPicPr>
          <p:nvPr/>
        </p:nvPicPr>
        <p:blipFill>
          <a:blip r:embed="rId4"/>
          <a:stretch>
            <a:fillRect/>
          </a:stretch>
        </p:blipFill>
        <p:spPr>
          <a:xfrm>
            <a:off x="2757744" y="3860960"/>
            <a:ext cx="2585637" cy="1390895"/>
          </a:xfrm>
          <a:prstGeom prst="rect">
            <a:avLst/>
          </a:prstGeom>
        </p:spPr>
      </p:pic>
      <p:pic>
        <p:nvPicPr>
          <p:cNvPr id="15" name="Picture 14">
            <a:extLst>
              <a:ext uri="{FF2B5EF4-FFF2-40B4-BE49-F238E27FC236}">
                <a16:creationId xmlns:a16="http://schemas.microsoft.com/office/drawing/2014/main" id="{818258A9-9D32-F0EC-F5C9-9DA608289315}"/>
              </a:ext>
            </a:extLst>
          </p:cNvPr>
          <p:cNvPicPr>
            <a:picLocks noChangeAspect="1"/>
          </p:cNvPicPr>
          <p:nvPr/>
        </p:nvPicPr>
        <p:blipFill>
          <a:blip r:embed="rId5"/>
          <a:stretch>
            <a:fillRect/>
          </a:stretch>
        </p:blipFill>
        <p:spPr>
          <a:xfrm>
            <a:off x="7744512" y="3773377"/>
            <a:ext cx="1147649" cy="1566062"/>
          </a:xfrm>
          <a:prstGeom prst="rect">
            <a:avLst/>
          </a:prstGeom>
        </p:spPr>
      </p:pic>
      <p:pic>
        <p:nvPicPr>
          <p:cNvPr id="17" name="Picture 16">
            <a:extLst>
              <a:ext uri="{FF2B5EF4-FFF2-40B4-BE49-F238E27FC236}">
                <a16:creationId xmlns:a16="http://schemas.microsoft.com/office/drawing/2014/main" id="{E264BFFB-FF97-CF4A-1B50-AB77751BA919}"/>
              </a:ext>
            </a:extLst>
          </p:cNvPr>
          <p:cNvPicPr>
            <a:picLocks noChangeAspect="1"/>
          </p:cNvPicPr>
          <p:nvPr/>
        </p:nvPicPr>
        <p:blipFill>
          <a:blip r:embed="rId6"/>
          <a:stretch>
            <a:fillRect/>
          </a:stretch>
        </p:blipFill>
        <p:spPr>
          <a:xfrm>
            <a:off x="5644419" y="3449086"/>
            <a:ext cx="2100093" cy="2214643"/>
          </a:xfrm>
          <a:prstGeom prst="rect">
            <a:avLst/>
          </a:prstGeom>
        </p:spPr>
      </p:pic>
      <p:sp>
        <p:nvSpPr>
          <p:cNvPr id="20" name="TextBox 19">
            <a:extLst>
              <a:ext uri="{FF2B5EF4-FFF2-40B4-BE49-F238E27FC236}">
                <a16:creationId xmlns:a16="http://schemas.microsoft.com/office/drawing/2014/main" id="{04B00A27-CD8A-CDAB-B906-57411DD15189}"/>
              </a:ext>
            </a:extLst>
          </p:cNvPr>
          <p:cNvSpPr txBox="1"/>
          <p:nvPr/>
        </p:nvSpPr>
        <p:spPr>
          <a:xfrm>
            <a:off x="188482" y="5721641"/>
            <a:ext cx="2362185" cy="584775"/>
          </a:xfrm>
          <a:prstGeom prst="rect">
            <a:avLst/>
          </a:prstGeom>
          <a:noFill/>
        </p:spPr>
        <p:txBody>
          <a:bodyPr wrap="none" rtlCol="0">
            <a:spAutoFit/>
          </a:bodyPr>
          <a:lstStyle/>
          <a:p>
            <a:pPr algn="ctr"/>
            <a:r>
              <a:rPr lang="en-US" sz="1600" dirty="0"/>
              <a:t>Quadrupole (Type 1)</a:t>
            </a:r>
          </a:p>
          <a:p>
            <a:pPr algn="ctr"/>
            <a:r>
              <a:rPr lang="en-US" sz="1600" dirty="0"/>
              <a:t>Delivery Ring &amp; beamlines</a:t>
            </a:r>
          </a:p>
        </p:txBody>
      </p:sp>
      <p:sp>
        <p:nvSpPr>
          <p:cNvPr id="21" name="TextBox 20">
            <a:extLst>
              <a:ext uri="{FF2B5EF4-FFF2-40B4-BE49-F238E27FC236}">
                <a16:creationId xmlns:a16="http://schemas.microsoft.com/office/drawing/2014/main" id="{B7BE698C-BFB8-A83C-AAF7-8D9C7B7ED94E}"/>
              </a:ext>
            </a:extLst>
          </p:cNvPr>
          <p:cNvSpPr txBox="1"/>
          <p:nvPr/>
        </p:nvSpPr>
        <p:spPr>
          <a:xfrm>
            <a:off x="3412887" y="5113446"/>
            <a:ext cx="1275349" cy="584775"/>
          </a:xfrm>
          <a:prstGeom prst="rect">
            <a:avLst/>
          </a:prstGeom>
          <a:noFill/>
        </p:spPr>
        <p:txBody>
          <a:bodyPr wrap="none" rtlCol="0">
            <a:spAutoFit/>
          </a:bodyPr>
          <a:lstStyle/>
          <a:p>
            <a:pPr algn="ctr"/>
            <a:r>
              <a:rPr lang="en-US" sz="1600" dirty="0"/>
              <a:t>Dipole</a:t>
            </a:r>
          </a:p>
          <a:p>
            <a:pPr algn="ctr"/>
            <a:r>
              <a:rPr lang="en-US" sz="1600" dirty="0"/>
              <a:t>Delivery Ring</a:t>
            </a:r>
          </a:p>
        </p:txBody>
      </p:sp>
      <p:sp>
        <p:nvSpPr>
          <p:cNvPr id="22" name="TextBox 21">
            <a:extLst>
              <a:ext uri="{FF2B5EF4-FFF2-40B4-BE49-F238E27FC236}">
                <a16:creationId xmlns:a16="http://schemas.microsoft.com/office/drawing/2014/main" id="{9487CFFC-569C-0472-25C5-5E97451AC9FB}"/>
              </a:ext>
            </a:extLst>
          </p:cNvPr>
          <p:cNvSpPr txBox="1"/>
          <p:nvPr/>
        </p:nvSpPr>
        <p:spPr>
          <a:xfrm>
            <a:off x="5645640" y="5499195"/>
            <a:ext cx="1895391" cy="584775"/>
          </a:xfrm>
          <a:prstGeom prst="rect">
            <a:avLst/>
          </a:prstGeom>
          <a:noFill/>
        </p:spPr>
        <p:txBody>
          <a:bodyPr wrap="none" rtlCol="0">
            <a:spAutoFit/>
          </a:bodyPr>
          <a:lstStyle/>
          <a:p>
            <a:pPr algn="ctr"/>
            <a:r>
              <a:rPr lang="en-US" sz="1600" dirty="0"/>
              <a:t>Quadrupole (Type 2)</a:t>
            </a:r>
          </a:p>
          <a:p>
            <a:pPr algn="ctr"/>
            <a:r>
              <a:rPr lang="en-US" sz="1600" dirty="0"/>
              <a:t>beamlines</a:t>
            </a:r>
          </a:p>
        </p:txBody>
      </p:sp>
      <p:sp>
        <p:nvSpPr>
          <p:cNvPr id="23" name="TextBox 22">
            <a:extLst>
              <a:ext uri="{FF2B5EF4-FFF2-40B4-BE49-F238E27FC236}">
                <a16:creationId xmlns:a16="http://schemas.microsoft.com/office/drawing/2014/main" id="{165181E9-88AC-EADC-DF9E-62EF5FCCE3C6}"/>
              </a:ext>
            </a:extLst>
          </p:cNvPr>
          <p:cNvSpPr txBox="1"/>
          <p:nvPr/>
        </p:nvSpPr>
        <p:spPr>
          <a:xfrm>
            <a:off x="7587303" y="5170162"/>
            <a:ext cx="1462068" cy="338554"/>
          </a:xfrm>
          <a:prstGeom prst="rect">
            <a:avLst/>
          </a:prstGeom>
          <a:noFill/>
        </p:spPr>
        <p:txBody>
          <a:bodyPr wrap="none" rtlCol="0">
            <a:spAutoFit/>
          </a:bodyPr>
          <a:lstStyle/>
          <a:p>
            <a:pPr algn="ctr"/>
            <a:r>
              <a:rPr lang="en-US" sz="1600" dirty="0"/>
              <a:t>Injection Kicker</a:t>
            </a:r>
          </a:p>
        </p:txBody>
      </p:sp>
    </p:spTree>
    <p:extLst>
      <p:ext uri="{BB962C8B-B14F-4D97-AF65-F5344CB8AC3E}">
        <p14:creationId xmlns:p14="http://schemas.microsoft.com/office/powerpoint/2010/main" val="565046659"/>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3023  -  Read-Only" id="{A8C22F5D-C6D7-4589-A1DC-766D1E9786F3}" vid="{C4929605-360F-4C13-A43A-E93BABDEF8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c8a0c449-bc3f-4023-b6f3-9ae146c0e873">MKRZARSQM56R-1466480915-769</_dlc_DocId>
    <_dlc_DocIdUrl xmlns="c8a0c449-bc3f-4023-b6f3-9ae146c0e873">
      <Url>https://fermipoint.fnal.gov/org/eshq/ASD/_layouts/15/DocIdRedir.aspx?ID=MKRZARSQM56R-1466480915-769</Url>
      <Description>MKRZARSQM56R-1466480915-769</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5E5E6438C41BFD47ACE8933FA0781970" ma:contentTypeVersion="2" ma:contentTypeDescription="Create a new document." ma:contentTypeScope="" ma:versionID="40731602f34b2e145fe69f86e6a35b1b">
  <xsd:schema xmlns:xsd="http://www.w3.org/2001/XMLSchema" xmlns:xs="http://www.w3.org/2001/XMLSchema" xmlns:p="http://schemas.microsoft.com/office/2006/metadata/properties" xmlns:ns2="c8a0c449-bc3f-4023-b6f3-9ae146c0e873" targetNamespace="http://schemas.microsoft.com/office/2006/metadata/properties" ma:root="true" ma:fieldsID="e613c1cf9b7acee2742733a09b7ffdd1" ns2:_="">
    <xsd:import namespace="c8a0c449-bc3f-4023-b6f3-9ae146c0e873"/>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a0c449-bc3f-4023-b6f3-9ae146c0e87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7848FA-C60A-45FD-BB12-33C88503094C}">
  <ds:schemaRefs>
    <ds:schemaRef ds:uri="http://schemas.microsoft.com/sharepoint/events"/>
  </ds:schemaRefs>
</ds:datastoreItem>
</file>

<file path=customXml/itemProps2.xml><?xml version="1.0" encoding="utf-8"?>
<ds:datastoreItem xmlns:ds="http://schemas.openxmlformats.org/officeDocument/2006/customXml" ds:itemID="{5E4FB0BA-40FF-4738-BEDA-5B1BDD7FB1CF}">
  <ds:schemaRefs>
    <ds:schemaRef ds:uri="http://schemas.microsoft.com/sharepoint/v3/contenttype/forms"/>
  </ds:schemaRefs>
</ds:datastoreItem>
</file>

<file path=customXml/itemProps3.xml><?xml version="1.0" encoding="utf-8"?>
<ds:datastoreItem xmlns:ds="http://schemas.openxmlformats.org/officeDocument/2006/customXml" ds:itemID="{6B9A9177-9946-41CD-B01B-8BAAEF071AA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8a0c449-bc3f-4023-b6f3-9ae146c0e873"/>
    <ds:schemaRef ds:uri="http://www.w3.org/XML/1998/namespace"/>
    <ds:schemaRef ds:uri="http://purl.org/dc/dcmitype/"/>
  </ds:schemaRefs>
</ds:datastoreItem>
</file>

<file path=customXml/itemProps4.xml><?xml version="1.0" encoding="utf-8"?>
<ds:datastoreItem xmlns:ds="http://schemas.openxmlformats.org/officeDocument/2006/customXml" ds:itemID="{F3046631-D625-4DBB-820E-2A2656AF18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a0c449-bc3f-4023-b6f3-9ae146c0e8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FNAL_PowerPoint_4x3_100716 (1)</Template>
  <TotalTime>26703</TotalTime>
  <Words>7249</Words>
  <Application>Microsoft Office PowerPoint</Application>
  <PresentationFormat>On-screen Show (4:3)</PresentationFormat>
  <Paragraphs>998</Paragraphs>
  <Slides>60</Slides>
  <Notes>35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60</vt:i4>
      </vt:variant>
    </vt:vector>
  </HeadingPairs>
  <TitlesOfParts>
    <vt:vector size="66" baseType="lpstr">
      <vt:lpstr>Arial</vt:lpstr>
      <vt:lpstr>Calibri</vt:lpstr>
      <vt:lpstr>Helvetica</vt:lpstr>
      <vt:lpstr>Symbol</vt:lpstr>
      <vt:lpstr>Fermilab_PPT_090815</vt:lpstr>
      <vt:lpstr>1_Fermilab_PPT_090815</vt:lpstr>
      <vt:lpstr>PowerPoint Presentation</vt:lpstr>
      <vt:lpstr>Outline</vt:lpstr>
      <vt:lpstr>Muon Campus Overview - History</vt:lpstr>
      <vt:lpstr>Muon Campus Overview - Layout</vt:lpstr>
      <vt:lpstr>Muon Campus Overview - Modes of Operation</vt:lpstr>
      <vt:lpstr>Muon Campus Overview - Recycler to Delivery Ring</vt:lpstr>
      <vt:lpstr>Muon Campus Overview – Delivery Ring and Abort</vt:lpstr>
      <vt:lpstr>Muon Campus Overview - External Beamlines</vt:lpstr>
      <vt:lpstr>Muon Campus Overview - Apertures</vt:lpstr>
      <vt:lpstr>Outline</vt:lpstr>
      <vt:lpstr>Hazard Inventory for Muon Campus</vt:lpstr>
      <vt:lpstr>Outline</vt:lpstr>
      <vt:lpstr>Non-Accelerator Specific Hazards - Radiological</vt:lpstr>
      <vt:lpstr>Non-Accelerator Specific Hazards - Radiological</vt:lpstr>
      <vt:lpstr>Non-Accelerator Specific Hazards - Radiological</vt:lpstr>
      <vt:lpstr>Non-Accelerator Specific Hazards - Radiological</vt:lpstr>
      <vt:lpstr>Non-Accelerator Specific Hazards - Radiological</vt:lpstr>
      <vt:lpstr>Non-Accelerator Specific Hazards - Radiological</vt:lpstr>
      <vt:lpstr>Non-Accelerator Specific Hazards - Radiological</vt:lpstr>
      <vt:lpstr>Non-Accelerator Specific Hazards - Radiological</vt:lpstr>
      <vt:lpstr>Outline</vt:lpstr>
      <vt:lpstr>Accelerator Specific Hazards - Radiological</vt:lpstr>
      <vt:lpstr>Outline</vt:lpstr>
      <vt:lpstr>Maximum Credible Incident (MCI) – Radiological</vt:lpstr>
      <vt:lpstr>Regions separating MCI scenarios</vt:lpstr>
      <vt:lpstr>Maximum Credible Incident (MCI) – Radiological </vt:lpstr>
      <vt:lpstr>Asynchronous MCI beam trajectory and timing</vt:lpstr>
      <vt:lpstr>Maximum Credible Incident (MCI) – Radiological </vt:lpstr>
      <vt:lpstr>Maximum Credible Incident (MCI) – Radiological </vt:lpstr>
      <vt:lpstr>Outline</vt:lpstr>
      <vt:lpstr>Credited Controls – Passive Engineering</vt:lpstr>
      <vt:lpstr>Credited Controls – Passive Engineering</vt:lpstr>
      <vt:lpstr>Credited Controls – Passive Engineering</vt:lpstr>
      <vt:lpstr>Credited Controls – Passive Engineering</vt:lpstr>
      <vt:lpstr>Credited Controls – Active Engineering</vt:lpstr>
      <vt:lpstr>Credited Controls – Active Engineering</vt:lpstr>
      <vt:lpstr>Credited Controls – Active Engineering</vt:lpstr>
      <vt:lpstr>Credited radiation monitor locations</vt:lpstr>
      <vt:lpstr>Credited Controls - Administrative</vt:lpstr>
      <vt:lpstr>Outline</vt:lpstr>
      <vt:lpstr>Defense in Depth Controls</vt:lpstr>
      <vt:lpstr>Defense in Depth Controls</vt:lpstr>
      <vt:lpstr>Defense in Depth Controls</vt:lpstr>
      <vt:lpstr>PowerPoint Presentation</vt:lpstr>
      <vt:lpstr>Outline</vt:lpstr>
      <vt:lpstr>Methodology for implementing rad monitors</vt:lpstr>
      <vt:lpstr>Example of beam data </vt:lpstr>
      <vt:lpstr>Tabulated beam data </vt:lpstr>
      <vt:lpstr>Full list of credited TLMs </vt:lpstr>
      <vt:lpstr>Muon Campus Enclosure map</vt:lpstr>
      <vt:lpstr>Credited radiation monitor locations</vt:lpstr>
      <vt:lpstr>Maximum Credible Incident (MCI) – Radiological </vt:lpstr>
      <vt:lpstr>Maximum Credible Incident (MCI) – Radiological </vt:lpstr>
      <vt:lpstr>Maximum Credible Incident (MCI) – Radiological </vt:lpstr>
      <vt:lpstr>Maximum Credible Incident (MCI) – Radiological </vt:lpstr>
      <vt:lpstr>Drawing used for Indian Rd crossing</vt:lpstr>
      <vt:lpstr>Drawing used for Indian Rd crossing</vt:lpstr>
      <vt:lpstr>D30 Location of Chipmunks</vt:lpstr>
      <vt:lpstr>Credited radiation monitor locations</vt:lpstr>
      <vt:lpstr>Campus beamlines without annotations</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R. Wolter x4807 16344N</dc:creator>
  <cp:lastModifiedBy>Gerald E Annala</cp:lastModifiedBy>
  <cp:revision>151</cp:revision>
  <cp:lastPrinted>2014-01-20T19:40:21Z</cp:lastPrinted>
  <dcterms:created xsi:type="dcterms:W3CDTF">2017-02-13T18:49:53Z</dcterms:created>
  <dcterms:modified xsi:type="dcterms:W3CDTF">2024-01-22T22:08:50Z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0x0101005E5E6438C41BFD47ACE8933FA0781970</vt:lpwstr>
  </property>
  <property fmtid="{D5CDD505-2E9C-101B-9397-08002B2CF9AE}" pid="3" name="_dlc_DocIdItemGuid">
    <vt:lpwstr>85191902-b1f3-4c2b-96b9-e3594552dca7</vt:lpwstr>
  </property>
</Properties>
</file>