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39"/>
  </p:notesMasterIdLst>
  <p:handoutMasterIdLst>
    <p:handoutMasterId r:id="rId40"/>
  </p:handoutMasterIdLst>
  <p:sldIdLst>
    <p:sldId id="340" r:id="rId7"/>
    <p:sldId id="275" r:id="rId8"/>
    <p:sldId id="356" r:id="rId9"/>
    <p:sldId id="379" r:id="rId10"/>
    <p:sldId id="381" r:id="rId11"/>
    <p:sldId id="388" r:id="rId12"/>
    <p:sldId id="357" r:id="rId13"/>
    <p:sldId id="322" r:id="rId14"/>
    <p:sldId id="358" r:id="rId15"/>
    <p:sldId id="389" r:id="rId16"/>
    <p:sldId id="348" r:id="rId17"/>
    <p:sldId id="390" r:id="rId18"/>
    <p:sldId id="377" r:id="rId19"/>
    <p:sldId id="378" r:id="rId20"/>
    <p:sldId id="347" r:id="rId21"/>
    <p:sldId id="349" r:id="rId22"/>
    <p:sldId id="359" r:id="rId23"/>
    <p:sldId id="361" r:id="rId24"/>
    <p:sldId id="362" r:id="rId25"/>
    <p:sldId id="326" r:id="rId26"/>
    <p:sldId id="391" r:id="rId27"/>
    <p:sldId id="363" r:id="rId28"/>
    <p:sldId id="392" r:id="rId29"/>
    <p:sldId id="395" r:id="rId30"/>
    <p:sldId id="394" r:id="rId31"/>
    <p:sldId id="366" r:id="rId32"/>
    <p:sldId id="393" r:id="rId33"/>
    <p:sldId id="331" r:id="rId34"/>
    <p:sldId id="370" r:id="rId35"/>
    <p:sldId id="372" r:id="rId36"/>
    <p:sldId id="373" r:id="rId37"/>
    <p:sldId id="375" r:id="rId3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20202"/>
    <a:srgbClr val="505050"/>
    <a:srgbClr val="004C97"/>
    <a:srgbClr val="0D3B8E"/>
    <a:srgbClr val="003087"/>
    <a:srgbClr val="03005F"/>
    <a:srgbClr val="0C075E"/>
    <a:srgbClr val="50504E"/>
    <a:srgbClr val="4E4E4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autoAdjust="0"/>
    <p:restoredTop sz="93419" autoAdjust="0"/>
  </p:normalViewPr>
  <p:slideViewPr>
    <p:cSldViewPr snapToGrid="0" snapToObjects="1" showGuides="1">
      <p:cViewPr varScale="1">
        <p:scale>
          <a:sx n="83" d="100"/>
          <a:sy n="83" d="100"/>
        </p:scale>
        <p:origin x="1272" y="8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Switchyard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Switchyard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Olander/Kobilarcik | Switchyard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Switchyard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Switchyard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Switchyard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Olander/Kobilarcik | Switchyard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Switchyard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Switchyard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Switchyard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Tom Kobilarcik presenting for Mike Olander	</a:t>
            </a:r>
          </a:p>
          <a:p>
            <a:r>
              <a:rPr lang="en-US" sz="1600" dirty="0"/>
              <a:t>Switchyard Internal Readiness Review </a:t>
            </a:r>
          </a:p>
          <a:p>
            <a:r>
              <a:rPr lang="en-US" sz="1600" dirty="0"/>
              <a:t>23 January2024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a:t>
            </a:r>
            <a:r>
              <a:rPr lang="en-US" sz="1800"/>
              <a:t>Section III Chapter 12 </a:t>
            </a:r>
            <a:r>
              <a:rPr lang="en-US" sz="1800" dirty="0"/>
              <a:t>– Switchyard</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a:t>Non-Accelerator Specific Hazards </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2" name="TextBox 1">
            <a:extLst>
              <a:ext uri="{FF2B5EF4-FFF2-40B4-BE49-F238E27FC236}">
                <a16:creationId xmlns:a16="http://schemas.microsoft.com/office/drawing/2014/main" id="{6D4FA1F8-ACE8-FB8E-4192-89B364184CE5}"/>
              </a:ext>
            </a:extLst>
          </p:cNvPr>
          <p:cNvSpPr txBox="1"/>
          <p:nvPr/>
        </p:nvSpPr>
        <p:spPr>
          <a:xfrm>
            <a:off x="736826" y="4259484"/>
            <a:ext cx="7564026" cy="1200329"/>
          </a:xfrm>
          <a:prstGeom prst="rect">
            <a:avLst/>
          </a:prstGeom>
          <a:noFill/>
        </p:spPr>
        <p:txBody>
          <a:bodyPr wrap="square" rtlCol="0">
            <a:spAutoFit/>
          </a:bodyPr>
          <a:lstStyle/>
          <a:p>
            <a:r>
              <a:rPr lang="en-US" dirty="0"/>
              <a:t>The public is not invited into most areas of Switchyard.  An example of an exception is where Pine Street crosses a section of Switchyard Continental.</a:t>
            </a:r>
          </a:p>
        </p:txBody>
      </p:sp>
      <p:pic>
        <p:nvPicPr>
          <p:cNvPr id="11" name="Picture 10">
            <a:extLst>
              <a:ext uri="{FF2B5EF4-FFF2-40B4-BE49-F238E27FC236}">
                <a16:creationId xmlns:a16="http://schemas.microsoft.com/office/drawing/2014/main" id="{336C6137-1587-A6D0-CCD0-871BE7C838AB}"/>
              </a:ext>
            </a:extLst>
          </p:cNvPr>
          <p:cNvPicPr>
            <a:picLocks noChangeAspect="1"/>
          </p:cNvPicPr>
          <p:nvPr/>
        </p:nvPicPr>
        <p:blipFill>
          <a:blip r:embed="rId2"/>
          <a:stretch>
            <a:fillRect/>
          </a:stretch>
        </p:blipFill>
        <p:spPr>
          <a:xfrm>
            <a:off x="1463387" y="1040524"/>
            <a:ext cx="6219825" cy="3105150"/>
          </a:xfrm>
          <a:prstGeom prst="rect">
            <a:avLst/>
          </a:prstGeom>
        </p:spPr>
      </p:pic>
    </p:spTree>
    <p:extLst>
      <p:ext uri="{BB962C8B-B14F-4D97-AF65-F5344CB8AC3E}">
        <p14:creationId xmlns:p14="http://schemas.microsoft.com/office/powerpoint/2010/main" val="353710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29649"/>
            <a:ext cx="8672513" cy="1400093"/>
          </a:xfrm>
        </p:spPr>
        <p:txBody>
          <a:bodyPr/>
          <a:lstStyle/>
          <a:p>
            <a:r>
              <a:rPr lang="en-US" sz="2000" dirty="0"/>
              <a:t>Residual Activation</a:t>
            </a:r>
          </a:p>
          <a:p>
            <a:pPr lvl="1"/>
            <a:r>
              <a:rPr lang="en-US" sz="1800" dirty="0"/>
              <a:t>High intensity beam delivery can produce activated materials inside the Switchyard enclosures due to beam loss</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233480690"/>
              </p:ext>
            </p:extLst>
          </p:nvPr>
        </p:nvGraphicFramePr>
        <p:xfrm>
          <a:off x="222250" y="2129742"/>
          <a:ext cx="8573940" cy="2563005"/>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02584">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3885">
                <a:tc>
                  <a:txBody>
                    <a:bodyPr/>
                    <a:lstStyle/>
                    <a:p>
                      <a:r>
                        <a:rPr lang="en-US" sz="1600" dirty="0"/>
                        <a:t>L: A</a:t>
                      </a:r>
                    </a:p>
                    <a:p>
                      <a:r>
                        <a:rPr lang="en-US" sz="1600" dirty="0"/>
                        <a:t>C: H</a:t>
                      </a:r>
                    </a:p>
                    <a:p>
                      <a:r>
                        <a:rPr lang="en-US" sz="1600" dirty="0"/>
                        <a:t>R: I</a:t>
                      </a:r>
                    </a:p>
                  </a:txBody>
                  <a:tcPr/>
                </a:tc>
                <a:tc>
                  <a:txBody>
                    <a:bodyPr/>
                    <a:lstStyle/>
                    <a:p>
                      <a:r>
                        <a:rPr lang="en-US" sz="1600" dirty="0"/>
                        <a:t>P – Radiological Work Permit</a:t>
                      </a:r>
                    </a:p>
                    <a:p>
                      <a:r>
                        <a:rPr lang="en-US" sz="1600" dirty="0"/>
                        <a:t>P – Postings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Local Component Shielding</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0960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29649"/>
            <a:ext cx="8672513" cy="1400093"/>
          </a:xfrm>
        </p:spPr>
        <p:txBody>
          <a:bodyPr/>
          <a:lstStyle/>
          <a:p>
            <a:r>
              <a:rPr lang="en-US" sz="2000" dirty="0"/>
              <a:t>Radioactive Water System</a:t>
            </a:r>
          </a:p>
          <a:p>
            <a:pPr lvl="1"/>
            <a:r>
              <a:rPr lang="en-US" sz="1800" dirty="0"/>
              <a:t>Applies to the Switchyard Dump</a:t>
            </a:r>
          </a:p>
          <a:p>
            <a:pPr lvl="1"/>
            <a:r>
              <a:rPr lang="en-US" sz="1800" dirty="0"/>
              <a:t>Passive water cooling</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117520415"/>
              </p:ext>
            </p:extLst>
          </p:nvPr>
        </p:nvGraphicFramePr>
        <p:xfrm>
          <a:off x="228600" y="2165254"/>
          <a:ext cx="8573940" cy="2563005"/>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02584">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3885">
                <a:tc>
                  <a:txBody>
                    <a:bodyPr/>
                    <a:lstStyle/>
                    <a:p>
                      <a:r>
                        <a:rPr lang="en-US" sz="1600" dirty="0"/>
                        <a:t>L: A</a:t>
                      </a:r>
                    </a:p>
                    <a:p>
                      <a:r>
                        <a:rPr lang="en-US" sz="1600" dirty="0"/>
                        <a:t>C: H</a:t>
                      </a:r>
                    </a:p>
                    <a:p>
                      <a:r>
                        <a:rPr lang="en-US" sz="1600" dirty="0"/>
                        <a:t>R: I</a:t>
                      </a:r>
                    </a:p>
                  </a:txBody>
                  <a:tcPr/>
                </a:tc>
                <a:tc>
                  <a:txBody>
                    <a:bodyPr/>
                    <a:lstStyle/>
                    <a:p>
                      <a:r>
                        <a:rPr lang="en-US" sz="1600" dirty="0"/>
                        <a:t>P – Postings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Radiological Work Permit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txBody>
                  <a:tcPr/>
                </a:tc>
                <a:tc>
                  <a:txBody>
                    <a:bodyPr/>
                    <a:lstStyle/>
                    <a:p>
                      <a:r>
                        <a:rPr lang="en-US" sz="1600" dirty="0"/>
                        <a:t>L: BEU</a:t>
                      </a:r>
                    </a:p>
                    <a:p>
                      <a:r>
                        <a:rPr lang="en-US" sz="1600" dirty="0"/>
                        <a:t>C: M</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17395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838692"/>
            <a:ext cx="8672513" cy="1082706"/>
          </a:xfrm>
        </p:spPr>
        <p:txBody>
          <a:bodyPr/>
          <a:lstStyle/>
          <a:p>
            <a:r>
              <a:rPr lang="en-US" sz="2000" dirty="0"/>
              <a:t>Air Activation</a:t>
            </a:r>
          </a:p>
          <a:p>
            <a:pPr lvl="1"/>
            <a:r>
              <a:rPr lang="en-US" sz="1800" dirty="0"/>
              <a:t>Air activation can occur at any area where high beam losses are present. </a:t>
            </a:r>
          </a:p>
          <a:p>
            <a:pPr lvl="1"/>
            <a:r>
              <a:rPr lang="en-US" sz="1800" dirty="0"/>
              <a:t>Hazard applies to onsite facility workers and onsite co-located workers</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834275201"/>
              </p:ext>
            </p:extLst>
          </p:nvPr>
        </p:nvGraphicFramePr>
        <p:xfrm>
          <a:off x="285030" y="2077781"/>
          <a:ext cx="8573940" cy="215480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65021">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575680">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M – Run Conditions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M – Engineered Air Flow</a:t>
                      </a:r>
                    </a:p>
                  </a:txBody>
                  <a:tcPr/>
                </a:tc>
                <a:tc>
                  <a:txBody>
                    <a:bodyPr/>
                    <a:lstStyle/>
                    <a:p>
                      <a:r>
                        <a:rPr lang="en-US" sz="1600" dirty="0"/>
                        <a:t>L: A</a:t>
                      </a:r>
                    </a:p>
                    <a:p>
                      <a:r>
                        <a:rPr lang="en-US" sz="1600" dirty="0"/>
                        <a:t>C: L</a:t>
                      </a:r>
                    </a:p>
                    <a:p>
                      <a:r>
                        <a:rPr lang="en-US" sz="1600" dirty="0"/>
                        <a:t>R: III</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29135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857987"/>
            <a:ext cx="8672513" cy="1827340"/>
          </a:xfrm>
        </p:spPr>
        <p:txBody>
          <a:bodyPr/>
          <a:lstStyle/>
          <a:p>
            <a:r>
              <a:rPr lang="en-US" sz="2000" dirty="0"/>
              <a:t>Soil Interactions</a:t>
            </a:r>
          </a:p>
          <a:p>
            <a:pPr lvl="1"/>
            <a:r>
              <a:rPr lang="en-US" sz="1800" dirty="0"/>
              <a:t>Radionuclides are produced which may contaminate ground water</a:t>
            </a:r>
          </a:p>
          <a:p>
            <a:pPr lvl="1"/>
            <a:r>
              <a:rPr lang="en-US" sz="1800" dirty="0"/>
              <a:t>Can occur in areas of high chronic losses when the beam passes through a berm pipe</a:t>
            </a:r>
          </a:p>
          <a:p>
            <a:pPr lvl="1"/>
            <a:r>
              <a:rPr lang="en-US" sz="1800" dirty="0"/>
              <a:t>Can occur around the Switchyard Dump</a:t>
            </a:r>
          </a:p>
          <a:p>
            <a:pPr lvl="1"/>
            <a:r>
              <a:rPr lang="en-US" sz="1800" dirty="0"/>
              <a:t>Hazard applies to onsite facility workers and onsite co-located workers</a:t>
            </a:r>
          </a:p>
          <a:p>
            <a:pPr marL="45720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435881100"/>
              </p:ext>
            </p:extLst>
          </p:nvPr>
        </p:nvGraphicFramePr>
        <p:xfrm>
          <a:off x="222250" y="2959248"/>
          <a:ext cx="8573940" cy="2085453"/>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70751">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50633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Radiological Work Permit required for excavation</a:t>
                      </a:r>
                    </a:p>
                    <a:p>
                      <a:r>
                        <a:rPr lang="en-US" sz="1600" kern="1200" dirty="0">
                          <a:solidFill>
                            <a:schemeClr val="dk1"/>
                          </a:solidFill>
                          <a:effectLst/>
                          <a:latin typeface="+mn-lt"/>
                          <a:ea typeface="+mn-ea"/>
                          <a:cs typeface="+mn-cs"/>
                        </a:rPr>
                        <a:t>M – Engineered Beam Dump</a:t>
                      </a:r>
                    </a:p>
                    <a:p>
                      <a:r>
                        <a:rPr lang="en-US" sz="1600" kern="1200" dirty="0">
                          <a:solidFill>
                            <a:schemeClr val="dk1"/>
                          </a:solidFill>
                          <a:effectLst/>
                          <a:latin typeface="+mn-lt"/>
                          <a:ea typeface="+mn-ea"/>
                          <a:cs typeface="+mn-cs"/>
                        </a:rPr>
                        <a:t>M – Beamline Design</a:t>
                      </a:r>
                    </a:p>
                    <a:p>
                      <a:r>
                        <a:rPr lang="en-US" sz="1600" kern="1200" dirty="0">
                          <a:solidFill>
                            <a:schemeClr val="dk1"/>
                          </a:solidFill>
                          <a:effectLst/>
                          <a:latin typeface="+mn-lt"/>
                          <a:ea typeface="+mn-ea"/>
                          <a:cs typeface="+mn-cs"/>
                        </a:rPr>
                        <a:t>M – Run Conditions</a:t>
                      </a:r>
                      <a:endParaRPr lang="en-US" sz="1600" dirty="0"/>
                    </a:p>
                  </a:txBody>
                  <a:tcPr/>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740435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680209"/>
          </a:xfrm>
        </p:spPr>
        <p:txBody>
          <a:bodyPr/>
          <a:lstStyle/>
          <a:p>
            <a:r>
              <a:rPr lang="en-US" sz="2000" dirty="0"/>
              <a:t>Radioactive Waste</a:t>
            </a:r>
          </a:p>
          <a:p>
            <a:pPr lvl="1"/>
            <a:r>
              <a:rPr lang="en-US" sz="1800" dirty="0"/>
              <a:t>Radioactive waste produced during Switchyard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4154673898"/>
              </p:ext>
            </p:extLst>
          </p:nvPr>
        </p:nvGraphicFramePr>
        <p:xfrm>
          <a:off x="341460" y="3035407"/>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Locked Gates</a:t>
                      </a:r>
                    </a:p>
                    <a:p>
                      <a:r>
                        <a:rPr lang="en-US" sz="1600" kern="1200" dirty="0">
                          <a:solidFill>
                            <a:schemeClr val="dk1"/>
                          </a:solidFill>
                          <a:effectLst/>
                          <a:latin typeface="+mn-lt"/>
                          <a:ea typeface="+mn-ea"/>
                          <a:cs typeface="+mn-cs"/>
                        </a:rPr>
                        <a:t>P – Key Control Program</a:t>
                      </a:r>
                    </a:p>
                    <a:p>
                      <a:r>
                        <a:rPr lang="en-US" sz="1600" kern="1200" dirty="0">
                          <a:solidFill>
                            <a:schemeClr val="dk1"/>
                          </a:solidFill>
                          <a:effectLst/>
                          <a:latin typeface="+mn-lt"/>
                          <a:ea typeface="+mn-ea"/>
                          <a:cs typeface="+mn-cs"/>
                        </a:rPr>
                        <a:t>P – Postings</a:t>
                      </a:r>
                    </a:p>
                    <a:p>
                      <a:r>
                        <a:rPr lang="en-US" sz="1600" kern="1200" dirty="0">
                          <a:solidFill>
                            <a:schemeClr val="dk1"/>
                          </a:solidFill>
                          <a:effectLst/>
                          <a:latin typeface="+mn-lt"/>
                          <a:ea typeface="+mn-ea"/>
                          <a:cs typeface="+mn-cs"/>
                        </a:rPr>
                        <a:t>M – Run Conditions</a:t>
                      </a:r>
                    </a:p>
                    <a:p>
                      <a:r>
                        <a:rPr lang="en-US" sz="1600" kern="1200" dirty="0">
                          <a:solidFill>
                            <a:schemeClr val="dk1"/>
                          </a:solidFill>
                          <a:effectLst/>
                          <a:latin typeface="+mn-lt"/>
                          <a:ea typeface="+mn-ea"/>
                          <a:cs typeface="+mn-cs"/>
                        </a:rPr>
                        <a:t>M – Distance to Stored Material</a:t>
                      </a:r>
                    </a:p>
                    <a:p>
                      <a:r>
                        <a:rPr lang="en-US" sz="1600" dirty="0"/>
                        <a:t>M – Material survey and release process</a:t>
                      </a:r>
                    </a:p>
                  </a:txBody>
                  <a:tcPr/>
                </a:tc>
                <a:tc>
                  <a:txBody>
                    <a:bodyPr/>
                    <a:lstStyle/>
                    <a:p>
                      <a:r>
                        <a:rPr lang="en-US" sz="1600" dirty="0"/>
                        <a:t>L:BEU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505432"/>
          </a:xfrm>
        </p:spPr>
        <p:txBody>
          <a:bodyPr/>
          <a:lstStyle/>
          <a:p>
            <a:r>
              <a:rPr lang="en-US" sz="2000" dirty="0"/>
              <a:t>Contamination</a:t>
            </a:r>
          </a:p>
          <a:p>
            <a:pPr lvl="1"/>
            <a:r>
              <a:rPr lang="en-US" sz="1800" dirty="0"/>
              <a:t>Contamination is found in the Switchyard enclosures in areas where beam passes through an air gap, such as vacuum isolation at a septum.</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031389627"/>
              </p:ext>
            </p:extLst>
          </p:nvPr>
        </p:nvGraphicFramePr>
        <p:xfrm>
          <a:off x="277886" y="2369970"/>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Radiation Survey</a:t>
                      </a:r>
                    </a:p>
                    <a:p>
                      <a:r>
                        <a:rPr lang="en-US" sz="1600" kern="1200" dirty="0">
                          <a:solidFill>
                            <a:schemeClr val="dk1"/>
                          </a:solidFill>
                          <a:effectLst/>
                          <a:latin typeface="+mn-lt"/>
                          <a:ea typeface="+mn-ea"/>
                          <a:cs typeface="+mn-cs"/>
                        </a:rPr>
                        <a:t>P – Posting</a:t>
                      </a:r>
                    </a:p>
                    <a:p>
                      <a:r>
                        <a:rPr lang="en-US" sz="1600" kern="1200" dirty="0">
                          <a:solidFill>
                            <a:schemeClr val="dk1"/>
                          </a:solidFill>
                          <a:effectLst/>
                          <a:latin typeface="+mn-lt"/>
                          <a:ea typeface="+mn-ea"/>
                          <a:cs typeface="+mn-cs"/>
                        </a:rPr>
                        <a:t>M – Radiological Work Permit</a:t>
                      </a:r>
                    </a:p>
                    <a:p>
                      <a:r>
                        <a:rPr lang="en-US" sz="1600" kern="1200" dirty="0">
                          <a:solidFill>
                            <a:schemeClr val="dk1"/>
                          </a:solidFill>
                          <a:effectLst/>
                          <a:latin typeface="+mn-lt"/>
                          <a:ea typeface="+mn-ea"/>
                          <a:cs typeface="+mn-cs"/>
                        </a:rPr>
                        <a:t>M – Training</a:t>
                      </a:r>
                      <a:endParaRPr lang="en-US" sz="1600" dirty="0"/>
                    </a:p>
                  </a:txBody>
                  <a:tcPr/>
                </a:tc>
                <a:tc>
                  <a:txBody>
                    <a:bodyPr/>
                    <a:lstStyle/>
                    <a:p>
                      <a:r>
                        <a:rPr lang="en-US" sz="1600" dirty="0"/>
                        <a:t>L: 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2122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Switchyard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139310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575788"/>
          </a:xfrm>
        </p:spPr>
        <p:txBody>
          <a:bodyPr/>
          <a:lstStyle/>
          <a:p>
            <a:pPr marL="0" indent="0">
              <a:buNone/>
            </a:pPr>
            <a:r>
              <a:rPr lang="en-US" sz="2000" b="1" dirty="0"/>
              <a:t>Prompt Ionizing Radiation</a:t>
            </a:r>
          </a:p>
          <a:p>
            <a:r>
              <a:rPr lang="en-US" sz="1800" dirty="0"/>
              <a:t>Ionizing radiation due to beam loss in the Switchyard enclosure</a:t>
            </a:r>
          </a:p>
          <a:p>
            <a:r>
              <a:rPr lang="en-US" sz="2000" dirty="0"/>
              <a:t>Analyzed maximum credible incident (MCI) to determine credited controls</a:t>
            </a:r>
          </a:p>
          <a:p>
            <a:r>
              <a:rPr lang="en-US" sz="2000" dirty="0"/>
              <a:t>Hazard applies to onsite facility workers, onsite co-located workers</a:t>
            </a:r>
          </a:p>
          <a:p>
            <a:r>
              <a:rPr lang="en-US" sz="2000" dirty="0">
                <a:solidFill>
                  <a:srgbClr val="FF0000"/>
                </a:solidFill>
              </a:rPr>
              <a:t>Credited Controls </a:t>
            </a:r>
            <a:r>
              <a:rPr lang="en-US" sz="2000">
                <a:solidFill>
                  <a:srgbClr val="FF0000"/>
                </a:solidFill>
              </a:rPr>
              <a:t>are needed</a:t>
            </a:r>
            <a:endParaRPr lang="en-US" sz="2000" dirty="0"/>
          </a:p>
          <a:p>
            <a:pPr lvl="1"/>
            <a:endParaRPr lang="en-US" sz="1800"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341111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Switchyard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89298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Switchyard Overview</a:t>
            </a:r>
          </a:p>
          <a:p>
            <a:r>
              <a:rPr lang="en-US" sz="2800" dirty="0"/>
              <a:t>Hazard Inventory </a:t>
            </a:r>
          </a:p>
          <a:p>
            <a:r>
              <a:rPr lang="en-US" sz="2800" dirty="0"/>
              <a:t>Non-Accelerator Specific Hazards </a:t>
            </a:r>
          </a:p>
          <a:p>
            <a:r>
              <a:rPr lang="en-US" sz="2800" dirty="0"/>
              <a:t>Accelerator Specific Hazards </a:t>
            </a:r>
          </a:p>
          <a:p>
            <a:r>
              <a:rPr lang="en-US" sz="2800" dirty="0"/>
              <a:t>Maximum Credible Incident (MCI) Discussion</a:t>
            </a:r>
          </a:p>
          <a:p>
            <a:r>
              <a:rPr lang="en-US" sz="2800" dirty="0"/>
              <a:t>Summary of Credited Controls </a:t>
            </a:r>
          </a:p>
          <a:p>
            <a:r>
              <a:rPr lang="en-US" sz="2800"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a:xfrm>
            <a:off x="228600" y="971550"/>
            <a:ext cx="8672513" cy="5267204"/>
          </a:xfrm>
        </p:spPr>
        <p:txBody>
          <a:bodyPr/>
          <a:lstStyle/>
          <a:p>
            <a:r>
              <a:rPr lang="en-US" sz="2000" dirty="0"/>
              <a:t>Two credible scenarios</a:t>
            </a:r>
          </a:p>
          <a:p>
            <a:pPr lvl="1"/>
            <a:r>
              <a:rPr lang="en-US" sz="1800" dirty="0"/>
              <a:t>8 GeV protons: 7E12 protons per cycle at 15 Hz cycle time</a:t>
            </a:r>
          </a:p>
          <a:p>
            <a:pPr lvl="1"/>
            <a:r>
              <a:rPr lang="en-US" sz="1800" dirty="0"/>
              <a:t>120 GeV protons: 4.2E13 protons per cycle at 55 second cycle time (1)</a:t>
            </a:r>
          </a:p>
          <a:p>
            <a:r>
              <a:rPr lang="en-US" sz="2000" dirty="0"/>
              <a:t>The P1&amp;P2 lines transport both 8 GeV and 120 GeV protons (but not simultaneously).</a:t>
            </a:r>
          </a:p>
          <a:p>
            <a:pPr lvl="1"/>
            <a:r>
              <a:rPr lang="en-US" sz="1800" dirty="0"/>
              <a:t>Of the two credible scenarios, 8 GeV protons is more significant.</a:t>
            </a:r>
          </a:p>
          <a:p>
            <a:pPr lvl="1"/>
            <a:r>
              <a:rPr lang="en-US" sz="1800" dirty="0">
                <a:solidFill>
                  <a:srgbClr val="FF0000"/>
                </a:solidFill>
              </a:rPr>
              <a:t>For the P1&amp;P2 lines, the MCI is 3.8E17 protons per hour:</a:t>
            </a:r>
          </a:p>
          <a:p>
            <a:pPr lvl="2"/>
            <a:r>
              <a:rPr lang="en-US" sz="1600" dirty="0">
                <a:solidFill>
                  <a:srgbClr val="FF0000"/>
                </a:solidFill>
              </a:rPr>
              <a:t>7E12 protons per batch</a:t>
            </a:r>
          </a:p>
          <a:p>
            <a:pPr lvl="2"/>
            <a:r>
              <a:rPr lang="en-US" sz="1600" dirty="0">
                <a:solidFill>
                  <a:srgbClr val="FF0000"/>
                </a:solidFill>
              </a:rPr>
              <a:t>15 Hz cycle time</a:t>
            </a:r>
          </a:p>
          <a:p>
            <a:pPr lvl="2"/>
            <a:r>
              <a:rPr lang="en-US" sz="1600" dirty="0">
                <a:solidFill>
                  <a:srgbClr val="FF0000"/>
                </a:solidFill>
              </a:rPr>
              <a:t>8 GeV protons</a:t>
            </a:r>
          </a:p>
          <a:p>
            <a:r>
              <a:rPr lang="en-US" sz="2000" dirty="0"/>
              <a:t>The P3 line transports 120 GeV protons</a:t>
            </a:r>
          </a:p>
          <a:p>
            <a:pPr lvl="1"/>
            <a:r>
              <a:rPr lang="en-US" sz="1800" dirty="0">
                <a:solidFill>
                  <a:srgbClr val="FF0000"/>
                </a:solidFill>
              </a:rPr>
              <a:t>For the P3 line and downstream, the MCI is 2.8E15 protons per hour:</a:t>
            </a:r>
          </a:p>
          <a:p>
            <a:pPr lvl="2"/>
            <a:r>
              <a:rPr lang="en-US" sz="1600" dirty="0">
                <a:solidFill>
                  <a:srgbClr val="FF0000"/>
                </a:solidFill>
              </a:rPr>
              <a:t>4.2E13 protons per cycle = 6 batches per cycle * 7E12 protons per batch</a:t>
            </a:r>
          </a:p>
          <a:p>
            <a:pPr lvl="2"/>
            <a:r>
              <a:rPr lang="en-US" sz="1600" dirty="0">
                <a:solidFill>
                  <a:srgbClr val="FF0000"/>
                </a:solidFill>
              </a:rPr>
              <a:t>55 second cycle time</a:t>
            </a:r>
          </a:p>
          <a:p>
            <a:pPr lvl="2"/>
            <a:r>
              <a:rPr lang="en-US" sz="1600" dirty="0">
                <a:solidFill>
                  <a:srgbClr val="FF0000"/>
                </a:solidFill>
              </a:rPr>
              <a:t>120 GeV protons</a:t>
            </a:r>
          </a:p>
          <a:p>
            <a:pPr marL="0" indent="0">
              <a:buNone/>
            </a:pPr>
            <a:endParaRPr lang="en-US" sz="1200" dirty="0"/>
          </a:p>
          <a:p>
            <a:pPr marL="0" indent="0">
              <a:buNone/>
            </a:pPr>
            <a:r>
              <a:rPr lang="en-US" sz="1200" dirty="0"/>
              <a:t>(1) The Fermilab Main Injector Design Report cites 3E13 protons per cycle as the maximum slow spill intensity.</a:t>
            </a:r>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387379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p:txBody>
          <a:bodyPr/>
          <a:lstStyle/>
          <a:p>
            <a:r>
              <a:rPr lang="en-US" sz="2000" dirty="0"/>
              <a:t>The MCI focuses on exposure to an onsite worker, an onsite coworker and the maximally exposed off-site individual (MOI)</a:t>
            </a:r>
          </a:p>
          <a:p>
            <a:r>
              <a:rPr lang="en-US" sz="2000" dirty="0">
                <a:effectLst/>
                <a:latin typeface="Helvetica" panose="020B0604020202020204" pitchFamily="34" charset="0"/>
                <a:ea typeface="Calibri" panose="020F0502020204030204" pitchFamily="34" charset="0"/>
                <a:cs typeface="Helvetica" panose="020B0604020202020204" pitchFamily="34" charset="0"/>
              </a:rPr>
              <a:t>Fermilab uses Credited Controls that flow down to the Accelerator Safety Envelope (ASE) to mitigate the consequences of an MCI to the following conditions:</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marL="742950" lvl="2" indent="-342900">
              <a:tabLst>
                <a:tab pos="914400" algn="l"/>
              </a:tabLst>
            </a:pPr>
            <a:r>
              <a:rPr lang="en-US" sz="1800" dirty="0"/>
              <a:t>Less than 5 rem in one hour in any area accessible by facility workers or co-located workers</a:t>
            </a:r>
          </a:p>
          <a:p>
            <a:pPr marL="742950" lvl="2" indent="-342900">
              <a:tabLst>
                <a:tab pos="914400" algn="l"/>
              </a:tabLst>
            </a:pPr>
            <a:r>
              <a:rPr lang="en-US" sz="1800" dirty="0"/>
              <a:t>Less than 500 mrem in one hour in all Laboratory areas to which the public is assumed to be excluded</a:t>
            </a:r>
          </a:p>
          <a:p>
            <a:pPr marL="742950" lvl="2" indent="-342900">
              <a:tabLst>
                <a:tab pos="914400" algn="l"/>
              </a:tabLst>
            </a:pPr>
            <a:r>
              <a:rPr lang="en-US" sz="1800" dirty="0"/>
              <a:t>Less than 100 mrem in one hour at Fermilab’s site boundary and/or in any areas onsite in which the public is authorized (which includes Batavia Road, Prairie Path, parking lots open to the public, and general access areas including Wilson Hall, Ramsey Auditorium)</a:t>
            </a:r>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319898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Switchyard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t>Summary of Credited Controls </a:t>
            </a:r>
          </a:p>
          <a:p>
            <a:r>
              <a:rPr lang="en-US" sz="2800" dirty="0">
                <a:solidFill>
                  <a:schemeClr val="bg1">
                    <a:lumMod val="75000"/>
                  </a:schemeClr>
                </a:solidFill>
              </a:rPr>
              <a:t>Shielding Assessment Discussion</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3107988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pPr marL="0" indent="0">
              <a:buNone/>
            </a:pPr>
            <a:r>
              <a:rPr lang="en-US" sz="2000" b="1" dirty="0"/>
              <a:t>Permanent Shielding </a:t>
            </a:r>
          </a:p>
          <a:p>
            <a:r>
              <a:rPr lang="en-US" sz="1800" dirty="0"/>
              <a:t>The required shielding will vary depending on whether the beam strikes a magnet, long pipe, or buried pipe.  Where the permanent shielding is less than the required shielding, active engineered controls will be used.</a:t>
            </a:r>
          </a:p>
          <a:p>
            <a:pPr marL="0" indent="0">
              <a:buNone/>
            </a:pPr>
            <a:r>
              <a:rPr lang="en-US" sz="2000" b="1" dirty="0"/>
              <a:t>Movable Shielding</a:t>
            </a:r>
          </a:p>
          <a:p>
            <a:r>
              <a:rPr lang="en-US" sz="1800" dirty="0"/>
              <a:t>The Switchyard area has moveable shielding placed in the equipment drop hatches adjacent to the SSB, at the downstream end of the G2 enclosure, and at the upstream end of the F1-Manhole enclosure. The shielding is administratively controlled by ES&amp;H, using a procedure that outlines the conditions required to access the equipment drop hatch. The shielding is locked with two padlocks, one padlock cored to the enclosure entry key and one cored to configuration control series, utilized exclusively by members of ESH. The assigned RSO or designee will document the application and removal of the configuration control in a database established for this purpose.</a:t>
            </a:r>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2060051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979994"/>
          </a:xfrm>
        </p:spPr>
        <p:txBody>
          <a:bodyPr/>
          <a:lstStyle/>
          <a:p>
            <a:pPr marL="0" indent="0">
              <a:buNone/>
            </a:pPr>
            <a:r>
              <a:rPr lang="en-US" sz="2000" b="1" dirty="0"/>
              <a:t>Penetration Shielding</a:t>
            </a:r>
          </a:p>
          <a:p>
            <a:r>
              <a:rPr lang="en-US" sz="1800" dirty="0">
                <a:effectLst/>
                <a:latin typeface="Helvetica" panose="020B0604020202020204" pitchFamily="34" charset="0"/>
                <a:ea typeface="Calibri" panose="020F0502020204030204" pitchFamily="34" charset="0"/>
                <a:cs typeface="Helvetica" panose="020B0604020202020204" pitchFamily="34" charset="0"/>
              </a:rPr>
              <a:t>The Switchyard enclosures have utility penetrations throughout the service buildings and are accounted for in the Safety Assessment Document.</a:t>
            </a:r>
          </a:p>
          <a:p>
            <a:pPr marL="0" marR="0" lvl="5" indent="0" fontAlgn="base">
              <a:lnSpc>
                <a:spcPct val="107000"/>
              </a:lnSpc>
              <a:spcAft>
                <a:spcPct val="0"/>
              </a:spcAft>
              <a:buNone/>
            </a:pPr>
            <a:r>
              <a:rPr lang="en-US" b="1" dirty="0">
                <a:solidFill>
                  <a:srgbClr val="505050"/>
                </a:solidFill>
                <a:latin typeface="Helvetica"/>
              </a:rPr>
              <a:t>Radiation Area Fencing</a:t>
            </a:r>
          </a:p>
          <a:p>
            <a:pPr marR="0">
              <a:lnSpc>
                <a:spcPct val="107000"/>
              </a:lnSpc>
            </a:pPr>
            <a:r>
              <a:rPr lang="en-US" sz="1800" dirty="0">
                <a:latin typeface="Helvetica" panose="020B0604020202020204" pitchFamily="34" charset="0"/>
                <a:cs typeface="Helvetica" panose="020B0604020202020204" pitchFamily="34" charset="0"/>
              </a:rPr>
              <a:t>The Radiation Area Fence surrounding the berm within the Master Substation is credited to prevent access to this area.</a:t>
            </a:r>
          </a:p>
          <a:p>
            <a:endParaRPr lang="en-US" sz="1800" dirty="0"/>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1311113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325406" y="812729"/>
            <a:ext cx="4674858" cy="427877"/>
          </a:xfrm>
        </p:spPr>
        <p:txBody>
          <a:bodyPr/>
          <a:lstStyle/>
          <a:p>
            <a:pPr marL="0" indent="0">
              <a:buNone/>
            </a:pPr>
            <a:r>
              <a:rPr lang="en-US" sz="2000" b="1" dirty="0"/>
              <a:t>Permanent Shielding – Example Table</a:t>
            </a:r>
          </a:p>
          <a:p>
            <a:pPr marL="0" indent="0">
              <a:buNone/>
            </a:pPr>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graphicFrame>
        <p:nvGraphicFramePr>
          <p:cNvPr id="10" name="Table 9">
            <a:extLst>
              <a:ext uri="{FF2B5EF4-FFF2-40B4-BE49-F238E27FC236}">
                <a16:creationId xmlns:a16="http://schemas.microsoft.com/office/drawing/2014/main" id="{3BEC8CCA-A822-B70F-9ECE-2AB1B95A4994}"/>
              </a:ext>
            </a:extLst>
          </p:cNvPr>
          <p:cNvGraphicFramePr>
            <a:graphicFrameLocks noGrp="1"/>
          </p:cNvGraphicFramePr>
          <p:nvPr>
            <p:extLst>
              <p:ext uri="{D42A27DB-BD31-4B8C-83A1-F6EECF244321}">
                <p14:modId xmlns:p14="http://schemas.microsoft.com/office/powerpoint/2010/main" val="348564771"/>
              </p:ext>
            </p:extLst>
          </p:nvPr>
        </p:nvGraphicFramePr>
        <p:xfrm>
          <a:off x="429419" y="1257226"/>
          <a:ext cx="5303520" cy="4124198"/>
        </p:xfrm>
        <a:graphic>
          <a:graphicData uri="http://schemas.openxmlformats.org/drawingml/2006/table">
            <a:tbl>
              <a:tblPr firstRow="1" firstCol="1" bandRow="1">
                <a:tableStyleId>{69012ECD-51FC-41F1-AA8D-1B2483CD663E}</a:tableStyleId>
              </a:tblPr>
              <a:tblGrid>
                <a:gridCol w="1645920">
                  <a:extLst>
                    <a:ext uri="{9D8B030D-6E8A-4147-A177-3AD203B41FA5}">
                      <a16:colId xmlns:a16="http://schemas.microsoft.com/office/drawing/2014/main" val="133460019"/>
                    </a:ext>
                  </a:extLst>
                </a:gridCol>
                <a:gridCol w="1828800">
                  <a:extLst>
                    <a:ext uri="{9D8B030D-6E8A-4147-A177-3AD203B41FA5}">
                      <a16:colId xmlns:a16="http://schemas.microsoft.com/office/drawing/2014/main" val="3297664790"/>
                    </a:ext>
                  </a:extLst>
                </a:gridCol>
                <a:gridCol w="1828800">
                  <a:extLst>
                    <a:ext uri="{9D8B030D-6E8A-4147-A177-3AD203B41FA5}">
                      <a16:colId xmlns:a16="http://schemas.microsoft.com/office/drawing/2014/main" val="557746768"/>
                    </a:ext>
                  </a:extLst>
                </a:gridCol>
              </a:tblGrid>
              <a:tr h="0">
                <a:tc>
                  <a:txBody>
                    <a:bodyPr/>
                    <a:lstStyle/>
                    <a:p>
                      <a:pPr marL="457200" marR="0" algn="ctr">
                        <a:lnSpc>
                          <a:spcPct val="107000"/>
                        </a:lnSpc>
                        <a:spcBef>
                          <a:spcPts val="0"/>
                        </a:spcBef>
                        <a:spcAft>
                          <a:spcPts val="0"/>
                        </a:spcAft>
                      </a:pPr>
                      <a:r>
                        <a:rPr lang="en-US" sz="1200" b="1" dirty="0">
                          <a:effectLst/>
                        </a:rPr>
                        <a:t>Transverse Station</a:t>
                      </a:r>
                      <a:br>
                        <a:rPr lang="en-US" sz="1200" b="1" dirty="0">
                          <a:effectLst/>
                        </a:rPr>
                      </a:br>
                      <a:r>
                        <a:rPr lang="en-US" sz="1200" b="1" dirty="0">
                          <a:effectLst/>
                        </a:rPr>
                        <a:t>(ft) or (cell)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b="1" dirty="0">
                          <a:effectLst/>
                        </a:rPr>
                        <a:t>Category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b="1" dirty="0">
                          <a:effectLst/>
                        </a:rPr>
                        <a:t>Credited Shielding</a:t>
                      </a:r>
                      <a:br>
                        <a:rPr lang="en-US" sz="1200" b="1" dirty="0">
                          <a:effectLst/>
                        </a:rPr>
                      </a:br>
                      <a:r>
                        <a:rPr lang="en-US" sz="1200" b="1" dirty="0">
                          <a:effectLst/>
                        </a:rPr>
                        <a:t>(</a:t>
                      </a:r>
                      <a:r>
                        <a:rPr lang="en-US" sz="1200" b="1" dirty="0" err="1">
                          <a:effectLst/>
                        </a:rPr>
                        <a:t>efd</a:t>
                      </a:r>
                      <a:r>
                        <a:rPr lang="en-US" sz="1200" b="1" dirty="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463870178"/>
                  </a:ext>
                </a:extLst>
              </a:tr>
              <a:tr h="0">
                <a:tc>
                  <a:txBody>
                    <a:bodyPr/>
                    <a:lstStyle/>
                    <a:p>
                      <a:pPr algn="ctr"/>
                      <a:endParaRPr lang="en-US" sz="1200">
                        <a:effectLst/>
                        <a:latin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b="1"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algn="ctr"/>
                      <a:endParaRPr lang="en-US" sz="1200">
                        <a:effectLst/>
                        <a:latin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4230161305"/>
                  </a:ext>
                </a:extLst>
              </a:tr>
              <a:tr h="0">
                <a:tc>
                  <a:txBody>
                    <a:bodyPr/>
                    <a:lstStyle/>
                    <a:p>
                      <a:pPr marL="457200" marR="0" algn="ctr">
                        <a:lnSpc>
                          <a:spcPct val="107000"/>
                        </a:lnSpc>
                        <a:spcBef>
                          <a:spcPts val="0"/>
                        </a:spcBef>
                        <a:spcAft>
                          <a:spcPts val="0"/>
                        </a:spcAft>
                      </a:pPr>
                      <a:r>
                        <a:rPr lang="en-US" sz="1200">
                          <a:effectLst/>
                        </a:rPr>
                        <a:t>MI 8400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20.3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1404997359"/>
                  </a:ext>
                </a:extLst>
              </a:tr>
              <a:tr h="0">
                <a:tc>
                  <a:txBody>
                    <a:bodyPr/>
                    <a:lstStyle/>
                    <a:p>
                      <a:pPr marL="457200" marR="0" algn="ctr">
                        <a:lnSpc>
                          <a:spcPct val="107000"/>
                        </a:lnSpc>
                        <a:spcBef>
                          <a:spcPts val="0"/>
                        </a:spcBef>
                        <a:spcAft>
                          <a:spcPts val="0"/>
                        </a:spcAft>
                      </a:pPr>
                      <a:r>
                        <a:rPr lang="en-US" sz="1200">
                          <a:effectLst/>
                        </a:rPr>
                        <a:t>MI 8450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20.3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1930161382"/>
                  </a:ext>
                </a:extLst>
              </a:tr>
              <a:tr h="0">
                <a:tc>
                  <a:txBody>
                    <a:bodyPr/>
                    <a:lstStyle/>
                    <a:p>
                      <a:pPr marL="457200" marR="0" algn="ctr">
                        <a:lnSpc>
                          <a:spcPct val="107000"/>
                        </a:lnSpc>
                        <a:spcBef>
                          <a:spcPts val="0"/>
                        </a:spcBef>
                        <a:spcAft>
                          <a:spcPts val="0"/>
                        </a:spcAft>
                      </a:pPr>
                      <a:r>
                        <a:rPr lang="en-US" sz="1200">
                          <a:effectLst/>
                        </a:rPr>
                        <a:t>MI 8475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4C</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20.3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997712976"/>
                  </a:ext>
                </a:extLst>
              </a:tr>
              <a:tr h="0">
                <a:tc>
                  <a:txBody>
                    <a:bodyPr/>
                    <a:lstStyle/>
                    <a:p>
                      <a:pPr marL="457200" marR="0" algn="ctr">
                        <a:lnSpc>
                          <a:spcPct val="107000"/>
                        </a:lnSpc>
                        <a:spcBef>
                          <a:spcPts val="0"/>
                        </a:spcBef>
                        <a:spcAft>
                          <a:spcPts val="0"/>
                        </a:spcAft>
                      </a:pPr>
                      <a:r>
                        <a:rPr lang="en-US" sz="1200">
                          <a:effectLst/>
                        </a:rPr>
                        <a:t>MI 8569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2803834573"/>
                  </a:ext>
                </a:extLst>
              </a:tr>
              <a:tr h="0">
                <a:tc>
                  <a:txBody>
                    <a:bodyPr/>
                    <a:lstStyle/>
                    <a:p>
                      <a:pPr marL="457200" marR="0" algn="ctr">
                        <a:lnSpc>
                          <a:spcPct val="107000"/>
                        </a:lnSpc>
                        <a:spcBef>
                          <a:spcPts val="0"/>
                        </a:spcBef>
                        <a:spcAft>
                          <a:spcPts val="0"/>
                        </a:spcAft>
                      </a:pPr>
                      <a:r>
                        <a:rPr lang="en-US" sz="1200">
                          <a:effectLst/>
                        </a:rPr>
                        <a:t>707 8650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dirty="0">
                          <a:effectLst/>
                        </a:rPr>
                        <a:t>4A</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265200215"/>
                  </a:ext>
                </a:extLst>
              </a:tr>
              <a:tr h="0">
                <a:tc>
                  <a:txBody>
                    <a:bodyPr/>
                    <a:lstStyle/>
                    <a:p>
                      <a:pPr marL="457200" marR="0" algn="ctr">
                        <a:lnSpc>
                          <a:spcPct val="107000"/>
                        </a:lnSpc>
                        <a:spcBef>
                          <a:spcPts val="0"/>
                        </a:spcBef>
                        <a:spcAft>
                          <a:spcPts val="0"/>
                        </a:spcAft>
                      </a:pPr>
                      <a:r>
                        <a:rPr lang="en-US" sz="1200">
                          <a:effectLst/>
                        </a:rPr>
                        <a:t>708 8725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1168231124"/>
                  </a:ext>
                </a:extLst>
              </a:tr>
              <a:tr h="0">
                <a:tc>
                  <a:txBody>
                    <a:bodyPr/>
                    <a:lstStyle/>
                    <a:p>
                      <a:pPr marL="457200" marR="0" algn="ctr">
                        <a:lnSpc>
                          <a:spcPct val="107000"/>
                        </a:lnSpc>
                        <a:spcBef>
                          <a:spcPts val="0"/>
                        </a:spcBef>
                        <a:spcAft>
                          <a:spcPts val="0"/>
                        </a:spcAft>
                      </a:pPr>
                      <a:r>
                        <a:rPr lang="en-US" sz="1200">
                          <a:effectLst/>
                        </a:rPr>
                        <a:t>708 8740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4203848838"/>
                  </a:ext>
                </a:extLst>
              </a:tr>
              <a:tr h="0">
                <a:tc>
                  <a:txBody>
                    <a:bodyPr/>
                    <a:lstStyle/>
                    <a:p>
                      <a:pPr marL="457200" marR="0" algn="ctr">
                        <a:lnSpc>
                          <a:spcPct val="107000"/>
                        </a:lnSpc>
                        <a:spcBef>
                          <a:spcPts val="0"/>
                        </a:spcBef>
                        <a:spcAft>
                          <a:spcPts val="0"/>
                        </a:spcAft>
                      </a:pPr>
                      <a:r>
                        <a:rPr lang="en-US" sz="1200">
                          <a:effectLst/>
                        </a:rPr>
                        <a:t>E48-4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3167802949"/>
                  </a:ext>
                </a:extLst>
              </a:tr>
              <a:tr h="0">
                <a:tc>
                  <a:txBody>
                    <a:bodyPr/>
                    <a:lstStyle/>
                    <a:p>
                      <a:pPr marL="457200" marR="0" algn="ctr">
                        <a:lnSpc>
                          <a:spcPct val="107000"/>
                        </a:lnSpc>
                        <a:spcBef>
                          <a:spcPts val="0"/>
                        </a:spcBef>
                        <a:spcAft>
                          <a:spcPts val="0"/>
                        </a:spcAft>
                      </a:pPr>
                      <a:r>
                        <a:rPr lang="en-US" sz="1200">
                          <a:effectLst/>
                        </a:rPr>
                        <a:t>E48-7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3097276265"/>
                  </a:ext>
                </a:extLst>
              </a:tr>
              <a:tr h="0">
                <a:tc>
                  <a:txBody>
                    <a:bodyPr/>
                    <a:lstStyle/>
                    <a:p>
                      <a:pPr marL="457200" marR="0" algn="ctr">
                        <a:lnSpc>
                          <a:spcPct val="107000"/>
                        </a:lnSpc>
                        <a:spcBef>
                          <a:spcPts val="0"/>
                        </a:spcBef>
                        <a:spcAft>
                          <a:spcPts val="0"/>
                        </a:spcAft>
                      </a:pPr>
                      <a:r>
                        <a:rPr lang="en-US" sz="1200">
                          <a:effectLst/>
                        </a:rPr>
                        <a:t>E49-7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563678808"/>
                  </a:ext>
                </a:extLst>
              </a:tr>
              <a:tr h="0">
                <a:tc>
                  <a:txBody>
                    <a:bodyPr/>
                    <a:lstStyle/>
                    <a:p>
                      <a:pPr marL="457200" marR="0" algn="ctr">
                        <a:lnSpc>
                          <a:spcPct val="107000"/>
                        </a:lnSpc>
                        <a:spcBef>
                          <a:spcPts val="0"/>
                        </a:spcBef>
                        <a:spcAft>
                          <a:spcPts val="0"/>
                        </a:spcAft>
                      </a:pPr>
                      <a:r>
                        <a:rPr lang="en-US" sz="1200">
                          <a:effectLst/>
                        </a:rPr>
                        <a:t>E49-9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309643899"/>
                  </a:ext>
                </a:extLst>
              </a:tr>
              <a:tr h="0">
                <a:tc>
                  <a:txBody>
                    <a:bodyPr/>
                    <a:lstStyle/>
                    <a:p>
                      <a:pPr marL="457200" marR="0" algn="ctr">
                        <a:lnSpc>
                          <a:spcPct val="107000"/>
                        </a:lnSpc>
                        <a:spcBef>
                          <a:spcPts val="0"/>
                        </a:spcBef>
                        <a:spcAft>
                          <a:spcPts val="0"/>
                        </a:spcAft>
                      </a:pPr>
                      <a:r>
                        <a:rPr lang="en-US" sz="1200">
                          <a:effectLst/>
                        </a:rPr>
                        <a:t>F00-5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933505175"/>
                  </a:ext>
                </a:extLst>
              </a:tr>
              <a:tr h="0">
                <a:tc>
                  <a:txBody>
                    <a:bodyPr/>
                    <a:lstStyle/>
                    <a:p>
                      <a:pPr marL="457200" marR="0" algn="ctr">
                        <a:lnSpc>
                          <a:spcPct val="107000"/>
                        </a:lnSpc>
                        <a:spcBef>
                          <a:spcPts val="0"/>
                        </a:spcBef>
                        <a:spcAft>
                          <a:spcPts val="0"/>
                        </a:spcAft>
                      </a:pPr>
                      <a:r>
                        <a:rPr lang="en-US" sz="1200">
                          <a:effectLst/>
                        </a:rPr>
                        <a:t>17270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785558520"/>
                  </a:ext>
                </a:extLst>
              </a:tr>
              <a:tr h="0">
                <a:tc>
                  <a:txBody>
                    <a:bodyPr/>
                    <a:lstStyle/>
                    <a:p>
                      <a:pPr marL="457200" marR="0" algn="ctr">
                        <a:lnSpc>
                          <a:spcPct val="107000"/>
                        </a:lnSpc>
                        <a:spcBef>
                          <a:spcPts val="0"/>
                        </a:spcBef>
                        <a:spcAft>
                          <a:spcPts val="0"/>
                        </a:spcAft>
                      </a:pPr>
                      <a:r>
                        <a:rPr lang="en-US" sz="1200">
                          <a:effectLst/>
                        </a:rPr>
                        <a:t>17450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1954229823"/>
                  </a:ext>
                </a:extLst>
              </a:tr>
              <a:tr h="0">
                <a:tc>
                  <a:txBody>
                    <a:bodyPr/>
                    <a:lstStyle/>
                    <a:p>
                      <a:pPr marL="457200" marR="0" algn="ctr">
                        <a:lnSpc>
                          <a:spcPct val="107000"/>
                        </a:lnSpc>
                        <a:spcBef>
                          <a:spcPts val="0"/>
                        </a:spcBef>
                        <a:spcAft>
                          <a:spcPts val="0"/>
                        </a:spcAft>
                      </a:pPr>
                      <a:r>
                        <a:rPr lang="en-US" sz="1200">
                          <a:effectLst/>
                        </a:rPr>
                        <a:t>17657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1849965695"/>
                  </a:ext>
                </a:extLst>
              </a:tr>
              <a:tr h="0">
                <a:tc>
                  <a:txBody>
                    <a:bodyPr/>
                    <a:lstStyle/>
                    <a:p>
                      <a:pPr marL="457200" marR="0" algn="ctr">
                        <a:lnSpc>
                          <a:spcPct val="107000"/>
                        </a:lnSpc>
                        <a:spcBef>
                          <a:spcPts val="0"/>
                        </a:spcBef>
                        <a:spcAft>
                          <a:spcPts val="0"/>
                        </a:spcAft>
                      </a:pPr>
                      <a:r>
                        <a:rPr lang="en-US" sz="1200">
                          <a:effectLst/>
                        </a:rPr>
                        <a:t>17683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1077961915"/>
                  </a:ext>
                </a:extLst>
              </a:tr>
              <a:tr h="0">
                <a:tc>
                  <a:txBody>
                    <a:bodyPr/>
                    <a:lstStyle/>
                    <a:p>
                      <a:pPr marL="457200" marR="0" algn="ctr">
                        <a:lnSpc>
                          <a:spcPct val="107000"/>
                        </a:lnSpc>
                        <a:spcBef>
                          <a:spcPts val="0"/>
                        </a:spcBef>
                        <a:spcAft>
                          <a:spcPts val="0"/>
                        </a:spcAft>
                      </a:pPr>
                      <a:r>
                        <a:rPr lang="en-US" sz="1200">
                          <a:effectLst/>
                        </a:rPr>
                        <a:t>17707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3949273808"/>
                  </a:ext>
                </a:extLst>
              </a:tr>
              <a:tr h="0">
                <a:tc>
                  <a:txBody>
                    <a:bodyPr/>
                    <a:lstStyle/>
                    <a:p>
                      <a:pPr marL="457200" marR="0" algn="ctr">
                        <a:lnSpc>
                          <a:spcPct val="107000"/>
                        </a:lnSpc>
                        <a:spcBef>
                          <a:spcPts val="0"/>
                        </a:spcBef>
                        <a:spcAft>
                          <a:spcPts val="0"/>
                        </a:spcAft>
                      </a:pPr>
                      <a:r>
                        <a:rPr lang="en-US" sz="1200">
                          <a:effectLst/>
                        </a:rPr>
                        <a:t>17910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4A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a:effectLst/>
                        </a:rPr>
                        <a:t>17.9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373074383"/>
                  </a:ext>
                </a:extLst>
              </a:tr>
              <a:tr h="0">
                <a:tc>
                  <a:txBody>
                    <a:bodyPr/>
                    <a:lstStyle/>
                    <a:p>
                      <a:pPr marL="457200" marR="0" algn="ctr">
                        <a:lnSpc>
                          <a:spcPct val="107000"/>
                        </a:lnSpc>
                        <a:spcBef>
                          <a:spcPts val="0"/>
                        </a:spcBef>
                        <a:spcAft>
                          <a:spcPts val="0"/>
                        </a:spcAft>
                      </a:pPr>
                      <a:r>
                        <a:rPr lang="en-US" sz="1200" dirty="0">
                          <a:effectLst/>
                        </a:rPr>
                        <a:t>18100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dirty="0">
                          <a:effectLst/>
                        </a:rPr>
                        <a:t>4A</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tc>
                  <a:txBody>
                    <a:bodyPr/>
                    <a:lstStyle/>
                    <a:p>
                      <a:pPr marL="457200" marR="0" algn="ctr">
                        <a:lnSpc>
                          <a:spcPct val="107000"/>
                        </a:lnSpc>
                        <a:spcBef>
                          <a:spcPts val="0"/>
                        </a:spcBef>
                        <a:spcAft>
                          <a:spcPts val="0"/>
                        </a:spcAft>
                      </a:pPr>
                      <a:r>
                        <a:rPr lang="en-US" sz="1200" dirty="0">
                          <a:effectLst/>
                        </a:rPr>
                        <a:t>17.9</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14319" marR="14319" marT="0" marB="0"/>
                </a:tc>
                <a:extLst>
                  <a:ext uri="{0D108BD9-81ED-4DB2-BD59-A6C34878D82A}">
                    <a16:rowId xmlns:a16="http://schemas.microsoft.com/office/drawing/2014/main" val="3380306775"/>
                  </a:ext>
                </a:extLst>
              </a:tr>
            </a:tbl>
          </a:graphicData>
        </a:graphic>
      </p:graphicFrame>
      <p:sp>
        <p:nvSpPr>
          <p:cNvPr id="7" name="TextBox 6">
            <a:extLst>
              <a:ext uri="{FF2B5EF4-FFF2-40B4-BE49-F238E27FC236}">
                <a16:creationId xmlns:a16="http://schemas.microsoft.com/office/drawing/2014/main" id="{66B13AD0-4CE9-7896-92A1-58E67332008C}"/>
              </a:ext>
            </a:extLst>
          </p:cNvPr>
          <p:cNvSpPr txBox="1"/>
          <p:nvPr/>
        </p:nvSpPr>
        <p:spPr>
          <a:xfrm>
            <a:off x="6059421" y="1240606"/>
            <a:ext cx="2429527" cy="3046988"/>
          </a:xfrm>
          <a:prstGeom prst="rect">
            <a:avLst/>
          </a:prstGeom>
          <a:noFill/>
        </p:spPr>
        <p:txBody>
          <a:bodyPr wrap="square" rtlCol="0">
            <a:spAutoFit/>
          </a:bodyPr>
          <a:lstStyle/>
          <a:p>
            <a:r>
              <a:rPr lang="en-US" dirty="0"/>
              <a:t>Example of a permanent shielding table showing location, loss type (category), and credited shielding.</a:t>
            </a:r>
          </a:p>
        </p:txBody>
      </p:sp>
    </p:spTree>
    <p:extLst>
      <p:ext uri="{BB962C8B-B14F-4D97-AF65-F5344CB8AC3E}">
        <p14:creationId xmlns:p14="http://schemas.microsoft.com/office/powerpoint/2010/main" val="4288188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b="1" dirty="0"/>
              <a:t>Credited Control: Radiation Safety Interlock System (RSIS)</a:t>
            </a:r>
          </a:p>
          <a:p>
            <a:pPr lvl="1"/>
            <a:r>
              <a:rPr lang="en-US" sz="1600" dirty="0"/>
              <a:t>Inhibits beam by controlled redundant critical devices</a:t>
            </a:r>
          </a:p>
          <a:p>
            <a:pPr lvl="1"/>
            <a:r>
              <a:rPr lang="en-US" sz="1600" dirty="0"/>
              <a:t>Enforces the search and secure process</a:t>
            </a:r>
          </a:p>
          <a:p>
            <a:pPr lvl="1"/>
            <a:r>
              <a:rPr lang="en-US" sz="1600" dirty="0"/>
              <a:t>Interlocked doors are present at all access points into the Switchyard enclosures</a:t>
            </a:r>
          </a:p>
          <a:p>
            <a:pPr lvl="1"/>
            <a:r>
              <a:rPr lang="en-US" sz="1600" b="1" dirty="0">
                <a:latin typeface="Helvetica" panose="020B0604020202020204" pitchFamily="34" charset="0"/>
              </a:rPr>
              <a:t>Includes interlocked radiation detectors </a:t>
            </a:r>
            <a:r>
              <a:rPr lang="en-US" sz="1600" dirty="0">
                <a:latin typeface="Helvetica" panose="020B0604020202020204" pitchFamily="34" charset="0"/>
              </a:rPr>
              <a:t>which protect individuals by disabling beam should prompt radiation from operations cause exposure to exceed specific dose rates</a:t>
            </a:r>
          </a:p>
          <a:p>
            <a:pPr lvl="1"/>
            <a:r>
              <a:rPr lang="en-US" sz="1600" b="1" i="0" u="none" strike="noStrike" dirty="0">
                <a:solidFill>
                  <a:srgbClr val="505050"/>
                </a:solidFill>
                <a:effectLst/>
                <a:latin typeface="Helvetica" panose="020B0604020202020204" pitchFamily="34" charset="0"/>
              </a:rPr>
              <a:t>Includes an interlocked repetition rate limiter </a:t>
            </a:r>
            <a:r>
              <a:rPr lang="en-US" sz="1600" b="0" i="0" u="none" strike="noStrike" dirty="0">
                <a:solidFill>
                  <a:srgbClr val="505050"/>
                </a:solidFill>
                <a:effectLst/>
                <a:latin typeface="Helvetica" panose="020B0604020202020204" pitchFamily="34" charset="0"/>
              </a:rPr>
              <a:t>which protect individuals by disabling beam if a magnet is energized longer than allowed in a fixed amount of time. </a:t>
            </a:r>
            <a:endParaRPr lang="en-US" sz="1600" dirty="0"/>
          </a:p>
          <a:p>
            <a:pPr lvl="1"/>
            <a:r>
              <a:rPr lang="en-US" sz="1600" dirty="0"/>
              <a:t>The ES&amp;H Radiation Physics Engineering Dept. (RPE) ensures that all requirements for hardware and system testing are completed semi-annually with a four-month grace period</a:t>
            </a:r>
          </a:p>
          <a:p>
            <a:pPr lvl="1"/>
            <a:r>
              <a:rPr lang="en-US" sz="1600" dirty="0"/>
              <a:t>RPE also verifies the inventory of interlock keys and updates procedures for maintenance and testing of interlock systems </a:t>
            </a:r>
          </a:p>
          <a:p>
            <a:pPr lvl="1"/>
            <a:r>
              <a:rPr lang="en-US" sz="1600" dirty="0"/>
              <a:t>All RSIS are designed, installed and configuration managed in conformance with the requirements of the Fermilab Radiological Control Manual (FRCM)</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155350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1" y="763423"/>
            <a:ext cx="7156048" cy="260792"/>
          </a:xfrm>
        </p:spPr>
        <p:txBody>
          <a:bodyPr/>
          <a:lstStyle/>
          <a:p>
            <a:pPr marL="0" indent="0">
              <a:buNone/>
            </a:pPr>
            <a:r>
              <a:rPr lang="en-US" sz="2000" b="1" dirty="0"/>
              <a:t>Interlocked Radiation Detectors</a:t>
            </a:r>
          </a:p>
          <a:p>
            <a:pPr marL="457200" lvl="1" indent="0">
              <a:buNone/>
            </a:pPr>
            <a:endParaRPr lang="en-US" sz="1800" dirty="0"/>
          </a:p>
          <a:p>
            <a:pPr lvl="1"/>
            <a:endParaRPr lang="en-US" sz="1800"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graphicFrame>
        <p:nvGraphicFramePr>
          <p:cNvPr id="13" name="Table 12">
            <a:extLst>
              <a:ext uri="{FF2B5EF4-FFF2-40B4-BE49-F238E27FC236}">
                <a16:creationId xmlns:a16="http://schemas.microsoft.com/office/drawing/2014/main" id="{E4D6A801-FE38-66ED-1606-D252823F33CA}"/>
              </a:ext>
            </a:extLst>
          </p:cNvPr>
          <p:cNvGraphicFramePr>
            <a:graphicFrameLocks noGrp="1"/>
          </p:cNvGraphicFramePr>
          <p:nvPr>
            <p:extLst>
              <p:ext uri="{D42A27DB-BD31-4B8C-83A1-F6EECF244321}">
                <p14:modId xmlns:p14="http://schemas.microsoft.com/office/powerpoint/2010/main" val="1965195653"/>
              </p:ext>
            </p:extLst>
          </p:nvPr>
        </p:nvGraphicFramePr>
        <p:xfrm>
          <a:off x="836362" y="1287123"/>
          <a:ext cx="7471275" cy="4130992"/>
        </p:xfrm>
        <a:graphic>
          <a:graphicData uri="http://schemas.openxmlformats.org/drawingml/2006/table">
            <a:tbl>
              <a:tblPr firstRow="1" firstCol="1" bandRow="1">
                <a:tableStyleId>{5C22544A-7EE6-4342-B048-85BDC9FD1C3A}</a:tableStyleId>
              </a:tblPr>
              <a:tblGrid>
                <a:gridCol w="1597918">
                  <a:extLst>
                    <a:ext uri="{9D8B030D-6E8A-4147-A177-3AD203B41FA5}">
                      <a16:colId xmlns:a16="http://schemas.microsoft.com/office/drawing/2014/main" val="3749776874"/>
                    </a:ext>
                  </a:extLst>
                </a:gridCol>
                <a:gridCol w="3409403">
                  <a:extLst>
                    <a:ext uri="{9D8B030D-6E8A-4147-A177-3AD203B41FA5}">
                      <a16:colId xmlns:a16="http://schemas.microsoft.com/office/drawing/2014/main" val="1803418348"/>
                    </a:ext>
                  </a:extLst>
                </a:gridCol>
                <a:gridCol w="2463954">
                  <a:extLst>
                    <a:ext uri="{9D8B030D-6E8A-4147-A177-3AD203B41FA5}">
                      <a16:colId xmlns:a16="http://schemas.microsoft.com/office/drawing/2014/main" val="1553965927"/>
                    </a:ext>
                  </a:extLst>
                </a:gridCol>
              </a:tblGrid>
              <a:tr h="258187">
                <a:tc>
                  <a:txBody>
                    <a:bodyPr/>
                    <a:lstStyle/>
                    <a:p>
                      <a:pPr marL="0" marR="0" algn="just">
                        <a:lnSpc>
                          <a:spcPct val="107000"/>
                        </a:lnSpc>
                        <a:spcBef>
                          <a:spcPts val="0"/>
                        </a:spcBef>
                        <a:spcAft>
                          <a:spcPts val="0"/>
                        </a:spcAft>
                      </a:pPr>
                      <a:r>
                        <a:rPr lang="en-US" sz="1600" dirty="0">
                          <a:effectLst/>
                        </a:rPr>
                        <a:t>Detector Type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dirty="0">
                          <a:effectLst/>
                        </a:rPr>
                        <a:t>Location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Credited Control Limit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67695745"/>
                  </a:ext>
                </a:extLst>
              </a:tr>
              <a:tr h="258187">
                <a:tc>
                  <a:txBody>
                    <a:bodyPr/>
                    <a:lstStyle/>
                    <a:p>
                      <a:pPr marL="0" marR="0" algn="just">
                        <a:lnSpc>
                          <a:spcPct val="107000"/>
                        </a:lnSpc>
                        <a:spcBef>
                          <a:spcPts val="0"/>
                        </a:spcBef>
                        <a:spcAft>
                          <a:spcPts val="0"/>
                        </a:spcAft>
                      </a:pPr>
                      <a:r>
                        <a:rPr lang="en-US" sz="1600" dirty="0">
                          <a:effectLst/>
                        </a:rPr>
                        <a:t>Chipmunk</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F15 Air Handler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440 mrem/hour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0255020"/>
                  </a:ext>
                </a:extLst>
              </a:tr>
              <a:tr h="258187">
                <a:tc>
                  <a:txBody>
                    <a:bodyPr/>
                    <a:lstStyle/>
                    <a:p>
                      <a:pPr marL="0" marR="0" algn="just">
                        <a:lnSpc>
                          <a:spcPct val="107000"/>
                        </a:lnSpc>
                        <a:spcBef>
                          <a:spcPts val="0"/>
                        </a:spcBef>
                        <a:spcAft>
                          <a:spcPts val="0"/>
                        </a:spcAft>
                      </a:pPr>
                      <a:r>
                        <a:rPr lang="en-US" sz="1600">
                          <a:effectLst/>
                        </a:rPr>
                        <a:t>Chipmunk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A-0 Ramp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490 mrem/hour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88736873"/>
                  </a:ext>
                </a:extLst>
              </a:tr>
              <a:tr h="258187">
                <a:tc>
                  <a:txBody>
                    <a:bodyPr/>
                    <a:lstStyle/>
                    <a:p>
                      <a:pPr marL="0" marR="0" algn="just">
                        <a:lnSpc>
                          <a:spcPct val="107000"/>
                        </a:lnSpc>
                        <a:spcBef>
                          <a:spcPts val="0"/>
                        </a:spcBef>
                        <a:spcAft>
                          <a:spcPts val="0"/>
                        </a:spcAft>
                      </a:pPr>
                      <a:r>
                        <a:rPr lang="en-US" sz="1600">
                          <a:effectLst/>
                        </a:rPr>
                        <a:t>Chipmunk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dirty="0">
                          <a:effectLst/>
                        </a:rPr>
                        <a:t>Transfer Gallery North Addition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24.5 mrem/hour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09564894"/>
                  </a:ext>
                </a:extLst>
              </a:tr>
              <a:tr h="258187">
                <a:tc>
                  <a:txBody>
                    <a:bodyPr/>
                    <a:lstStyle/>
                    <a:p>
                      <a:pPr marL="0" marR="0" algn="just">
                        <a:lnSpc>
                          <a:spcPct val="107000"/>
                        </a:lnSpc>
                        <a:spcBef>
                          <a:spcPts val="0"/>
                        </a:spcBef>
                        <a:spcAft>
                          <a:spcPts val="0"/>
                        </a:spcAft>
                      </a:pPr>
                      <a:r>
                        <a:rPr lang="en-US" sz="1600">
                          <a:effectLst/>
                        </a:rPr>
                        <a:t>Chipmunk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Transfer Gallery North Addition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24.5 mrem/hour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49990591"/>
                  </a:ext>
                </a:extLst>
              </a:tr>
              <a:tr h="258187">
                <a:tc>
                  <a:txBody>
                    <a:bodyPr/>
                    <a:lstStyle/>
                    <a:p>
                      <a:pPr marL="0" marR="0" algn="just">
                        <a:lnSpc>
                          <a:spcPct val="107000"/>
                        </a:lnSpc>
                        <a:spcBef>
                          <a:spcPts val="0"/>
                        </a:spcBef>
                        <a:spcAft>
                          <a:spcPts val="0"/>
                        </a:spcAft>
                      </a:pPr>
                      <a:r>
                        <a:rPr lang="en-US" sz="1600">
                          <a:effectLst/>
                        </a:rPr>
                        <a:t>TLM</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Enclosure B</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14641 nC/min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761674"/>
                  </a:ext>
                </a:extLst>
              </a:tr>
              <a:tr h="258187">
                <a:tc>
                  <a:txBody>
                    <a:bodyPr/>
                    <a:lstStyle/>
                    <a:p>
                      <a:pPr marL="0" marR="0" algn="just">
                        <a:lnSpc>
                          <a:spcPct val="107000"/>
                        </a:lnSpc>
                        <a:spcBef>
                          <a:spcPts val="0"/>
                        </a:spcBef>
                        <a:spcAft>
                          <a:spcPts val="0"/>
                        </a:spcAft>
                      </a:pPr>
                      <a:r>
                        <a:rPr lang="en-US" sz="1600">
                          <a:effectLst/>
                        </a:rPr>
                        <a:t>TLM</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Enclosure 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74460 nC/min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49740499"/>
                  </a:ext>
                </a:extLst>
              </a:tr>
              <a:tr h="258187">
                <a:tc>
                  <a:txBody>
                    <a:bodyPr/>
                    <a:lstStyle/>
                    <a:p>
                      <a:pPr marL="0" marR="0" algn="just">
                        <a:lnSpc>
                          <a:spcPct val="107000"/>
                        </a:lnSpc>
                        <a:spcBef>
                          <a:spcPts val="0"/>
                        </a:spcBef>
                        <a:spcAft>
                          <a:spcPts val="0"/>
                        </a:spcAft>
                      </a:pPr>
                      <a:r>
                        <a:rPr lang="en-US" sz="1600" dirty="0">
                          <a:effectLst/>
                        </a:rPr>
                        <a:t>Chipmunk</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F2 Refrigerator Building</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4810 mrem/hour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61475227"/>
                  </a:ext>
                </a:extLst>
              </a:tr>
              <a:tr h="258187">
                <a:tc>
                  <a:txBody>
                    <a:bodyPr/>
                    <a:lstStyle/>
                    <a:p>
                      <a:pPr marL="0" marR="0" algn="just">
                        <a:lnSpc>
                          <a:spcPct val="107000"/>
                        </a:lnSpc>
                        <a:spcBef>
                          <a:spcPts val="0"/>
                        </a:spcBef>
                        <a:spcAft>
                          <a:spcPts val="0"/>
                        </a:spcAft>
                      </a:pPr>
                      <a:r>
                        <a:rPr lang="en-US" sz="1600">
                          <a:effectLst/>
                        </a:rPr>
                        <a:t>Chipmunk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F3 Refrigerator Building</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4940 mrem/hour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3718028"/>
                  </a:ext>
                </a:extLst>
              </a:tr>
              <a:tr h="258187">
                <a:tc>
                  <a:txBody>
                    <a:bodyPr/>
                    <a:lstStyle/>
                    <a:p>
                      <a:pPr marL="0" marR="0" algn="just">
                        <a:lnSpc>
                          <a:spcPct val="107000"/>
                        </a:lnSpc>
                        <a:spcBef>
                          <a:spcPts val="0"/>
                        </a:spcBef>
                        <a:spcAft>
                          <a:spcPts val="0"/>
                        </a:spcAft>
                      </a:pPr>
                      <a:r>
                        <a:rPr lang="en-US" sz="1600">
                          <a:effectLst/>
                        </a:rPr>
                        <a:t>Chipmunk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F4 Refrigerator Building</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4940 mrem/hour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53365713"/>
                  </a:ext>
                </a:extLst>
              </a:tr>
              <a:tr h="258187">
                <a:tc>
                  <a:txBody>
                    <a:bodyPr/>
                    <a:lstStyle/>
                    <a:p>
                      <a:pPr marL="0" marR="0" algn="just">
                        <a:lnSpc>
                          <a:spcPct val="107000"/>
                        </a:lnSpc>
                        <a:spcBef>
                          <a:spcPts val="0"/>
                        </a:spcBef>
                        <a:spcAft>
                          <a:spcPts val="0"/>
                        </a:spcAft>
                      </a:pPr>
                      <a:r>
                        <a:rPr lang="en-US" sz="1600">
                          <a:effectLst/>
                        </a:rPr>
                        <a:t>Chipmunk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dirty="0">
                          <a:effectLst/>
                        </a:rPr>
                        <a:t>A-0 Kicker Building (South)</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4900 mrem/hour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7880207"/>
                  </a:ext>
                </a:extLst>
              </a:tr>
              <a:tr h="258187">
                <a:tc>
                  <a:txBody>
                    <a:bodyPr/>
                    <a:lstStyle/>
                    <a:p>
                      <a:pPr marL="0" marR="0" algn="just">
                        <a:lnSpc>
                          <a:spcPct val="107000"/>
                        </a:lnSpc>
                        <a:spcBef>
                          <a:spcPts val="0"/>
                        </a:spcBef>
                        <a:spcAft>
                          <a:spcPts val="0"/>
                        </a:spcAft>
                      </a:pPr>
                      <a:r>
                        <a:rPr lang="en-US" sz="1600">
                          <a:effectLst/>
                        </a:rPr>
                        <a:t>Chipmunk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A-0 Kicker Building (Middle)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4900 mrem/hour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87226993"/>
                  </a:ext>
                </a:extLst>
              </a:tr>
              <a:tr h="258187">
                <a:tc>
                  <a:txBody>
                    <a:bodyPr/>
                    <a:lstStyle/>
                    <a:p>
                      <a:pPr marL="0" marR="0" algn="just">
                        <a:lnSpc>
                          <a:spcPct val="107000"/>
                        </a:lnSpc>
                        <a:spcBef>
                          <a:spcPts val="0"/>
                        </a:spcBef>
                        <a:spcAft>
                          <a:spcPts val="0"/>
                        </a:spcAft>
                      </a:pPr>
                      <a:r>
                        <a:rPr lang="en-US" sz="1600">
                          <a:effectLst/>
                        </a:rPr>
                        <a:t>Chipmunk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A-0 Kicker Buiding (North)</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4900 mrem/hour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8173559"/>
                  </a:ext>
                </a:extLst>
              </a:tr>
              <a:tr h="258187">
                <a:tc>
                  <a:txBody>
                    <a:bodyPr/>
                    <a:lstStyle/>
                    <a:p>
                      <a:pPr marL="0" marR="0" algn="just">
                        <a:lnSpc>
                          <a:spcPct val="107000"/>
                        </a:lnSpc>
                        <a:spcBef>
                          <a:spcPts val="0"/>
                        </a:spcBef>
                        <a:spcAft>
                          <a:spcPts val="0"/>
                        </a:spcAft>
                      </a:pPr>
                      <a:r>
                        <a:rPr lang="en-US" sz="1600">
                          <a:effectLst/>
                        </a:rPr>
                        <a:t>Chipmunk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Enclosure B Cryo Penetration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95 mrem/hour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94334238"/>
                  </a:ext>
                </a:extLst>
              </a:tr>
              <a:tr h="258187">
                <a:tc>
                  <a:txBody>
                    <a:bodyPr/>
                    <a:lstStyle/>
                    <a:p>
                      <a:pPr marL="0" marR="0" algn="just">
                        <a:lnSpc>
                          <a:spcPct val="107000"/>
                        </a:lnSpc>
                        <a:spcBef>
                          <a:spcPts val="0"/>
                        </a:spcBef>
                        <a:spcAft>
                          <a:spcPts val="0"/>
                        </a:spcAft>
                      </a:pPr>
                      <a:r>
                        <a:rPr lang="en-US" sz="1600">
                          <a:effectLst/>
                        </a:rPr>
                        <a:t>Chipmunk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G2 Cryo Penetration (z=2333')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dirty="0">
                          <a:effectLst/>
                        </a:rPr>
                        <a:t>495 mrem/hour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30228265"/>
                  </a:ext>
                </a:extLst>
              </a:tr>
              <a:tr h="258187">
                <a:tc>
                  <a:txBody>
                    <a:bodyPr/>
                    <a:lstStyle/>
                    <a:p>
                      <a:pPr marL="0" marR="0" algn="just">
                        <a:lnSpc>
                          <a:spcPct val="107000"/>
                        </a:lnSpc>
                        <a:spcBef>
                          <a:spcPts val="0"/>
                        </a:spcBef>
                        <a:spcAft>
                          <a:spcPts val="0"/>
                        </a:spcAft>
                      </a:pPr>
                      <a:r>
                        <a:rPr lang="en-US" sz="1600" dirty="0">
                          <a:effectLst/>
                        </a:rPr>
                        <a:t>Chipmunk</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G2 Cryo Penetration (z=2337')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dirty="0">
                          <a:effectLst/>
                        </a:rPr>
                        <a:t>490 mrem/hour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73315259"/>
                  </a:ext>
                </a:extLst>
              </a:tr>
            </a:tbl>
          </a:graphicData>
        </a:graphic>
      </p:graphicFrame>
    </p:spTree>
    <p:extLst>
      <p:ext uri="{BB962C8B-B14F-4D97-AF65-F5344CB8AC3E}">
        <p14:creationId xmlns:p14="http://schemas.microsoft.com/office/powerpoint/2010/main" val="3145375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a:xfrm>
            <a:off x="214313" y="783823"/>
            <a:ext cx="8672513" cy="5015094"/>
          </a:xfrm>
        </p:spPr>
        <p:txBody>
          <a:bodyPr/>
          <a:lstStyle/>
          <a:p>
            <a:r>
              <a:rPr lang="en-US" sz="1800" b="1" dirty="0"/>
              <a:t>Credited Control: Operation Authorization Document</a:t>
            </a:r>
          </a:p>
          <a:p>
            <a:pPr lvl="1"/>
            <a:r>
              <a:rPr lang="en-US" sz="1600" dirty="0"/>
              <a:t>Machine Beam Permit</a:t>
            </a:r>
          </a:p>
          <a:p>
            <a:pPr lvl="1"/>
            <a:r>
              <a:rPr lang="en-US" sz="1600" dirty="0"/>
              <a:t>Machine Run Condition</a:t>
            </a:r>
          </a:p>
          <a:p>
            <a:pPr lvl="1"/>
            <a:r>
              <a:rPr lang="en-US" sz="1600" dirty="0"/>
              <a:t>Beam will not be transported through Switchyard without approval of these documents</a:t>
            </a:r>
          </a:p>
          <a:p>
            <a:r>
              <a:rPr lang="en-US" sz="1800" b="1" dirty="0"/>
              <a:t>Credited Control: Staffing</a:t>
            </a:r>
          </a:p>
          <a:p>
            <a:pPr lvl="1"/>
            <a:r>
              <a:rPr lang="en-US" sz="1600" dirty="0"/>
              <a:t>Ensures operations within bounding conditions specified in Operation Authorization Document</a:t>
            </a:r>
          </a:p>
          <a:p>
            <a:pPr lvl="1"/>
            <a:r>
              <a:rPr lang="en-US" sz="1600" dirty="0"/>
              <a:t>The following staffing shall be in place during applicable beam operation: </a:t>
            </a:r>
          </a:p>
          <a:p>
            <a:pPr lvl="2"/>
            <a:r>
              <a:rPr lang="en-US" sz="1400" dirty="0"/>
              <a:t>At least one member of the AD Operations Department who has achieved the rank of Operator II or higher shall be on duty and on site. </a:t>
            </a:r>
          </a:p>
          <a:p>
            <a:pPr lvl="2"/>
            <a:r>
              <a:rPr lang="en-US" sz="1400" dirty="0"/>
              <a:t>At least one member of the AD Operations Department shall be present in the Main Control Room (MCR).</a:t>
            </a:r>
          </a:p>
          <a:p>
            <a:pPr lvl="2"/>
            <a:r>
              <a:rPr lang="en-US" sz="1400" dirty="0"/>
              <a:t>Note: these requirements could be satisfied by a single person</a:t>
            </a:r>
            <a:endParaRPr lang="en-US" sz="1400" dirty="0">
              <a:highlight>
                <a:srgbClr val="FFFF00"/>
              </a:highlight>
            </a:endParaRPr>
          </a:p>
          <a:p>
            <a:r>
              <a:rPr lang="en-US" sz="1800" b="1" dirty="0"/>
              <a:t>Credited Control: Accelerator Operating Parameters</a:t>
            </a:r>
            <a:endParaRPr lang="en-US" sz="1800" dirty="0"/>
          </a:p>
          <a:p>
            <a:pPr lvl="1"/>
            <a:r>
              <a:rPr lang="en-US" sz="1600" dirty="0"/>
              <a:t>For the P1 &amp; P2 Beamlines, beam shall not exceed 3.78E17 protons per hour at 8 GeV beam energy</a:t>
            </a:r>
          </a:p>
          <a:p>
            <a:pPr lvl="1"/>
            <a:r>
              <a:rPr lang="en-US" sz="1600" dirty="0"/>
              <a:t>For the P3 Beamlines and all segments downstream, beam shall not exceed 2.75E15 protons per hour at 120 GeV</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p:txBody>
          <a:bodyPr/>
          <a:lstStyle/>
          <a:p>
            <a:pPr>
              <a:defRPr/>
            </a:pPr>
            <a:r>
              <a:rPr lang="en-US" dirty="0"/>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3898458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Switchyard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167642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Switchyard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01491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dirty="0"/>
              <a:t>Passive Shielding</a:t>
            </a:r>
          </a:p>
          <a:p>
            <a:pPr lvl="1"/>
            <a:r>
              <a:rPr lang="en-US" sz="1800" dirty="0"/>
              <a:t>Not all shielding is credited</a:t>
            </a:r>
          </a:p>
          <a:p>
            <a:r>
              <a:rPr lang="en-US" sz="2000" dirty="0"/>
              <a:t>Machine Protection Controls</a:t>
            </a:r>
          </a:p>
          <a:p>
            <a:pPr lvl="1"/>
            <a:r>
              <a:rPr lang="en-US" sz="1800" dirty="0"/>
              <a:t>Beam Loss Monitors:  Determine when beam is being lost at operationally unacceptable regions or rates</a:t>
            </a:r>
          </a:p>
          <a:p>
            <a:pPr lvl="1"/>
            <a:r>
              <a:rPr lang="en-US" sz="1800" dirty="0"/>
              <a:t>Beam Position Monitors and Segmented Wire Ionization Chambers:  Determine the trajectories of the beam so that the Main Control Room may control losses</a:t>
            </a:r>
          </a:p>
          <a:p>
            <a:pPr lvl="1"/>
            <a:r>
              <a:rPr lang="en-US" sz="1800" dirty="0"/>
              <a:t>Beam Budget Monitor:  Continually monitors the integrated beam delivered to the beam lines and the Switchyard Beam Absorber on an hourly basis</a:t>
            </a:r>
          </a:p>
          <a:p>
            <a:r>
              <a:rPr lang="en-US" sz="2000" dirty="0"/>
              <a:t>Fencing and Posting</a:t>
            </a:r>
          </a:p>
          <a:p>
            <a:pPr lvl="1"/>
            <a:r>
              <a:rPr lang="en-US" sz="1800" dirty="0"/>
              <a:t>Fences are used and posted to designate potential Radiation Areas during machine operations. Examples are the fences at the South Booster Road, and F1-Manhole enclosure equipment hatch F1MPA1.</a:t>
            </a:r>
          </a:p>
          <a:p>
            <a:pPr marL="342900" lvl="1" indent="-342900">
              <a:buFont typeface="Arial" charset="0"/>
              <a:buChar char="•"/>
            </a:pPr>
            <a:r>
              <a:rPr lang="en-US" sz="2000" dirty="0"/>
              <a:t>Training</a:t>
            </a:r>
          </a:p>
          <a:p>
            <a:pPr lvl="1"/>
            <a:r>
              <a:rPr lang="en-US" sz="1800" dirty="0"/>
              <a:t>For example, Fermilab’s Radiation Worker training</a:t>
            </a:r>
          </a:p>
          <a:p>
            <a:pPr lvl="1"/>
            <a:endParaRPr lang="en-US" sz="1800" dirty="0"/>
          </a:p>
          <a:p>
            <a:pPr lvl="1"/>
            <a:endParaRPr lang="en-US" sz="1600" dirty="0"/>
          </a:p>
          <a:p>
            <a:pPr lvl="1"/>
            <a:endParaRPr lang="en-US" sz="2000" dirty="0"/>
          </a:p>
          <a:p>
            <a:endParaRPr lang="en-US" sz="20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Defense in Depth Controls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2941576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solidFill>
                  <a:srgbClr val="004C97"/>
                </a:solidFill>
              </a:rPr>
              <a:t>Thank you for your attention </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a:t>Olander/Kobilarcik | Switchyard Internal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3658323"/>
          </a:xfrm>
        </p:spPr>
        <p:txBody>
          <a:bodyPr/>
          <a:lstStyle/>
          <a:p>
            <a:r>
              <a:rPr lang="en-US" sz="2800" dirty="0">
                <a:solidFill>
                  <a:schemeClr val="bg1">
                    <a:lumMod val="75000"/>
                  </a:schemeClr>
                </a:solidFill>
              </a:rPr>
              <a:t>Switchyard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Tree>
    <p:extLst>
      <p:ext uri="{BB962C8B-B14F-4D97-AF65-F5344CB8AC3E}">
        <p14:creationId xmlns:p14="http://schemas.microsoft.com/office/powerpoint/2010/main" val="88788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Switchyard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4396" y="956193"/>
            <a:ext cx="8672513" cy="3796719"/>
          </a:xfrm>
        </p:spPr>
        <p:txBody>
          <a:bodyPr/>
          <a:lstStyle/>
          <a:p>
            <a:pPr marL="0" indent="0">
              <a:buNone/>
            </a:pPr>
            <a:endParaRPr lang="en-US" sz="1800" dirty="0"/>
          </a:p>
          <a:p>
            <a:pPr marL="0" indent="0">
              <a:buNone/>
            </a:pPr>
            <a:endParaRPr lang="en-US" sz="2000" dirty="0"/>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pic>
        <p:nvPicPr>
          <p:cNvPr id="2" name="Picture 1" descr="A diagram of a machine&#10;&#10;Description automatically generated">
            <a:extLst>
              <a:ext uri="{FF2B5EF4-FFF2-40B4-BE49-F238E27FC236}">
                <a16:creationId xmlns:a16="http://schemas.microsoft.com/office/drawing/2014/main" id="{BFC99118-8991-65A5-865A-C87117C65E05}"/>
              </a:ext>
            </a:extLst>
          </p:cNvPr>
          <p:cNvPicPr>
            <a:picLocks noChangeAspect="1"/>
          </p:cNvPicPr>
          <p:nvPr/>
        </p:nvPicPr>
        <p:blipFill>
          <a:blip r:embed="rId2"/>
          <a:stretch>
            <a:fillRect/>
          </a:stretch>
        </p:blipFill>
        <p:spPr>
          <a:xfrm>
            <a:off x="0" y="956193"/>
            <a:ext cx="7316838" cy="5200041"/>
          </a:xfrm>
          <a:prstGeom prst="rect">
            <a:avLst/>
          </a:prstGeom>
        </p:spPr>
      </p:pic>
      <p:sp>
        <p:nvSpPr>
          <p:cNvPr id="8" name="TextBox 7">
            <a:extLst>
              <a:ext uri="{FF2B5EF4-FFF2-40B4-BE49-F238E27FC236}">
                <a16:creationId xmlns:a16="http://schemas.microsoft.com/office/drawing/2014/main" id="{ED69ADE5-F925-22CE-50B0-9B8AE7CD6007}"/>
              </a:ext>
            </a:extLst>
          </p:cNvPr>
          <p:cNvSpPr txBox="1"/>
          <p:nvPr/>
        </p:nvSpPr>
        <p:spPr>
          <a:xfrm>
            <a:off x="4591304" y="2874974"/>
            <a:ext cx="3568848" cy="2308324"/>
          </a:xfrm>
          <a:prstGeom prst="rect">
            <a:avLst/>
          </a:prstGeom>
          <a:noFill/>
        </p:spPr>
        <p:txBody>
          <a:bodyPr wrap="square">
            <a:spAutoFit/>
          </a:bodyPr>
          <a:lstStyle/>
          <a:p>
            <a:pPr marL="342900" indent="-342900">
              <a:buFont typeface="Arial" panose="020B0604020202020204" pitchFamily="34" charset="0"/>
              <a:buChar char="•"/>
            </a:pPr>
            <a:r>
              <a:rPr lang="en-US" sz="1600" dirty="0"/>
              <a:t>One injection line, P1, from MI/RR</a:t>
            </a:r>
          </a:p>
          <a:p>
            <a:pPr marL="800100" lvl="1" indent="-342900">
              <a:buFont typeface="Arial" panose="020B0604020202020204" pitchFamily="34" charset="0"/>
              <a:buChar char="•"/>
            </a:pPr>
            <a:r>
              <a:rPr lang="en-US" sz="1600" dirty="0"/>
              <a:t>8 GeV from RR</a:t>
            </a:r>
          </a:p>
          <a:p>
            <a:pPr marL="800100" lvl="1" indent="-342900">
              <a:buFont typeface="Arial" panose="020B0604020202020204" pitchFamily="34" charset="0"/>
              <a:buChar char="•"/>
            </a:pPr>
            <a:r>
              <a:rPr lang="en-US" sz="1600" dirty="0"/>
              <a:t>120 GeV from MI</a:t>
            </a:r>
          </a:p>
          <a:p>
            <a:pPr marL="342900" indent="-342900">
              <a:buFont typeface="Arial" panose="020B0604020202020204" pitchFamily="34" charset="0"/>
              <a:buChar char="•"/>
            </a:pPr>
            <a:r>
              <a:rPr lang="en-US" sz="1600" dirty="0"/>
              <a:t>Three transfer lines</a:t>
            </a:r>
          </a:p>
          <a:p>
            <a:pPr marL="800100" lvl="1" indent="-342900">
              <a:buFont typeface="Arial" panose="020B0604020202020204" pitchFamily="34" charset="0"/>
              <a:buChar char="•"/>
            </a:pPr>
            <a:r>
              <a:rPr lang="en-US" sz="1600" dirty="0"/>
              <a:t>8 GeV beam to Muon</a:t>
            </a:r>
          </a:p>
          <a:p>
            <a:pPr marL="800100" lvl="1" indent="-342900">
              <a:buFont typeface="Arial" panose="020B0604020202020204" pitchFamily="34" charset="0"/>
              <a:buChar char="•"/>
            </a:pPr>
            <a:r>
              <a:rPr lang="en-US" sz="1600" dirty="0"/>
              <a:t>120 GeV beam to</a:t>
            </a:r>
          </a:p>
          <a:p>
            <a:pPr marL="1257300" lvl="2" indent="-342900">
              <a:buFont typeface="Arial" panose="020B0604020202020204" pitchFamily="34" charset="0"/>
              <a:buChar char="•"/>
            </a:pPr>
            <a:r>
              <a:rPr lang="en-US" sz="1600" dirty="0"/>
              <a:t>Switchyard dump</a:t>
            </a:r>
          </a:p>
          <a:p>
            <a:pPr marL="1257300" lvl="2" indent="-342900">
              <a:buFont typeface="Arial" panose="020B0604020202020204" pitchFamily="34" charset="0"/>
              <a:buChar char="•"/>
            </a:pPr>
            <a:r>
              <a:rPr lang="en-US" sz="1600" dirty="0"/>
              <a:t>Meson Area</a:t>
            </a:r>
          </a:p>
          <a:p>
            <a:pPr marL="1257300" lvl="2" indent="-342900">
              <a:buFont typeface="Arial" panose="020B0604020202020204" pitchFamily="34" charset="0"/>
              <a:buChar char="•"/>
            </a:pPr>
            <a:r>
              <a:rPr lang="en-US" sz="1600" dirty="0"/>
              <a:t>Neutrino Area</a:t>
            </a:r>
          </a:p>
        </p:txBody>
      </p:sp>
      <p:cxnSp>
        <p:nvCxnSpPr>
          <p:cNvPr id="9" name="Straight Connector 8">
            <a:extLst>
              <a:ext uri="{FF2B5EF4-FFF2-40B4-BE49-F238E27FC236}">
                <a16:creationId xmlns:a16="http://schemas.microsoft.com/office/drawing/2014/main" id="{D7A0E3CC-FB8B-C2C5-B898-4E0BEC0E0DD1}"/>
              </a:ext>
            </a:extLst>
          </p:cNvPr>
          <p:cNvCxnSpPr>
            <a:cxnSpLocks/>
          </p:cNvCxnSpPr>
          <p:nvPr/>
        </p:nvCxnSpPr>
        <p:spPr>
          <a:xfrm flipV="1">
            <a:off x="2777490" y="3863340"/>
            <a:ext cx="407670" cy="23622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11" name="Straight Connector 10">
            <a:extLst>
              <a:ext uri="{FF2B5EF4-FFF2-40B4-BE49-F238E27FC236}">
                <a16:creationId xmlns:a16="http://schemas.microsoft.com/office/drawing/2014/main" id="{CF5C31C7-8203-F585-B5D9-89A93C4E6B4E}"/>
              </a:ext>
            </a:extLst>
          </p:cNvPr>
          <p:cNvCxnSpPr>
            <a:cxnSpLocks/>
          </p:cNvCxnSpPr>
          <p:nvPr/>
        </p:nvCxnSpPr>
        <p:spPr>
          <a:xfrm flipV="1">
            <a:off x="3148965" y="3248946"/>
            <a:ext cx="523239" cy="614394"/>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21" name="Freeform: Shape 20">
            <a:extLst>
              <a:ext uri="{FF2B5EF4-FFF2-40B4-BE49-F238E27FC236}">
                <a16:creationId xmlns:a16="http://schemas.microsoft.com/office/drawing/2014/main" id="{7077A960-4A0D-4EF5-F82B-BC91711162E4}"/>
              </a:ext>
            </a:extLst>
          </p:cNvPr>
          <p:cNvSpPr/>
          <p:nvPr/>
        </p:nvSpPr>
        <p:spPr>
          <a:xfrm>
            <a:off x="3680460" y="2445716"/>
            <a:ext cx="2796540" cy="792784"/>
          </a:xfrm>
          <a:custGeom>
            <a:avLst/>
            <a:gdLst>
              <a:gd name="connsiteX0" fmla="*/ 0 w 2796540"/>
              <a:gd name="connsiteY0" fmla="*/ 792784 h 792784"/>
              <a:gd name="connsiteX1" fmla="*/ 194310 w 2796540"/>
              <a:gd name="connsiteY1" fmla="*/ 640384 h 792784"/>
              <a:gd name="connsiteX2" fmla="*/ 320040 w 2796540"/>
              <a:gd name="connsiteY2" fmla="*/ 514654 h 792784"/>
              <a:gd name="connsiteX3" fmla="*/ 563880 w 2796540"/>
              <a:gd name="connsiteY3" fmla="*/ 358444 h 792784"/>
              <a:gd name="connsiteX4" fmla="*/ 864870 w 2796540"/>
              <a:gd name="connsiteY4" fmla="*/ 213664 h 792784"/>
              <a:gd name="connsiteX5" fmla="*/ 1242060 w 2796540"/>
              <a:gd name="connsiteY5" fmla="*/ 91744 h 792784"/>
              <a:gd name="connsiteX6" fmla="*/ 1466850 w 2796540"/>
              <a:gd name="connsiteY6" fmla="*/ 34594 h 792784"/>
              <a:gd name="connsiteX7" fmla="*/ 1775460 w 2796540"/>
              <a:gd name="connsiteY7" fmla="*/ 4114 h 792784"/>
              <a:gd name="connsiteX8" fmla="*/ 2087880 w 2796540"/>
              <a:gd name="connsiteY8" fmla="*/ 304 h 792784"/>
              <a:gd name="connsiteX9" fmla="*/ 2796540 w 2796540"/>
              <a:gd name="connsiteY9" fmla="*/ 7924 h 792784"/>
              <a:gd name="connsiteX10" fmla="*/ 2796540 w 2796540"/>
              <a:gd name="connsiteY10" fmla="*/ 7924 h 79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6540" h="792784">
                <a:moveTo>
                  <a:pt x="0" y="792784"/>
                </a:moveTo>
                <a:cubicBezTo>
                  <a:pt x="70485" y="739761"/>
                  <a:pt x="140970" y="686739"/>
                  <a:pt x="194310" y="640384"/>
                </a:cubicBezTo>
                <a:cubicBezTo>
                  <a:pt x="247650" y="594029"/>
                  <a:pt x="258445" y="561644"/>
                  <a:pt x="320040" y="514654"/>
                </a:cubicBezTo>
                <a:cubicBezTo>
                  <a:pt x="381635" y="467664"/>
                  <a:pt x="473075" y="408609"/>
                  <a:pt x="563880" y="358444"/>
                </a:cubicBezTo>
                <a:cubicBezTo>
                  <a:pt x="654685" y="308279"/>
                  <a:pt x="751840" y="258114"/>
                  <a:pt x="864870" y="213664"/>
                </a:cubicBezTo>
                <a:cubicBezTo>
                  <a:pt x="977900" y="169214"/>
                  <a:pt x="1141730" y="121589"/>
                  <a:pt x="1242060" y="91744"/>
                </a:cubicBezTo>
                <a:cubicBezTo>
                  <a:pt x="1342390" y="61899"/>
                  <a:pt x="1377950" y="49199"/>
                  <a:pt x="1466850" y="34594"/>
                </a:cubicBezTo>
                <a:cubicBezTo>
                  <a:pt x="1555750" y="19989"/>
                  <a:pt x="1671955" y="9829"/>
                  <a:pt x="1775460" y="4114"/>
                </a:cubicBezTo>
                <a:cubicBezTo>
                  <a:pt x="1878965" y="-1601"/>
                  <a:pt x="2087880" y="304"/>
                  <a:pt x="2087880" y="304"/>
                </a:cubicBezTo>
                <a:lnTo>
                  <a:pt x="2796540" y="7924"/>
                </a:lnTo>
                <a:lnTo>
                  <a:pt x="2796540" y="7924"/>
                </a:lnTo>
              </a:path>
            </a:pathLst>
          </a:custGeom>
          <a:ln w="7620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055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Switchyard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274585" y="4070838"/>
            <a:ext cx="8798243" cy="2180071"/>
          </a:xfrm>
        </p:spPr>
        <p:txBody>
          <a:bodyPr/>
          <a:lstStyle/>
          <a:p>
            <a:r>
              <a:rPr lang="en-US" sz="1800" dirty="0"/>
              <a:t>8 GeV:  RR -&gt; P1 -&gt; P2 -&gt; M1</a:t>
            </a:r>
          </a:p>
          <a:p>
            <a:r>
              <a:rPr lang="en-US" sz="1800" dirty="0"/>
              <a:t>120 GeV: MI -&gt; P1 -&gt; P2 -&gt; P3 -&gt; Switchyard Continental -&gt; (next slide)</a:t>
            </a:r>
            <a:endParaRPr lang="en-US" sz="1600" dirty="0"/>
          </a:p>
          <a:p>
            <a:r>
              <a:rPr lang="en-US" sz="1800" dirty="0"/>
              <a:t>The merger of RR and MI beam, into the P1 line, occurs in the Main Injector segment</a:t>
            </a:r>
          </a:p>
          <a:p>
            <a:r>
              <a:rPr lang="en-US" sz="1800" dirty="0"/>
              <a:t>The P1 and P2 lines can transport 8 GeV and 120 GeV beam, but not simultaneously</a:t>
            </a:r>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089D3BCA-F59F-6BA2-93B9-E2AB856C4E4A}"/>
              </a:ext>
            </a:extLst>
          </p:cNvPr>
          <p:cNvPicPr>
            <a:picLocks noChangeAspect="1"/>
          </p:cNvPicPr>
          <p:nvPr/>
        </p:nvPicPr>
        <p:blipFill>
          <a:blip r:embed="rId2"/>
          <a:stretch>
            <a:fillRect/>
          </a:stretch>
        </p:blipFill>
        <p:spPr>
          <a:xfrm>
            <a:off x="242887" y="803763"/>
            <a:ext cx="7772400" cy="3267075"/>
          </a:xfrm>
          <a:prstGeom prst="rect">
            <a:avLst/>
          </a:prstGeom>
        </p:spPr>
      </p:pic>
    </p:spTree>
    <p:extLst>
      <p:ext uri="{BB962C8B-B14F-4D97-AF65-F5344CB8AC3E}">
        <p14:creationId xmlns:p14="http://schemas.microsoft.com/office/powerpoint/2010/main" val="351918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Switchyard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pic>
        <p:nvPicPr>
          <p:cNvPr id="2" name="Picture 1" descr="Diagram&#10;&#10;Description automatically generated">
            <a:extLst>
              <a:ext uri="{FF2B5EF4-FFF2-40B4-BE49-F238E27FC236}">
                <a16:creationId xmlns:a16="http://schemas.microsoft.com/office/drawing/2014/main" id="{5626687B-ED14-F6D6-C50A-530AC4FD3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419" y="850953"/>
            <a:ext cx="5798200" cy="4472897"/>
          </a:xfrm>
          <a:prstGeom prst="rect">
            <a:avLst/>
          </a:prstGeom>
        </p:spPr>
      </p:pic>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274585" y="4070838"/>
            <a:ext cx="8798243" cy="2180071"/>
          </a:xfrm>
          <a:solidFill>
            <a:schemeClr val="bg1"/>
          </a:solidFill>
        </p:spPr>
        <p:txBody>
          <a:bodyPr/>
          <a:lstStyle/>
          <a:p>
            <a:r>
              <a:rPr lang="en-US" sz="1800" dirty="0"/>
              <a:t>8 GeV:  RR -&gt; P1 -&gt; P2 -&gt; M1</a:t>
            </a:r>
          </a:p>
          <a:p>
            <a:r>
              <a:rPr lang="en-US" sz="1800" dirty="0"/>
              <a:t>Switchyard Continental sends beam to the Meson Area or Neutrino Area</a:t>
            </a:r>
          </a:p>
          <a:p>
            <a:r>
              <a:rPr lang="en-US" sz="1800" dirty="0"/>
              <a:t>Switchyard Continental is no longer capable of sending beam to the Proton Area</a:t>
            </a:r>
          </a:p>
          <a:p>
            <a:r>
              <a:rPr lang="en-US" sz="1800" dirty="0"/>
              <a:t>Switchyard Continental cannot send beam to the Tevatron; the transport components in Transfer Hall have been removed</a:t>
            </a:r>
            <a:endParaRPr lang="en-US" sz="1600" dirty="0"/>
          </a:p>
        </p:txBody>
      </p:sp>
    </p:spTree>
    <p:extLst>
      <p:ext uri="{BB962C8B-B14F-4D97-AF65-F5344CB8AC3E}">
        <p14:creationId xmlns:p14="http://schemas.microsoft.com/office/powerpoint/2010/main" val="287122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Switchyard Overview</a:t>
            </a:r>
          </a:p>
          <a:p>
            <a:r>
              <a:rPr lang="en-US" sz="2800" dirty="0"/>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251259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Switchyard</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a:t>Olander/Kobilarcik | Switchyard Internal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977890" y="731520"/>
            <a:ext cx="3034193"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graphicFrame>
        <p:nvGraphicFramePr>
          <p:cNvPr id="9" name="Table 8">
            <a:extLst>
              <a:ext uri="{FF2B5EF4-FFF2-40B4-BE49-F238E27FC236}">
                <a16:creationId xmlns:a16="http://schemas.microsoft.com/office/drawing/2014/main" id="{7F60EC11-40A5-F773-9486-763D43D036E6}"/>
              </a:ext>
            </a:extLst>
          </p:cNvPr>
          <p:cNvGraphicFramePr>
            <a:graphicFrameLocks noGrp="1"/>
          </p:cNvGraphicFramePr>
          <p:nvPr>
            <p:extLst>
              <p:ext uri="{D42A27DB-BD31-4B8C-83A1-F6EECF244321}">
                <p14:modId xmlns:p14="http://schemas.microsoft.com/office/powerpoint/2010/main" val="3053601570"/>
              </p:ext>
            </p:extLst>
          </p:nvPr>
        </p:nvGraphicFramePr>
        <p:xfrm>
          <a:off x="334279" y="854580"/>
          <a:ext cx="5419725" cy="5303144"/>
        </p:xfrm>
        <a:graphic>
          <a:graphicData uri="http://schemas.openxmlformats.org/drawingml/2006/table">
            <a:tbl>
              <a:tblPr firstRow="1" firstCol="1" bandRow="1"/>
              <a:tblGrid>
                <a:gridCol w="282575">
                  <a:extLst>
                    <a:ext uri="{9D8B030D-6E8A-4147-A177-3AD203B41FA5}">
                      <a16:colId xmlns:a16="http://schemas.microsoft.com/office/drawing/2014/main" val="1738174133"/>
                    </a:ext>
                  </a:extLst>
                </a:gridCol>
                <a:gridCol w="1879600">
                  <a:extLst>
                    <a:ext uri="{9D8B030D-6E8A-4147-A177-3AD203B41FA5}">
                      <a16:colId xmlns:a16="http://schemas.microsoft.com/office/drawing/2014/main" val="2837348462"/>
                    </a:ext>
                  </a:extLst>
                </a:gridCol>
                <a:gridCol w="283210">
                  <a:extLst>
                    <a:ext uri="{9D8B030D-6E8A-4147-A177-3AD203B41FA5}">
                      <a16:colId xmlns:a16="http://schemas.microsoft.com/office/drawing/2014/main" val="82118751"/>
                    </a:ext>
                  </a:extLst>
                </a:gridCol>
                <a:gridCol w="2974340">
                  <a:extLst>
                    <a:ext uri="{9D8B030D-6E8A-4147-A177-3AD203B41FA5}">
                      <a16:colId xmlns:a16="http://schemas.microsoft.com/office/drawing/2014/main" val="3236192726"/>
                    </a:ext>
                  </a:extLst>
                </a:gridCol>
              </a:tblGrid>
              <a:tr h="189398">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Radiological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Toxic Materials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3067674711"/>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b="1">
                          <a:solidFill>
                            <a:srgbClr val="7030A0"/>
                          </a:solidFill>
                          <a:effectLst/>
                          <a:latin typeface="Calibri" panose="020F0502020204030204" pitchFamily="34" charset="0"/>
                          <a:ea typeface="Calibri" panose="020F0502020204030204" pitchFamily="34" charset="0"/>
                          <a:cs typeface="Arial" panose="020B0604020202020204" pitchFamily="34" charset="0"/>
                        </a:rPr>
                        <a:t>Prompt Ionizing Radiation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Lead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402568"/>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Residual Activation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Beryllium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036030"/>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Groundwater Activation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b="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Fluorinert</a:t>
                      </a:r>
                      <a:r>
                        <a:rPr lang="en-US" sz="8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&amp; Its Byproducts</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554624"/>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Surface Water Activation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Liquid Scintillator Oil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218344"/>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Radioactive Water (RAW) Systems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Pseudocumene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953886"/>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Air Activation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Ammonia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438191"/>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Closed Loop Air Cooling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Nanoparticle Exposures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38931"/>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Soil Interactions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Flammables and Combustibles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740798143"/>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Radioactive Waste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Combustible Materials (e.g., cables, wood cribbing, etc.)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249098"/>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Contamination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Flammable Materials (e.g., flammable gas, cleaning materials, etc.)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029976"/>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Beryllium-7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Electrical Energy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2509077084"/>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Radioactive Sources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Stored Energy Exposure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3516"/>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Nuclear Material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High Voltage Exposure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753586"/>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Radiation Generating Devices (RGDs)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Low Voltage, High Current Exposure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181563"/>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Non-Ionizing Radiation Hazards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Kinetic Energy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4142249437"/>
                  </a:ext>
                </a:extLst>
              </a:tr>
              <a:tr h="189398">
                <a:tc gridSpan="2">
                  <a:txBody>
                    <a:bodyPr/>
                    <a:lstStyle/>
                    <a:p>
                      <a:pPr marL="0" marR="0" algn="ctr">
                        <a:lnSpc>
                          <a:spcPct val="107000"/>
                        </a:lnSpc>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Thermal Energy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Power Tools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19009"/>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Bakeouts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Pumps and Motors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5077819"/>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Hot Work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Motion Tables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486157"/>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b="1">
                          <a:solidFill>
                            <a:srgbClr val="7030A0"/>
                          </a:solidFill>
                          <a:effectLst/>
                          <a:latin typeface="Calibri" panose="020F0502020204030204" pitchFamily="34" charset="0"/>
                          <a:ea typeface="Calibri" panose="020F0502020204030204" pitchFamily="34" charset="0"/>
                          <a:cs typeface="Arial" panose="020B0604020202020204" pitchFamily="34" charset="0"/>
                        </a:rPr>
                        <a:t>Cryogenics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Mobile Shielding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279358"/>
                  </a:ext>
                </a:extLst>
              </a:tr>
              <a:tr h="189398">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Potential Energy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Magnetic Fields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1042904177"/>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Crane Operations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Fringe Fields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730377"/>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Compressed Gasses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Other Hazards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854074050"/>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Vacuum/Pressure Vessels/piping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Confined Spaces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922222"/>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Vacuum Pumps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Noise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34465"/>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Material Handling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Silica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554941"/>
                  </a:ext>
                </a:extLst>
              </a:tr>
              <a:tr h="189398">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Access &amp; Egress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Ergonomics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276416"/>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Life Safety Egress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Asbestos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352637"/>
                  </a:ext>
                </a:extLst>
              </a:tr>
            </a:tbl>
          </a:graphicData>
        </a:graphic>
      </p:graphicFrame>
    </p:spTree>
    <p:extLst>
      <p:ext uri="{BB962C8B-B14F-4D97-AF65-F5344CB8AC3E}">
        <p14:creationId xmlns:p14="http://schemas.microsoft.com/office/powerpoint/2010/main" val="267923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3609346"/>
          </a:xfrm>
        </p:spPr>
        <p:txBody>
          <a:bodyPr/>
          <a:lstStyle/>
          <a:p>
            <a:r>
              <a:rPr lang="en-US" sz="2800" dirty="0" err="1">
                <a:solidFill>
                  <a:schemeClr val="bg1">
                    <a:lumMod val="75000"/>
                  </a:schemeClr>
                </a:solidFill>
              </a:rPr>
              <a:t>SwitchyardOverview</a:t>
            </a:r>
            <a:endParaRPr lang="en-US" sz="2800" dirty="0">
              <a:solidFill>
                <a:schemeClr val="bg1">
                  <a:lumMod val="75000"/>
                </a:schemeClr>
              </a:solidFill>
            </a:endParaRPr>
          </a:p>
          <a:p>
            <a:r>
              <a:rPr lang="en-US" sz="2800" dirty="0">
                <a:solidFill>
                  <a:schemeClr val="bg1">
                    <a:lumMod val="75000"/>
                  </a:schemeClr>
                </a:solidFill>
              </a:rPr>
              <a:t>Hazard Inventory </a:t>
            </a:r>
          </a:p>
          <a:p>
            <a:r>
              <a:rPr lang="en-US" sz="2800" dirty="0"/>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Switchyard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421026443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MKRZARSQM56R-1466480915-760</_dlc_DocId>
    <_dlc_DocIdUrl xmlns="c8a0c449-bc3f-4023-b6f3-9ae146c0e873">
      <Url>https://fermipoint.fnal.gov/org/eshq/ASD/_layouts/15/DocIdRedir.aspx?ID=MKRZARSQM56R-1466480915-760</Url>
      <Description>MKRZARSQM56R-1466480915-760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2.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3.xml><?xml version="1.0" encoding="utf-8"?>
<ds:datastoreItem xmlns:ds="http://schemas.openxmlformats.org/officeDocument/2006/customXml" ds:itemID="{6B9A9177-9946-41CD-B01B-8BAAEF071AA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8a0c449-bc3f-4023-b6f3-9ae146c0e873"/>
    <ds:schemaRef ds:uri="http://www.w3.org/XML/1998/namespace"/>
  </ds:schemaRefs>
</ds:datastoreItem>
</file>

<file path=customXml/itemProps4.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12796</TotalTime>
  <Words>2919</Words>
  <Application>Microsoft Office PowerPoint</Application>
  <PresentationFormat>On-screen Show (4:3)</PresentationFormat>
  <Paragraphs>659</Paragraphs>
  <Slides>32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MS Gothic</vt:lpstr>
      <vt:lpstr>Arial</vt:lpstr>
      <vt:lpstr>Calibri</vt:lpstr>
      <vt:lpstr>Helvetica</vt:lpstr>
      <vt:lpstr>Fermilab_PPT_090815</vt:lpstr>
      <vt:lpstr>1_Fermilab_PPT_090815</vt:lpstr>
      <vt:lpstr>PowerPoint Presentation</vt:lpstr>
      <vt:lpstr>Outline</vt:lpstr>
      <vt:lpstr>Outline</vt:lpstr>
      <vt:lpstr>Switchyard Overview</vt:lpstr>
      <vt:lpstr>Switchyard Overview</vt:lpstr>
      <vt:lpstr>Switchyard Overview</vt:lpstr>
      <vt:lpstr>Outline</vt:lpstr>
      <vt:lpstr>Hazard Inventory for Switchyard</vt:lpstr>
      <vt:lpstr>Outline</vt:lpstr>
      <vt:lpstr>Non-Accelerator Specific Hazards </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Outline</vt:lpstr>
      <vt:lpstr>Accelerator Specific Hazards - Radiological</vt:lpstr>
      <vt:lpstr>Outline</vt:lpstr>
      <vt:lpstr>Maximum Credible Incident (MCI) – Radiological</vt:lpstr>
      <vt:lpstr>Maximum Credible Incident (MCI) – Radiological</vt:lpstr>
      <vt:lpstr>Outline</vt:lpstr>
      <vt:lpstr>Credited Controls – Passive</vt:lpstr>
      <vt:lpstr>Credited Controls – Passive</vt:lpstr>
      <vt:lpstr>Credited Controls – Passive</vt:lpstr>
      <vt:lpstr>Credited Controls – Active Engineering</vt:lpstr>
      <vt:lpstr>Credited Controls – Active Engineering</vt:lpstr>
      <vt:lpstr>Credited Controls - Administrative</vt:lpstr>
      <vt:lpstr>Outline</vt:lpstr>
      <vt:lpstr>Defense in Depth Controls</vt:lpstr>
      <vt:lpstr>PowerPoint Presentation</vt:lpstr>
      <vt:lpstr>Outline</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Thomas R Kobilarcik</cp:lastModifiedBy>
  <cp:revision>193</cp:revision>
  <cp:lastPrinted>2014-01-20T19:40:21Z</cp:lastPrinted>
  <dcterms:created xsi:type="dcterms:W3CDTF">2017-02-13T18:49:53Z</dcterms:created>
  <dcterms:modified xsi:type="dcterms:W3CDTF">2024-01-21T18:37:19Z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c9585225-9093-411f-b1a1-ad178b732be5</vt:lpwstr>
  </property>
</Properties>
</file>