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40"/>
  </p:notesMasterIdLst>
  <p:handoutMasterIdLst>
    <p:handoutMasterId r:id="rId41"/>
  </p:handoutMasterIdLst>
  <p:sldIdLst>
    <p:sldId id="340" r:id="rId7"/>
    <p:sldId id="275" r:id="rId8"/>
    <p:sldId id="356" r:id="rId9"/>
    <p:sldId id="379" r:id="rId10"/>
    <p:sldId id="395" r:id="rId11"/>
    <p:sldId id="357" r:id="rId12"/>
    <p:sldId id="322" r:id="rId13"/>
    <p:sldId id="358" r:id="rId14"/>
    <p:sldId id="389" r:id="rId15"/>
    <p:sldId id="348" r:id="rId16"/>
    <p:sldId id="390" r:id="rId17"/>
    <p:sldId id="377" r:id="rId18"/>
    <p:sldId id="378" r:id="rId19"/>
    <p:sldId id="347" r:id="rId20"/>
    <p:sldId id="349" r:id="rId21"/>
    <p:sldId id="359" r:id="rId22"/>
    <p:sldId id="361" r:id="rId23"/>
    <p:sldId id="362" r:id="rId24"/>
    <p:sldId id="326" r:id="rId25"/>
    <p:sldId id="399" r:id="rId26"/>
    <p:sldId id="391" r:id="rId27"/>
    <p:sldId id="363" r:id="rId28"/>
    <p:sldId id="392" r:id="rId29"/>
    <p:sldId id="394" r:id="rId30"/>
    <p:sldId id="366" r:id="rId31"/>
    <p:sldId id="393" r:id="rId32"/>
    <p:sldId id="397" r:id="rId33"/>
    <p:sldId id="331" r:id="rId34"/>
    <p:sldId id="398" r:id="rId35"/>
    <p:sldId id="370" r:id="rId36"/>
    <p:sldId id="372" r:id="rId37"/>
    <p:sldId id="373" r:id="rId38"/>
    <p:sldId id="375" r:id="rId3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E00FF"/>
    <a:srgbClr val="020202"/>
    <a:srgbClr val="505050"/>
    <a:srgbClr val="004C97"/>
    <a:srgbClr val="0D3B8E"/>
    <a:srgbClr val="003087"/>
    <a:srgbClr val="03005F"/>
    <a:srgbClr val="0C075E"/>
    <a:srgbClr val="50504E"/>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75" autoAdjust="0"/>
    <p:restoredTop sz="93419" autoAdjust="0"/>
  </p:normalViewPr>
  <p:slideViewPr>
    <p:cSldViewPr snapToGrid="0" snapToObjects="1" showGuides="1">
      <p:cViewPr varScale="1">
        <p:scale>
          <a:sx n="83" d="100"/>
          <a:sy n="83" d="100"/>
        </p:scale>
        <p:origin x="1272" y="8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Olander/Kobilarcik | Meson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Olander/Kobilarcik | Meson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Olander/Kobilarcik | Meson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Tom Kobilarcik presenting for Mike Olander	</a:t>
            </a:r>
          </a:p>
          <a:p>
            <a:r>
              <a:rPr lang="en-US" sz="1600" dirty="0"/>
              <a:t>Switchyard Internal Readiness Review </a:t>
            </a:r>
          </a:p>
          <a:p>
            <a:r>
              <a:rPr lang="en-US" sz="1600" dirty="0"/>
              <a:t>23 January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13 – Meson</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1400093"/>
          </a:xfrm>
        </p:spPr>
        <p:txBody>
          <a:bodyPr/>
          <a:lstStyle/>
          <a:p>
            <a:r>
              <a:rPr lang="en-US" sz="2000" dirty="0"/>
              <a:t>Residual Activation</a:t>
            </a:r>
          </a:p>
          <a:p>
            <a:pPr lvl="1"/>
            <a:r>
              <a:rPr lang="en-US" sz="1800" dirty="0"/>
              <a:t>High intensity beam delivery can produce activated materials inside the Switchyard enclosures due to beam loss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514409633"/>
              </p:ext>
            </p:extLst>
          </p:nvPr>
        </p:nvGraphicFramePr>
        <p:xfrm>
          <a:off x="285030" y="2189084"/>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Local Component Shielding</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29649"/>
            <a:ext cx="8672513" cy="1143197"/>
          </a:xfrm>
        </p:spPr>
        <p:txBody>
          <a:bodyPr/>
          <a:lstStyle/>
          <a:p>
            <a:r>
              <a:rPr lang="en-US" sz="2000" dirty="0"/>
              <a:t>Radioactive Water System</a:t>
            </a:r>
          </a:p>
          <a:p>
            <a:pPr lvl="1"/>
            <a:r>
              <a:rPr lang="en-US" sz="1800" dirty="0"/>
              <a:t>Applies to the Meson Target Train</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9826587"/>
              </p:ext>
            </p:extLst>
          </p:nvPr>
        </p:nvGraphicFramePr>
        <p:xfrm>
          <a:off x="228600" y="2011151"/>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Radiological Work Permit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73952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38691"/>
            <a:ext cx="8672513" cy="1080027"/>
          </a:xfrm>
        </p:spPr>
        <p:txBody>
          <a:bodyPr/>
          <a:lstStyle/>
          <a:p>
            <a:r>
              <a:rPr lang="en-US" sz="2000" dirty="0"/>
              <a:t>Air Activation</a:t>
            </a:r>
          </a:p>
          <a:p>
            <a:pPr lvl="1"/>
            <a:r>
              <a:rPr lang="en-US" sz="1800" dirty="0"/>
              <a:t>Air activation can occur at any area where high beam losses are present. </a:t>
            </a:r>
          </a:p>
          <a:p>
            <a:pPr lvl="1"/>
            <a:r>
              <a:rPr lang="en-US" sz="1800" dirty="0"/>
              <a:t>Hazard applies to onsite facility workers and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25359025"/>
              </p:ext>
            </p:extLst>
          </p:nvPr>
        </p:nvGraphicFramePr>
        <p:xfrm>
          <a:off x="228600" y="2077780"/>
          <a:ext cx="8573940" cy="225552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502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75680">
                <a:tc>
                  <a:txBody>
                    <a:bodyPr/>
                    <a:lstStyle/>
                    <a:p>
                      <a:r>
                        <a:rPr lang="en-US" sz="1600" dirty="0"/>
                        <a:t>L: A</a:t>
                      </a:r>
                    </a:p>
                    <a:p>
                      <a:r>
                        <a:rPr lang="en-US" sz="1600" dirty="0"/>
                        <a:t>C: N</a:t>
                      </a:r>
                    </a:p>
                    <a:p>
                      <a:r>
                        <a:rPr lang="en-US" sz="1600" dirty="0"/>
                        <a:t>R: IV</a:t>
                      </a:r>
                    </a:p>
                  </a:txBody>
                  <a:tcPr/>
                </a:tc>
                <a:tc>
                  <a:txBody>
                    <a:bodyPr/>
                    <a:lstStyle/>
                    <a:p>
                      <a:r>
                        <a:rPr lang="en-US" sz="1600" kern="1200" dirty="0">
                          <a:solidFill>
                            <a:schemeClr val="dk1"/>
                          </a:solidFill>
                          <a:effectLst/>
                          <a:latin typeface="+mn-lt"/>
                          <a:ea typeface="+mn-ea"/>
                          <a:cs typeface="+mn-cs"/>
                        </a:rPr>
                        <a:t>P -- </a:t>
                      </a:r>
                      <a:r>
                        <a:rPr lang="en-US" sz="1800" b="0" i="0" kern="1200" dirty="0">
                          <a:solidFill>
                            <a:schemeClr val="dk1"/>
                          </a:solidFill>
                          <a:effectLst/>
                          <a:latin typeface="+mn-lt"/>
                          <a:ea typeface="+mn-ea"/>
                          <a:cs typeface="+mn-cs"/>
                        </a:rPr>
                        <a:t>Measured air release documented in 2003 Shielding Assessment for the Switchyard 120 Project indicated 0 Ci per year under similar beam condition</a:t>
                      </a:r>
                      <a:endParaRPr lang="en-US"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Air Flow</a:t>
                      </a:r>
                    </a:p>
                    <a:p>
                      <a:r>
                        <a:rPr lang="en-US" sz="1600" kern="1200" dirty="0">
                          <a:solidFill>
                            <a:schemeClr val="dk1"/>
                          </a:solidFill>
                          <a:effectLst/>
                          <a:latin typeface="+mn-lt"/>
                          <a:ea typeface="+mn-ea"/>
                          <a:cs typeface="+mn-cs"/>
                        </a:rPr>
                        <a:t>M – Run Conditions</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57987"/>
            <a:ext cx="8672513" cy="2085452"/>
          </a:xfrm>
        </p:spPr>
        <p:txBody>
          <a:bodyPr/>
          <a:lstStyle/>
          <a:p>
            <a:r>
              <a:rPr lang="en-US" sz="2000" dirty="0">
                <a:latin typeface="Helvetica" panose="020B0604020202020204" pitchFamily="34" charset="0"/>
                <a:cs typeface="Helvetica" panose="020B0604020202020204" pitchFamily="34" charset="0"/>
              </a:rPr>
              <a:t>Soil Interactions</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R</a:t>
            </a:r>
            <a:r>
              <a:rPr lang="en-US" sz="1800" dirty="0">
                <a:effectLst/>
                <a:latin typeface="Helvetica" panose="020B0604020202020204" pitchFamily="34" charset="0"/>
                <a:ea typeface="MS Mincho" panose="02020609040205080304" pitchFamily="49" charset="-128"/>
                <a:cs typeface="Helvetica" panose="020B0604020202020204" pitchFamily="34" charset="0"/>
              </a:rPr>
              <a:t>adionuclides are produced which may contaminate ground water</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in areas of high chronic losses when the beam passes through a berm pipe</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around the Meson Target Train Dump</a:t>
            </a:r>
          </a:p>
          <a:p>
            <a:pPr lvl="1"/>
            <a:r>
              <a:rPr lang="en-US" sz="1800" dirty="0">
                <a:latin typeface="Helvetica" panose="020B0604020202020204" pitchFamily="34" charset="0"/>
                <a:cs typeface="Helvetica" panose="020B0604020202020204" pitchFamily="34" charset="0"/>
              </a:rPr>
              <a:t>Hazard applies to onsite facility workers and onsite co-located workers</a:t>
            </a: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94843917"/>
              </p:ext>
            </p:extLst>
          </p:nvPr>
        </p:nvGraphicFramePr>
        <p:xfrm>
          <a:off x="216439" y="2985866"/>
          <a:ext cx="8573940" cy="208545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7075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0633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Radiological Work Permit required for excavation</a:t>
                      </a:r>
                    </a:p>
                    <a:p>
                      <a:r>
                        <a:rPr lang="en-US" sz="1600" kern="1200" dirty="0">
                          <a:solidFill>
                            <a:schemeClr val="dk1"/>
                          </a:solidFill>
                          <a:effectLst/>
                          <a:latin typeface="+mn-lt"/>
                          <a:ea typeface="+mn-ea"/>
                          <a:cs typeface="+mn-cs"/>
                        </a:rPr>
                        <a:t>M – Engineered Beam Dump</a:t>
                      </a:r>
                    </a:p>
                    <a:p>
                      <a:r>
                        <a:rPr lang="en-US" sz="1600" kern="1200" dirty="0">
                          <a:solidFill>
                            <a:schemeClr val="dk1"/>
                          </a:solidFill>
                          <a:effectLst/>
                          <a:latin typeface="+mn-lt"/>
                          <a:ea typeface="+mn-ea"/>
                          <a:cs typeface="+mn-cs"/>
                        </a:rPr>
                        <a:t>M – Beamline Design</a:t>
                      </a:r>
                    </a:p>
                    <a:p>
                      <a:r>
                        <a:rPr lang="en-US" sz="1600" kern="1200" dirty="0">
                          <a:solidFill>
                            <a:schemeClr val="dk1"/>
                          </a:solidFill>
                          <a:effectLst/>
                          <a:latin typeface="+mn-lt"/>
                          <a:ea typeface="+mn-ea"/>
                          <a:cs typeface="+mn-cs"/>
                        </a:rPr>
                        <a:t>M – Run Conditions</a:t>
                      </a:r>
                      <a:endParaRPr lang="en-US" sz="1600" dirty="0"/>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043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680209"/>
          </a:xfrm>
        </p:spPr>
        <p:txBody>
          <a:bodyPr/>
          <a:lstStyle/>
          <a:p>
            <a:r>
              <a:rPr lang="en-US" sz="2000" dirty="0"/>
              <a:t>Radioactive Waste</a:t>
            </a:r>
          </a:p>
          <a:p>
            <a:pPr lvl="1"/>
            <a:r>
              <a:rPr lang="en-US" sz="1800" dirty="0"/>
              <a:t>Radioactive waste produced during Switchyard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208565262"/>
              </p:ext>
            </p:extLst>
          </p:nvPr>
        </p:nvGraphicFramePr>
        <p:xfrm>
          <a:off x="341460" y="2911796"/>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r>
                        <a:rPr lang="en-US" sz="1600" dirty="0"/>
                        <a:t>M – Material survey and release process</a:t>
                      </a:r>
                    </a:p>
                  </a:txBody>
                  <a:tcPr/>
                </a:tc>
                <a:tc>
                  <a:txBody>
                    <a:bodyPr/>
                    <a:lstStyle/>
                    <a:p>
                      <a:r>
                        <a:rPr lang="en-US" sz="1600" dirty="0"/>
                        <a:t>L:BEU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1505432"/>
          </a:xfrm>
        </p:spPr>
        <p:txBody>
          <a:bodyPr/>
          <a:lstStyle/>
          <a:p>
            <a:r>
              <a:rPr lang="en-US" sz="2000" dirty="0"/>
              <a:t>Contamination</a:t>
            </a:r>
          </a:p>
          <a:p>
            <a:pPr lvl="1"/>
            <a:r>
              <a:rPr lang="en-US" sz="1800" dirty="0"/>
              <a:t>Contamination is found in the Switchyard enclosures in areas where beam passes through an air gap, such as vacuum isolation at a septum.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626102110"/>
              </p:ext>
            </p:extLst>
          </p:nvPr>
        </p:nvGraphicFramePr>
        <p:xfrm>
          <a:off x="277886" y="2476982"/>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Radiation Survey</a:t>
                      </a:r>
                    </a:p>
                    <a:p>
                      <a:r>
                        <a:rPr lang="en-US" sz="1600" kern="1200" dirty="0">
                          <a:solidFill>
                            <a:schemeClr val="dk1"/>
                          </a:solidFill>
                          <a:effectLst/>
                          <a:latin typeface="+mn-lt"/>
                          <a:ea typeface="+mn-ea"/>
                          <a:cs typeface="+mn-cs"/>
                        </a:rPr>
                        <a:t>P –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4352804"/>
          </a:xfrm>
        </p:spPr>
        <p:txBody>
          <a:bodyPr/>
          <a:lstStyle/>
          <a:p>
            <a:pPr marL="0" indent="0">
              <a:buNone/>
            </a:pPr>
            <a:r>
              <a:rPr lang="en-US" sz="2000" b="1" dirty="0"/>
              <a:t>Radiological – Prompt Ionizing Radiation</a:t>
            </a:r>
          </a:p>
          <a:p>
            <a:r>
              <a:rPr lang="en-US" sz="1800" dirty="0"/>
              <a:t>Ionizing radiation due to beam loss in the Meson enclosures</a:t>
            </a:r>
          </a:p>
          <a:p>
            <a:r>
              <a:rPr lang="en-US" sz="2000" dirty="0"/>
              <a:t>Analyzed maximum credible incident (MCI) to determine credited controls</a:t>
            </a:r>
          </a:p>
          <a:p>
            <a:r>
              <a:rPr lang="en-US" sz="2000" dirty="0"/>
              <a:t>Hazard applies to onsite facility workers, onsite co-located workers</a:t>
            </a:r>
          </a:p>
          <a:p>
            <a:r>
              <a:rPr lang="en-US" sz="2000" dirty="0">
                <a:solidFill>
                  <a:srgbClr val="FF0000"/>
                </a:solidFill>
              </a:rPr>
              <a:t>Credited Controls are needed</a:t>
            </a:r>
          </a:p>
          <a:p>
            <a:pPr marL="0" indent="0">
              <a:buNone/>
            </a:pPr>
            <a:endParaRPr lang="en-US" sz="2000" dirty="0"/>
          </a:p>
          <a:p>
            <a:pPr marL="0" indent="0">
              <a:buNone/>
            </a:pPr>
            <a:r>
              <a:rPr lang="en-US" sz="2000" b="1" dirty="0"/>
              <a:t>Cryogenics – Oxygen Deficiency Hazards (ODH)</a:t>
            </a:r>
          </a:p>
          <a:p>
            <a:r>
              <a:rPr lang="en-US" sz="2000" dirty="0"/>
              <a:t>Cryogens are not used operationally in Meson</a:t>
            </a:r>
          </a:p>
          <a:p>
            <a:r>
              <a:rPr lang="en-US" sz="2000" dirty="0"/>
              <a:t>Cryogenic transfer lines pass through the Meson enclosures</a:t>
            </a:r>
          </a:p>
          <a:p>
            <a:r>
              <a:rPr lang="en-US" sz="2000" dirty="0"/>
              <a:t>Meson enclosures M02, M03, M04, and M05 are classified as ODH-1 areas</a:t>
            </a:r>
          </a:p>
          <a:p>
            <a:r>
              <a:rPr lang="en-US" sz="2000" dirty="0">
                <a:solidFill>
                  <a:srgbClr val="FF0000"/>
                </a:solidFill>
              </a:rPr>
              <a:t>Credited Controls are needed</a:t>
            </a:r>
          </a:p>
          <a:p>
            <a:endParaRPr lang="en-US" sz="2000" dirty="0"/>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672513" cy="3137463"/>
          </a:xfrm>
        </p:spPr>
        <p:txBody>
          <a:bodyPr/>
          <a:lstStyle/>
          <a:p>
            <a:r>
              <a:rPr lang="en-US" sz="1800" dirty="0"/>
              <a:t>120 GeV protons: 4.2E13 protons per cycle at 55 second cycle time, delivered from P3 line in Switchyard</a:t>
            </a:r>
          </a:p>
          <a:p>
            <a:r>
              <a:rPr lang="en-US" sz="1800" dirty="0"/>
              <a:t>The </a:t>
            </a:r>
            <a:r>
              <a:rPr lang="en-US" sz="1800" dirty="0" err="1"/>
              <a:t>MTest</a:t>
            </a:r>
            <a:r>
              <a:rPr lang="en-US" sz="1800" dirty="0"/>
              <a:t> and </a:t>
            </a:r>
            <a:r>
              <a:rPr lang="en-US" sz="1800" dirty="0" err="1"/>
              <a:t>MCenter</a:t>
            </a:r>
            <a:r>
              <a:rPr lang="en-US" sz="1800" dirty="0"/>
              <a:t> beamlines also transport secondary beam, that is, beam produced by the interaction of the 120 GeV protons with a target</a:t>
            </a:r>
          </a:p>
          <a:p>
            <a:pPr lvl="1"/>
            <a:r>
              <a:rPr lang="en-US" sz="1600" dirty="0"/>
              <a:t>The configuration of the secondary line is controlled by a “mode controller”, which is a credited control</a:t>
            </a:r>
          </a:p>
          <a:p>
            <a:pPr lvl="1"/>
            <a:r>
              <a:rPr lang="en-US" sz="1600" dirty="0"/>
              <a:t>Each secondary beamline is considered separately</a:t>
            </a:r>
          </a:p>
          <a:p>
            <a:pPr lvl="1"/>
            <a:r>
              <a:rPr lang="en-US" sz="1600" dirty="0"/>
              <a:t>Each secondary beam assumes 120 GeV protons, 4.2E13 protons per cycle, and 55 second cycle time</a:t>
            </a:r>
          </a:p>
          <a:p>
            <a:pPr lvl="1"/>
            <a:r>
              <a:rPr lang="en-US" sz="1600" dirty="0"/>
              <a:t>Each secondary beam is assumed to be in the mode which results in the greatest radiological impact </a:t>
            </a: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Meson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672513" cy="5163032"/>
          </a:xfrm>
        </p:spPr>
        <p:txBody>
          <a:bodyPr/>
          <a:lstStyle/>
          <a:p>
            <a:pPr marL="57150" indent="0">
              <a:buNone/>
            </a:pPr>
            <a:r>
              <a:rPr lang="en-US" sz="2000" dirty="0">
                <a:solidFill>
                  <a:srgbClr val="FF0000"/>
                </a:solidFill>
              </a:rPr>
              <a:t>For the Meson Area primary beam the MCI is 2.8E15 protons per hour:</a:t>
            </a:r>
          </a:p>
          <a:p>
            <a:r>
              <a:rPr lang="en-US" sz="2000" dirty="0">
                <a:solidFill>
                  <a:srgbClr val="FF0000"/>
                </a:solidFill>
              </a:rPr>
              <a:t>The most we can get from Switchyard</a:t>
            </a:r>
          </a:p>
          <a:p>
            <a:r>
              <a:rPr lang="en-US" sz="2000" dirty="0">
                <a:solidFill>
                  <a:srgbClr val="FF0000"/>
                </a:solidFill>
              </a:rPr>
              <a:t>55 second cycle time</a:t>
            </a:r>
          </a:p>
          <a:p>
            <a:r>
              <a:rPr lang="en-US" sz="2000" dirty="0">
                <a:solidFill>
                  <a:srgbClr val="FF0000"/>
                </a:solidFill>
              </a:rPr>
              <a:t>120 GeV protons</a:t>
            </a:r>
          </a:p>
          <a:p>
            <a:pPr marL="0" indent="0">
              <a:buNone/>
            </a:pPr>
            <a:endParaRPr lang="en-US" sz="2000" dirty="0">
              <a:solidFill>
                <a:srgbClr val="FF0000"/>
              </a:solidFill>
            </a:endParaRPr>
          </a:p>
          <a:p>
            <a:pPr marL="0" indent="0">
              <a:buNone/>
            </a:pPr>
            <a:r>
              <a:rPr lang="en-US" sz="2000" dirty="0">
                <a:solidFill>
                  <a:schemeClr val="tx1"/>
                </a:solidFill>
              </a:rPr>
              <a:t>For </a:t>
            </a:r>
            <a:r>
              <a:rPr lang="en-US" sz="2000" dirty="0" err="1">
                <a:solidFill>
                  <a:schemeClr val="tx1"/>
                </a:solidFill>
              </a:rPr>
              <a:t>MTest</a:t>
            </a:r>
            <a:r>
              <a:rPr lang="en-US" sz="2000" dirty="0">
                <a:solidFill>
                  <a:schemeClr val="tx1"/>
                </a:solidFill>
              </a:rPr>
              <a:t> secondary beam, results in:</a:t>
            </a:r>
          </a:p>
          <a:p>
            <a:r>
              <a:rPr lang="en-US" sz="2000" dirty="0">
                <a:solidFill>
                  <a:schemeClr val="tx1"/>
                </a:solidFill>
              </a:rPr>
              <a:t>2.8E10 particles per hour</a:t>
            </a:r>
          </a:p>
          <a:p>
            <a:r>
              <a:rPr lang="en-US" sz="2000" dirty="0">
                <a:solidFill>
                  <a:schemeClr val="tx1"/>
                </a:solidFill>
              </a:rPr>
              <a:t>55 second cycle time</a:t>
            </a:r>
          </a:p>
          <a:p>
            <a:r>
              <a:rPr lang="en-US" sz="2000" dirty="0">
                <a:solidFill>
                  <a:schemeClr val="tx1"/>
                </a:solidFill>
              </a:rPr>
              <a:t>30 GeV particles</a:t>
            </a:r>
          </a:p>
          <a:p>
            <a:pPr marL="0" indent="0">
              <a:buNone/>
            </a:pPr>
            <a:endParaRPr lang="en-US" sz="2000" dirty="0">
              <a:solidFill>
                <a:schemeClr val="tx1"/>
              </a:solidFill>
            </a:endParaRPr>
          </a:p>
          <a:p>
            <a:pPr marL="0" indent="0">
              <a:buNone/>
            </a:pPr>
            <a:r>
              <a:rPr lang="en-US" sz="2000" dirty="0">
                <a:solidFill>
                  <a:schemeClr val="tx1"/>
                </a:solidFill>
              </a:rPr>
              <a:t>For </a:t>
            </a:r>
            <a:r>
              <a:rPr lang="en-US" sz="2000" dirty="0" err="1">
                <a:solidFill>
                  <a:schemeClr val="tx1"/>
                </a:solidFill>
              </a:rPr>
              <a:t>MCenter</a:t>
            </a:r>
            <a:r>
              <a:rPr lang="en-US" sz="2000" dirty="0">
                <a:solidFill>
                  <a:schemeClr val="tx1"/>
                </a:solidFill>
              </a:rPr>
              <a:t> secondary beam, results in:</a:t>
            </a:r>
          </a:p>
          <a:p>
            <a:r>
              <a:rPr lang="en-US" sz="2000" dirty="0">
                <a:solidFill>
                  <a:schemeClr val="tx1"/>
                </a:solidFill>
              </a:rPr>
              <a:t>1.3E12 particles per hour</a:t>
            </a:r>
          </a:p>
          <a:p>
            <a:r>
              <a:rPr lang="en-US" sz="2000" dirty="0">
                <a:solidFill>
                  <a:schemeClr val="tx1"/>
                </a:solidFill>
              </a:rPr>
              <a:t>55 second cycle time</a:t>
            </a:r>
          </a:p>
          <a:p>
            <a:r>
              <a:rPr lang="en-US" sz="2000" dirty="0">
                <a:solidFill>
                  <a:schemeClr val="tx1"/>
                </a:solidFill>
              </a:rPr>
              <a:t>90 GeV particles</a:t>
            </a:r>
          </a:p>
          <a:p>
            <a:pPr marL="0" indent="0">
              <a:buNone/>
            </a:pPr>
            <a:endParaRPr lang="en-US" sz="2000" dirty="0">
              <a:solidFill>
                <a:srgbClr val="FF0000"/>
              </a:solidFill>
            </a:endParaRPr>
          </a:p>
          <a:p>
            <a:pPr marL="0" indent="0">
              <a:buNone/>
            </a:pPr>
            <a:endParaRPr lang="en-US" sz="1200"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1349866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2000" dirty="0"/>
              <a:t>The MCI focuses on exposure to an onsite worker, an onsite coworker and the maximally exposed off-site individual (MOI)</a:t>
            </a:r>
          </a:p>
          <a:p>
            <a:r>
              <a:rPr lang="en-US" sz="2000" dirty="0">
                <a:latin typeface="Helvetica" panose="020B0604020202020204" pitchFamily="34" charset="0"/>
                <a:cs typeface="Helvetica" panose="020B0604020202020204" pitchFamily="34" charset="0"/>
              </a:rPr>
              <a:t>Fermilab uses Credited Controls that flow down to the Accelerator Safety Envelope (ASE) to mitigate the consequences of an MCI to the following conditions:</a:t>
            </a:r>
          </a:p>
          <a:p>
            <a:pPr marL="742950" lvl="2" indent="-342900">
              <a:tabLst>
                <a:tab pos="914400" algn="l"/>
              </a:tabLst>
            </a:pPr>
            <a:r>
              <a:rPr lang="en-US" sz="1800" dirty="0">
                <a:latin typeface="Helvetica" panose="020B0604020202020204" pitchFamily="34" charset="0"/>
                <a:cs typeface="Helvetica" panose="020B0604020202020204" pitchFamily="34" charset="0"/>
              </a:rPr>
              <a:t>Less than 5 rem in one hour in any area accessible by facility workers or co-located workers</a:t>
            </a:r>
          </a:p>
          <a:p>
            <a:pPr marL="742950" lvl="2" indent="-342900">
              <a:tabLst>
                <a:tab pos="914400" algn="l"/>
              </a:tabLst>
            </a:pPr>
            <a:r>
              <a:rPr lang="en-US" sz="1800" dirty="0">
                <a:latin typeface="Helvetica" panose="020B0604020202020204" pitchFamily="34" charset="0"/>
                <a:cs typeface="Helvetica" panose="020B0604020202020204" pitchFamily="34" charset="0"/>
              </a:rPr>
              <a:t>Less than 500 mrem in one hour in all Laboratory areas to which the public is assumed to be excluded</a:t>
            </a:r>
          </a:p>
          <a:p>
            <a:pPr marL="742950" lvl="2" indent="-342900">
              <a:tabLst>
                <a:tab pos="914400" algn="l"/>
              </a:tabLst>
            </a:pPr>
            <a:r>
              <a:rPr lang="en-US" sz="1800" dirty="0">
                <a:latin typeface="Helvetica" panose="020B0604020202020204" pitchFamily="34" charset="0"/>
                <a:cs typeface="Helvetica" panose="020B0604020202020204" pitchFamily="34" charset="0"/>
              </a:rPr>
              <a:t>Less than 100 mrem in one hour at Fermilab’s site boundary and/or in any areas onsite in which the public is authorized (which includes Batavia Road, Prairie Path, parking lots open to the public, and general access areas including Wilson Hall, Ramsey Auditorium)</a:t>
            </a: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Tree>
    <p:extLst>
      <p:ext uri="{BB962C8B-B14F-4D97-AF65-F5344CB8AC3E}">
        <p14:creationId xmlns:p14="http://schemas.microsoft.com/office/powerpoint/2010/main" val="319898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Shielding Assessment Discussion</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5920"/>
            <a:ext cx="8672513" cy="5393385"/>
          </a:xfrm>
        </p:spPr>
        <p:txBody>
          <a:bodyPr/>
          <a:lstStyle/>
          <a:p>
            <a:pPr marL="0" indent="0">
              <a:buNone/>
            </a:pPr>
            <a:r>
              <a:rPr lang="en-US" sz="2000" b="1" dirty="0"/>
              <a:t>Permanent Shielding </a:t>
            </a:r>
          </a:p>
          <a:p>
            <a:r>
              <a:rPr lang="en-US" sz="2000" dirty="0"/>
              <a:t>The required shielding will vary depending on whether the beam strikes a magnet, long pipe, or buried pipe.  Where the permanent shielding is less than the required shielding, active engineered controls will be used.</a:t>
            </a:r>
          </a:p>
          <a:p>
            <a:pPr marL="0" indent="0">
              <a:buNone/>
            </a:pPr>
            <a:r>
              <a:rPr lang="en-US" sz="2000" b="1" dirty="0"/>
              <a:t>Movable Shielding</a:t>
            </a:r>
          </a:p>
          <a:p>
            <a:pPr>
              <a:lnSpc>
                <a:spcPct val="107000"/>
              </a:lnSpc>
            </a:pPr>
            <a:r>
              <a:rPr lang="en-US" sz="2000" dirty="0"/>
              <a:t>The Meson Area has moveable shielding placed in the tunnel vehicle access entrances at M01, M02, M03, and M04, at the M04 and M05 crossovers, and along the sides and in between the MC7 and MC8 enclosures. The MC6 and MT6 enclosures are assembled from large concrete movable shielding blocks. These movable shield blocks are either posted to prohibit moving of these blocks without ESH approval or are additionally chained and locked with a Radiation Safety lock and an applicable padlock, where deemed necessary.</a:t>
            </a:r>
          </a:p>
          <a:p>
            <a:pPr marL="0" indent="0">
              <a:buNone/>
            </a:pPr>
            <a:r>
              <a:rPr lang="en-US" sz="2000" b="1" dirty="0"/>
              <a:t>Penetration Shielding</a:t>
            </a:r>
          </a:p>
          <a:p>
            <a:r>
              <a:rPr lang="en-US" sz="2000" dirty="0">
                <a:effectLst/>
                <a:latin typeface="Helvetica" panose="020B0604020202020204" pitchFamily="34" charset="0"/>
                <a:ea typeface="Calibri" panose="020F0502020204030204" pitchFamily="34" charset="0"/>
                <a:cs typeface="Helvetica" panose="020B0604020202020204" pitchFamily="34" charset="0"/>
              </a:rPr>
              <a:t>The enclosures have utility penetrations throughout the service buildings and are accounted for in the Safety Assessment Document</a:t>
            </a:r>
            <a:endParaRPr lang="en-US" sz="2000"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206005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325406" y="812729"/>
            <a:ext cx="4674858" cy="427877"/>
          </a:xfrm>
        </p:spPr>
        <p:txBody>
          <a:bodyPr/>
          <a:lstStyle/>
          <a:p>
            <a:pPr marL="0" indent="0">
              <a:buNone/>
            </a:pPr>
            <a:r>
              <a:rPr lang="en-US" sz="2000" b="1" dirty="0"/>
              <a:t>Permanent Shielding – Example Table</a:t>
            </a:r>
          </a:p>
          <a:p>
            <a:pPr marL="0" indent="0">
              <a:buNone/>
            </a:pP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11" name="TextBox 10">
            <a:extLst>
              <a:ext uri="{FF2B5EF4-FFF2-40B4-BE49-F238E27FC236}">
                <a16:creationId xmlns:a16="http://schemas.microsoft.com/office/drawing/2014/main" id="{F24FAFCC-B3ED-5371-5F56-2DD0CBED4705}"/>
              </a:ext>
            </a:extLst>
          </p:cNvPr>
          <p:cNvSpPr txBox="1"/>
          <p:nvPr/>
        </p:nvSpPr>
        <p:spPr>
          <a:xfrm>
            <a:off x="6059421" y="1240606"/>
            <a:ext cx="2429527" cy="3046988"/>
          </a:xfrm>
          <a:prstGeom prst="rect">
            <a:avLst/>
          </a:prstGeom>
          <a:noFill/>
        </p:spPr>
        <p:txBody>
          <a:bodyPr wrap="square" rtlCol="0">
            <a:spAutoFit/>
          </a:bodyPr>
          <a:lstStyle/>
          <a:p>
            <a:r>
              <a:rPr lang="en-US" dirty="0"/>
              <a:t>Example of a permanent shielding table showing location, loss type (category), and credited shielding.</a:t>
            </a:r>
          </a:p>
        </p:txBody>
      </p:sp>
      <p:graphicFrame>
        <p:nvGraphicFramePr>
          <p:cNvPr id="7" name="Table 6">
            <a:extLst>
              <a:ext uri="{FF2B5EF4-FFF2-40B4-BE49-F238E27FC236}">
                <a16:creationId xmlns:a16="http://schemas.microsoft.com/office/drawing/2014/main" id="{80403B2C-C32E-043F-C19A-10C5E2E13B97}"/>
              </a:ext>
            </a:extLst>
          </p:cNvPr>
          <p:cNvGraphicFramePr>
            <a:graphicFrameLocks noGrp="1"/>
          </p:cNvGraphicFramePr>
          <p:nvPr>
            <p:extLst>
              <p:ext uri="{D42A27DB-BD31-4B8C-83A1-F6EECF244321}">
                <p14:modId xmlns:p14="http://schemas.microsoft.com/office/powerpoint/2010/main" val="1867917095"/>
              </p:ext>
            </p:extLst>
          </p:nvPr>
        </p:nvGraphicFramePr>
        <p:xfrm>
          <a:off x="429419" y="1373706"/>
          <a:ext cx="4837062" cy="4383913"/>
        </p:xfrm>
        <a:graphic>
          <a:graphicData uri="http://schemas.openxmlformats.org/drawingml/2006/table">
            <a:tbl>
              <a:tblPr firstRow="1" firstCol="1" bandRow="1">
                <a:tableStyleId>{5C22544A-7EE6-4342-B048-85BDC9FD1C3A}</a:tableStyleId>
              </a:tblPr>
              <a:tblGrid>
                <a:gridCol w="1776685">
                  <a:extLst>
                    <a:ext uri="{9D8B030D-6E8A-4147-A177-3AD203B41FA5}">
                      <a16:colId xmlns:a16="http://schemas.microsoft.com/office/drawing/2014/main" val="1393148997"/>
                    </a:ext>
                  </a:extLst>
                </a:gridCol>
                <a:gridCol w="1354227">
                  <a:extLst>
                    <a:ext uri="{9D8B030D-6E8A-4147-A177-3AD203B41FA5}">
                      <a16:colId xmlns:a16="http://schemas.microsoft.com/office/drawing/2014/main" val="2367114584"/>
                    </a:ext>
                  </a:extLst>
                </a:gridCol>
                <a:gridCol w="1706150">
                  <a:extLst>
                    <a:ext uri="{9D8B030D-6E8A-4147-A177-3AD203B41FA5}">
                      <a16:colId xmlns:a16="http://schemas.microsoft.com/office/drawing/2014/main" val="4025231877"/>
                    </a:ext>
                  </a:extLst>
                </a:gridCol>
              </a:tblGrid>
              <a:tr h="186055">
                <a:tc>
                  <a:txBody>
                    <a:bodyPr/>
                    <a:lstStyle/>
                    <a:p>
                      <a:pPr marL="457200" marR="0" algn="ctr">
                        <a:lnSpc>
                          <a:spcPct val="107000"/>
                        </a:lnSpc>
                        <a:spcBef>
                          <a:spcPts val="0"/>
                        </a:spcBef>
                        <a:spcAft>
                          <a:spcPts val="0"/>
                        </a:spcAft>
                      </a:pPr>
                      <a:r>
                        <a:rPr lang="en-US" sz="1400" dirty="0">
                          <a:effectLst/>
                        </a:rPr>
                        <a:t>Z-Range</a:t>
                      </a:r>
                    </a:p>
                    <a:p>
                      <a:pPr marL="45720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(cell of ft)</a:t>
                      </a:r>
                    </a:p>
                  </a:txBody>
                  <a:tcPr marL="68580" marR="68580" marT="0" marB="0"/>
                </a:tc>
                <a:tc>
                  <a:txBody>
                    <a:bodyPr/>
                    <a:lstStyle/>
                    <a:p>
                      <a:pPr marL="457200" marR="0" lvl="0" indent="0" algn="ctr" defTabSz="457200" rtl="0" eaLnBrk="1" fontAlgn="auto" latinLnBrk="0" hangingPunct="1">
                        <a:lnSpc>
                          <a:spcPct val="107000"/>
                        </a:lnSpc>
                        <a:spcBef>
                          <a:spcPts val="0"/>
                        </a:spcBef>
                        <a:spcAft>
                          <a:spcPts val="0"/>
                        </a:spcAft>
                        <a:buClrTx/>
                        <a:buSzTx/>
                        <a:buFontTx/>
                        <a:buNone/>
                        <a:tabLst/>
                        <a:defRPr/>
                      </a:pPr>
                      <a:r>
                        <a:rPr lang="en-US" sz="1400" dirty="0">
                          <a:effectLst/>
                        </a:rPr>
                        <a:t> Category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ctr">
                        <a:lnSpc>
                          <a:spcPct val="107000"/>
                        </a:lnSpc>
                        <a:spcBef>
                          <a:spcPts val="0"/>
                        </a:spcBef>
                        <a:spcAft>
                          <a:spcPts val="0"/>
                        </a:spcAft>
                      </a:pPr>
                      <a:r>
                        <a:rPr lang="en-US" sz="1400" dirty="0">
                          <a:effectLst/>
                        </a:rPr>
                        <a:t>Credited Shielding</a:t>
                      </a:r>
                    </a:p>
                    <a:p>
                      <a:pPr marL="45720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Arial" panose="020B0604020202020204" pitchFamily="34" charset="0"/>
                        </a:rPr>
                        <a:t>(</a:t>
                      </a:r>
                      <a:r>
                        <a:rPr lang="en-US" sz="1400" dirty="0" err="1">
                          <a:effectLst/>
                          <a:latin typeface="Calibri" panose="020F0502020204030204" pitchFamily="34" charset="0"/>
                          <a:ea typeface="Calibri" panose="020F0502020204030204" pitchFamily="34" charset="0"/>
                          <a:cs typeface="Arial" panose="020B0604020202020204" pitchFamily="34" charset="0"/>
                        </a:rPr>
                        <a:t>e.f.d</a:t>
                      </a:r>
                      <a:r>
                        <a:rPr lang="en-US" sz="1400"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tc>
                <a:extLst>
                  <a:ext uri="{0D108BD9-81ED-4DB2-BD59-A6C34878D82A}">
                    <a16:rowId xmlns:a16="http://schemas.microsoft.com/office/drawing/2014/main" val="2082628425"/>
                  </a:ext>
                </a:extLst>
              </a:tr>
              <a:tr h="180975">
                <a:tc>
                  <a:txBody>
                    <a:bodyPr/>
                    <a:lstStyle/>
                    <a:p>
                      <a:pPr marL="45720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7032566"/>
                  </a:ext>
                </a:extLst>
              </a:tr>
              <a:tr h="180975">
                <a:tc>
                  <a:txBody>
                    <a:bodyPr/>
                    <a:lstStyle/>
                    <a:p>
                      <a:pPr marL="457200" marR="0" algn="just">
                        <a:lnSpc>
                          <a:spcPct val="107000"/>
                        </a:lnSpc>
                        <a:spcBef>
                          <a:spcPts val="0"/>
                        </a:spcBef>
                        <a:spcAft>
                          <a:spcPts val="0"/>
                        </a:spcAft>
                      </a:pPr>
                      <a:r>
                        <a:rPr lang="en-US" sz="1400">
                          <a:effectLst/>
                        </a:rPr>
                        <a:t>3967-4003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6786435"/>
                  </a:ext>
                </a:extLst>
              </a:tr>
              <a:tr h="180975">
                <a:tc>
                  <a:txBody>
                    <a:bodyPr/>
                    <a:lstStyle/>
                    <a:p>
                      <a:pPr marL="457200" marR="0" algn="just">
                        <a:lnSpc>
                          <a:spcPct val="107000"/>
                        </a:lnSpc>
                        <a:spcBef>
                          <a:spcPts val="0"/>
                        </a:spcBef>
                        <a:spcAft>
                          <a:spcPts val="0"/>
                        </a:spcAft>
                      </a:pPr>
                      <a:r>
                        <a:rPr lang="en-US" sz="1400">
                          <a:effectLst/>
                        </a:rPr>
                        <a:t>4003-4062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42293379"/>
                  </a:ext>
                </a:extLst>
              </a:tr>
              <a:tr h="180975">
                <a:tc>
                  <a:txBody>
                    <a:bodyPr/>
                    <a:lstStyle/>
                    <a:p>
                      <a:pPr marL="457200" marR="0" algn="just">
                        <a:lnSpc>
                          <a:spcPct val="107000"/>
                        </a:lnSpc>
                        <a:spcBef>
                          <a:spcPts val="0"/>
                        </a:spcBef>
                        <a:spcAft>
                          <a:spcPts val="0"/>
                        </a:spcAft>
                      </a:pPr>
                      <a:r>
                        <a:rPr lang="en-US" sz="1400">
                          <a:effectLst/>
                        </a:rPr>
                        <a:t>4062-4160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75817547"/>
                  </a:ext>
                </a:extLst>
              </a:tr>
              <a:tr h="180975">
                <a:tc>
                  <a:txBody>
                    <a:bodyPr/>
                    <a:lstStyle/>
                    <a:p>
                      <a:pPr marL="457200" marR="0" algn="just">
                        <a:lnSpc>
                          <a:spcPct val="107000"/>
                        </a:lnSpc>
                        <a:spcBef>
                          <a:spcPts val="0"/>
                        </a:spcBef>
                        <a:spcAft>
                          <a:spcPts val="0"/>
                        </a:spcAft>
                      </a:pPr>
                      <a:r>
                        <a:rPr lang="en-US" sz="1400">
                          <a:effectLst/>
                        </a:rPr>
                        <a:t>4160-4300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8047895"/>
                  </a:ext>
                </a:extLst>
              </a:tr>
              <a:tr h="180975">
                <a:tc>
                  <a:txBody>
                    <a:bodyPr/>
                    <a:lstStyle/>
                    <a:p>
                      <a:pPr marL="457200" marR="0" algn="just">
                        <a:lnSpc>
                          <a:spcPct val="107000"/>
                        </a:lnSpc>
                        <a:spcBef>
                          <a:spcPts val="0"/>
                        </a:spcBef>
                        <a:spcAft>
                          <a:spcPts val="0"/>
                        </a:spcAft>
                      </a:pPr>
                      <a:r>
                        <a:rPr lang="en-US" sz="1400">
                          <a:effectLst/>
                        </a:rPr>
                        <a:t>4300-4340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45989109"/>
                  </a:ext>
                </a:extLst>
              </a:tr>
              <a:tr h="180975">
                <a:tc>
                  <a:txBody>
                    <a:bodyPr/>
                    <a:lstStyle/>
                    <a:p>
                      <a:pPr marL="457200" marR="0" algn="just">
                        <a:lnSpc>
                          <a:spcPct val="107000"/>
                        </a:lnSpc>
                        <a:spcBef>
                          <a:spcPts val="0"/>
                        </a:spcBef>
                        <a:spcAft>
                          <a:spcPts val="0"/>
                        </a:spcAft>
                      </a:pPr>
                      <a:r>
                        <a:rPr lang="en-US" sz="1400">
                          <a:effectLst/>
                        </a:rPr>
                        <a:t>4340-4605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40542856"/>
                  </a:ext>
                </a:extLst>
              </a:tr>
              <a:tr h="180975">
                <a:tc>
                  <a:txBody>
                    <a:bodyPr/>
                    <a:lstStyle/>
                    <a:p>
                      <a:pPr marL="457200" marR="0" algn="just">
                        <a:lnSpc>
                          <a:spcPct val="107000"/>
                        </a:lnSpc>
                        <a:spcBef>
                          <a:spcPts val="0"/>
                        </a:spcBef>
                        <a:spcAft>
                          <a:spcPts val="0"/>
                        </a:spcAft>
                      </a:pPr>
                      <a:r>
                        <a:rPr lang="en-US" sz="1400">
                          <a:effectLst/>
                        </a:rPr>
                        <a:t>4605-4710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86469049"/>
                  </a:ext>
                </a:extLst>
              </a:tr>
              <a:tr h="180975">
                <a:tc>
                  <a:txBody>
                    <a:bodyPr/>
                    <a:lstStyle/>
                    <a:p>
                      <a:pPr marL="457200" marR="0" algn="just">
                        <a:lnSpc>
                          <a:spcPct val="107000"/>
                        </a:lnSpc>
                        <a:spcBef>
                          <a:spcPts val="0"/>
                        </a:spcBef>
                        <a:spcAft>
                          <a:spcPts val="0"/>
                        </a:spcAft>
                      </a:pPr>
                      <a:r>
                        <a:rPr lang="en-US" sz="1400">
                          <a:effectLst/>
                        </a:rPr>
                        <a:t>4710-4716</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13.9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0676522"/>
                  </a:ext>
                </a:extLst>
              </a:tr>
              <a:tr h="180975">
                <a:tc>
                  <a:txBody>
                    <a:bodyPr/>
                    <a:lstStyle/>
                    <a:p>
                      <a:pPr marL="457200" marR="0" algn="just">
                        <a:lnSpc>
                          <a:spcPct val="107000"/>
                        </a:lnSpc>
                        <a:spcBef>
                          <a:spcPts val="0"/>
                        </a:spcBef>
                        <a:spcAft>
                          <a:spcPts val="0"/>
                        </a:spcAft>
                      </a:pPr>
                      <a:r>
                        <a:rPr lang="en-US" sz="1400">
                          <a:effectLst/>
                        </a:rPr>
                        <a:t>4716-4841</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3657073"/>
                  </a:ext>
                </a:extLst>
              </a:tr>
              <a:tr h="180975">
                <a:tc>
                  <a:txBody>
                    <a:bodyPr/>
                    <a:lstStyle/>
                    <a:p>
                      <a:pPr marL="457200" marR="0" algn="just">
                        <a:lnSpc>
                          <a:spcPct val="107000"/>
                        </a:lnSpc>
                        <a:spcBef>
                          <a:spcPts val="0"/>
                        </a:spcBef>
                        <a:spcAft>
                          <a:spcPts val="0"/>
                        </a:spcAft>
                      </a:pPr>
                      <a:r>
                        <a:rPr lang="en-US" sz="1400">
                          <a:effectLst/>
                        </a:rPr>
                        <a:t>4841-4889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4B</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80078721"/>
                  </a:ext>
                </a:extLst>
              </a:tr>
              <a:tr h="180975">
                <a:tc>
                  <a:txBody>
                    <a:bodyPr/>
                    <a:lstStyle/>
                    <a:p>
                      <a:pPr marL="457200" marR="0" algn="just">
                        <a:lnSpc>
                          <a:spcPct val="107000"/>
                        </a:lnSpc>
                        <a:spcBef>
                          <a:spcPts val="0"/>
                        </a:spcBef>
                        <a:spcAft>
                          <a:spcPts val="0"/>
                        </a:spcAft>
                      </a:pPr>
                      <a:r>
                        <a:rPr lang="en-US" sz="1400">
                          <a:effectLst/>
                        </a:rPr>
                        <a:t>4889-4989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10634151"/>
                  </a:ext>
                </a:extLst>
              </a:tr>
              <a:tr h="180975">
                <a:tc>
                  <a:txBody>
                    <a:bodyPr/>
                    <a:lstStyle/>
                    <a:p>
                      <a:pPr marL="457200" marR="0" algn="just">
                        <a:lnSpc>
                          <a:spcPct val="107000"/>
                        </a:lnSpc>
                        <a:spcBef>
                          <a:spcPts val="0"/>
                        </a:spcBef>
                        <a:spcAft>
                          <a:spcPts val="0"/>
                        </a:spcAft>
                      </a:pPr>
                      <a:r>
                        <a:rPr lang="en-US" sz="1400">
                          <a:effectLst/>
                        </a:rPr>
                        <a:t>4989-4995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4B</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11.4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4252453"/>
                  </a:ext>
                </a:extLst>
              </a:tr>
              <a:tr h="180975">
                <a:tc>
                  <a:txBody>
                    <a:bodyPr/>
                    <a:lstStyle/>
                    <a:p>
                      <a:pPr marL="457200" marR="0" algn="just">
                        <a:lnSpc>
                          <a:spcPct val="107000"/>
                        </a:lnSpc>
                        <a:spcBef>
                          <a:spcPts val="0"/>
                        </a:spcBef>
                        <a:spcAft>
                          <a:spcPts val="0"/>
                        </a:spcAft>
                      </a:pPr>
                      <a:r>
                        <a:rPr lang="en-US" sz="1400">
                          <a:effectLst/>
                        </a:rPr>
                        <a:t>4995-5043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16.3</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736607"/>
                  </a:ext>
                </a:extLst>
              </a:tr>
              <a:tr h="180975">
                <a:tc>
                  <a:txBody>
                    <a:bodyPr/>
                    <a:lstStyle/>
                    <a:p>
                      <a:pPr marL="457200" marR="0" algn="just">
                        <a:lnSpc>
                          <a:spcPct val="107000"/>
                        </a:lnSpc>
                        <a:spcBef>
                          <a:spcPts val="0"/>
                        </a:spcBef>
                        <a:spcAft>
                          <a:spcPts val="0"/>
                        </a:spcAft>
                      </a:pPr>
                      <a:r>
                        <a:rPr lang="en-US" sz="1400">
                          <a:effectLst/>
                        </a:rPr>
                        <a:t>5043-5164</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9A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5.5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8732092"/>
                  </a:ext>
                </a:extLst>
              </a:tr>
              <a:tr h="180975">
                <a:tc>
                  <a:txBody>
                    <a:bodyPr/>
                    <a:lstStyle/>
                    <a:p>
                      <a:pPr marL="457200" marR="0" algn="just">
                        <a:lnSpc>
                          <a:spcPct val="107000"/>
                        </a:lnSpc>
                        <a:spcBef>
                          <a:spcPts val="0"/>
                        </a:spcBef>
                        <a:spcAft>
                          <a:spcPts val="0"/>
                        </a:spcAft>
                      </a:pPr>
                      <a:r>
                        <a:rPr lang="en-US" sz="1400">
                          <a:effectLst/>
                        </a:rPr>
                        <a:t>5164-5590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3.0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4617870"/>
                  </a:ext>
                </a:extLst>
              </a:tr>
              <a:tr h="186055">
                <a:tc>
                  <a:txBody>
                    <a:bodyPr/>
                    <a:lstStyle/>
                    <a:p>
                      <a:pPr marL="457200" marR="0" algn="just">
                        <a:lnSpc>
                          <a:spcPct val="107000"/>
                        </a:lnSpc>
                        <a:spcBef>
                          <a:spcPts val="0"/>
                        </a:spcBef>
                        <a:spcAft>
                          <a:spcPts val="0"/>
                        </a:spcAft>
                      </a:pPr>
                      <a:r>
                        <a:rPr lang="en-US" sz="1400">
                          <a:effectLst/>
                        </a:rPr>
                        <a:t>5590-5618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a:effectLst/>
                        </a:rPr>
                        <a:t>4C</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marR="0" algn="just">
                        <a:lnSpc>
                          <a:spcPct val="107000"/>
                        </a:lnSpc>
                        <a:spcBef>
                          <a:spcPts val="0"/>
                        </a:spcBef>
                        <a:spcAft>
                          <a:spcPts val="0"/>
                        </a:spcAft>
                      </a:pPr>
                      <a:r>
                        <a:rPr lang="en-US" sz="1400" dirty="0">
                          <a:effectLst/>
                        </a:rPr>
                        <a:t>3.0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57935083"/>
                  </a:ext>
                </a:extLst>
              </a:tr>
            </a:tbl>
          </a:graphicData>
        </a:graphic>
      </p:graphicFrame>
    </p:spTree>
    <p:extLst>
      <p:ext uri="{BB962C8B-B14F-4D97-AF65-F5344CB8AC3E}">
        <p14:creationId xmlns:p14="http://schemas.microsoft.com/office/powerpoint/2010/main" val="4288188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600" dirty="0"/>
              <a:t>Inhibits beam by controlled redundant critical devices</a:t>
            </a:r>
          </a:p>
          <a:p>
            <a:pPr lvl="1"/>
            <a:r>
              <a:rPr lang="en-US" sz="1600" dirty="0"/>
              <a:t>Enforces the search and secure process</a:t>
            </a:r>
          </a:p>
          <a:p>
            <a:pPr lvl="1"/>
            <a:r>
              <a:rPr lang="en-US" sz="1600" dirty="0"/>
              <a:t>Interlocked doors are present at all access points into the Switchyard enclosures</a:t>
            </a:r>
          </a:p>
          <a:p>
            <a:pPr lvl="1"/>
            <a:r>
              <a:rPr lang="en-US" sz="1600" b="1" dirty="0">
                <a:latin typeface="Helvetica" panose="020B0604020202020204" pitchFamily="34" charset="0"/>
              </a:rPr>
              <a:t>Includes interlocked radiation detectors </a:t>
            </a:r>
            <a:r>
              <a:rPr lang="en-US" sz="1600" dirty="0">
                <a:latin typeface="Helvetica" panose="020B0604020202020204" pitchFamily="34" charset="0"/>
              </a:rPr>
              <a:t>which protect individuals by disabling beam should prompt radiation from operations cause exposure to exceed specific dose rates</a:t>
            </a:r>
          </a:p>
          <a:p>
            <a:pPr lvl="1"/>
            <a:r>
              <a:rPr lang="en-US" sz="1600" b="1" dirty="0">
                <a:latin typeface="Helvetica" panose="020B0604020202020204" pitchFamily="34" charset="0"/>
              </a:rPr>
              <a:t>Includes interlocked mode chassis</a:t>
            </a:r>
            <a:r>
              <a:rPr lang="en-US" sz="1600" dirty="0">
                <a:latin typeface="Helvetica" panose="020B0604020202020204" pitchFamily="34" charset="0"/>
              </a:rPr>
              <a:t> which ensures the beam line is correctly configured to transport secondary particles</a:t>
            </a:r>
          </a:p>
          <a:p>
            <a:pPr lvl="1"/>
            <a:r>
              <a:rPr lang="en-US" sz="1600" dirty="0"/>
              <a:t>The ES&amp;H Radiation Physics Engineering Dept. (RPE) ensures that all requirements for hardware and system testing are completed semi-annually with a four-month grace period</a:t>
            </a:r>
          </a:p>
          <a:p>
            <a:pPr lvl="1"/>
            <a:r>
              <a:rPr lang="en-US" sz="1600" dirty="0"/>
              <a:t>RPE also verifies the inventory of interlock keys and updates procedures for maintenance and testing of interlock systems </a:t>
            </a:r>
          </a:p>
          <a:p>
            <a:pPr lvl="1"/>
            <a:r>
              <a:rPr lang="en-US" sz="16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1" y="763423"/>
            <a:ext cx="7156048" cy="260792"/>
          </a:xfrm>
        </p:spPr>
        <p:txBody>
          <a:bodyPr/>
          <a:lstStyle/>
          <a:p>
            <a:pPr marL="0" indent="0">
              <a:buNone/>
            </a:pPr>
            <a:r>
              <a:rPr lang="en-US" sz="2000" b="1" dirty="0"/>
              <a:t>Interlocked Radiation Detectors</a:t>
            </a:r>
          </a:p>
          <a:p>
            <a:pPr marL="457200" lvl="1" indent="0">
              <a:buNone/>
            </a:pPr>
            <a:endParaRPr lang="en-US" sz="1800" dirty="0"/>
          </a:p>
          <a:p>
            <a:pPr marL="0"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8" name="Table 7">
            <a:extLst>
              <a:ext uri="{FF2B5EF4-FFF2-40B4-BE49-F238E27FC236}">
                <a16:creationId xmlns:a16="http://schemas.microsoft.com/office/drawing/2014/main" id="{BB6BBEF1-53BA-DBC7-DA72-EACE01FF0208}"/>
              </a:ext>
            </a:extLst>
          </p:cNvPr>
          <p:cNvGraphicFramePr>
            <a:graphicFrameLocks noGrp="1"/>
          </p:cNvGraphicFramePr>
          <p:nvPr>
            <p:extLst>
              <p:ext uri="{D42A27DB-BD31-4B8C-83A1-F6EECF244321}">
                <p14:modId xmlns:p14="http://schemas.microsoft.com/office/powerpoint/2010/main" val="931205688"/>
              </p:ext>
            </p:extLst>
          </p:nvPr>
        </p:nvGraphicFramePr>
        <p:xfrm>
          <a:off x="1320985" y="1476813"/>
          <a:ext cx="6502030" cy="2256857"/>
        </p:xfrm>
        <a:graphic>
          <a:graphicData uri="http://schemas.openxmlformats.org/drawingml/2006/table">
            <a:tbl>
              <a:tblPr firstRow="1" firstCol="1" bandRow="1">
                <a:tableStyleId>{5C22544A-7EE6-4342-B048-85BDC9FD1C3A}</a:tableStyleId>
              </a:tblPr>
              <a:tblGrid>
                <a:gridCol w="1749886">
                  <a:extLst>
                    <a:ext uri="{9D8B030D-6E8A-4147-A177-3AD203B41FA5}">
                      <a16:colId xmlns:a16="http://schemas.microsoft.com/office/drawing/2014/main" val="2584213025"/>
                    </a:ext>
                  </a:extLst>
                </a:gridCol>
                <a:gridCol w="2309885">
                  <a:extLst>
                    <a:ext uri="{9D8B030D-6E8A-4147-A177-3AD203B41FA5}">
                      <a16:colId xmlns:a16="http://schemas.microsoft.com/office/drawing/2014/main" val="3962846306"/>
                    </a:ext>
                  </a:extLst>
                </a:gridCol>
                <a:gridCol w="2442259">
                  <a:extLst>
                    <a:ext uri="{9D8B030D-6E8A-4147-A177-3AD203B41FA5}">
                      <a16:colId xmlns:a16="http://schemas.microsoft.com/office/drawing/2014/main" val="1953960520"/>
                    </a:ext>
                  </a:extLst>
                </a:gridCol>
              </a:tblGrid>
              <a:tr h="180975">
                <a:tc>
                  <a:txBody>
                    <a:bodyPr/>
                    <a:lstStyle/>
                    <a:p>
                      <a:pPr marL="0" marR="0" algn="ctr">
                        <a:lnSpc>
                          <a:spcPct val="107000"/>
                        </a:lnSpc>
                        <a:spcBef>
                          <a:spcPts val="0"/>
                        </a:spcBef>
                        <a:spcAft>
                          <a:spcPts val="0"/>
                        </a:spcAft>
                      </a:pPr>
                      <a:r>
                        <a:rPr lang="en-US" sz="1800" dirty="0">
                          <a:effectLst/>
                        </a:rPr>
                        <a:t>Detector Type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Credited Control Limit (mrem/hour)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6102999"/>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19.7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2602104"/>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Mid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28.2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7091535"/>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28.2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0262771"/>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rPr>
                        <a:t>MC6 Catwalk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4870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6925081"/>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rPr>
                        <a:t>One ft outside MC7</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480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4554942"/>
                  </a:ext>
                </a:extLst>
              </a:tr>
              <a:tr h="180975">
                <a:tc>
                  <a:txBody>
                    <a:bodyPr/>
                    <a:lstStyle/>
                    <a:p>
                      <a:pPr marL="0" marR="0" algn="just">
                        <a:lnSpc>
                          <a:spcPct val="107000"/>
                        </a:lnSpc>
                        <a:spcBef>
                          <a:spcPts val="0"/>
                        </a:spcBef>
                        <a:spcAft>
                          <a:spcPts val="0"/>
                        </a:spcAft>
                      </a:pPr>
                      <a:r>
                        <a:rPr lang="en-US" sz="1800" dirty="0">
                          <a:effectLst/>
                        </a:rPr>
                        <a:t>Chipmunk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a:effectLst/>
                        </a:rPr>
                        <a:t>On Lowest MC7 Roof</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440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3253767"/>
                  </a:ext>
                </a:extLst>
              </a:tr>
            </a:tbl>
          </a:graphicData>
        </a:graphic>
      </p:graphicFrame>
    </p:spTree>
    <p:extLst>
      <p:ext uri="{BB962C8B-B14F-4D97-AF65-F5344CB8AC3E}">
        <p14:creationId xmlns:p14="http://schemas.microsoft.com/office/powerpoint/2010/main" val="3145375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429419" y="891249"/>
            <a:ext cx="7156048" cy="2882098"/>
          </a:xfrm>
        </p:spPr>
        <p:txBody>
          <a:bodyPr/>
          <a:lstStyle/>
          <a:p>
            <a:pPr marL="0" indent="0">
              <a:buNone/>
            </a:pPr>
            <a:r>
              <a:rPr lang="en-US" sz="2000" b="1" dirty="0"/>
              <a:t>ODH Safety System</a:t>
            </a:r>
          </a:p>
          <a:p>
            <a:pPr marL="457200" lvl="1" indent="0">
              <a:buNone/>
            </a:pPr>
            <a:endParaRPr lang="en-US" sz="1800" dirty="0"/>
          </a:p>
          <a:p>
            <a:pPr marL="0" marR="0" indent="0" algn="just">
              <a:lnSpc>
                <a:spcPct val="107000"/>
              </a:lnSpc>
              <a:spcBef>
                <a:spcPts val="0"/>
              </a:spcBef>
              <a:spcAft>
                <a:spcPts val="800"/>
              </a:spcAft>
              <a:buNone/>
            </a:pPr>
            <a:r>
              <a:rPr lang="en-US" sz="2000" dirty="0">
                <a:effectLst/>
                <a:latin typeface="Helvetica" panose="020B0604020202020204" pitchFamily="34" charset="0"/>
                <a:ea typeface="Calibri" panose="020F0502020204030204" pitchFamily="34" charset="0"/>
                <a:cs typeface="Helvetica" panose="020B0604020202020204" pitchFamily="34" charset="0"/>
              </a:rPr>
              <a:t>During personnel access into Meson (M02, M03, M04, M05), the following components of the Oxygen Deficiency Hazard (ODH) Safety System shall be in place, with no known loss of safety function, during personnel access into applicable areas:</a:t>
            </a:r>
          </a:p>
          <a:p>
            <a:pPr algn="just">
              <a:lnSpc>
                <a:spcPct val="107000"/>
              </a:lnSpc>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One (1) area/fixed oxygen monitor of four (4) available,</a:t>
            </a:r>
          </a:p>
          <a:p>
            <a:pPr algn="just">
              <a:lnSpc>
                <a:spcPct val="107000"/>
              </a:lnSpc>
              <a:spcBef>
                <a:spcPts val="0"/>
              </a:spcBef>
              <a:spcAft>
                <a:spcPts val="80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One (1) horn and one (1) strobe for each enclosure.</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spTree>
    <p:extLst>
      <p:ext uri="{BB962C8B-B14F-4D97-AF65-F5344CB8AC3E}">
        <p14:creationId xmlns:p14="http://schemas.microsoft.com/office/powerpoint/2010/main" val="3297417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14313" y="783823"/>
            <a:ext cx="8672513" cy="4748876"/>
          </a:xfrm>
        </p:spPr>
        <p:txBody>
          <a:bodyPr/>
          <a:lstStyle/>
          <a:p>
            <a:r>
              <a:rPr lang="en-US" sz="2000" b="1" dirty="0"/>
              <a:t>Credited Control: Operation Authorization Document</a:t>
            </a:r>
          </a:p>
          <a:p>
            <a:pPr lvl="1"/>
            <a:r>
              <a:rPr lang="en-US" sz="1800" dirty="0"/>
              <a:t>Meson Primary</a:t>
            </a:r>
          </a:p>
          <a:p>
            <a:pPr lvl="2"/>
            <a:r>
              <a:rPr lang="en-US" sz="1600" dirty="0"/>
              <a:t>Meson Primary Beam Permit</a:t>
            </a:r>
          </a:p>
          <a:p>
            <a:pPr lvl="2"/>
            <a:r>
              <a:rPr lang="en-US" sz="1600" dirty="0"/>
              <a:t>Meson Run Condition</a:t>
            </a:r>
          </a:p>
          <a:p>
            <a:pPr lvl="2"/>
            <a:r>
              <a:rPr lang="en-US" sz="1600" dirty="0"/>
              <a:t>Beam will not be transported through Meson Primary without approval of these documents</a:t>
            </a:r>
          </a:p>
          <a:p>
            <a:pPr lvl="1"/>
            <a:r>
              <a:rPr lang="en-US" sz="1800" dirty="0"/>
              <a:t>Meson Test</a:t>
            </a:r>
          </a:p>
          <a:p>
            <a:pPr lvl="2"/>
            <a:r>
              <a:rPr lang="en-US" sz="1600" dirty="0"/>
              <a:t>Meson Test Beam Permit</a:t>
            </a:r>
          </a:p>
          <a:p>
            <a:pPr lvl="2"/>
            <a:r>
              <a:rPr lang="en-US" sz="1600" dirty="0"/>
              <a:t>Meson Test Run Condition</a:t>
            </a:r>
          </a:p>
          <a:p>
            <a:pPr lvl="2"/>
            <a:r>
              <a:rPr lang="en-US" sz="1600" dirty="0"/>
              <a:t>Beam will not be transported through Meson Test without approval of these documents</a:t>
            </a:r>
          </a:p>
          <a:p>
            <a:pPr lvl="1"/>
            <a:r>
              <a:rPr lang="en-US" sz="1800" dirty="0"/>
              <a:t>Meson Center</a:t>
            </a:r>
          </a:p>
          <a:p>
            <a:pPr lvl="2"/>
            <a:r>
              <a:rPr lang="en-US" sz="1600" dirty="0"/>
              <a:t>Meson Center Beam Permit</a:t>
            </a:r>
          </a:p>
          <a:p>
            <a:pPr lvl="2"/>
            <a:r>
              <a:rPr lang="en-US" sz="1600" dirty="0"/>
              <a:t>Meson Center Run Condition</a:t>
            </a:r>
          </a:p>
          <a:p>
            <a:pPr lvl="2"/>
            <a:r>
              <a:rPr lang="en-US" sz="1600" dirty="0"/>
              <a:t>Beam will not be transported through Meson Center without approval of these documents</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a:xfrm>
            <a:off x="214313" y="783823"/>
            <a:ext cx="8672513" cy="3684005"/>
          </a:xfrm>
        </p:spPr>
        <p:txBody>
          <a:bodyPr/>
          <a:lstStyle/>
          <a:p>
            <a:r>
              <a:rPr lang="en-US" sz="2000" b="1" dirty="0"/>
              <a:t>Credited Control: Staffing</a:t>
            </a:r>
          </a:p>
          <a:p>
            <a:pPr lvl="1"/>
            <a:r>
              <a:rPr lang="en-US" sz="1800" dirty="0"/>
              <a:t>Ensures operations within bounding conditions specified in Operation Authorization Document</a:t>
            </a: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endParaRPr lang="en-US" sz="1600" dirty="0">
              <a:highlight>
                <a:srgbClr val="FFFF00"/>
              </a:highlight>
            </a:endParaRPr>
          </a:p>
          <a:p>
            <a:r>
              <a:rPr lang="en-US" sz="2000" b="1" dirty="0"/>
              <a:t>Credited Control: Accelerator Operating Parameters</a:t>
            </a:r>
            <a:endParaRPr lang="en-US" sz="2000" dirty="0"/>
          </a:p>
          <a:p>
            <a:pPr lvl="1"/>
            <a:r>
              <a:rPr lang="en-US" sz="1800" dirty="0"/>
              <a:t>Primary proton beam delivery shall not exceed 2.75E15 protons per hour at 120 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2896020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3681473"/>
          </a:xfrm>
        </p:spPr>
        <p:txBody>
          <a:bodyPr/>
          <a:lstStyle/>
          <a:p>
            <a:r>
              <a:rPr lang="en-US" sz="2800" dirty="0"/>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Tree>
    <p:extLst>
      <p:ext uri="{BB962C8B-B14F-4D97-AF65-F5344CB8AC3E}">
        <p14:creationId xmlns:p14="http://schemas.microsoft.com/office/powerpoint/2010/main" val="1676426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Defense in Depth Controls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9" name="Content Placeholder 1">
            <a:extLst>
              <a:ext uri="{FF2B5EF4-FFF2-40B4-BE49-F238E27FC236}">
                <a16:creationId xmlns:a16="http://schemas.microsoft.com/office/drawing/2014/main" id="{319021BE-A4C7-2A8B-4B73-DBC36AF25327}"/>
              </a:ext>
            </a:extLst>
          </p:cNvPr>
          <p:cNvSpPr>
            <a:spLocks noGrp="1"/>
          </p:cNvSpPr>
          <p:nvPr>
            <p:ph idx="1"/>
          </p:nvPr>
        </p:nvSpPr>
        <p:spPr>
          <a:xfrm>
            <a:off x="228600" y="971550"/>
            <a:ext cx="8672513" cy="5306158"/>
          </a:xfrm>
        </p:spPr>
        <p:txBody>
          <a:bodyPr/>
          <a:lstStyle/>
          <a:p>
            <a:r>
              <a:rPr lang="en-US" sz="2000" dirty="0"/>
              <a:t>Passive Shielding</a:t>
            </a:r>
          </a:p>
          <a:p>
            <a:pPr lvl="1"/>
            <a:r>
              <a:rPr lang="en-US" sz="1800" dirty="0"/>
              <a:t>Not all shielding is credited</a:t>
            </a:r>
          </a:p>
          <a:p>
            <a:r>
              <a:rPr lang="en-US" sz="2000" dirty="0"/>
              <a:t>Machine Protection Controls</a:t>
            </a:r>
          </a:p>
          <a:p>
            <a:pPr lvl="1"/>
            <a:r>
              <a:rPr lang="en-US" sz="1800" dirty="0"/>
              <a:t>Beam Loss Monitors:  Determine when beam is being lost at operationally unacceptable regions or rates</a:t>
            </a:r>
          </a:p>
          <a:p>
            <a:pPr lvl="1"/>
            <a:r>
              <a:rPr lang="en-US" sz="1800" dirty="0"/>
              <a:t>Beam Position Monitors and Segmented Wire Ionization Chambers:  Determine the trajectories of the beam so that the Main Control Room may control losses</a:t>
            </a:r>
          </a:p>
          <a:p>
            <a:pPr lvl="1"/>
            <a:r>
              <a:rPr lang="en-US" sz="1800" dirty="0"/>
              <a:t>Beam Budget Monitor:  Continually monitors the integrated beam delivered to the beam lines and the Switchyard Beam Absorber on an hourly basis</a:t>
            </a:r>
          </a:p>
          <a:p>
            <a:r>
              <a:rPr lang="en-US" sz="2000" dirty="0"/>
              <a:t>Fencing and Posting</a:t>
            </a:r>
          </a:p>
          <a:p>
            <a:pPr lvl="1"/>
            <a:r>
              <a:rPr lang="en-US" sz="1800" dirty="0"/>
              <a:t>Fences are used and posted to designate potential Radiation Areas during machine operations. fences at the M01 enclosure including Gates M01PAE and M01PAW.</a:t>
            </a:r>
          </a:p>
          <a:p>
            <a:pPr marL="342900" lvl="1" indent="-342900">
              <a:buFont typeface="Arial" charset="0"/>
              <a:buChar char="•"/>
            </a:pPr>
            <a:r>
              <a:rPr lang="en-US" sz="2000" dirty="0"/>
              <a:t>Training</a:t>
            </a:r>
          </a:p>
          <a:p>
            <a:pPr lvl="1"/>
            <a:r>
              <a:rPr lang="en-US" sz="1800" dirty="0"/>
              <a:t>For example, Fermilab’s Radiation Worker training</a:t>
            </a:r>
          </a:p>
          <a:p>
            <a:pPr lvl="1"/>
            <a:endParaRPr lang="en-US" sz="1800" dirty="0"/>
          </a:p>
          <a:p>
            <a:pPr lvl="1"/>
            <a:endParaRPr lang="en-US" sz="1600" dirty="0"/>
          </a:p>
          <a:p>
            <a:pPr lvl="1"/>
            <a:endParaRPr lang="en-US" sz="2000" dirty="0"/>
          </a:p>
          <a:p>
            <a:endParaRPr lang="en-US" sz="2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4157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Olander/Kobilarcik | Meson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Switchyard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9ADE5-F925-22CE-50B0-9B8AE7CD6007}"/>
              </a:ext>
            </a:extLst>
          </p:cNvPr>
          <p:cNvSpPr txBox="1"/>
          <p:nvPr/>
        </p:nvSpPr>
        <p:spPr>
          <a:xfrm>
            <a:off x="4656006" y="948330"/>
            <a:ext cx="3638297" cy="3293209"/>
          </a:xfrm>
          <a:prstGeom prst="rect">
            <a:avLst/>
          </a:prstGeom>
          <a:noFill/>
        </p:spPr>
        <p:txBody>
          <a:bodyPr wrap="square">
            <a:spAutoFit/>
          </a:bodyPr>
          <a:lstStyle/>
          <a:p>
            <a:pPr marL="342900" indent="-342900">
              <a:buFont typeface="Arial" panose="020B0604020202020204" pitchFamily="34" charset="0"/>
              <a:buChar char="•"/>
            </a:pPr>
            <a:r>
              <a:rPr lang="en-US" sz="1600" dirty="0"/>
              <a:t>One extraction line from Switchyard</a:t>
            </a:r>
          </a:p>
          <a:p>
            <a:pPr marL="800100" lvl="1" indent="-342900">
              <a:buFont typeface="Arial" panose="020B0604020202020204" pitchFamily="34" charset="0"/>
              <a:buChar char="•"/>
            </a:pPr>
            <a:r>
              <a:rPr lang="en-US" sz="1600" dirty="0"/>
              <a:t>120 GeV</a:t>
            </a:r>
          </a:p>
          <a:p>
            <a:pPr marL="800100" lvl="1" indent="-342900">
              <a:buFont typeface="Arial" panose="020B0604020202020204" pitchFamily="34" charset="0"/>
              <a:buChar char="•"/>
            </a:pPr>
            <a:r>
              <a:rPr lang="en-US" sz="1600" dirty="0"/>
              <a:t>Referred to as “Meson Primary” (</a:t>
            </a:r>
            <a:r>
              <a:rPr lang="en-US" sz="1600" dirty="0" err="1"/>
              <a:t>MPrimary</a:t>
            </a:r>
            <a:r>
              <a:rPr lang="en-US" sz="1600" dirty="0"/>
              <a:t>_)</a:t>
            </a:r>
          </a:p>
          <a:p>
            <a:pPr marL="342900" indent="-342900">
              <a:buFont typeface="Arial" panose="020B0604020202020204" pitchFamily="34" charset="0"/>
              <a:buChar char="•"/>
            </a:pPr>
            <a:r>
              <a:rPr lang="en-US" sz="1600" dirty="0"/>
              <a:t>Two transfer lines</a:t>
            </a:r>
          </a:p>
          <a:p>
            <a:pPr marL="800100" lvl="1" indent="-342900">
              <a:buFont typeface="Arial" panose="020B0604020202020204" pitchFamily="34" charset="0"/>
              <a:buChar char="•"/>
            </a:pPr>
            <a:r>
              <a:rPr lang="en-US" sz="1600" dirty="0"/>
              <a:t>Energy can vary</a:t>
            </a:r>
          </a:p>
          <a:p>
            <a:pPr marL="800100" lvl="1" indent="-342900">
              <a:buFont typeface="Arial" panose="020B0604020202020204" pitchFamily="34" charset="0"/>
              <a:buChar char="•"/>
            </a:pPr>
            <a:r>
              <a:rPr lang="en-US" sz="1600" dirty="0"/>
              <a:t>Meson Test (</a:t>
            </a:r>
            <a:r>
              <a:rPr lang="en-US" sz="1600" dirty="0" err="1"/>
              <a:t>MTest</a:t>
            </a:r>
            <a:r>
              <a:rPr lang="en-US" sz="1600" dirty="0"/>
              <a:t>)</a:t>
            </a:r>
          </a:p>
          <a:p>
            <a:pPr marL="800100" lvl="1" indent="-342900">
              <a:buFont typeface="Arial" panose="020B0604020202020204" pitchFamily="34" charset="0"/>
              <a:buChar char="•"/>
            </a:pPr>
            <a:r>
              <a:rPr lang="en-US" sz="1600" dirty="0"/>
              <a:t>Meson Center (</a:t>
            </a:r>
            <a:r>
              <a:rPr lang="en-US" sz="1600" dirty="0" err="1"/>
              <a:t>MCenter</a:t>
            </a:r>
            <a:r>
              <a:rPr lang="en-US" sz="1600" dirty="0"/>
              <a:t>)</a:t>
            </a:r>
          </a:p>
          <a:p>
            <a:pPr marL="342900" indent="-342900">
              <a:buFont typeface="Arial" panose="020B0604020202020204" pitchFamily="34" charset="0"/>
              <a:buChar char="•"/>
            </a:pPr>
            <a:r>
              <a:rPr lang="en-US" sz="1600" dirty="0" err="1"/>
              <a:t>MTest</a:t>
            </a:r>
            <a:r>
              <a:rPr lang="en-US" sz="1600" dirty="0"/>
              <a:t> and </a:t>
            </a:r>
            <a:r>
              <a:rPr lang="en-US" sz="1600" dirty="0" err="1"/>
              <a:t>MCenter</a:t>
            </a:r>
            <a:r>
              <a:rPr lang="en-US" sz="1600" dirty="0"/>
              <a:t> can be independently dumped in the Meson Target Train (MTT), allowing independent access to the experimental halls</a:t>
            </a:r>
          </a:p>
        </p:txBody>
      </p:sp>
      <p:pic>
        <p:nvPicPr>
          <p:cNvPr id="11" name="Picture 10" descr="A picture containing diagram&#10;&#10;Description automatically generated">
            <a:extLst>
              <a:ext uri="{FF2B5EF4-FFF2-40B4-BE49-F238E27FC236}">
                <a16:creationId xmlns:a16="http://schemas.microsoft.com/office/drawing/2014/main" id="{E5084E9C-3C24-C479-A957-836A81243F2B}"/>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475873" y="1000112"/>
            <a:ext cx="4012123" cy="5235400"/>
          </a:xfrm>
          <a:prstGeom prst="rect">
            <a:avLst/>
          </a:prstGeom>
        </p:spPr>
      </p:pic>
    </p:spTree>
    <p:extLst>
      <p:ext uri="{BB962C8B-B14F-4D97-AF65-F5344CB8AC3E}">
        <p14:creationId xmlns:p14="http://schemas.microsoft.com/office/powerpoint/2010/main" val="34055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Switchyard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9ADE5-F925-22CE-50B0-9B8AE7CD6007}"/>
              </a:ext>
            </a:extLst>
          </p:cNvPr>
          <p:cNvSpPr txBox="1"/>
          <p:nvPr/>
        </p:nvSpPr>
        <p:spPr>
          <a:xfrm>
            <a:off x="4781045" y="1259975"/>
            <a:ext cx="3638297" cy="4185761"/>
          </a:xfrm>
          <a:prstGeom prst="rect">
            <a:avLst/>
          </a:prstGeom>
          <a:noFill/>
        </p:spPr>
        <p:txBody>
          <a:bodyPr wrap="square">
            <a:spAutoFit/>
          </a:bodyPr>
          <a:lstStyle/>
          <a:p>
            <a:pPr marL="342900" indent="-342900">
              <a:buFont typeface="Arial" panose="020B0604020202020204" pitchFamily="34" charset="0"/>
              <a:buChar char="•"/>
            </a:pPr>
            <a:r>
              <a:rPr lang="en-US" sz="1800" dirty="0"/>
              <a:t>Beam is split in Switchyard, but follows a common beam pipe into M01</a:t>
            </a:r>
          </a:p>
          <a:p>
            <a:pPr marL="342900" indent="-342900">
              <a:buFont typeface="Arial" panose="020B0604020202020204" pitchFamily="34" charset="0"/>
              <a:buChar char="•"/>
            </a:pPr>
            <a:r>
              <a:rPr lang="en-US" sz="1800" dirty="0"/>
              <a:t>In M01, beam is directed to </a:t>
            </a:r>
            <a:r>
              <a:rPr lang="en-US" sz="1800" dirty="0" err="1"/>
              <a:t>MTest</a:t>
            </a:r>
            <a:r>
              <a:rPr lang="en-US" sz="1800" dirty="0"/>
              <a:t>, </a:t>
            </a:r>
            <a:r>
              <a:rPr lang="en-US" sz="1800" dirty="0" err="1"/>
              <a:t>MCenter</a:t>
            </a:r>
            <a:r>
              <a:rPr lang="en-US" sz="1800" dirty="0"/>
              <a:t>, or the Meson Target Train</a:t>
            </a:r>
          </a:p>
          <a:p>
            <a:pPr marL="342900" indent="-342900">
              <a:buFont typeface="Arial" panose="020B0604020202020204" pitchFamily="34" charset="0"/>
              <a:buChar char="•"/>
            </a:pPr>
            <a:r>
              <a:rPr lang="en-US" sz="1800" dirty="0"/>
              <a:t>M01 through MTT is </a:t>
            </a:r>
            <a:r>
              <a:rPr lang="en-US" sz="1800" dirty="0" err="1"/>
              <a:t>MPrimary</a:t>
            </a:r>
            <a:endParaRPr lang="en-US" sz="1800" dirty="0"/>
          </a:p>
          <a:p>
            <a:pPr marL="342900" indent="-342900">
              <a:buFont typeface="Arial" panose="020B0604020202020204" pitchFamily="34" charset="0"/>
              <a:buChar char="•"/>
            </a:pPr>
            <a:r>
              <a:rPr lang="en-US" sz="1800" dirty="0"/>
              <a:t>There are primary targets along </a:t>
            </a:r>
            <a:r>
              <a:rPr lang="en-US" sz="1800" dirty="0" err="1"/>
              <a:t>MTest</a:t>
            </a:r>
            <a:r>
              <a:rPr lang="en-US" sz="1800" dirty="0"/>
              <a:t>, allowing for a variety of secondary energies.</a:t>
            </a:r>
          </a:p>
          <a:p>
            <a:pPr marL="342900" indent="-342900">
              <a:buFont typeface="Arial" panose="020B0604020202020204" pitchFamily="34" charset="0"/>
              <a:buChar char="•"/>
            </a:pPr>
            <a:r>
              <a:rPr lang="en-US" sz="1800" dirty="0"/>
              <a:t>There is a single primary target in MC6</a:t>
            </a:r>
          </a:p>
          <a:p>
            <a:endParaRPr lang="en-US" sz="1800" dirty="0"/>
          </a:p>
          <a:p>
            <a:pPr marL="342900" indent="-342900">
              <a:buFont typeface="Arial" panose="020B0604020202020204" pitchFamily="34" charset="0"/>
              <a:buChar char="•"/>
            </a:pPr>
            <a:r>
              <a:rPr lang="en-US" sz="1600" i="1" dirty="0"/>
              <a:t>There is no target in the Meson Target Train – the name is historic</a:t>
            </a:r>
          </a:p>
        </p:txBody>
      </p:sp>
      <p:pic>
        <p:nvPicPr>
          <p:cNvPr id="11" name="Picture 10" descr="A picture containing diagram&#10;&#10;Description automatically generated">
            <a:extLst>
              <a:ext uri="{FF2B5EF4-FFF2-40B4-BE49-F238E27FC236}">
                <a16:creationId xmlns:a16="http://schemas.microsoft.com/office/drawing/2014/main" id="{E5084E9C-3C24-C479-A957-836A81243F2B}"/>
              </a:ext>
            </a:extLst>
          </p:cNvPr>
          <p:cNvPicPr>
            <a:picLocks noChangeAspect="1"/>
          </p:cNvPicPr>
          <p:nvPr/>
        </p:nvPicPr>
        <p:blipFill rotWithShape="1">
          <a:blip r:embed="rId2" cstate="print">
            <a:alphaModFix amt="32000"/>
            <a:extLst>
              <a:ext uri="{28A0092B-C50C-407E-A947-70E740481C1C}">
                <a14:useLocalDpi xmlns:a14="http://schemas.microsoft.com/office/drawing/2010/main" val="0"/>
              </a:ext>
            </a:extLst>
          </a:blip>
          <a:srcRect l="20044" t="24565" r="9305" b="3822"/>
          <a:stretch/>
        </p:blipFill>
        <p:spPr>
          <a:xfrm>
            <a:off x="351980" y="977266"/>
            <a:ext cx="3968446" cy="5248917"/>
          </a:xfrm>
          <a:prstGeom prst="rect">
            <a:avLst/>
          </a:prstGeom>
        </p:spPr>
      </p:pic>
      <p:cxnSp>
        <p:nvCxnSpPr>
          <p:cNvPr id="12" name="Straight Connector 11">
            <a:extLst>
              <a:ext uri="{FF2B5EF4-FFF2-40B4-BE49-F238E27FC236}">
                <a16:creationId xmlns:a16="http://schemas.microsoft.com/office/drawing/2014/main" id="{FBAD957D-5291-0FC5-65D0-B47C2BB95A2F}"/>
              </a:ext>
            </a:extLst>
          </p:cNvPr>
          <p:cNvCxnSpPr>
            <a:cxnSpLocks/>
          </p:cNvCxnSpPr>
          <p:nvPr/>
        </p:nvCxnSpPr>
        <p:spPr>
          <a:xfrm flipV="1">
            <a:off x="2471078" y="1764323"/>
            <a:ext cx="0" cy="433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6D36A25-1ABB-4B64-93B6-3FC0D944C37B}"/>
              </a:ext>
            </a:extLst>
          </p:cNvPr>
          <p:cNvCxnSpPr/>
          <p:nvPr/>
        </p:nvCxnSpPr>
        <p:spPr>
          <a:xfrm flipH="1" flipV="1">
            <a:off x="1651227" y="2314937"/>
            <a:ext cx="819851" cy="31020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2D23C64-1887-3666-C724-9B8DDEE52C21}"/>
              </a:ext>
            </a:extLst>
          </p:cNvPr>
          <p:cNvSpPr txBox="1"/>
          <p:nvPr/>
        </p:nvSpPr>
        <p:spPr>
          <a:xfrm>
            <a:off x="1066354" y="1768109"/>
            <a:ext cx="944105" cy="461665"/>
          </a:xfrm>
          <a:prstGeom prst="rect">
            <a:avLst/>
          </a:prstGeom>
          <a:noFill/>
        </p:spPr>
        <p:txBody>
          <a:bodyPr wrap="none" rtlCol="0">
            <a:spAutoFit/>
          </a:bodyPr>
          <a:lstStyle/>
          <a:p>
            <a:r>
              <a:rPr lang="en-US" dirty="0" err="1"/>
              <a:t>MTest</a:t>
            </a:r>
            <a:endParaRPr lang="en-US" dirty="0"/>
          </a:p>
        </p:txBody>
      </p:sp>
      <p:sp>
        <p:nvSpPr>
          <p:cNvPr id="24" name="TextBox 23">
            <a:extLst>
              <a:ext uri="{FF2B5EF4-FFF2-40B4-BE49-F238E27FC236}">
                <a16:creationId xmlns:a16="http://schemas.microsoft.com/office/drawing/2014/main" id="{2DA1BD55-E545-2238-259A-D96CB4A9C3B5}"/>
              </a:ext>
            </a:extLst>
          </p:cNvPr>
          <p:cNvSpPr txBox="1"/>
          <p:nvPr/>
        </p:nvSpPr>
        <p:spPr>
          <a:xfrm>
            <a:off x="1828818" y="1259975"/>
            <a:ext cx="1284519" cy="461665"/>
          </a:xfrm>
          <a:prstGeom prst="rect">
            <a:avLst/>
          </a:prstGeom>
          <a:noFill/>
        </p:spPr>
        <p:txBody>
          <a:bodyPr wrap="none" rtlCol="0">
            <a:spAutoFit/>
          </a:bodyPr>
          <a:lstStyle/>
          <a:p>
            <a:r>
              <a:rPr lang="en-US" dirty="0" err="1"/>
              <a:t>MCenter</a:t>
            </a:r>
            <a:endParaRPr lang="en-US" dirty="0"/>
          </a:p>
        </p:txBody>
      </p:sp>
      <p:sp>
        <p:nvSpPr>
          <p:cNvPr id="25" name="TextBox 24">
            <a:extLst>
              <a:ext uri="{FF2B5EF4-FFF2-40B4-BE49-F238E27FC236}">
                <a16:creationId xmlns:a16="http://schemas.microsoft.com/office/drawing/2014/main" id="{9617F508-7E64-D3B8-C4AC-D02A91F9818F}"/>
              </a:ext>
            </a:extLst>
          </p:cNvPr>
          <p:cNvSpPr txBox="1"/>
          <p:nvPr/>
        </p:nvSpPr>
        <p:spPr>
          <a:xfrm>
            <a:off x="3292047" y="3429000"/>
            <a:ext cx="1053296" cy="1200329"/>
          </a:xfrm>
          <a:prstGeom prst="rect">
            <a:avLst/>
          </a:prstGeom>
          <a:noFill/>
        </p:spPr>
        <p:txBody>
          <a:bodyPr wrap="square" rtlCol="0">
            <a:spAutoFit/>
          </a:bodyPr>
          <a:lstStyle/>
          <a:p>
            <a:r>
              <a:rPr lang="en-US" dirty="0"/>
              <a:t>Meson Target Train</a:t>
            </a:r>
          </a:p>
        </p:txBody>
      </p:sp>
      <p:cxnSp>
        <p:nvCxnSpPr>
          <p:cNvPr id="27" name="Straight Arrow Connector 26">
            <a:extLst>
              <a:ext uri="{FF2B5EF4-FFF2-40B4-BE49-F238E27FC236}">
                <a16:creationId xmlns:a16="http://schemas.microsoft.com/office/drawing/2014/main" id="{A20549AB-20B9-4008-80DA-B880CCCD5627}"/>
              </a:ext>
            </a:extLst>
          </p:cNvPr>
          <p:cNvCxnSpPr/>
          <p:nvPr/>
        </p:nvCxnSpPr>
        <p:spPr>
          <a:xfrm flipH="1">
            <a:off x="2471078" y="4629329"/>
            <a:ext cx="1322701" cy="787623"/>
          </a:xfrm>
          <a:prstGeom prst="straightConnector1">
            <a:avLst/>
          </a:prstGeom>
          <a:ln>
            <a:solidFill>
              <a:srgbClr val="FE00FF"/>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6988FD1-9BA1-99DA-0FF3-4441C015F037}"/>
              </a:ext>
            </a:extLst>
          </p:cNvPr>
          <p:cNvSpPr txBox="1"/>
          <p:nvPr/>
        </p:nvSpPr>
        <p:spPr>
          <a:xfrm>
            <a:off x="2683121" y="5483756"/>
            <a:ext cx="1425262" cy="461665"/>
          </a:xfrm>
          <a:prstGeom prst="rect">
            <a:avLst/>
          </a:prstGeom>
          <a:noFill/>
        </p:spPr>
        <p:txBody>
          <a:bodyPr wrap="none" rtlCol="0">
            <a:spAutoFit/>
          </a:bodyPr>
          <a:lstStyle/>
          <a:p>
            <a:r>
              <a:rPr lang="en-US" dirty="0" err="1"/>
              <a:t>MPrimary</a:t>
            </a:r>
            <a:endParaRPr lang="en-US" dirty="0"/>
          </a:p>
        </p:txBody>
      </p:sp>
    </p:spTree>
    <p:extLst>
      <p:ext uri="{BB962C8B-B14F-4D97-AF65-F5344CB8AC3E}">
        <p14:creationId xmlns:p14="http://schemas.microsoft.com/office/powerpoint/2010/main" val="191390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Meson</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1/23/2024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Olander/Kobilarcik | Meson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731520"/>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7" name="Table 6">
            <a:extLst>
              <a:ext uri="{FF2B5EF4-FFF2-40B4-BE49-F238E27FC236}">
                <a16:creationId xmlns:a16="http://schemas.microsoft.com/office/drawing/2014/main" id="{129A185B-4FA9-639E-0E0B-89ADF2481EFE}"/>
              </a:ext>
            </a:extLst>
          </p:cNvPr>
          <p:cNvGraphicFramePr>
            <a:graphicFrameLocks noGrp="1"/>
          </p:cNvGraphicFramePr>
          <p:nvPr>
            <p:extLst>
              <p:ext uri="{D42A27DB-BD31-4B8C-83A1-F6EECF244321}">
                <p14:modId xmlns:p14="http://schemas.microsoft.com/office/powerpoint/2010/main" val="2182310401"/>
              </p:ext>
            </p:extLst>
          </p:nvPr>
        </p:nvGraphicFramePr>
        <p:xfrm>
          <a:off x="334278" y="854581"/>
          <a:ext cx="5419724" cy="5436108"/>
        </p:xfrm>
        <a:graphic>
          <a:graphicData uri="http://schemas.openxmlformats.org/drawingml/2006/table">
            <a:tbl>
              <a:tblPr firstRow="1" firstCol="1" bandRow="1"/>
              <a:tblGrid>
                <a:gridCol w="282575">
                  <a:extLst>
                    <a:ext uri="{9D8B030D-6E8A-4147-A177-3AD203B41FA5}">
                      <a16:colId xmlns:a16="http://schemas.microsoft.com/office/drawing/2014/main" val="4074915317"/>
                    </a:ext>
                  </a:extLst>
                </a:gridCol>
                <a:gridCol w="1879599">
                  <a:extLst>
                    <a:ext uri="{9D8B030D-6E8A-4147-A177-3AD203B41FA5}">
                      <a16:colId xmlns:a16="http://schemas.microsoft.com/office/drawing/2014/main" val="2896645988"/>
                    </a:ext>
                  </a:extLst>
                </a:gridCol>
                <a:gridCol w="283210">
                  <a:extLst>
                    <a:ext uri="{9D8B030D-6E8A-4147-A177-3AD203B41FA5}">
                      <a16:colId xmlns:a16="http://schemas.microsoft.com/office/drawing/2014/main" val="1580342511"/>
                    </a:ext>
                  </a:extLst>
                </a:gridCol>
                <a:gridCol w="2974340">
                  <a:extLst>
                    <a:ext uri="{9D8B030D-6E8A-4147-A177-3AD203B41FA5}">
                      <a16:colId xmlns:a16="http://schemas.microsoft.com/office/drawing/2014/main" val="2075471709"/>
                    </a:ext>
                  </a:extLst>
                </a:gridCol>
              </a:tblGrid>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Radiological</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Toxic Materials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295424262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1">
                          <a:solidFill>
                            <a:srgbClr val="7030A0"/>
                          </a:solidFill>
                          <a:effectLst/>
                          <a:latin typeface="Calibri" panose="020F0502020204030204" pitchFamily="34" charset="0"/>
                          <a:ea typeface="Calibri" panose="020F0502020204030204" pitchFamily="34" charset="0"/>
                          <a:cs typeface="Arial" panose="020B0604020202020204" pitchFamily="34" charset="0"/>
                        </a:rPr>
                        <a:t>Prompt Ionizing Radiation</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Lead Shielding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54811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Residual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Beryllium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464069"/>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Groundwater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MS Gothic" panose="020B0609070205080204" pitchFamily="49" charset="-128"/>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Fluorinert</a:t>
                      </a:r>
                      <a:r>
                        <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&amp; Its Byproducts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38066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Surface Water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Liquid Scintillator Oil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68271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Water (RAW) Systems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Pseudocumene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624585"/>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Air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Ammonia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173862"/>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Closed Loop Air Cooling</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Nanoparticle Exposures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31739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Soil Interactions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Flammables and Combustibles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013198249"/>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Waste</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Combustible Materials (e.g., cables, wood cribbing,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539297"/>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Contamination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Flammable Materials (e.g., flammable gas, cleaning materials,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07253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Beryllium-7</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Electrical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48099384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Sources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Stored Energy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13959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Nuclear Material</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High Voltage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629285"/>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Radiation Generating Devices (RGDs)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Low Voltage, High Current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46287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Non-Ionizing Radiation Hazards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Kinetic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124032151"/>
                  </a:ext>
                </a:extLst>
              </a:tr>
              <a:tr h="91440">
                <a:tc gridSpan="2">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Arial" panose="020B0604020202020204" pitchFamily="34" charset="0"/>
                        </a:rPr>
                        <a:t>Thermal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Power Tools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36826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Magnet Bakeouts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Pumps and Motors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4519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Hot Work</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Motion Tables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1852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1">
                          <a:solidFill>
                            <a:srgbClr val="7030A0"/>
                          </a:solidFill>
                          <a:effectLst/>
                          <a:latin typeface="Calibri" panose="020F0502020204030204" pitchFamily="34" charset="0"/>
                          <a:ea typeface="Calibri" panose="020F0502020204030204" pitchFamily="34" charset="0"/>
                          <a:cs typeface="Arial" panose="020B0604020202020204" pitchFamily="34" charset="0"/>
                        </a:rPr>
                        <a:t>Cryogenics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Mobile Shielding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38529"/>
                  </a:ext>
                </a:extLst>
              </a:tr>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Potential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Magnetic Fields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2064551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Crane Operations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Fringe Fields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81728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Compressed Gasses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Other Hazards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334380378"/>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Vacuum/Pressure Vessels/Piping</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Confined Spaces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21111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Vacuum Pumps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Noise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199688"/>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Material Handling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Silica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173554"/>
                  </a:ext>
                </a:extLst>
              </a:tr>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Access &amp; Egress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Ergonomics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89286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Life Safety Egress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Arial" panose="020B0604020202020204" pitchFamily="34" charset="0"/>
                        </a:rPr>
                        <a:t>Asbestos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2000"/>
                  </a:ext>
                </a:extLst>
              </a:tr>
            </a:tbl>
          </a:graphicData>
        </a:graphic>
      </p:graphicFrame>
    </p:spTree>
    <p:extLst>
      <p:ext uri="{BB962C8B-B14F-4D97-AF65-F5344CB8AC3E}">
        <p14:creationId xmlns:p14="http://schemas.microsoft.com/office/powerpoint/2010/main" val="267923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3609346"/>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 </a:t>
            </a:r>
          </a:p>
          <a:p>
            <a:r>
              <a:rPr lang="en-US" sz="2800" dirty="0">
                <a:solidFill>
                  <a:schemeClr val="bg1">
                    <a:lumMod val="75000"/>
                  </a:schemeClr>
                </a:solidFill>
              </a:rPr>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Non-Accelerator Specific Hazards </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1/23/2024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Olander/Kobilarcik | Meson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2" name="TextBox 1">
            <a:extLst>
              <a:ext uri="{FF2B5EF4-FFF2-40B4-BE49-F238E27FC236}">
                <a16:creationId xmlns:a16="http://schemas.microsoft.com/office/drawing/2014/main" id="{6D4FA1F8-ACE8-FB8E-4192-89B364184CE5}"/>
              </a:ext>
            </a:extLst>
          </p:cNvPr>
          <p:cNvSpPr txBox="1"/>
          <p:nvPr/>
        </p:nvSpPr>
        <p:spPr>
          <a:xfrm>
            <a:off x="1280836" y="1886674"/>
            <a:ext cx="5907042" cy="461665"/>
          </a:xfrm>
          <a:prstGeom prst="rect">
            <a:avLst/>
          </a:prstGeom>
          <a:noFill/>
        </p:spPr>
        <p:txBody>
          <a:bodyPr wrap="square" rtlCol="0">
            <a:spAutoFit/>
          </a:bodyPr>
          <a:lstStyle/>
          <a:p>
            <a:r>
              <a:rPr lang="en-US" dirty="0"/>
              <a:t>The public is not invited into the Meson Area.</a:t>
            </a:r>
          </a:p>
        </p:txBody>
      </p:sp>
    </p:spTree>
    <p:extLst>
      <p:ext uri="{BB962C8B-B14F-4D97-AF65-F5344CB8AC3E}">
        <p14:creationId xmlns:p14="http://schemas.microsoft.com/office/powerpoint/2010/main" val="353710020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MKRZARSQM56R-1466480915-761</_dlc_DocId>
    <_dlc_DocIdUrl xmlns="c8a0c449-bc3f-4023-b6f3-9ae146c0e873">
      <Url>https://fermipoint.fnal.gov/org/eshq/ASD/_layouts/15/DocIdRedir.aspx?ID=MKRZARSQM56R-1466480915-761</Url>
      <Description>MKRZARSQM56R-1466480915-761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2.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4.xml><?xml version="1.0" encoding="utf-8"?>
<ds:datastoreItem xmlns:ds="http://schemas.openxmlformats.org/officeDocument/2006/customXml" ds:itemID="{097848FA-C60A-45FD-BB12-33C88503094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13002</TotalTime>
  <Words>2914</Words>
  <Application>Microsoft Office PowerPoint</Application>
  <PresentationFormat>On-screen Show (4:3)</PresentationFormat>
  <Paragraphs>651</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MS Gothic</vt:lpstr>
      <vt:lpstr>Arial</vt:lpstr>
      <vt:lpstr>Calibri</vt:lpstr>
      <vt:lpstr>Helvetica</vt:lpstr>
      <vt:lpstr>Fermilab_PPT_090815</vt:lpstr>
      <vt:lpstr>1_Fermilab_PPT_090815</vt:lpstr>
      <vt:lpstr>PowerPoint Presentation</vt:lpstr>
      <vt:lpstr>Outline</vt:lpstr>
      <vt:lpstr>Outline</vt:lpstr>
      <vt:lpstr>Switchyard Overview</vt:lpstr>
      <vt:lpstr>Switchyard Overview</vt:lpstr>
      <vt:lpstr>Outline</vt:lpstr>
      <vt:lpstr>Hazard Inventory for Meson</vt:lpstr>
      <vt:lpstr>Outline</vt:lpstr>
      <vt:lpstr>Non-Accelerator Specific Hazards </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Outline</vt:lpstr>
      <vt:lpstr>Accelerator Specific Hazards</vt:lpstr>
      <vt:lpstr>Outline</vt:lpstr>
      <vt:lpstr>Maximum Credible Incident (MCI) – Radiological</vt:lpstr>
      <vt:lpstr>Maximum Credible Incident (MCI) – Radiological</vt:lpstr>
      <vt:lpstr>Maximum Credible Incident (MCI) – Radiological</vt:lpstr>
      <vt:lpstr>Outline</vt:lpstr>
      <vt:lpstr>Credited Controls – Passive</vt:lpstr>
      <vt:lpstr>Credited Controls – Passive</vt:lpstr>
      <vt:lpstr>Credited Controls – Active Engineering</vt:lpstr>
      <vt:lpstr>Credited Controls – Active Engineering</vt:lpstr>
      <vt:lpstr>Credited Controls – Active Engineering</vt:lpstr>
      <vt:lpstr>Credited Controls - Administrative</vt:lpstr>
      <vt:lpstr>Credited Controls - Administrative</vt:lpstr>
      <vt:lpstr>Outline</vt:lpstr>
      <vt:lpstr>Defense in Depth Controls</vt:lpstr>
      <vt:lpstr>PowerPoint Presentation</vt:lpstr>
      <vt:lpstr>Outline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Thomas R Kobilarcik</cp:lastModifiedBy>
  <cp:revision>194</cp:revision>
  <cp:lastPrinted>2014-01-20T19:40:21Z</cp:lastPrinted>
  <dcterms:created xsi:type="dcterms:W3CDTF">2017-02-13T18:49:53Z</dcterms:created>
  <dcterms:modified xsi:type="dcterms:W3CDTF">2024-01-21T18:37:05Z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48b2133d-c43a-43c6-b10b-ac0f89a74fdd</vt:lpwstr>
  </property>
</Properties>
</file>