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8"/>
  </p:notesMasterIdLst>
  <p:handoutMasterIdLst>
    <p:handoutMasterId r:id="rId39"/>
  </p:handoutMasterIdLst>
  <p:sldIdLst>
    <p:sldId id="340" r:id="rId7"/>
    <p:sldId id="391" r:id="rId8"/>
    <p:sldId id="388" r:id="rId9"/>
    <p:sldId id="389" r:id="rId10"/>
    <p:sldId id="390" r:id="rId11"/>
    <p:sldId id="412" r:id="rId12"/>
    <p:sldId id="322" r:id="rId13"/>
    <p:sldId id="348" r:id="rId14"/>
    <p:sldId id="394" r:id="rId15"/>
    <p:sldId id="376" r:id="rId16"/>
    <p:sldId id="378" r:id="rId17"/>
    <p:sldId id="347" r:id="rId18"/>
    <p:sldId id="377" r:id="rId19"/>
    <p:sldId id="349" r:id="rId20"/>
    <p:sldId id="395" r:id="rId21"/>
    <p:sldId id="361" r:id="rId22"/>
    <p:sldId id="326" r:id="rId23"/>
    <p:sldId id="396" r:id="rId24"/>
    <p:sldId id="397" r:id="rId25"/>
    <p:sldId id="403" r:id="rId26"/>
    <p:sldId id="405" r:id="rId27"/>
    <p:sldId id="406" r:id="rId28"/>
    <p:sldId id="408" r:id="rId29"/>
    <p:sldId id="411" r:id="rId30"/>
    <p:sldId id="423" r:id="rId31"/>
    <p:sldId id="398" r:id="rId32"/>
    <p:sldId id="366" r:id="rId33"/>
    <p:sldId id="399" r:id="rId34"/>
    <p:sldId id="331" r:id="rId35"/>
    <p:sldId id="401" r:id="rId36"/>
    <p:sldId id="422" r:id="rId3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20202"/>
    <a:srgbClr val="505050"/>
    <a:srgbClr val="004C97"/>
    <a:srgbClr val="0D3B8E"/>
    <a:srgbClr val="003087"/>
    <a:srgbClr val="03005F"/>
    <a:srgbClr val="0C075E"/>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3419" autoAdjust="0"/>
  </p:normalViewPr>
  <p:slideViewPr>
    <p:cSldViewPr snapToGrid="0" snapToObjects="1" showGuides="1">
      <p:cViewPr varScale="1">
        <p:scale>
          <a:sx n="77" d="100"/>
          <a:sy n="77" d="100"/>
        </p:scale>
        <p:origin x="1200" y="7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1/24/2024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it-IT"/>
              <a:t>Sue McGimpsey | Neutrino Area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1/24/2024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it-IT"/>
              <a:t>Sue McGimpsey | Neutrino Area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1/24/2024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it-IT"/>
              <a:t>Sue McGimpsey | Neutrino Area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1/24/2024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it-IT"/>
              <a:t>Sue McGimpsey | Neutrino Area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1/24/2024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it-IT"/>
              <a:t>Sue McGimpsey | Neutrino Area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1/24/2024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it-IT"/>
              <a:t>Sue McGimpsey | Neutrino Area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1/24/2024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it-IT"/>
              <a:t>Sue McGimpsey | Neutrino Area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1/24/2024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it-IT"/>
              <a:t>Sue McGimpsey | Neutrino Area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1/24/2024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it-IT"/>
              <a:t>Sue McGimpsey | Neutrino Area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1/24/2024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it-IT"/>
              <a:t>Sue McGimpsey | Neutrino Area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1/24/2024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it-IT"/>
              <a:t>Sue McGimpsey | Neutrino Area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1/24/2024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it-IT"/>
              <a:t>Sue McGimpsey | Neutrino Area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1/24/2024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it-IT"/>
              <a:t>Sue McGimpsey | Neutrino Area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1/24/2024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it-IT"/>
              <a:t>Sue McGimpsey | Neutrino Area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Sue McGimpsey	</a:t>
            </a:r>
          </a:p>
          <a:p>
            <a:r>
              <a:rPr lang="en-US" sz="1600" dirty="0"/>
              <a:t>Neutrino Area Internal Readiness Review </a:t>
            </a:r>
          </a:p>
          <a:p>
            <a:r>
              <a:rPr lang="en-US" sz="1600" dirty="0"/>
              <a:t>24 January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III Chapter 14 – Neutrino Area</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38691"/>
            <a:ext cx="8672513" cy="2029200"/>
          </a:xfrm>
        </p:spPr>
        <p:txBody>
          <a:bodyPr/>
          <a:lstStyle/>
          <a:p>
            <a:r>
              <a:rPr lang="en-US" sz="2000" dirty="0"/>
              <a:t>Radioactive Water (RAW) system</a:t>
            </a:r>
          </a:p>
          <a:p>
            <a:pPr lvl="1"/>
            <a:r>
              <a:rPr lang="en-US" sz="1800" dirty="0"/>
              <a:t>The primary beam absorber (FMAG) is cooled with water which becomes activated. As documented in the shielding assessment this system has been designated as a RAW system</a:t>
            </a:r>
          </a:p>
          <a:p>
            <a:pPr lvl="1"/>
            <a:r>
              <a:rPr lang="en-US" sz="1800" dirty="0"/>
              <a:t>The system is self contained and part of the RSIS</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031461235"/>
              </p:ext>
            </p:extLst>
          </p:nvPr>
        </p:nvGraphicFramePr>
        <p:xfrm>
          <a:off x="228600" y="3072851"/>
          <a:ext cx="8573940" cy="2946457"/>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799753">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2146704">
                <a:tc>
                  <a:txBody>
                    <a:bodyPr/>
                    <a:lstStyle/>
                    <a:p>
                      <a:r>
                        <a:rPr lang="en-US" sz="1600" dirty="0"/>
                        <a:t>L: A</a:t>
                      </a:r>
                    </a:p>
                    <a:p>
                      <a:r>
                        <a:rPr lang="en-US" sz="1600" dirty="0"/>
                        <a:t>C: H</a:t>
                      </a:r>
                    </a:p>
                    <a:p>
                      <a:r>
                        <a:rPr lang="en-US" sz="1600" dirty="0"/>
                        <a:t>R: I</a:t>
                      </a:r>
                    </a:p>
                  </a:txBody>
                  <a:tcPr/>
                </a:tc>
                <a:tc>
                  <a:txBody>
                    <a:bodyPr/>
                    <a:lstStyle/>
                    <a:p>
                      <a:r>
                        <a:rPr lang="en-US" sz="1600" dirty="0"/>
                        <a:t>P – Interlocked Gates</a:t>
                      </a:r>
                    </a:p>
                    <a:p>
                      <a:r>
                        <a:rPr lang="en-US" sz="1600" dirty="0"/>
                        <a:t>P – Interlocked Key </a:t>
                      </a:r>
                    </a:p>
                    <a:p>
                      <a:r>
                        <a:rPr lang="en-US" sz="1600" dirty="0"/>
                        <a:t>P – Key Control Program</a:t>
                      </a:r>
                    </a:p>
                    <a:p>
                      <a:r>
                        <a:rPr lang="en-US" sz="1600" dirty="0"/>
                        <a:t>P – Radiological Postings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Radiological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Engineered Containment</a:t>
                      </a:r>
                    </a:p>
                  </a:txBody>
                  <a:tcPr/>
                </a:tc>
                <a:tc>
                  <a:txBody>
                    <a:bodyPr/>
                    <a:lstStyle/>
                    <a:p>
                      <a:r>
                        <a:rPr lang="en-US" sz="1600" dirty="0"/>
                        <a:t>L: BEU</a:t>
                      </a:r>
                    </a:p>
                    <a:p>
                      <a:r>
                        <a:rPr lang="en-US" sz="1600" dirty="0"/>
                        <a:t>C: M</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17591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857987"/>
            <a:ext cx="8672513" cy="1439443"/>
          </a:xfrm>
        </p:spPr>
        <p:txBody>
          <a:bodyPr/>
          <a:lstStyle/>
          <a:p>
            <a:r>
              <a:rPr lang="en-US" sz="2000" dirty="0"/>
              <a:t>Soil Interactions</a:t>
            </a:r>
          </a:p>
          <a:p>
            <a:pPr lvl="1"/>
            <a:r>
              <a:rPr lang="en-US" sz="1800" dirty="0">
                <a:latin typeface="Helvetica" panose="020B0604020202020204" pitchFamily="34" charset="0"/>
                <a:ea typeface="MS Mincho" panose="02020609040205080304" pitchFamily="49" charset="-128"/>
                <a:cs typeface="Helvetica" panose="020B0604020202020204" pitchFamily="34" charset="0"/>
              </a:rPr>
              <a:t>R</a:t>
            </a:r>
            <a:r>
              <a:rPr lang="en-US" sz="1800" dirty="0">
                <a:effectLst/>
                <a:latin typeface="Helvetica" panose="020B0604020202020204" pitchFamily="34" charset="0"/>
                <a:ea typeface="MS Mincho" panose="02020609040205080304" pitchFamily="49" charset="-128"/>
                <a:cs typeface="Helvetica" panose="020B0604020202020204" pitchFamily="34" charset="0"/>
              </a:rPr>
              <a:t>adionuclides are produced which may contaminate ground water</a:t>
            </a:r>
          </a:p>
          <a:p>
            <a:pPr lvl="1"/>
            <a:r>
              <a:rPr lang="en-US" sz="1800" dirty="0">
                <a:latin typeface="Helvetica" panose="020B0604020202020204" pitchFamily="34" charset="0"/>
                <a:ea typeface="MS Mincho" panose="02020609040205080304" pitchFamily="49" charset="-128"/>
                <a:cs typeface="Helvetica" panose="020B0604020202020204" pitchFamily="34" charset="0"/>
              </a:rPr>
              <a:t>Can occur in areas of high chronic losses</a:t>
            </a:r>
          </a:p>
          <a:p>
            <a:pPr lvl="1"/>
            <a:r>
              <a:rPr lang="en-US" sz="1800" dirty="0">
                <a:latin typeface="Helvetica" panose="020B0604020202020204" pitchFamily="34" charset="0"/>
                <a:cs typeface="Helvetica" panose="020B0604020202020204" pitchFamily="34" charset="0"/>
              </a:rPr>
              <a:t>Hazard applies to onsite facility workers and onsite co-located workers</a:t>
            </a:r>
          </a:p>
          <a:p>
            <a:pPr marL="45720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231515165"/>
              </p:ext>
            </p:extLst>
          </p:nvPr>
        </p:nvGraphicFramePr>
        <p:xfrm>
          <a:off x="117866" y="2697786"/>
          <a:ext cx="8573940" cy="2085453"/>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7075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506333">
                <a:tc>
                  <a:txBody>
                    <a:bodyPr/>
                    <a:lstStyle/>
                    <a:p>
                      <a:r>
                        <a:rPr lang="en-US" sz="1600" dirty="0"/>
                        <a:t>L: A</a:t>
                      </a:r>
                    </a:p>
                    <a:p>
                      <a:r>
                        <a:rPr lang="en-US" sz="1600" dirty="0"/>
                        <a:t>C: N</a:t>
                      </a:r>
                    </a:p>
                    <a:p>
                      <a:r>
                        <a:rPr lang="en-US" sz="1600" dirty="0"/>
                        <a:t>R: IV</a:t>
                      </a:r>
                    </a:p>
                  </a:txBody>
                  <a:tcPr/>
                </a:tc>
                <a:tc>
                  <a:txBody>
                    <a:bodyPr/>
                    <a:lstStyle/>
                    <a:p>
                      <a:r>
                        <a:rPr lang="en-US" sz="1600" kern="1200" dirty="0">
                          <a:solidFill>
                            <a:schemeClr val="dk1"/>
                          </a:solidFill>
                          <a:effectLst/>
                          <a:latin typeface="+mn-lt"/>
                          <a:ea typeface="+mn-ea"/>
                          <a:cs typeface="+mn-cs"/>
                        </a:rPr>
                        <a:t>P – Beam Loss Monitoring</a:t>
                      </a:r>
                    </a:p>
                    <a:p>
                      <a:r>
                        <a:rPr lang="en-US" sz="1600" kern="1200" dirty="0">
                          <a:solidFill>
                            <a:schemeClr val="dk1"/>
                          </a:solidFill>
                          <a:effectLst/>
                          <a:latin typeface="+mn-lt"/>
                          <a:ea typeface="+mn-ea"/>
                          <a:cs typeface="+mn-cs"/>
                        </a:rPr>
                        <a:t>M – Engineered Beam Dump</a:t>
                      </a:r>
                    </a:p>
                    <a:p>
                      <a:r>
                        <a:rPr lang="en-US" sz="1600" kern="1200" dirty="0">
                          <a:solidFill>
                            <a:schemeClr val="dk1"/>
                          </a:solidFill>
                          <a:effectLst/>
                          <a:latin typeface="+mn-lt"/>
                          <a:ea typeface="+mn-ea"/>
                          <a:cs typeface="+mn-cs"/>
                        </a:rPr>
                        <a:t>M – Beamline Design</a:t>
                      </a:r>
                    </a:p>
                    <a:p>
                      <a:r>
                        <a:rPr lang="en-US" sz="1600" kern="1200" dirty="0">
                          <a:solidFill>
                            <a:schemeClr val="dk1"/>
                          </a:solidFill>
                          <a:effectLst/>
                          <a:latin typeface="+mn-lt"/>
                          <a:ea typeface="+mn-ea"/>
                          <a:cs typeface="+mn-cs"/>
                        </a:rPr>
                        <a:t>M – Run Conditions</a:t>
                      </a:r>
                      <a:endParaRPr lang="en-US" sz="1600" dirty="0"/>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74043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680209"/>
          </a:xfrm>
        </p:spPr>
        <p:txBody>
          <a:bodyPr/>
          <a:lstStyle/>
          <a:p>
            <a:r>
              <a:rPr lang="en-US" sz="2000" dirty="0"/>
              <a:t>Radioactive Waste</a:t>
            </a:r>
          </a:p>
          <a:p>
            <a:pPr lvl="1"/>
            <a:r>
              <a:rPr lang="en-US" sz="1800" dirty="0"/>
              <a:t>Radioactive waste produced during Neutrino Muon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872182779"/>
              </p:ext>
            </p:extLst>
          </p:nvPr>
        </p:nvGraphicFramePr>
        <p:xfrm>
          <a:off x="341460" y="3035407"/>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Locked Gates</a:t>
                      </a:r>
                    </a:p>
                    <a:p>
                      <a:r>
                        <a:rPr lang="en-US" sz="1600" kern="1200" dirty="0">
                          <a:solidFill>
                            <a:schemeClr val="dk1"/>
                          </a:solidFill>
                          <a:effectLst/>
                          <a:latin typeface="+mn-lt"/>
                          <a:ea typeface="+mn-ea"/>
                          <a:cs typeface="+mn-cs"/>
                        </a:rPr>
                        <a:t>P – Key Control Program</a:t>
                      </a:r>
                    </a:p>
                    <a:p>
                      <a:r>
                        <a:rPr lang="en-US" sz="1600" kern="1200" dirty="0">
                          <a:solidFill>
                            <a:schemeClr val="dk1"/>
                          </a:solidFill>
                          <a:effectLst/>
                          <a:latin typeface="+mn-lt"/>
                          <a:ea typeface="+mn-ea"/>
                          <a:cs typeface="+mn-cs"/>
                        </a:rPr>
                        <a:t>P – Postings</a:t>
                      </a:r>
                    </a:p>
                    <a:p>
                      <a:r>
                        <a:rPr lang="en-US" sz="1600" kern="1200" dirty="0">
                          <a:solidFill>
                            <a:schemeClr val="dk1"/>
                          </a:solidFill>
                          <a:effectLst/>
                          <a:latin typeface="+mn-lt"/>
                          <a:ea typeface="+mn-ea"/>
                          <a:cs typeface="+mn-cs"/>
                        </a:rPr>
                        <a:t>M – Run Conditions</a:t>
                      </a:r>
                    </a:p>
                    <a:p>
                      <a:r>
                        <a:rPr lang="en-US" sz="1600" kern="1200" dirty="0">
                          <a:solidFill>
                            <a:schemeClr val="dk1"/>
                          </a:solidFill>
                          <a:effectLst/>
                          <a:latin typeface="+mn-lt"/>
                          <a:ea typeface="+mn-ea"/>
                          <a:cs typeface="+mn-cs"/>
                        </a:rPr>
                        <a:t>M – Distance to Stored Material</a:t>
                      </a:r>
                    </a:p>
                    <a:p>
                      <a:endParaRPr lang="en-US" sz="1600" dirty="0"/>
                    </a:p>
                  </a:txBody>
                  <a:tcPr/>
                </a:tc>
                <a:tc>
                  <a:txBody>
                    <a:bodyPr/>
                    <a:lstStyle/>
                    <a:p>
                      <a:r>
                        <a:rPr lang="en-US" sz="1600" dirty="0"/>
                        <a:t>L:BEU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38691"/>
            <a:ext cx="8672513" cy="1675909"/>
          </a:xfrm>
        </p:spPr>
        <p:txBody>
          <a:bodyPr/>
          <a:lstStyle/>
          <a:p>
            <a:r>
              <a:rPr lang="en-US" sz="2000" dirty="0"/>
              <a:t>Air Activation</a:t>
            </a:r>
          </a:p>
          <a:p>
            <a:pPr lvl="1"/>
            <a:r>
              <a:rPr lang="en-US" sz="1800" dirty="0"/>
              <a:t>Air activation can occur at any area in the accelerator where beam losses occur </a:t>
            </a:r>
          </a:p>
          <a:p>
            <a:pPr lvl="1"/>
            <a:r>
              <a:rPr lang="en-US" sz="1800" dirty="0"/>
              <a:t> The radioisotopes of concern are C-11, O-15, N-13 and Ar-41</a:t>
            </a:r>
          </a:p>
          <a:p>
            <a:pPr lvl="1"/>
            <a:r>
              <a:rPr lang="en-US" sz="1800" dirty="0"/>
              <a:t>Hazard applies to onsite facility workers and onsite co-located workers</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70988498"/>
              </p:ext>
            </p:extLst>
          </p:nvPr>
        </p:nvGraphicFramePr>
        <p:xfrm>
          <a:off x="285030" y="2937290"/>
          <a:ext cx="8573940" cy="215480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6502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575680">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Air Monitoring</a:t>
                      </a:r>
                      <a:endParaRPr lang="en-US" sz="1600" dirty="0"/>
                    </a:p>
                    <a:p>
                      <a:r>
                        <a:rPr lang="en-US" sz="1600" kern="1200" dirty="0">
                          <a:solidFill>
                            <a:schemeClr val="dk1"/>
                          </a:solidFill>
                          <a:effectLst/>
                          <a:latin typeface="+mn-lt"/>
                          <a:ea typeface="+mn-ea"/>
                          <a:cs typeface="+mn-cs"/>
                        </a:rPr>
                        <a:t>P – RSIS</a:t>
                      </a:r>
                    </a:p>
                    <a:p>
                      <a:r>
                        <a:rPr lang="en-US" sz="1600" kern="1200" dirty="0">
                          <a:solidFill>
                            <a:schemeClr val="dk1"/>
                          </a:solidFill>
                          <a:effectLst/>
                          <a:latin typeface="+mn-lt"/>
                          <a:ea typeface="+mn-ea"/>
                          <a:cs typeface="+mn-cs"/>
                        </a:rPr>
                        <a:t>P – Beam loss Monitoring</a:t>
                      </a:r>
                      <a:endParaRPr lang="en-US" sz="16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 – Engineered Flow and Imposed Cool Off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        Times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 – Run Conditions</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29135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Contamination</a:t>
            </a:r>
          </a:p>
          <a:p>
            <a:pPr lvl="1"/>
            <a:r>
              <a:rPr lang="en-US" sz="1800" dirty="0"/>
              <a:t>Contamination can be found in the Neutrino Muon enclosures in areas where beam loss has occurred</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35186580"/>
              </p:ext>
            </p:extLst>
          </p:nvPr>
        </p:nvGraphicFramePr>
        <p:xfrm>
          <a:off x="327173" y="2936244"/>
          <a:ext cx="8573940" cy="2366954"/>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812474">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447971">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Locked Gates</a:t>
                      </a:r>
                    </a:p>
                    <a:p>
                      <a:r>
                        <a:rPr lang="en-US" sz="1600" kern="1200" dirty="0">
                          <a:solidFill>
                            <a:schemeClr val="dk1"/>
                          </a:solidFill>
                          <a:effectLst/>
                          <a:latin typeface="+mn-lt"/>
                          <a:ea typeface="+mn-ea"/>
                          <a:cs typeface="+mn-cs"/>
                        </a:rPr>
                        <a:t>P – Key Control Program</a:t>
                      </a:r>
                    </a:p>
                    <a:p>
                      <a:r>
                        <a:rPr lang="en-US" sz="1600" kern="1200" dirty="0">
                          <a:solidFill>
                            <a:schemeClr val="dk1"/>
                          </a:solidFill>
                          <a:effectLst/>
                          <a:latin typeface="+mn-lt"/>
                          <a:ea typeface="+mn-ea"/>
                          <a:cs typeface="+mn-cs"/>
                        </a:rPr>
                        <a:t>P – Radiological Posting</a:t>
                      </a:r>
                    </a:p>
                    <a:p>
                      <a:r>
                        <a:rPr lang="en-US" sz="1600" kern="1200" dirty="0">
                          <a:solidFill>
                            <a:schemeClr val="dk1"/>
                          </a:solidFill>
                          <a:effectLst/>
                          <a:latin typeface="+mn-lt"/>
                          <a:ea typeface="+mn-ea"/>
                          <a:cs typeface="+mn-cs"/>
                        </a:rPr>
                        <a:t>M – Radiological Work Permit</a:t>
                      </a:r>
                    </a:p>
                    <a:p>
                      <a:r>
                        <a:rPr lang="en-US" sz="1600" kern="1200" dirty="0">
                          <a:solidFill>
                            <a:schemeClr val="dk1"/>
                          </a:solidFill>
                          <a:effectLst/>
                          <a:latin typeface="+mn-lt"/>
                          <a:ea typeface="+mn-ea"/>
                          <a:cs typeface="+mn-cs"/>
                        </a:rPr>
                        <a:t>M – Training</a:t>
                      </a:r>
                    </a:p>
                    <a:p>
                      <a:r>
                        <a:rPr lang="en-US" sz="1600" kern="1200" dirty="0">
                          <a:solidFill>
                            <a:schemeClr val="dk1"/>
                          </a:solidFill>
                          <a:effectLst/>
                          <a:latin typeface="+mn-lt"/>
                          <a:ea typeface="+mn-ea"/>
                          <a:cs typeface="+mn-cs"/>
                        </a:rPr>
                        <a:t>M – Run Condition</a:t>
                      </a:r>
                      <a:endParaRPr lang="en-US" sz="1600" dirty="0"/>
                    </a:p>
                  </a:txBody>
                  <a:tcPr/>
                </a:tc>
                <a:tc>
                  <a:txBody>
                    <a:bodyPr/>
                    <a:lstStyle/>
                    <a:p>
                      <a:r>
                        <a:rPr lang="en-US" sz="1600" dirty="0"/>
                        <a:t>L: 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481939"/>
          </a:xfrm>
        </p:spPr>
        <p:txBody>
          <a:bodyPr/>
          <a:lstStyle/>
          <a:p>
            <a:pPr rtl="0">
              <a:buSzPts val="2000"/>
              <a:buFont typeface="Arial" panose="020B0604020202020204" pitchFamily="34" charset="0"/>
              <a:buChar char="•"/>
            </a:pPr>
            <a:r>
              <a:rPr lang="en-US" sz="2000" b="0" i="0" u="none" strike="noStrike" kern="1200" baseline="0" dirty="0">
                <a:solidFill>
                  <a:srgbClr val="505050"/>
                </a:solidFill>
                <a:latin typeface="Helvetica" panose="020B0604020202020204" pitchFamily="34" charset="0"/>
              </a:rPr>
              <a:t>Radioactive Sources</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Not encountered throughout the beam line</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Could be needed as part of an experimental set-up</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Hazard applies to onsite facility workers and onsite co-located workers</a:t>
            </a:r>
          </a:p>
          <a:p>
            <a:pPr rtl="0"/>
            <a:endParaRPr lang="en-US" sz="1800" b="0" i="0" u="none" strike="noStrike" kern="1200" baseline="0" dirty="0">
              <a:solidFill>
                <a:srgbClr val="505050"/>
              </a:solidFill>
              <a:latin typeface="Helvetica" panose="020B0604020202020204" pitchFamily="34" charset="0"/>
            </a:endParaRPr>
          </a:p>
          <a:p>
            <a:pPr marL="0" indent="0">
              <a:buNone/>
            </a:pPr>
            <a:endParaRPr lang="en-US" sz="1800" dirty="0"/>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437528910"/>
              </p:ext>
            </p:extLst>
          </p:nvPr>
        </p:nvGraphicFramePr>
        <p:xfrm>
          <a:off x="327173" y="2936244"/>
          <a:ext cx="8573940" cy="226044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812474">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447971">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Radiological Posting</a:t>
                      </a:r>
                    </a:p>
                    <a:p>
                      <a:r>
                        <a:rPr lang="en-US" sz="1600" kern="1200" dirty="0">
                          <a:solidFill>
                            <a:schemeClr val="dk1"/>
                          </a:solidFill>
                          <a:effectLst/>
                          <a:latin typeface="+mn-lt"/>
                          <a:ea typeface="+mn-ea"/>
                          <a:cs typeface="+mn-cs"/>
                        </a:rPr>
                        <a:t>P – Radiological Training</a:t>
                      </a:r>
                    </a:p>
                    <a:p>
                      <a:r>
                        <a:rPr lang="en-US" sz="1600" kern="1200" dirty="0">
                          <a:solidFill>
                            <a:schemeClr val="dk1"/>
                          </a:solidFill>
                          <a:effectLst/>
                          <a:latin typeface="+mn-lt"/>
                          <a:ea typeface="+mn-ea"/>
                          <a:cs typeface="+mn-cs"/>
                        </a:rPr>
                        <a:t>P – </a:t>
                      </a:r>
                      <a:r>
                        <a:rPr lang="en-US" sz="1600" dirty="0"/>
                        <a:t>Kept in locked cabinet when not in use</a:t>
                      </a:r>
                    </a:p>
                    <a:p>
                      <a:r>
                        <a:rPr lang="en-US" sz="1600" dirty="0"/>
                        <a:t>M- Kept is storge when not in the field</a:t>
                      </a:r>
                    </a:p>
                    <a:p>
                      <a:r>
                        <a:rPr lang="en-US" sz="1600" dirty="0"/>
                        <a:t>M – Shielded containers </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94137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r>
              <a:rPr lang="en-US" sz="2000" dirty="0"/>
              <a:t>Prompt Ionizing Radiation – Beam Loss</a:t>
            </a:r>
          </a:p>
          <a:p>
            <a:pPr lvl="1"/>
            <a:r>
              <a:rPr lang="en-US" sz="1800" dirty="0"/>
              <a:t>Ionizing radiation due to beam loss in the Neutrino Muon enclosures</a:t>
            </a:r>
          </a:p>
          <a:p>
            <a:pPr lvl="1"/>
            <a:r>
              <a:rPr lang="en-US" sz="1800" dirty="0"/>
              <a:t>Analyzed maximum credible incident (MCI) to determine credited controls</a:t>
            </a:r>
          </a:p>
          <a:p>
            <a:pPr lvl="1"/>
            <a:r>
              <a:rPr lang="en-US" sz="1800" dirty="0"/>
              <a:t>Hazard applies to onsite facility workers, onsite co-located workers, and the maximally exposed off site individual (MOI)</a:t>
            </a:r>
          </a:p>
          <a:p>
            <a:pPr marL="457200" lvl="1" indent="0">
              <a:buNone/>
            </a:pPr>
            <a:endParaRPr lang="en-US" sz="1800" dirty="0"/>
          </a:p>
          <a:p>
            <a:pPr lvl="1"/>
            <a:endParaRPr lang="en-US" sz="1800" dirty="0"/>
          </a:p>
          <a:p>
            <a:pPr marL="57150" indent="0" algn="ctr">
              <a:buNone/>
            </a:pPr>
            <a:r>
              <a:rPr lang="en-US" b="1" dirty="0">
                <a:solidFill>
                  <a:srgbClr val="FF0000"/>
                </a:solidFill>
              </a:rPr>
              <a:t>CREDITED CONTROLS ARE NEEDED</a:t>
            </a:r>
          </a:p>
          <a:p>
            <a:pPr lvl="1"/>
            <a:endParaRPr lang="en-US" sz="1800"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341111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p:txBody>
          <a:bodyPr/>
          <a:lstStyle/>
          <a:p>
            <a:r>
              <a:rPr lang="en-US" sz="2000" dirty="0"/>
              <a:t>The MCI is defined as an event that is expected to occur over the lifetime of the beam line</a:t>
            </a:r>
          </a:p>
          <a:p>
            <a:r>
              <a:rPr lang="en-US" sz="2000" dirty="0"/>
              <a:t>The MCI focuses on exposure to an onsite worker, an onsite coworker and the maximally exposed off-site individual (MOI)</a:t>
            </a:r>
          </a:p>
          <a:p>
            <a:r>
              <a:rPr lang="en-US" sz="2000" dirty="0"/>
              <a:t>Incident bounds all postulated accident scenarios for the NM beam line</a:t>
            </a:r>
          </a:p>
          <a:p>
            <a:r>
              <a:rPr lang="en-US" sz="2000" dirty="0"/>
              <a:t>The Neutrino Area is located beyond the public access area and contains no areas where the public is invited</a:t>
            </a:r>
          </a:p>
          <a:p>
            <a:r>
              <a:rPr lang="en-US" sz="2000" dirty="0">
                <a:effectLst/>
                <a:latin typeface="Helvetica" panose="020B0604020202020204" pitchFamily="34" charset="0"/>
                <a:ea typeface="Calibri" panose="020F0502020204030204" pitchFamily="34" charset="0"/>
                <a:cs typeface="Helvetica" panose="020B0604020202020204" pitchFamily="34" charset="0"/>
              </a:rPr>
              <a:t>Fermilab uses Credited Controls that flow down to the Accelerator Safety Envelope (ASE) to mitigate the consequences of an MCI to the following conditions:</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lvl="1"/>
            <a:r>
              <a:rPr lang="en-US" sz="1500" dirty="0">
                <a:latin typeface="Helvetica" panose="020B0604020202020204" pitchFamily="34" charset="0"/>
                <a:ea typeface="Calibri" panose="020F0502020204030204" pitchFamily="34" charset="0"/>
                <a:cs typeface="Helvetica" panose="020B0604020202020204" pitchFamily="34" charset="0"/>
              </a:rPr>
              <a:t>Less than 5 rem in one hour in any area accessible by facility workers or co-located workers</a:t>
            </a:r>
          </a:p>
          <a:p>
            <a:pPr lvl="1"/>
            <a:r>
              <a:rPr lang="en-US" sz="1500" dirty="0">
                <a:effectLst/>
                <a:latin typeface="Helvetica" panose="020B0604020202020204" pitchFamily="34" charset="0"/>
                <a:ea typeface="Calibri" panose="020F0502020204030204" pitchFamily="34" charset="0"/>
                <a:cs typeface="Helvetica" panose="020B0604020202020204" pitchFamily="34" charset="0"/>
              </a:rPr>
              <a:t>Less than 500 mrem in one hour in all Laboratory areas to which the public is assumed to be excluded</a:t>
            </a:r>
          </a:p>
          <a:p>
            <a:pPr lvl="1"/>
            <a:r>
              <a:rPr lang="en-US" sz="1500" dirty="0">
                <a:latin typeface="Helvetica" panose="020B0604020202020204" pitchFamily="34" charset="0"/>
                <a:ea typeface="Calibri" panose="020F0502020204030204" pitchFamily="34" charset="0"/>
                <a:cs typeface="Helvetica" panose="020B0604020202020204" pitchFamily="34" charset="0"/>
              </a:rPr>
              <a:t>Less than 100 mrem in one hour at Fermilab’s site boundary and/or in any areas onsite in which the public is authorized (which includes Batavia Road, Prairie Path, parking lots open to the public, and general access areas including Wilson Hall, Ramsey Auditorium)</a:t>
            </a:r>
            <a:endParaRPr lang="en-US" sz="1500" dirty="0">
              <a:effectLst/>
              <a:latin typeface="Helvetica" panose="020B0604020202020204" pitchFamily="34" charset="0"/>
              <a:ea typeface="Calibri" panose="020F0502020204030204" pitchFamily="34" charset="0"/>
              <a:cs typeface="Helvetica" panose="020B0604020202020204" pitchFamily="34" charset="0"/>
            </a:endParaRPr>
          </a:p>
          <a:p>
            <a:pPr lvl="1"/>
            <a:endParaRPr lang="en-US"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387379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C1D75A-F9E3-1E68-135A-1D3E85D49647}"/>
              </a:ext>
            </a:extLst>
          </p:cNvPr>
          <p:cNvSpPr>
            <a:spLocks noGrp="1"/>
          </p:cNvSpPr>
          <p:nvPr>
            <p:ph idx="1"/>
          </p:nvPr>
        </p:nvSpPr>
        <p:spPr/>
        <p:txBody>
          <a:bodyPr/>
          <a:lstStyle/>
          <a:p>
            <a:pPr rtl="0">
              <a:buSzPts val="22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The MCI would be one where the full SY intensity is lost and continuously incident on a magnet or beam pipe </a:t>
            </a:r>
          </a:p>
          <a:p>
            <a:pPr rtl="0">
              <a:buSzPts val="22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Highest radiation losses are generated by accidents at locations with reduced passive shielding</a:t>
            </a:r>
          </a:p>
          <a:p>
            <a:pPr rtl="0">
              <a:buSzPts val="22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This NM MCI beam intensity is the same as the SY MCI beam intensity </a:t>
            </a:r>
          </a:p>
          <a:p>
            <a:pPr rtl="0">
              <a:buSzPts val="22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This has been determined to be 2.8E15 protons/</a:t>
            </a:r>
            <a:r>
              <a:rPr lang="en-US" sz="2400" b="0" i="0" u="none" strike="noStrike" kern="1200" baseline="0" dirty="0" err="1">
                <a:solidFill>
                  <a:srgbClr val="505050"/>
                </a:solidFill>
                <a:latin typeface="Helvetica" panose="020B0604020202020204" pitchFamily="34" charset="0"/>
              </a:rPr>
              <a:t>hr</a:t>
            </a:r>
            <a:r>
              <a:rPr lang="en-US" sz="2400" b="0" i="0" u="none" strike="noStrike" kern="1200" baseline="0" dirty="0">
                <a:solidFill>
                  <a:srgbClr val="505050"/>
                </a:solidFill>
                <a:latin typeface="Helvetica" panose="020B0604020202020204" pitchFamily="34" charset="0"/>
              </a:rPr>
              <a:t> or 4.2E13 protons/pulse</a:t>
            </a:r>
          </a:p>
          <a:p>
            <a:pPr rtl="0">
              <a:buSzPts val="2000"/>
              <a:buFont typeface="Arial" panose="020B0604020202020204" pitchFamily="34" charset="0"/>
              <a:buChar char="–"/>
            </a:pPr>
            <a:r>
              <a:rPr lang="en-US" dirty="0">
                <a:latin typeface="Helvetica" panose="020B0604020202020204" pitchFamily="34" charset="0"/>
              </a:rPr>
              <a:t>120</a:t>
            </a:r>
            <a:r>
              <a:rPr lang="en-US" sz="2400" b="0" i="0" u="none" strike="noStrike" kern="1200" baseline="0" dirty="0">
                <a:solidFill>
                  <a:srgbClr val="505050"/>
                </a:solidFill>
                <a:latin typeface="Helvetica" panose="020B0604020202020204" pitchFamily="34" charset="0"/>
              </a:rPr>
              <a:t> </a:t>
            </a:r>
            <a:r>
              <a:rPr lang="en-US" dirty="0">
                <a:latin typeface="Helvetica" panose="020B0604020202020204" pitchFamily="34" charset="0"/>
              </a:rPr>
              <a:t>G</a:t>
            </a:r>
            <a:r>
              <a:rPr lang="en-US" sz="2400" b="0" i="0" u="none" strike="noStrike" kern="1200" baseline="0" dirty="0">
                <a:solidFill>
                  <a:srgbClr val="505050"/>
                </a:solidFill>
                <a:latin typeface="Helvetica" panose="020B0604020202020204" pitchFamily="34" charset="0"/>
              </a:rPr>
              <a:t>eV beam energy</a:t>
            </a:r>
          </a:p>
          <a:p>
            <a:pPr rtl="0">
              <a:buSzPts val="2000"/>
              <a:buFont typeface="Arial" panose="020B0604020202020204" pitchFamily="34" charset="0"/>
              <a:buChar char="–"/>
            </a:pPr>
            <a:r>
              <a:rPr lang="en-US" dirty="0">
                <a:latin typeface="Helvetica" panose="020B0604020202020204" pitchFamily="34" charset="0"/>
              </a:rPr>
              <a:t>55s</a:t>
            </a:r>
            <a:r>
              <a:rPr lang="en-US" sz="2400" b="0" i="0" u="none" strike="noStrike" kern="1200" baseline="0" dirty="0">
                <a:solidFill>
                  <a:srgbClr val="505050"/>
                </a:solidFill>
                <a:latin typeface="Helvetica" panose="020B0604020202020204" pitchFamily="34" charset="0"/>
              </a:rPr>
              <a:t> cycle time</a:t>
            </a:r>
          </a:p>
          <a:p>
            <a:endParaRPr lang="en-US" dirty="0"/>
          </a:p>
        </p:txBody>
      </p:sp>
      <p:sp>
        <p:nvSpPr>
          <p:cNvPr id="3" name="Title 2">
            <a:extLst>
              <a:ext uri="{FF2B5EF4-FFF2-40B4-BE49-F238E27FC236}">
                <a16:creationId xmlns:a16="http://schemas.microsoft.com/office/drawing/2014/main" id="{5D75E34D-A13D-44C8-2241-6384C992092F}"/>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F7299CD7-7D51-3A3D-0FFF-0199B5CBB3DD}"/>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F38E6E85-3BBB-D6B9-5306-5211E827FE71}"/>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B4FE0B8D-A279-4E68-71B3-D2652D953D7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187565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pPr rtl="0"/>
            <a:r>
              <a:rPr lang="en-US" sz="2400" b="1" i="0" u="none" strike="noStrike" kern="1200" baseline="0" dirty="0">
                <a:solidFill>
                  <a:srgbClr val="505050"/>
                </a:solidFill>
                <a:latin typeface="Helvetica" panose="020B0604020202020204" pitchFamily="34" charset="0"/>
              </a:rPr>
              <a:t>Permanent shielding</a:t>
            </a:r>
          </a:p>
          <a:p>
            <a:pPr lvl="1" rtl="0">
              <a:buSzPts val="2200"/>
              <a:buFont typeface="Arial" panose="020B0604020202020204" pitchFamily="34" charset="0"/>
              <a:buChar char="•"/>
            </a:pPr>
            <a:r>
              <a:rPr lang="en-US" sz="2200" b="0" i="0" u="none" strike="noStrike" kern="1200" baseline="0" dirty="0">
                <a:solidFill>
                  <a:srgbClr val="505050"/>
                </a:solidFill>
                <a:latin typeface="Helvetica" panose="020B0604020202020204" pitchFamily="34" charset="0"/>
              </a:rPr>
              <a:t>To protect against the MCI, the NM enclosures are constructed as a permanent concrete and earth covered shield</a:t>
            </a:r>
          </a:p>
          <a:p>
            <a:pPr marL="457200" lvl="1" indent="0" rtl="0">
              <a:buSzPts val="2200"/>
              <a:buNone/>
            </a:pPr>
            <a:endParaRPr lang="en-US" sz="2200" b="0" i="0" u="none" strike="noStrike" kern="1200" baseline="0" dirty="0">
              <a:solidFill>
                <a:srgbClr val="505050"/>
              </a:solidFill>
              <a:latin typeface="Helvetica" panose="020B0604020202020204" pitchFamily="34" charset="0"/>
            </a:endParaRPr>
          </a:p>
          <a:p>
            <a:pPr lvl="1" rtl="0">
              <a:buSzPts val="2200"/>
              <a:buFont typeface="Arial" panose="020B0604020202020204" pitchFamily="34" charset="0"/>
              <a:buChar char="•"/>
            </a:pPr>
            <a:r>
              <a:rPr lang="en-US" sz="2200" b="0" i="0" u="none" strike="noStrike" kern="1200" baseline="0" dirty="0">
                <a:solidFill>
                  <a:srgbClr val="505050"/>
                </a:solidFill>
                <a:latin typeface="Helvetica" panose="020B0604020202020204" pitchFamily="34" charset="0"/>
              </a:rPr>
              <a:t>This permanent shielding extends the entire length of the NM beam line</a:t>
            </a:r>
          </a:p>
          <a:p>
            <a:pPr marL="457200" lvl="1" indent="0" rtl="0">
              <a:buSzPts val="2200"/>
              <a:buNone/>
            </a:pPr>
            <a:endParaRPr lang="en-US" sz="2200" b="0" i="0" u="none" strike="noStrike" kern="1200" baseline="0" dirty="0">
              <a:solidFill>
                <a:srgbClr val="505050"/>
              </a:solidFill>
              <a:latin typeface="Helvetica" panose="020B0604020202020204" pitchFamily="34" charset="0"/>
            </a:endParaRPr>
          </a:p>
          <a:p>
            <a:pPr lvl="1" rtl="0">
              <a:buSzPts val="2200"/>
              <a:buFont typeface="Arial" panose="020B0604020202020204" pitchFamily="34" charset="0"/>
              <a:buChar char="•"/>
            </a:pPr>
            <a:r>
              <a:rPr lang="en-US" sz="2200" b="0" i="0" u="none" strike="noStrike" kern="1200" baseline="0" dirty="0">
                <a:solidFill>
                  <a:srgbClr val="505050"/>
                </a:solidFill>
                <a:latin typeface="Helvetica" panose="020B0604020202020204" pitchFamily="34" charset="0"/>
              </a:rPr>
              <a:t>Beam can be lost by beam hitting a magnet, beam hitting the beam pipe in the enclosure or beam hitting buried beam pipe</a:t>
            </a:r>
          </a:p>
          <a:p>
            <a:pPr marL="457200" lvl="1" indent="0" rtl="0">
              <a:buSzPts val="2200"/>
              <a:buNone/>
            </a:pPr>
            <a:endParaRPr lang="en-US" sz="2200" b="0" i="0" u="none" strike="noStrike" kern="1200" baseline="0" dirty="0">
              <a:solidFill>
                <a:srgbClr val="505050"/>
              </a:solidFill>
              <a:latin typeface="Helvetica" panose="020B0604020202020204" pitchFamily="34" charset="0"/>
            </a:endParaRPr>
          </a:p>
          <a:p>
            <a:pPr lvl="1" rtl="0">
              <a:buSzPts val="2200"/>
              <a:buFont typeface="Arial" panose="020B0604020202020204" pitchFamily="34" charset="0"/>
              <a:buChar char="•"/>
            </a:pPr>
            <a:r>
              <a:rPr lang="en-US" dirty="0">
                <a:latin typeface="Helvetica" panose="020B0604020202020204" pitchFamily="34" charset="0"/>
              </a:rPr>
              <a:t>13.9</a:t>
            </a:r>
            <a:r>
              <a:rPr lang="en-US" sz="2200" b="0" i="0" u="none" strike="noStrike" kern="1200" baseline="0" dirty="0">
                <a:solidFill>
                  <a:srgbClr val="505050"/>
                </a:solidFill>
                <a:latin typeface="Helvetica" panose="020B0604020202020204" pitchFamily="34" charset="0"/>
              </a:rPr>
              <a:t> effective feet of dirt (</a:t>
            </a:r>
            <a:r>
              <a:rPr lang="en-US" sz="2200" b="0" i="0" u="none" strike="noStrike" kern="1200" baseline="0" dirty="0" err="1">
                <a:solidFill>
                  <a:srgbClr val="505050"/>
                </a:solidFill>
                <a:latin typeface="Helvetica" panose="020B0604020202020204" pitchFamily="34" charset="0"/>
              </a:rPr>
              <a:t>e</a:t>
            </a:r>
            <a:r>
              <a:rPr lang="en-US" dirty="0" err="1">
                <a:latin typeface="Helvetica" panose="020B0604020202020204" pitchFamily="34" charset="0"/>
              </a:rPr>
              <a:t>fd</a:t>
            </a:r>
            <a:r>
              <a:rPr lang="en-US" sz="2200" b="0" i="0" u="none" strike="noStrike" kern="1200" baseline="0" dirty="0">
                <a:solidFill>
                  <a:srgbClr val="505050"/>
                </a:solidFill>
                <a:latin typeface="Helvetica" panose="020B0604020202020204" pitchFamily="34" charset="0"/>
              </a:rPr>
              <a:t>), 11.4 </a:t>
            </a:r>
            <a:r>
              <a:rPr lang="en-US" sz="2200" b="0" i="0" u="none" strike="noStrike" kern="1200" baseline="0" dirty="0" err="1">
                <a:solidFill>
                  <a:srgbClr val="505050"/>
                </a:solidFill>
                <a:latin typeface="Helvetica" panose="020B0604020202020204" pitchFamily="34" charset="0"/>
              </a:rPr>
              <a:t>efd</a:t>
            </a:r>
            <a:r>
              <a:rPr lang="en-US" sz="2200" b="0" i="0" u="none" strike="noStrike" kern="1200" baseline="0" dirty="0">
                <a:solidFill>
                  <a:srgbClr val="505050"/>
                </a:solidFill>
                <a:latin typeface="Helvetica" panose="020B0604020202020204" pitchFamily="34" charset="0"/>
              </a:rPr>
              <a:t> and 16.3 </a:t>
            </a:r>
            <a:r>
              <a:rPr lang="en-US" sz="2200" b="0" i="0" u="none" strike="noStrike" kern="1200" baseline="0" dirty="0" err="1">
                <a:solidFill>
                  <a:srgbClr val="505050"/>
                </a:solidFill>
                <a:latin typeface="Helvetica" panose="020B0604020202020204" pitchFamily="34" charset="0"/>
              </a:rPr>
              <a:t>efd</a:t>
            </a:r>
            <a:r>
              <a:rPr lang="en-US" sz="2200" b="0" i="0" u="none" strike="noStrike" kern="1200" baseline="0" dirty="0">
                <a:solidFill>
                  <a:srgbClr val="505050"/>
                </a:solidFill>
                <a:latin typeface="Helvetica" panose="020B0604020202020204" pitchFamily="34" charset="0"/>
              </a:rPr>
              <a:t> respectively, is required to </a:t>
            </a:r>
            <a:r>
              <a:rPr lang="en-US" dirty="0">
                <a:latin typeface="Helvetica" panose="020B0604020202020204" pitchFamily="34" charset="0"/>
              </a:rPr>
              <a:t>limit the dose to </a:t>
            </a:r>
            <a:r>
              <a:rPr lang="en-US" sz="2200" b="0" i="0" u="none" strike="noStrike" kern="1200" baseline="0" dirty="0">
                <a:solidFill>
                  <a:srgbClr val="505050"/>
                </a:solidFill>
                <a:latin typeface="Helvetica" panose="020B0604020202020204" pitchFamily="34" charset="0"/>
              </a:rPr>
              <a:t>less than 500 mrem in one hour for the MCI</a:t>
            </a:r>
          </a:p>
          <a:p>
            <a:pPr marL="457200" lvl="1" indent="0" rtl="0">
              <a:buSzPts val="2200"/>
              <a:buNone/>
            </a:pPr>
            <a:endParaRPr lang="en-US" sz="2200" b="0" i="0" u="none" strike="noStrike" kern="1200" baseline="0" dirty="0">
              <a:solidFill>
                <a:srgbClr val="505050"/>
              </a:solidFill>
              <a:latin typeface="Helvetica" panose="020B0604020202020204" pitchFamily="34" charset="0"/>
            </a:endParaRPr>
          </a:p>
          <a:p>
            <a:pPr marL="45720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Summary of 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337796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6AFEE0-2182-6583-D2B6-EF82AE920052}"/>
              </a:ext>
            </a:extLst>
          </p:cNvPr>
          <p:cNvSpPr>
            <a:spLocks noGrp="1"/>
          </p:cNvSpPr>
          <p:nvPr>
            <p:ph idx="1"/>
          </p:nvPr>
        </p:nvSpPr>
        <p:spPr/>
        <p:txBody>
          <a:bodyPr/>
          <a:lstStyle/>
          <a:p>
            <a:r>
              <a:rPr lang="en-US" dirty="0">
                <a:solidFill>
                  <a:srgbClr val="020202"/>
                </a:solidFill>
              </a:rPr>
              <a:t>Switchyard</a:t>
            </a:r>
            <a:r>
              <a:rPr lang="en-US" sz="2400" dirty="0">
                <a:solidFill>
                  <a:srgbClr val="020202"/>
                </a:solidFill>
              </a:rPr>
              <a:t> Fixed Target Overview</a:t>
            </a:r>
          </a:p>
          <a:p>
            <a:r>
              <a:rPr lang="en-US" dirty="0">
                <a:solidFill>
                  <a:srgbClr val="020202"/>
                </a:solidFill>
              </a:rPr>
              <a:t>Neutrino Area Overview</a:t>
            </a:r>
          </a:p>
          <a:p>
            <a:r>
              <a:rPr lang="en-US" sz="2400" dirty="0">
                <a:solidFill>
                  <a:srgbClr val="020202"/>
                </a:solidFill>
              </a:rPr>
              <a:t>Neutrino Muon Beam Line Overview</a:t>
            </a:r>
          </a:p>
          <a:p>
            <a:r>
              <a:rPr lang="en-US" sz="2400" dirty="0">
                <a:solidFill>
                  <a:srgbClr val="020202"/>
                </a:solidFill>
              </a:rPr>
              <a:t>Hazard Inventory for Neutrino Area</a:t>
            </a:r>
          </a:p>
          <a:p>
            <a:r>
              <a:rPr lang="en-US" sz="2400" dirty="0">
                <a:solidFill>
                  <a:srgbClr val="020202"/>
                </a:solidFill>
              </a:rPr>
              <a:t>Non-Accelerator Specific Hazards </a:t>
            </a:r>
          </a:p>
          <a:p>
            <a:r>
              <a:rPr lang="en-US" sz="2400" dirty="0">
                <a:solidFill>
                  <a:srgbClr val="020202"/>
                </a:solidFill>
              </a:rPr>
              <a:t>Accelerator Specific Hazards </a:t>
            </a:r>
          </a:p>
          <a:p>
            <a:r>
              <a:rPr lang="en-US" sz="2400" dirty="0">
                <a:solidFill>
                  <a:srgbClr val="020202"/>
                </a:solidFill>
              </a:rPr>
              <a:t>Maximum Credible Incident (MCI) Discussion</a:t>
            </a:r>
          </a:p>
          <a:p>
            <a:r>
              <a:rPr lang="en-US" sz="2400" dirty="0">
                <a:solidFill>
                  <a:srgbClr val="020202"/>
                </a:solidFill>
              </a:rPr>
              <a:t>Summary of Credited Controls </a:t>
            </a:r>
          </a:p>
          <a:p>
            <a:r>
              <a:rPr lang="en-US" sz="2400" dirty="0">
                <a:solidFill>
                  <a:srgbClr val="020202"/>
                </a:solidFill>
              </a:rPr>
              <a:t>Summary of Defense in Depth Controls</a:t>
            </a:r>
          </a:p>
          <a:p>
            <a:pPr marL="0" indent="0">
              <a:buNone/>
            </a:pPr>
            <a:endParaRPr lang="en-US" sz="2400" dirty="0">
              <a:solidFill>
                <a:srgbClr val="50504E"/>
              </a:solidFill>
            </a:endParaRPr>
          </a:p>
          <a:p>
            <a:endParaRPr lang="en-US" dirty="0"/>
          </a:p>
        </p:txBody>
      </p:sp>
      <p:sp>
        <p:nvSpPr>
          <p:cNvPr id="3" name="Title 2">
            <a:extLst>
              <a:ext uri="{FF2B5EF4-FFF2-40B4-BE49-F238E27FC236}">
                <a16:creationId xmlns:a16="http://schemas.microsoft.com/office/drawing/2014/main" id="{961BE165-240E-DAD4-603E-3BC8D9BD41F6}"/>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7E2A8450-C4C5-DD81-37F8-9F64AFA37D8D}"/>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159F6548-264D-E47C-89AD-AE6B2A272B98}"/>
              </a:ext>
            </a:extLst>
          </p:cNvPr>
          <p:cNvSpPr>
            <a:spLocks noGrp="1"/>
          </p:cNvSpPr>
          <p:nvPr>
            <p:ph type="ftr" sz="quarter" idx="3"/>
          </p:nvPr>
        </p:nvSpPr>
        <p:spPr/>
        <p:txBody>
          <a:bodyPr/>
          <a:lstStyle/>
          <a:p>
            <a:pPr>
              <a:defRPr/>
            </a:pPr>
            <a:r>
              <a:rPr lang="it-IT" dirty="0"/>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7ABD0D0F-9053-C65C-2404-862372C69F1B}"/>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01206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E991DF-32EB-3492-712E-0376E60C5E29}"/>
              </a:ext>
            </a:extLst>
          </p:cNvPr>
          <p:cNvSpPr>
            <a:spLocks noGrp="1"/>
          </p:cNvSpPr>
          <p:nvPr>
            <p:ph idx="1"/>
          </p:nvPr>
        </p:nvSpPr>
        <p:spPr/>
        <p:txBody>
          <a:bodyPr/>
          <a:lstStyle/>
          <a:p>
            <a:pPr>
              <a:buSzPts val="2200"/>
              <a:buFont typeface="Arial" panose="020B0604020202020204" pitchFamily="34" charset="0"/>
              <a:buChar char="•"/>
            </a:pPr>
            <a:r>
              <a:rPr lang="en-US" b="1" i="0" u="none" strike="noStrike" kern="1200" baseline="0" dirty="0">
                <a:solidFill>
                  <a:srgbClr val="505050"/>
                </a:solidFill>
                <a:latin typeface="Helvetica" panose="020B0604020202020204" pitchFamily="34" charset="0"/>
              </a:rPr>
              <a:t>Permanent shielding</a:t>
            </a:r>
            <a:endParaRPr lang="en-US" dirty="0">
              <a:latin typeface="Helvetica" panose="020B0604020202020204" pitchFamily="34" charset="0"/>
            </a:endParaRPr>
          </a:p>
          <a:p>
            <a:pPr lvl="1" rtl="0">
              <a:buSzPts val="2200"/>
              <a:buFont typeface="Arial" panose="020B0604020202020204" pitchFamily="34" charset="0"/>
              <a:buChar char="•"/>
            </a:pPr>
            <a:r>
              <a:rPr lang="en-US" sz="2400" dirty="0">
                <a:latin typeface="Helvetica" panose="020B0604020202020204" pitchFamily="34" charset="0"/>
              </a:rPr>
              <a:t>Only one area on the NM3 berm lacks sufficient shielding</a:t>
            </a:r>
          </a:p>
          <a:p>
            <a:pPr marL="857250" lvl="2" indent="0">
              <a:buSzPts val="2200"/>
              <a:buNone/>
            </a:pPr>
            <a:r>
              <a:rPr lang="en-US" sz="2400" dirty="0">
                <a:latin typeface="Helvetica" panose="020B0604020202020204" pitchFamily="34" charset="0"/>
              </a:rPr>
              <a:t> </a:t>
            </a:r>
          </a:p>
          <a:p>
            <a:pPr lvl="1" rtl="0">
              <a:buSzPts val="2200"/>
              <a:buFont typeface="Arial" panose="020B0604020202020204" pitchFamily="34" charset="0"/>
              <a:buChar char="•"/>
            </a:pPr>
            <a:r>
              <a:rPr lang="en-US" sz="2400" dirty="0">
                <a:latin typeface="Helvetica" panose="020B0604020202020204" pitchFamily="34" charset="0"/>
              </a:rPr>
              <a:t> All other areas have more than the required amount of shielding this shielding is a credited control</a:t>
            </a:r>
          </a:p>
          <a:p>
            <a:pPr marL="457200" lvl="1" indent="0" rtl="0">
              <a:buSzPts val="2200"/>
              <a:buNone/>
            </a:pPr>
            <a:endParaRPr lang="en-US" sz="2400" b="0" i="0" u="none" strike="noStrike" kern="1200" baseline="0" dirty="0">
              <a:solidFill>
                <a:srgbClr val="505050"/>
              </a:solidFill>
              <a:latin typeface="Helvetica" panose="020B0604020202020204" pitchFamily="34" charset="0"/>
            </a:endParaRPr>
          </a:p>
          <a:p>
            <a:pPr lvl="1" rtl="0">
              <a:buSzPts val="22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In the area (NM3 berm at Z=4353 - 4368) without the amount of required shielding, the existing shielding (minus 0.5 ft) is a credited control along with active controls</a:t>
            </a:r>
          </a:p>
          <a:p>
            <a:pPr marL="0" indent="0">
              <a:buNone/>
            </a:pPr>
            <a:endParaRPr lang="en-US" dirty="0"/>
          </a:p>
        </p:txBody>
      </p:sp>
      <p:sp>
        <p:nvSpPr>
          <p:cNvPr id="3" name="Title 2">
            <a:extLst>
              <a:ext uri="{FF2B5EF4-FFF2-40B4-BE49-F238E27FC236}">
                <a16:creationId xmlns:a16="http://schemas.microsoft.com/office/drawing/2014/main" id="{A148C4DB-1412-F0B5-22FC-3E664872C927}"/>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DB839F36-DD22-C5E6-534A-B399DC828FAD}"/>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F35C8CA5-5567-2E11-7C69-B053F010529B}"/>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260D4F32-D77B-4C34-AD3A-823CC058A25A}"/>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195550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C383F3DD-FAE9-6F5B-ACE5-4BF7BAB01EE3}"/>
              </a:ext>
            </a:extLst>
          </p:cNvPr>
          <p:cNvGraphicFramePr>
            <a:graphicFrameLocks noGrp="1"/>
          </p:cNvGraphicFramePr>
          <p:nvPr>
            <p:ph idx="1"/>
            <p:extLst>
              <p:ext uri="{D42A27DB-BD31-4B8C-83A1-F6EECF244321}">
                <p14:modId xmlns:p14="http://schemas.microsoft.com/office/powerpoint/2010/main" val="1796105232"/>
              </p:ext>
            </p:extLst>
          </p:nvPr>
        </p:nvGraphicFramePr>
        <p:xfrm>
          <a:off x="636588" y="947651"/>
          <a:ext cx="4259608" cy="4030234"/>
        </p:xfrm>
        <a:graphic>
          <a:graphicData uri="http://schemas.openxmlformats.org/drawingml/2006/table">
            <a:tbl>
              <a:tblPr firstRow="1" firstCol="1" bandRow="1">
                <a:tableStyleId>{5C22544A-7EE6-4342-B048-85BDC9FD1C3A}</a:tableStyleId>
              </a:tblPr>
              <a:tblGrid>
                <a:gridCol w="885550">
                  <a:extLst>
                    <a:ext uri="{9D8B030D-6E8A-4147-A177-3AD203B41FA5}">
                      <a16:colId xmlns:a16="http://schemas.microsoft.com/office/drawing/2014/main" val="2858498714"/>
                    </a:ext>
                  </a:extLst>
                </a:gridCol>
                <a:gridCol w="952807">
                  <a:extLst>
                    <a:ext uri="{9D8B030D-6E8A-4147-A177-3AD203B41FA5}">
                      <a16:colId xmlns:a16="http://schemas.microsoft.com/office/drawing/2014/main" val="1356911455"/>
                    </a:ext>
                  </a:extLst>
                </a:gridCol>
                <a:gridCol w="683779">
                  <a:extLst>
                    <a:ext uri="{9D8B030D-6E8A-4147-A177-3AD203B41FA5}">
                      <a16:colId xmlns:a16="http://schemas.microsoft.com/office/drawing/2014/main" val="3479785629"/>
                    </a:ext>
                  </a:extLst>
                </a:gridCol>
                <a:gridCol w="885550">
                  <a:extLst>
                    <a:ext uri="{9D8B030D-6E8A-4147-A177-3AD203B41FA5}">
                      <a16:colId xmlns:a16="http://schemas.microsoft.com/office/drawing/2014/main" val="2739980340"/>
                    </a:ext>
                  </a:extLst>
                </a:gridCol>
                <a:gridCol w="851922">
                  <a:extLst>
                    <a:ext uri="{9D8B030D-6E8A-4147-A177-3AD203B41FA5}">
                      <a16:colId xmlns:a16="http://schemas.microsoft.com/office/drawing/2014/main" val="3761840965"/>
                    </a:ext>
                  </a:extLst>
                </a:gridCol>
              </a:tblGrid>
              <a:tr h="572236">
                <a:tc>
                  <a:txBody>
                    <a:bodyPr/>
                    <a:lstStyle/>
                    <a:p>
                      <a:pPr marL="0" marR="0" algn="ctr">
                        <a:lnSpc>
                          <a:spcPct val="107000"/>
                        </a:lnSpc>
                        <a:spcBef>
                          <a:spcPts val="0"/>
                        </a:spcBef>
                        <a:spcAft>
                          <a:spcPts val="0"/>
                        </a:spcAft>
                      </a:pPr>
                      <a:r>
                        <a:rPr lang="en-US" sz="1100" dirty="0">
                          <a:effectLst/>
                        </a:rPr>
                        <a:t>Longitudinal  Range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Location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Curr.  shielding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Req. Shielding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9089081"/>
                  </a:ext>
                </a:extLst>
              </a:tr>
              <a:tr h="310716">
                <a:tc>
                  <a:txBody>
                    <a:bodyPr/>
                    <a:lstStyle/>
                    <a:p>
                      <a:pPr marL="0" marR="0" algn="ctr">
                        <a:lnSpc>
                          <a:spcPct val="107000"/>
                        </a:lnSpc>
                        <a:spcBef>
                          <a:spcPts val="0"/>
                        </a:spcBef>
                        <a:spcAft>
                          <a:spcPts val="0"/>
                        </a:spcAft>
                      </a:pPr>
                      <a:r>
                        <a:rPr lang="en-US" sz="1100">
                          <a:effectLst/>
                        </a:rPr>
                        <a:t>Z (ft)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efd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rPr>
                        <a:t>efd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209597"/>
                  </a:ext>
                </a:extLst>
              </a:tr>
              <a:tr h="310716">
                <a:tc>
                  <a:txBody>
                    <a:bodyPr/>
                    <a:lstStyle/>
                    <a:p>
                      <a:pPr marL="0" marR="0" algn="ctr">
                        <a:lnSpc>
                          <a:spcPct val="107000"/>
                        </a:lnSpc>
                        <a:spcBef>
                          <a:spcPts val="0"/>
                        </a:spcBef>
                        <a:spcAft>
                          <a:spcPts val="0"/>
                        </a:spcAft>
                      </a:pPr>
                      <a:r>
                        <a:rPr lang="en-US" sz="900">
                          <a:effectLst/>
                        </a:rPr>
                        <a:t>4353-4357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100" dirty="0">
                          <a:effectLst/>
                        </a:rPr>
                        <a:t>NM3 collimator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a:effectLst/>
                        </a:rPr>
                        <a:t>4A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dirty="0">
                          <a:effectLst/>
                        </a:rPr>
                        <a:t>17.5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3882478"/>
                  </a:ext>
                </a:extLst>
              </a:tr>
              <a:tr h="310716">
                <a:tc>
                  <a:txBody>
                    <a:bodyPr/>
                    <a:lstStyle/>
                    <a:p>
                      <a:pPr marL="0" marR="0" algn="ctr">
                        <a:lnSpc>
                          <a:spcPct val="107000"/>
                        </a:lnSpc>
                        <a:spcBef>
                          <a:spcPts val="0"/>
                        </a:spcBef>
                        <a:spcAft>
                          <a:spcPts val="0"/>
                        </a:spcAft>
                      </a:pPr>
                      <a:r>
                        <a:rPr lang="en-US" sz="900">
                          <a:effectLst/>
                        </a:rPr>
                        <a:t>4357-4360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100" dirty="0">
                          <a:effectLst/>
                        </a:rPr>
                        <a:t>NM3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dirty="0">
                          <a:effectLst/>
                        </a:rPr>
                        <a:t>4B</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a:effectLst/>
                        </a:rPr>
                        <a:t>11.4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dirty="0">
                          <a:effectLst/>
                        </a:rPr>
                        <a:t>11.4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08720"/>
                  </a:ext>
                </a:extLst>
              </a:tr>
              <a:tr h="310716">
                <a:tc>
                  <a:txBody>
                    <a:bodyPr/>
                    <a:lstStyle/>
                    <a:p>
                      <a:pPr marL="0" marR="0" algn="ctr">
                        <a:lnSpc>
                          <a:spcPct val="107000"/>
                        </a:lnSpc>
                        <a:spcBef>
                          <a:spcPts val="0"/>
                        </a:spcBef>
                        <a:spcAft>
                          <a:spcPts val="0"/>
                        </a:spcAft>
                      </a:pPr>
                      <a:r>
                        <a:rPr lang="en-US" sz="900">
                          <a:effectLst/>
                        </a:rPr>
                        <a:t>4360-4368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100" dirty="0">
                          <a:effectLst/>
                        </a:rPr>
                        <a:t>Target Cave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dirty="0">
                          <a:effectLst/>
                        </a:rPr>
                        <a:t>4A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dirty="0">
                          <a:effectLst/>
                        </a:rPr>
                        <a:t>11.7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dirty="0">
                          <a:effectLst/>
                        </a:rPr>
                        <a:t>13.9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2722240"/>
                  </a:ext>
                </a:extLst>
              </a:tr>
              <a:tr h="310716">
                <a:tc>
                  <a:txBody>
                    <a:bodyPr/>
                    <a:lstStyle/>
                    <a:p>
                      <a:pPr marL="0" marR="0" algn="ctr">
                        <a:lnSpc>
                          <a:spcPct val="107000"/>
                        </a:lnSpc>
                        <a:spcBef>
                          <a:spcPts val="0"/>
                        </a:spcBef>
                        <a:spcAft>
                          <a:spcPts val="0"/>
                        </a:spcAft>
                      </a:pPr>
                      <a:r>
                        <a:rPr lang="en-US" sz="900">
                          <a:effectLst/>
                        </a:rPr>
                        <a:t>4368-4373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Wall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100">
                          <a:effectLst/>
                        </a:rPr>
                        <a:t>4A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100">
                          <a:effectLst/>
                        </a:rPr>
                        <a:t>29.9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1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159571"/>
                  </a:ext>
                </a:extLst>
              </a:tr>
              <a:tr h="310716">
                <a:tc>
                  <a:txBody>
                    <a:bodyPr/>
                    <a:lstStyle/>
                    <a:p>
                      <a:pPr marL="0" marR="0" algn="ctr">
                        <a:lnSpc>
                          <a:spcPct val="107000"/>
                        </a:lnSpc>
                        <a:spcBef>
                          <a:spcPts val="0"/>
                        </a:spcBef>
                        <a:spcAft>
                          <a:spcPts val="0"/>
                        </a:spcAft>
                      </a:pPr>
                      <a:r>
                        <a:rPr lang="en-US" sz="900">
                          <a:effectLst/>
                        </a:rPr>
                        <a:t>4373-4374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Pre-FMAG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93682734"/>
                  </a:ext>
                </a:extLst>
              </a:tr>
              <a:tr h="310716">
                <a:tc>
                  <a:txBody>
                    <a:bodyPr/>
                    <a:lstStyle/>
                    <a:p>
                      <a:pPr marL="0" marR="0" algn="ctr">
                        <a:lnSpc>
                          <a:spcPct val="107000"/>
                        </a:lnSpc>
                        <a:spcBef>
                          <a:spcPts val="0"/>
                        </a:spcBef>
                        <a:spcAft>
                          <a:spcPts val="0"/>
                        </a:spcAft>
                      </a:pPr>
                      <a:r>
                        <a:rPr lang="en-US" sz="900">
                          <a:effectLst/>
                        </a:rPr>
                        <a:t>4374-4378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FMAG 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9601110"/>
                  </a:ext>
                </a:extLst>
              </a:tr>
              <a:tr h="310716">
                <a:tc>
                  <a:txBody>
                    <a:bodyPr/>
                    <a:lstStyle/>
                    <a:p>
                      <a:pPr marL="0" marR="0" algn="ctr">
                        <a:lnSpc>
                          <a:spcPct val="107000"/>
                        </a:lnSpc>
                        <a:spcBef>
                          <a:spcPts val="0"/>
                        </a:spcBef>
                        <a:spcAft>
                          <a:spcPts val="0"/>
                        </a:spcAft>
                      </a:pPr>
                      <a:r>
                        <a:rPr lang="en-US" sz="900">
                          <a:effectLst/>
                        </a:rPr>
                        <a:t>4378-4381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FMAG 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522688722"/>
                  </a:ext>
                </a:extLst>
              </a:tr>
              <a:tr h="310716">
                <a:tc>
                  <a:txBody>
                    <a:bodyPr/>
                    <a:lstStyle/>
                    <a:p>
                      <a:pPr marL="0" marR="0" algn="ctr">
                        <a:lnSpc>
                          <a:spcPct val="107000"/>
                        </a:lnSpc>
                        <a:spcBef>
                          <a:spcPts val="0"/>
                        </a:spcBef>
                        <a:spcAft>
                          <a:spcPts val="0"/>
                        </a:spcAft>
                      </a:pPr>
                      <a:r>
                        <a:rPr lang="en-US" sz="900">
                          <a:effectLst/>
                        </a:rPr>
                        <a:t>4382-4388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FMAG 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03756653"/>
                  </a:ext>
                </a:extLst>
              </a:tr>
              <a:tr h="310716">
                <a:tc>
                  <a:txBody>
                    <a:bodyPr/>
                    <a:lstStyle/>
                    <a:p>
                      <a:pPr marL="0" marR="0" algn="ctr">
                        <a:lnSpc>
                          <a:spcPct val="107000"/>
                        </a:lnSpc>
                        <a:spcBef>
                          <a:spcPts val="0"/>
                        </a:spcBef>
                        <a:spcAft>
                          <a:spcPts val="0"/>
                        </a:spcAft>
                      </a:pPr>
                      <a:r>
                        <a:rPr lang="en-US" sz="900">
                          <a:effectLst/>
                        </a:rPr>
                        <a:t>4388-4389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FMAG 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83360537"/>
                  </a:ext>
                </a:extLst>
              </a:tr>
              <a:tr h="310716">
                <a:tc>
                  <a:txBody>
                    <a:bodyPr/>
                    <a:lstStyle/>
                    <a:p>
                      <a:pPr marL="0" marR="0" algn="ctr">
                        <a:lnSpc>
                          <a:spcPct val="107000"/>
                        </a:lnSpc>
                        <a:spcBef>
                          <a:spcPts val="0"/>
                        </a:spcBef>
                        <a:spcAft>
                          <a:spcPts val="0"/>
                        </a:spcAft>
                      </a:pPr>
                      <a:r>
                        <a:rPr lang="en-US" sz="900">
                          <a:effectLst/>
                        </a:rPr>
                        <a:t>4389-4390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FMAG DS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16.3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76666693"/>
                  </a:ext>
                </a:extLst>
              </a:tr>
            </a:tbl>
          </a:graphicData>
        </a:graphic>
      </p:graphicFrame>
      <p:sp>
        <p:nvSpPr>
          <p:cNvPr id="3" name="Title 2">
            <a:extLst>
              <a:ext uri="{FF2B5EF4-FFF2-40B4-BE49-F238E27FC236}">
                <a16:creationId xmlns:a16="http://schemas.microsoft.com/office/drawing/2014/main" id="{286FFBA9-7979-9502-1119-3929A41EFE2E}"/>
              </a:ext>
            </a:extLst>
          </p:cNvPr>
          <p:cNvSpPr>
            <a:spLocks noGrp="1"/>
          </p:cNvSpPr>
          <p:nvPr>
            <p:ph type="title"/>
          </p:nvPr>
        </p:nvSpPr>
        <p:spPr/>
        <p:txBody>
          <a:bodyPr/>
          <a:lstStyle/>
          <a:p>
            <a:r>
              <a:rPr lang="en-US" dirty="0"/>
              <a:t>Interlocked Detector – Credited Controls</a:t>
            </a:r>
          </a:p>
        </p:txBody>
      </p:sp>
      <p:sp>
        <p:nvSpPr>
          <p:cNvPr id="4" name="Date Placeholder 3">
            <a:extLst>
              <a:ext uri="{FF2B5EF4-FFF2-40B4-BE49-F238E27FC236}">
                <a16:creationId xmlns:a16="http://schemas.microsoft.com/office/drawing/2014/main" id="{5F1ABF1D-7326-AB6B-C587-5E1C3598D785}"/>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EBC5C609-34C3-B37B-5458-0F5BE869F5DC}"/>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6A0F6ABD-B761-08B9-4F5A-547CC4AA988B}"/>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9" name="TextBox 8">
            <a:extLst>
              <a:ext uri="{FF2B5EF4-FFF2-40B4-BE49-F238E27FC236}">
                <a16:creationId xmlns:a16="http://schemas.microsoft.com/office/drawing/2014/main" id="{28C034F8-C248-F0AB-E310-1074C4D06CB4}"/>
              </a:ext>
            </a:extLst>
          </p:cNvPr>
          <p:cNvSpPr txBox="1"/>
          <p:nvPr/>
        </p:nvSpPr>
        <p:spPr>
          <a:xfrm>
            <a:off x="5394960" y="1375528"/>
            <a:ext cx="3067396" cy="1938992"/>
          </a:xfrm>
          <a:prstGeom prst="rect">
            <a:avLst/>
          </a:prstGeom>
          <a:noFill/>
        </p:spPr>
        <p:txBody>
          <a:bodyPr wrap="square" rtlCol="0">
            <a:spAutoFit/>
          </a:bodyPr>
          <a:lstStyle/>
          <a:p>
            <a:r>
              <a:rPr lang="en-US" dirty="0"/>
              <a:t>NM3 Berm Chipmunk Location – Credited Control.  Transverse locations also protected</a:t>
            </a:r>
          </a:p>
        </p:txBody>
      </p:sp>
      <p:cxnSp>
        <p:nvCxnSpPr>
          <p:cNvPr id="12" name="Straight Arrow Connector 11">
            <a:extLst>
              <a:ext uri="{FF2B5EF4-FFF2-40B4-BE49-F238E27FC236}">
                <a16:creationId xmlns:a16="http://schemas.microsoft.com/office/drawing/2014/main" id="{A2241BA7-B1B5-4504-0721-83AD8087D1AA}"/>
              </a:ext>
            </a:extLst>
          </p:cNvPr>
          <p:cNvCxnSpPr>
            <a:cxnSpLocks/>
          </p:cNvCxnSpPr>
          <p:nvPr/>
        </p:nvCxnSpPr>
        <p:spPr>
          <a:xfrm flipH="1" flipV="1">
            <a:off x="5029200" y="2345024"/>
            <a:ext cx="365760" cy="374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416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CC99529-394D-2AF2-A2A8-AF463CAF3D1F}"/>
              </a:ext>
            </a:extLst>
          </p:cNvPr>
          <p:cNvGraphicFramePr>
            <a:graphicFrameLocks noGrp="1"/>
          </p:cNvGraphicFramePr>
          <p:nvPr>
            <p:ph idx="1"/>
            <p:extLst>
              <p:ext uri="{D42A27DB-BD31-4B8C-83A1-F6EECF244321}">
                <p14:modId xmlns:p14="http://schemas.microsoft.com/office/powerpoint/2010/main" val="1907216204"/>
              </p:ext>
            </p:extLst>
          </p:nvPr>
        </p:nvGraphicFramePr>
        <p:xfrm>
          <a:off x="1005840" y="764770"/>
          <a:ext cx="7323513" cy="5478088"/>
        </p:xfrm>
        <a:graphic>
          <a:graphicData uri="http://schemas.openxmlformats.org/drawingml/2006/table">
            <a:tbl>
              <a:tblPr firstRow="1" firstCol="1" bandRow="1">
                <a:tableStyleId>{5C22544A-7EE6-4342-B048-85BDC9FD1C3A}</a:tableStyleId>
              </a:tblPr>
              <a:tblGrid>
                <a:gridCol w="1480106">
                  <a:extLst>
                    <a:ext uri="{9D8B030D-6E8A-4147-A177-3AD203B41FA5}">
                      <a16:colId xmlns:a16="http://schemas.microsoft.com/office/drawing/2014/main" val="3071156725"/>
                    </a:ext>
                  </a:extLst>
                </a:gridCol>
                <a:gridCol w="1162942">
                  <a:extLst>
                    <a:ext uri="{9D8B030D-6E8A-4147-A177-3AD203B41FA5}">
                      <a16:colId xmlns:a16="http://schemas.microsoft.com/office/drawing/2014/main" val="3252868404"/>
                    </a:ext>
                  </a:extLst>
                </a:gridCol>
                <a:gridCol w="768750">
                  <a:extLst>
                    <a:ext uri="{9D8B030D-6E8A-4147-A177-3AD203B41FA5}">
                      <a16:colId xmlns:a16="http://schemas.microsoft.com/office/drawing/2014/main" val="1770748352"/>
                    </a:ext>
                  </a:extLst>
                </a:gridCol>
                <a:gridCol w="1147840">
                  <a:extLst>
                    <a:ext uri="{9D8B030D-6E8A-4147-A177-3AD203B41FA5}">
                      <a16:colId xmlns:a16="http://schemas.microsoft.com/office/drawing/2014/main" val="2451824755"/>
                    </a:ext>
                  </a:extLst>
                </a:gridCol>
                <a:gridCol w="1087426">
                  <a:extLst>
                    <a:ext uri="{9D8B030D-6E8A-4147-A177-3AD203B41FA5}">
                      <a16:colId xmlns:a16="http://schemas.microsoft.com/office/drawing/2014/main" val="1053763156"/>
                    </a:ext>
                  </a:extLst>
                </a:gridCol>
                <a:gridCol w="1676449">
                  <a:extLst>
                    <a:ext uri="{9D8B030D-6E8A-4147-A177-3AD203B41FA5}">
                      <a16:colId xmlns:a16="http://schemas.microsoft.com/office/drawing/2014/main" val="2531785285"/>
                    </a:ext>
                  </a:extLst>
                </a:gridCol>
              </a:tblGrid>
              <a:tr h="249004">
                <a:tc>
                  <a:txBody>
                    <a:bodyPr/>
                    <a:lstStyle/>
                    <a:p>
                      <a:pPr marL="0" marR="0" algn="ctr">
                        <a:lnSpc>
                          <a:spcPct val="107000"/>
                        </a:lnSpc>
                        <a:spcBef>
                          <a:spcPts val="0"/>
                        </a:spcBef>
                        <a:spcAft>
                          <a:spcPts val="0"/>
                        </a:spcAft>
                      </a:pPr>
                      <a:r>
                        <a:rPr lang="en-US" sz="1100" dirty="0">
                          <a:effectLst/>
                        </a:rPr>
                        <a:t>Transverse 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Category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Curr. Shielding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Req. Shielding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Interlocked detector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37126525"/>
                  </a:ext>
                </a:extLst>
              </a:tr>
              <a:tr h="249004">
                <a:tc>
                  <a:txBody>
                    <a:bodyPr/>
                    <a:lstStyle/>
                    <a:p>
                      <a:pPr marL="0" marR="0" algn="ctr">
                        <a:lnSpc>
                          <a:spcPct val="107000"/>
                        </a:lnSpc>
                        <a:spcBef>
                          <a:spcPts val="0"/>
                        </a:spcBef>
                        <a:spcAft>
                          <a:spcPts val="0"/>
                        </a:spcAft>
                      </a:pPr>
                      <a:r>
                        <a:rPr lang="en-US" sz="1100" dirty="0">
                          <a:effectLst/>
                        </a:rPr>
                        <a:t>(ft)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err="1">
                          <a:effectLst/>
                        </a:rPr>
                        <a:t>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err="1">
                          <a:effectLst/>
                        </a:rPr>
                        <a:t>efd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Needed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95732800"/>
                  </a:ext>
                </a:extLst>
              </a:tr>
              <a:tr h="249004">
                <a:tc>
                  <a:txBody>
                    <a:bodyPr/>
                    <a:lstStyle/>
                    <a:p>
                      <a:pPr marL="0" marR="0" algn="ctr">
                        <a:lnSpc>
                          <a:spcPct val="107000"/>
                        </a:lnSpc>
                        <a:spcBef>
                          <a:spcPts val="0"/>
                        </a:spcBef>
                        <a:spcAft>
                          <a:spcPts val="0"/>
                        </a:spcAft>
                      </a:pPr>
                      <a:r>
                        <a:rPr lang="en-US" sz="900">
                          <a:effectLst/>
                        </a:rPr>
                        <a:t>4354-W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NM3 Collimator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   13.9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Y – NM3 Berm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19660341"/>
                  </a:ext>
                </a:extLst>
              </a:tr>
              <a:tr h="249004">
                <a:tc>
                  <a:txBody>
                    <a:bodyPr/>
                    <a:lstStyle/>
                    <a:p>
                      <a:pPr marL="0" marR="0" algn="ctr">
                        <a:lnSpc>
                          <a:spcPct val="107000"/>
                        </a:lnSpc>
                        <a:spcBef>
                          <a:spcPts val="0"/>
                        </a:spcBef>
                        <a:spcAft>
                          <a:spcPts val="0"/>
                        </a:spcAft>
                      </a:pPr>
                      <a:r>
                        <a:rPr lang="en-US" sz="900">
                          <a:effectLst/>
                        </a:rPr>
                        <a:t>4354-E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NM3 Collimator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21434438"/>
                  </a:ext>
                </a:extLst>
              </a:tr>
              <a:tr h="249004">
                <a:tc>
                  <a:txBody>
                    <a:bodyPr/>
                    <a:lstStyle/>
                    <a:p>
                      <a:pPr marL="0" marR="0" algn="ctr">
                        <a:lnSpc>
                          <a:spcPct val="107000"/>
                        </a:lnSpc>
                        <a:spcBef>
                          <a:spcPts val="0"/>
                        </a:spcBef>
                        <a:spcAft>
                          <a:spcPts val="0"/>
                        </a:spcAft>
                      </a:pPr>
                      <a:r>
                        <a:rPr lang="en-US" sz="900">
                          <a:effectLst/>
                        </a:rPr>
                        <a:t>4357-W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NM3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8082137"/>
                  </a:ext>
                </a:extLst>
              </a:tr>
              <a:tr h="249004">
                <a:tc>
                  <a:txBody>
                    <a:bodyPr/>
                    <a:lstStyle/>
                    <a:p>
                      <a:pPr marL="0" marR="0" algn="ctr">
                        <a:lnSpc>
                          <a:spcPct val="107000"/>
                        </a:lnSpc>
                        <a:spcBef>
                          <a:spcPts val="0"/>
                        </a:spcBef>
                        <a:spcAft>
                          <a:spcPts val="0"/>
                        </a:spcAft>
                      </a:pPr>
                      <a:r>
                        <a:rPr lang="en-US" sz="900">
                          <a:effectLst/>
                        </a:rPr>
                        <a:t>4357-E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NM3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18553413"/>
                  </a:ext>
                </a:extLst>
              </a:tr>
              <a:tr h="249004">
                <a:tc>
                  <a:txBody>
                    <a:bodyPr/>
                    <a:lstStyle/>
                    <a:p>
                      <a:pPr marL="0" marR="0" algn="ctr">
                        <a:lnSpc>
                          <a:spcPct val="107000"/>
                        </a:lnSpc>
                        <a:spcBef>
                          <a:spcPts val="0"/>
                        </a:spcBef>
                        <a:spcAft>
                          <a:spcPts val="0"/>
                        </a:spcAft>
                      </a:pPr>
                      <a:r>
                        <a:rPr lang="en-US" sz="900">
                          <a:effectLst/>
                        </a:rPr>
                        <a:t>4360-W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9A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83170571"/>
                  </a:ext>
                </a:extLst>
              </a:tr>
              <a:tr h="249004">
                <a:tc>
                  <a:txBody>
                    <a:bodyPr/>
                    <a:lstStyle/>
                    <a:p>
                      <a:pPr marL="0" marR="0" algn="ctr">
                        <a:lnSpc>
                          <a:spcPct val="107000"/>
                        </a:lnSpc>
                        <a:spcBef>
                          <a:spcPts val="0"/>
                        </a:spcBef>
                        <a:spcAft>
                          <a:spcPts val="0"/>
                        </a:spcAft>
                      </a:pPr>
                      <a:r>
                        <a:rPr lang="en-US" sz="900">
                          <a:effectLst/>
                        </a:rPr>
                        <a:t>4360-E(dn)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19.8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6513579"/>
                  </a:ext>
                </a:extLst>
              </a:tr>
              <a:tr h="249004">
                <a:tc>
                  <a:txBody>
                    <a:bodyPr/>
                    <a:lstStyle/>
                    <a:p>
                      <a:pPr marL="0" marR="0" algn="ctr">
                        <a:lnSpc>
                          <a:spcPct val="107000"/>
                        </a:lnSpc>
                        <a:spcBef>
                          <a:spcPts val="0"/>
                        </a:spcBef>
                        <a:spcAft>
                          <a:spcPts val="0"/>
                        </a:spcAft>
                      </a:pPr>
                      <a:r>
                        <a:rPr lang="en-US" sz="900">
                          <a:effectLst/>
                        </a:rPr>
                        <a:t>4360-E(up)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13432776"/>
                  </a:ext>
                </a:extLst>
              </a:tr>
              <a:tr h="249004">
                <a:tc>
                  <a:txBody>
                    <a:bodyPr/>
                    <a:lstStyle/>
                    <a:p>
                      <a:pPr marL="0" marR="0" algn="ctr">
                        <a:lnSpc>
                          <a:spcPct val="107000"/>
                        </a:lnSpc>
                        <a:spcBef>
                          <a:spcPts val="0"/>
                        </a:spcBef>
                        <a:spcAft>
                          <a:spcPts val="0"/>
                        </a:spcAft>
                      </a:pPr>
                      <a:r>
                        <a:rPr lang="en-US" sz="900">
                          <a:effectLst/>
                        </a:rPr>
                        <a:t>4361-W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4614946"/>
                  </a:ext>
                </a:extLst>
              </a:tr>
              <a:tr h="249004">
                <a:tc>
                  <a:txBody>
                    <a:bodyPr/>
                    <a:lstStyle/>
                    <a:p>
                      <a:pPr marL="0" marR="0" algn="ctr">
                        <a:lnSpc>
                          <a:spcPct val="107000"/>
                        </a:lnSpc>
                        <a:spcBef>
                          <a:spcPts val="0"/>
                        </a:spcBef>
                        <a:spcAft>
                          <a:spcPts val="0"/>
                        </a:spcAft>
                      </a:pPr>
                      <a:r>
                        <a:rPr lang="en-US" sz="900">
                          <a:effectLst/>
                        </a:rPr>
                        <a:t>4361-E(dn)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23.6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76552564"/>
                  </a:ext>
                </a:extLst>
              </a:tr>
              <a:tr h="249004">
                <a:tc>
                  <a:txBody>
                    <a:bodyPr/>
                    <a:lstStyle/>
                    <a:p>
                      <a:pPr marL="0" marR="0" algn="ctr">
                        <a:lnSpc>
                          <a:spcPct val="107000"/>
                        </a:lnSpc>
                        <a:spcBef>
                          <a:spcPts val="0"/>
                        </a:spcBef>
                        <a:spcAft>
                          <a:spcPts val="0"/>
                        </a:spcAft>
                      </a:pPr>
                      <a:r>
                        <a:rPr lang="en-US" sz="900">
                          <a:effectLst/>
                        </a:rPr>
                        <a:t>4361-E(up)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5592943"/>
                  </a:ext>
                </a:extLst>
              </a:tr>
              <a:tr h="249004">
                <a:tc>
                  <a:txBody>
                    <a:bodyPr/>
                    <a:lstStyle/>
                    <a:p>
                      <a:pPr marL="0" marR="0" algn="ctr">
                        <a:lnSpc>
                          <a:spcPct val="107000"/>
                        </a:lnSpc>
                        <a:spcBef>
                          <a:spcPts val="0"/>
                        </a:spcBef>
                        <a:spcAft>
                          <a:spcPts val="0"/>
                        </a:spcAft>
                      </a:pPr>
                      <a:r>
                        <a:rPr lang="en-US" sz="900">
                          <a:effectLst/>
                        </a:rPr>
                        <a:t>4364-W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Cryo Line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42147428"/>
                  </a:ext>
                </a:extLst>
              </a:tr>
              <a:tr h="249004">
                <a:tc>
                  <a:txBody>
                    <a:bodyPr/>
                    <a:lstStyle/>
                    <a:p>
                      <a:pPr marL="0" marR="0" algn="ctr">
                        <a:lnSpc>
                          <a:spcPct val="107000"/>
                        </a:lnSpc>
                        <a:spcBef>
                          <a:spcPts val="0"/>
                        </a:spcBef>
                        <a:spcAft>
                          <a:spcPts val="0"/>
                        </a:spcAft>
                      </a:pPr>
                      <a:r>
                        <a:rPr lang="en-US" sz="900">
                          <a:effectLst/>
                        </a:rPr>
                        <a:t>4364-E(dn)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Cryo Line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23.6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4910199"/>
                  </a:ext>
                </a:extLst>
              </a:tr>
              <a:tr h="249004">
                <a:tc>
                  <a:txBody>
                    <a:bodyPr/>
                    <a:lstStyle/>
                    <a:p>
                      <a:pPr marL="0" marR="0" algn="ctr">
                        <a:lnSpc>
                          <a:spcPct val="107000"/>
                        </a:lnSpc>
                        <a:spcBef>
                          <a:spcPts val="0"/>
                        </a:spcBef>
                        <a:spcAft>
                          <a:spcPts val="0"/>
                        </a:spcAft>
                      </a:pPr>
                      <a:r>
                        <a:rPr lang="en-US" sz="900">
                          <a:effectLst/>
                        </a:rPr>
                        <a:t>4364-E(up)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Cryo Line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74661507"/>
                  </a:ext>
                </a:extLst>
              </a:tr>
              <a:tr h="249004">
                <a:tc>
                  <a:txBody>
                    <a:bodyPr/>
                    <a:lstStyle/>
                    <a:p>
                      <a:pPr marL="0" marR="0" algn="ctr">
                        <a:lnSpc>
                          <a:spcPct val="107000"/>
                        </a:lnSpc>
                        <a:spcBef>
                          <a:spcPts val="0"/>
                        </a:spcBef>
                        <a:spcAft>
                          <a:spcPts val="0"/>
                        </a:spcAft>
                      </a:pPr>
                      <a:r>
                        <a:rPr lang="en-US" sz="900">
                          <a:effectLst/>
                        </a:rPr>
                        <a:t>4367-W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5344629"/>
                  </a:ext>
                </a:extLst>
              </a:tr>
              <a:tr h="249004">
                <a:tc>
                  <a:txBody>
                    <a:bodyPr/>
                    <a:lstStyle/>
                    <a:p>
                      <a:pPr marL="0" marR="0" algn="ctr">
                        <a:lnSpc>
                          <a:spcPct val="107000"/>
                        </a:lnSpc>
                        <a:spcBef>
                          <a:spcPts val="0"/>
                        </a:spcBef>
                        <a:spcAft>
                          <a:spcPts val="0"/>
                        </a:spcAft>
                      </a:pPr>
                      <a:r>
                        <a:rPr lang="en-US" sz="900">
                          <a:effectLst/>
                        </a:rPr>
                        <a:t>4367-E(dn)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94926366"/>
                  </a:ext>
                </a:extLst>
              </a:tr>
              <a:tr h="249004">
                <a:tc>
                  <a:txBody>
                    <a:bodyPr/>
                    <a:lstStyle/>
                    <a:p>
                      <a:pPr marL="0" marR="0" algn="ctr">
                        <a:lnSpc>
                          <a:spcPct val="107000"/>
                        </a:lnSpc>
                        <a:spcBef>
                          <a:spcPts val="0"/>
                        </a:spcBef>
                        <a:spcAft>
                          <a:spcPts val="0"/>
                        </a:spcAft>
                      </a:pPr>
                      <a:r>
                        <a:rPr lang="en-US" sz="900">
                          <a:effectLst/>
                        </a:rPr>
                        <a:t>4367-E(up)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38999439"/>
                  </a:ext>
                </a:extLst>
              </a:tr>
              <a:tr h="249004">
                <a:tc>
                  <a:txBody>
                    <a:bodyPr/>
                    <a:lstStyle/>
                    <a:p>
                      <a:pPr marL="0" marR="0" algn="ctr">
                        <a:lnSpc>
                          <a:spcPct val="107000"/>
                        </a:lnSpc>
                        <a:spcBef>
                          <a:spcPts val="0"/>
                        </a:spcBef>
                        <a:spcAft>
                          <a:spcPts val="0"/>
                        </a:spcAft>
                      </a:pPr>
                      <a:r>
                        <a:rPr lang="en-US" sz="900">
                          <a:effectLst/>
                        </a:rPr>
                        <a:t>4368-W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51860191"/>
                  </a:ext>
                </a:extLst>
              </a:tr>
              <a:tr h="249004">
                <a:tc>
                  <a:txBody>
                    <a:bodyPr/>
                    <a:lstStyle/>
                    <a:p>
                      <a:pPr marL="0" marR="0" algn="ctr">
                        <a:lnSpc>
                          <a:spcPct val="107000"/>
                        </a:lnSpc>
                        <a:spcBef>
                          <a:spcPts val="0"/>
                        </a:spcBef>
                        <a:spcAft>
                          <a:spcPts val="0"/>
                        </a:spcAft>
                      </a:pPr>
                      <a:r>
                        <a:rPr lang="en-US" sz="900">
                          <a:effectLst/>
                        </a:rPr>
                        <a:t>4368-E(dn)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4883322"/>
                  </a:ext>
                </a:extLst>
              </a:tr>
              <a:tr h="249004">
                <a:tc>
                  <a:txBody>
                    <a:bodyPr/>
                    <a:lstStyle/>
                    <a:p>
                      <a:pPr marL="0" marR="0" algn="ctr">
                        <a:lnSpc>
                          <a:spcPct val="107000"/>
                        </a:lnSpc>
                        <a:spcBef>
                          <a:spcPts val="0"/>
                        </a:spcBef>
                        <a:spcAft>
                          <a:spcPts val="0"/>
                        </a:spcAft>
                      </a:pPr>
                      <a:r>
                        <a:rPr lang="en-US" sz="900">
                          <a:effectLst/>
                        </a:rPr>
                        <a:t>4368-E(up)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Cave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4511764"/>
                  </a:ext>
                </a:extLst>
              </a:tr>
              <a:tr h="249004">
                <a:tc>
                  <a:txBody>
                    <a:bodyPr/>
                    <a:lstStyle/>
                    <a:p>
                      <a:pPr marL="0" marR="0" algn="ctr">
                        <a:lnSpc>
                          <a:spcPct val="107000"/>
                        </a:lnSpc>
                        <a:spcBef>
                          <a:spcPts val="0"/>
                        </a:spcBef>
                        <a:spcAft>
                          <a:spcPts val="0"/>
                        </a:spcAft>
                      </a:pPr>
                      <a:r>
                        <a:rPr lang="en-US" sz="900">
                          <a:effectLst/>
                        </a:rPr>
                        <a:t>4370-W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Target Wall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087"/>
                          </a:solidFill>
                          <a:effectLst/>
                          <a:uLnTx/>
                          <a:uFillTx/>
                          <a:latin typeface="Calibri"/>
                          <a:ea typeface="+mn-ea"/>
                          <a:cs typeface="+mn-cs"/>
                        </a:rPr>
                        <a:t>Y – NM3 Berm</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7223317"/>
                  </a:ext>
                </a:extLst>
              </a:tr>
            </a:tbl>
          </a:graphicData>
        </a:graphic>
      </p:graphicFrame>
      <p:sp>
        <p:nvSpPr>
          <p:cNvPr id="3" name="Title 2">
            <a:extLst>
              <a:ext uri="{FF2B5EF4-FFF2-40B4-BE49-F238E27FC236}">
                <a16:creationId xmlns:a16="http://schemas.microsoft.com/office/drawing/2014/main" id="{2BF02BC3-F922-46E2-5606-F3B7C0079163}"/>
              </a:ext>
            </a:extLst>
          </p:cNvPr>
          <p:cNvSpPr>
            <a:spLocks noGrp="1"/>
          </p:cNvSpPr>
          <p:nvPr>
            <p:ph type="title"/>
          </p:nvPr>
        </p:nvSpPr>
        <p:spPr/>
        <p:txBody>
          <a:bodyPr/>
          <a:lstStyle/>
          <a:p>
            <a:r>
              <a:rPr lang="en-US" dirty="0"/>
              <a:t>Interlocked Detector – Credited Controls</a:t>
            </a:r>
          </a:p>
        </p:txBody>
      </p:sp>
      <p:sp>
        <p:nvSpPr>
          <p:cNvPr id="4" name="Date Placeholder 3">
            <a:extLst>
              <a:ext uri="{FF2B5EF4-FFF2-40B4-BE49-F238E27FC236}">
                <a16:creationId xmlns:a16="http://schemas.microsoft.com/office/drawing/2014/main" id="{BC5471DF-A8BF-0E97-8672-1E4F0009B77A}"/>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FAB4B1C7-5AED-E780-5978-3442D81FAFC5}"/>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72CA67EF-1B27-DC62-B632-BDB5CB9E6448}"/>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45228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D56A1CC-7CBF-2831-24E0-C936B8692EDE}"/>
              </a:ext>
            </a:extLst>
          </p:cNvPr>
          <p:cNvSpPr>
            <a:spLocks noGrp="1"/>
          </p:cNvSpPr>
          <p:nvPr>
            <p:ph type="pic" idx="13"/>
          </p:nvPr>
        </p:nvSpPr>
        <p:spPr>
          <a:xfrm flipV="1">
            <a:off x="224073" y="666160"/>
            <a:ext cx="8686800" cy="305392"/>
          </a:xfrm>
        </p:spPr>
        <p:txBody>
          <a:bodyPr>
            <a:normAutofit/>
          </a:bodyPr>
          <a:lstStyle/>
          <a:p>
            <a:endParaRPr lang="en-US" dirty="0"/>
          </a:p>
        </p:txBody>
      </p:sp>
      <p:sp>
        <p:nvSpPr>
          <p:cNvPr id="3" name="Text Placeholder 2">
            <a:extLst>
              <a:ext uri="{FF2B5EF4-FFF2-40B4-BE49-F238E27FC236}">
                <a16:creationId xmlns:a16="http://schemas.microsoft.com/office/drawing/2014/main" id="{110FE577-0A74-7959-A261-FF300E5E49BA}"/>
              </a:ext>
            </a:extLst>
          </p:cNvPr>
          <p:cNvSpPr>
            <a:spLocks noGrp="1"/>
          </p:cNvSpPr>
          <p:nvPr>
            <p:ph type="body" sz="half" idx="2"/>
          </p:nvPr>
        </p:nvSpPr>
        <p:spPr>
          <a:xfrm>
            <a:off x="523331" y="899423"/>
            <a:ext cx="8495978" cy="5384996"/>
          </a:xfrm>
        </p:spPr>
        <p:txBody>
          <a:bodyPr/>
          <a:lstStyle/>
          <a:p>
            <a:endParaRPr lang="en-US" dirty="0"/>
          </a:p>
        </p:txBody>
      </p:sp>
      <p:sp>
        <p:nvSpPr>
          <p:cNvPr id="4" name="Date Placeholder 3">
            <a:extLst>
              <a:ext uri="{FF2B5EF4-FFF2-40B4-BE49-F238E27FC236}">
                <a16:creationId xmlns:a16="http://schemas.microsoft.com/office/drawing/2014/main" id="{755F4A1C-2F91-6981-4780-C828FFA9089F}"/>
              </a:ext>
            </a:extLst>
          </p:cNvPr>
          <p:cNvSpPr>
            <a:spLocks noGrp="1"/>
          </p:cNvSpPr>
          <p:nvPr>
            <p:ph type="dt" sz="half" idx="14"/>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E9D34279-FC36-04B9-86AB-BA852182CC88}"/>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1DFE0E4D-812C-DB44-E399-3975BA7EF14F}"/>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Title 6">
            <a:extLst>
              <a:ext uri="{FF2B5EF4-FFF2-40B4-BE49-F238E27FC236}">
                <a16:creationId xmlns:a16="http://schemas.microsoft.com/office/drawing/2014/main" id="{659EE853-8F80-1CBA-21FE-2A9DC27D454B}"/>
              </a:ext>
            </a:extLst>
          </p:cNvPr>
          <p:cNvSpPr>
            <a:spLocks noGrp="1"/>
          </p:cNvSpPr>
          <p:nvPr>
            <p:ph type="title"/>
          </p:nvPr>
        </p:nvSpPr>
        <p:spPr/>
        <p:txBody>
          <a:bodyPr/>
          <a:lstStyle/>
          <a:p>
            <a:r>
              <a:rPr lang="en-US" dirty="0"/>
              <a:t>Interlocked Detector – Credited Controls</a:t>
            </a:r>
          </a:p>
        </p:txBody>
      </p:sp>
      <p:graphicFrame>
        <p:nvGraphicFramePr>
          <p:cNvPr id="8" name="Table 7">
            <a:extLst>
              <a:ext uri="{FF2B5EF4-FFF2-40B4-BE49-F238E27FC236}">
                <a16:creationId xmlns:a16="http://schemas.microsoft.com/office/drawing/2014/main" id="{A56AE5E8-E29C-AD84-7313-B1859650567E}"/>
              </a:ext>
            </a:extLst>
          </p:cNvPr>
          <p:cNvGraphicFramePr>
            <a:graphicFrameLocks noGrp="1"/>
          </p:cNvGraphicFramePr>
          <p:nvPr>
            <p:extLst>
              <p:ext uri="{D42A27DB-BD31-4B8C-83A1-F6EECF244321}">
                <p14:modId xmlns:p14="http://schemas.microsoft.com/office/powerpoint/2010/main" val="1998223141"/>
              </p:ext>
            </p:extLst>
          </p:nvPr>
        </p:nvGraphicFramePr>
        <p:xfrm>
          <a:off x="1514081" y="971553"/>
          <a:ext cx="6251959" cy="5312866"/>
        </p:xfrm>
        <a:graphic>
          <a:graphicData uri="http://schemas.openxmlformats.org/drawingml/2006/table">
            <a:tbl>
              <a:tblPr firstRow="1" firstCol="1" bandRow="1">
                <a:tableStyleId>{5C22544A-7EE6-4342-B048-85BDC9FD1C3A}</a:tableStyleId>
              </a:tblPr>
              <a:tblGrid>
                <a:gridCol w="1263543">
                  <a:extLst>
                    <a:ext uri="{9D8B030D-6E8A-4147-A177-3AD203B41FA5}">
                      <a16:colId xmlns:a16="http://schemas.microsoft.com/office/drawing/2014/main" val="4262429923"/>
                    </a:ext>
                  </a:extLst>
                </a:gridCol>
                <a:gridCol w="992783">
                  <a:extLst>
                    <a:ext uri="{9D8B030D-6E8A-4147-A177-3AD203B41FA5}">
                      <a16:colId xmlns:a16="http://schemas.microsoft.com/office/drawing/2014/main" val="56249739"/>
                    </a:ext>
                  </a:extLst>
                </a:gridCol>
                <a:gridCol w="868095">
                  <a:extLst>
                    <a:ext uri="{9D8B030D-6E8A-4147-A177-3AD203B41FA5}">
                      <a16:colId xmlns:a16="http://schemas.microsoft.com/office/drawing/2014/main" val="2371493488"/>
                    </a:ext>
                  </a:extLst>
                </a:gridCol>
                <a:gridCol w="768065">
                  <a:extLst>
                    <a:ext uri="{9D8B030D-6E8A-4147-A177-3AD203B41FA5}">
                      <a16:colId xmlns:a16="http://schemas.microsoft.com/office/drawing/2014/main" val="3943306013"/>
                    </a:ext>
                  </a:extLst>
                </a:gridCol>
                <a:gridCol w="928317">
                  <a:extLst>
                    <a:ext uri="{9D8B030D-6E8A-4147-A177-3AD203B41FA5}">
                      <a16:colId xmlns:a16="http://schemas.microsoft.com/office/drawing/2014/main" val="330799177"/>
                    </a:ext>
                  </a:extLst>
                </a:gridCol>
                <a:gridCol w="1431156">
                  <a:extLst>
                    <a:ext uri="{9D8B030D-6E8A-4147-A177-3AD203B41FA5}">
                      <a16:colId xmlns:a16="http://schemas.microsoft.com/office/drawing/2014/main" val="3587733200"/>
                    </a:ext>
                  </a:extLst>
                </a:gridCol>
              </a:tblGrid>
              <a:tr h="374283">
                <a:tc>
                  <a:txBody>
                    <a:bodyPr/>
                    <a:lstStyle/>
                    <a:p>
                      <a:pPr marL="0" marR="0" algn="ctr">
                        <a:lnSpc>
                          <a:spcPct val="107000"/>
                        </a:lnSpc>
                        <a:spcBef>
                          <a:spcPts val="0"/>
                        </a:spcBef>
                        <a:spcAft>
                          <a:spcPts val="0"/>
                        </a:spcAft>
                      </a:pPr>
                      <a:r>
                        <a:rPr lang="en-US" sz="1100" dirty="0">
                          <a:effectLst/>
                        </a:rPr>
                        <a:t>Transverse 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Category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Curr. Shielding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Req. Shielding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Interlocked detector Needed?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65237891"/>
                  </a:ext>
                </a:extLst>
              </a:tr>
              <a:tr h="214721">
                <a:tc>
                  <a:txBody>
                    <a:bodyPr/>
                    <a:lstStyle/>
                    <a:p>
                      <a:pPr marL="0" marR="0" algn="ctr">
                        <a:lnSpc>
                          <a:spcPct val="107000"/>
                        </a:lnSpc>
                        <a:spcBef>
                          <a:spcPts val="0"/>
                        </a:spcBef>
                        <a:spcAft>
                          <a:spcPts val="0"/>
                        </a:spcAft>
                      </a:pPr>
                      <a:r>
                        <a:rPr lang="en-US" sz="900" dirty="0">
                          <a:effectLst/>
                        </a:rPr>
                        <a:t>4370-E(</a:t>
                      </a:r>
                      <a:r>
                        <a:rPr lang="en-US" sz="900" dirty="0" err="1">
                          <a:effectLst/>
                        </a:rPr>
                        <a:t>dn</a:t>
                      </a:r>
                      <a:r>
                        <a:rPr lang="en-US" sz="9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dirty="0">
                          <a:effectLst/>
                        </a:rPr>
                        <a:t>Target Wall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32.8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dirty="0">
                          <a:effectLst/>
                        </a:rPr>
                        <a:t>N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2555228677"/>
                  </a:ext>
                </a:extLst>
              </a:tr>
              <a:tr h="214721">
                <a:tc>
                  <a:txBody>
                    <a:bodyPr/>
                    <a:lstStyle/>
                    <a:p>
                      <a:pPr marL="0" marR="0" algn="ctr">
                        <a:lnSpc>
                          <a:spcPct val="107000"/>
                        </a:lnSpc>
                        <a:spcBef>
                          <a:spcPts val="0"/>
                        </a:spcBef>
                        <a:spcAft>
                          <a:spcPts val="0"/>
                        </a:spcAft>
                      </a:pPr>
                      <a:r>
                        <a:rPr lang="en-US" sz="900">
                          <a:effectLst/>
                        </a:rPr>
                        <a:t>4370-E(up)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dirty="0">
                          <a:effectLst/>
                        </a:rPr>
                        <a:t>Target Wall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dirty="0">
                          <a:effectLst/>
                        </a:rPr>
                        <a:t>4A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dirty="0">
                          <a:effectLst/>
                        </a:rPr>
                        <a:t>20.5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dirty="0">
                          <a:effectLst/>
                        </a:rPr>
                        <a:t>13.9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1765861851"/>
                  </a:ext>
                </a:extLst>
              </a:tr>
              <a:tr h="214721">
                <a:tc>
                  <a:txBody>
                    <a:bodyPr/>
                    <a:lstStyle/>
                    <a:p>
                      <a:pPr marL="0" marR="0" algn="ctr">
                        <a:lnSpc>
                          <a:spcPct val="107000"/>
                        </a:lnSpc>
                        <a:spcBef>
                          <a:spcPts val="0"/>
                        </a:spcBef>
                        <a:spcAft>
                          <a:spcPts val="0"/>
                        </a:spcAft>
                      </a:pPr>
                      <a:r>
                        <a:rPr lang="en-US" sz="900">
                          <a:effectLst/>
                        </a:rPr>
                        <a:t>4373-W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Pre-FMAG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8C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dirty="0">
                          <a:effectLst/>
                        </a:rPr>
                        <a:t>25.9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1456232293"/>
                  </a:ext>
                </a:extLst>
              </a:tr>
              <a:tr h="214721">
                <a:tc>
                  <a:txBody>
                    <a:bodyPr/>
                    <a:lstStyle/>
                    <a:p>
                      <a:pPr marL="0" marR="0" algn="ctr">
                        <a:lnSpc>
                          <a:spcPct val="107000"/>
                        </a:lnSpc>
                        <a:spcBef>
                          <a:spcPts val="0"/>
                        </a:spcBef>
                        <a:spcAft>
                          <a:spcPts val="0"/>
                        </a:spcAft>
                      </a:pPr>
                      <a:r>
                        <a:rPr lang="en-US" sz="900">
                          <a:effectLst/>
                        </a:rPr>
                        <a:t>4373-E(dn)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Pre-FMAG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1734666614"/>
                  </a:ext>
                </a:extLst>
              </a:tr>
              <a:tr h="214721">
                <a:tc>
                  <a:txBody>
                    <a:bodyPr/>
                    <a:lstStyle/>
                    <a:p>
                      <a:pPr marL="0" marR="0" algn="ctr">
                        <a:lnSpc>
                          <a:spcPct val="107000"/>
                        </a:lnSpc>
                        <a:spcBef>
                          <a:spcPts val="0"/>
                        </a:spcBef>
                        <a:spcAft>
                          <a:spcPts val="0"/>
                        </a:spcAft>
                      </a:pPr>
                      <a:r>
                        <a:rPr lang="en-US" sz="900">
                          <a:effectLst/>
                        </a:rPr>
                        <a:t>4373-E(up)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Pre-FMAG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dirty="0">
                          <a:effectLst/>
                        </a:rPr>
                        <a:t>24.3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4082551042"/>
                  </a:ext>
                </a:extLst>
              </a:tr>
              <a:tr h="214721">
                <a:tc>
                  <a:txBody>
                    <a:bodyPr/>
                    <a:lstStyle/>
                    <a:p>
                      <a:pPr marL="0" marR="0" algn="ctr">
                        <a:lnSpc>
                          <a:spcPct val="107000"/>
                        </a:lnSpc>
                        <a:spcBef>
                          <a:spcPts val="0"/>
                        </a:spcBef>
                        <a:spcAft>
                          <a:spcPts val="0"/>
                        </a:spcAft>
                      </a:pPr>
                      <a:r>
                        <a:rPr lang="en-US" sz="900">
                          <a:effectLst/>
                        </a:rPr>
                        <a:t>4376-W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 Face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31.0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2583823664"/>
                  </a:ext>
                </a:extLst>
              </a:tr>
              <a:tr h="214721">
                <a:tc>
                  <a:txBody>
                    <a:bodyPr/>
                    <a:lstStyle/>
                    <a:p>
                      <a:pPr marL="0" marR="0" algn="ctr">
                        <a:lnSpc>
                          <a:spcPct val="107000"/>
                        </a:lnSpc>
                        <a:spcBef>
                          <a:spcPts val="0"/>
                        </a:spcBef>
                        <a:spcAft>
                          <a:spcPts val="0"/>
                        </a:spcAft>
                      </a:pPr>
                      <a:r>
                        <a:rPr lang="en-US" sz="900">
                          <a:effectLst/>
                        </a:rPr>
                        <a:t>4376-E(dn)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 Face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37.4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2138906446"/>
                  </a:ext>
                </a:extLst>
              </a:tr>
              <a:tr h="214721">
                <a:tc>
                  <a:txBody>
                    <a:bodyPr/>
                    <a:lstStyle/>
                    <a:p>
                      <a:pPr marL="0" marR="0" algn="ctr">
                        <a:lnSpc>
                          <a:spcPct val="107000"/>
                        </a:lnSpc>
                        <a:spcBef>
                          <a:spcPts val="0"/>
                        </a:spcBef>
                        <a:spcAft>
                          <a:spcPts val="0"/>
                        </a:spcAft>
                      </a:pPr>
                      <a:r>
                        <a:rPr lang="en-US" sz="900">
                          <a:effectLst/>
                        </a:rPr>
                        <a:t>4376-E(up)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 Face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31.0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464530716"/>
                  </a:ext>
                </a:extLst>
              </a:tr>
              <a:tr h="214721">
                <a:tc>
                  <a:txBody>
                    <a:bodyPr/>
                    <a:lstStyle/>
                    <a:p>
                      <a:pPr marL="0" marR="0" algn="ctr">
                        <a:lnSpc>
                          <a:spcPct val="107000"/>
                        </a:lnSpc>
                        <a:spcBef>
                          <a:spcPts val="0"/>
                        </a:spcBef>
                        <a:spcAft>
                          <a:spcPts val="0"/>
                        </a:spcAft>
                      </a:pPr>
                      <a:r>
                        <a:rPr lang="en-US" sz="900">
                          <a:effectLst/>
                        </a:rPr>
                        <a:t>4378-W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1547266726"/>
                  </a:ext>
                </a:extLst>
              </a:tr>
              <a:tr h="214721">
                <a:tc>
                  <a:txBody>
                    <a:bodyPr/>
                    <a:lstStyle/>
                    <a:p>
                      <a:pPr marL="0" marR="0" algn="ctr">
                        <a:lnSpc>
                          <a:spcPct val="107000"/>
                        </a:lnSpc>
                        <a:spcBef>
                          <a:spcPts val="0"/>
                        </a:spcBef>
                        <a:spcAft>
                          <a:spcPts val="0"/>
                        </a:spcAft>
                      </a:pPr>
                      <a:r>
                        <a:rPr lang="en-US" sz="900">
                          <a:effectLst/>
                        </a:rPr>
                        <a:t>4378-E(dn)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39.9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4291096298"/>
                  </a:ext>
                </a:extLst>
              </a:tr>
              <a:tr h="214721">
                <a:tc>
                  <a:txBody>
                    <a:bodyPr/>
                    <a:lstStyle/>
                    <a:p>
                      <a:pPr marL="0" marR="0" algn="ctr">
                        <a:lnSpc>
                          <a:spcPct val="107000"/>
                        </a:lnSpc>
                        <a:spcBef>
                          <a:spcPts val="0"/>
                        </a:spcBef>
                        <a:spcAft>
                          <a:spcPts val="0"/>
                        </a:spcAft>
                      </a:pPr>
                      <a:r>
                        <a:rPr lang="en-US" sz="900">
                          <a:effectLst/>
                        </a:rPr>
                        <a:t>4378-E(up)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2232314326"/>
                  </a:ext>
                </a:extLst>
              </a:tr>
              <a:tr h="214721">
                <a:tc>
                  <a:txBody>
                    <a:bodyPr/>
                    <a:lstStyle/>
                    <a:p>
                      <a:pPr marL="0" marR="0" algn="ctr">
                        <a:lnSpc>
                          <a:spcPct val="107000"/>
                        </a:lnSpc>
                        <a:spcBef>
                          <a:spcPts val="0"/>
                        </a:spcBef>
                        <a:spcAft>
                          <a:spcPts val="0"/>
                        </a:spcAft>
                      </a:pPr>
                      <a:r>
                        <a:rPr lang="en-US" sz="900">
                          <a:effectLst/>
                        </a:rPr>
                        <a:t>4380-W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702226074"/>
                  </a:ext>
                </a:extLst>
              </a:tr>
              <a:tr h="214721">
                <a:tc>
                  <a:txBody>
                    <a:bodyPr/>
                    <a:lstStyle/>
                    <a:p>
                      <a:pPr marL="0" marR="0" algn="ctr">
                        <a:lnSpc>
                          <a:spcPct val="107000"/>
                        </a:lnSpc>
                        <a:spcBef>
                          <a:spcPts val="0"/>
                        </a:spcBef>
                        <a:spcAft>
                          <a:spcPts val="0"/>
                        </a:spcAft>
                      </a:pPr>
                      <a:r>
                        <a:rPr lang="en-US" sz="900">
                          <a:effectLst/>
                        </a:rPr>
                        <a:t>4380-E(dn)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39.9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3818536214"/>
                  </a:ext>
                </a:extLst>
              </a:tr>
              <a:tr h="214721">
                <a:tc>
                  <a:txBody>
                    <a:bodyPr/>
                    <a:lstStyle/>
                    <a:p>
                      <a:pPr marL="0" marR="0" algn="ctr">
                        <a:lnSpc>
                          <a:spcPct val="107000"/>
                        </a:lnSpc>
                        <a:spcBef>
                          <a:spcPts val="0"/>
                        </a:spcBef>
                        <a:spcAft>
                          <a:spcPts val="0"/>
                        </a:spcAft>
                      </a:pPr>
                      <a:r>
                        <a:rPr lang="en-US" sz="900">
                          <a:effectLst/>
                        </a:rPr>
                        <a:t>4380-E(up)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2307895440"/>
                  </a:ext>
                </a:extLst>
              </a:tr>
              <a:tr h="214721">
                <a:tc>
                  <a:txBody>
                    <a:bodyPr/>
                    <a:lstStyle/>
                    <a:p>
                      <a:pPr marL="0" marR="0" algn="ctr">
                        <a:lnSpc>
                          <a:spcPct val="107000"/>
                        </a:lnSpc>
                        <a:spcBef>
                          <a:spcPts val="0"/>
                        </a:spcBef>
                        <a:spcAft>
                          <a:spcPts val="0"/>
                        </a:spcAft>
                      </a:pPr>
                      <a:r>
                        <a:rPr lang="en-US" sz="900">
                          <a:effectLst/>
                        </a:rPr>
                        <a:t>4382-W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3998017399"/>
                  </a:ext>
                </a:extLst>
              </a:tr>
              <a:tr h="214721">
                <a:tc>
                  <a:txBody>
                    <a:bodyPr/>
                    <a:lstStyle/>
                    <a:p>
                      <a:pPr marL="0" marR="0" algn="ctr">
                        <a:lnSpc>
                          <a:spcPct val="107000"/>
                        </a:lnSpc>
                        <a:spcBef>
                          <a:spcPts val="0"/>
                        </a:spcBef>
                        <a:spcAft>
                          <a:spcPts val="0"/>
                        </a:spcAft>
                      </a:pPr>
                      <a:r>
                        <a:rPr lang="en-US" sz="900">
                          <a:effectLst/>
                        </a:rPr>
                        <a:t>4382-E(dn)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33.9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3379341625"/>
                  </a:ext>
                </a:extLst>
              </a:tr>
              <a:tr h="214721">
                <a:tc>
                  <a:txBody>
                    <a:bodyPr/>
                    <a:lstStyle/>
                    <a:p>
                      <a:pPr marL="0" marR="0" algn="ctr">
                        <a:lnSpc>
                          <a:spcPct val="107000"/>
                        </a:lnSpc>
                        <a:spcBef>
                          <a:spcPts val="0"/>
                        </a:spcBef>
                        <a:spcAft>
                          <a:spcPts val="0"/>
                        </a:spcAft>
                      </a:pPr>
                      <a:r>
                        <a:rPr lang="en-US" sz="900">
                          <a:effectLst/>
                        </a:rPr>
                        <a:t>4382-E(up)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316691289"/>
                  </a:ext>
                </a:extLst>
              </a:tr>
              <a:tr h="214721">
                <a:tc>
                  <a:txBody>
                    <a:bodyPr/>
                    <a:lstStyle/>
                    <a:p>
                      <a:pPr marL="0" marR="0" algn="ctr">
                        <a:lnSpc>
                          <a:spcPct val="107000"/>
                        </a:lnSpc>
                        <a:spcBef>
                          <a:spcPts val="0"/>
                        </a:spcBef>
                        <a:spcAft>
                          <a:spcPts val="0"/>
                        </a:spcAft>
                      </a:pPr>
                      <a:r>
                        <a:rPr lang="en-US" sz="900">
                          <a:effectLst/>
                        </a:rPr>
                        <a:t>4388-W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2945438536"/>
                  </a:ext>
                </a:extLst>
              </a:tr>
              <a:tr h="214721">
                <a:tc>
                  <a:txBody>
                    <a:bodyPr/>
                    <a:lstStyle/>
                    <a:p>
                      <a:pPr marL="0" marR="0" algn="ctr">
                        <a:lnSpc>
                          <a:spcPct val="107000"/>
                        </a:lnSpc>
                        <a:spcBef>
                          <a:spcPts val="0"/>
                        </a:spcBef>
                        <a:spcAft>
                          <a:spcPts val="0"/>
                        </a:spcAft>
                      </a:pPr>
                      <a:r>
                        <a:rPr lang="en-US" sz="900">
                          <a:effectLst/>
                        </a:rPr>
                        <a:t>4388-E(dn)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37.7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3289108748"/>
                  </a:ext>
                </a:extLst>
              </a:tr>
              <a:tr h="214721">
                <a:tc>
                  <a:txBody>
                    <a:bodyPr/>
                    <a:lstStyle/>
                    <a:p>
                      <a:pPr marL="0" marR="0" algn="ctr">
                        <a:lnSpc>
                          <a:spcPct val="107000"/>
                        </a:lnSpc>
                        <a:spcBef>
                          <a:spcPts val="0"/>
                        </a:spcBef>
                        <a:spcAft>
                          <a:spcPts val="0"/>
                        </a:spcAft>
                      </a:pPr>
                      <a:r>
                        <a:rPr lang="en-US" sz="900">
                          <a:effectLst/>
                        </a:rPr>
                        <a:t>4388-E(up)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1148206321"/>
                  </a:ext>
                </a:extLst>
              </a:tr>
              <a:tr h="214721">
                <a:tc>
                  <a:txBody>
                    <a:bodyPr/>
                    <a:lstStyle/>
                    <a:p>
                      <a:pPr marL="0" marR="0" algn="ctr">
                        <a:lnSpc>
                          <a:spcPct val="107000"/>
                        </a:lnSpc>
                        <a:spcBef>
                          <a:spcPts val="0"/>
                        </a:spcBef>
                        <a:spcAft>
                          <a:spcPts val="0"/>
                        </a:spcAft>
                      </a:pPr>
                      <a:r>
                        <a:rPr lang="en-US" sz="900">
                          <a:effectLst/>
                        </a:rPr>
                        <a:t>4389-W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26.1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961717515"/>
                  </a:ext>
                </a:extLst>
              </a:tr>
              <a:tr h="214721">
                <a:tc>
                  <a:txBody>
                    <a:bodyPr/>
                    <a:lstStyle/>
                    <a:p>
                      <a:pPr marL="0" marR="0" algn="ctr">
                        <a:lnSpc>
                          <a:spcPct val="107000"/>
                        </a:lnSpc>
                        <a:spcBef>
                          <a:spcPts val="0"/>
                        </a:spcBef>
                        <a:spcAft>
                          <a:spcPts val="0"/>
                        </a:spcAft>
                      </a:pPr>
                      <a:r>
                        <a:rPr lang="en-US" sz="900">
                          <a:effectLst/>
                        </a:rPr>
                        <a:t>4389-E(dn)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FMAG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37.0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3314270341"/>
                  </a:ext>
                </a:extLst>
              </a:tr>
              <a:tr h="214721">
                <a:tc>
                  <a:txBody>
                    <a:bodyPr/>
                    <a:lstStyle/>
                    <a:p>
                      <a:pPr marL="0" marR="0" algn="ctr">
                        <a:lnSpc>
                          <a:spcPct val="107000"/>
                        </a:lnSpc>
                        <a:spcBef>
                          <a:spcPts val="0"/>
                        </a:spcBef>
                        <a:spcAft>
                          <a:spcPts val="0"/>
                        </a:spcAft>
                      </a:pPr>
                      <a:r>
                        <a:rPr lang="en-US" sz="900" dirty="0">
                          <a:effectLst/>
                        </a:rPr>
                        <a:t>4389-E(up)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dirty="0">
                          <a:effectLst/>
                        </a:rPr>
                        <a:t>FMAG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4C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ctr"/>
                </a:tc>
                <a:tc>
                  <a:txBody>
                    <a:bodyPr/>
                    <a:lstStyle/>
                    <a:p>
                      <a:pPr marL="0" marR="0" algn="ctr">
                        <a:lnSpc>
                          <a:spcPct val="107000"/>
                        </a:lnSpc>
                        <a:spcBef>
                          <a:spcPts val="0"/>
                        </a:spcBef>
                        <a:spcAft>
                          <a:spcPts val="0"/>
                        </a:spcAft>
                      </a:pPr>
                      <a:r>
                        <a:rPr lang="en-US" sz="1100">
                          <a:effectLst/>
                        </a:rPr>
                        <a:t>26.1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algn="ctr">
                        <a:lnSpc>
                          <a:spcPct val="107000"/>
                        </a:lnSpc>
                        <a:spcBef>
                          <a:spcPts val="0"/>
                        </a:spcBef>
                        <a:spcAft>
                          <a:spcPts val="0"/>
                        </a:spcAft>
                      </a:pPr>
                      <a:r>
                        <a:rPr lang="en-US" sz="1100">
                          <a:effectLst/>
                        </a:rPr>
                        <a:t>16.3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087"/>
                          </a:solidFill>
                          <a:effectLst/>
                          <a:uLnTx/>
                          <a:uFillTx/>
                          <a:latin typeface="Calibri"/>
                          <a:ea typeface="+mn-ea"/>
                          <a:cs typeface="+mn-cs"/>
                        </a:rPr>
                        <a:t>N </a:t>
                      </a:r>
                      <a:endParaRPr kumimoji="0" lang="en-US" sz="1100" b="0" i="0" u="none" strike="noStrike" kern="1200" cap="none" spc="0" normalizeH="0" baseline="0" noProof="0" dirty="0">
                        <a:ln>
                          <a:noFill/>
                        </a:ln>
                        <a:solidFill>
                          <a:srgbClr val="003087"/>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108" marR="68108" marT="0" marB="0" anchor="b"/>
                </a:tc>
                <a:extLst>
                  <a:ext uri="{0D108BD9-81ED-4DB2-BD59-A6C34878D82A}">
                    <a16:rowId xmlns:a16="http://schemas.microsoft.com/office/drawing/2014/main" val="38133090"/>
                  </a:ext>
                </a:extLst>
              </a:tr>
            </a:tbl>
          </a:graphicData>
        </a:graphic>
      </p:graphicFrame>
    </p:spTree>
    <p:extLst>
      <p:ext uri="{BB962C8B-B14F-4D97-AF65-F5344CB8AC3E}">
        <p14:creationId xmlns:p14="http://schemas.microsoft.com/office/powerpoint/2010/main" val="250564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C7CA85D-6B05-C69E-BCD1-3002F708CFEA}"/>
              </a:ext>
            </a:extLst>
          </p:cNvPr>
          <p:cNvGraphicFramePr>
            <a:graphicFrameLocks noGrp="1"/>
          </p:cNvGraphicFramePr>
          <p:nvPr>
            <p:ph idx="1"/>
            <p:extLst>
              <p:ext uri="{D42A27DB-BD31-4B8C-83A1-F6EECF244321}">
                <p14:modId xmlns:p14="http://schemas.microsoft.com/office/powerpoint/2010/main" val="588239505"/>
              </p:ext>
            </p:extLst>
          </p:nvPr>
        </p:nvGraphicFramePr>
        <p:xfrm>
          <a:off x="1412194" y="1388225"/>
          <a:ext cx="6069262" cy="1596044"/>
        </p:xfrm>
        <a:graphic>
          <a:graphicData uri="http://schemas.openxmlformats.org/drawingml/2006/table">
            <a:tbl>
              <a:tblPr firstRow="1" firstCol="1" bandRow="1">
                <a:tableStyleId>{5C22544A-7EE6-4342-B048-85BDC9FD1C3A}</a:tableStyleId>
              </a:tblPr>
              <a:tblGrid>
                <a:gridCol w="1512863">
                  <a:extLst>
                    <a:ext uri="{9D8B030D-6E8A-4147-A177-3AD203B41FA5}">
                      <a16:colId xmlns:a16="http://schemas.microsoft.com/office/drawing/2014/main" val="2426509227"/>
                    </a:ext>
                  </a:extLst>
                </a:gridCol>
                <a:gridCol w="1328796">
                  <a:extLst>
                    <a:ext uri="{9D8B030D-6E8A-4147-A177-3AD203B41FA5}">
                      <a16:colId xmlns:a16="http://schemas.microsoft.com/office/drawing/2014/main" val="3846352459"/>
                    </a:ext>
                  </a:extLst>
                </a:gridCol>
                <a:gridCol w="1032087">
                  <a:extLst>
                    <a:ext uri="{9D8B030D-6E8A-4147-A177-3AD203B41FA5}">
                      <a16:colId xmlns:a16="http://schemas.microsoft.com/office/drawing/2014/main" val="2383540265"/>
                    </a:ext>
                  </a:extLst>
                </a:gridCol>
                <a:gridCol w="2195516">
                  <a:extLst>
                    <a:ext uri="{9D8B030D-6E8A-4147-A177-3AD203B41FA5}">
                      <a16:colId xmlns:a16="http://schemas.microsoft.com/office/drawing/2014/main" val="4139180252"/>
                    </a:ext>
                  </a:extLst>
                </a:gridCol>
              </a:tblGrid>
              <a:tr h="1052913">
                <a:tc>
                  <a:txBody>
                    <a:bodyPr/>
                    <a:lstStyle/>
                    <a:p>
                      <a:pPr marL="0" marR="0" algn="ctr">
                        <a:lnSpc>
                          <a:spcPct val="107000"/>
                        </a:lnSpc>
                        <a:spcBef>
                          <a:spcPts val="0"/>
                        </a:spcBef>
                        <a:spcAft>
                          <a:spcPts val="0"/>
                        </a:spcAft>
                      </a:pPr>
                      <a:r>
                        <a:rPr lang="en-US" sz="1100">
                          <a:effectLst/>
                        </a:rPr>
                        <a:t>Credited Control Device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Longitudinal and Transverse Protected Location </a:t>
                      </a:r>
                    </a:p>
                  </a:txBody>
                  <a:tcPr marL="68580" marR="68580" marT="0" marB="0"/>
                </a:tc>
                <a:tc>
                  <a:txBody>
                    <a:bodyPr/>
                    <a:lstStyle/>
                    <a:p>
                      <a:pPr marL="0" marR="0" algn="ctr">
                        <a:lnSpc>
                          <a:spcPct val="107000"/>
                        </a:lnSpc>
                        <a:spcBef>
                          <a:spcPts val="0"/>
                        </a:spcBef>
                        <a:spcAft>
                          <a:spcPts val="0"/>
                        </a:spcAft>
                      </a:pPr>
                      <a:r>
                        <a:rPr lang="en-US" sz="1100" dirty="0">
                          <a:effectLst/>
                        </a:rPr>
                        <a:t>Location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rPr>
                        <a:t>Credited Control Trip  Limit to protect against the MCI  (mrem/hour)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2023910"/>
                  </a:ext>
                </a:extLst>
              </a:tr>
              <a:tr h="543131">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Chipmunk</a:t>
                      </a: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4353 - 4368</a:t>
                      </a:r>
                    </a:p>
                  </a:txBody>
                  <a:tcPr marL="68580" marR="68580" marT="0" marB="0"/>
                </a:tc>
                <a:tc>
                  <a:txBody>
                    <a:bodyPr/>
                    <a:lstStyle/>
                    <a:p>
                      <a:pPr marL="0" marR="0" algn="ctr">
                        <a:lnSpc>
                          <a:spcPct val="107000"/>
                        </a:lnSpc>
                        <a:spcBef>
                          <a:spcPts val="0"/>
                        </a:spcBef>
                        <a:spcAft>
                          <a:spcPts val="0"/>
                        </a:spcAft>
                      </a:pPr>
                      <a:r>
                        <a:rPr lang="en-US" sz="1100" dirty="0">
                          <a:effectLst/>
                        </a:rPr>
                        <a:t>NM3 Berm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rPr>
                        <a:t>&lt; 500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70323414"/>
                  </a:ext>
                </a:extLst>
              </a:tr>
            </a:tbl>
          </a:graphicData>
        </a:graphic>
      </p:graphicFrame>
      <p:sp>
        <p:nvSpPr>
          <p:cNvPr id="3" name="Title 2">
            <a:extLst>
              <a:ext uri="{FF2B5EF4-FFF2-40B4-BE49-F238E27FC236}">
                <a16:creationId xmlns:a16="http://schemas.microsoft.com/office/drawing/2014/main" id="{63B5DFB4-75A4-9AB3-90F1-094E28C95EC7}"/>
              </a:ext>
            </a:extLst>
          </p:cNvPr>
          <p:cNvSpPr>
            <a:spLocks noGrp="1"/>
          </p:cNvSpPr>
          <p:nvPr>
            <p:ph type="title"/>
          </p:nvPr>
        </p:nvSpPr>
        <p:spPr/>
        <p:txBody>
          <a:bodyPr/>
          <a:lstStyle/>
          <a:p>
            <a:r>
              <a:rPr lang="en-US" dirty="0"/>
              <a:t>Credited Control Device Parameters</a:t>
            </a:r>
          </a:p>
        </p:txBody>
      </p:sp>
      <p:sp>
        <p:nvSpPr>
          <p:cNvPr id="4" name="Date Placeholder 3">
            <a:extLst>
              <a:ext uri="{FF2B5EF4-FFF2-40B4-BE49-F238E27FC236}">
                <a16:creationId xmlns:a16="http://schemas.microsoft.com/office/drawing/2014/main" id="{233217EC-4D1E-1732-7D07-957C23162BC9}"/>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C6783E5E-0B72-70A6-02C8-8DCAD3DD6078}"/>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ED454AFA-967B-E84C-4FDE-DFC62254C671}"/>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8" name="Rectangle 1">
            <a:extLst>
              <a:ext uri="{FF2B5EF4-FFF2-40B4-BE49-F238E27FC236}">
                <a16:creationId xmlns:a16="http://schemas.microsoft.com/office/drawing/2014/main" id="{7F7261AB-91F7-B239-3924-92200CD8EC5A}"/>
              </a:ext>
            </a:extLst>
          </p:cNvPr>
          <p:cNvSpPr>
            <a:spLocks noChangeArrowheads="1"/>
          </p:cNvSpPr>
          <p:nvPr/>
        </p:nvSpPr>
        <p:spPr bwMode="auto">
          <a:xfrm>
            <a:off x="-969111" y="0"/>
            <a:ext cx="101131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73931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29E2C3F9-59BF-A051-C22D-3834FB2293BD}"/>
              </a:ext>
            </a:extLst>
          </p:cNvPr>
          <p:cNvPicPr>
            <a:picLocks noGrp="1" noChangeAspect="1"/>
          </p:cNvPicPr>
          <p:nvPr>
            <p:ph idx="1"/>
          </p:nvPr>
        </p:nvPicPr>
        <p:blipFill>
          <a:blip r:embed="rId2"/>
          <a:stretch>
            <a:fillRect/>
          </a:stretch>
        </p:blipFill>
        <p:spPr>
          <a:xfrm>
            <a:off x="1221971" y="1637607"/>
            <a:ext cx="6982691" cy="3133898"/>
          </a:xfrm>
        </p:spPr>
      </p:pic>
      <p:sp>
        <p:nvSpPr>
          <p:cNvPr id="3" name="Title 2">
            <a:extLst>
              <a:ext uri="{FF2B5EF4-FFF2-40B4-BE49-F238E27FC236}">
                <a16:creationId xmlns:a16="http://schemas.microsoft.com/office/drawing/2014/main" id="{D58148C9-C25C-5D1E-80B4-10454370B285}"/>
              </a:ext>
            </a:extLst>
          </p:cNvPr>
          <p:cNvSpPr>
            <a:spLocks noGrp="1"/>
          </p:cNvSpPr>
          <p:nvPr>
            <p:ph type="title"/>
          </p:nvPr>
        </p:nvSpPr>
        <p:spPr/>
        <p:txBody>
          <a:bodyPr/>
          <a:lstStyle/>
          <a:p>
            <a:r>
              <a:rPr lang="en-US" dirty="0"/>
              <a:t>Credited Control – NM3 Interlocked Detector Only</a:t>
            </a:r>
          </a:p>
        </p:txBody>
      </p:sp>
      <p:sp>
        <p:nvSpPr>
          <p:cNvPr id="4" name="Date Placeholder 3">
            <a:extLst>
              <a:ext uri="{FF2B5EF4-FFF2-40B4-BE49-F238E27FC236}">
                <a16:creationId xmlns:a16="http://schemas.microsoft.com/office/drawing/2014/main" id="{5429CFAE-7E21-AB7A-8D35-362F55FCCB84}"/>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8B8FD41D-3B80-FDFC-A611-765BBF7ED9CF}"/>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DEA3E8E0-5184-ADA0-1342-EA252B3B865B}"/>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1782824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pPr rtl="0"/>
            <a:r>
              <a:rPr lang="en-US" b="1" dirty="0">
                <a:latin typeface="Helvetica" panose="020B0604020202020204" pitchFamily="34" charset="0"/>
              </a:rPr>
              <a:t>Movable and penetration S</a:t>
            </a:r>
            <a:r>
              <a:rPr lang="en-US" sz="2400" b="1" i="0" u="none" strike="noStrike" kern="1200" baseline="0" dirty="0">
                <a:solidFill>
                  <a:srgbClr val="505050"/>
                </a:solidFill>
                <a:latin typeface="Helvetica" panose="020B0604020202020204" pitchFamily="34" charset="0"/>
              </a:rPr>
              <a:t>hielding</a:t>
            </a:r>
            <a:endParaRPr lang="en-US" sz="1800" b="1" dirty="0">
              <a:latin typeface="Helvetica" panose="020B0604020202020204" pitchFamily="34" charset="0"/>
            </a:endParaRPr>
          </a:p>
          <a:p>
            <a:pPr lvl="1"/>
            <a:r>
              <a:rPr lang="en-US" sz="2000" dirty="0">
                <a:latin typeface="Helvetica" panose="020B0604020202020204" pitchFamily="34" charset="0"/>
              </a:rPr>
              <a:t>The “Target Station” which includes the area around the target cave and primary beam absorber is surrounded by steel and concrete</a:t>
            </a:r>
          </a:p>
          <a:p>
            <a:pPr lvl="1"/>
            <a:r>
              <a:rPr lang="en-US" sz="2000" dirty="0">
                <a:latin typeface="Helvetica" panose="020B0604020202020204" pitchFamily="34" charset="0"/>
              </a:rPr>
              <a:t>All shielding is a credited control and is labeled accordingly</a:t>
            </a:r>
            <a:endParaRPr lang="en-US" sz="2000" dirty="0"/>
          </a:p>
          <a:p>
            <a:pPr lvl="1"/>
            <a:r>
              <a:rPr lang="en-US" sz="2000" dirty="0"/>
              <a:t>The weight of the steel and concrete ranges from 10,000 </a:t>
            </a:r>
            <a:r>
              <a:rPr lang="en-US" sz="2000" dirty="0" err="1"/>
              <a:t>lbs</a:t>
            </a:r>
            <a:r>
              <a:rPr lang="en-US" sz="2000" dirty="0"/>
              <a:t> to 26,000 </a:t>
            </a:r>
            <a:r>
              <a:rPr lang="en-US" sz="2000" dirty="0" err="1"/>
              <a:t>lbs</a:t>
            </a:r>
            <a:r>
              <a:rPr lang="en-US" sz="2000" dirty="0"/>
              <a:t> and can only be moved with the NM4 crane</a:t>
            </a:r>
          </a:p>
          <a:p>
            <a:pPr lvl="1"/>
            <a:r>
              <a:rPr lang="en-US" sz="2000" dirty="0"/>
              <a:t>The NM4 crane AC power disconnect switch is locked out and configuration controlled by the assigned RSO</a:t>
            </a:r>
          </a:p>
          <a:p>
            <a:pPr lvl="1"/>
            <a:r>
              <a:rPr lang="en-US" sz="2000" dirty="0"/>
              <a:t>All moveable shielding is managed by the Radiation Physics Operations Dept. and utilizes a configuration management control system to ensure all required shielding is in place before transporting beam</a:t>
            </a:r>
          </a:p>
          <a:p>
            <a:pPr lvl="1"/>
            <a:r>
              <a:rPr lang="en-US" sz="2000" dirty="0"/>
              <a:t>No penetrations were identified as exceeding the allowed dose limits.</a:t>
            </a:r>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4081867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b="1" dirty="0"/>
              <a:t>Radiation Safety Interlock System (RSIS)</a:t>
            </a:r>
          </a:p>
          <a:p>
            <a:pPr lvl="1"/>
            <a:r>
              <a:rPr lang="en-US" sz="1800" dirty="0"/>
              <a:t>Inhibits beam by controlled redundant critical devices</a:t>
            </a:r>
          </a:p>
          <a:p>
            <a:pPr lvl="1"/>
            <a:r>
              <a:rPr lang="en-US" sz="1800" dirty="0"/>
              <a:t>Enforces the search and secure process</a:t>
            </a:r>
          </a:p>
          <a:p>
            <a:pPr lvl="1"/>
            <a:r>
              <a:rPr lang="en-US" sz="1800" dirty="0"/>
              <a:t>Interlocked doors are present at all access points into the NM enclosures</a:t>
            </a:r>
          </a:p>
          <a:p>
            <a:pPr lvl="1"/>
            <a:r>
              <a:rPr lang="en-US" sz="1800" dirty="0"/>
              <a:t>The ES&amp;H Radiation Physics Engineering Dept. (RPE) ensures that all requirements for hardware and system testing are completed semi-annually with a four-month grace period</a:t>
            </a:r>
          </a:p>
          <a:p>
            <a:pPr lvl="1"/>
            <a:r>
              <a:rPr lang="en-US" sz="1800" dirty="0"/>
              <a:t>RPE also verifies the inventory of interlock keys and updates procedures for maintenance and testing of interlock systems </a:t>
            </a:r>
          </a:p>
          <a:p>
            <a:pPr lvl="1"/>
            <a:r>
              <a:rPr lang="en-US" sz="1800" dirty="0"/>
              <a:t>All RSIS are designed, installed and configuration managed in conformance with the requirements of the Fermilab Radiological Control Manual (FRCM)</a:t>
            </a:r>
          </a:p>
          <a:p>
            <a:pPr marL="457200" lvl="1" indent="0">
              <a:buNone/>
            </a:pPr>
            <a:endParaRPr lang="en-US" sz="18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155350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pPr>
              <a:buFont typeface="Arial" panose="020B0604020202020204" pitchFamily="34" charset="0"/>
              <a:buChar char="•"/>
            </a:pPr>
            <a:r>
              <a:rPr lang="en-US" b="1" dirty="0"/>
              <a:t>Interlocked Radiation Detectors</a:t>
            </a:r>
          </a:p>
          <a:p>
            <a:pPr lvl="1"/>
            <a:r>
              <a:rPr lang="en-US" sz="2000" dirty="0"/>
              <a:t>All interlocked detectors are part of standard RSIS used throughout Fermilab and are calibrated on an annual basis</a:t>
            </a:r>
            <a:endParaRPr lang="en-US" sz="2000" b="1" dirty="0"/>
          </a:p>
          <a:p>
            <a:pPr lvl="1"/>
            <a:r>
              <a:rPr lang="en-US" sz="2000" dirty="0"/>
              <a:t>For areas that do not have the required amount of permanent shielding these detectors can be used to provide the same level of protection to an individual outside of the shielding</a:t>
            </a:r>
          </a:p>
          <a:p>
            <a:pPr lvl="1"/>
            <a:r>
              <a:rPr lang="en-US" sz="2000" dirty="0"/>
              <a:t>Only one location on the NM3 berm requires the use of an interlocked radiation detector to protect against the MCI and is a credited control</a:t>
            </a:r>
          </a:p>
          <a:p>
            <a:pPr marL="457200" lvl="1" indent="0">
              <a:buNone/>
            </a:pPr>
            <a:endParaRPr lang="en-US" sz="2000" dirty="0"/>
          </a:p>
          <a:p>
            <a:pPr marL="0" indent="0">
              <a:buNone/>
            </a:pPr>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229793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p:txBody>
          <a:bodyPr/>
          <a:lstStyle/>
          <a:p>
            <a:r>
              <a:rPr lang="en-US" sz="2000" b="1" dirty="0"/>
              <a:t>Credited Control: Operation Authorization Document</a:t>
            </a:r>
          </a:p>
          <a:p>
            <a:pPr lvl="1"/>
            <a:r>
              <a:rPr lang="en-US" sz="1800" dirty="0"/>
              <a:t>Machine Beam Permit</a:t>
            </a:r>
          </a:p>
          <a:p>
            <a:pPr lvl="1"/>
            <a:r>
              <a:rPr lang="en-US" sz="1800" dirty="0"/>
              <a:t>Machine Run Condition</a:t>
            </a:r>
          </a:p>
          <a:p>
            <a:pPr lvl="1"/>
            <a:r>
              <a:rPr lang="en-US" sz="1800" dirty="0"/>
              <a:t>Beam will not be transported through the Neutrino Muon beam line without approval of these documents</a:t>
            </a:r>
          </a:p>
          <a:p>
            <a:r>
              <a:rPr lang="en-US" sz="2000" b="1" dirty="0"/>
              <a:t>Credited Control: Staffing</a:t>
            </a:r>
          </a:p>
          <a:p>
            <a:pPr lvl="1"/>
            <a:r>
              <a:rPr lang="en-US" sz="1800" dirty="0"/>
              <a:t>Ensures operations within bounding conditions specified in Operation Authorization Document</a:t>
            </a:r>
          </a:p>
          <a:p>
            <a:pPr lvl="1"/>
            <a:r>
              <a:rPr lang="en-US" sz="1800" dirty="0"/>
              <a:t>The following staffing shall be in place during applicable beam operation: </a:t>
            </a:r>
          </a:p>
          <a:p>
            <a:pPr lvl="2"/>
            <a:r>
              <a:rPr lang="en-US" sz="1600" dirty="0"/>
              <a:t>At least one member of the AD Operations Department who has achieved the rank of Operator II or higher shall be on duty and on site. </a:t>
            </a:r>
          </a:p>
          <a:p>
            <a:pPr lvl="2"/>
            <a:r>
              <a:rPr lang="en-US" sz="1600" dirty="0"/>
              <a:t>At least one member of the AD Operations Department shall be present in the Main Control Room (MCR).</a:t>
            </a:r>
          </a:p>
          <a:p>
            <a:pPr lvl="2"/>
            <a:r>
              <a:rPr lang="en-US" sz="1600" dirty="0"/>
              <a:t>Note: these requirements could be satisfied by a single person</a:t>
            </a:r>
            <a:endParaRPr lang="en-US" sz="1600" dirty="0">
              <a:highlight>
                <a:srgbClr val="FFFF00"/>
              </a:highlight>
            </a:endParaRPr>
          </a:p>
          <a:p>
            <a:r>
              <a:rPr lang="en-US" sz="2000" b="1" dirty="0"/>
              <a:t>Credited Control: Accelerator Operating Parameters</a:t>
            </a:r>
            <a:endParaRPr lang="en-US" sz="2000" dirty="0"/>
          </a:p>
          <a:p>
            <a:pPr lvl="1"/>
            <a:r>
              <a:rPr lang="en-US" sz="1800" dirty="0"/>
              <a:t>The MCI intensity of 2.8E15 protons/hr shall not be exceeded</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15BC2-A97C-A8BE-36B2-2DB654A1F576}"/>
              </a:ext>
            </a:extLst>
          </p:cNvPr>
          <p:cNvSpPr>
            <a:spLocks noGrp="1"/>
          </p:cNvSpPr>
          <p:nvPr>
            <p:ph type="title"/>
          </p:nvPr>
        </p:nvSpPr>
        <p:spPr/>
        <p:txBody>
          <a:bodyPr/>
          <a:lstStyle/>
          <a:p>
            <a:r>
              <a:rPr lang="en-US" dirty="0"/>
              <a:t>Switchyard Fixed Target Overview</a:t>
            </a:r>
          </a:p>
        </p:txBody>
      </p:sp>
      <p:sp>
        <p:nvSpPr>
          <p:cNvPr id="4" name="Date Placeholder 3">
            <a:extLst>
              <a:ext uri="{FF2B5EF4-FFF2-40B4-BE49-F238E27FC236}">
                <a16:creationId xmlns:a16="http://schemas.microsoft.com/office/drawing/2014/main" id="{73A66D5D-E87A-3F7F-C994-FB9E20574A08}"/>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8468E62-5997-BB5C-3699-DA1D82736476}"/>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7FF0D8BA-C748-7A91-60D4-3C4AD4EEF411}"/>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9" name="Content Placeholder 8">
            <a:extLst>
              <a:ext uri="{FF2B5EF4-FFF2-40B4-BE49-F238E27FC236}">
                <a16:creationId xmlns:a16="http://schemas.microsoft.com/office/drawing/2014/main" id="{D0086008-DDAF-1E4A-4F50-3B6C3BB016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468" y="1213164"/>
            <a:ext cx="7306147" cy="4399985"/>
          </a:xfrm>
          <a:prstGeom prst="rect">
            <a:avLst/>
          </a:prstGeom>
          <a:noFill/>
        </p:spPr>
      </p:pic>
    </p:spTree>
    <p:extLst>
      <p:ext uri="{BB962C8B-B14F-4D97-AF65-F5344CB8AC3E}">
        <p14:creationId xmlns:p14="http://schemas.microsoft.com/office/powerpoint/2010/main" val="3959962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pPr>
              <a:buFont typeface="Arial" panose="020B0604020202020204" pitchFamily="34" charset="0"/>
              <a:buChar char="•"/>
            </a:pPr>
            <a:r>
              <a:rPr lang="en-US" sz="2300" dirty="0">
                <a:effectLst/>
                <a:latin typeface="Helvetica" panose="020B0604020202020204" pitchFamily="34" charset="0"/>
                <a:ea typeface="Calibri" panose="020F0502020204030204" pitchFamily="34" charset="0"/>
                <a:cs typeface="Helvetica" panose="020B0604020202020204" pitchFamily="34" charset="0"/>
              </a:rPr>
              <a:t>Fermilab employs additional Defense in Depth (DD) controls to further reduce the possibility of an individual </a:t>
            </a:r>
            <a:r>
              <a:rPr lang="en-US" sz="2300" dirty="0">
                <a:latin typeface="Helvetica" panose="020B0604020202020204" pitchFamily="34" charset="0"/>
                <a:ea typeface="Calibri" panose="020F0502020204030204" pitchFamily="34" charset="0"/>
                <a:cs typeface="Helvetica" panose="020B0604020202020204" pitchFamily="34" charset="0"/>
              </a:rPr>
              <a:t>receiving a radiation </a:t>
            </a:r>
            <a:r>
              <a:rPr lang="en-US" sz="2300" dirty="0">
                <a:effectLst/>
                <a:latin typeface="Helvetica" panose="020B0604020202020204" pitchFamily="34" charset="0"/>
                <a:ea typeface="Calibri" panose="020F0502020204030204" pitchFamily="34" charset="0"/>
                <a:cs typeface="Helvetica" panose="020B0604020202020204" pitchFamily="34" charset="0"/>
              </a:rPr>
              <a:t>exposure during an MCI</a:t>
            </a:r>
            <a:endParaRPr lang="en-US" sz="2300" dirty="0"/>
          </a:p>
          <a:p>
            <a:pPr lvl="1"/>
            <a:r>
              <a:rPr lang="en-US" dirty="0"/>
              <a:t>Fencing and Posting</a:t>
            </a:r>
          </a:p>
          <a:p>
            <a:pPr lvl="2"/>
            <a:r>
              <a:rPr lang="en-US" dirty="0"/>
              <a:t>The NM shielding assessment concluded that the NM berm is to be fenced off and posted as a Radiation Area</a:t>
            </a:r>
            <a:endParaRPr lang="en-US" dirty="0">
              <a:latin typeface="Helvetica" panose="020B0604020202020204" pitchFamily="34" charset="0"/>
              <a:cs typeface="Helvetica" panose="020B0604020202020204" pitchFamily="34" charset="0"/>
            </a:endParaRPr>
          </a:p>
          <a:p>
            <a:pPr lvl="1"/>
            <a:r>
              <a:rPr lang="en-US" dirty="0"/>
              <a:t>Training</a:t>
            </a:r>
          </a:p>
          <a:p>
            <a:pPr lvl="2"/>
            <a:r>
              <a:rPr lang="en-US" dirty="0"/>
              <a:t>Personnel accessing the NM berm and enclosure must have Radiological Worker Training and Fermilab Controlled Access Training</a:t>
            </a:r>
          </a:p>
          <a:p>
            <a:pPr marL="0" indent="0">
              <a:buNone/>
            </a:pPr>
            <a:endParaRPr lang="en-US" sz="2000" dirty="0"/>
          </a:p>
          <a:p>
            <a:r>
              <a:rPr lang="en-US" sz="2300" dirty="0"/>
              <a:t>Additional interlocked detectors in NM4 for compliance with 10CFR835 and ALARA program</a:t>
            </a:r>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Defense in Depth Controls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1515926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521007-6417-F913-8ECE-1CF32E5980D1}"/>
              </a:ext>
            </a:extLst>
          </p:cNvPr>
          <p:cNvSpPr>
            <a:spLocks noGrp="1"/>
          </p:cNvSpPr>
          <p:nvPr>
            <p:ph idx="1"/>
          </p:nvPr>
        </p:nvSpPr>
        <p:spPr/>
        <p:txBody>
          <a:bodyPr/>
          <a:lstStyle/>
          <a:p>
            <a:endParaRPr lang="en-US" dirty="0"/>
          </a:p>
          <a:p>
            <a:endParaRPr lang="en-US" dirty="0"/>
          </a:p>
          <a:p>
            <a:endParaRPr lang="en-US" dirty="0"/>
          </a:p>
          <a:p>
            <a:endParaRPr lang="en-US" dirty="0"/>
          </a:p>
          <a:p>
            <a:pPr marL="0" indent="0" algn="ctr">
              <a:buNone/>
            </a:pPr>
            <a:r>
              <a:rPr lang="en-US" sz="3600" dirty="0"/>
              <a:t>Thank you for your attention</a:t>
            </a:r>
          </a:p>
        </p:txBody>
      </p:sp>
      <p:sp>
        <p:nvSpPr>
          <p:cNvPr id="3" name="Title 2">
            <a:extLst>
              <a:ext uri="{FF2B5EF4-FFF2-40B4-BE49-F238E27FC236}">
                <a16:creationId xmlns:a16="http://schemas.microsoft.com/office/drawing/2014/main" id="{4B11A663-BE5E-4FF1-C261-30CCB27789C0}"/>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14215EA0-7746-75A0-495D-D2A57496636F}"/>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6E8B2CE2-EB9F-B894-0D53-649BDD3EE8C3}"/>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5DF49BA7-8B46-3895-015A-D37560252A37}"/>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396640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C4D03F1-C6C4-31F9-71E6-64068BA777FA}"/>
              </a:ext>
            </a:extLst>
          </p:cNvPr>
          <p:cNvPicPr>
            <a:picLocks noGrp="1" noChangeAspect="1"/>
          </p:cNvPicPr>
          <p:nvPr>
            <p:ph idx="1"/>
          </p:nvPr>
        </p:nvPicPr>
        <p:blipFill>
          <a:blip r:embed="rId2"/>
          <a:stretch>
            <a:fillRect/>
          </a:stretch>
        </p:blipFill>
        <p:spPr>
          <a:xfrm>
            <a:off x="1530604" y="760492"/>
            <a:ext cx="5150854" cy="5522614"/>
          </a:xfrm>
          <a:prstGeom prst="rect">
            <a:avLst/>
          </a:prstGeom>
        </p:spPr>
      </p:pic>
      <p:sp>
        <p:nvSpPr>
          <p:cNvPr id="3" name="Title 2">
            <a:extLst>
              <a:ext uri="{FF2B5EF4-FFF2-40B4-BE49-F238E27FC236}">
                <a16:creationId xmlns:a16="http://schemas.microsoft.com/office/drawing/2014/main" id="{DC03FC5B-5118-42F7-EB42-ECECBF94A39E}"/>
              </a:ext>
            </a:extLst>
          </p:cNvPr>
          <p:cNvSpPr>
            <a:spLocks noGrp="1"/>
          </p:cNvSpPr>
          <p:nvPr>
            <p:ph type="title"/>
          </p:nvPr>
        </p:nvSpPr>
        <p:spPr/>
        <p:txBody>
          <a:bodyPr/>
          <a:lstStyle/>
          <a:p>
            <a:r>
              <a:rPr lang="en-US" dirty="0"/>
              <a:t>Neutrino Area Overview</a:t>
            </a:r>
          </a:p>
        </p:txBody>
      </p:sp>
      <p:sp>
        <p:nvSpPr>
          <p:cNvPr id="4" name="Date Placeholder 3">
            <a:extLst>
              <a:ext uri="{FF2B5EF4-FFF2-40B4-BE49-F238E27FC236}">
                <a16:creationId xmlns:a16="http://schemas.microsoft.com/office/drawing/2014/main" id="{963A96A4-EAA1-2898-DB38-8343FD66F63A}"/>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1343C117-3AE3-011F-5574-1DB3854B026F}"/>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7CA1F3B4-4984-B7F8-CD73-DC87AEFA316A}"/>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8" name="Oval 7">
            <a:extLst>
              <a:ext uri="{FF2B5EF4-FFF2-40B4-BE49-F238E27FC236}">
                <a16:creationId xmlns:a16="http://schemas.microsoft.com/office/drawing/2014/main" id="{CCE5DCAE-35C8-4F21-B177-870A538B569E}"/>
              </a:ext>
            </a:extLst>
          </p:cNvPr>
          <p:cNvSpPr/>
          <p:nvPr/>
        </p:nvSpPr>
        <p:spPr>
          <a:xfrm rot="1542439">
            <a:off x="3344589" y="4521314"/>
            <a:ext cx="337464" cy="1687484"/>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2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2829C-AB55-52DC-C1AC-CCF8B20A15F6}"/>
              </a:ext>
            </a:extLst>
          </p:cNvPr>
          <p:cNvSpPr>
            <a:spLocks noGrp="1"/>
          </p:cNvSpPr>
          <p:nvPr>
            <p:ph idx="1"/>
          </p:nvPr>
        </p:nvSpPr>
        <p:spPr/>
        <p:txBody>
          <a:bodyPr/>
          <a:lstStyle/>
          <a:p>
            <a:r>
              <a:rPr lang="en-US" dirty="0">
                <a:solidFill>
                  <a:srgbClr val="252525"/>
                </a:solidFill>
                <a:latin typeface="Helvetica" panose="020B0604020202020204" pitchFamily="34" charset="0"/>
                <a:cs typeface="Helvetica" panose="020B0604020202020204" pitchFamily="34" charset="0"/>
              </a:rPr>
              <a:t>Switchyard receives 120 GeV beam from the Main Injector during a “slow spill” which is approximately 4.2 seconds in duration.</a:t>
            </a:r>
          </a:p>
          <a:p>
            <a:endParaRPr lang="en-US" dirty="0">
              <a:solidFill>
                <a:srgbClr val="252525"/>
              </a:solidFill>
              <a:latin typeface="Helvetica" panose="020B0604020202020204" pitchFamily="34" charset="0"/>
              <a:cs typeface="Helvetica" panose="020B0604020202020204" pitchFamily="34" charset="0"/>
            </a:endParaRPr>
          </a:p>
          <a:p>
            <a:r>
              <a:rPr lang="en-US" dirty="0">
                <a:solidFill>
                  <a:srgbClr val="252525"/>
                </a:solidFill>
                <a:latin typeface="Helvetica" panose="020B0604020202020204" pitchFamily="34" charset="0"/>
                <a:cs typeface="Helvetica" panose="020B0604020202020204" pitchFamily="34" charset="0"/>
              </a:rPr>
              <a:t>Beam split between Meson Area and SY absorber occurs at the electrostatic septa in Enclosure B</a:t>
            </a:r>
          </a:p>
          <a:p>
            <a:endParaRPr lang="en-US" dirty="0">
              <a:solidFill>
                <a:srgbClr val="252525"/>
              </a:solidFill>
              <a:latin typeface="Helvetica" panose="020B0604020202020204" pitchFamily="34" charset="0"/>
              <a:cs typeface="Helvetica" panose="020B0604020202020204" pitchFamily="34" charset="0"/>
            </a:endParaRPr>
          </a:p>
          <a:p>
            <a:r>
              <a:rPr lang="en-US" dirty="0">
                <a:solidFill>
                  <a:srgbClr val="252525"/>
                </a:solidFill>
                <a:latin typeface="Helvetica" panose="020B0604020202020204" pitchFamily="34" charset="0"/>
                <a:cs typeface="Helvetica" panose="020B0604020202020204" pitchFamily="34" charset="0"/>
              </a:rPr>
              <a:t>From S</a:t>
            </a:r>
            <a:r>
              <a:rPr lang="en-US" b="0" i="0" dirty="0">
                <a:solidFill>
                  <a:srgbClr val="252525"/>
                </a:solidFill>
                <a:effectLst/>
                <a:latin typeface="Helvetica" panose="020B0604020202020204" pitchFamily="34" charset="0"/>
                <a:cs typeface="Helvetica" panose="020B0604020202020204" pitchFamily="34" charset="0"/>
              </a:rPr>
              <a:t>witchyard Enclosure C </a:t>
            </a:r>
            <a:r>
              <a:rPr lang="en-US" dirty="0">
                <a:solidFill>
                  <a:srgbClr val="252525"/>
                </a:solidFill>
                <a:latin typeface="Helvetica" panose="020B0604020202020204" pitchFamily="34" charset="0"/>
                <a:cs typeface="Helvetica" panose="020B0604020202020204" pitchFamily="34" charset="0"/>
              </a:rPr>
              <a:t>beam can be sent to the </a:t>
            </a:r>
            <a:r>
              <a:rPr lang="en-US" b="0" i="0">
                <a:solidFill>
                  <a:srgbClr val="252525"/>
                </a:solidFill>
                <a:effectLst/>
                <a:latin typeface="Helvetica" panose="020B0604020202020204" pitchFamily="34" charset="0"/>
                <a:cs typeface="Helvetica" panose="020B0604020202020204" pitchFamily="34" charset="0"/>
              </a:rPr>
              <a:t>Meson Area</a:t>
            </a:r>
            <a:r>
              <a:rPr lang="en-US">
                <a:solidFill>
                  <a:srgbClr val="252525"/>
                </a:solidFill>
                <a:latin typeface="Helvetica" panose="020B0604020202020204" pitchFamily="34" charset="0"/>
                <a:cs typeface="Helvetica" panose="020B0604020202020204" pitchFamily="34" charset="0"/>
              </a:rPr>
              <a:t> and </a:t>
            </a:r>
            <a:r>
              <a:rPr lang="en-US" dirty="0">
                <a:solidFill>
                  <a:srgbClr val="252525"/>
                </a:solidFill>
                <a:latin typeface="Helvetica" panose="020B0604020202020204" pitchFamily="34" charset="0"/>
                <a:cs typeface="Helvetica" panose="020B0604020202020204" pitchFamily="34" charset="0"/>
              </a:rPr>
              <a:t>S</a:t>
            </a:r>
            <a:r>
              <a:rPr lang="en-US" b="0" i="0" dirty="0">
                <a:solidFill>
                  <a:srgbClr val="252525"/>
                </a:solidFill>
                <a:effectLst/>
                <a:latin typeface="Helvetica" panose="020B0604020202020204" pitchFamily="34" charset="0"/>
                <a:cs typeface="Helvetica" panose="020B0604020202020204" pitchFamily="34" charset="0"/>
              </a:rPr>
              <a:t>Y absorber.</a:t>
            </a:r>
          </a:p>
          <a:p>
            <a:endParaRPr lang="en-US" dirty="0">
              <a:solidFill>
                <a:srgbClr val="252525"/>
              </a:solidFill>
              <a:latin typeface="Helvetica" panose="020B0604020202020204" pitchFamily="34" charset="0"/>
              <a:cs typeface="Helvetica" panose="020B0604020202020204" pitchFamily="34" charset="0"/>
            </a:endParaRPr>
          </a:p>
          <a:p>
            <a:r>
              <a:rPr lang="en-US" b="0" i="0" dirty="0">
                <a:solidFill>
                  <a:srgbClr val="252525"/>
                </a:solidFill>
                <a:effectLst/>
                <a:latin typeface="Helvetica" panose="020B0604020202020204" pitchFamily="34" charset="0"/>
                <a:cs typeface="Helvetica" panose="020B0604020202020204" pitchFamily="34" charset="0"/>
              </a:rPr>
              <a:t>When V100 is energized, beam is bent vertically down and away from the SY absorber and into the NM beam line.</a:t>
            </a:r>
          </a:p>
          <a:p>
            <a:endParaRPr lang="en-US" sz="1800" dirty="0">
              <a:solidFill>
                <a:srgbClr val="252525"/>
              </a:solidFill>
              <a:latin typeface="Helvetica" panose="020B0604020202020204" pitchFamily="34" charset="0"/>
              <a:cs typeface="Helvetica" panose="020B0604020202020204" pitchFamily="34" charset="0"/>
            </a:endParaRPr>
          </a:p>
          <a:p>
            <a:endParaRPr lang="en-US" sz="2000" dirty="0">
              <a:solidFill>
                <a:srgbClr val="252525"/>
              </a:solidFill>
              <a:latin typeface="Arial" panose="020B0604020202020204" pitchFamily="34" charset="0"/>
            </a:endParaRPr>
          </a:p>
          <a:p>
            <a:pPr marL="0" indent="0">
              <a:buNone/>
            </a:pPr>
            <a:endParaRPr lang="en-US" sz="2000" dirty="0"/>
          </a:p>
        </p:txBody>
      </p:sp>
      <p:sp>
        <p:nvSpPr>
          <p:cNvPr id="3" name="Title 2">
            <a:extLst>
              <a:ext uri="{FF2B5EF4-FFF2-40B4-BE49-F238E27FC236}">
                <a16:creationId xmlns:a16="http://schemas.microsoft.com/office/drawing/2014/main" id="{DC941665-ABD9-129B-23CD-2A8C6C45BA35}"/>
              </a:ext>
            </a:extLst>
          </p:cNvPr>
          <p:cNvSpPr>
            <a:spLocks noGrp="1"/>
          </p:cNvSpPr>
          <p:nvPr>
            <p:ph type="title"/>
          </p:nvPr>
        </p:nvSpPr>
        <p:spPr/>
        <p:txBody>
          <a:bodyPr/>
          <a:lstStyle/>
          <a:p>
            <a:r>
              <a:rPr lang="en-US" dirty="0"/>
              <a:t>Neutrino Muon Beam Line Overview</a:t>
            </a:r>
          </a:p>
        </p:txBody>
      </p:sp>
      <p:sp>
        <p:nvSpPr>
          <p:cNvPr id="4" name="Date Placeholder 3">
            <a:extLst>
              <a:ext uri="{FF2B5EF4-FFF2-40B4-BE49-F238E27FC236}">
                <a16:creationId xmlns:a16="http://schemas.microsoft.com/office/drawing/2014/main" id="{9F66F6E5-23D6-B1A6-4D61-D7952043FC28}"/>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27905E16-5A96-698A-BE6D-C112C6C044E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26CC0EC2-E6DC-9985-7141-326D7A3165B9}"/>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61159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37F89C-8352-34A7-5F5D-F4FDBB26B626}"/>
              </a:ext>
            </a:extLst>
          </p:cNvPr>
          <p:cNvSpPr>
            <a:spLocks noGrp="1"/>
          </p:cNvSpPr>
          <p:nvPr>
            <p:ph idx="1"/>
          </p:nvPr>
        </p:nvSpPr>
        <p:spPr/>
        <p:txBody>
          <a:bodyPr/>
          <a:lstStyle/>
          <a:p>
            <a:pPr rtl="0">
              <a:buSzPts val="1800"/>
              <a:buFont typeface="Arial" panose="020B0604020202020204" pitchFamily="34" charset="0"/>
              <a:buChar char="•"/>
            </a:pPr>
            <a:r>
              <a:rPr lang="en-US" sz="2400" b="0" i="0" u="none" strike="noStrike" kern="1200" baseline="0" dirty="0">
                <a:solidFill>
                  <a:srgbClr val="252525"/>
                </a:solidFill>
                <a:latin typeface="Helvetica" panose="020B0604020202020204" pitchFamily="34" charset="0"/>
              </a:rPr>
              <a:t>The NM physical beam line extends from Enclosure C (G1 Stub), through G2, N01/NM, NM2 and terminates in NM3</a:t>
            </a:r>
          </a:p>
          <a:p>
            <a:pPr rtl="0"/>
            <a:endParaRPr lang="en-US" sz="2400" b="0" i="0" u="none" strike="noStrike" kern="1200" baseline="0" dirty="0">
              <a:solidFill>
                <a:srgbClr val="252525"/>
              </a:solidFill>
              <a:latin typeface="Helvetica" panose="020B0604020202020204" pitchFamily="34" charset="0"/>
            </a:endParaRPr>
          </a:p>
          <a:p>
            <a:pPr rtl="0">
              <a:buSzPts val="1800"/>
              <a:buFont typeface="Arial" panose="020B0604020202020204" pitchFamily="34" charset="0"/>
              <a:buChar char="•"/>
            </a:pPr>
            <a:r>
              <a:rPr lang="en-US" sz="2400" b="0" i="0" u="none" strike="noStrike" kern="1200" baseline="0" dirty="0">
                <a:solidFill>
                  <a:srgbClr val="252525"/>
                </a:solidFill>
                <a:latin typeface="Helvetica" panose="020B0604020202020204" pitchFamily="34" charset="0"/>
              </a:rPr>
              <a:t>The Neutrino Muon beam travels through Enclosure C (G1 Stub), G2, N01/NM1, NM2, NM3 and NM4 (FMAG) enclosures</a:t>
            </a:r>
          </a:p>
          <a:p>
            <a:pPr rtl="0"/>
            <a:endParaRPr lang="en-US" sz="2400" b="0" i="0" u="none" strike="noStrike" kern="1200" baseline="0" dirty="0">
              <a:solidFill>
                <a:srgbClr val="252525"/>
              </a:solidFill>
              <a:latin typeface="Helvetica" panose="020B0604020202020204" pitchFamily="34" charset="0"/>
            </a:endParaRPr>
          </a:p>
          <a:p>
            <a:pPr rtl="0">
              <a:buSzPts val="1800"/>
              <a:buFont typeface="Arial" panose="020B0604020202020204" pitchFamily="34" charset="0"/>
              <a:buChar char="•"/>
            </a:pPr>
            <a:r>
              <a:rPr lang="en-US" sz="2400" b="0" i="0" u="none" strike="noStrike" kern="1200" baseline="0" dirty="0">
                <a:solidFill>
                  <a:srgbClr val="252525"/>
                </a:solidFill>
                <a:latin typeface="Helvetica" panose="020B0604020202020204" pitchFamily="34" charset="0"/>
              </a:rPr>
              <a:t>The “</a:t>
            </a:r>
            <a:r>
              <a:rPr lang="en-US" sz="2400" b="0" i="0" u="none" strike="noStrike" kern="1200" baseline="0" dirty="0" err="1">
                <a:solidFill>
                  <a:srgbClr val="252525"/>
                </a:solidFill>
                <a:latin typeface="Helvetica" panose="020B0604020202020204" pitchFamily="34" charset="0"/>
              </a:rPr>
              <a:t>SpinQuest</a:t>
            </a:r>
            <a:r>
              <a:rPr lang="en-US" sz="2400" b="0" i="0" u="none" strike="noStrike" kern="1200" baseline="0" dirty="0">
                <a:solidFill>
                  <a:srgbClr val="252525"/>
                </a:solidFill>
                <a:latin typeface="Helvetica" panose="020B0604020202020204" pitchFamily="34" charset="0"/>
              </a:rPr>
              <a:t>” experimental area resides in NM4 </a:t>
            </a:r>
          </a:p>
          <a:p>
            <a:pPr rtl="0"/>
            <a:endParaRPr lang="en-US" sz="2400" b="0" i="0" u="none" strike="noStrike" kern="1200" baseline="0" dirty="0">
              <a:solidFill>
                <a:srgbClr val="252525"/>
              </a:solidFill>
              <a:latin typeface="Helvetica" panose="020B0604020202020204" pitchFamily="34" charset="0"/>
            </a:endParaRPr>
          </a:p>
          <a:p>
            <a:pPr rtl="0">
              <a:buSzPts val="1800"/>
              <a:buFont typeface="Arial" panose="020B0604020202020204" pitchFamily="34" charset="0"/>
              <a:buChar char="•"/>
            </a:pPr>
            <a:r>
              <a:rPr lang="en-US" sz="2400" b="0" i="0" u="none" strike="noStrike" kern="1200" baseline="0" dirty="0">
                <a:solidFill>
                  <a:srgbClr val="252525"/>
                </a:solidFill>
                <a:latin typeface="Helvetica" panose="020B0604020202020204" pitchFamily="34" charset="0"/>
              </a:rPr>
              <a:t>The boundaries for this SAD are N01 through NM4 (FMAG)</a:t>
            </a:r>
          </a:p>
          <a:p>
            <a:endParaRPr lang="en-US" dirty="0"/>
          </a:p>
        </p:txBody>
      </p:sp>
      <p:sp>
        <p:nvSpPr>
          <p:cNvPr id="3" name="Title 2">
            <a:extLst>
              <a:ext uri="{FF2B5EF4-FFF2-40B4-BE49-F238E27FC236}">
                <a16:creationId xmlns:a16="http://schemas.microsoft.com/office/drawing/2014/main" id="{C7E6D58C-44AB-281B-E388-6D0FF577022B}"/>
              </a:ext>
            </a:extLst>
          </p:cNvPr>
          <p:cNvSpPr>
            <a:spLocks noGrp="1"/>
          </p:cNvSpPr>
          <p:nvPr>
            <p:ph type="title"/>
          </p:nvPr>
        </p:nvSpPr>
        <p:spPr/>
        <p:txBody>
          <a:bodyPr/>
          <a:lstStyle/>
          <a:p>
            <a:r>
              <a:rPr lang="en-US" dirty="0"/>
              <a:t>Neutrino Muon Beam Line Overview</a:t>
            </a:r>
          </a:p>
        </p:txBody>
      </p:sp>
      <p:sp>
        <p:nvSpPr>
          <p:cNvPr id="4" name="Date Placeholder 3">
            <a:extLst>
              <a:ext uri="{FF2B5EF4-FFF2-40B4-BE49-F238E27FC236}">
                <a16:creationId xmlns:a16="http://schemas.microsoft.com/office/drawing/2014/main" id="{84B87F6A-C3DC-A571-E090-44E6A2D83D7A}"/>
              </a:ext>
            </a:extLst>
          </p:cNvPr>
          <p:cNvSpPr>
            <a:spLocks noGrp="1"/>
          </p:cNvSpPr>
          <p:nvPr>
            <p:ph type="dt" sz="half" idx="2"/>
          </p:nvPr>
        </p:nvSpPr>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A5697AA0-07C0-09E9-B8D2-459EFAC3C51B}"/>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161AFC25-B293-DE0F-AF0D-D963F4BFD698}"/>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91195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Neutrino Area </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977890" y="731520"/>
            <a:ext cx="3034193"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graphicFrame>
        <p:nvGraphicFramePr>
          <p:cNvPr id="11" name="Object 10">
            <a:extLst>
              <a:ext uri="{FF2B5EF4-FFF2-40B4-BE49-F238E27FC236}">
                <a16:creationId xmlns:a16="http://schemas.microsoft.com/office/drawing/2014/main" id="{FAE15425-C3D5-4471-89E0-907836149704}"/>
              </a:ext>
            </a:extLst>
          </p:cNvPr>
          <p:cNvGraphicFramePr>
            <a:graphicFrameLocks noChangeAspect="1"/>
          </p:cNvGraphicFramePr>
          <p:nvPr>
            <p:extLst>
              <p:ext uri="{D42A27DB-BD31-4B8C-83A1-F6EECF244321}">
                <p14:modId xmlns:p14="http://schemas.microsoft.com/office/powerpoint/2010/main" val="904668133"/>
              </p:ext>
            </p:extLst>
          </p:nvPr>
        </p:nvGraphicFramePr>
        <p:xfrm>
          <a:off x="335889" y="851026"/>
          <a:ext cx="5376848" cy="5341544"/>
        </p:xfrm>
        <a:graphic>
          <a:graphicData uri="http://schemas.openxmlformats.org/presentationml/2006/ole">
            <mc:AlternateContent xmlns:mc="http://schemas.openxmlformats.org/markup-compatibility/2006">
              <mc:Choice xmlns:v="urn:schemas-microsoft-com:vml" Requires="v">
                <p:oleObj name="Document" r:id="rId2" imgW="5935378" imgH="5008018" progId="Word.Document.12">
                  <p:embed/>
                </p:oleObj>
              </mc:Choice>
              <mc:Fallback>
                <p:oleObj name="Document" r:id="rId2" imgW="5935378" imgH="5008018" progId="Word.Document.12">
                  <p:embed/>
                  <p:pic>
                    <p:nvPicPr>
                      <p:cNvPr id="0" name=""/>
                      <p:cNvPicPr/>
                      <p:nvPr/>
                    </p:nvPicPr>
                    <p:blipFill>
                      <a:blip r:embed="rId3"/>
                      <a:stretch>
                        <a:fillRect/>
                      </a:stretch>
                    </p:blipFill>
                    <p:spPr>
                      <a:xfrm>
                        <a:off x="335889" y="851026"/>
                        <a:ext cx="5376848" cy="5341544"/>
                      </a:xfrm>
                      <a:prstGeom prst="rect">
                        <a:avLst/>
                      </a:prstGeom>
                    </p:spPr>
                  </p:pic>
                </p:oleObj>
              </mc:Fallback>
            </mc:AlternateContent>
          </a:graphicData>
        </a:graphic>
      </p:graphicFrame>
    </p:spTree>
    <p:extLst>
      <p:ext uri="{BB962C8B-B14F-4D97-AF65-F5344CB8AC3E}">
        <p14:creationId xmlns:p14="http://schemas.microsoft.com/office/powerpoint/2010/main" val="267923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29649"/>
            <a:ext cx="8672513" cy="2502568"/>
          </a:xfrm>
        </p:spPr>
        <p:txBody>
          <a:bodyPr/>
          <a:lstStyle/>
          <a:p>
            <a:r>
              <a:rPr lang="en-US" sz="1800" dirty="0"/>
              <a:t>Residual Activation</a:t>
            </a:r>
          </a:p>
          <a:p>
            <a:pPr lvl="1"/>
            <a:r>
              <a:rPr lang="en-US" sz="1800" dirty="0"/>
              <a:t>High intensity beam delivery can produce activated materials inside the Neutrino Muon beam enclosure due to beam loss</a:t>
            </a:r>
          </a:p>
          <a:p>
            <a:pPr lvl="1"/>
            <a:r>
              <a:rPr lang="en-US" sz="1800" dirty="0"/>
              <a:t>The residual dose rate found in the NM from initial entry surveys is historically less than 10 mrem/</a:t>
            </a:r>
            <a:r>
              <a:rPr lang="en-US" sz="1800" dirty="0" err="1"/>
              <a:t>hr</a:t>
            </a:r>
            <a:endParaRPr lang="en-US" sz="1800" dirty="0"/>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248791652"/>
              </p:ext>
            </p:extLst>
          </p:nvPr>
        </p:nvGraphicFramePr>
        <p:xfrm>
          <a:off x="228600" y="3342831"/>
          <a:ext cx="8573940" cy="262128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H</a:t>
                      </a:r>
                    </a:p>
                    <a:p>
                      <a:r>
                        <a:rPr lang="en-US" sz="1600" dirty="0"/>
                        <a:t>R: I</a:t>
                      </a:r>
                    </a:p>
                  </a:txBody>
                  <a:tcPr/>
                </a:tc>
                <a:tc>
                  <a:txBody>
                    <a:bodyPr/>
                    <a:lstStyle/>
                    <a:p>
                      <a:r>
                        <a:rPr lang="en-US" sz="1600" dirty="0"/>
                        <a:t>P – Radiological Work Permit</a:t>
                      </a:r>
                    </a:p>
                    <a:p>
                      <a:r>
                        <a:rPr lang="en-US" sz="1600" dirty="0"/>
                        <a:t>P – Radiological Posting</a:t>
                      </a:r>
                    </a:p>
                    <a:p>
                      <a:r>
                        <a:rPr lang="en-US" sz="1600" dirty="0"/>
                        <a:t>P – Use of an LSM; Beam Loss Monitoring</a:t>
                      </a:r>
                    </a:p>
                    <a:p>
                      <a:r>
                        <a:rPr lang="en-US" sz="1600" dirty="0"/>
                        <a:t>P – Radiological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Radiological Posting and Decay Time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         Requirements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Radiological Shielding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txBody>
                  <a:tcPr/>
                </a:tc>
                <a:tc>
                  <a:txBody>
                    <a:bodyPr/>
                    <a:lstStyle/>
                    <a:p>
                      <a:r>
                        <a:rPr lang="en-US" sz="1600" dirty="0"/>
                        <a:t>L: 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29649"/>
            <a:ext cx="8672513" cy="2502568"/>
          </a:xfrm>
        </p:spPr>
        <p:txBody>
          <a:bodyPr/>
          <a:lstStyle/>
          <a:p>
            <a:pPr rtl="0">
              <a:buSzPts val="2000"/>
              <a:buFont typeface="Arial" panose="020B0604020202020204" pitchFamily="34" charset="0"/>
              <a:buChar char="•"/>
            </a:pPr>
            <a:r>
              <a:rPr lang="en-US" sz="2400" b="0" i="0" u="none" strike="noStrike" kern="1200" baseline="0" dirty="0">
                <a:solidFill>
                  <a:srgbClr val="505050"/>
                </a:solidFill>
                <a:latin typeface="Helvetica" panose="020B0604020202020204" pitchFamily="34" charset="0"/>
              </a:rPr>
              <a:t>Ground/Surface Water Activation</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High intensity beam delivery can interact with soil and leach into ground water</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Cooling water systems such as low conductivity water interact with activated beam line components </a:t>
            </a:r>
          </a:p>
          <a:p>
            <a:pPr lvl="1">
              <a:buSzPts val="1800"/>
              <a:buFont typeface="Arial" panose="020B0604020202020204" pitchFamily="34" charset="0"/>
              <a:buChar char="–"/>
            </a:pPr>
            <a:r>
              <a:rPr lang="en-US" sz="1600" b="0" i="0" u="none" strike="noStrike" kern="1200" baseline="0" dirty="0">
                <a:solidFill>
                  <a:srgbClr val="505050"/>
                </a:solidFill>
                <a:latin typeface="Helvetica" panose="020B0604020202020204" pitchFamily="34" charset="0"/>
              </a:rPr>
              <a:t>The radioisotopes of concern for leaching are tritium and Na-22</a:t>
            </a:r>
          </a:p>
          <a:p>
            <a:pPr rtl="0"/>
            <a:endParaRPr lang="en-US" sz="2000" b="0" i="0" u="none" strike="noStrike" kern="1200" baseline="0" dirty="0">
              <a:solidFill>
                <a:srgbClr val="505050"/>
              </a:solidFill>
              <a:latin typeface="Helvetica" panose="020B0604020202020204" pitchFamily="34" charset="0"/>
            </a:endParaRPr>
          </a:p>
          <a:p>
            <a:pPr lvl="1">
              <a:buSzPts val="1800"/>
              <a:buFont typeface="Arial" panose="020B0604020202020204" pitchFamily="34" charset="0"/>
              <a:buChar char="–"/>
            </a:pPr>
            <a:r>
              <a:rPr lang="en-US" sz="1800" b="0" i="0" u="none" strike="noStrike" kern="1200" baseline="0" dirty="0">
                <a:solidFill>
                  <a:srgbClr val="505050"/>
                </a:solidFill>
                <a:latin typeface="Helvetica" panose="020B0604020202020204" pitchFamily="34" charset="0"/>
              </a:rPr>
              <a:t>Hazard applies to onsite facility workers and onsite co-located workers</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1/24/2024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it-IT"/>
              <a:t>Sue McGimpsey | Neutrino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24027584"/>
              </p:ext>
            </p:extLst>
          </p:nvPr>
        </p:nvGraphicFramePr>
        <p:xfrm>
          <a:off x="228600" y="3342831"/>
          <a:ext cx="8573940" cy="256300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H</a:t>
                      </a:r>
                    </a:p>
                    <a:p>
                      <a:r>
                        <a:rPr lang="en-US" sz="1600" dirty="0"/>
                        <a:t>R: I</a:t>
                      </a:r>
                    </a:p>
                  </a:txBody>
                  <a:tcPr/>
                </a:tc>
                <a:tc>
                  <a:txBody>
                    <a:bodyPr/>
                    <a:lstStyle/>
                    <a:p>
                      <a:r>
                        <a:rPr lang="en-US" sz="1600" dirty="0"/>
                        <a:t>P – Sump/Water Monitoring Systems</a:t>
                      </a:r>
                    </a:p>
                    <a:p>
                      <a:r>
                        <a:rPr lang="en-US" sz="1600" dirty="0"/>
                        <a:t>P – Sump Pumps</a:t>
                      </a:r>
                    </a:p>
                    <a:p>
                      <a:r>
                        <a:rPr lang="en-US" sz="1600" dirty="0"/>
                        <a:t>P – Beam Loss Monitoring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Machine Protection System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0371720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MKRZARSQM56R-1466480915-294</_dlc_DocId>
    <_dlc_DocIdUrl xmlns="c8a0c449-bc3f-4023-b6f3-9ae146c0e873">
      <Url>https://fermipoint.fnal.gov/org/eshq/ASD/_layouts/15/DocIdRedir.aspx?ID=MKRZARSQM56R-1466480915-294</Url>
      <Description>MKRZARSQM56R-1466480915-294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2.xml><?xml version="1.0" encoding="utf-8"?>
<ds:datastoreItem xmlns:ds="http://schemas.openxmlformats.org/officeDocument/2006/customXml" ds:itemID="{6B9A9177-9946-41CD-B01B-8BAAEF071AA1}">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c8a0c449-bc3f-4023-b6f3-9ae146c0e873"/>
    <ds:schemaRef ds:uri="http://purl.org/dc/dcmitype/"/>
    <ds:schemaRef ds:uri="http://purl.org/dc/terms/"/>
  </ds:schemaRefs>
</ds:datastoreItem>
</file>

<file path=customXml/itemProps3.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E4FB0BA-40FF-4738-BEDA-5B1BDD7FB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15616</TotalTime>
  <Words>3162</Words>
  <Application>Microsoft Office PowerPoint</Application>
  <PresentationFormat>On-screen Show (4:3)</PresentationFormat>
  <Paragraphs>791</Paragraphs>
  <Slides>31</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Helvetica</vt:lpstr>
      <vt:lpstr>Fermilab_PPT_090815</vt:lpstr>
      <vt:lpstr>1_Fermilab_PPT_090815</vt:lpstr>
      <vt:lpstr>Document</vt:lpstr>
      <vt:lpstr>PowerPoint Presentation</vt:lpstr>
      <vt:lpstr>Outline</vt:lpstr>
      <vt:lpstr>Switchyard Fixed Target Overview</vt:lpstr>
      <vt:lpstr>Neutrino Area Overview</vt:lpstr>
      <vt:lpstr>Neutrino Muon Beam Line Overview</vt:lpstr>
      <vt:lpstr>Neutrino Muon Beam Line Overview</vt:lpstr>
      <vt:lpstr>Hazard Inventory for Neutrino Area </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Accelerator Specific Hazards - Radiological</vt:lpstr>
      <vt:lpstr>Maximum Credible Incident (MCI) – Radiological</vt:lpstr>
      <vt:lpstr>Maximum Credible Incident (MCI) - Radiological</vt:lpstr>
      <vt:lpstr>Summary of Credited Controls – Passive</vt:lpstr>
      <vt:lpstr>Credited Controls – Passive</vt:lpstr>
      <vt:lpstr>Interlocked Detector – Credited Controls</vt:lpstr>
      <vt:lpstr>Interlocked Detector – Credited Controls</vt:lpstr>
      <vt:lpstr>Interlocked Detector – Credited Controls</vt:lpstr>
      <vt:lpstr>Credited Control Device Parameters</vt:lpstr>
      <vt:lpstr>Credited Control – NM3 Interlocked Detector Only</vt:lpstr>
      <vt:lpstr>Credited Controls – Radiological</vt:lpstr>
      <vt:lpstr>Credited Controls – Active Engineering</vt:lpstr>
      <vt:lpstr>Credited Controls – Active Engineering</vt:lpstr>
      <vt:lpstr>Credited Controls - Administrative</vt:lpstr>
      <vt:lpstr>Defense in Depth Controls</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Susan L. Mcgimpsey x8386 12359N</cp:lastModifiedBy>
  <cp:revision>200</cp:revision>
  <cp:lastPrinted>2014-01-20T19:40:21Z</cp:lastPrinted>
  <dcterms:created xsi:type="dcterms:W3CDTF">2017-02-13T18:49:53Z</dcterms:created>
  <dcterms:modified xsi:type="dcterms:W3CDTF">2024-01-21T17:08:45Z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e15050c8-8936-4be0-9562-0f7eb3139549</vt:lpwstr>
  </property>
</Properties>
</file>