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5"/>
    <p:sldMasterId id="2147484123" r:id="rId6"/>
  </p:sldMasterIdLst>
  <p:notesMasterIdLst>
    <p:notesMasterId r:id="rId49"/>
  </p:notesMasterIdLst>
  <p:handoutMasterIdLst>
    <p:handoutMasterId r:id="rId50"/>
  </p:handoutMasterIdLst>
  <p:sldIdLst>
    <p:sldId id="340" r:id="rId7"/>
    <p:sldId id="275" r:id="rId8"/>
    <p:sldId id="356" r:id="rId9"/>
    <p:sldId id="379" r:id="rId10"/>
    <p:sldId id="391" r:id="rId11"/>
    <p:sldId id="390" r:id="rId12"/>
    <p:sldId id="404" r:id="rId13"/>
    <p:sldId id="405" r:id="rId14"/>
    <p:sldId id="392" r:id="rId15"/>
    <p:sldId id="406" r:id="rId16"/>
    <p:sldId id="407" r:id="rId17"/>
    <p:sldId id="408" r:id="rId18"/>
    <p:sldId id="357" r:id="rId19"/>
    <p:sldId id="322" r:id="rId20"/>
    <p:sldId id="358" r:id="rId21"/>
    <p:sldId id="348" r:id="rId22"/>
    <p:sldId id="410" r:id="rId23"/>
    <p:sldId id="411" r:id="rId24"/>
    <p:sldId id="347" r:id="rId25"/>
    <p:sldId id="393" r:id="rId26"/>
    <p:sldId id="409" r:id="rId27"/>
    <p:sldId id="395" r:id="rId28"/>
    <p:sldId id="359" r:id="rId29"/>
    <p:sldId id="361" r:id="rId30"/>
    <p:sldId id="403" r:id="rId31"/>
    <p:sldId id="362" r:id="rId32"/>
    <p:sldId id="326" r:id="rId33"/>
    <p:sldId id="363" r:id="rId34"/>
    <p:sldId id="397" r:id="rId35"/>
    <p:sldId id="412" r:id="rId36"/>
    <p:sldId id="370" r:id="rId37"/>
    <p:sldId id="372" r:id="rId38"/>
    <p:sldId id="387" r:id="rId39"/>
    <p:sldId id="373" r:id="rId40"/>
    <p:sldId id="375" r:id="rId41"/>
    <p:sldId id="398" r:id="rId42"/>
    <p:sldId id="399" r:id="rId43"/>
    <p:sldId id="400" r:id="rId44"/>
    <p:sldId id="401" r:id="rId45"/>
    <p:sldId id="402" r:id="rId46"/>
    <p:sldId id="413" r:id="rId47"/>
    <p:sldId id="414" r:id="rId4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E. AndersonJr. x4973 04659N" initials="JEA" lastIdx="10" clrIdx="0">
    <p:extLst>
      <p:ext uri="{19B8F6BF-5375-455C-9EA6-DF929625EA0E}">
        <p15:presenceInfo xmlns:p15="http://schemas.microsoft.com/office/powerpoint/2012/main" userId="John E. AndersonJr. x4973 04659N" providerId="None"/>
      </p:ext>
    </p:extLst>
  </p:cmAuthor>
  <p:cmAuthor id="2" name="Madelyn R. Wolter x4807 16344N" initials="MRWx1" lastIdx="3" clrIdx="1">
    <p:extLst>
      <p:ext uri="{19B8F6BF-5375-455C-9EA6-DF929625EA0E}">
        <p15:presenceInfo xmlns:p15="http://schemas.microsoft.com/office/powerpoint/2012/main" userId="Madelyn R. Wolter x4807 16344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3087"/>
    <a:srgbClr val="020202"/>
    <a:srgbClr val="505050"/>
    <a:srgbClr val="004C97"/>
    <a:srgbClr val="0D3B8E"/>
    <a:srgbClr val="03005F"/>
    <a:srgbClr val="0C075E"/>
    <a:srgbClr val="50504E"/>
    <a:srgbClr val="4E4E4E"/>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82" autoAdjust="0"/>
    <p:restoredTop sz="95204" autoAdjust="0"/>
  </p:normalViewPr>
  <p:slideViewPr>
    <p:cSldViewPr snapToGrid="0" snapToObjects="1" showGuides="1">
      <p:cViewPr varScale="1">
        <p:scale>
          <a:sx n="91" d="100"/>
          <a:sy n="91" d="100"/>
        </p:scale>
        <p:origin x="1992" y="19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1/22/24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1/22/24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1DED135D-5C29-B729-A5F1-BCAB25D9513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817011"/>
            <a:ext cx="9189720" cy="2966102"/>
          </a:xfrm>
          <a:prstGeom prst="rect">
            <a:avLst/>
          </a:prstGeom>
        </p:spPr>
      </p:pic>
    </p:spTree>
    <p:extLst>
      <p:ext uri="{BB962C8B-B14F-4D97-AF65-F5344CB8AC3E}">
        <p14:creationId xmlns:p14="http://schemas.microsoft.com/office/powerpoint/2010/main" val="9027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D07C3AF8-3A11-7294-17A4-8CA21B169DE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102511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476D4CD9-E6FD-C338-F1B5-149A3CE7FFC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411516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238674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1/23/24</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Internal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44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1/23/24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Internal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8877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1/23/24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Evan Niner | Neutrino Switchyard 120 Experimental Area Internal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246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1/23/24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Internal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4212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1/23/24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3154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1/23/24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6222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1/23/24</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Internal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1/23/24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Internal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1/23/24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Evan Niner | Neutrino Switchyard 120 Experimental Area Internal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1/23/24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Internal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1/23/24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1/23/24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1342F55E-5880-DFDC-1269-28EDE5F7EF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2860" y="808129"/>
            <a:ext cx="9189720" cy="2966102"/>
          </a:xfrm>
          <a:prstGeom prst="rect">
            <a:avLst/>
          </a:prstGeom>
        </p:spPr>
      </p:pic>
    </p:spTree>
    <p:extLst>
      <p:ext uri="{BB962C8B-B14F-4D97-AF65-F5344CB8AC3E}">
        <p14:creationId xmlns:p14="http://schemas.microsoft.com/office/powerpoint/2010/main" val="426816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6693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1/23/24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Internal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1/23/24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Internal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40478500"/>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sz="1600" dirty="0"/>
              <a:t>Evan Niner	</a:t>
            </a:r>
          </a:p>
          <a:p>
            <a:r>
              <a:rPr lang="en-US" sz="1600" dirty="0"/>
              <a:t>Internal Readiness Review 1C</a:t>
            </a:r>
          </a:p>
          <a:p>
            <a:r>
              <a:rPr lang="en-US" sz="1600" dirty="0"/>
              <a:t>23 January 2024</a:t>
            </a:r>
          </a:p>
          <a:p>
            <a:endParaRPr lang="en-US" dirty="0"/>
          </a:p>
        </p:txBody>
      </p:sp>
      <p:sp>
        <p:nvSpPr>
          <p:cNvPr id="3" name="Text Placeholder 2"/>
          <p:cNvSpPr>
            <a:spLocks noGrp="1"/>
          </p:cNvSpPr>
          <p:nvPr>
            <p:ph type="body" sz="quarter" idx="11"/>
          </p:nvPr>
        </p:nvSpPr>
        <p:spPr/>
        <p:txBody>
          <a:bodyPr>
            <a:noAutofit/>
          </a:bodyPr>
          <a:lstStyle/>
          <a:p>
            <a:r>
              <a:rPr lang="en-US" sz="1800" dirty="0"/>
              <a:t>Safety Assessment Document Updates for DOE O 420.2D</a:t>
            </a:r>
          </a:p>
          <a:p>
            <a:r>
              <a:rPr lang="en-US" sz="1800" dirty="0"/>
              <a:t>SAD Section IV Chapter 09 – Neutrino Switchyard 120 Experimental Areas</a:t>
            </a:r>
          </a:p>
          <a:p>
            <a:endParaRPr lang="en-US" sz="1800" dirty="0"/>
          </a:p>
        </p:txBody>
      </p:sp>
    </p:spTree>
    <p:extLst>
      <p:ext uri="{BB962C8B-B14F-4D97-AF65-F5344CB8AC3E}">
        <p14:creationId xmlns:p14="http://schemas.microsoft.com/office/powerpoint/2010/main" val="4385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16CAB-ED23-EC84-8ECB-7FC055B01D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39129F-2DF5-BEAC-B44A-68361C0070C3}"/>
              </a:ext>
            </a:extLst>
          </p:cNvPr>
          <p:cNvSpPr>
            <a:spLocks noGrp="1"/>
          </p:cNvSpPr>
          <p:nvPr>
            <p:ph type="title"/>
          </p:nvPr>
        </p:nvSpPr>
        <p:spPr>
          <a:xfrm>
            <a:off x="228600" y="371020"/>
            <a:ext cx="8686800" cy="427877"/>
          </a:xfrm>
        </p:spPr>
        <p:txBody>
          <a:bodyPr/>
          <a:lstStyle/>
          <a:p>
            <a:r>
              <a:rPr lang="en-US" dirty="0"/>
              <a:t>Neutrino Switchyard 120 Experimental Areas Overview - Ammonia</a:t>
            </a:r>
          </a:p>
        </p:txBody>
      </p:sp>
      <p:sp>
        <p:nvSpPr>
          <p:cNvPr id="4" name="Date Placeholder 3">
            <a:extLst>
              <a:ext uri="{FF2B5EF4-FFF2-40B4-BE49-F238E27FC236}">
                <a16:creationId xmlns:a16="http://schemas.microsoft.com/office/drawing/2014/main" id="{E2F7328D-BDFD-6E52-B907-E95D939AEB4B}"/>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F0E060BE-42DD-052F-B95F-713809799917}"/>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24F4168D-6C02-2CFA-1353-8938034AB50F}"/>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0" name="TextBox 9">
            <a:extLst>
              <a:ext uri="{FF2B5EF4-FFF2-40B4-BE49-F238E27FC236}">
                <a16:creationId xmlns:a16="http://schemas.microsoft.com/office/drawing/2014/main" id="{92C9DF5B-85E7-63A7-DAC4-CB62A243DED2}"/>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5FB9C366-D3D2-883F-B498-7D43001717F2}"/>
              </a:ext>
            </a:extLst>
          </p:cNvPr>
          <p:cNvSpPr>
            <a:spLocks noGrp="1"/>
          </p:cNvSpPr>
          <p:nvPr>
            <p:ph idx="1"/>
          </p:nvPr>
        </p:nvSpPr>
        <p:spPr>
          <a:xfrm>
            <a:off x="228601" y="1053139"/>
            <a:ext cx="4034118" cy="1732277"/>
          </a:xfrm>
        </p:spPr>
        <p:txBody>
          <a:bodyPr/>
          <a:lstStyle/>
          <a:p>
            <a:r>
              <a:rPr lang="en-US" sz="1800" dirty="0"/>
              <a:t>Ammonia handling</a:t>
            </a:r>
          </a:p>
          <a:p>
            <a:pPr lvl="1"/>
            <a:r>
              <a:rPr lang="en-US" sz="1400" dirty="0" err="1"/>
              <a:t>SpinQuest</a:t>
            </a:r>
            <a:r>
              <a:rPr lang="en-US" sz="1400" dirty="0"/>
              <a:t> makes use of beads of polarized solid ammonia as target material</a:t>
            </a:r>
          </a:p>
          <a:p>
            <a:pPr lvl="1"/>
            <a:r>
              <a:rPr lang="en-US" sz="1400" dirty="0"/>
              <a:t>Beads are loaded into target insert stick in NM4 hall</a:t>
            </a:r>
          </a:p>
          <a:p>
            <a:pPr lvl="1"/>
            <a:r>
              <a:rPr lang="en-US" sz="1400" dirty="0"/>
              <a:t>Target insert then transported to NM3 target cave and lowered into cryostat</a:t>
            </a:r>
          </a:p>
          <a:p>
            <a:pPr lvl="1"/>
            <a:r>
              <a:rPr lang="en-US" sz="1400" dirty="0"/>
              <a:t>All work done keeping ammonia submersed in liquid nitrogen</a:t>
            </a:r>
          </a:p>
          <a:p>
            <a:pPr lvl="2"/>
            <a:r>
              <a:rPr lang="en-US" sz="1200" dirty="0"/>
              <a:t>Ammonia will sublimate above -77C</a:t>
            </a:r>
          </a:p>
          <a:p>
            <a:pPr lvl="2"/>
            <a:r>
              <a:rPr lang="en-US" sz="1200" dirty="0"/>
              <a:t> remove it from liquid nitrogen for less then 20 seconds at a time</a:t>
            </a:r>
          </a:p>
          <a:p>
            <a:pPr lvl="1"/>
            <a:r>
              <a:rPr lang="en-US" sz="1400" dirty="0"/>
              <a:t>At most 28.9 grams of ammonia in the target insert during operations</a:t>
            </a:r>
          </a:p>
          <a:p>
            <a:pPr lvl="1"/>
            <a:r>
              <a:rPr lang="en-US" sz="1400" dirty="0"/>
              <a:t>Ammonia target loses is polarization properties after some exposure to beam resulting in the need to change targets ~weekly when running beam</a:t>
            </a:r>
          </a:p>
          <a:p>
            <a:pPr lvl="1"/>
            <a:r>
              <a:rPr lang="en-US" sz="1400" dirty="0"/>
              <a:t>Exhausted targets stored and ultimately shipped back to University of Virginia for additional studies</a:t>
            </a:r>
          </a:p>
          <a:p>
            <a:pPr lvl="1"/>
            <a:endParaRPr lang="en-US" sz="1400" dirty="0"/>
          </a:p>
          <a:p>
            <a:pPr lvl="1"/>
            <a:endParaRPr lang="en-US" sz="1400" dirty="0"/>
          </a:p>
          <a:p>
            <a:pPr lvl="2"/>
            <a:endParaRPr lang="en-US" sz="1400" dirty="0"/>
          </a:p>
        </p:txBody>
      </p:sp>
      <p:pic>
        <p:nvPicPr>
          <p:cNvPr id="8" name="Picture 7" descr="A metal object with wires attached to it&#10;&#10;Description automatically generated">
            <a:extLst>
              <a:ext uri="{FF2B5EF4-FFF2-40B4-BE49-F238E27FC236}">
                <a16:creationId xmlns:a16="http://schemas.microsoft.com/office/drawing/2014/main" id="{54E23809-2059-778F-21D0-2986CF440CC8}"/>
              </a:ext>
            </a:extLst>
          </p:cNvPr>
          <p:cNvPicPr>
            <a:picLocks noChangeAspect="1"/>
          </p:cNvPicPr>
          <p:nvPr/>
        </p:nvPicPr>
        <p:blipFill>
          <a:blip r:embed="rId2"/>
          <a:stretch>
            <a:fillRect/>
          </a:stretch>
        </p:blipFill>
        <p:spPr>
          <a:xfrm>
            <a:off x="5069860" y="732284"/>
            <a:ext cx="3770968" cy="5015753"/>
          </a:xfrm>
          <a:prstGeom prst="rect">
            <a:avLst/>
          </a:prstGeom>
        </p:spPr>
      </p:pic>
    </p:spTree>
    <p:extLst>
      <p:ext uri="{BB962C8B-B14F-4D97-AF65-F5344CB8AC3E}">
        <p14:creationId xmlns:p14="http://schemas.microsoft.com/office/powerpoint/2010/main" val="4211696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8946F-B07D-D713-641E-4E460B1376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67570D-6AEC-0E76-7A31-5C184ACD24C4}"/>
              </a:ext>
            </a:extLst>
          </p:cNvPr>
          <p:cNvSpPr>
            <a:spLocks noGrp="1"/>
          </p:cNvSpPr>
          <p:nvPr>
            <p:ph type="title"/>
          </p:nvPr>
        </p:nvSpPr>
        <p:spPr>
          <a:xfrm>
            <a:off x="228600" y="371020"/>
            <a:ext cx="8686800" cy="427877"/>
          </a:xfrm>
        </p:spPr>
        <p:txBody>
          <a:bodyPr/>
          <a:lstStyle/>
          <a:p>
            <a:r>
              <a:rPr lang="en-US" dirty="0"/>
              <a:t>Neutrino Switchyard 120 Experimental Areas Overview - Ammonia</a:t>
            </a:r>
          </a:p>
        </p:txBody>
      </p:sp>
      <p:sp>
        <p:nvSpPr>
          <p:cNvPr id="4" name="Date Placeholder 3">
            <a:extLst>
              <a:ext uri="{FF2B5EF4-FFF2-40B4-BE49-F238E27FC236}">
                <a16:creationId xmlns:a16="http://schemas.microsoft.com/office/drawing/2014/main" id="{958A61CE-2DD5-5760-A603-3ABD21BD5C8B}"/>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F6E25201-5DD3-D5BC-AA8D-313FE28C3384}"/>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66A0B641-9011-F454-91DA-F474B44E5601}"/>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0" name="TextBox 9">
            <a:extLst>
              <a:ext uri="{FF2B5EF4-FFF2-40B4-BE49-F238E27FC236}">
                <a16:creationId xmlns:a16="http://schemas.microsoft.com/office/drawing/2014/main" id="{8E20CDD6-8192-2AA0-9F5F-95906DBC2547}"/>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B63B9C07-1E22-C39B-7BB5-3B979392F874}"/>
              </a:ext>
            </a:extLst>
          </p:cNvPr>
          <p:cNvSpPr>
            <a:spLocks noGrp="1"/>
          </p:cNvSpPr>
          <p:nvPr>
            <p:ph idx="1"/>
          </p:nvPr>
        </p:nvSpPr>
        <p:spPr>
          <a:xfrm>
            <a:off x="161365" y="798897"/>
            <a:ext cx="8821270" cy="1732277"/>
          </a:xfrm>
        </p:spPr>
        <p:txBody>
          <a:bodyPr/>
          <a:lstStyle/>
          <a:p>
            <a:r>
              <a:rPr lang="en-US" sz="1800" dirty="0" err="1"/>
              <a:t>SpinQuest</a:t>
            </a:r>
            <a:r>
              <a:rPr lang="en-US" sz="1800" dirty="0"/>
              <a:t> has been working with ESH team of SMEs in a weekly meeting led by Barb Hill for nearly a year to create, review and approve procedures for handling the ammonia and other aspects of operations</a:t>
            </a:r>
          </a:p>
          <a:p>
            <a:r>
              <a:rPr lang="en-US" sz="1800" dirty="0"/>
              <a:t>Several months of practice now filling the target insert and loading the insert into the cave using plastic (HDPE) beads</a:t>
            </a:r>
          </a:p>
          <a:p>
            <a:pPr lvl="1"/>
            <a:r>
              <a:rPr lang="en-US" sz="1600" dirty="0"/>
              <a:t>Ammonia handles differently and the plastic beads cannot be used for all commissioning or physics measurements</a:t>
            </a:r>
          </a:p>
          <a:p>
            <a:r>
              <a:rPr lang="en-US" sz="1800" dirty="0"/>
              <a:t>Procedures for working with the ammonia filling the target insert and loading the insert in the cave have been approved in addition to shipping material to Fermilab and storing 10 grams of material in NM4.  FSO provided final review.</a:t>
            </a:r>
          </a:p>
          <a:p>
            <a:pPr lvl="1"/>
            <a:r>
              <a:rPr lang="en-US" sz="1600" dirty="0"/>
              <a:t>10 grams of material shipped to FNAL 12/13/23</a:t>
            </a:r>
          </a:p>
          <a:p>
            <a:pPr lvl="1"/>
            <a:r>
              <a:rPr lang="en-US" sz="1600" dirty="0"/>
              <a:t>Training courses for </a:t>
            </a:r>
            <a:r>
              <a:rPr lang="en-US" sz="1600" dirty="0" err="1"/>
              <a:t>SpinQuest</a:t>
            </a:r>
            <a:r>
              <a:rPr lang="en-US" sz="1600" dirty="0"/>
              <a:t> target team</a:t>
            </a:r>
          </a:p>
          <a:p>
            <a:pPr lvl="2"/>
            <a:r>
              <a:rPr lang="en-US" sz="1400" dirty="0" err="1">
                <a:effectLst/>
                <a:latin typeface="TimesNewRomanPSMT"/>
              </a:rPr>
              <a:t>SpinQuest</a:t>
            </a:r>
            <a:r>
              <a:rPr lang="en-US" sz="1400" dirty="0">
                <a:effectLst/>
                <a:latin typeface="TimesNewRomanPSMT"/>
              </a:rPr>
              <a:t> Ammonia Target Handling [FN000761/RR/01] </a:t>
            </a:r>
          </a:p>
          <a:p>
            <a:pPr lvl="2"/>
            <a:r>
              <a:rPr lang="en-US" sz="1400" dirty="0" err="1">
                <a:effectLst/>
                <a:latin typeface="TimesNewRomanPSMT"/>
              </a:rPr>
              <a:t>SpinQuest</a:t>
            </a:r>
            <a:r>
              <a:rPr lang="en-US" sz="1400" dirty="0">
                <a:effectLst/>
                <a:latin typeface="TimesNewRomanPSMT"/>
              </a:rPr>
              <a:t> Ammonia Target Handling On the Job Training [FN000762/OJ/01] </a:t>
            </a:r>
            <a:endParaRPr lang="en-US" sz="1400" dirty="0"/>
          </a:p>
          <a:p>
            <a:pPr lvl="1"/>
            <a:r>
              <a:rPr lang="en-US" sz="1600" dirty="0" err="1"/>
              <a:t>SpinQuest</a:t>
            </a:r>
            <a:r>
              <a:rPr lang="en-US" sz="1600" dirty="0"/>
              <a:t> target team has been practicing the first step in the procedure handling ammonia in the back of NM4 prior to filling the target insert or loading the insert into the cryostat.</a:t>
            </a:r>
          </a:p>
          <a:p>
            <a:pPr lvl="2"/>
            <a:r>
              <a:rPr lang="en-US" sz="1400" dirty="0"/>
              <a:t>Oversight from ESH and Industrial Hygiene for initial practice and air sampling</a:t>
            </a:r>
          </a:p>
          <a:p>
            <a:pPr lvl="2"/>
            <a:r>
              <a:rPr lang="en-US" sz="1400" dirty="0"/>
              <a:t>Daily training log recording who is performing each task and lessons learned to adjust procedures</a:t>
            </a:r>
          </a:p>
          <a:p>
            <a:r>
              <a:rPr lang="en-US" sz="1800" dirty="0" err="1"/>
              <a:t>SpinQuest</a:t>
            </a:r>
            <a:r>
              <a:rPr lang="en-US" sz="1800" dirty="0"/>
              <a:t> is taking this very slowly one step at a time</a:t>
            </a:r>
          </a:p>
          <a:p>
            <a:pPr lvl="2"/>
            <a:endParaRPr lang="en-US" sz="1400" dirty="0"/>
          </a:p>
          <a:p>
            <a:pPr lvl="1"/>
            <a:endParaRPr lang="en-US" sz="1400" dirty="0"/>
          </a:p>
          <a:p>
            <a:pPr lvl="1"/>
            <a:endParaRPr lang="en-US" sz="1400" dirty="0"/>
          </a:p>
          <a:p>
            <a:pPr lvl="2"/>
            <a:endParaRPr lang="en-US" sz="1400" dirty="0"/>
          </a:p>
        </p:txBody>
      </p:sp>
    </p:spTree>
    <p:extLst>
      <p:ext uri="{BB962C8B-B14F-4D97-AF65-F5344CB8AC3E}">
        <p14:creationId xmlns:p14="http://schemas.microsoft.com/office/powerpoint/2010/main" val="24783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8C976-BEA9-B4A0-D732-75CEE26A16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625E76-1E1C-69D2-B6F4-F73CB979A84F}"/>
              </a:ext>
            </a:extLst>
          </p:cNvPr>
          <p:cNvSpPr>
            <a:spLocks noGrp="1"/>
          </p:cNvSpPr>
          <p:nvPr>
            <p:ph type="title"/>
          </p:nvPr>
        </p:nvSpPr>
        <p:spPr>
          <a:xfrm>
            <a:off x="228600" y="371020"/>
            <a:ext cx="8686800" cy="427877"/>
          </a:xfrm>
        </p:spPr>
        <p:txBody>
          <a:bodyPr/>
          <a:lstStyle/>
          <a:p>
            <a:r>
              <a:rPr lang="en-US" dirty="0"/>
              <a:t>Neutrino Switchyard 120 Experimental Areas Overview – Ammonia next steps</a:t>
            </a:r>
          </a:p>
        </p:txBody>
      </p:sp>
      <p:sp>
        <p:nvSpPr>
          <p:cNvPr id="4" name="Date Placeholder 3">
            <a:extLst>
              <a:ext uri="{FF2B5EF4-FFF2-40B4-BE49-F238E27FC236}">
                <a16:creationId xmlns:a16="http://schemas.microsoft.com/office/drawing/2014/main" id="{84A6FD7D-3E3E-ECA9-6C64-8DF98856EBED}"/>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682F481C-E33F-8F2B-9AF8-B40B34CB787B}"/>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DB78DF17-145A-940F-4B73-A383BA463E93}"/>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10" name="TextBox 9">
            <a:extLst>
              <a:ext uri="{FF2B5EF4-FFF2-40B4-BE49-F238E27FC236}">
                <a16:creationId xmlns:a16="http://schemas.microsoft.com/office/drawing/2014/main" id="{7927A926-84D8-7CEF-F2D7-BD3C65085C26}"/>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BD9B2BE3-5DDC-D572-A629-B63C9A455640}"/>
              </a:ext>
            </a:extLst>
          </p:cNvPr>
          <p:cNvSpPr>
            <a:spLocks noGrp="1"/>
          </p:cNvSpPr>
          <p:nvPr>
            <p:ph idx="1"/>
          </p:nvPr>
        </p:nvSpPr>
        <p:spPr>
          <a:xfrm>
            <a:off x="161365" y="1053139"/>
            <a:ext cx="8821270" cy="1732277"/>
          </a:xfrm>
        </p:spPr>
        <p:txBody>
          <a:bodyPr/>
          <a:lstStyle/>
          <a:p>
            <a:r>
              <a:rPr lang="en-US" sz="1800" dirty="0"/>
              <a:t>Remaining ARR work:</a:t>
            </a:r>
          </a:p>
          <a:p>
            <a:pPr lvl="1"/>
            <a:r>
              <a:rPr lang="en-US" sz="1600" dirty="0"/>
              <a:t>Finalize procedure for a longer term storage solution for larger quantities of ammonia both before and after irradiation</a:t>
            </a:r>
          </a:p>
          <a:p>
            <a:pPr lvl="2"/>
            <a:r>
              <a:rPr lang="en-US" sz="1200" dirty="0"/>
              <a:t>Explosion proof shed outside NM4</a:t>
            </a:r>
          </a:p>
          <a:p>
            <a:pPr lvl="1"/>
            <a:r>
              <a:rPr lang="en-US" sz="1600" dirty="0"/>
              <a:t>Finalize plan with Radiation Safety and Hazard Control on shipping plans after beam exposure</a:t>
            </a:r>
          </a:p>
          <a:p>
            <a:pPr lvl="2"/>
            <a:r>
              <a:rPr lang="en-US" sz="1400" dirty="0"/>
              <a:t>Reviewing activation calculations and shipping logistics, using RP form #47 for irradiated shipments</a:t>
            </a:r>
          </a:p>
          <a:p>
            <a:pPr lvl="1"/>
            <a:r>
              <a:rPr lang="en-US" sz="1600" dirty="0"/>
              <a:t>Modify procedure to load target insert in/out of cryostat to include RCT coverage in beam conditions</a:t>
            </a:r>
          </a:p>
          <a:p>
            <a:r>
              <a:rPr lang="en-US" sz="1800" dirty="0"/>
              <a:t>Next commissioning steps</a:t>
            </a:r>
          </a:p>
          <a:p>
            <a:pPr lvl="1"/>
            <a:r>
              <a:rPr lang="en-US" sz="1600" dirty="0"/>
              <a:t>First polarization of plastic (HDPE) beads on 1/21/24</a:t>
            </a:r>
          </a:p>
          <a:p>
            <a:pPr lvl="1"/>
            <a:r>
              <a:rPr lang="en-US" sz="1600" dirty="0"/>
              <a:t>After another week or so of ammonia handling practice the 10 gram sample on hand will move into the target cryostat for initial commissioning (operating super conducting magnet, </a:t>
            </a:r>
            <a:r>
              <a:rPr lang="en-US" sz="1600" dirty="0" err="1"/>
              <a:t>mircrowave</a:t>
            </a:r>
            <a:r>
              <a:rPr lang="en-US" sz="1600" dirty="0"/>
              <a:t>, NMR systems for polarization studies) without beam, scaling up to 28.9 grams</a:t>
            </a:r>
          </a:p>
          <a:p>
            <a:r>
              <a:rPr lang="en-US" sz="1800" dirty="0"/>
              <a:t>Continue to work with ESH to adjust and improve procedures as </a:t>
            </a:r>
            <a:r>
              <a:rPr lang="en-US" sz="1800" dirty="0" err="1"/>
              <a:t>SpinQuest</a:t>
            </a:r>
            <a:r>
              <a:rPr lang="en-US" sz="1800" dirty="0"/>
              <a:t> learns from experience</a:t>
            </a:r>
          </a:p>
          <a:p>
            <a:pPr lvl="2"/>
            <a:endParaRPr lang="en-US" sz="1400" dirty="0"/>
          </a:p>
          <a:p>
            <a:pPr lvl="1"/>
            <a:endParaRPr lang="en-US" sz="1400" dirty="0"/>
          </a:p>
          <a:p>
            <a:pPr lvl="1"/>
            <a:endParaRPr lang="en-US" sz="1400" dirty="0"/>
          </a:p>
          <a:p>
            <a:pPr lvl="2"/>
            <a:endParaRPr lang="en-US" sz="1400" dirty="0"/>
          </a:p>
        </p:txBody>
      </p:sp>
    </p:spTree>
    <p:extLst>
      <p:ext uri="{BB962C8B-B14F-4D97-AF65-F5344CB8AC3E}">
        <p14:creationId xmlns:p14="http://schemas.microsoft.com/office/powerpoint/2010/main" val="346530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r>
              <a:rPr lang="en-US" sz="2800" dirty="0">
                <a:solidFill>
                  <a:schemeClr val="bg1">
                    <a:lumMod val="75000"/>
                  </a:schemeClr>
                </a:solidFill>
              </a:rPr>
              <a:t>Summary of Defense in Depth Controls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1/23/24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Tree>
    <p:extLst>
      <p:ext uri="{BB962C8B-B14F-4D97-AF65-F5344CB8AC3E}">
        <p14:creationId xmlns:p14="http://schemas.microsoft.com/office/powerpoint/2010/main" val="251259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285B2-A0CF-F693-EC1A-C21C514793E1}"/>
              </a:ext>
            </a:extLst>
          </p:cNvPr>
          <p:cNvSpPr>
            <a:spLocks noGrp="1"/>
          </p:cNvSpPr>
          <p:nvPr>
            <p:ph type="title"/>
          </p:nvPr>
        </p:nvSpPr>
        <p:spPr>
          <a:xfrm>
            <a:off x="222250" y="488880"/>
            <a:ext cx="8686800" cy="427877"/>
          </a:xfrm>
        </p:spPr>
        <p:txBody>
          <a:bodyPr/>
          <a:lstStyle/>
          <a:p>
            <a:r>
              <a:rPr lang="en-US" dirty="0"/>
              <a:t>Hazard Inventory for Neutrino Switchyard 120 Experimental Areas</a:t>
            </a:r>
          </a:p>
        </p:txBody>
      </p:sp>
      <p:sp>
        <p:nvSpPr>
          <p:cNvPr id="4" name="Date Placeholder 3">
            <a:extLst>
              <a:ext uri="{FF2B5EF4-FFF2-40B4-BE49-F238E27FC236}">
                <a16:creationId xmlns:a16="http://schemas.microsoft.com/office/drawing/2014/main" id="{3BB9A965-68AB-5043-64C5-691463E088F1}"/>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7735F416-1019-3232-1708-012FA940CDF7}"/>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543340A0-B5CA-8991-806F-B81077B85702}"/>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2" name="Content Placeholder 1">
            <a:extLst>
              <a:ext uri="{FF2B5EF4-FFF2-40B4-BE49-F238E27FC236}">
                <a16:creationId xmlns:a16="http://schemas.microsoft.com/office/drawing/2014/main" id="{FA5BF9F4-F0C1-2919-D098-507AE4633343}"/>
              </a:ext>
            </a:extLst>
          </p:cNvPr>
          <p:cNvSpPr>
            <a:spLocks noGrp="1"/>
          </p:cNvSpPr>
          <p:nvPr>
            <p:ph idx="1"/>
          </p:nvPr>
        </p:nvSpPr>
        <p:spPr>
          <a:xfrm>
            <a:off x="5977890" y="731520"/>
            <a:ext cx="3034193" cy="4949405"/>
          </a:xfrm>
        </p:spPr>
        <p:txBody>
          <a:bodyPr/>
          <a:lstStyle/>
          <a:p>
            <a:r>
              <a:rPr lang="en-US" sz="1600" dirty="0"/>
              <a:t>Accelerator specific hazards are purple</a:t>
            </a:r>
          </a:p>
          <a:p>
            <a:r>
              <a:rPr lang="en-US" sz="1600" dirty="0"/>
              <a:t>Hazards not discussed today are evaluated via the common Risk Matrix tables</a:t>
            </a:r>
          </a:p>
          <a:p>
            <a:pPr lvl="1"/>
            <a:r>
              <a:rPr lang="en-US" sz="1400" dirty="0"/>
              <a:t>Covered in SAD Section I, Chapter 4</a:t>
            </a:r>
          </a:p>
          <a:p>
            <a:r>
              <a:rPr lang="en-US" sz="1600" dirty="0"/>
              <a:t>Hazards evaluated via risk assessment methodology per DOE-HDBK-1163-2020</a:t>
            </a:r>
          </a:p>
          <a:p>
            <a:pPr lvl="1"/>
            <a:r>
              <a:rPr lang="en-US" sz="1400" dirty="0"/>
              <a:t>Likelihood (L): </a:t>
            </a:r>
          </a:p>
          <a:p>
            <a:pPr lvl="2"/>
            <a:r>
              <a:rPr lang="en-US" sz="1200" dirty="0"/>
              <a:t>Anticipated (A), Unlikely (U), Extremely Unlikely (EU), Beyond Extremely Unlikely (BEU)</a:t>
            </a:r>
          </a:p>
          <a:p>
            <a:pPr lvl="1"/>
            <a:r>
              <a:rPr lang="en-US" sz="1400" dirty="0"/>
              <a:t>Consequence (C):</a:t>
            </a:r>
          </a:p>
          <a:p>
            <a:pPr lvl="2"/>
            <a:r>
              <a:rPr lang="en-US" sz="1200" dirty="0"/>
              <a:t>High (H), Moderate (M), Low (L), Negligible (N)</a:t>
            </a:r>
          </a:p>
          <a:p>
            <a:pPr lvl="1"/>
            <a:r>
              <a:rPr lang="en-US" sz="1400" dirty="0"/>
              <a:t>Risk (R):</a:t>
            </a:r>
          </a:p>
          <a:p>
            <a:pPr lvl="2"/>
            <a:r>
              <a:rPr lang="en-US" sz="1200" dirty="0"/>
              <a:t>I , II, III, IV (descending order of concern)</a:t>
            </a:r>
          </a:p>
        </p:txBody>
      </p:sp>
      <p:pic>
        <p:nvPicPr>
          <p:cNvPr id="8" name="Picture 7" descr="A close-up of a survey&#10;&#10;Description automatically generated">
            <a:extLst>
              <a:ext uri="{FF2B5EF4-FFF2-40B4-BE49-F238E27FC236}">
                <a16:creationId xmlns:a16="http://schemas.microsoft.com/office/drawing/2014/main" id="{8795B22F-E164-B21C-A3AF-700AB6DBBE60}"/>
              </a:ext>
            </a:extLst>
          </p:cNvPr>
          <p:cNvPicPr>
            <a:picLocks noChangeAspect="1"/>
          </p:cNvPicPr>
          <p:nvPr/>
        </p:nvPicPr>
        <p:blipFill>
          <a:blip r:embed="rId2"/>
          <a:stretch>
            <a:fillRect/>
          </a:stretch>
        </p:blipFill>
        <p:spPr>
          <a:xfrm>
            <a:off x="636588" y="916757"/>
            <a:ext cx="4337050" cy="5883595"/>
          </a:xfrm>
          <a:prstGeom prst="rect">
            <a:avLst/>
          </a:prstGeom>
        </p:spPr>
      </p:pic>
    </p:spTree>
    <p:extLst>
      <p:ext uri="{BB962C8B-B14F-4D97-AF65-F5344CB8AC3E}">
        <p14:creationId xmlns:p14="http://schemas.microsoft.com/office/powerpoint/2010/main" val="2679238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solidFill>
                  <a:schemeClr val="bg1">
                    <a:lumMod val="75000"/>
                  </a:schemeClr>
                </a:solidFill>
              </a:rPr>
              <a:t>Hazard Inventory </a:t>
            </a:r>
          </a:p>
          <a:p>
            <a:r>
              <a:rPr lang="en-US" sz="2800" dirty="0"/>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r>
              <a:rPr lang="en-US" sz="2800" dirty="0">
                <a:solidFill>
                  <a:schemeClr val="bg1">
                    <a:lumMod val="75000"/>
                  </a:schemeClr>
                </a:solidFill>
              </a:rPr>
              <a:t>Summary of Defense in Depth Controls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1/23/24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4210264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729649"/>
            <a:ext cx="8672513" cy="2502568"/>
          </a:xfrm>
        </p:spPr>
        <p:txBody>
          <a:bodyPr/>
          <a:lstStyle/>
          <a:p>
            <a:r>
              <a:rPr lang="en-US" sz="1800" dirty="0"/>
              <a:t>Residual Activation</a:t>
            </a:r>
          </a:p>
          <a:p>
            <a:pPr lvl="1"/>
            <a:r>
              <a:rPr lang="en-US" sz="1800" dirty="0" err="1"/>
              <a:t>SpinQuest</a:t>
            </a:r>
            <a:r>
              <a:rPr lang="en-US" sz="1800" dirty="0"/>
              <a:t> target station and front face of absorber magnet will activate</a:t>
            </a:r>
            <a:endParaRPr lang="en-US" sz="1600" dirty="0"/>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880246565"/>
              </p:ext>
            </p:extLst>
          </p:nvPr>
        </p:nvGraphicFramePr>
        <p:xfrm>
          <a:off x="228600" y="3342831"/>
          <a:ext cx="8573940" cy="2563005"/>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02584">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983885">
                <a:tc>
                  <a:txBody>
                    <a:bodyPr/>
                    <a:lstStyle/>
                    <a:p>
                      <a:r>
                        <a:rPr lang="en-US" sz="1600" dirty="0"/>
                        <a:t>L: A</a:t>
                      </a:r>
                    </a:p>
                    <a:p>
                      <a:r>
                        <a:rPr lang="en-US" sz="1600" dirty="0"/>
                        <a:t>C: H</a:t>
                      </a:r>
                    </a:p>
                    <a:p>
                      <a:r>
                        <a:rPr lang="en-US" sz="1600" dirty="0"/>
                        <a:t>R: I</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General and/or job specific RWP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Use of LSM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Radiological training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Keyed entry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 – Signage and decay time requirements</a:t>
                      </a:r>
                    </a:p>
                  </a:txBody>
                  <a:tcPr/>
                </a:tc>
                <a:tc>
                  <a:txBody>
                    <a:bodyPr/>
                    <a:lstStyle/>
                    <a:p>
                      <a:r>
                        <a:rPr lang="en-US" sz="1600" dirty="0"/>
                        <a:t>L: BEU</a:t>
                      </a:r>
                    </a:p>
                    <a:p>
                      <a:r>
                        <a:rPr lang="en-US" sz="1600" dirty="0"/>
                        <a:t>C: M</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1309608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3C424-F9B9-FCD6-E22B-940B14AB938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51E600-A666-6D40-BD68-93807EC127AB}"/>
              </a:ext>
            </a:extLst>
          </p:cNvPr>
          <p:cNvSpPr>
            <a:spLocks noGrp="1"/>
          </p:cNvSpPr>
          <p:nvPr>
            <p:ph idx="1"/>
          </p:nvPr>
        </p:nvSpPr>
        <p:spPr>
          <a:xfrm>
            <a:off x="228600" y="729649"/>
            <a:ext cx="8672513" cy="2502568"/>
          </a:xfrm>
        </p:spPr>
        <p:txBody>
          <a:bodyPr/>
          <a:lstStyle/>
          <a:p>
            <a:r>
              <a:rPr lang="en-US" sz="1800" dirty="0"/>
              <a:t>RAW</a:t>
            </a:r>
          </a:p>
          <a:p>
            <a:pPr lvl="1"/>
            <a:r>
              <a:rPr lang="en-US" sz="1800" dirty="0"/>
              <a:t>RAW water system in service of </a:t>
            </a:r>
            <a:r>
              <a:rPr lang="en-US" sz="1800" dirty="0" err="1"/>
              <a:t>FMag</a:t>
            </a:r>
            <a:endParaRPr lang="en-US" sz="1600" dirty="0"/>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BCE5D3BC-92DE-CFA1-8DB2-D5121BDD3368}"/>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13B877CB-9F20-6A48-0B7A-3BE45CF867F9}"/>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7FC046B1-708B-2477-29B6-7A274546F517}"/>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4496FF3D-6B04-C565-1FAA-32CA54FD2479}"/>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graphicFrame>
        <p:nvGraphicFramePr>
          <p:cNvPr id="10" name="Table 9">
            <a:extLst>
              <a:ext uri="{FF2B5EF4-FFF2-40B4-BE49-F238E27FC236}">
                <a16:creationId xmlns:a16="http://schemas.microsoft.com/office/drawing/2014/main" id="{F80D56C9-47F7-E9D8-FD5B-40A13CBC54E6}"/>
              </a:ext>
            </a:extLst>
          </p:cNvPr>
          <p:cNvGraphicFramePr>
            <a:graphicFrameLocks noGrp="1"/>
          </p:cNvGraphicFramePr>
          <p:nvPr>
            <p:extLst>
              <p:ext uri="{D42A27DB-BD31-4B8C-83A1-F6EECF244321}">
                <p14:modId xmlns:p14="http://schemas.microsoft.com/office/powerpoint/2010/main" val="1139724810"/>
              </p:ext>
            </p:extLst>
          </p:nvPr>
        </p:nvGraphicFramePr>
        <p:xfrm>
          <a:off x="228600" y="3342831"/>
          <a:ext cx="8573940" cy="2563005"/>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02584">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983885">
                <a:tc>
                  <a:txBody>
                    <a:bodyPr/>
                    <a:lstStyle/>
                    <a:p>
                      <a:r>
                        <a:rPr lang="en-US" sz="1600" dirty="0"/>
                        <a:t>L: A</a:t>
                      </a:r>
                    </a:p>
                    <a:p>
                      <a:r>
                        <a:rPr lang="en-US" sz="1600" dirty="0"/>
                        <a:t>C: L</a:t>
                      </a:r>
                    </a:p>
                    <a:p>
                      <a:r>
                        <a:rPr lang="en-US" sz="1600" dirty="0"/>
                        <a:t>R: III</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Interlocked doors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Key control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Radiological training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 – Design of water system</a:t>
                      </a:r>
                    </a:p>
                  </a:txBody>
                  <a:tcPr/>
                </a:tc>
                <a:tc>
                  <a:txBody>
                    <a:bodyPr/>
                    <a:lstStyle/>
                    <a:p>
                      <a:r>
                        <a:rPr lang="en-US" sz="1600" dirty="0"/>
                        <a:t>L: BEU</a:t>
                      </a:r>
                    </a:p>
                    <a:p>
                      <a:r>
                        <a:rPr lang="en-US" sz="1600" dirty="0"/>
                        <a:t>C: N</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2199871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08E8-0C26-8C1A-06C4-27D15D0341E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DD487B-43D6-6FA4-B78A-BDD2F9502C0B}"/>
              </a:ext>
            </a:extLst>
          </p:cNvPr>
          <p:cNvSpPr>
            <a:spLocks noGrp="1"/>
          </p:cNvSpPr>
          <p:nvPr>
            <p:ph idx="1"/>
          </p:nvPr>
        </p:nvSpPr>
        <p:spPr>
          <a:xfrm>
            <a:off x="228600" y="729649"/>
            <a:ext cx="8672513" cy="2502568"/>
          </a:xfrm>
        </p:spPr>
        <p:txBody>
          <a:bodyPr/>
          <a:lstStyle/>
          <a:p>
            <a:r>
              <a:rPr lang="en-US" sz="1800" dirty="0"/>
              <a:t>Air Activation</a:t>
            </a:r>
          </a:p>
          <a:p>
            <a:pPr lvl="1"/>
            <a:r>
              <a:rPr lang="en-US" sz="1800" dirty="0"/>
              <a:t>Air activation from scattered beam off target</a:t>
            </a:r>
          </a:p>
          <a:p>
            <a:pPr lvl="1"/>
            <a:r>
              <a:rPr lang="en-US" sz="1800" dirty="0"/>
              <a:t>In </a:t>
            </a:r>
            <a:r>
              <a:rPr lang="en-US" sz="1800" dirty="0" err="1"/>
              <a:t>SeaQuest</a:t>
            </a:r>
            <a:r>
              <a:rPr lang="en-US" sz="1800" dirty="0"/>
              <a:t> operations 120 minute cool-off</a:t>
            </a:r>
            <a:endParaRPr lang="en-US" sz="1600" dirty="0"/>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0862A1EE-5D0B-60A6-908D-0391E04CAF57}"/>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73A47B74-BB61-5341-70F7-0D9085C862BE}"/>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AB2E3F29-48B6-CB1F-172C-7382233838E1}"/>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81DAED2F-D07D-1F00-9A6A-C33EB417993E}"/>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graphicFrame>
        <p:nvGraphicFramePr>
          <p:cNvPr id="10" name="Table 9">
            <a:extLst>
              <a:ext uri="{FF2B5EF4-FFF2-40B4-BE49-F238E27FC236}">
                <a16:creationId xmlns:a16="http://schemas.microsoft.com/office/drawing/2014/main" id="{21DA8A73-938A-2839-C3C2-D9A31CE896C2}"/>
              </a:ext>
            </a:extLst>
          </p:cNvPr>
          <p:cNvGraphicFramePr>
            <a:graphicFrameLocks noGrp="1"/>
          </p:cNvGraphicFramePr>
          <p:nvPr>
            <p:extLst>
              <p:ext uri="{D42A27DB-BD31-4B8C-83A1-F6EECF244321}">
                <p14:modId xmlns:p14="http://schemas.microsoft.com/office/powerpoint/2010/main" val="3711998626"/>
              </p:ext>
            </p:extLst>
          </p:nvPr>
        </p:nvGraphicFramePr>
        <p:xfrm>
          <a:off x="228600" y="3342831"/>
          <a:ext cx="8573940" cy="2563005"/>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02584">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983885">
                <a:tc>
                  <a:txBody>
                    <a:bodyPr/>
                    <a:lstStyle/>
                    <a:p>
                      <a:r>
                        <a:rPr lang="en-US" sz="1600" dirty="0"/>
                        <a:t>L: A</a:t>
                      </a:r>
                    </a:p>
                    <a:p>
                      <a:r>
                        <a:rPr lang="en-US" sz="1600" dirty="0"/>
                        <a:t>C: H</a:t>
                      </a:r>
                    </a:p>
                    <a:p>
                      <a:r>
                        <a:rPr lang="en-US" sz="1600" dirty="0"/>
                        <a:t>R: I</a:t>
                      </a:r>
                    </a:p>
                  </a:txBody>
                  <a:tcPr/>
                </a:tc>
                <a:tc>
                  <a:txBody>
                    <a:bodyPr/>
                    <a:lstStyle/>
                    <a:p>
                      <a:r>
                        <a:rPr lang="en-US" sz="1600" b="0" kern="1200" dirty="0">
                          <a:solidFill>
                            <a:schemeClr val="dk1"/>
                          </a:solidFill>
                          <a:effectLst/>
                          <a:latin typeface="+mn-lt"/>
                          <a:ea typeface="+mn-ea"/>
                          <a:cs typeface="+mn-cs"/>
                        </a:rPr>
                        <a:t>P – Interlock system preventing access to beam enclosure while beam is present.</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 – Air monitoring system</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 – Beam loss monitoring system</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 – Cool-off time</a:t>
                      </a:r>
                    </a:p>
                    <a:p>
                      <a:r>
                        <a:rPr lang="en-US" sz="1600" b="0" kern="1200" dirty="0">
                          <a:solidFill>
                            <a:schemeClr val="dk1"/>
                          </a:solidFill>
                          <a:effectLst/>
                          <a:latin typeface="+mn-lt"/>
                          <a:ea typeface="+mn-ea"/>
                          <a:cs typeface="+mn-cs"/>
                        </a:rPr>
                        <a:t>M – Ventilation system design</a:t>
                      </a:r>
                      <a:endParaRPr lang="en-US" sz="1600" b="1" kern="1200" dirty="0">
                        <a:solidFill>
                          <a:schemeClr val="dk1"/>
                        </a:solidFill>
                        <a:effectLst/>
                        <a:latin typeface="+mn-lt"/>
                        <a:ea typeface="+mn-ea"/>
                        <a:cs typeface="+mn-cs"/>
                      </a:endParaRPr>
                    </a:p>
                    <a:p>
                      <a:r>
                        <a:rPr lang="en-US" sz="1600" kern="1200" dirty="0">
                          <a:solidFill>
                            <a:schemeClr val="dk1"/>
                          </a:solidFill>
                          <a:effectLst/>
                          <a:latin typeface="+mn-lt"/>
                          <a:ea typeface="+mn-ea"/>
                          <a:cs typeface="+mn-cs"/>
                        </a:rPr>
                        <a:t>M – Run conditions</a:t>
                      </a:r>
                      <a:r>
                        <a:rPr lang="en-US" sz="1600" dirty="0">
                          <a:effectLst/>
                        </a:rPr>
                        <a:t> </a:t>
                      </a:r>
                      <a:endParaRPr lang="en-US" sz="1600" dirty="0"/>
                    </a:p>
                  </a:txBody>
                  <a:tcPr/>
                </a:tc>
                <a:tc>
                  <a:txBody>
                    <a:bodyPr/>
                    <a:lstStyle/>
                    <a:p>
                      <a:r>
                        <a:rPr lang="en-US" sz="1600" dirty="0"/>
                        <a:t>L: BEU</a:t>
                      </a:r>
                    </a:p>
                    <a:p>
                      <a:r>
                        <a:rPr lang="en-US" sz="1600" dirty="0"/>
                        <a:t>C: L</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473020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1680209"/>
          </a:xfrm>
        </p:spPr>
        <p:txBody>
          <a:bodyPr/>
          <a:lstStyle/>
          <a:p>
            <a:r>
              <a:rPr lang="en-US" sz="2000" dirty="0"/>
              <a:t>Radioactive Waste</a:t>
            </a:r>
          </a:p>
          <a:p>
            <a:pPr lvl="1"/>
            <a:r>
              <a:rPr lang="en-US" sz="1800" dirty="0"/>
              <a:t>Radioactive waste produced during Main Injector operations will be managed within the established Radiological Protection Program (RPP) as prescribed in the </a:t>
            </a:r>
            <a:r>
              <a:rPr lang="en-US" sz="1800" dirty="0">
                <a:effectLst/>
                <a:latin typeface="Helvetica" panose="020B0604020202020204" pitchFamily="34" charset="0"/>
                <a:ea typeface="MS Mincho" panose="02020609040205080304" pitchFamily="49" charset="-128"/>
              </a:rPr>
              <a:t>Fermilab Radiological Control Manual (</a:t>
            </a:r>
            <a:r>
              <a:rPr lang="en-US" sz="1800" dirty="0"/>
              <a:t>FRCM)</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161547103"/>
              </p:ext>
            </p:extLst>
          </p:nvPr>
        </p:nvGraphicFramePr>
        <p:xfrm>
          <a:off x="341460" y="3035407"/>
          <a:ext cx="8573940" cy="2394784"/>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en-US" sz="1600" dirty="0"/>
                        <a:t>L: A</a:t>
                      </a:r>
                    </a:p>
                    <a:p>
                      <a:r>
                        <a:rPr lang="en-US" sz="1600" dirty="0"/>
                        <a:t>C: L</a:t>
                      </a:r>
                    </a:p>
                    <a:p>
                      <a:r>
                        <a:rPr lang="en-US" sz="1600" dirty="0"/>
                        <a:t>R: III</a:t>
                      </a:r>
                    </a:p>
                  </a:txBody>
                  <a:tcPr/>
                </a:tc>
                <a:tc>
                  <a:txBody>
                    <a:bodyPr/>
                    <a:lstStyle/>
                    <a:p>
                      <a:pPr marL="273050" marR="0" indent="-273050">
                        <a:lnSpc>
                          <a:spcPct val="107000"/>
                        </a:lnSpc>
                        <a:spcBef>
                          <a:spcPts val="60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P – Radiological worker training</a:t>
                      </a:r>
                    </a:p>
                    <a:p>
                      <a:pPr marL="273050" marR="0" indent="-273050">
                        <a:lnSpc>
                          <a:spcPct val="107000"/>
                        </a:lnSpc>
                        <a:spcBef>
                          <a:spcPts val="60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P – Locked doors</a:t>
                      </a:r>
                    </a:p>
                    <a:p>
                      <a:pPr marL="273050" marR="0" indent="-273050">
                        <a:lnSpc>
                          <a:spcPct val="107000"/>
                        </a:lnSpc>
                        <a:spcBef>
                          <a:spcPts val="60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P - Key control program</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273050" marR="0" indent="-27305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M – Any item in a beam enclosure during beam-on conditions is removed and surveyed by radiological workers and classified appropriately </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273050" marR="0" indent="-27305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M – Any item identified for disposal is surveyed and processed by Radiological Control organization personnel in accordance with FRCM chapter 4</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1600" dirty="0"/>
                        <a:t>L: BEU</a:t>
                      </a:r>
                    </a:p>
                    <a:p>
                      <a:r>
                        <a:rPr lang="en-US" sz="1600" dirty="0"/>
                        <a:t>C: N</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502648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Neutrino Switchyard 120 Experimental Area Overview</a:t>
            </a:r>
          </a:p>
          <a:p>
            <a:r>
              <a:rPr lang="en-US" sz="2800" dirty="0"/>
              <a:t>Hazard Inventory </a:t>
            </a:r>
          </a:p>
          <a:p>
            <a:r>
              <a:rPr lang="en-US" sz="2800" dirty="0"/>
              <a:t>Non-Accelerator Specific Hazards </a:t>
            </a:r>
          </a:p>
          <a:p>
            <a:r>
              <a:rPr lang="en-US" sz="2800" dirty="0"/>
              <a:t>Accelerator Specific Hazards </a:t>
            </a:r>
          </a:p>
          <a:p>
            <a:r>
              <a:rPr lang="en-US" sz="2800" dirty="0"/>
              <a:t>Maximum Credible Incident (MCI) Discussion</a:t>
            </a:r>
          </a:p>
          <a:p>
            <a:r>
              <a:rPr lang="en-US" sz="2800" dirty="0"/>
              <a:t>Summary of Credited Controls </a:t>
            </a:r>
          </a:p>
          <a:p>
            <a:r>
              <a:rPr lang="en-US" sz="2800" dirty="0"/>
              <a:t>Summary of Defense in Depth Controls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1/23/24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3276048"/>
          </a:xfrm>
        </p:spPr>
        <p:txBody>
          <a:bodyPr/>
          <a:lstStyle/>
          <a:p>
            <a:r>
              <a:rPr lang="en-US" sz="2000" dirty="0"/>
              <a:t>Contamination</a:t>
            </a:r>
          </a:p>
          <a:p>
            <a:pPr lvl="1"/>
            <a:r>
              <a:rPr lang="en-US" sz="1800" dirty="0"/>
              <a:t>Contamination possible in the </a:t>
            </a:r>
            <a:r>
              <a:rPr lang="en-US" sz="1800" dirty="0" err="1"/>
              <a:t>SpinQuest</a:t>
            </a:r>
            <a:r>
              <a:rPr lang="en-US" sz="1800" dirty="0"/>
              <a:t> target cave area with beam going through air gap</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323246890"/>
              </p:ext>
            </p:extLst>
          </p:nvPr>
        </p:nvGraphicFramePr>
        <p:xfrm>
          <a:off x="277886" y="3429000"/>
          <a:ext cx="8573940" cy="200457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pPr marL="0" marR="0">
                        <a:lnSpc>
                          <a:spcPct val="107000"/>
                        </a:lnSpc>
                        <a:spcBef>
                          <a:spcPts val="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L: A</a:t>
                      </a:r>
                      <a:endParaRPr lang="en-US" sz="16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C: H</a:t>
                      </a:r>
                      <a:endParaRPr lang="en-US" sz="16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R: I</a:t>
                      </a:r>
                      <a:endParaRPr lang="en-US" sz="16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1400" b="0" kern="1200" dirty="0">
                          <a:solidFill>
                            <a:schemeClr val="dk1"/>
                          </a:solidFill>
                          <a:effectLst/>
                          <a:latin typeface="+mn-lt"/>
                          <a:ea typeface="+mn-ea"/>
                          <a:cs typeface="+mn-cs"/>
                        </a:rPr>
                        <a:t>P – Locked gates</a:t>
                      </a:r>
                    </a:p>
                    <a:p>
                      <a:r>
                        <a:rPr lang="en-US" sz="1400" b="0" kern="1200" dirty="0">
                          <a:solidFill>
                            <a:schemeClr val="dk1"/>
                          </a:solidFill>
                          <a:effectLst/>
                          <a:latin typeface="+mn-lt"/>
                          <a:ea typeface="+mn-ea"/>
                          <a:cs typeface="+mn-cs"/>
                        </a:rPr>
                        <a:t>P – Key control program</a:t>
                      </a:r>
                    </a:p>
                    <a:p>
                      <a:r>
                        <a:rPr lang="en-US" sz="1400" b="0" kern="1200" dirty="0">
                          <a:solidFill>
                            <a:schemeClr val="dk1"/>
                          </a:solidFill>
                          <a:effectLst/>
                          <a:latin typeface="+mn-lt"/>
                          <a:ea typeface="+mn-ea"/>
                          <a:cs typeface="+mn-cs"/>
                        </a:rPr>
                        <a:t>P – Radiological training</a:t>
                      </a:r>
                    </a:p>
                    <a:p>
                      <a:r>
                        <a:rPr lang="en-US" sz="1400" b="0" kern="1200" dirty="0">
                          <a:solidFill>
                            <a:schemeClr val="dk1"/>
                          </a:solidFill>
                          <a:effectLst/>
                          <a:latin typeface="+mn-lt"/>
                          <a:ea typeface="+mn-ea"/>
                          <a:cs typeface="+mn-cs"/>
                        </a:rPr>
                        <a:t>M – RCT coverage and/or job specific RWP</a:t>
                      </a:r>
                    </a:p>
                    <a:p>
                      <a:r>
                        <a:rPr lang="en-US" sz="1400" b="0" kern="1200" dirty="0">
                          <a:solidFill>
                            <a:schemeClr val="dk1"/>
                          </a:solidFill>
                          <a:effectLst/>
                          <a:latin typeface="+mn-lt"/>
                          <a:ea typeface="+mn-ea"/>
                          <a:cs typeface="+mn-cs"/>
                        </a:rPr>
                        <a:t>M – Monitoring via contamination wipes</a:t>
                      </a:r>
                      <a:endParaRPr lang="en-US" sz="1400" b="1" kern="1200" dirty="0">
                        <a:solidFill>
                          <a:schemeClr val="dk1"/>
                        </a:solidFill>
                        <a:effectLst/>
                        <a:latin typeface="+mn-lt"/>
                        <a:ea typeface="+mn-ea"/>
                        <a:cs typeface="+mn-cs"/>
                      </a:endParaRPr>
                    </a:p>
                    <a:p>
                      <a:r>
                        <a:rPr lang="en-US" sz="1400" b="0" kern="1200" dirty="0">
                          <a:solidFill>
                            <a:schemeClr val="dk1"/>
                          </a:solidFill>
                          <a:effectLst/>
                          <a:latin typeface="+mn-lt"/>
                          <a:ea typeface="+mn-ea"/>
                          <a:cs typeface="+mn-cs"/>
                        </a:rPr>
                        <a:t> </a:t>
                      </a:r>
                    </a:p>
                  </a:txBody>
                  <a:tcPr/>
                </a:tc>
                <a:tc>
                  <a:txBody>
                    <a:bodyPr/>
                    <a:lstStyle/>
                    <a:p>
                      <a:r>
                        <a:rPr lang="en-US" sz="1800" b="0" kern="1200" dirty="0">
                          <a:solidFill>
                            <a:schemeClr val="dk1"/>
                          </a:solidFill>
                          <a:effectLst/>
                          <a:latin typeface="+mn-lt"/>
                          <a:ea typeface="+mn-ea"/>
                          <a:cs typeface="+mn-cs"/>
                        </a:rPr>
                        <a:t>L:EU</a:t>
                      </a:r>
                      <a:endParaRPr lang="en-US" sz="1800" b="1" kern="1200" dirty="0">
                        <a:solidFill>
                          <a:schemeClr val="dk1"/>
                        </a:solidFill>
                        <a:effectLst/>
                        <a:latin typeface="+mn-lt"/>
                        <a:ea typeface="+mn-ea"/>
                        <a:cs typeface="+mn-cs"/>
                      </a:endParaRPr>
                    </a:p>
                    <a:p>
                      <a:r>
                        <a:rPr lang="en-US" sz="1800" b="0" kern="1200" dirty="0">
                          <a:solidFill>
                            <a:schemeClr val="dk1"/>
                          </a:solidFill>
                          <a:effectLst/>
                          <a:latin typeface="+mn-lt"/>
                          <a:ea typeface="+mn-ea"/>
                          <a:cs typeface="+mn-cs"/>
                        </a:rPr>
                        <a:t>C: L</a:t>
                      </a:r>
                      <a:endParaRPr lang="en-US" sz="1800" b="1" kern="1200" dirty="0">
                        <a:solidFill>
                          <a:schemeClr val="dk1"/>
                        </a:solidFill>
                        <a:effectLst/>
                        <a:latin typeface="+mn-lt"/>
                        <a:ea typeface="+mn-ea"/>
                        <a:cs typeface="+mn-cs"/>
                      </a:endParaRPr>
                    </a:p>
                    <a:p>
                      <a:r>
                        <a:rPr lang="en-US" sz="1800" b="0" kern="1200" dirty="0">
                          <a:solidFill>
                            <a:schemeClr val="dk1"/>
                          </a:solidFill>
                          <a:effectLst/>
                          <a:latin typeface="+mn-lt"/>
                          <a:ea typeface="+mn-ea"/>
                          <a:cs typeface="+mn-cs"/>
                        </a:rPr>
                        <a:t>R: IV</a:t>
                      </a:r>
                      <a:endParaRPr lang="en-US" sz="1800" b="1" kern="1200" dirty="0">
                        <a:solidFill>
                          <a:schemeClr val="dk1"/>
                        </a:solidFill>
                        <a:effectLst/>
                        <a:latin typeface="+mn-lt"/>
                        <a:ea typeface="+mn-ea"/>
                        <a:cs typeface="+mn-cs"/>
                      </a:endParaRPr>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161964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DB21F-0E2B-E800-5B5F-109B6660E22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4F491A-FBA1-217D-647D-EFB5014F731F}"/>
              </a:ext>
            </a:extLst>
          </p:cNvPr>
          <p:cNvSpPr>
            <a:spLocks noGrp="1"/>
          </p:cNvSpPr>
          <p:nvPr>
            <p:ph idx="1"/>
          </p:nvPr>
        </p:nvSpPr>
        <p:spPr>
          <a:xfrm>
            <a:off x="0" y="679629"/>
            <a:ext cx="8915400" cy="3276048"/>
          </a:xfrm>
        </p:spPr>
        <p:txBody>
          <a:bodyPr/>
          <a:lstStyle/>
          <a:p>
            <a:r>
              <a:rPr lang="en-US" sz="2000" dirty="0"/>
              <a:t>Ammonia</a:t>
            </a:r>
          </a:p>
          <a:p>
            <a:pPr lvl="1"/>
            <a:r>
              <a:rPr lang="en-US" sz="1600" dirty="0">
                <a:latin typeface="Helvetica" pitchFamily="2" charset="0"/>
              </a:rPr>
              <a:t>At most 28.9 grams of solid ammonia used as target material </a:t>
            </a:r>
            <a:r>
              <a:rPr lang="en-US" sz="1600" dirty="0">
                <a:effectLst/>
                <a:latin typeface="Helvetica" pitchFamily="2" charset="0"/>
                <a:ea typeface="Times New Roman" panose="02020603050405020304" pitchFamily="18" charset="0"/>
                <a:cs typeface="Times New Roman" panose="02020603050405020304" pitchFamily="18" charset="0"/>
              </a:rPr>
              <a:t>presents a toxicity hazard should its temperature rise above its melting point of -77°C</a:t>
            </a:r>
            <a:r>
              <a:rPr lang="en-US" sz="1600" dirty="0">
                <a:effectLst/>
                <a:latin typeface="Helvetica" pitchFamily="2" charset="0"/>
              </a:rPr>
              <a:t> </a:t>
            </a:r>
            <a:endParaRPr lang="en-US" sz="1600" dirty="0">
              <a:latin typeface="Helvetica" pitchFamily="2" charset="0"/>
            </a:endParaRPr>
          </a:p>
          <a:p>
            <a:pPr lvl="1"/>
            <a:r>
              <a:rPr lang="en-US" sz="1600" dirty="0">
                <a:effectLst/>
                <a:latin typeface="Helvetica" pitchFamily="2" charset="0"/>
                <a:ea typeface="Times New Roman" panose="02020603050405020304" pitchFamily="18" charset="0"/>
                <a:cs typeface="Times New Roman" panose="02020603050405020304" pitchFamily="18" charset="0"/>
              </a:rPr>
              <a:t>An active ventilation system in NM3 target cave comprising a 1,800 CFM curtain fan blowing air into the target cave and a 5,000 SCFM explosion proof, ducted fan draws any ammonia away from the target cave and dilutes the gas in the NM3 enclosure</a:t>
            </a:r>
            <a:r>
              <a:rPr lang="en-US" sz="1600" dirty="0">
                <a:effectLst/>
                <a:latin typeface="Helvetica" pitchFamily="2" charset="0"/>
              </a:rPr>
              <a:t> </a:t>
            </a:r>
          </a:p>
          <a:p>
            <a:pPr lvl="1"/>
            <a:r>
              <a:rPr lang="en-US" sz="1600" dirty="0">
                <a:effectLst/>
                <a:latin typeface="Helvetica" pitchFamily="2" charset="0"/>
                <a:ea typeface="Times New Roman" panose="02020603050405020304" pitchFamily="18" charset="0"/>
                <a:cs typeface="Times New Roman" panose="02020603050405020304" pitchFamily="18" charset="0"/>
              </a:rPr>
              <a:t>Automatic activation of the ventilation system, warning lights and sounding of an audio alarm, occurs should either of two sensors located in the target cave detect ammonia concentrations above 25 ppm</a:t>
            </a:r>
            <a:r>
              <a:rPr lang="en-US" sz="1600" dirty="0">
                <a:effectLst/>
                <a:latin typeface="Helvetica" pitchFamily="2" charset="0"/>
              </a:rPr>
              <a:t> </a:t>
            </a:r>
          </a:p>
          <a:p>
            <a:pPr lvl="1"/>
            <a:r>
              <a:rPr lang="en-US" sz="1600" dirty="0">
                <a:effectLst/>
                <a:latin typeface="Helvetica" pitchFamily="2" charset="0"/>
              </a:rPr>
              <a:t>FIRUS alarm</a:t>
            </a:r>
          </a:p>
          <a:p>
            <a:pPr lvl="1"/>
            <a:r>
              <a:rPr lang="en-US" sz="1600" dirty="0">
                <a:latin typeface="Helvetica" pitchFamily="2" charset="0"/>
              </a:rPr>
              <a:t>Key control to ensure only trained personnel present during a target changeout</a:t>
            </a:r>
          </a:p>
          <a:p>
            <a:pPr lvl="1"/>
            <a:r>
              <a:rPr lang="en-US" sz="1600" dirty="0">
                <a:effectLst/>
                <a:latin typeface="Helvetica" pitchFamily="2" charset="0"/>
              </a:rPr>
              <a:t>Ventilation system locked ON during target changeouts</a:t>
            </a:r>
          </a:p>
          <a:p>
            <a:pPr lvl="1"/>
            <a:r>
              <a:rPr lang="en-US" sz="1600" dirty="0">
                <a:latin typeface="Helvetica" pitchFamily="2" charset="0"/>
              </a:rPr>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8CCC6B83-7D5D-8005-CE58-27DDC6DED8C1}"/>
              </a:ext>
            </a:extLst>
          </p:cNvPr>
          <p:cNvSpPr>
            <a:spLocks noGrp="1"/>
          </p:cNvSpPr>
          <p:nvPr>
            <p:ph type="title"/>
          </p:nvPr>
        </p:nvSpPr>
        <p:spPr/>
        <p:txBody>
          <a:bodyPr/>
          <a:lstStyle/>
          <a:p>
            <a:r>
              <a:rPr lang="en-US" dirty="0"/>
              <a:t>Non-Accelerator Specific Hazards – Toxic Materials</a:t>
            </a:r>
          </a:p>
        </p:txBody>
      </p:sp>
      <p:sp>
        <p:nvSpPr>
          <p:cNvPr id="4" name="Date Placeholder 3">
            <a:extLst>
              <a:ext uri="{FF2B5EF4-FFF2-40B4-BE49-F238E27FC236}">
                <a16:creationId xmlns:a16="http://schemas.microsoft.com/office/drawing/2014/main" id="{EB305344-67D1-50FE-18B0-578D99B4610F}"/>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1689DDBC-A348-23C8-EB21-1395D1A4FC88}"/>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17C62DD5-6766-ECC1-1C4B-B8994B1CE07C}"/>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graphicFrame>
        <p:nvGraphicFramePr>
          <p:cNvPr id="10" name="Table 9">
            <a:extLst>
              <a:ext uri="{FF2B5EF4-FFF2-40B4-BE49-F238E27FC236}">
                <a16:creationId xmlns:a16="http://schemas.microsoft.com/office/drawing/2014/main" id="{428ECC4B-36A7-5AD5-0F33-4D1F0D7BADFF}"/>
              </a:ext>
            </a:extLst>
          </p:cNvPr>
          <p:cNvGraphicFramePr>
            <a:graphicFrameLocks noGrp="1"/>
          </p:cNvGraphicFramePr>
          <p:nvPr>
            <p:extLst>
              <p:ext uri="{D42A27DB-BD31-4B8C-83A1-F6EECF244321}">
                <p14:modId xmlns:p14="http://schemas.microsoft.com/office/powerpoint/2010/main" val="394236663"/>
              </p:ext>
            </p:extLst>
          </p:nvPr>
        </p:nvGraphicFramePr>
        <p:xfrm>
          <a:off x="222250" y="4705994"/>
          <a:ext cx="8573940" cy="1587317"/>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24700">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008197">
                <a:tc>
                  <a:txBody>
                    <a:bodyPr/>
                    <a:lstStyle/>
                    <a:p>
                      <a:pPr marL="0" marR="0">
                        <a:lnSpc>
                          <a:spcPct val="107000"/>
                        </a:lnSpc>
                        <a:spcBef>
                          <a:spcPts val="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L: A</a:t>
                      </a:r>
                      <a:endParaRPr lang="en-US" sz="16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C: M</a:t>
                      </a:r>
                      <a:endParaRPr lang="en-US" sz="16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R: II</a:t>
                      </a:r>
                      <a:endParaRPr lang="en-US" sz="16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1400" b="0" kern="1200" dirty="0">
                          <a:solidFill>
                            <a:schemeClr val="dk1"/>
                          </a:solidFill>
                          <a:effectLst/>
                          <a:latin typeface="+mn-lt"/>
                          <a:ea typeface="+mn-ea"/>
                          <a:cs typeface="+mn-cs"/>
                        </a:rPr>
                        <a:t>P – Standard Operating Procedures for handling</a:t>
                      </a:r>
                    </a:p>
                    <a:p>
                      <a:r>
                        <a:rPr lang="en-US" sz="1400" b="0" kern="1200" dirty="0">
                          <a:solidFill>
                            <a:schemeClr val="dk1"/>
                          </a:solidFill>
                          <a:effectLst/>
                          <a:latin typeface="+mn-lt"/>
                          <a:ea typeface="+mn-ea"/>
                          <a:cs typeface="+mn-cs"/>
                        </a:rPr>
                        <a:t>P – Training</a:t>
                      </a:r>
                    </a:p>
                    <a:p>
                      <a:r>
                        <a:rPr lang="en-US" sz="1400" b="0" kern="1200" dirty="0">
                          <a:solidFill>
                            <a:schemeClr val="dk1"/>
                          </a:solidFill>
                          <a:effectLst/>
                          <a:latin typeface="+mn-lt"/>
                          <a:ea typeface="+mn-ea"/>
                          <a:cs typeface="+mn-cs"/>
                        </a:rPr>
                        <a:t>M – PPE (dermal)</a:t>
                      </a:r>
                    </a:p>
                    <a:p>
                      <a:r>
                        <a:rPr lang="en-US" sz="1400" b="0" kern="1200" dirty="0">
                          <a:solidFill>
                            <a:schemeClr val="dk1"/>
                          </a:solidFill>
                          <a:effectLst/>
                          <a:latin typeface="+mn-lt"/>
                          <a:ea typeface="+mn-ea"/>
                          <a:cs typeface="+mn-cs"/>
                        </a:rPr>
                        <a:t>M – Engineering control (room ventilation)</a:t>
                      </a:r>
                      <a:endParaRPr lang="en-US" sz="1400" b="1" kern="1200" dirty="0">
                        <a:solidFill>
                          <a:schemeClr val="dk1"/>
                        </a:solidFill>
                        <a:effectLst/>
                        <a:latin typeface="+mn-lt"/>
                        <a:ea typeface="+mn-ea"/>
                        <a:cs typeface="+mn-cs"/>
                      </a:endParaRPr>
                    </a:p>
                  </a:txBody>
                  <a:tcPr/>
                </a:tc>
                <a:tc>
                  <a:txBody>
                    <a:bodyPr/>
                    <a:lstStyle/>
                    <a:p>
                      <a:r>
                        <a:rPr lang="en-US" sz="1800" b="0" kern="1200" dirty="0">
                          <a:solidFill>
                            <a:schemeClr val="dk1"/>
                          </a:solidFill>
                          <a:effectLst/>
                          <a:latin typeface="+mn-lt"/>
                          <a:ea typeface="+mn-ea"/>
                          <a:cs typeface="+mn-cs"/>
                        </a:rPr>
                        <a:t>L: EU</a:t>
                      </a:r>
                      <a:endParaRPr lang="en-US" sz="1800" b="1" kern="1200" dirty="0">
                        <a:solidFill>
                          <a:schemeClr val="dk1"/>
                        </a:solidFill>
                        <a:effectLst/>
                        <a:latin typeface="+mn-lt"/>
                        <a:ea typeface="+mn-ea"/>
                        <a:cs typeface="+mn-cs"/>
                      </a:endParaRPr>
                    </a:p>
                    <a:p>
                      <a:r>
                        <a:rPr lang="en-US" sz="1800" b="0" kern="1200" dirty="0">
                          <a:solidFill>
                            <a:schemeClr val="dk1"/>
                          </a:solidFill>
                          <a:effectLst/>
                          <a:latin typeface="+mn-lt"/>
                          <a:ea typeface="+mn-ea"/>
                          <a:cs typeface="+mn-cs"/>
                        </a:rPr>
                        <a:t>C: N</a:t>
                      </a:r>
                      <a:endParaRPr lang="en-US" sz="1800" b="1" kern="1200" dirty="0">
                        <a:solidFill>
                          <a:schemeClr val="dk1"/>
                        </a:solidFill>
                        <a:effectLst/>
                        <a:latin typeface="+mn-lt"/>
                        <a:ea typeface="+mn-ea"/>
                        <a:cs typeface="+mn-cs"/>
                      </a:endParaRPr>
                    </a:p>
                    <a:p>
                      <a:r>
                        <a:rPr lang="en-US" sz="1800" b="0" kern="1200" dirty="0">
                          <a:solidFill>
                            <a:schemeClr val="dk1"/>
                          </a:solidFill>
                          <a:effectLst/>
                          <a:latin typeface="+mn-lt"/>
                          <a:ea typeface="+mn-ea"/>
                          <a:cs typeface="+mn-cs"/>
                        </a:rPr>
                        <a:t>R: IV</a:t>
                      </a:r>
                      <a:endParaRPr lang="en-US" sz="1800" b="1" kern="1200" dirty="0">
                        <a:solidFill>
                          <a:schemeClr val="dk1"/>
                        </a:solidFill>
                        <a:effectLst/>
                        <a:latin typeface="+mn-lt"/>
                        <a:ea typeface="+mn-ea"/>
                        <a:cs typeface="+mn-cs"/>
                      </a:endParaRPr>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518290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193601" y="540412"/>
            <a:ext cx="8950399" cy="3276048"/>
          </a:xfrm>
        </p:spPr>
        <p:txBody>
          <a:bodyPr/>
          <a:lstStyle/>
          <a:p>
            <a:r>
              <a:rPr lang="en-US" sz="2000" dirty="0"/>
              <a:t>Fringe Fields</a:t>
            </a:r>
          </a:p>
          <a:p>
            <a:pPr lvl="1"/>
            <a:r>
              <a:rPr lang="en-US" sz="1800" dirty="0" err="1"/>
              <a:t>KMag</a:t>
            </a:r>
            <a:r>
              <a:rPr lang="en-US" sz="1800" dirty="0"/>
              <a:t>, </a:t>
            </a:r>
            <a:r>
              <a:rPr lang="en-US" sz="1800" dirty="0" err="1"/>
              <a:t>FMag</a:t>
            </a:r>
            <a:r>
              <a:rPr lang="en-US" sz="1800" dirty="0"/>
              <a:t>, target system magnet</a:t>
            </a:r>
          </a:p>
          <a:p>
            <a:pPr lvl="1"/>
            <a:r>
              <a:rPr lang="en-US" sz="1800" dirty="0"/>
              <a:t>In supervised access power supplies are config controlled off for </a:t>
            </a:r>
            <a:r>
              <a:rPr lang="en-US" sz="1800" dirty="0" err="1"/>
              <a:t>KMag</a:t>
            </a:r>
            <a:r>
              <a:rPr lang="en-US" sz="1800" dirty="0"/>
              <a:t> and </a:t>
            </a:r>
            <a:r>
              <a:rPr lang="en-US" sz="1800" dirty="0" err="1"/>
              <a:t>FMag</a:t>
            </a:r>
            <a:endParaRPr lang="en-US" sz="1800" dirty="0"/>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2250" y="-23928"/>
            <a:ext cx="9100930" cy="427877"/>
          </a:xfrm>
        </p:spPr>
        <p:txBody>
          <a:bodyPr/>
          <a:lstStyle/>
          <a:p>
            <a:r>
              <a:rPr lang="en-US" dirty="0"/>
              <a:t>Non-Accelerator Specific Hazards – Magnetic Fields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184603061"/>
              </p:ext>
            </p:extLst>
          </p:nvPr>
        </p:nvGraphicFramePr>
        <p:xfrm>
          <a:off x="285030" y="2174268"/>
          <a:ext cx="8573940" cy="4143320"/>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lang="fr-FR"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i="1" kern="1200" dirty="0">
                          <a:solidFill>
                            <a:srgbClr val="003087"/>
                          </a:solidFill>
                          <a:effectLst/>
                          <a:latin typeface="+mn-lt"/>
                          <a:ea typeface="+mn-ea"/>
                          <a:cs typeface="+mn-cs"/>
                        </a:rPr>
                        <a:t>Exposure to fringe fields beyond allowable limits (worker </a:t>
                      </a:r>
                      <a:r>
                        <a:rPr lang="en-US" sz="1100" b="1" i="1" kern="1200" dirty="0">
                          <a:solidFill>
                            <a:srgbClr val="003087"/>
                          </a:solidFill>
                          <a:effectLst/>
                          <a:latin typeface="+mn-lt"/>
                          <a:ea typeface="+mn-ea"/>
                          <a:cs typeface="+mn-cs"/>
                        </a:rPr>
                        <a:t>with</a:t>
                      </a:r>
                      <a:r>
                        <a:rPr lang="en-US" sz="1100" i="1" kern="1200" dirty="0">
                          <a:solidFill>
                            <a:srgbClr val="003087"/>
                          </a:solidFill>
                          <a:effectLst/>
                          <a:latin typeface="+mn-lt"/>
                          <a:ea typeface="+mn-ea"/>
                          <a:cs typeface="+mn-cs"/>
                        </a:rPr>
                        <a:t> ferromagnetic or electronic medical device(s))</a:t>
                      </a:r>
                      <a:r>
                        <a:rPr lang="en-US" sz="1100" kern="1200" dirty="0">
                          <a:solidFill>
                            <a:srgbClr val="003087"/>
                          </a:solidFill>
                          <a:effectLst/>
                          <a:latin typeface="+mn-lt"/>
                          <a:ea typeface="+mn-ea"/>
                          <a:cs typeface="+mn-cs"/>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A</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H</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base" latinLnBrk="0" hangingPunct="1">
                        <a:lnSpc>
                          <a:spcPct val="107000"/>
                        </a:lnSpc>
                        <a:spcBef>
                          <a:spcPts val="0"/>
                        </a:spcBef>
                        <a:spcAft>
                          <a:spcPts val="0"/>
                        </a:spcAft>
                        <a:buClrTx/>
                        <a:buSzTx/>
                        <a:buFontTx/>
                        <a:buNone/>
                        <a:tabLst/>
                        <a:defRPr/>
                      </a:pPr>
                      <a:r>
                        <a:rPr lang="en-US" sz="10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kern="1200" dirty="0">
                          <a:solidFill>
                            <a:srgbClr val="003087"/>
                          </a:solidFill>
                          <a:effectLst/>
                          <a:latin typeface="+mn-lt"/>
                          <a:ea typeface="+mn-ea"/>
                          <a:cs typeface="+mn-cs"/>
                        </a:rPr>
                        <a:t>Exposure to fringe fields beyond allowable limits (worker </a:t>
                      </a:r>
                      <a:r>
                        <a:rPr lang="en-US" sz="1000" b="1" i="1" kern="1200" dirty="0">
                          <a:solidFill>
                            <a:srgbClr val="003087"/>
                          </a:solidFill>
                          <a:effectLst/>
                          <a:latin typeface="+mn-lt"/>
                          <a:ea typeface="+mn-ea"/>
                          <a:cs typeface="+mn-cs"/>
                        </a:rPr>
                        <a:t>without</a:t>
                      </a:r>
                      <a:r>
                        <a:rPr lang="en-US" sz="1000" i="1" kern="1200" dirty="0">
                          <a:solidFill>
                            <a:srgbClr val="003087"/>
                          </a:solidFill>
                          <a:effectLst/>
                          <a:latin typeface="+mn-lt"/>
                          <a:ea typeface="+mn-ea"/>
                          <a:cs typeface="+mn-cs"/>
                        </a:rPr>
                        <a:t> ferromagnetic or electronic medical device(s))</a:t>
                      </a:r>
                      <a:r>
                        <a:rPr lang="en-US" sz="1000" kern="1200" dirty="0">
                          <a:solidFill>
                            <a:srgbClr val="003087"/>
                          </a:solidFill>
                          <a:effectLst/>
                          <a:latin typeface="+mn-lt"/>
                          <a:ea typeface="+mn-ea"/>
                          <a:cs typeface="+mn-cs"/>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A</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L</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III</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kern="1200" dirty="0">
                          <a:solidFill>
                            <a:srgbClr val="003087"/>
                          </a:solidFill>
                          <a:effectLst/>
                          <a:latin typeface="+mn-lt"/>
                          <a:ea typeface="+mn-ea"/>
                          <a:cs typeface="+mn-cs"/>
                        </a:rPr>
                        <a:t>Exposure to flying metallic objects </a:t>
                      </a:r>
                      <a:endPar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A</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M</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II</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P- Industrial hygiene conducts field surveys to establish safe field boundaries for workers.</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Access control points and individual components of concern (e.g., experiment permanent magnet) have postings to notify workers of magnetic hazard.</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 Facility specific hazard awareness training alerting to fringe fields</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Industrial hygiene conducts field surveys to establish safe field boundaries for workers.</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Access control points and individual components of concern (e.g., experiment permanent magnet) have postings to notify workers of magnetic hazard.</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 Facility specific hazard awareness training alerting to fringe fields</a:t>
                      </a:r>
                    </a:p>
                    <a:p>
                      <a:pPr marL="104775" marR="0" indent="-104775" fontAlgn="base">
                        <a:lnSpc>
                          <a:spcPct val="107000"/>
                        </a:lnSpc>
                      </a:pPr>
                      <a:r>
                        <a:rPr lang="en-US" sz="10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04775" marR="0" indent="-104775"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Brass tools are used to prevent flying metallic objects from occurring, thereby preventing worker injury as prescribed by relevant magnet SOP</a:t>
                      </a:r>
                    </a:p>
                    <a:p>
                      <a:pPr marL="104775" marR="0" indent="-104775"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P-Work Control procedure/SOP (ferromagnetic object control) requires that all ferromagnetic objects are removed prior to entry into a fringe field area (30G administrative limit).</a:t>
                      </a:r>
                      <a:r>
                        <a:rPr lang="en-US" sz="10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P-Work Control procedure/SOP requires worker training while in areas possessing fringe fields (300 G administrative limit).</a:t>
                      </a:r>
                      <a:r>
                        <a:rPr lang="en-US" sz="10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BEU</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H</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III</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BEU</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L</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IV</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BEU</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M</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IV</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30137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r>
              <a:rPr lang="en-US" sz="2800" dirty="0">
                <a:solidFill>
                  <a:schemeClr val="bg1">
                    <a:lumMod val="75000"/>
                  </a:schemeClr>
                </a:solidFill>
              </a:rPr>
              <a:t>Summary of Defense in Depth Controls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1/23/24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1393105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5575788"/>
          </a:xfrm>
        </p:spPr>
        <p:txBody>
          <a:bodyPr/>
          <a:lstStyle/>
          <a:p>
            <a:r>
              <a:rPr lang="en-US" sz="2000" dirty="0"/>
              <a:t>Prompt Ionizing Radiation – Beam Loss</a:t>
            </a:r>
          </a:p>
          <a:p>
            <a:pPr lvl="1"/>
            <a:r>
              <a:rPr lang="en-US" sz="1800" dirty="0"/>
              <a:t>Ionizing radiation due to beam loss in the Neutrino Switchyard 120 Experimental Area spaces</a:t>
            </a:r>
          </a:p>
          <a:p>
            <a:pPr lvl="1"/>
            <a:r>
              <a:rPr lang="en-US" sz="1800" dirty="0"/>
              <a:t>Analyzed maximum credible incident (MCI) to determine credited controls</a:t>
            </a:r>
          </a:p>
          <a:p>
            <a:pPr lvl="1"/>
            <a:r>
              <a:rPr lang="en-US" sz="1800" dirty="0"/>
              <a:t>Hazard applies to onsite facility workers, onsite co-located workers</a:t>
            </a:r>
          </a:p>
          <a:p>
            <a:pPr lvl="1"/>
            <a:r>
              <a:rPr lang="en-US" sz="1800" b="1" dirty="0"/>
              <a:t>Credited Controls are needed</a:t>
            </a:r>
          </a:p>
          <a:p>
            <a:pPr lvl="1"/>
            <a:endParaRPr lang="en-US" sz="1800" dirty="0"/>
          </a:p>
          <a:p>
            <a:pPr marL="0" indent="0">
              <a:buNone/>
            </a:pPr>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3411111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F16C8-31FE-9BBC-8D12-D29901B064A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8119AA-D66A-37EF-7C06-E62DC601ECCC}"/>
              </a:ext>
            </a:extLst>
          </p:cNvPr>
          <p:cNvSpPr>
            <a:spLocks noGrp="1"/>
          </p:cNvSpPr>
          <p:nvPr>
            <p:ph idx="1"/>
          </p:nvPr>
        </p:nvSpPr>
        <p:spPr>
          <a:xfrm>
            <a:off x="228600" y="971550"/>
            <a:ext cx="8672513" cy="5575788"/>
          </a:xfrm>
        </p:spPr>
        <p:txBody>
          <a:bodyPr/>
          <a:lstStyle/>
          <a:p>
            <a:r>
              <a:rPr lang="en-US" dirty="0"/>
              <a:t>Cryogenics</a:t>
            </a:r>
          </a:p>
          <a:p>
            <a:pPr lvl="1"/>
            <a:r>
              <a:rPr lang="en-US" dirty="0"/>
              <a:t>NM4 cryogenics plant takes in liquid nitrogen and gaseous helium from external sources to produce liquid helium</a:t>
            </a:r>
          </a:p>
          <a:p>
            <a:pPr lvl="1"/>
            <a:r>
              <a:rPr lang="en-US" dirty="0"/>
              <a:t>Liquid nitrogen from external </a:t>
            </a:r>
            <a:r>
              <a:rPr lang="en-US" dirty="0" err="1"/>
              <a:t>dewar</a:t>
            </a:r>
            <a:r>
              <a:rPr lang="en-US" dirty="0"/>
              <a:t> and liquid helium circulated from </a:t>
            </a:r>
            <a:r>
              <a:rPr lang="en-US" dirty="0" err="1"/>
              <a:t>cryoplant</a:t>
            </a:r>
            <a:r>
              <a:rPr lang="en-US" dirty="0"/>
              <a:t> into NM3 target cave cryostat for ammonia cooling and superconducting magnet operations</a:t>
            </a:r>
          </a:p>
          <a:p>
            <a:pPr lvl="1"/>
            <a:r>
              <a:rPr lang="en-US" dirty="0"/>
              <a:t>NM3 target cave air ventilation system described with ammonia hazard.  NM4 around </a:t>
            </a:r>
            <a:r>
              <a:rPr lang="en-US" dirty="0" err="1"/>
              <a:t>cryo</a:t>
            </a:r>
            <a:r>
              <a:rPr lang="en-US" dirty="0"/>
              <a:t> platform area has two 20,000 CFM fans for air mixing</a:t>
            </a:r>
          </a:p>
          <a:p>
            <a:pPr lvl="1"/>
            <a:r>
              <a:rPr lang="en-US" dirty="0"/>
              <a:t>Both spaces are engineered ODH 0 areas</a:t>
            </a:r>
          </a:p>
          <a:p>
            <a:pPr lvl="1"/>
            <a:r>
              <a:rPr lang="en-US" dirty="0"/>
              <a:t>Oxygen sensors and alarms present to trigger ventilation system in both the NM3 target cave and NM4 independently </a:t>
            </a:r>
          </a:p>
          <a:p>
            <a:pPr lvl="1"/>
            <a:r>
              <a:rPr lang="en-US" b="1" dirty="0"/>
              <a:t>Credited Controls Required</a:t>
            </a:r>
          </a:p>
          <a:p>
            <a:endParaRPr lang="en-US" dirty="0"/>
          </a:p>
        </p:txBody>
      </p:sp>
      <p:sp>
        <p:nvSpPr>
          <p:cNvPr id="3" name="Title 2">
            <a:extLst>
              <a:ext uri="{FF2B5EF4-FFF2-40B4-BE49-F238E27FC236}">
                <a16:creationId xmlns:a16="http://schemas.microsoft.com/office/drawing/2014/main" id="{A7DBFEF4-923D-5475-21D1-2A390488D701}"/>
              </a:ext>
            </a:extLst>
          </p:cNvPr>
          <p:cNvSpPr>
            <a:spLocks noGrp="1"/>
          </p:cNvSpPr>
          <p:nvPr>
            <p:ph type="title"/>
          </p:nvPr>
        </p:nvSpPr>
        <p:spPr/>
        <p:txBody>
          <a:bodyPr/>
          <a:lstStyle/>
          <a:p>
            <a:r>
              <a:rPr lang="en-US" dirty="0"/>
              <a:t>Accelerator Specific Hazards - ODH</a:t>
            </a:r>
          </a:p>
        </p:txBody>
      </p:sp>
      <p:sp>
        <p:nvSpPr>
          <p:cNvPr id="4" name="Date Placeholder 3">
            <a:extLst>
              <a:ext uri="{FF2B5EF4-FFF2-40B4-BE49-F238E27FC236}">
                <a16:creationId xmlns:a16="http://schemas.microsoft.com/office/drawing/2014/main" id="{B0A41418-160E-CBE1-D77A-54FF4877C5FD}"/>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C116FC58-9F28-C401-CBA8-9AA0AC9CFD49}"/>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F700D59D-67E2-A816-5C07-F21844C41065}"/>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851504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t>Maximum Credible Incident (MCI) Discussion</a:t>
            </a:r>
          </a:p>
          <a:p>
            <a:r>
              <a:rPr lang="en-US" sz="2800" dirty="0">
                <a:solidFill>
                  <a:schemeClr val="bg1">
                    <a:lumMod val="75000"/>
                  </a:schemeClr>
                </a:solidFill>
              </a:rPr>
              <a:t>Summary of Credited Controls </a:t>
            </a:r>
          </a:p>
          <a:p>
            <a:r>
              <a:rPr lang="en-US" sz="2800" dirty="0">
                <a:solidFill>
                  <a:schemeClr val="bg1">
                    <a:lumMod val="75000"/>
                  </a:schemeClr>
                </a:solidFill>
              </a:rPr>
              <a:t>Summary of Defense in Depth Controls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1/23/24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892989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1C53B-4E88-FC65-7E9D-2141F7E75E00}"/>
              </a:ext>
            </a:extLst>
          </p:cNvPr>
          <p:cNvSpPr>
            <a:spLocks noGrp="1"/>
          </p:cNvSpPr>
          <p:nvPr>
            <p:ph idx="1"/>
          </p:nvPr>
        </p:nvSpPr>
        <p:spPr/>
        <p:txBody>
          <a:bodyPr/>
          <a:lstStyle/>
          <a:p>
            <a:r>
              <a:rPr lang="en-US" sz="1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Although the experiments are installed in the Neutrino beamline areas, the experiments themselves do not affect the Maximum Credible Incident (MCI) as presented in Section III Chapter 14 for the Neutrino Area beamlines. The MCI for the experimental area is covered by the MCI analysis for the beamlines which pass through the experimental enclosures. The Neutrino area experiments do not require any additional credited controls.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000" dirty="0"/>
          </a:p>
          <a:p>
            <a:r>
              <a:rPr lang="en-US" sz="1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New experiments for the Neutrino Switchyard 120 Experimental Areas are proposed through a Technical Scope of Work (TSW).  If an experiment introduces new hazards or requires changes to beamline configuration or operations the USI screening process would evaluate any necessary changes to shielding assessments, the SAD chapter, or ASE for III-14 or IV-09.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000" dirty="0"/>
          </a:p>
        </p:txBody>
      </p:sp>
      <p:sp>
        <p:nvSpPr>
          <p:cNvPr id="3" name="Title 2">
            <a:extLst>
              <a:ext uri="{FF2B5EF4-FFF2-40B4-BE49-F238E27FC236}">
                <a16:creationId xmlns:a16="http://schemas.microsoft.com/office/drawing/2014/main" id="{612125F4-2B3B-6699-61A1-8805F6355241}"/>
              </a:ext>
            </a:extLst>
          </p:cNvPr>
          <p:cNvSpPr>
            <a:spLocks noGrp="1"/>
          </p:cNvSpPr>
          <p:nvPr>
            <p:ph type="title"/>
          </p:nvPr>
        </p:nvSpPr>
        <p:spPr/>
        <p:txBody>
          <a:bodyPr/>
          <a:lstStyle/>
          <a:p>
            <a:r>
              <a:rPr lang="en-US" dirty="0"/>
              <a:t>Maximum Credible Incident (MCI) – Radiological</a:t>
            </a:r>
          </a:p>
        </p:txBody>
      </p:sp>
      <p:sp>
        <p:nvSpPr>
          <p:cNvPr id="4" name="Date Placeholder 3">
            <a:extLst>
              <a:ext uri="{FF2B5EF4-FFF2-40B4-BE49-F238E27FC236}">
                <a16:creationId xmlns:a16="http://schemas.microsoft.com/office/drawing/2014/main" id="{03298D57-C7FF-AA6D-6D61-E65B6775C7EE}"/>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4227176B-28A4-EA31-AB8A-0BBF7B431766}"/>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3B6B3181-E340-9407-BA6E-0B418F03A5DC}"/>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3873790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t>Summary of Credited Controls </a:t>
            </a:r>
          </a:p>
          <a:p>
            <a:r>
              <a:rPr lang="en-US" sz="2800" dirty="0">
                <a:solidFill>
                  <a:schemeClr val="bg1">
                    <a:lumMod val="75000"/>
                  </a:schemeClr>
                </a:solidFill>
              </a:rPr>
              <a:t>Summary of Defense in Depth Controls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1/23/24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Tree>
    <p:extLst>
      <p:ext uri="{BB962C8B-B14F-4D97-AF65-F5344CB8AC3E}">
        <p14:creationId xmlns:p14="http://schemas.microsoft.com/office/powerpoint/2010/main" val="3107988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429418" y="891249"/>
            <a:ext cx="8118233" cy="2302525"/>
          </a:xfrm>
        </p:spPr>
        <p:txBody>
          <a:bodyPr/>
          <a:lstStyle/>
          <a:p>
            <a:pPr marL="457200" lvl="1" indent="0">
              <a:buNone/>
            </a:pPr>
            <a:endParaRPr lang="en-US" sz="1800" dirty="0"/>
          </a:p>
          <a:p>
            <a:pPr marL="0" marR="0" indent="0">
              <a:lnSpc>
                <a:spcPct val="107000"/>
              </a:lnSpc>
              <a:spcBef>
                <a:spcPts val="0"/>
              </a:spcBef>
              <a:spcAft>
                <a:spcPts val="800"/>
              </a:spcAft>
              <a:buNone/>
            </a:pPr>
            <a:r>
              <a:rPr lang="en-US" dirty="0">
                <a:effectLst/>
                <a:latin typeface="Helvetica" pitchFamily="2" charset="0"/>
                <a:ea typeface="Times New Roman" panose="02020603050405020304" pitchFamily="18" charset="0"/>
                <a:cs typeface="Times New Roman" panose="02020603050405020304" pitchFamily="18" charset="0"/>
              </a:rPr>
              <a:t>All radiological credited controls are described in the Neutrino Area SAD chapter III-14 for the entire beamline including the experimental area.</a:t>
            </a: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indent="0">
              <a:buNone/>
            </a:pPr>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Credited Controls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3297417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Neutrino Switchyard 120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r>
              <a:rPr lang="en-US" sz="2800" dirty="0">
                <a:solidFill>
                  <a:schemeClr val="bg1">
                    <a:lumMod val="75000"/>
                  </a:schemeClr>
                </a:solidFill>
              </a:rPr>
              <a:t>Summary of Defense in Depth Controls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1/23/24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2014912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6F7B8-31D9-D282-07D2-6FEA22B7CE4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400525-D087-9DF7-D80A-0E14770EC76D}"/>
              </a:ext>
            </a:extLst>
          </p:cNvPr>
          <p:cNvSpPr>
            <a:spLocks noGrp="1"/>
          </p:cNvSpPr>
          <p:nvPr>
            <p:ph idx="1"/>
          </p:nvPr>
        </p:nvSpPr>
        <p:spPr>
          <a:xfrm>
            <a:off x="222250" y="709823"/>
            <a:ext cx="8809208" cy="5283014"/>
          </a:xfrm>
        </p:spPr>
        <p:txBody>
          <a:bodyPr/>
          <a:lstStyle/>
          <a:p>
            <a:pPr marL="0" indent="0">
              <a:buNone/>
            </a:pPr>
            <a:r>
              <a:rPr lang="en-US" sz="2000" b="1" dirty="0"/>
              <a:t>ODH Safety System</a:t>
            </a:r>
          </a:p>
          <a:p>
            <a:pPr marL="457200" lvl="1" indent="0">
              <a:buNone/>
            </a:pPr>
            <a:endParaRPr lang="en-US" sz="1800" dirty="0"/>
          </a:p>
          <a:p>
            <a:pPr>
              <a:lnSpc>
                <a:spcPct val="107000"/>
              </a:lnSpc>
              <a:spcBef>
                <a:spcPts val="0"/>
              </a:spcBef>
              <a:spcAft>
                <a:spcPts val="800"/>
              </a:spcAft>
            </a:pPr>
            <a:r>
              <a:rPr lang="en-US" sz="2000" dirty="0">
                <a:effectLst/>
                <a:latin typeface="Helvetica" pitchFamily="2" charset="0"/>
                <a:ea typeface="Times New Roman" panose="02020603050405020304" pitchFamily="18" charset="0"/>
                <a:cs typeface="Times New Roman" panose="02020603050405020304" pitchFamily="18" charset="0"/>
              </a:rPr>
              <a:t>NM4 (</a:t>
            </a:r>
            <a:r>
              <a:rPr lang="en-US" sz="2000" dirty="0" err="1">
                <a:effectLst/>
                <a:latin typeface="Helvetica" pitchFamily="2" charset="0"/>
                <a:ea typeface="Times New Roman" panose="02020603050405020304" pitchFamily="18" charset="0"/>
                <a:cs typeface="Times New Roman" panose="02020603050405020304" pitchFamily="18" charset="0"/>
              </a:rPr>
              <a:t>Cryo</a:t>
            </a:r>
            <a:r>
              <a:rPr lang="en-US" sz="2000" dirty="0">
                <a:effectLst/>
                <a:latin typeface="Helvetica" pitchFamily="2" charset="0"/>
                <a:ea typeface="Times New Roman" panose="02020603050405020304" pitchFamily="18" charset="0"/>
                <a:cs typeface="Times New Roman" panose="02020603050405020304" pitchFamily="18" charset="0"/>
              </a:rPr>
              <a:t> platform)</a:t>
            </a:r>
          </a:p>
          <a:p>
            <a:pPr lvl="1">
              <a:lnSpc>
                <a:spcPct val="107000"/>
              </a:lnSpc>
              <a:spcBef>
                <a:spcPts val="0"/>
              </a:spcBef>
              <a:spcAft>
                <a:spcPts val="800"/>
              </a:spcAft>
            </a:pPr>
            <a:r>
              <a:rPr lang="en-US" sz="1800" dirty="0">
                <a:effectLst/>
                <a:latin typeface="Helvetica" pitchFamily="2" charset="0"/>
                <a:ea typeface="Times New Roman" panose="02020603050405020304" pitchFamily="18" charset="0"/>
                <a:cs typeface="Times New Roman" panose="02020603050405020304" pitchFamily="18" charset="0"/>
              </a:rPr>
              <a:t>During personnel access into NM4, the following components of the Oxygen Deficiency Hazard (ODH) Safety System shall be in place, with no known loss of safety function, during personnel access into applicable areas:</a:t>
            </a:r>
          </a:p>
          <a:p>
            <a:pPr lvl="2">
              <a:lnSpc>
                <a:spcPct val="107000"/>
              </a:lnSpc>
              <a:spcBef>
                <a:spcPts val="0"/>
              </a:spcBef>
              <a:spcAft>
                <a:spcPts val="800"/>
              </a:spcAft>
            </a:pPr>
            <a:r>
              <a:rPr lang="en-US" sz="1600" dirty="0">
                <a:effectLst/>
                <a:latin typeface="Helvetica" pitchFamily="2" charset="0"/>
                <a:ea typeface="Times New Roman" panose="02020603050405020304" pitchFamily="18" charset="0"/>
                <a:cs typeface="Times New Roman" panose="02020603050405020304" pitchFamily="18" charset="0"/>
              </a:rPr>
              <a:t>Two (2) area/fixed oxygen monitors (one high, one low)</a:t>
            </a:r>
          </a:p>
          <a:p>
            <a:pPr lvl="2">
              <a:lnSpc>
                <a:spcPct val="107000"/>
              </a:lnSpc>
              <a:spcBef>
                <a:spcPts val="0"/>
              </a:spcBef>
              <a:spcAft>
                <a:spcPts val="800"/>
              </a:spcAft>
            </a:pPr>
            <a:r>
              <a:rPr lang="en-US" sz="1600" dirty="0">
                <a:effectLst/>
                <a:latin typeface="Helvetica" pitchFamily="2" charset="0"/>
              </a:rPr>
              <a:t> </a:t>
            </a:r>
            <a:r>
              <a:rPr lang="en-US" sz="1600" dirty="0">
                <a:effectLst/>
                <a:latin typeface="Helvetica" panose="020B0604020202020204" pitchFamily="34" charset="0"/>
                <a:ea typeface="Calibri" panose="020F0502020204030204" pitchFamily="34" charset="0"/>
                <a:cs typeface="Helvetica" panose="020B0604020202020204" pitchFamily="34" charset="0"/>
              </a:rPr>
              <a:t>One (1) horn and one (1) strobe.</a:t>
            </a:r>
          </a:p>
          <a:p>
            <a:pPr>
              <a:lnSpc>
                <a:spcPct val="107000"/>
              </a:lnSpc>
              <a:spcBef>
                <a:spcPts val="0"/>
              </a:spcBef>
              <a:spcAft>
                <a:spcPts val="800"/>
              </a:spcAft>
            </a:pPr>
            <a:r>
              <a:rPr lang="en-US" sz="2000" dirty="0">
                <a:latin typeface="Helvetica" panose="020B0604020202020204" pitchFamily="34" charset="0"/>
                <a:ea typeface="Calibri" panose="020F0502020204030204" pitchFamily="34" charset="0"/>
                <a:cs typeface="Helvetica" panose="020B0604020202020204" pitchFamily="34" charset="0"/>
              </a:rPr>
              <a:t>NM3 (Target Cave)</a:t>
            </a:r>
          </a:p>
          <a:p>
            <a:pPr lvl="1">
              <a:lnSpc>
                <a:spcPct val="107000"/>
              </a:lnSpc>
              <a:spcBef>
                <a:spcPts val="0"/>
              </a:spcBef>
              <a:spcAft>
                <a:spcPts val="800"/>
              </a:spcAft>
            </a:pPr>
            <a:r>
              <a:rPr lang="en-US" sz="1800" dirty="0">
                <a:effectLst/>
                <a:latin typeface="Helvetica" pitchFamily="2" charset="0"/>
                <a:ea typeface="Times New Roman" panose="02020603050405020304" pitchFamily="18" charset="0"/>
                <a:cs typeface="Times New Roman" panose="02020603050405020304" pitchFamily="18" charset="0"/>
              </a:rPr>
              <a:t>During personnel access into NM3, the following components of the Oxygen Deficiency Hazard (ODH) Safety System shall be in place, with no known loss of safety function, during personnel access into applicable areas:</a:t>
            </a:r>
          </a:p>
          <a:p>
            <a:pPr lvl="2">
              <a:lnSpc>
                <a:spcPct val="107000"/>
              </a:lnSpc>
              <a:spcBef>
                <a:spcPts val="0"/>
              </a:spcBef>
              <a:spcAft>
                <a:spcPts val="800"/>
              </a:spcAft>
            </a:pPr>
            <a:r>
              <a:rPr lang="en-US" sz="1600" dirty="0">
                <a:effectLst/>
                <a:latin typeface="Helvetica" pitchFamily="2" charset="0"/>
                <a:ea typeface="Times New Roman" panose="02020603050405020304" pitchFamily="18" charset="0"/>
                <a:cs typeface="Times New Roman" panose="02020603050405020304" pitchFamily="18" charset="0"/>
              </a:rPr>
              <a:t>Two (2) area/fixed oxygen monitors (one high, one low)</a:t>
            </a:r>
          </a:p>
          <a:p>
            <a:pPr lvl="2">
              <a:lnSpc>
                <a:spcPct val="107000"/>
              </a:lnSpc>
              <a:spcBef>
                <a:spcPts val="0"/>
              </a:spcBef>
              <a:spcAft>
                <a:spcPts val="800"/>
              </a:spcAft>
            </a:pPr>
            <a:r>
              <a:rPr lang="en-US" sz="1600" dirty="0">
                <a:effectLst/>
                <a:latin typeface="Helvetica" pitchFamily="2" charset="0"/>
              </a:rPr>
              <a:t> </a:t>
            </a:r>
            <a:r>
              <a:rPr lang="en-US" sz="1600" dirty="0">
                <a:effectLst/>
                <a:latin typeface="Helvetica" panose="020B0604020202020204" pitchFamily="34" charset="0"/>
                <a:ea typeface="Calibri" panose="020F0502020204030204" pitchFamily="34" charset="0"/>
                <a:cs typeface="Helvetica" panose="020B0604020202020204" pitchFamily="34" charset="0"/>
              </a:rPr>
              <a:t>One (1) horn and one (1) strobe.</a:t>
            </a:r>
          </a:p>
          <a:p>
            <a:pPr>
              <a:lnSpc>
                <a:spcPct val="107000"/>
              </a:lnSpc>
              <a:spcBef>
                <a:spcPts val="0"/>
              </a:spcBef>
              <a:spcAft>
                <a:spcPts val="800"/>
              </a:spcAft>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indent="0">
              <a:buNone/>
            </a:pPr>
            <a:endParaRPr lang="en-US" dirty="0"/>
          </a:p>
          <a:p>
            <a:endParaRPr lang="en-US" dirty="0"/>
          </a:p>
          <a:p>
            <a:endParaRPr lang="en-US" dirty="0"/>
          </a:p>
        </p:txBody>
      </p:sp>
      <p:sp>
        <p:nvSpPr>
          <p:cNvPr id="3" name="Title 2">
            <a:extLst>
              <a:ext uri="{FF2B5EF4-FFF2-40B4-BE49-F238E27FC236}">
                <a16:creationId xmlns:a16="http://schemas.microsoft.com/office/drawing/2014/main" id="{CF9D9D48-9294-97B0-7FD8-B296B7D678D3}"/>
              </a:ext>
            </a:extLst>
          </p:cNvPr>
          <p:cNvSpPr>
            <a:spLocks noGrp="1"/>
          </p:cNvSpPr>
          <p:nvPr>
            <p:ph type="title"/>
          </p:nvPr>
        </p:nvSpPr>
        <p:spPr/>
        <p:txBody>
          <a:bodyPr/>
          <a:lstStyle/>
          <a:p>
            <a:r>
              <a:rPr lang="en-US" dirty="0"/>
              <a:t>Credited Controls – Active Engineering</a:t>
            </a:r>
          </a:p>
        </p:txBody>
      </p:sp>
      <p:sp>
        <p:nvSpPr>
          <p:cNvPr id="4" name="Date Placeholder 3">
            <a:extLst>
              <a:ext uri="{FF2B5EF4-FFF2-40B4-BE49-F238E27FC236}">
                <a16:creationId xmlns:a16="http://schemas.microsoft.com/office/drawing/2014/main" id="{25E124F9-8016-A525-8A74-DCAABAA22E67}"/>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4E6AD279-CC14-DBA1-7B65-D81598A17229}"/>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AC1D4B7E-508F-41D8-9601-8818556E1506}"/>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Tree>
    <p:extLst>
      <p:ext uri="{BB962C8B-B14F-4D97-AF65-F5344CB8AC3E}">
        <p14:creationId xmlns:p14="http://schemas.microsoft.com/office/powerpoint/2010/main" val="849821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r>
              <a:rPr lang="en-US" sz="2800" dirty="0"/>
              <a:t>Summary of Defense in Depth Controls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1/23/24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Tree>
    <p:extLst>
      <p:ext uri="{BB962C8B-B14F-4D97-AF65-F5344CB8AC3E}">
        <p14:creationId xmlns:p14="http://schemas.microsoft.com/office/powerpoint/2010/main" val="1676426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5306158"/>
          </a:xfrm>
        </p:spPr>
        <p:txBody>
          <a:bodyPr/>
          <a:lstStyle/>
          <a:p>
            <a:r>
              <a:rPr lang="en-US" sz="2000" dirty="0"/>
              <a:t>Training</a:t>
            </a:r>
          </a:p>
          <a:p>
            <a:pPr lvl="1"/>
            <a:r>
              <a:rPr lang="en-US" sz="1800" i="1"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Helvetica" panose="020B0604020202020204" pitchFamily="34" charset="0"/>
                <a:ea typeface="Calibri" panose="020F0502020204030204" pitchFamily="34" charset="0"/>
                <a:cs typeface="Helvetica" panose="020B0604020202020204" pitchFamily="34" charset="0"/>
              </a:rPr>
              <a:t>Radiological worker and controlled access training</a:t>
            </a:r>
          </a:p>
          <a:p>
            <a:pPr lvl="1"/>
            <a:r>
              <a:rPr lang="en-US" sz="1800" dirty="0">
                <a:latin typeface="Helvetica" panose="020B0604020202020204" pitchFamily="34" charset="0"/>
                <a:ea typeface="Calibri" panose="020F0502020204030204" pitchFamily="34" charset="0"/>
                <a:cs typeface="Helvetica" panose="020B0604020202020204" pitchFamily="34" charset="0"/>
              </a:rPr>
              <a:t>Ammonia specific training</a:t>
            </a:r>
            <a:endParaRPr lang="en-US" sz="1800" dirty="0">
              <a:effectLst/>
              <a:latin typeface="Helvetica" panose="020B0604020202020204" pitchFamily="34" charset="0"/>
              <a:ea typeface="Calibri" panose="020F0502020204030204" pitchFamily="34" charset="0"/>
              <a:cs typeface="Helvetica" panose="020B0604020202020204" pitchFamily="34" charset="0"/>
            </a:endParaRPr>
          </a:p>
          <a:p>
            <a:r>
              <a:rPr lang="en-US" sz="2000" dirty="0"/>
              <a:t>Administrative</a:t>
            </a:r>
          </a:p>
          <a:p>
            <a:pPr lvl="1"/>
            <a:r>
              <a:rPr lang="en-US" sz="1800" dirty="0"/>
              <a:t>TSW and ORC process to review and approve experiment operations</a:t>
            </a:r>
          </a:p>
          <a:p>
            <a:r>
              <a:rPr lang="en-US" sz="2000" dirty="0"/>
              <a:t>Standard Operating Procedures</a:t>
            </a:r>
          </a:p>
          <a:p>
            <a:pPr lvl="1"/>
            <a:r>
              <a:rPr lang="en-US" sz="1800" dirty="0"/>
              <a:t>Ammonia handling</a:t>
            </a:r>
          </a:p>
          <a:p>
            <a:pPr lvl="1"/>
            <a:r>
              <a:rPr lang="en-US" sz="1800" dirty="0" err="1"/>
              <a:t>Cryo</a:t>
            </a:r>
            <a:r>
              <a:rPr lang="en-US" sz="1800" dirty="0"/>
              <a:t> plant operations</a:t>
            </a:r>
          </a:p>
          <a:p>
            <a:pPr marL="0" indent="0">
              <a:buNone/>
            </a:pPr>
            <a:endParaRPr lang="en-US" sz="2000" dirty="0"/>
          </a:p>
          <a:p>
            <a:endParaRPr lang="en-US" sz="2000" dirty="0"/>
          </a:p>
          <a:p>
            <a:endParaRPr lang="en-US" sz="20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Defense in Depth Controls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2941576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Neutrino Switchyard 120 Experimental Areas Overview</a:t>
            </a:r>
          </a:p>
          <a:p>
            <a:r>
              <a:rPr lang="en-US" sz="2800" dirty="0"/>
              <a:t>Hazard Inventory </a:t>
            </a:r>
          </a:p>
          <a:p>
            <a:r>
              <a:rPr lang="en-US" sz="2800" dirty="0"/>
              <a:t>Non-Accelerator Specific Hazards </a:t>
            </a:r>
          </a:p>
          <a:p>
            <a:r>
              <a:rPr lang="en-US" sz="2800" dirty="0"/>
              <a:t>Accelerator Specific Hazards </a:t>
            </a:r>
          </a:p>
          <a:p>
            <a:r>
              <a:rPr lang="en-US" sz="2800" dirty="0"/>
              <a:t>Maximum Credible Incident (MCI) Discussion</a:t>
            </a:r>
          </a:p>
          <a:p>
            <a:r>
              <a:rPr lang="en-US" sz="2800" dirty="0"/>
              <a:t>Summary of Credited Controls </a:t>
            </a:r>
          </a:p>
          <a:p>
            <a:r>
              <a:rPr lang="en-US" sz="2800" dirty="0"/>
              <a:t>Summary of Defense in Depth Controls</a:t>
            </a:r>
          </a:p>
          <a:p>
            <a:pPr marL="1828800" lvl="4" indent="0">
              <a:buNone/>
            </a:pPr>
            <a:endParaRPr lang="en-US" dirty="0"/>
          </a:p>
        </p:txBody>
      </p:sp>
      <p:sp>
        <p:nvSpPr>
          <p:cNvPr id="7" name="Title 6"/>
          <p:cNvSpPr>
            <a:spLocks noGrp="1"/>
          </p:cNvSpPr>
          <p:nvPr>
            <p:ph type="title"/>
          </p:nvPr>
        </p:nvSpPr>
        <p:spPr/>
        <p:txBody>
          <a:bodyPr/>
          <a:lstStyle/>
          <a:p>
            <a:r>
              <a:rPr lang="en-US" dirty="0"/>
              <a:t>Summary</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1/23/24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4221810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4D6D3B-5A42-1977-CE14-30FC8D254B23}"/>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dirty="0">
                <a:solidFill>
                  <a:srgbClr val="004C97"/>
                </a:solidFill>
              </a:rPr>
              <a:t>Thank you for your attention </a:t>
            </a:r>
          </a:p>
        </p:txBody>
      </p:sp>
      <p:sp>
        <p:nvSpPr>
          <p:cNvPr id="6" name="Slide Number Placeholder 5">
            <a:extLst>
              <a:ext uri="{FF2B5EF4-FFF2-40B4-BE49-F238E27FC236}">
                <a16:creationId xmlns:a16="http://schemas.microsoft.com/office/drawing/2014/main" id="{B0313A6D-81BA-4DFB-6BC4-61878F856D0B}"/>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3" name="Date Placeholder 3">
            <a:extLst>
              <a:ext uri="{FF2B5EF4-FFF2-40B4-BE49-F238E27FC236}">
                <a16:creationId xmlns:a16="http://schemas.microsoft.com/office/drawing/2014/main" id="{CEFE1FE3-6A66-FBCE-FCF8-58EA167C8C30}"/>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7" name="Footer Placeholder 4">
            <a:extLst>
              <a:ext uri="{FF2B5EF4-FFF2-40B4-BE49-F238E27FC236}">
                <a16:creationId xmlns:a16="http://schemas.microsoft.com/office/drawing/2014/main" id="{2156C9A7-7787-00B1-4828-AE75CCB921B4}"/>
              </a:ext>
            </a:extLst>
          </p:cNvPr>
          <p:cNvSpPr>
            <a:spLocks noGrp="1"/>
          </p:cNvSpPr>
          <p:nvPr>
            <p:ph type="ftr" sz="quarter" idx="3"/>
          </p:nvPr>
        </p:nvSpPr>
        <p:spPr>
          <a:xfrm>
            <a:off x="1530603" y="6504213"/>
            <a:ext cx="6262118" cy="242873"/>
          </a:xfrm>
        </p:spPr>
        <p:txBody>
          <a:bodyPr/>
          <a:lstStyle/>
          <a:p>
            <a:pPr>
              <a:defRPr/>
            </a:pPr>
            <a:r>
              <a:rPr lang="en-US"/>
              <a:t>Evan Niner | Neutrino Switchyard 120 Experimental Area Internal Readiness Review</a:t>
            </a:r>
            <a:endParaRPr lang="en-US" b="1" dirty="0"/>
          </a:p>
        </p:txBody>
      </p:sp>
    </p:spTree>
    <p:extLst>
      <p:ext uri="{BB962C8B-B14F-4D97-AF65-F5344CB8AC3E}">
        <p14:creationId xmlns:p14="http://schemas.microsoft.com/office/powerpoint/2010/main" val="2753493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r>
              <a:rPr lang="en-US" sz="2800" dirty="0">
                <a:solidFill>
                  <a:schemeClr val="bg1">
                    <a:lumMod val="75000"/>
                  </a:schemeClr>
                </a:solidFill>
              </a:rPr>
              <a:t>Summary of Defense in Depth Controls</a:t>
            </a:r>
          </a:p>
          <a:p>
            <a:r>
              <a:rPr lang="en-US" sz="2800" dirty="0"/>
              <a:t>Backup Slide(s)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1/23/24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Internal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Tree>
    <p:extLst>
      <p:ext uri="{BB962C8B-B14F-4D97-AF65-F5344CB8AC3E}">
        <p14:creationId xmlns:p14="http://schemas.microsoft.com/office/powerpoint/2010/main" val="887881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522AC-F6AC-2653-CE5B-05C1340CD0CC}"/>
              </a:ext>
            </a:extLst>
          </p:cNvPr>
          <p:cNvSpPr>
            <a:spLocks noGrp="1"/>
          </p:cNvSpPr>
          <p:nvPr>
            <p:ph type="title"/>
          </p:nvPr>
        </p:nvSpPr>
        <p:spPr/>
        <p:txBody>
          <a:bodyPr/>
          <a:lstStyle/>
          <a:p>
            <a:r>
              <a:rPr lang="en-US" dirty="0" err="1"/>
              <a:t>SpinQuest</a:t>
            </a:r>
            <a:r>
              <a:rPr lang="en-US" dirty="0"/>
              <a:t> Engineering Notes</a:t>
            </a:r>
          </a:p>
        </p:txBody>
      </p:sp>
      <p:sp>
        <p:nvSpPr>
          <p:cNvPr id="4" name="Date Placeholder 3">
            <a:extLst>
              <a:ext uri="{FF2B5EF4-FFF2-40B4-BE49-F238E27FC236}">
                <a16:creationId xmlns:a16="http://schemas.microsoft.com/office/drawing/2014/main" id="{52E32D0F-BBE0-1DB9-A801-B887FC3054FE}"/>
              </a:ext>
            </a:extLst>
          </p:cNvPr>
          <p:cNvSpPr>
            <a:spLocks noGrp="1"/>
          </p:cNvSpPr>
          <p:nvPr>
            <p:ph type="dt" sz="half" idx="2"/>
          </p:nvPr>
        </p:nvSpPr>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48510761-4102-E435-E68D-80BDEA86224F}"/>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36C15E09-4926-76BE-7CDD-7FCF89D9866E}"/>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graphicFrame>
        <p:nvGraphicFramePr>
          <p:cNvPr id="10" name="Content Placeholder 9">
            <a:extLst>
              <a:ext uri="{FF2B5EF4-FFF2-40B4-BE49-F238E27FC236}">
                <a16:creationId xmlns:a16="http://schemas.microsoft.com/office/drawing/2014/main" id="{FCB2D2E0-C6D2-3398-D47F-E8AD8F9619B0}"/>
              </a:ext>
            </a:extLst>
          </p:cNvPr>
          <p:cNvGraphicFramePr>
            <a:graphicFrameLocks noGrp="1"/>
          </p:cNvGraphicFramePr>
          <p:nvPr>
            <p:ph idx="1"/>
            <p:extLst>
              <p:ext uri="{D42A27DB-BD31-4B8C-83A1-F6EECF244321}">
                <p14:modId xmlns:p14="http://schemas.microsoft.com/office/powerpoint/2010/main" val="3272415766"/>
              </p:ext>
            </p:extLst>
          </p:nvPr>
        </p:nvGraphicFramePr>
        <p:xfrm>
          <a:off x="0" y="948944"/>
          <a:ext cx="4572000" cy="4483100"/>
        </p:xfrm>
        <a:graphic>
          <a:graphicData uri="http://schemas.openxmlformats.org/drawingml/2006/table">
            <a:tbl>
              <a:tblPr>
                <a:tableStyleId>{5C22544A-7EE6-4342-B048-85BDC9FD1C3A}</a:tableStyleId>
              </a:tblPr>
              <a:tblGrid>
                <a:gridCol w="756206">
                  <a:extLst>
                    <a:ext uri="{9D8B030D-6E8A-4147-A177-3AD203B41FA5}">
                      <a16:colId xmlns:a16="http://schemas.microsoft.com/office/drawing/2014/main" val="2577461480"/>
                    </a:ext>
                  </a:extLst>
                </a:gridCol>
                <a:gridCol w="3815794">
                  <a:extLst>
                    <a:ext uri="{9D8B030D-6E8A-4147-A177-3AD203B41FA5}">
                      <a16:colId xmlns:a16="http://schemas.microsoft.com/office/drawing/2014/main" val="1692957934"/>
                    </a:ext>
                  </a:extLst>
                </a:gridCol>
              </a:tblGrid>
              <a:tr h="203200">
                <a:tc>
                  <a:txBody>
                    <a:bodyPr/>
                    <a:lstStyle/>
                    <a:p>
                      <a:pPr algn="l" fontAlgn="b"/>
                      <a:r>
                        <a:rPr lang="en-US" sz="1200" u="none" strike="noStrike">
                          <a:effectLst/>
                        </a:rPr>
                        <a:t>EN03917</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LN2 outdoor dewar</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1870830"/>
                  </a:ext>
                </a:extLst>
              </a:tr>
              <a:tr h="215900">
                <a:tc>
                  <a:txBody>
                    <a:bodyPr/>
                    <a:lstStyle/>
                    <a:p>
                      <a:pPr algn="l" fontAlgn="b"/>
                      <a:r>
                        <a:rPr lang="en-US" sz="1200" u="none" strike="noStrike">
                          <a:effectLst/>
                        </a:rPr>
                        <a:t>EN04120-B</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LN2 supply and vent lines Rev-B</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57963759"/>
                  </a:ext>
                </a:extLst>
              </a:tr>
              <a:tr h="203200">
                <a:tc>
                  <a:txBody>
                    <a:bodyPr/>
                    <a:lstStyle/>
                    <a:p>
                      <a:pPr algn="l" fontAlgn="b"/>
                      <a:r>
                        <a:rPr lang="en-US" sz="1200" u="none" strike="noStrike">
                          <a:effectLst/>
                        </a:rPr>
                        <a:t>EN04121</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QT-QT cool down line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23732367"/>
                  </a:ext>
                </a:extLst>
              </a:tr>
              <a:tr h="203200">
                <a:tc>
                  <a:txBody>
                    <a:bodyPr/>
                    <a:lstStyle/>
                    <a:p>
                      <a:pPr algn="l" fontAlgn="b"/>
                      <a:r>
                        <a:rPr lang="en-US" sz="1200" u="none" strike="noStrike">
                          <a:effectLst/>
                        </a:rPr>
                        <a:t>EN04140</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gHe supply/return buffer tank to liquefaction plant</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273646"/>
                  </a:ext>
                </a:extLst>
              </a:tr>
              <a:tr h="203200">
                <a:tc>
                  <a:txBody>
                    <a:bodyPr/>
                    <a:lstStyle/>
                    <a:p>
                      <a:pPr algn="l" fontAlgn="b"/>
                      <a:r>
                        <a:rPr lang="en-US" sz="1200" u="none" strike="noStrike">
                          <a:effectLst/>
                        </a:rPr>
                        <a:t>EN04630</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LCW cooling water system for cryo-plant &amp; roots.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0145638"/>
                  </a:ext>
                </a:extLst>
              </a:tr>
              <a:tr h="203200">
                <a:tc>
                  <a:txBody>
                    <a:bodyPr/>
                    <a:lstStyle/>
                    <a:p>
                      <a:pPr algn="l" fontAlgn="b"/>
                      <a:r>
                        <a:rPr lang="en-US" sz="1200" u="none" strike="noStrike">
                          <a:effectLst/>
                        </a:rPr>
                        <a:t>EN04678</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LHe dewar A, (250 liter)</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9464626"/>
                  </a:ext>
                </a:extLst>
              </a:tr>
              <a:tr h="203200">
                <a:tc>
                  <a:txBody>
                    <a:bodyPr/>
                    <a:lstStyle/>
                    <a:p>
                      <a:pPr algn="l" fontAlgn="b"/>
                      <a:r>
                        <a:rPr lang="en-US" sz="1200" u="none" strike="noStrike">
                          <a:effectLst/>
                        </a:rPr>
                        <a:t>EN04679</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LHe dewar B, (250 liter)</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33931683"/>
                  </a:ext>
                </a:extLst>
              </a:tr>
              <a:tr h="203200">
                <a:tc>
                  <a:txBody>
                    <a:bodyPr/>
                    <a:lstStyle/>
                    <a:p>
                      <a:pPr algn="l" fontAlgn="b"/>
                      <a:r>
                        <a:rPr lang="en-US" sz="1200" u="none" strike="noStrike">
                          <a:effectLst/>
                        </a:rPr>
                        <a:t>EN04748</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He purifier catalina cylinders (DOT cylinders)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19719304"/>
                  </a:ext>
                </a:extLst>
              </a:tr>
              <a:tr h="203200">
                <a:tc>
                  <a:txBody>
                    <a:bodyPr/>
                    <a:lstStyle/>
                    <a:p>
                      <a:pPr algn="l" fontAlgn="b"/>
                      <a:r>
                        <a:rPr lang="en-US" sz="1200" u="none" strike="noStrike">
                          <a:effectLst/>
                        </a:rPr>
                        <a:t>EN04749</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Pneumatic air supply (supports QT system)</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29355147"/>
                  </a:ext>
                </a:extLst>
              </a:tr>
              <a:tr h="203200">
                <a:tc>
                  <a:txBody>
                    <a:bodyPr/>
                    <a:lstStyle/>
                    <a:p>
                      <a:pPr algn="l" fontAlgn="b"/>
                      <a:r>
                        <a:rPr lang="en-US" sz="1200" u="none" strike="noStrike">
                          <a:effectLst/>
                        </a:rPr>
                        <a:t>EN04752</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Pneumatic system receiver tank pressure vessel note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7401098"/>
                  </a:ext>
                </a:extLst>
              </a:tr>
              <a:tr h="203200">
                <a:tc>
                  <a:txBody>
                    <a:bodyPr/>
                    <a:lstStyle/>
                    <a:p>
                      <a:pPr algn="l" fontAlgn="b"/>
                      <a:r>
                        <a:rPr lang="en-US" sz="1200" u="none" strike="noStrike">
                          <a:effectLst/>
                        </a:rPr>
                        <a:t>EN04753-A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gHe outdoor buffer tank (RD-1047) Rev-A</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55559303"/>
                  </a:ext>
                </a:extLst>
              </a:tr>
              <a:tr h="203200">
                <a:tc>
                  <a:txBody>
                    <a:bodyPr/>
                    <a:lstStyle/>
                    <a:p>
                      <a:pPr algn="l" fontAlgn="b"/>
                      <a:r>
                        <a:rPr lang="en-US" sz="1200" u="none" strike="noStrike">
                          <a:effectLst/>
                        </a:rPr>
                        <a:t>EN04755-A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gHe outdoor buffer tank (RD-1048) Rev-A</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80002936"/>
                  </a:ext>
                </a:extLst>
              </a:tr>
              <a:tr h="203200">
                <a:tc>
                  <a:txBody>
                    <a:bodyPr/>
                    <a:lstStyle/>
                    <a:p>
                      <a:pPr algn="l" fontAlgn="b"/>
                      <a:r>
                        <a:rPr lang="en-US" sz="1200" u="none" strike="noStrike">
                          <a:effectLst/>
                        </a:rPr>
                        <a:t>EN04772</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He recovery compressor</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1716248"/>
                  </a:ext>
                </a:extLst>
              </a:tr>
              <a:tr h="203200">
                <a:tc>
                  <a:txBody>
                    <a:bodyPr/>
                    <a:lstStyle/>
                    <a:p>
                      <a:pPr algn="l" fontAlgn="b"/>
                      <a:r>
                        <a:rPr lang="en-US" sz="1200" u="none" strike="noStrike">
                          <a:effectLst/>
                        </a:rPr>
                        <a:t>EN04773-A</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He purifier dewar, Rev-A</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1336636"/>
                  </a:ext>
                </a:extLst>
              </a:tr>
              <a:tr h="203200">
                <a:tc>
                  <a:txBody>
                    <a:bodyPr/>
                    <a:lstStyle/>
                    <a:p>
                      <a:pPr algn="l" fontAlgn="b"/>
                      <a:r>
                        <a:rPr lang="en-US" sz="1200" u="none" strike="noStrike">
                          <a:effectLst/>
                        </a:rPr>
                        <a:t>EN04777</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LHe transfer line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3545056"/>
                  </a:ext>
                </a:extLst>
              </a:tr>
              <a:tr h="203200">
                <a:tc>
                  <a:txBody>
                    <a:bodyPr/>
                    <a:lstStyle/>
                    <a:p>
                      <a:pPr algn="l" fontAlgn="b"/>
                      <a:r>
                        <a:rPr lang="en-US" sz="1200" u="none" strike="noStrike">
                          <a:effectLst/>
                        </a:rPr>
                        <a:t>EN04787</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(UVa) Target LN2 volume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28664"/>
                  </a:ext>
                </a:extLst>
              </a:tr>
              <a:tr h="203200">
                <a:tc>
                  <a:txBody>
                    <a:bodyPr/>
                    <a:lstStyle/>
                    <a:p>
                      <a:pPr algn="l" fontAlgn="b"/>
                      <a:r>
                        <a:rPr lang="en-US" sz="1200" u="none" strike="noStrike">
                          <a:effectLst/>
                        </a:rPr>
                        <a:t>EN04847-A</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NM3 &amp; Target Cave ODH Analysis Rev-A</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15550956"/>
                  </a:ext>
                </a:extLst>
              </a:tr>
              <a:tr h="203200">
                <a:tc>
                  <a:txBody>
                    <a:bodyPr/>
                    <a:lstStyle/>
                    <a:p>
                      <a:pPr algn="l" fontAlgn="b"/>
                      <a:r>
                        <a:rPr lang="en-US" sz="1200" u="none" strike="noStrike">
                          <a:effectLst/>
                        </a:rPr>
                        <a:t>EN04867</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Helium Liquefier, Low pressure gas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33111846"/>
                  </a:ext>
                </a:extLst>
              </a:tr>
              <a:tr h="203200">
                <a:tc>
                  <a:txBody>
                    <a:bodyPr/>
                    <a:lstStyle/>
                    <a:p>
                      <a:pPr algn="l" fontAlgn="b"/>
                      <a:r>
                        <a:rPr lang="en-US" sz="1200" u="none" strike="noStrike">
                          <a:effectLst/>
                        </a:rPr>
                        <a:t>EN04894</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Beam pipe vacuum windows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9779440"/>
                  </a:ext>
                </a:extLst>
              </a:tr>
              <a:tr h="203200">
                <a:tc>
                  <a:txBody>
                    <a:bodyPr/>
                    <a:lstStyle/>
                    <a:p>
                      <a:pPr algn="l" fontAlgn="b"/>
                      <a:r>
                        <a:rPr lang="en-US" sz="1200" u="none" strike="noStrike">
                          <a:effectLst/>
                        </a:rPr>
                        <a:t>EN04911-A</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Purifier manifold, Rev-A</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7908338"/>
                  </a:ext>
                </a:extLst>
              </a:tr>
              <a:tr h="203200">
                <a:tc>
                  <a:txBody>
                    <a:bodyPr/>
                    <a:lstStyle/>
                    <a:p>
                      <a:pPr algn="l" fontAlgn="b"/>
                      <a:r>
                        <a:rPr lang="en-US" sz="1200" u="none" strike="noStrike">
                          <a:effectLst/>
                        </a:rPr>
                        <a:t>EN04935</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Dewar Pressure control line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6253367"/>
                  </a:ext>
                </a:extLst>
              </a:tr>
              <a:tr h="203200">
                <a:tc>
                  <a:txBody>
                    <a:bodyPr/>
                    <a:lstStyle/>
                    <a:p>
                      <a:pPr algn="l" fontAlgn="b"/>
                      <a:r>
                        <a:rPr lang="en-US" sz="1200" u="none" strike="noStrike">
                          <a:effectLst/>
                        </a:rPr>
                        <a:t>EN05027</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(FNAL) NM4 ODH Analysis</a:t>
                      </a:r>
                      <a:endParaRPr lang="en-US" sz="1200" b="0" i="0" u="none" strike="noStrike" dirty="0">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33435825"/>
                  </a:ext>
                </a:extLst>
              </a:tr>
            </a:tbl>
          </a:graphicData>
        </a:graphic>
      </p:graphicFrame>
      <p:graphicFrame>
        <p:nvGraphicFramePr>
          <p:cNvPr id="11" name="Table 10">
            <a:extLst>
              <a:ext uri="{FF2B5EF4-FFF2-40B4-BE49-F238E27FC236}">
                <a16:creationId xmlns:a16="http://schemas.microsoft.com/office/drawing/2014/main" id="{25B7F3A9-0955-DB0D-0D84-CFEEAB7883FB}"/>
              </a:ext>
            </a:extLst>
          </p:cNvPr>
          <p:cNvGraphicFramePr>
            <a:graphicFrameLocks noGrp="1"/>
          </p:cNvGraphicFramePr>
          <p:nvPr>
            <p:extLst>
              <p:ext uri="{D42A27DB-BD31-4B8C-83A1-F6EECF244321}">
                <p14:modId xmlns:p14="http://schemas.microsoft.com/office/powerpoint/2010/main" val="2380934409"/>
              </p:ext>
            </p:extLst>
          </p:nvPr>
        </p:nvGraphicFramePr>
        <p:xfrm>
          <a:off x="4650678" y="941668"/>
          <a:ext cx="4493322" cy="4351896"/>
        </p:xfrm>
        <a:graphic>
          <a:graphicData uri="http://schemas.openxmlformats.org/drawingml/2006/table">
            <a:tbl>
              <a:tblPr>
                <a:tableStyleId>{5C22544A-7EE6-4342-B048-85BDC9FD1C3A}</a:tableStyleId>
              </a:tblPr>
              <a:tblGrid>
                <a:gridCol w="743192">
                  <a:extLst>
                    <a:ext uri="{9D8B030D-6E8A-4147-A177-3AD203B41FA5}">
                      <a16:colId xmlns:a16="http://schemas.microsoft.com/office/drawing/2014/main" val="1876640715"/>
                    </a:ext>
                  </a:extLst>
                </a:gridCol>
                <a:gridCol w="3750130">
                  <a:extLst>
                    <a:ext uri="{9D8B030D-6E8A-4147-A177-3AD203B41FA5}">
                      <a16:colId xmlns:a16="http://schemas.microsoft.com/office/drawing/2014/main" val="3714701335"/>
                    </a:ext>
                  </a:extLst>
                </a:gridCol>
              </a:tblGrid>
              <a:tr h="182470">
                <a:tc>
                  <a:txBody>
                    <a:bodyPr/>
                    <a:lstStyle/>
                    <a:p>
                      <a:pPr algn="l" fontAlgn="b"/>
                      <a:r>
                        <a:rPr lang="en-US" sz="1100" u="none" strike="noStrike">
                          <a:effectLst/>
                        </a:rPr>
                        <a:t>EN05273-A</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Magnet Helium volume, Rev-A</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27807958"/>
                  </a:ext>
                </a:extLst>
              </a:tr>
              <a:tr h="182470">
                <a:tc>
                  <a:txBody>
                    <a:bodyPr/>
                    <a:lstStyle/>
                    <a:p>
                      <a:pPr algn="l" fontAlgn="b"/>
                      <a:r>
                        <a:rPr lang="en-US" sz="1100" u="none" strike="noStrike">
                          <a:effectLst/>
                        </a:rPr>
                        <a:t>EN05275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(FNAL)Target Cave ODH system controls</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849735325"/>
                  </a:ext>
                </a:extLst>
              </a:tr>
              <a:tr h="182470">
                <a:tc>
                  <a:txBody>
                    <a:bodyPr/>
                    <a:lstStyle/>
                    <a:p>
                      <a:pPr algn="l" fontAlgn="b"/>
                      <a:r>
                        <a:rPr lang="en-US" sz="1100" u="none" strike="noStrike">
                          <a:effectLst/>
                        </a:rPr>
                        <a:t>EN05332</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Target magnet gHe return line (Quench Line)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014682714"/>
                  </a:ext>
                </a:extLst>
              </a:tr>
              <a:tr h="182470">
                <a:tc>
                  <a:txBody>
                    <a:bodyPr/>
                    <a:lstStyle/>
                    <a:p>
                      <a:pPr algn="l" fontAlgn="b"/>
                      <a:r>
                        <a:rPr lang="en-US" sz="1100" u="none" strike="noStrike">
                          <a:effectLst/>
                        </a:rPr>
                        <a:t>ED0016616</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Target cave ammonia spill mitigation</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251784890"/>
                  </a:ext>
                </a:extLst>
              </a:tr>
              <a:tr h="0">
                <a:tc>
                  <a:txBody>
                    <a:bodyPr/>
                    <a:lstStyle/>
                    <a:p>
                      <a:pPr algn="l" fontAlgn="b"/>
                      <a:r>
                        <a:rPr lang="en-US" sz="1100" u="none" strike="noStrike">
                          <a:effectLst/>
                        </a:rPr>
                        <a:t>EN06273</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Target Phase Separator vessel</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733532384"/>
                  </a:ext>
                </a:extLst>
              </a:tr>
              <a:tr h="182470">
                <a:tc>
                  <a:txBody>
                    <a:bodyPr/>
                    <a:lstStyle/>
                    <a:p>
                      <a:pPr algn="l" fontAlgn="b"/>
                      <a:r>
                        <a:rPr lang="en-US" sz="1100" u="none" strike="noStrike">
                          <a:effectLst/>
                        </a:rPr>
                        <a:t>EN06375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UVa Refrigerator Piping</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3554109398"/>
                  </a:ext>
                </a:extLst>
              </a:tr>
              <a:tr h="182470">
                <a:tc>
                  <a:txBody>
                    <a:bodyPr/>
                    <a:lstStyle/>
                    <a:p>
                      <a:pPr algn="l" fontAlgn="b"/>
                      <a:r>
                        <a:rPr lang="en-US" sz="1100" u="none" strike="noStrike">
                          <a:effectLst/>
                        </a:rPr>
                        <a:t>EN07072</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E1039 NM4 ODH controls</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3906833746"/>
                  </a:ext>
                </a:extLst>
              </a:tr>
              <a:tr h="182470">
                <a:tc>
                  <a:txBody>
                    <a:bodyPr/>
                    <a:lstStyle/>
                    <a:p>
                      <a:pPr algn="l" fontAlgn="b"/>
                      <a:r>
                        <a:rPr lang="en-US" sz="1100" u="none" strike="noStrike">
                          <a:effectLst/>
                        </a:rPr>
                        <a:t>EN07073</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E1039 NM4 ODH Calculations</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91496939"/>
                  </a:ext>
                </a:extLst>
              </a:tr>
              <a:tr h="182470">
                <a:tc>
                  <a:txBody>
                    <a:bodyPr/>
                    <a:lstStyle/>
                    <a:p>
                      <a:pPr algn="l" fontAlgn="b"/>
                      <a:r>
                        <a:rPr lang="en-US" sz="1100" u="none" strike="noStrike">
                          <a:effectLst/>
                        </a:rPr>
                        <a:t>EN07152</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Helium safety vent line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605250294"/>
                  </a:ext>
                </a:extLst>
              </a:tr>
              <a:tr h="182470">
                <a:tc>
                  <a:txBody>
                    <a:bodyPr/>
                    <a:lstStyle/>
                    <a:p>
                      <a:pPr algn="l" fontAlgn="b"/>
                      <a:r>
                        <a:rPr lang="en-US" sz="1100" u="none" strike="noStrike">
                          <a:effectLst/>
                        </a:rPr>
                        <a:t>EN07172</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Target fridge vessel</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160771724"/>
                  </a:ext>
                </a:extLst>
              </a:tr>
              <a:tr h="182470">
                <a:tc>
                  <a:txBody>
                    <a:bodyPr/>
                    <a:lstStyle/>
                    <a:p>
                      <a:pPr algn="l" fontAlgn="b"/>
                      <a:r>
                        <a:rPr lang="en-US" sz="1100" u="none" strike="noStrike">
                          <a:effectLst/>
                        </a:rPr>
                        <a:t>EN07252</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Helium "U" tube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3628874588"/>
                  </a:ext>
                </a:extLst>
              </a:tr>
              <a:tr h="182470">
                <a:tc>
                  <a:txBody>
                    <a:bodyPr/>
                    <a:lstStyle/>
                    <a:p>
                      <a:pPr algn="l" fontAlgn="b"/>
                      <a:r>
                        <a:rPr lang="en-US" sz="1100" u="none" strike="noStrike">
                          <a:effectLst/>
                        </a:rPr>
                        <a:t>EN07455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Liquid Nitrogen delivery to target cryostat (in target cave)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3104785690"/>
                  </a:ext>
                </a:extLst>
              </a:tr>
              <a:tr h="182470">
                <a:tc>
                  <a:txBody>
                    <a:bodyPr/>
                    <a:lstStyle/>
                    <a:p>
                      <a:pPr algn="l" fontAlgn="b"/>
                      <a:r>
                        <a:rPr lang="en-US" sz="1100" u="none" strike="noStrike">
                          <a:effectLst/>
                        </a:rPr>
                        <a:t>EN07475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N2 vent pipe in target cave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303155317"/>
                  </a:ext>
                </a:extLst>
              </a:tr>
              <a:tr h="182470">
                <a:tc>
                  <a:txBody>
                    <a:bodyPr/>
                    <a:lstStyle/>
                    <a:p>
                      <a:pPr algn="l" fontAlgn="b"/>
                      <a:r>
                        <a:rPr lang="en-US" sz="1100" u="none" strike="noStrike">
                          <a:effectLst/>
                        </a:rPr>
                        <a:t>EN09055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Cryofab portable dewar stinger &amp; xfer line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238019508"/>
                  </a:ext>
                </a:extLst>
              </a:tr>
              <a:tr h="182470">
                <a:tc>
                  <a:txBody>
                    <a:bodyPr/>
                    <a:lstStyle/>
                    <a:p>
                      <a:pPr algn="l" fontAlgn="b"/>
                      <a:r>
                        <a:rPr lang="en-US" sz="1100" u="none" strike="noStrike">
                          <a:effectLst/>
                        </a:rPr>
                        <a:t>EN09748</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Ammonia spill in NM4 (calculations)</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250660066"/>
                  </a:ext>
                </a:extLst>
              </a:tr>
              <a:tr h="182470">
                <a:tc>
                  <a:txBody>
                    <a:bodyPr/>
                    <a:lstStyle/>
                    <a:p>
                      <a:pPr algn="l" fontAlgn="b"/>
                      <a:r>
                        <a:rPr lang="en-US" sz="1100" u="none" strike="noStrike">
                          <a:effectLst/>
                        </a:rPr>
                        <a:t>EN10247</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short gHe transfer line </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014206653"/>
                  </a:ext>
                </a:extLst>
              </a:tr>
              <a:tr h="336999">
                <a:tc>
                  <a:txBody>
                    <a:bodyPr/>
                    <a:lstStyle/>
                    <a:p>
                      <a:pPr algn="l" fontAlgn="b"/>
                      <a:r>
                        <a:rPr lang="en-US" sz="1100" u="none" strike="noStrike">
                          <a:effectLst/>
                        </a:rPr>
                        <a:t>ED0028948-B</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Target insert jib crane and pulley, Rev B</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578141049"/>
                  </a:ext>
                </a:extLst>
              </a:tr>
              <a:tr h="182470">
                <a:tc>
                  <a:txBody>
                    <a:bodyPr/>
                    <a:lstStyle/>
                    <a:p>
                      <a:pPr algn="l" fontAlgn="b"/>
                      <a:r>
                        <a:rPr lang="en-US" sz="1100" u="none" strike="noStrike">
                          <a:effectLst/>
                        </a:rPr>
                        <a:t>EN11467</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Microwave water cooling system</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714152604"/>
                  </a:ext>
                </a:extLst>
              </a:tr>
              <a:tr h="182470">
                <a:tc>
                  <a:txBody>
                    <a:bodyPr/>
                    <a:lstStyle/>
                    <a:p>
                      <a:pPr algn="l" fontAlgn="b"/>
                      <a:r>
                        <a:rPr lang="en-US" sz="1100" u="none" strike="noStrike">
                          <a:effectLst/>
                        </a:rPr>
                        <a:t>EN06573</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KMAG LCW regulator</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177157885"/>
                  </a:ext>
                </a:extLst>
              </a:tr>
              <a:tr h="182470">
                <a:tc>
                  <a:txBody>
                    <a:bodyPr/>
                    <a:lstStyle/>
                    <a:p>
                      <a:pPr algn="l" fontAlgn="b"/>
                      <a:r>
                        <a:rPr lang="en-US" sz="1100" u="none" strike="noStrike">
                          <a:effectLst/>
                        </a:rPr>
                        <a:t>EN08675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NS2 regulators in deionization loop</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566206517"/>
                  </a:ext>
                </a:extLst>
              </a:tr>
              <a:tr h="182470">
                <a:tc>
                  <a:txBody>
                    <a:bodyPr/>
                    <a:lstStyle/>
                    <a:p>
                      <a:pPr algn="l" fontAlgn="b"/>
                      <a:r>
                        <a:rPr lang="en-US" sz="1100" u="none" strike="noStrike">
                          <a:effectLst/>
                        </a:rPr>
                        <a:t>ED0013882</a:t>
                      </a:r>
                      <a:endParaRPr lang="en-US" sz="1100" b="0" i="0" u="none" strike="noStrike">
                        <a:solidFill>
                          <a:srgbClr val="000000"/>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(QT) Liquefaction System "What If" (V&amp;I list)</a:t>
                      </a:r>
                      <a:endParaRPr lang="en-US" sz="1100" b="0" i="0" u="none" strike="noStrike">
                        <a:solidFill>
                          <a:srgbClr val="000000"/>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920932886"/>
                  </a:ext>
                </a:extLst>
              </a:tr>
              <a:tr h="182470">
                <a:tc>
                  <a:txBody>
                    <a:bodyPr/>
                    <a:lstStyle/>
                    <a:p>
                      <a:pPr algn="l" fontAlgn="b"/>
                      <a:r>
                        <a:rPr lang="en-US" sz="1100" u="none" strike="noStrike">
                          <a:effectLst/>
                        </a:rPr>
                        <a:t>ED0013883</a:t>
                      </a:r>
                      <a:endParaRPr lang="en-US" sz="1100" b="0" i="0" u="none" strike="noStrike">
                        <a:solidFill>
                          <a:srgbClr val="000000"/>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(QT/FNAL) Overall QT engineering document (from QT notes)</a:t>
                      </a:r>
                      <a:endParaRPr lang="en-US" sz="1100" b="0" i="0" u="none" strike="noStrike">
                        <a:solidFill>
                          <a:srgbClr val="000000"/>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065772568"/>
                  </a:ext>
                </a:extLst>
              </a:tr>
              <a:tr h="182470">
                <a:tc>
                  <a:txBody>
                    <a:bodyPr/>
                    <a:lstStyle/>
                    <a:p>
                      <a:pPr algn="l" fontAlgn="b"/>
                      <a:r>
                        <a:rPr lang="en-US" sz="1100" u="none" strike="noStrike">
                          <a:effectLst/>
                        </a:rPr>
                        <a:t>ED0030446</a:t>
                      </a:r>
                      <a:endParaRPr lang="en-US" sz="1100" b="0" i="0" u="none" strike="noStrike">
                        <a:solidFill>
                          <a:srgbClr val="000000"/>
                        </a:solidFill>
                        <a:effectLst/>
                        <a:latin typeface="Calibri" panose="020F0502020204030204" pitchFamily="34" charset="0"/>
                      </a:endParaRPr>
                    </a:p>
                  </a:txBody>
                  <a:tcPr marL="8553" marR="8553" marT="8553" marB="0" anchor="b"/>
                </a:tc>
                <a:tc>
                  <a:txBody>
                    <a:bodyPr/>
                    <a:lstStyle/>
                    <a:p>
                      <a:pPr algn="l" fontAlgn="b"/>
                      <a:r>
                        <a:rPr lang="en-US" sz="1100" u="none" strike="noStrike" dirty="0">
                          <a:effectLst/>
                        </a:rPr>
                        <a:t>NS2 cooling tower sprayers</a:t>
                      </a:r>
                      <a:endParaRPr lang="en-US" sz="1100" b="0" i="0" u="none" strike="noStrike" dirty="0">
                        <a:solidFill>
                          <a:srgbClr val="000000"/>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79770416"/>
                  </a:ext>
                </a:extLst>
              </a:tr>
            </a:tbl>
          </a:graphicData>
        </a:graphic>
      </p:graphicFrame>
    </p:spTree>
    <p:extLst>
      <p:ext uri="{BB962C8B-B14F-4D97-AF65-F5344CB8AC3E}">
        <p14:creationId xmlns:p14="http://schemas.microsoft.com/office/powerpoint/2010/main" val="608109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ABE6E-7C14-61EA-26CB-6AD8FF7440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8BB131-B695-7B47-CA28-8C75A7E70A90}"/>
              </a:ext>
            </a:extLst>
          </p:cNvPr>
          <p:cNvSpPr>
            <a:spLocks noGrp="1"/>
          </p:cNvSpPr>
          <p:nvPr>
            <p:ph type="title"/>
          </p:nvPr>
        </p:nvSpPr>
        <p:spPr/>
        <p:txBody>
          <a:bodyPr/>
          <a:lstStyle/>
          <a:p>
            <a:r>
              <a:rPr lang="en-US" dirty="0" err="1"/>
              <a:t>SpinQuest</a:t>
            </a:r>
            <a:r>
              <a:rPr lang="en-US" dirty="0"/>
              <a:t> ORCs – Target/cryogenic systems</a:t>
            </a:r>
          </a:p>
        </p:txBody>
      </p:sp>
      <p:sp>
        <p:nvSpPr>
          <p:cNvPr id="4" name="Date Placeholder 3">
            <a:extLst>
              <a:ext uri="{FF2B5EF4-FFF2-40B4-BE49-F238E27FC236}">
                <a16:creationId xmlns:a16="http://schemas.microsoft.com/office/drawing/2014/main" id="{232DF43D-BB74-6992-8440-4D056787AB07}"/>
              </a:ext>
            </a:extLst>
          </p:cNvPr>
          <p:cNvSpPr>
            <a:spLocks noGrp="1"/>
          </p:cNvSpPr>
          <p:nvPr>
            <p:ph type="dt" sz="half" idx="2"/>
          </p:nvPr>
        </p:nvSpPr>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DBFF8B86-4CCD-6BF4-2899-D2DA17F4B4D3}"/>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E35C5DE8-FBEA-297F-55D7-3FCC0DBC29EE}"/>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graphicFrame>
        <p:nvGraphicFramePr>
          <p:cNvPr id="8" name="Content Placeholder 7">
            <a:extLst>
              <a:ext uri="{FF2B5EF4-FFF2-40B4-BE49-F238E27FC236}">
                <a16:creationId xmlns:a16="http://schemas.microsoft.com/office/drawing/2014/main" id="{8500F363-257B-62FF-B2AC-9813D7DF543A}"/>
              </a:ext>
            </a:extLst>
          </p:cNvPr>
          <p:cNvGraphicFramePr>
            <a:graphicFrameLocks noGrp="1"/>
          </p:cNvGraphicFramePr>
          <p:nvPr>
            <p:ph idx="1"/>
            <p:extLst>
              <p:ext uri="{D42A27DB-BD31-4B8C-83A1-F6EECF244321}">
                <p14:modId xmlns:p14="http://schemas.microsoft.com/office/powerpoint/2010/main" val="2097290998"/>
              </p:ext>
            </p:extLst>
          </p:nvPr>
        </p:nvGraphicFramePr>
        <p:xfrm>
          <a:off x="0" y="796732"/>
          <a:ext cx="4477536" cy="5065452"/>
        </p:xfrm>
        <a:graphic>
          <a:graphicData uri="http://schemas.openxmlformats.org/drawingml/2006/table">
            <a:tbl>
              <a:tblPr>
                <a:tableStyleId>{5C22544A-7EE6-4342-B048-85BDC9FD1C3A}</a:tableStyleId>
              </a:tblPr>
              <a:tblGrid>
                <a:gridCol w="824726">
                  <a:extLst>
                    <a:ext uri="{9D8B030D-6E8A-4147-A177-3AD203B41FA5}">
                      <a16:colId xmlns:a16="http://schemas.microsoft.com/office/drawing/2014/main" val="1203588634"/>
                    </a:ext>
                  </a:extLst>
                </a:gridCol>
                <a:gridCol w="3652810">
                  <a:extLst>
                    <a:ext uri="{9D8B030D-6E8A-4147-A177-3AD203B41FA5}">
                      <a16:colId xmlns:a16="http://schemas.microsoft.com/office/drawing/2014/main" val="3321780825"/>
                    </a:ext>
                  </a:extLst>
                </a:gridCol>
              </a:tblGrid>
              <a:tr h="202375">
                <a:tc>
                  <a:txBody>
                    <a:bodyPr/>
                    <a:lstStyle/>
                    <a:p>
                      <a:pPr algn="r" fontAlgn="b"/>
                      <a:r>
                        <a:rPr lang="en-US" sz="1200" u="none" strike="noStrike">
                          <a:effectLst/>
                        </a:rPr>
                        <a:t>1834</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Microwave Test Stand</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766453288"/>
                  </a:ext>
                </a:extLst>
              </a:tr>
              <a:tr h="202375">
                <a:tc>
                  <a:txBody>
                    <a:bodyPr/>
                    <a:lstStyle/>
                    <a:p>
                      <a:pPr algn="r" fontAlgn="b"/>
                      <a:r>
                        <a:rPr lang="en-US" sz="1200" u="none" strike="noStrike">
                          <a:effectLst/>
                        </a:rPr>
                        <a:t>1837</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Target Lifter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124815628"/>
                  </a:ext>
                </a:extLst>
              </a:tr>
              <a:tr h="202375">
                <a:tc>
                  <a:txBody>
                    <a:bodyPr/>
                    <a:lstStyle/>
                    <a:p>
                      <a:pPr algn="r" fontAlgn="b"/>
                      <a:r>
                        <a:rPr lang="en-US" sz="1200" u="none" strike="noStrike">
                          <a:effectLst/>
                        </a:rPr>
                        <a:t>1837.01</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Target Lifter Addendum (re-installation)</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93365194"/>
                  </a:ext>
                </a:extLst>
              </a:tr>
              <a:tr h="202375">
                <a:tc>
                  <a:txBody>
                    <a:bodyPr/>
                    <a:lstStyle/>
                    <a:p>
                      <a:pPr algn="r" fontAlgn="b"/>
                      <a:r>
                        <a:rPr lang="en-US" sz="1200" u="none" strike="noStrike">
                          <a:effectLst/>
                        </a:rPr>
                        <a:t>1847</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Roots Vacuum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450203170"/>
                  </a:ext>
                </a:extLst>
              </a:tr>
              <a:tr h="202375">
                <a:tc>
                  <a:txBody>
                    <a:bodyPr/>
                    <a:lstStyle/>
                    <a:p>
                      <a:pPr algn="r" fontAlgn="b"/>
                      <a:r>
                        <a:rPr lang="en-US" sz="1200" u="none" strike="noStrike">
                          <a:effectLst/>
                        </a:rPr>
                        <a:t>1847.03</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addendum to ORC-1847 for gHe recovery piping</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478689365"/>
                  </a:ext>
                </a:extLst>
              </a:tr>
              <a:tr h="208452">
                <a:tc>
                  <a:txBody>
                    <a:bodyPr/>
                    <a:lstStyle/>
                    <a:p>
                      <a:pPr algn="r" fontAlgn="b"/>
                      <a:r>
                        <a:rPr lang="en-US" sz="1200" u="none" strike="noStrike">
                          <a:effectLst/>
                        </a:rPr>
                        <a:t>1853</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Magnet Power Supply Rack</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926855618"/>
                  </a:ext>
                </a:extLst>
              </a:tr>
              <a:tr h="202375">
                <a:tc>
                  <a:txBody>
                    <a:bodyPr/>
                    <a:lstStyle/>
                    <a:p>
                      <a:pPr algn="r" fontAlgn="b"/>
                      <a:r>
                        <a:rPr lang="en-US" sz="1200" u="none" strike="noStrike">
                          <a:effectLst/>
                        </a:rPr>
                        <a:t>1854</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NMR system part 1 (custom electronics)</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621114672"/>
                  </a:ext>
                </a:extLst>
              </a:tr>
              <a:tr h="202375">
                <a:tc>
                  <a:txBody>
                    <a:bodyPr/>
                    <a:lstStyle/>
                    <a:p>
                      <a:pPr algn="r" fontAlgn="b"/>
                      <a:r>
                        <a:rPr lang="en-US" sz="1200" u="none" strike="noStrike">
                          <a:effectLst/>
                        </a:rPr>
                        <a:t>1857</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Liquefaction Electrical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553988687"/>
                  </a:ext>
                </a:extLst>
              </a:tr>
              <a:tr h="202375">
                <a:tc>
                  <a:txBody>
                    <a:bodyPr/>
                    <a:lstStyle/>
                    <a:p>
                      <a:pPr algn="r" fontAlgn="b"/>
                      <a:r>
                        <a:rPr lang="en-US" sz="1200" u="none" strike="noStrike">
                          <a:effectLst/>
                        </a:rPr>
                        <a:t>1857.01</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Liquefaction Electrical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948314950"/>
                  </a:ext>
                </a:extLst>
              </a:tr>
              <a:tr h="202375">
                <a:tc>
                  <a:txBody>
                    <a:bodyPr/>
                    <a:lstStyle/>
                    <a:p>
                      <a:pPr algn="r" fontAlgn="b"/>
                      <a:r>
                        <a:rPr lang="en-US" sz="1200" u="none" strike="noStrike">
                          <a:effectLst/>
                        </a:rPr>
                        <a:t>1865</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Target Lifter Control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03123273"/>
                  </a:ext>
                </a:extLst>
              </a:tr>
              <a:tr h="202375">
                <a:tc>
                  <a:txBody>
                    <a:bodyPr/>
                    <a:lstStyle/>
                    <a:p>
                      <a:pPr algn="r" fontAlgn="b"/>
                      <a:r>
                        <a:rPr lang="en-US" sz="1200" u="none" strike="noStrike">
                          <a:effectLst/>
                        </a:rPr>
                        <a:t>1866</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Target Lifter ADC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881774180"/>
                  </a:ext>
                </a:extLst>
              </a:tr>
              <a:tr h="202375">
                <a:tc>
                  <a:txBody>
                    <a:bodyPr/>
                    <a:lstStyle/>
                    <a:p>
                      <a:pPr algn="r" fontAlgn="b"/>
                      <a:r>
                        <a:rPr lang="en-US" sz="1200" u="none" strike="noStrike">
                          <a:effectLst/>
                        </a:rPr>
                        <a:t>1867</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AC power dist for slow controls rack</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46963360"/>
                  </a:ext>
                </a:extLst>
              </a:tr>
              <a:tr h="202375">
                <a:tc>
                  <a:txBody>
                    <a:bodyPr/>
                    <a:lstStyle/>
                    <a:p>
                      <a:pPr algn="r" fontAlgn="b"/>
                      <a:r>
                        <a:rPr lang="en-US" sz="1200" u="none" strike="noStrike">
                          <a:effectLst/>
                        </a:rPr>
                        <a:t>1877</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Target lifter monitor</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623081319"/>
                  </a:ext>
                </a:extLst>
              </a:tr>
              <a:tr h="202375">
                <a:tc>
                  <a:txBody>
                    <a:bodyPr/>
                    <a:lstStyle/>
                    <a:p>
                      <a:pPr algn="r" fontAlgn="b"/>
                      <a:r>
                        <a:rPr lang="en-US" sz="1200" u="none" strike="noStrike">
                          <a:effectLst/>
                        </a:rPr>
                        <a:t>1888</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NMR system part 2 (commercial components)</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560460872"/>
                  </a:ext>
                </a:extLst>
              </a:tr>
              <a:tr h="202375">
                <a:tc>
                  <a:txBody>
                    <a:bodyPr/>
                    <a:lstStyle/>
                    <a:p>
                      <a:pPr algn="r" fontAlgn="b"/>
                      <a:r>
                        <a:rPr lang="en-US" sz="1200" u="none" strike="noStrike">
                          <a:effectLst/>
                        </a:rPr>
                        <a:t>1888.01</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NMR addendum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368139236"/>
                  </a:ext>
                </a:extLst>
              </a:tr>
              <a:tr h="202375">
                <a:tc>
                  <a:txBody>
                    <a:bodyPr/>
                    <a:lstStyle/>
                    <a:p>
                      <a:pPr algn="r" fontAlgn="b"/>
                      <a:r>
                        <a:rPr lang="en-US" sz="1200" u="none" strike="noStrike">
                          <a:effectLst/>
                        </a:rPr>
                        <a:t>1895</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Slow controls rack for the SpinQuest experiment</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280409036"/>
                  </a:ext>
                </a:extLst>
              </a:tr>
              <a:tr h="202375">
                <a:tc>
                  <a:txBody>
                    <a:bodyPr/>
                    <a:lstStyle/>
                    <a:p>
                      <a:pPr algn="r" fontAlgn="b"/>
                      <a:r>
                        <a:rPr lang="en-US" sz="1200" u="none" strike="noStrike">
                          <a:effectLst/>
                        </a:rPr>
                        <a:t>1933</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NMR rack quiet AC power</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2270931969"/>
                  </a:ext>
                </a:extLst>
              </a:tr>
              <a:tr h="202375">
                <a:tc>
                  <a:txBody>
                    <a:bodyPr/>
                    <a:lstStyle/>
                    <a:p>
                      <a:pPr algn="r" fontAlgn="b"/>
                      <a:r>
                        <a:rPr lang="en-US" sz="1200" u="none" strike="noStrike">
                          <a:effectLst/>
                        </a:rPr>
                        <a:t>1934</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Microwave motor controlling system (exp. Hall)</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2359190716"/>
                  </a:ext>
                </a:extLst>
              </a:tr>
              <a:tr h="202375">
                <a:tc>
                  <a:txBody>
                    <a:bodyPr/>
                    <a:lstStyle/>
                    <a:p>
                      <a:pPr algn="r" fontAlgn="b"/>
                      <a:r>
                        <a:rPr lang="en-US" sz="1200" u="none" strike="noStrike">
                          <a:effectLst/>
                        </a:rPr>
                        <a:t>1938</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Helium Liquefaction plant</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2392570000"/>
                  </a:ext>
                </a:extLst>
              </a:tr>
              <a:tr h="202375">
                <a:tc>
                  <a:txBody>
                    <a:bodyPr/>
                    <a:lstStyle/>
                    <a:p>
                      <a:pPr algn="r" fontAlgn="b"/>
                      <a:r>
                        <a:rPr lang="en-US" sz="1200" u="none" strike="noStrike">
                          <a:effectLst/>
                        </a:rPr>
                        <a:t>1941</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ODH &amp; Hazardous Gas Controls</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4003527603"/>
                  </a:ext>
                </a:extLst>
              </a:tr>
              <a:tr h="202375">
                <a:tc>
                  <a:txBody>
                    <a:bodyPr/>
                    <a:lstStyle/>
                    <a:p>
                      <a:pPr algn="r" fontAlgn="b"/>
                      <a:r>
                        <a:rPr lang="en-US" sz="1200" u="none" strike="noStrike">
                          <a:effectLst/>
                        </a:rPr>
                        <a:t>1954</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Spinquest (E1039) Fridge valve controlling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694811059"/>
                  </a:ext>
                </a:extLst>
              </a:tr>
              <a:tr h="202375">
                <a:tc>
                  <a:txBody>
                    <a:bodyPr/>
                    <a:lstStyle/>
                    <a:p>
                      <a:pPr algn="r" fontAlgn="b"/>
                      <a:r>
                        <a:rPr lang="en-US" sz="1200" u="none" strike="noStrike">
                          <a:effectLst/>
                        </a:rPr>
                        <a:t>1968</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Microwave test setup at counting hall</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2718870051"/>
                  </a:ext>
                </a:extLst>
              </a:tr>
              <a:tr h="202375">
                <a:tc>
                  <a:txBody>
                    <a:bodyPr/>
                    <a:lstStyle/>
                    <a:p>
                      <a:pPr algn="r" fontAlgn="b"/>
                      <a:r>
                        <a:rPr lang="en-US" sz="1200" u="none" strike="noStrike">
                          <a:effectLst/>
                        </a:rPr>
                        <a:t>1969</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Microwave setup in Hall</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557526922"/>
                  </a:ext>
                </a:extLst>
              </a:tr>
              <a:tr h="202375">
                <a:tc>
                  <a:txBody>
                    <a:bodyPr/>
                    <a:lstStyle/>
                    <a:p>
                      <a:pPr algn="r" fontAlgn="b"/>
                      <a:r>
                        <a:rPr lang="en-US" sz="1200" u="none" strike="noStrike">
                          <a:effectLst/>
                        </a:rPr>
                        <a:t>1969.01</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Microwave setup in Hall (reinstall)</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155813919"/>
                  </a:ext>
                </a:extLst>
              </a:tr>
              <a:tr h="202375">
                <a:tc>
                  <a:txBody>
                    <a:bodyPr/>
                    <a:lstStyle/>
                    <a:p>
                      <a:pPr algn="r" fontAlgn="b"/>
                      <a:r>
                        <a:rPr lang="en-US" sz="1200" u="none" strike="noStrike">
                          <a:effectLst/>
                        </a:rPr>
                        <a:t>1970</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dirty="0">
                          <a:effectLst/>
                        </a:rPr>
                        <a:t>E1039 Annealing system at Hall (slow controls rack)</a:t>
                      </a:r>
                      <a:endParaRPr lang="en-US" sz="1200" b="0" i="0" u="none" strike="noStrike" dirty="0">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838538245"/>
                  </a:ext>
                </a:extLst>
              </a:tr>
            </a:tbl>
          </a:graphicData>
        </a:graphic>
      </p:graphicFrame>
      <p:graphicFrame>
        <p:nvGraphicFramePr>
          <p:cNvPr id="12" name="Table 11">
            <a:extLst>
              <a:ext uri="{FF2B5EF4-FFF2-40B4-BE49-F238E27FC236}">
                <a16:creationId xmlns:a16="http://schemas.microsoft.com/office/drawing/2014/main" id="{7199BEAD-AF70-6389-197F-2EAF3C57DC8D}"/>
              </a:ext>
            </a:extLst>
          </p:cNvPr>
          <p:cNvGraphicFramePr>
            <a:graphicFrameLocks noGrp="1"/>
          </p:cNvGraphicFramePr>
          <p:nvPr>
            <p:extLst>
              <p:ext uri="{D42A27DB-BD31-4B8C-83A1-F6EECF244321}">
                <p14:modId xmlns:p14="http://schemas.microsoft.com/office/powerpoint/2010/main" val="1800550393"/>
              </p:ext>
            </p:extLst>
          </p:nvPr>
        </p:nvGraphicFramePr>
        <p:xfrm>
          <a:off x="4477536" y="796730"/>
          <a:ext cx="4209264" cy="4837584"/>
        </p:xfrm>
        <a:graphic>
          <a:graphicData uri="http://schemas.openxmlformats.org/drawingml/2006/table">
            <a:tbl>
              <a:tblPr>
                <a:tableStyleId>{5C22544A-7EE6-4342-B048-85BDC9FD1C3A}</a:tableStyleId>
              </a:tblPr>
              <a:tblGrid>
                <a:gridCol w="775312">
                  <a:extLst>
                    <a:ext uri="{9D8B030D-6E8A-4147-A177-3AD203B41FA5}">
                      <a16:colId xmlns:a16="http://schemas.microsoft.com/office/drawing/2014/main" val="1422140145"/>
                    </a:ext>
                  </a:extLst>
                </a:gridCol>
                <a:gridCol w="3433952">
                  <a:extLst>
                    <a:ext uri="{9D8B030D-6E8A-4147-A177-3AD203B41FA5}">
                      <a16:colId xmlns:a16="http://schemas.microsoft.com/office/drawing/2014/main" val="68949217"/>
                    </a:ext>
                  </a:extLst>
                </a:gridCol>
              </a:tblGrid>
              <a:tr h="201566">
                <a:tc>
                  <a:txBody>
                    <a:bodyPr/>
                    <a:lstStyle/>
                    <a:p>
                      <a:pPr algn="r" fontAlgn="b"/>
                      <a:r>
                        <a:rPr lang="en-US" sz="1100" u="none" strike="noStrike">
                          <a:effectLst/>
                        </a:rPr>
                        <a:t>1970.01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Annealing system (Roots gate valve control box)</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933011174"/>
                  </a:ext>
                </a:extLst>
              </a:tr>
              <a:tr h="201566">
                <a:tc>
                  <a:txBody>
                    <a:bodyPr/>
                    <a:lstStyle/>
                    <a:p>
                      <a:pPr algn="r" fontAlgn="b"/>
                      <a:r>
                        <a:rPr lang="en-US" sz="1100" u="none" strike="noStrike">
                          <a:effectLst/>
                        </a:rPr>
                        <a:t>1982</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Magnet Power supply rack update</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1200594765"/>
                  </a:ext>
                </a:extLst>
              </a:tr>
              <a:tr h="201566">
                <a:tc>
                  <a:txBody>
                    <a:bodyPr/>
                    <a:lstStyle/>
                    <a:p>
                      <a:pPr algn="r" fontAlgn="b"/>
                      <a:r>
                        <a:rPr lang="en-US" sz="1100" u="none" strike="noStrike">
                          <a:effectLst/>
                        </a:rPr>
                        <a:t>1982.01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Helium level addendum to ORC-1982</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621481110"/>
                  </a:ext>
                </a:extLst>
              </a:tr>
              <a:tr h="201566">
                <a:tc>
                  <a:txBody>
                    <a:bodyPr/>
                    <a:lstStyle/>
                    <a:p>
                      <a:pPr algn="r" fontAlgn="b"/>
                      <a:r>
                        <a:rPr lang="en-US" sz="1100" u="none" strike="noStrike">
                          <a:effectLst/>
                        </a:rPr>
                        <a:t>1983</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Update Roots vacuum</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044902665"/>
                  </a:ext>
                </a:extLst>
              </a:tr>
              <a:tr h="201566">
                <a:tc>
                  <a:txBody>
                    <a:bodyPr/>
                    <a:lstStyle/>
                    <a:p>
                      <a:pPr algn="r" fontAlgn="b"/>
                      <a:r>
                        <a:rPr lang="en-US" sz="1100" u="none" strike="noStrike">
                          <a:effectLst/>
                        </a:rPr>
                        <a:t>1984</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VME based NMR system (LANL)</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910576695"/>
                  </a:ext>
                </a:extLst>
              </a:tr>
              <a:tr h="201566">
                <a:tc>
                  <a:txBody>
                    <a:bodyPr/>
                    <a:lstStyle/>
                    <a:p>
                      <a:pPr algn="r" fontAlgn="b"/>
                      <a:r>
                        <a:rPr lang="en-US" sz="1100" u="none" strike="noStrike">
                          <a:effectLst/>
                        </a:rPr>
                        <a:t>1984.01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VME based NMR system Addendum (LANL)</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138660916"/>
                  </a:ext>
                </a:extLst>
              </a:tr>
              <a:tr h="201566">
                <a:tc>
                  <a:txBody>
                    <a:bodyPr/>
                    <a:lstStyle/>
                    <a:p>
                      <a:pPr algn="r" fontAlgn="b"/>
                      <a:r>
                        <a:rPr lang="en-US" sz="1100" u="none" strike="noStrike">
                          <a:effectLst/>
                        </a:rPr>
                        <a:t>2002</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LN2 delivery and gN2 vent piping</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1226358366"/>
                  </a:ext>
                </a:extLst>
              </a:tr>
              <a:tr h="201566">
                <a:tc>
                  <a:txBody>
                    <a:bodyPr/>
                    <a:lstStyle/>
                    <a:p>
                      <a:pPr algn="r" fontAlgn="b"/>
                      <a:r>
                        <a:rPr lang="en-US" sz="1100" u="none" strike="noStrike">
                          <a:effectLst/>
                        </a:rPr>
                        <a:t>2008</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Liquid Helium transfer and cooldown piping</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984093950"/>
                  </a:ext>
                </a:extLst>
              </a:tr>
              <a:tr h="201566">
                <a:tc>
                  <a:txBody>
                    <a:bodyPr/>
                    <a:lstStyle/>
                    <a:p>
                      <a:pPr algn="r" fontAlgn="b"/>
                      <a:r>
                        <a:rPr lang="en-US" sz="1100" u="none" strike="noStrike">
                          <a:effectLst/>
                        </a:rPr>
                        <a:t>2046</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NM4 ODH Controls</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1312043675"/>
                  </a:ext>
                </a:extLst>
              </a:tr>
              <a:tr h="201566">
                <a:tc>
                  <a:txBody>
                    <a:bodyPr/>
                    <a:lstStyle/>
                    <a:p>
                      <a:pPr algn="r" fontAlgn="b"/>
                      <a:r>
                        <a:rPr lang="en-US" sz="1100" u="none" strike="noStrike">
                          <a:effectLst/>
                        </a:rPr>
                        <a:t>2049</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Target Magnet  (electronics)</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087951510"/>
                  </a:ext>
                </a:extLst>
              </a:tr>
              <a:tr h="201566">
                <a:tc>
                  <a:txBody>
                    <a:bodyPr/>
                    <a:lstStyle/>
                    <a:p>
                      <a:pPr algn="r" fontAlgn="b"/>
                      <a:r>
                        <a:rPr lang="en-US" sz="1100" u="none" strike="noStrike">
                          <a:effectLst/>
                        </a:rPr>
                        <a:t>2050</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Target Fridge (electronics)</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259997945"/>
                  </a:ext>
                </a:extLst>
              </a:tr>
              <a:tr h="201566">
                <a:tc>
                  <a:txBody>
                    <a:bodyPr/>
                    <a:lstStyle/>
                    <a:p>
                      <a:pPr algn="r" fontAlgn="b"/>
                      <a:r>
                        <a:rPr lang="en-US" sz="1100" u="none" strike="noStrike">
                          <a:effectLst/>
                        </a:rPr>
                        <a:t>2053</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Target cave Helium, nitrogen piping</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158813701"/>
                  </a:ext>
                </a:extLst>
              </a:tr>
              <a:tr h="201566">
                <a:tc>
                  <a:txBody>
                    <a:bodyPr/>
                    <a:lstStyle/>
                    <a:p>
                      <a:pPr algn="r" fontAlgn="b"/>
                      <a:r>
                        <a:rPr lang="en-US" sz="1100" u="none" strike="noStrike">
                          <a:effectLst/>
                        </a:rPr>
                        <a:t>2056</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Target Magnet (cooldown cryogenics/mechanical)</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06736838"/>
                  </a:ext>
                </a:extLst>
              </a:tr>
              <a:tr h="201566">
                <a:tc>
                  <a:txBody>
                    <a:bodyPr/>
                    <a:lstStyle/>
                    <a:p>
                      <a:pPr algn="r" fontAlgn="b"/>
                      <a:r>
                        <a:rPr lang="en-US" sz="1100" u="none" strike="noStrike">
                          <a:effectLst/>
                        </a:rPr>
                        <a:t>2056.01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Target magnet (Fridge addendum)</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579157355"/>
                  </a:ext>
                </a:extLst>
              </a:tr>
              <a:tr h="201566">
                <a:tc>
                  <a:txBody>
                    <a:bodyPr/>
                    <a:lstStyle/>
                    <a:p>
                      <a:pPr algn="r" fontAlgn="b"/>
                      <a:r>
                        <a:rPr lang="en-US" sz="1100" u="none" strike="noStrike">
                          <a:effectLst/>
                        </a:rPr>
                        <a:t>2071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Target Magnet Powerup</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739065833"/>
                  </a:ext>
                </a:extLst>
              </a:tr>
              <a:tr h="201566">
                <a:tc>
                  <a:txBody>
                    <a:bodyPr/>
                    <a:lstStyle/>
                    <a:p>
                      <a:pPr algn="r" fontAlgn="b"/>
                      <a:r>
                        <a:rPr lang="en-US" sz="1100" u="none" strike="noStrike">
                          <a:effectLst/>
                        </a:rPr>
                        <a:t>2137</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Target Gate Valve bypass valve control box</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001335694"/>
                  </a:ext>
                </a:extLst>
              </a:tr>
              <a:tr h="201566">
                <a:tc>
                  <a:txBody>
                    <a:bodyPr/>
                    <a:lstStyle/>
                    <a:p>
                      <a:pPr algn="r" fontAlgn="b"/>
                      <a:r>
                        <a:rPr lang="en-US" sz="1100" u="none" strike="noStrike">
                          <a:effectLst/>
                        </a:rPr>
                        <a:t>2162</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Polarized target insert (electronics &amp; microwave)</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1828123911"/>
                  </a:ext>
                </a:extLst>
              </a:tr>
              <a:tr h="201566">
                <a:tc>
                  <a:txBody>
                    <a:bodyPr/>
                    <a:lstStyle/>
                    <a:p>
                      <a:pPr algn="r" fontAlgn="b"/>
                      <a:r>
                        <a:rPr lang="en-US" sz="1100" u="none" strike="noStrike">
                          <a:effectLst/>
                        </a:rPr>
                        <a:t>2167</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2nd Microwave control box (for test stand)</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207225074"/>
                  </a:ext>
                </a:extLst>
              </a:tr>
              <a:tr h="201566">
                <a:tc>
                  <a:txBody>
                    <a:bodyPr/>
                    <a:lstStyle/>
                    <a:p>
                      <a:pPr algn="r" fontAlgn="b"/>
                      <a:r>
                        <a:rPr lang="en-US" sz="1100" u="none" strike="noStrike">
                          <a:effectLst/>
                        </a:rPr>
                        <a:t>2171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Heat Tape for target cryostat</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203396550"/>
                  </a:ext>
                </a:extLst>
              </a:tr>
              <a:tr h="201566">
                <a:tc>
                  <a:txBody>
                    <a:bodyPr/>
                    <a:lstStyle/>
                    <a:p>
                      <a:pPr algn="r" fontAlgn="b"/>
                      <a:r>
                        <a:rPr lang="en-US" sz="1100" u="none" strike="noStrike">
                          <a:effectLst/>
                        </a:rPr>
                        <a:t>2186</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NMR Test Stand</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853044867"/>
                  </a:ext>
                </a:extLst>
              </a:tr>
              <a:tr h="201566">
                <a:tc>
                  <a:txBody>
                    <a:bodyPr/>
                    <a:lstStyle/>
                    <a:p>
                      <a:pPr algn="r" fontAlgn="b"/>
                      <a:r>
                        <a:rPr lang="en-US" sz="1100" u="none" strike="noStrike">
                          <a:effectLst/>
                        </a:rPr>
                        <a:t>2199</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Outdoor gHe tank pressure/temp sensors &amp; readout</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992810944"/>
                  </a:ext>
                </a:extLst>
              </a:tr>
              <a:tr h="201566">
                <a:tc>
                  <a:txBody>
                    <a:bodyPr/>
                    <a:lstStyle/>
                    <a:p>
                      <a:pPr algn="r" fontAlgn="b"/>
                      <a:r>
                        <a:rPr lang="en-US" sz="1100" u="none" strike="noStrike">
                          <a:effectLst/>
                        </a:rPr>
                        <a:t>2201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Magnet gHe flow controller bypass control electronics</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277615098"/>
                  </a:ext>
                </a:extLst>
              </a:tr>
              <a:tr h="201566">
                <a:tc>
                  <a:txBody>
                    <a:bodyPr/>
                    <a:lstStyle/>
                    <a:p>
                      <a:pPr algn="r" fontAlgn="b"/>
                      <a:r>
                        <a:rPr lang="en-US" sz="1100" u="none" strike="noStrike">
                          <a:effectLst/>
                        </a:rPr>
                        <a:t>2209</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Temperature sensors for cryo-compressor water system</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284422164"/>
                  </a:ext>
                </a:extLst>
              </a:tr>
              <a:tr h="201566">
                <a:tc>
                  <a:txBody>
                    <a:bodyPr/>
                    <a:lstStyle/>
                    <a:p>
                      <a:pPr algn="r" fontAlgn="b"/>
                      <a:r>
                        <a:rPr lang="en-US" sz="1100" u="none" strike="noStrike" dirty="0">
                          <a:effectLst/>
                        </a:rPr>
                        <a:t>2213</a:t>
                      </a:r>
                      <a:endParaRPr lang="en-US" sz="1100" b="0" i="0" u="none" strike="noStrike" dirty="0">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dirty="0">
                          <a:effectLst/>
                        </a:rPr>
                        <a:t>UVa NMR 3 channel box (test stand)</a:t>
                      </a:r>
                      <a:endParaRPr lang="en-US" sz="1100" b="0" i="0" u="none" strike="noStrike" dirty="0">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333947973"/>
                  </a:ext>
                </a:extLst>
              </a:tr>
            </a:tbl>
          </a:graphicData>
        </a:graphic>
      </p:graphicFrame>
    </p:spTree>
    <p:extLst>
      <p:ext uri="{BB962C8B-B14F-4D97-AF65-F5344CB8AC3E}">
        <p14:creationId xmlns:p14="http://schemas.microsoft.com/office/powerpoint/2010/main" val="4290904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5660D-C787-4207-3318-E7DAC3F130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6B633E-B3E6-927B-3D82-C04B5F0DF4E7}"/>
              </a:ext>
            </a:extLst>
          </p:cNvPr>
          <p:cNvSpPr>
            <a:spLocks noGrp="1"/>
          </p:cNvSpPr>
          <p:nvPr>
            <p:ph type="title"/>
          </p:nvPr>
        </p:nvSpPr>
        <p:spPr/>
        <p:txBody>
          <a:bodyPr/>
          <a:lstStyle/>
          <a:p>
            <a:r>
              <a:rPr lang="en-US" dirty="0" err="1"/>
              <a:t>SpinQuest</a:t>
            </a:r>
            <a:r>
              <a:rPr lang="en-US" dirty="0"/>
              <a:t> ORCs - Spectrometer</a:t>
            </a:r>
          </a:p>
        </p:txBody>
      </p:sp>
      <p:sp>
        <p:nvSpPr>
          <p:cNvPr id="4" name="Date Placeholder 3">
            <a:extLst>
              <a:ext uri="{FF2B5EF4-FFF2-40B4-BE49-F238E27FC236}">
                <a16:creationId xmlns:a16="http://schemas.microsoft.com/office/drawing/2014/main" id="{EE1314BB-F3B3-7B65-B664-323CAE8E659D}"/>
              </a:ext>
            </a:extLst>
          </p:cNvPr>
          <p:cNvSpPr>
            <a:spLocks noGrp="1"/>
          </p:cNvSpPr>
          <p:nvPr>
            <p:ph type="dt" sz="half" idx="2"/>
          </p:nvPr>
        </p:nvSpPr>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32ECF939-92FA-2AAA-8E54-48709298F587}"/>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527B1205-BFE1-36FA-8C06-BA78743BB779}"/>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graphicFrame>
        <p:nvGraphicFramePr>
          <p:cNvPr id="13" name="Table 12">
            <a:extLst>
              <a:ext uri="{FF2B5EF4-FFF2-40B4-BE49-F238E27FC236}">
                <a16:creationId xmlns:a16="http://schemas.microsoft.com/office/drawing/2014/main" id="{AB8C8D2E-5543-4460-7532-3E88ADB2CBEE}"/>
              </a:ext>
            </a:extLst>
          </p:cNvPr>
          <p:cNvGraphicFramePr>
            <a:graphicFrameLocks noGrp="1"/>
          </p:cNvGraphicFramePr>
          <p:nvPr>
            <p:extLst>
              <p:ext uri="{D42A27DB-BD31-4B8C-83A1-F6EECF244321}">
                <p14:modId xmlns:p14="http://schemas.microsoft.com/office/powerpoint/2010/main" val="4219691022"/>
              </p:ext>
            </p:extLst>
          </p:nvPr>
        </p:nvGraphicFramePr>
        <p:xfrm>
          <a:off x="429419" y="1322294"/>
          <a:ext cx="3200400" cy="2438400"/>
        </p:xfrm>
        <a:graphic>
          <a:graphicData uri="http://schemas.openxmlformats.org/drawingml/2006/table">
            <a:tbl>
              <a:tblPr>
                <a:tableStyleId>{5C22544A-7EE6-4342-B048-85BDC9FD1C3A}</a:tableStyleId>
              </a:tblPr>
              <a:tblGrid>
                <a:gridCol w="827854">
                  <a:extLst>
                    <a:ext uri="{9D8B030D-6E8A-4147-A177-3AD203B41FA5}">
                      <a16:colId xmlns:a16="http://schemas.microsoft.com/office/drawing/2014/main" val="3494159125"/>
                    </a:ext>
                  </a:extLst>
                </a:gridCol>
                <a:gridCol w="2372546">
                  <a:extLst>
                    <a:ext uri="{9D8B030D-6E8A-4147-A177-3AD203B41FA5}">
                      <a16:colId xmlns:a16="http://schemas.microsoft.com/office/drawing/2014/main" val="3731901438"/>
                    </a:ext>
                  </a:extLst>
                </a:gridCol>
              </a:tblGrid>
              <a:tr h="203200">
                <a:tc>
                  <a:txBody>
                    <a:bodyPr/>
                    <a:lstStyle/>
                    <a:p>
                      <a:pPr algn="r" fontAlgn="b"/>
                      <a:r>
                        <a:rPr lang="en-US" sz="1200" u="none" strike="noStrike">
                          <a:effectLst/>
                        </a:rPr>
                        <a:t>1521</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Dark Photon Hodoscope</a:t>
                      </a:r>
                      <a:endParaRPr lang="en-US" sz="1200" b="0" i="0" u="none" strike="noStrike" dirty="0">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15860677"/>
                  </a:ext>
                </a:extLst>
              </a:tr>
              <a:tr h="203200">
                <a:tc>
                  <a:txBody>
                    <a:bodyPr/>
                    <a:lstStyle/>
                    <a:p>
                      <a:pPr algn="r" fontAlgn="b"/>
                      <a:r>
                        <a:rPr lang="en-US" sz="1200" u="none" strike="noStrike">
                          <a:effectLst/>
                        </a:rPr>
                        <a:t>1522</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Proportional Tube Test Stand</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6942165"/>
                  </a:ext>
                </a:extLst>
              </a:tr>
              <a:tr h="203200">
                <a:tc>
                  <a:txBody>
                    <a:bodyPr/>
                    <a:lstStyle/>
                    <a:p>
                      <a:pPr algn="r" fontAlgn="b"/>
                      <a:r>
                        <a:rPr lang="en-US" sz="1200" u="none" strike="noStrike">
                          <a:effectLst/>
                        </a:rPr>
                        <a:t>1529</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Tiawan TDC (&amp; test stand)</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7713906"/>
                  </a:ext>
                </a:extLst>
              </a:tr>
              <a:tr h="203200">
                <a:tc>
                  <a:txBody>
                    <a:bodyPr/>
                    <a:lstStyle/>
                    <a:p>
                      <a:pPr algn="r" fontAlgn="b"/>
                      <a:r>
                        <a:rPr lang="en-US" sz="1200" u="none" strike="noStrike">
                          <a:effectLst/>
                        </a:rPr>
                        <a:t>1530</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Chamber electronics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4962600"/>
                  </a:ext>
                </a:extLst>
              </a:tr>
              <a:tr h="203200">
                <a:tc>
                  <a:txBody>
                    <a:bodyPr/>
                    <a:lstStyle/>
                    <a:p>
                      <a:pPr algn="r" fontAlgn="b"/>
                      <a:r>
                        <a:rPr lang="en-US" sz="1200" u="none" strike="noStrike">
                          <a:effectLst/>
                        </a:rPr>
                        <a:t>1550</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Hodoscopes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8973791"/>
                  </a:ext>
                </a:extLst>
              </a:tr>
              <a:tr h="203200">
                <a:tc>
                  <a:txBody>
                    <a:bodyPr/>
                    <a:lstStyle/>
                    <a:p>
                      <a:pPr algn="r" fontAlgn="b"/>
                      <a:r>
                        <a:rPr lang="en-US" sz="1200" u="none" strike="noStrike">
                          <a:effectLst/>
                        </a:rPr>
                        <a:t>1574</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Chambers (St 3)</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6057002"/>
                  </a:ext>
                </a:extLst>
              </a:tr>
              <a:tr h="203200">
                <a:tc>
                  <a:txBody>
                    <a:bodyPr/>
                    <a:lstStyle/>
                    <a:p>
                      <a:pPr algn="r" fontAlgn="b"/>
                      <a:r>
                        <a:rPr lang="en-US" sz="1200" u="none" strike="noStrike">
                          <a:effectLst/>
                        </a:rPr>
                        <a:t>1594</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Trigger Supervisor</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6019262"/>
                  </a:ext>
                </a:extLst>
              </a:tr>
              <a:tr h="203200">
                <a:tc>
                  <a:txBody>
                    <a:bodyPr/>
                    <a:lstStyle/>
                    <a:p>
                      <a:pPr algn="r" fontAlgn="b"/>
                      <a:r>
                        <a:rPr lang="en-US" sz="1200" u="none" strike="noStrike">
                          <a:effectLst/>
                        </a:rPr>
                        <a:t>1628</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Chambers (St0, St 2)</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0189235"/>
                  </a:ext>
                </a:extLst>
              </a:tr>
              <a:tr h="203200">
                <a:tc>
                  <a:txBody>
                    <a:bodyPr/>
                    <a:lstStyle/>
                    <a:p>
                      <a:pPr algn="r" fontAlgn="b"/>
                      <a:r>
                        <a:rPr lang="en-US" sz="1200" u="none" strike="noStrike">
                          <a:effectLst/>
                        </a:rPr>
                        <a:t>1673</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Dark Photon Hodoscope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11572286"/>
                  </a:ext>
                </a:extLst>
              </a:tr>
              <a:tr h="203200">
                <a:tc>
                  <a:txBody>
                    <a:bodyPr/>
                    <a:lstStyle/>
                    <a:p>
                      <a:pPr algn="r" fontAlgn="b"/>
                      <a:r>
                        <a:rPr lang="en-US" sz="1200" u="none" strike="noStrike">
                          <a:effectLst/>
                        </a:rPr>
                        <a:t>1673.01</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ACPower for DP Hodoscope Readout</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2623008"/>
                  </a:ext>
                </a:extLst>
              </a:tr>
              <a:tr h="203200">
                <a:tc>
                  <a:txBody>
                    <a:bodyPr/>
                    <a:lstStyle/>
                    <a:p>
                      <a:pPr algn="r" fontAlgn="b"/>
                      <a:r>
                        <a:rPr lang="en-US" sz="1200" u="none" strike="noStrike">
                          <a:effectLst/>
                        </a:rPr>
                        <a:t>2074</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Proportional Tubes </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41435327"/>
                  </a:ext>
                </a:extLst>
              </a:tr>
              <a:tr h="203200">
                <a:tc>
                  <a:txBody>
                    <a:bodyPr/>
                    <a:lstStyle/>
                    <a:p>
                      <a:pPr algn="r" fontAlgn="b"/>
                      <a:r>
                        <a:rPr lang="en-US" sz="1200" u="none" strike="noStrike">
                          <a:effectLst/>
                        </a:rPr>
                        <a:t>2089</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KMAG/FMAG Operation</a:t>
                      </a:r>
                      <a:endParaRPr lang="en-US" sz="1200" b="0" i="0" u="none" strike="noStrike" dirty="0">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19220845"/>
                  </a:ext>
                </a:extLst>
              </a:tr>
            </a:tbl>
          </a:graphicData>
        </a:graphic>
      </p:graphicFrame>
    </p:spTree>
    <p:extLst>
      <p:ext uri="{BB962C8B-B14F-4D97-AF65-F5344CB8AC3E}">
        <p14:creationId xmlns:p14="http://schemas.microsoft.com/office/powerpoint/2010/main" val="763766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5C6668-BBF7-A03F-F0F4-8901ED3CB4B0}"/>
              </a:ext>
            </a:extLst>
          </p:cNvPr>
          <p:cNvSpPr>
            <a:spLocks noGrp="1"/>
          </p:cNvSpPr>
          <p:nvPr>
            <p:ph type="title"/>
          </p:nvPr>
        </p:nvSpPr>
        <p:spPr/>
        <p:txBody>
          <a:bodyPr/>
          <a:lstStyle/>
          <a:p>
            <a:r>
              <a:rPr lang="en-US" dirty="0"/>
              <a:t>Procedures – Part 1</a:t>
            </a:r>
          </a:p>
        </p:txBody>
      </p:sp>
      <p:sp>
        <p:nvSpPr>
          <p:cNvPr id="4" name="Date Placeholder 3">
            <a:extLst>
              <a:ext uri="{FF2B5EF4-FFF2-40B4-BE49-F238E27FC236}">
                <a16:creationId xmlns:a16="http://schemas.microsoft.com/office/drawing/2014/main" id="{3408C976-B963-B9EF-961E-D2F94E0386B0}"/>
              </a:ext>
            </a:extLst>
          </p:cNvPr>
          <p:cNvSpPr>
            <a:spLocks noGrp="1"/>
          </p:cNvSpPr>
          <p:nvPr>
            <p:ph type="dt" sz="half" idx="2"/>
          </p:nvPr>
        </p:nvSpPr>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9530053D-9DFD-40C7-BC10-0852A96F6C06}"/>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14B2877F-630C-AC30-47A7-0B2B0E26250A}"/>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graphicFrame>
        <p:nvGraphicFramePr>
          <p:cNvPr id="8" name="Table 7">
            <a:extLst>
              <a:ext uri="{FF2B5EF4-FFF2-40B4-BE49-F238E27FC236}">
                <a16:creationId xmlns:a16="http://schemas.microsoft.com/office/drawing/2014/main" id="{F65DC904-5754-752A-906D-D595482CCE8A}"/>
              </a:ext>
            </a:extLst>
          </p:cNvPr>
          <p:cNvGraphicFramePr>
            <a:graphicFrameLocks noGrp="1"/>
          </p:cNvGraphicFramePr>
          <p:nvPr>
            <p:extLst>
              <p:ext uri="{D42A27DB-BD31-4B8C-83A1-F6EECF244321}">
                <p14:modId xmlns:p14="http://schemas.microsoft.com/office/powerpoint/2010/main" val="10752154"/>
              </p:ext>
            </p:extLst>
          </p:nvPr>
        </p:nvGraphicFramePr>
        <p:xfrm>
          <a:off x="147029" y="877608"/>
          <a:ext cx="4424971" cy="5200463"/>
        </p:xfrm>
        <a:graphic>
          <a:graphicData uri="http://schemas.openxmlformats.org/drawingml/2006/table">
            <a:tbl>
              <a:tblPr>
                <a:tableStyleId>{5C22544A-7EE6-4342-B048-85BDC9FD1C3A}</a:tableStyleId>
              </a:tblPr>
              <a:tblGrid>
                <a:gridCol w="3878910">
                  <a:extLst>
                    <a:ext uri="{9D8B030D-6E8A-4147-A177-3AD203B41FA5}">
                      <a16:colId xmlns:a16="http://schemas.microsoft.com/office/drawing/2014/main" val="3968940127"/>
                    </a:ext>
                  </a:extLst>
                </a:gridCol>
                <a:gridCol w="546061">
                  <a:extLst>
                    <a:ext uri="{9D8B030D-6E8A-4147-A177-3AD203B41FA5}">
                      <a16:colId xmlns:a16="http://schemas.microsoft.com/office/drawing/2014/main" val="4094966695"/>
                    </a:ext>
                  </a:extLst>
                </a:gridCol>
              </a:tblGrid>
              <a:tr h="195160">
                <a:tc>
                  <a:txBody>
                    <a:bodyPr/>
                    <a:lstStyle/>
                    <a:p>
                      <a:pPr algn="ctr" fontAlgn="b"/>
                      <a:r>
                        <a:rPr lang="en-US" sz="900" u="none" strike="noStrike">
                          <a:effectLst/>
                        </a:rPr>
                        <a:t>Procedure</a:t>
                      </a:r>
                      <a:endParaRPr lang="en-US" sz="900" b="1"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Docdb ID</a:t>
                      </a:r>
                      <a:endParaRPr lang="en-US" sz="900" b="1"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312514431"/>
                  </a:ext>
                </a:extLst>
              </a:tr>
              <a:tr h="195160">
                <a:tc>
                  <a:txBody>
                    <a:bodyPr/>
                    <a:lstStyle/>
                    <a:p>
                      <a:pPr algn="l" fontAlgn="b"/>
                      <a:r>
                        <a:rPr lang="en-US" sz="900" b="1" u="none" strike="noStrike" dirty="0">
                          <a:effectLst/>
                        </a:rPr>
                        <a:t>Cryogenics on the </a:t>
                      </a:r>
                      <a:r>
                        <a:rPr lang="en-US" sz="900" b="1" u="none" strike="noStrike" dirty="0" err="1">
                          <a:effectLst/>
                        </a:rPr>
                        <a:t>cryoplatform</a:t>
                      </a:r>
                      <a:endParaRPr lang="en-US" sz="900" b="1" i="0" u="none" strike="noStrike" dirty="0">
                        <a:solidFill>
                          <a:srgbClr val="000000"/>
                        </a:solidFill>
                        <a:effectLst/>
                        <a:latin typeface="Times New Roman" panose="02020603050405020304" pitchFamily="18" charset="0"/>
                      </a:endParaRPr>
                    </a:p>
                  </a:txBody>
                  <a:tcPr marL="7204" marR="7204" marT="7204" marB="0" anchor="b"/>
                </a:tc>
                <a:tc>
                  <a:txBody>
                    <a:bodyPr/>
                    <a:lstStyle/>
                    <a:p>
                      <a:pPr algn="l" fontAlgn="b"/>
                      <a:endParaRPr lang="en-US" sz="900" b="0" i="0" u="none" strike="noStrike" dirty="0">
                        <a:solidFill>
                          <a:srgbClr val="000000"/>
                        </a:solidFill>
                        <a:effectLst/>
                        <a:highlight>
                          <a:srgbClr val="FFFF00"/>
                        </a:highlight>
                        <a:latin typeface="Calibri" panose="020F0502020204030204" pitchFamily="34" charset="0"/>
                      </a:endParaRPr>
                    </a:p>
                  </a:txBody>
                  <a:tcPr marL="7204" marR="7204" marT="7204" marB="0" anchor="b"/>
                </a:tc>
                <a:extLst>
                  <a:ext uri="{0D108BD9-81ED-4DB2-BD59-A6C34878D82A}">
                    <a16:rowId xmlns:a16="http://schemas.microsoft.com/office/drawing/2014/main" val="211988781"/>
                  </a:ext>
                </a:extLst>
              </a:tr>
              <a:tr h="183681">
                <a:tc>
                  <a:txBody>
                    <a:bodyPr/>
                    <a:lstStyle/>
                    <a:p>
                      <a:pPr algn="l" fontAlgn="b"/>
                      <a:r>
                        <a:rPr lang="en-US" sz="900" u="none" strike="noStrike">
                          <a:effectLst/>
                        </a:rPr>
                        <a:t>QT Purifier LN2 fill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10337</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479048786"/>
                  </a:ext>
                </a:extLst>
              </a:tr>
              <a:tr h="183681">
                <a:tc>
                  <a:txBody>
                    <a:bodyPr/>
                    <a:lstStyle/>
                    <a:p>
                      <a:pPr algn="l" fontAlgn="b"/>
                      <a:r>
                        <a:rPr lang="en-US" sz="900" u="none" strike="noStrike">
                          <a:effectLst/>
                        </a:rPr>
                        <a:t>Warm Purifier LN2 fill</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10528</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234651473"/>
                  </a:ext>
                </a:extLst>
              </a:tr>
              <a:tr h="183681">
                <a:tc>
                  <a:txBody>
                    <a:bodyPr/>
                    <a:lstStyle/>
                    <a:p>
                      <a:pPr algn="l" fontAlgn="b"/>
                      <a:r>
                        <a:rPr lang="en-US" sz="900" u="none" strike="noStrike">
                          <a:effectLst/>
                        </a:rPr>
                        <a:t>QT Liquefier Dewar level cleaning and Dewar cleaning</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10401</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647803968"/>
                  </a:ext>
                </a:extLst>
              </a:tr>
              <a:tr h="183681">
                <a:tc>
                  <a:txBody>
                    <a:bodyPr/>
                    <a:lstStyle/>
                    <a:p>
                      <a:pPr algn="l" fontAlgn="b"/>
                      <a:r>
                        <a:rPr lang="en-US" sz="900" u="none" strike="noStrike">
                          <a:effectLst/>
                        </a:rPr>
                        <a:t>Dewar evacuation</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10178</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640341426"/>
                  </a:ext>
                </a:extLst>
              </a:tr>
              <a:tr h="183681">
                <a:tc>
                  <a:txBody>
                    <a:bodyPr/>
                    <a:lstStyle/>
                    <a:p>
                      <a:pPr algn="l" fontAlgn="b"/>
                      <a:r>
                        <a:rPr lang="en-US" sz="900" u="none" strike="noStrike">
                          <a:effectLst/>
                        </a:rPr>
                        <a:t>UVA-QT Purifier Helium Space Cleaning Procedure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10404</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2446695368"/>
                  </a:ext>
                </a:extLst>
              </a:tr>
              <a:tr h="183681">
                <a:tc>
                  <a:txBody>
                    <a:bodyPr/>
                    <a:lstStyle/>
                    <a:p>
                      <a:pPr algn="l" fontAlgn="b"/>
                      <a:r>
                        <a:rPr lang="en-US" sz="900" u="none" strike="noStrike">
                          <a:effectLst/>
                        </a:rPr>
                        <a:t>UVA-QT Purifier LN2 Space Cleaning Procedure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10407</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741664489"/>
                  </a:ext>
                </a:extLst>
              </a:tr>
              <a:tr h="183681">
                <a:tc>
                  <a:txBody>
                    <a:bodyPr/>
                    <a:lstStyle/>
                    <a:p>
                      <a:pPr algn="l" fontAlgn="b"/>
                      <a:r>
                        <a:rPr lang="en-US" sz="900" u="none" strike="noStrike">
                          <a:effectLst/>
                        </a:rPr>
                        <a:t>Helium boiloff capture procedure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10282</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628383422"/>
                  </a:ext>
                </a:extLst>
              </a:tr>
              <a:tr h="183681">
                <a:tc>
                  <a:txBody>
                    <a:bodyPr/>
                    <a:lstStyle/>
                    <a:p>
                      <a:pPr algn="l" fontAlgn="b"/>
                      <a:r>
                        <a:rPr lang="en-US" sz="900" u="none" strike="noStrike">
                          <a:effectLst/>
                        </a:rPr>
                        <a:t>LHe transfer using commercial LHe Dewar in the cave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9670</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893665750"/>
                  </a:ext>
                </a:extLst>
              </a:tr>
              <a:tr h="183681">
                <a:tc>
                  <a:txBody>
                    <a:bodyPr/>
                    <a:lstStyle/>
                    <a:p>
                      <a:pPr algn="l" fontAlgn="b"/>
                      <a:r>
                        <a:rPr lang="en-US" sz="900" u="none" strike="noStrike">
                          <a:effectLst/>
                        </a:rPr>
                        <a:t>Stinging/Unstinging QT transfer line to/from QT Dewars</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10624</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501451829"/>
                  </a:ext>
                </a:extLst>
              </a:tr>
              <a:tr h="183681">
                <a:tc>
                  <a:txBody>
                    <a:bodyPr/>
                    <a:lstStyle/>
                    <a:p>
                      <a:pPr algn="l" fontAlgn="b"/>
                      <a:r>
                        <a:rPr lang="en-US" sz="900" u="none" strike="noStrike">
                          <a:effectLst/>
                        </a:rPr>
                        <a:t>Observation of a LHe jet through QT transfer line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10395</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909845402"/>
                  </a:ext>
                </a:extLst>
              </a:tr>
              <a:tr h="183681">
                <a:tc>
                  <a:txBody>
                    <a:bodyPr/>
                    <a:lstStyle/>
                    <a:p>
                      <a:pPr algn="l" fontAlgn="b"/>
                      <a:r>
                        <a:rPr lang="en-US" sz="900" u="none" strike="noStrike">
                          <a:effectLst/>
                        </a:rPr>
                        <a:t>Liquid helium transfer between QT dewars A and B</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10543</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351411744"/>
                  </a:ext>
                </a:extLst>
              </a:tr>
              <a:tr h="183681">
                <a:tc>
                  <a:txBody>
                    <a:bodyPr/>
                    <a:lstStyle/>
                    <a:p>
                      <a:pPr algn="l" fontAlgn="b"/>
                      <a:r>
                        <a:rPr lang="en-US" sz="900" u="none" strike="noStrike">
                          <a:effectLst/>
                        </a:rPr>
                        <a:t>Liquid helium transfer between commercial dewar and QT dewars A/B</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10546</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2815554760"/>
                  </a:ext>
                </a:extLst>
              </a:tr>
              <a:tr h="183681">
                <a:tc>
                  <a:txBody>
                    <a:bodyPr/>
                    <a:lstStyle/>
                    <a:p>
                      <a:pPr algn="l" fontAlgn="b"/>
                      <a:r>
                        <a:rPr lang="en-US" sz="900" u="none" strike="noStrike">
                          <a:effectLst/>
                        </a:rPr>
                        <a:t>Liquid helium transfer from commercial dewar to target magnet w/ UVa xfer line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10547</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165161023"/>
                  </a:ext>
                </a:extLst>
              </a:tr>
              <a:tr h="183681">
                <a:tc>
                  <a:txBody>
                    <a:bodyPr/>
                    <a:lstStyle/>
                    <a:p>
                      <a:pPr algn="l" fontAlgn="b"/>
                      <a:r>
                        <a:rPr lang="en-US" sz="900" u="none" strike="noStrike">
                          <a:effectLst/>
                        </a:rPr>
                        <a:t>Liquid helium transfer between QT dewars A and B w/ UVa xfer line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10550</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901323002"/>
                  </a:ext>
                </a:extLst>
              </a:tr>
              <a:tr h="183681">
                <a:tc>
                  <a:txBody>
                    <a:bodyPr/>
                    <a:lstStyle/>
                    <a:p>
                      <a:pPr algn="l" fontAlgn="b"/>
                      <a:r>
                        <a:rPr lang="en-US" sz="900" u="none" strike="noStrike">
                          <a:effectLst/>
                        </a:rPr>
                        <a:t>Liquid helium transfer from commercial dewar to QT dewars A/B w/ UVa xfer line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10553</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378639525"/>
                  </a:ext>
                </a:extLst>
              </a:tr>
              <a:tr h="195160">
                <a:tc>
                  <a:txBody>
                    <a:bodyPr/>
                    <a:lstStyle/>
                    <a:p>
                      <a:pPr algn="l" fontAlgn="b"/>
                      <a:r>
                        <a:rPr lang="en-US" sz="900" b="1" u="none" strike="noStrike" dirty="0">
                          <a:effectLst/>
                        </a:rPr>
                        <a:t>QT System Non-Cryogenics</a:t>
                      </a:r>
                      <a:endParaRPr lang="en-US" sz="900" b="1" i="0" u="none" strike="noStrike" dirty="0">
                        <a:solidFill>
                          <a:srgbClr val="000000"/>
                        </a:solidFill>
                        <a:effectLst/>
                        <a:latin typeface="Times New Roman" panose="02020603050405020304" pitchFamily="18" charset="0"/>
                      </a:endParaRPr>
                    </a:p>
                  </a:txBody>
                  <a:tcPr marL="7204" marR="7204" marT="7204" marB="0" anchor="b"/>
                </a:tc>
                <a:tc>
                  <a:txBody>
                    <a:bodyPr/>
                    <a:lstStyle/>
                    <a:p>
                      <a:pPr algn="l" fontAlgn="b"/>
                      <a:endParaRPr lang="en-US" sz="900" b="1" i="0" u="none" strike="noStrike" dirty="0">
                        <a:solidFill>
                          <a:srgbClr val="000000"/>
                        </a:solidFill>
                        <a:effectLst/>
                        <a:highlight>
                          <a:srgbClr val="FFFF00"/>
                        </a:highlight>
                        <a:latin typeface="Calibri" panose="020F0502020204030204" pitchFamily="34" charset="0"/>
                      </a:endParaRPr>
                    </a:p>
                  </a:txBody>
                  <a:tcPr marL="7204" marR="7204" marT="7204" marB="0" anchor="b"/>
                </a:tc>
                <a:extLst>
                  <a:ext uri="{0D108BD9-81ED-4DB2-BD59-A6C34878D82A}">
                    <a16:rowId xmlns:a16="http://schemas.microsoft.com/office/drawing/2014/main" val="3071588515"/>
                  </a:ext>
                </a:extLst>
              </a:tr>
              <a:tr h="183681">
                <a:tc>
                  <a:txBody>
                    <a:bodyPr/>
                    <a:lstStyle/>
                    <a:p>
                      <a:pPr algn="l" fontAlgn="b"/>
                      <a:r>
                        <a:rPr lang="en-US" sz="900" u="none" strike="noStrike">
                          <a:effectLst/>
                        </a:rPr>
                        <a:t>QT system startup and shutdown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10364</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387830549"/>
                  </a:ext>
                </a:extLst>
              </a:tr>
              <a:tr h="195160">
                <a:tc>
                  <a:txBody>
                    <a:bodyPr/>
                    <a:lstStyle/>
                    <a:p>
                      <a:pPr algn="l" fontAlgn="b"/>
                      <a:r>
                        <a:rPr lang="en-US" sz="900" u="none" strike="noStrike">
                          <a:effectLst/>
                        </a:rPr>
                        <a:t>HR3 Compressor Oil, Oil filter replacement</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10320</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2635412903"/>
                  </a:ext>
                </a:extLst>
              </a:tr>
              <a:tr h="195160">
                <a:tc>
                  <a:txBody>
                    <a:bodyPr/>
                    <a:lstStyle/>
                    <a:p>
                      <a:pPr algn="l" fontAlgn="b"/>
                      <a:r>
                        <a:rPr lang="en-US" sz="900" b="1" u="none" strike="noStrike" dirty="0">
                          <a:effectLst/>
                        </a:rPr>
                        <a:t>In-cave Cryogenics</a:t>
                      </a:r>
                      <a:endParaRPr lang="en-US" sz="900" b="1" i="0" u="none" strike="noStrike" dirty="0">
                        <a:solidFill>
                          <a:srgbClr val="000000"/>
                        </a:solidFill>
                        <a:effectLst/>
                        <a:latin typeface="Times New Roman" panose="02020603050405020304" pitchFamily="18" charset="0"/>
                      </a:endParaRPr>
                    </a:p>
                  </a:txBody>
                  <a:tcPr marL="7204" marR="7204" marT="7204" marB="0" anchor="b"/>
                </a:tc>
                <a:tc>
                  <a:txBody>
                    <a:bodyPr/>
                    <a:lstStyle/>
                    <a:p>
                      <a:pPr algn="l" fontAlgn="b"/>
                      <a:endParaRPr lang="en-US" sz="900" b="1" i="0" u="none" strike="noStrike" dirty="0">
                        <a:solidFill>
                          <a:srgbClr val="000000"/>
                        </a:solidFill>
                        <a:effectLst/>
                        <a:highlight>
                          <a:srgbClr val="FFFF00"/>
                        </a:highlight>
                        <a:latin typeface="Calibri" panose="020F0502020204030204" pitchFamily="34" charset="0"/>
                      </a:endParaRPr>
                    </a:p>
                  </a:txBody>
                  <a:tcPr marL="7204" marR="7204" marT="7204" marB="0" anchor="b"/>
                </a:tc>
                <a:extLst>
                  <a:ext uri="{0D108BD9-81ED-4DB2-BD59-A6C34878D82A}">
                    <a16:rowId xmlns:a16="http://schemas.microsoft.com/office/drawing/2014/main" val="1158347815"/>
                  </a:ext>
                </a:extLst>
              </a:tr>
              <a:tr h="183681">
                <a:tc>
                  <a:txBody>
                    <a:bodyPr/>
                    <a:lstStyle/>
                    <a:p>
                      <a:pPr algn="l" fontAlgn="b"/>
                      <a:r>
                        <a:rPr lang="en-US" sz="900" u="none" strike="noStrike">
                          <a:effectLst/>
                        </a:rPr>
                        <a:t>Magnet LHe fill</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9670</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904482131"/>
                  </a:ext>
                </a:extLst>
              </a:tr>
              <a:tr h="183681">
                <a:tc>
                  <a:txBody>
                    <a:bodyPr/>
                    <a:lstStyle/>
                    <a:p>
                      <a:pPr algn="l" fontAlgn="b"/>
                      <a:r>
                        <a:rPr lang="en-US" sz="900" u="none" strike="noStrike">
                          <a:effectLst/>
                        </a:rPr>
                        <a:t>Magnet shield LN2 fill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10337</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2242336497"/>
                  </a:ext>
                </a:extLst>
              </a:tr>
              <a:tr h="183681">
                <a:tc>
                  <a:txBody>
                    <a:bodyPr/>
                    <a:lstStyle/>
                    <a:p>
                      <a:pPr algn="l" fontAlgn="b"/>
                      <a:r>
                        <a:rPr lang="en-US" sz="900" u="none" strike="noStrike">
                          <a:effectLst/>
                        </a:rPr>
                        <a:t>Fridge LHe fill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10375</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289227902"/>
                  </a:ext>
                </a:extLst>
              </a:tr>
              <a:tr h="183681">
                <a:tc>
                  <a:txBody>
                    <a:bodyPr/>
                    <a:lstStyle/>
                    <a:p>
                      <a:pPr algn="l" fontAlgn="b"/>
                      <a:r>
                        <a:rPr lang="en-US" sz="900" u="none" strike="noStrike">
                          <a:effectLst/>
                        </a:rPr>
                        <a:t>Magnet cooldown</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9651</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586657931"/>
                  </a:ext>
                </a:extLst>
              </a:tr>
              <a:tr h="183681">
                <a:tc>
                  <a:txBody>
                    <a:bodyPr/>
                    <a:lstStyle/>
                    <a:p>
                      <a:pPr algn="l" fontAlgn="b"/>
                      <a:r>
                        <a:rPr lang="en-US" sz="900" u="none" strike="noStrike">
                          <a:effectLst/>
                        </a:rPr>
                        <a:t>LOTO procedure for fast magnet cooldown</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10571</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38005087"/>
                  </a:ext>
                </a:extLst>
              </a:tr>
              <a:tr h="183681">
                <a:tc>
                  <a:txBody>
                    <a:bodyPr/>
                    <a:lstStyle/>
                    <a:p>
                      <a:pPr algn="l" fontAlgn="b"/>
                      <a:r>
                        <a:rPr lang="en-US" sz="900" u="none" strike="noStrike">
                          <a:effectLst/>
                        </a:rPr>
                        <a:t>Magnet operations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10062</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396727035"/>
                  </a:ext>
                </a:extLst>
              </a:tr>
              <a:tr h="183681">
                <a:tc>
                  <a:txBody>
                    <a:bodyPr/>
                    <a:lstStyle/>
                    <a:p>
                      <a:pPr algn="l" fontAlgn="b"/>
                      <a:r>
                        <a:rPr lang="en-US" sz="900" u="none" strike="noStrike">
                          <a:effectLst/>
                        </a:rPr>
                        <a:t>Magnet fill from commercial LHe Dewar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dirty="0">
                          <a:effectLst/>
                        </a:rPr>
                        <a:t>10056</a:t>
                      </a:r>
                      <a:endParaRPr lang="en-US" sz="900" b="0" i="0" u="none" strike="noStrike" dirty="0">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487700798"/>
                  </a:ext>
                </a:extLst>
              </a:tr>
            </a:tbl>
          </a:graphicData>
        </a:graphic>
      </p:graphicFrame>
    </p:spTree>
    <p:extLst>
      <p:ext uri="{BB962C8B-B14F-4D97-AF65-F5344CB8AC3E}">
        <p14:creationId xmlns:p14="http://schemas.microsoft.com/office/powerpoint/2010/main" val="229989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a:xfrm>
            <a:off x="228600" y="449327"/>
            <a:ext cx="8686800" cy="427877"/>
          </a:xfrm>
        </p:spPr>
        <p:txBody>
          <a:bodyPr/>
          <a:lstStyle/>
          <a:p>
            <a:r>
              <a:rPr lang="en-US" dirty="0"/>
              <a:t>Neutrino Switchyard 120 Experimental Areas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0" name="TextBox 9">
            <a:extLst>
              <a:ext uri="{FF2B5EF4-FFF2-40B4-BE49-F238E27FC236}">
                <a16:creationId xmlns:a16="http://schemas.microsoft.com/office/drawing/2014/main" id="{35F69EC3-1940-CF7D-D0D8-B0246B3D0E7A}"/>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4396" y="956193"/>
            <a:ext cx="8672513" cy="3796719"/>
          </a:xfrm>
        </p:spPr>
        <p:txBody>
          <a:bodyPr/>
          <a:lstStyle/>
          <a:p>
            <a:pPr marL="0" indent="0">
              <a:buNone/>
            </a:pPr>
            <a:endParaRPr lang="en-US" sz="1800" dirty="0"/>
          </a:p>
          <a:p>
            <a:pPr marL="0" indent="0">
              <a:buNone/>
            </a:pPr>
            <a:endParaRPr lang="en-US" sz="2000" dirty="0"/>
          </a:p>
        </p:txBody>
      </p:sp>
      <p:sp>
        <p:nvSpPr>
          <p:cNvPr id="17" name="Rectangle 16">
            <a:extLst>
              <a:ext uri="{FF2B5EF4-FFF2-40B4-BE49-F238E27FC236}">
                <a16:creationId xmlns:a16="http://schemas.microsoft.com/office/drawing/2014/main" id="{53C40B8D-E8BE-AC05-2CBD-62AE6D53A361}"/>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DDDD80-1056-7068-B6BB-703A71468106}"/>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35903A-7F89-9316-1506-BA1E48B0C410}"/>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D69ADE5-F925-22CE-50B0-9B8AE7CD6007}"/>
              </a:ext>
            </a:extLst>
          </p:cNvPr>
          <p:cNvSpPr txBox="1"/>
          <p:nvPr/>
        </p:nvSpPr>
        <p:spPr>
          <a:xfrm>
            <a:off x="5611367" y="877204"/>
            <a:ext cx="3551937" cy="5016758"/>
          </a:xfrm>
          <a:prstGeom prst="rect">
            <a:avLst/>
          </a:prstGeom>
          <a:noFill/>
        </p:spPr>
        <p:txBody>
          <a:bodyPr wrap="square">
            <a:spAutoFit/>
          </a:bodyPr>
          <a:lstStyle/>
          <a:p>
            <a:pPr marL="342900" indent="-342900">
              <a:buFont typeface="Arial" panose="020B0604020202020204" pitchFamily="34" charset="0"/>
              <a:buChar char="•"/>
            </a:pPr>
            <a:r>
              <a:rPr lang="en-US" sz="1600" dirty="0"/>
              <a:t>NM4 beam enclosure and service building</a:t>
            </a:r>
          </a:p>
          <a:p>
            <a:pPr marL="800100" lvl="1" indent="-342900">
              <a:buFont typeface="Arial" panose="020B0604020202020204" pitchFamily="34" charset="0"/>
              <a:buChar char="•"/>
            </a:pPr>
            <a:r>
              <a:rPr lang="en-US" sz="1600" dirty="0"/>
              <a:t>120 GeV proton beam from Neutrino beamline (III-14)</a:t>
            </a:r>
          </a:p>
          <a:p>
            <a:pPr marL="800100" lvl="1" indent="-342900">
              <a:buFont typeface="Arial" panose="020B0604020202020204" pitchFamily="34" charset="0"/>
              <a:buChar char="•"/>
            </a:pPr>
            <a:r>
              <a:rPr lang="en-US" sz="1600" dirty="0"/>
              <a:t>4.2 second slow spill extracted once every 55 seconds from Main Injector (same extraction as to Meson Experimental Area)</a:t>
            </a:r>
          </a:p>
          <a:p>
            <a:pPr marL="342900" indent="-342900">
              <a:buFont typeface="Arial" panose="020B0604020202020204" pitchFamily="34" charset="0"/>
              <a:buChar char="•"/>
            </a:pPr>
            <a:r>
              <a:rPr lang="en-US" sz="1600" dirty="0"/>
              <a:t>Currently occupied by E1039 </a:t>
            </a:r>
            <a:r>
              <a:rPr lang="en-US" sz="1600" dirty="0" err="1"/>
              <a:t>SpinQuest</a:t>
            </a:r>
            <a:r>
              <a:rPr lang="en-US" sz="1600" dirty="0"/>
              <a:t> experiment</a:t>
            </a:r>
          </a:p>
          <a:p>
            <a:pPr marL="800100" lvl="1" indent="-342900">
              <a:buFont typeface="Arial" panose="020B0604020202020204" pitchFamily="34" charset="0"/>
              <a:buChar char="•"/>
            </a:pPr>
            <a:r>
              <a:rPr lang="en-US" sz="1600" dirty="0"/>
              <a:t>Many systems repurposed from previous </a:t>
            </a:r>
            <a:r>
              <a:rPr lang="en-US" sz="1600" dirty="0" err="1"/>
              <a:t>SeaQuest</a:t>
            </a:r>
            <a:r>
              <a:rPr lang="en-US" sz="1600" dirty="0"/>
              <a:t> experiment last operated in 2017</a:t>
            </a:r>
          </a:p>
          <a:p>
            <a:pPr marL="800100" lvl="1" indent="-342900">
              <a:buFont typeface="Arial" panose="020B0604020202020204" pitchFamily="34" charset="0"/>
              <a:buChar char="•"/>
            </a:pPr>
            <a:r>
              <a:rPr lang="en-US" sz="1600" dirty="0"/>
              <a:t>Introduction of cryogenics platform and solid ammonia target</a:t>
            </a:r>
          </a:p>
          <a:p>
            <a:pPr marL="800100" lvl="1" indent="-342900">
              <a:buFont typeface="Arial" panose="020B0604020202020204" pitchFamily="34" charset="0"/>
              <a:buChar char="•"/>
            </a:pPr>
            <a:r>
              <a:rPr lang="en-US" sz="1600" dirty="0"/>
              <a:t>Ready to begin beam operations following ARR</a:t>
            </a:r>
          </a:p>
        </p:txBody>
      </p:sp>
      <p:pic>
        <p:nvPicPr>
          <p:cNvPr id="7" name="Picture 6" descr="Diagram, map&#10;&#10;Description automatically generated">
            <a:extLst>
              <a:ext uri="{FF2B5EF4-FFF2-40B4-BE49-F238E27FC236}">
                <a16:creationId xmlns:a16="http://schemas.microsoft.com/office/drawing/2014/main" id="{CA9FA21C-6D64-D429-EF58-056213925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67" y="877204"/>
            <a:ext cx="5486400" cy="4370070"/>
          </a:xfrm>
          <a:prstGeom prst="rect">
            <a:avLst/>
          </a:prstGeom>
        </p:spPr>
      </p:pic>
      <p:sp>
        <p:nvSpPr>
          <p:cNvPr id="2" name="Oval 1">
            <a:extLst>
              <a:ext uri="{FF2B5EF4-FFF2-40B4-BE49-F238E27FC236}">
                <a16:creationId xmlns:a16="http://schemas.microsoft.com/office/drawing/2014/main" id="{60292EFA-610B-40B8-32F3-A3C0A6CC5177}"/>
              </a:ext>
            </a:extLst>
          </p:cNvPr>
          <p:cNvSpPr/>
          <p:nvPr/>
        </p:nvSpPr>
        <p:spPr>
          <a:xfrm>
            <a:off x="3625392" y="3504316"/>
            <a:ext cx="706468" cy="113304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59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68CC-30F8-5483-9AFA-FE4A87A7A0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953D88-AFEF-7240-6406-DC9E2830488C}"/>
              </a:ext>
            </a:extLst>
          </p:cNvPr>
          <p:cNvSpPr>
            <a:spLocks noGrp="1"/>
          </p:cNvSpPr>
          <p:nvPr>
            <p:ph type="title"/>
          </p:nvPr>
        </p:nvSpPr>
        <p:spPr/>
        <p:txBody>
          <a:bodyPr/>
          <a:lstStyle/>
          <a:p>
            <a:r>
              <a:rPr lang="en-US" dirty="0"/>
              <a:t>Procedures – Part 2</a:t>
            </a:r>
          </a:p>
        </p:txBody>
      </p:sp>
      <p:sp>
        <p:nvSpPr>
          <p:cNvPr id="4" name="Date Placeholder 3">
            <a:extLst>
              <a:ext uri="{FF2B5EF4-FFF2-40B4-BE49-F238E27FC236}">
                <a16:creationId xmlns:a16="http://schemas.microsoft.com/office/drawing/2014/main" id="{D4A3287A-B2A3-BCA5-A3EB-EA0A4673E777}"/>
              </a:ext>
            </a:extLst>
          </p:cNvPr>
          <p:cNvSpPr>
            <a:spLocks noGrp="1"/>
          </p:cNvSpPr>
          <p:nvPr>
            <p:ph type="dt" sz="half" idx="2"/>
          </p:nvPr>
        </p:nvSpPr>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1C6CBF40-D948-D520-2E1C-1AB1E910675C}"/>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0D07E4C6-E14A-D829-B1E3-94C754A7B2E0}"/>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graphicFrame>
        <p:nvGraphicFramePr>
          <p:cNvPr id="9" name="Table 8">
            <a:extLst>
              <a:ext uri="{FF2B5EF4-FFF2-40B4-BE49-F238E27FC236}">
                <a16:creationId xmlns:a16="http://schemas.microsoft.com/office/drawing/2014/main" id="{3C3A3137-FE68-5841-4FCA-05F657E4FB77}"/>
              </a:ext>
            </a:extLst>
          </p:cNvPr>
          <p:cNvGraphicFramePr>
            <a:graphicFrameLocks noGrp="1"/>
          </p:cNvGraphicFramePr>
          <p:nvPr>
            <p:extLst>
              <p:ext uri="{D42A27DB-BD31-4B8C-83A1-F6EECF244321}">
                <p14:modId xmlns:p14="http://schemas.microsoft.com/office/powerpoint/2010/main" val="1039772761"/>
              </p:ext>
            </p:extLst>
          </p:nvPr>
        </p:nvGraphicFramePr>
        <p:xfrm>
          <a:off x="1927533" y="1416256"/>
          <a:ext cx="5468258" cy="4351329"/>
        </p:xfrm>
        <a:graphic>
          <a:graphicData uri="http://schemas.openxmlformats.org/drawingml/2006/table">
            <a:tbl>
              <a:tblPr>
                <a:tableStyleId>{5C22544A-7EE6-4342-B048-85BDC9FD1C3A}</a:tableStyleId>
              </a:tblPr>
              <a:tblGrid>
                <a:gridCol w="4793452">
                  <a:extLst>
                    <a:ext uri="{9D8B030D-6E8A-4147-A177-3AD203B41FA5}">
                      <a16:colId xmlns:a16="http://schemas.microsoft.com/office/drawing/2014/main" val="1860403516"/>
                    </a:ext>
                  </a:extLst>
                </a:gridCol>
                <a:gridCol w="674806">
                  <a:extLst>
                    <a:ext uri="{9D8B030D-6E8A-4147-A177-3AD203B41FA5}">
                      <a16:colId xmlns:a16="http://schemas.microsoft.com/office/drawing/2014/main" val="1489110192"/>
                    </a:ext>
                  </a:extLst>
                </a:gridCol>
              </a:tblGrid>
              <a:tr h="197788">
                <a:tc>
                  <a:txBody>
                    <a:bodyPr/>
                    <a:lstStyle/>
                    <a:p>
                      <a:pPr algn="ctr" fontAlgn="b"/>
                      <a:r>
                        <a:rPr lang="en-US" sz="1100" u="none" strike="noStrike">
                          <a:effectLst/>
                        </a:rPr>
                        <a:t>Procedure</a:t>
                      </a:r>
                      <a:endParaRPr lang="en-US" sz="1100" b="1"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Docdb ID</a:t>
                      </a:r>
                      <a:endParaRPr lang="en-US" sz="1100" b="1"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069800021"/>
                  </a:ext>
                </a:extLst>
              </a:tr>
              <a:tr h="197788">
                <a:tc>
                  <a:txBody>
                    <a:bodyPr/>
                    <a:lstStyle/>
                    <a:p>
                      <a:pPr algn="l" fontAlgn="b"/>
                      <a:r>
                        <a:rPr lang="en-US" sz="1100" b="1" u="none" strike="noStrike" dirty="0">
                          <a:effectLst/>
                        </a:rPr>
                        <a:t>Procedures related to gases</a:t>
                      </a:r>
                      <a:endParaRPr lang="en-US" sz="1100" b="1"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8726" marR="8726" marT="8726" marB="0" anchor="b"/>
                </a:tc>
                <a:extLst>
                  <a:ext uri="{0D108BD9-81ED-4DB2-BD59-A6C34878D82A}">
                    <a16:rowId xmlns:a16="http://schemas.microsoft.com/office/drawing/2014/main" val="2341905923"/>
                  </a:ext>
                </a:extLst>
              </a:tr>
              <a:tr h="186153">
                <a:tc>
                  <a:txBody>
                    <a:bodyPr/>
                    <a:lstStyle/>
                    <a:p>
                      <a:pPr algn="l" fontAlgn="b"/>
                      <a:r>
                        <a:rPr lang="en-US" sz="1100" u="none" strike="noStrike">
                          <a:effectLst/>
                        </a:rPr>
                        <a:t>Pumping and purging (generic)</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10184</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231090730"/>
                  </a:ext>
                </a:extLst>
              </a:tr>
              <a:tr h="186153">
                <a:tc>
                  <a:txBody>
                    <a:bodyPr/>
                    <a:lstStyle/>
                    <a:p>
                      <a:pPr algn="l" fontAlgn="b"/>
                      <a:r>
                        <a:rPr lang="en-US" sz="1100" u="none" strike="noStrike">
                          <a:effectLst/>
                        </a:rPr>
                        <a:t>Leak checking (generic) </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10188</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50784400"/>
                  </a:ext>
                </a:extLst>
              </a:tr>
              <a:tr h="186153">
                <a:tc>
                  <a:txBody>
                    <a:bodyPr/>
                    <a:lstStyle/>
                    <a:p>
                      <a:pPr algn="l" fontAlgn="b"/>
                      <a:r>
                        <a:rPr lang="en-US" sz="1100" u="none" strike="noStrike">
                          <a:effectLst/>
                        </a:rPr>
                        <a:t>Outside gHe tank refill </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10198</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364592844"/>
                  </a:ext>
                </a:extLst>
              </a:tr>
              <a:tr h="186153">
                <a:tc>
                  <a:txBody>
                    <a:bodyPr/>
                    <a:lstStyle/>
                    <a:p>
                      <a:pPr algn="l" fontAlgn="b"/>
                      <a:r>
                        <a:rPr lang="en-US" sz="1100" u="none" strike="noStrike">
                          <a:effectLst/>
                        </a:rPr>
                        <a:t>Manually vented He Gas Storage Tank to the Atmosphere</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10285</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314241321"/>
                  </a:ext>
                </a:extLst>
              </a:tr>
              <a:tr h="186153">
                <a:tc>
                  <a:txBody>
                    <a:bodyPr/>
                    <a:lstStyle/>
                    <a:p>
                      <a:pPr algn="l" fontAlgn="b"/>
                      <a:r>
                        <a:rPr lang="en-US" sz="1100" u="none" strike="noStrike">
                          <a:effectLst/>
                        </a:rPr>
                        <a:t>Load gHe bottle into the system</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10525</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4192123257"/>
                  </a:ext>
                </a:extLst>
              </a:tr>
              <a:tr h="186153">
                <a:tc>
                  <a:txBody>
                    <a:bodyPr/>
                    <a:lstStyle/>
                    <a:p>
                      <a:pPr algn="l" fontAlgn="b"/>
                      <a:r>
                        <a:rPr lang="en-US" sz="1100" u="none" strike="noStrike">
                          <a:effectLst/>
                        </a:rPr>
                        <a:t>Cleaning outside gHe tank using the UVA-QT purifier</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10523</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4054074408"/>
                  </a:ext>
                </a:extLst>
              </a:tr>
              <a:tr h="197788">
                <a:tc>
                  <a:txBody>
                    <a:bodyPr/>
                    <a:lstStyle/>
                    <a:p>
                      <a:pPr algn="l" fontAlgn="b"/>
                      <a:r>
                        <a:rPr lang="en-US" sz="1100" b="1" u="none" strike="noStrike" dirty="0">
                          <a:effectLst/>
                        </a:rPr>
                        <a:t>Turning ON/OFF procedures</a:t>
                      </a:r>
                      <a:endParaRPr lang="en-US" sz="1100" b="1"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8726" marR="8726" marT="8726" marB="0" anchor="b"/>
                </a:tc>
                <a:extLst>
                  <a:ext uri="{0D108BD9-81ED-4DB2-BD59-A6C34878D82A}">
                    <a16:rowId xmlns:a16="http://schemas.microsoft.com/office/drawing/2014/main" val="3240030312"/>
                  </a:ext>
                </a:extLst>
              </a:tr>
              <a:tr h="186153">
                <a:tc>
                  <a:txBody>
                    <a:bodyPr/>
                    <a:lstStyle/>
                    <a:p>
                      <a:pPr algn="l" fontAlgn="b"/>
                      <a:r>
                        <a:rPr lang="en-US" sz="1100" u="none" strike="noStrike">
                          <a:effectLst/>
                        </a:rPr>
                        <a:t>UVA-NMR system shutdown,startup,tuning, data-taking</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10367</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640207267"/>
                  </a:ext>
                </a:extLst>
              </a:tr>
              <a:tr h="186153">
                <a:tc>
                  <a:txBody>
                    <a:bodyPr/>
                    <a:lstStyle/>
                    <a:p>
                      <a:pPr algn="l" fontAlgn="b"/>
                      <a:r>
                        <a:rPr lang="en-US" sz="1100" u="none" strike="noStrike">
                          <a:effectLst/>
                        </a:rPr>
                        <a:t>Target Slow Control System turn on/off</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10369</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1157177932"/>
                  </a:ext>
                </a:extLst>
              </a:tr>
              <a:tr h="186153">
                <a:tc>
                  <a:txBody>
                    <a:bodyPr/>
                    <a:lstStyle/>
                    <a:p>
                      <a:pPr algn="l" fontAlgn="b"/>
                      <a:r>
                        <a:rPr lang="en-US" sz="1100" u="none" strike="noStrike" dirty="0">
                          <a:effectLst/>
                        </a:rPr>
                        <a:t>Annealing System turning on/off</a:t>
                      </a:r>
                      <a:endParaRPr lang="en-US" sz="1100" b="0"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10372</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198416038"/>
                  </a:ext>
                </a:extLst>
              </a:tr>
              <a:tr h="186153">
                <a:tc>
                  <a:txBody>
                    <a:bodyPr/>
                    <a:lstStyle/>
                    <a:p>
                      <a:pPr algn="l" fontAlgn="b"/>
                      <a:r>
                        <a:rPr lang="en-US" sz="1100" u="none" strike="noStrike">
                          <a:effectLst/>
                        </a:rPr>
                        <a:t>Microwave system powering up, Operation, and shutting down</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10387</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192608681"/>
                  </a:ext>
                </a:extLst>
              </a:tr>
              <a:tr h="197788">
                <a:tc>
                  <a:txBody>
                    <a:bodyPr/>
                    <a:lstStyle/>
                    <a:p>
                      <a:pPr algn="l" fontAlgn="b"/>
                      <a:r>
                        <a:rPr lang="en-US" sz="1100" u="none" strike="noStrike">
                          <a:effectLst/>
                        </a:rPr>
                        <a:t>Target lifter system powering up and shutting down procedure </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10381</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530806783"/>
                  </a:ext>
                </a:extLst>
              </a:tr>
              <a:tr h="197788">
                <a:tc>
                  <a:txBody>
                    <a:bodyPr/>
                    <a:lstStyle/>
                    <a:p>
                      <a:pPr algn="l" fontAlgn="b"/>
                      <a:r>
                        <a:rPr lang="en-US" sz="1100" b="1" u="none" strike="noStrike" dirty="0">
                          <a:effectLst/>
                        </a:rPr>
                        <a:t>HDPE Target Material Handling Related (Include Cryogenics)</a:t>
                      </a:r>
                      <a:endParaRPr lang="en-US" sz="1100" b="1"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8726" marR="8726" marT="8726" marB="0" anchor="b"/>
                </a:tc>
                <a:extLst>
                  <a:ext uri="{0D108BD9-81ED-4DB2-BD59-A6C34878D82A}">
                    <a16:rowId xmlns:a16="http://schemas.microsoft.com/office/drawing/2014/main" val="2612599643"/>
                  </a:ext>
                </a:extLst>
              </a:tr>
              <a:tr h="186153">
                <a:tc>
                  <a:txBody>
                    <a:bodyPr/>
                    <a:lstStyle/>
                    <a:p>
                      <a:pPr algn="l" fontAlgn="b"/>
                      <a:r>
                        <a:rPr lang="en-US" sz="1100" u="none" strike="noStrike" dirty="0">
                          <a:effectLst/>
                        </a:rPr>
                        <a:t>Handling Target material CH2/CD2 (HDPE) </a:t>
                      </a:r>
                      <a:endParaRPr lang="en-US" sz="1100" b="0"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10411</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152509893"/>
                  </a:ext>
                </a:extLst>
              </a:tr>
              <a:tr h="186153">
                <a:tc>
                  <a:txBody>
                    <a:bodyPr/>
                    <a:lstStyle/>
                    <a:p>
                      <a:pPr algn="l" fontAlgn="b"/>
                      <a:r>
                        <a:rPr lang="en-US" sz="1100" u="none" strike="noStrike">
                          <a:effectLst/>
                        </a:rPr>
                        <a:t>Filling the portable handheld dewar</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10358</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928372910"/>
                  </a:ext>
                </a:extLst>
              </a:tr>
              <a:tr h="186153">
                <a:tc>
                  <a:txBody>
                    <a:bodyPr/>
                    <a:lstStyle/>
                    <a:p>
                      <a:pPr algn="l" fontAlgn="b"/>
                      <a:r>
                        <a:rPr lang="en-US" sz="1100" u="none" strike="noStrike">
                          <a:effectLst/>
                        </a:rPr>
                        <a:t>Target material dewar filling from the portable handheld dewar</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10427</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1121760573"/>
                  </a:ext>
                </a:extLst>
              </a:tr>
              <a:tr h="186153">
                <a:tc>
                  <a:txBody>
                    <a:bodyPr/>
                    <a:lstStyle/>
                    <a:p>
                      <a:pPr algn="l" fontAlgn="b"/>
                      <a:r>
                        <a:rPr lang="en-US" sz="1100" u="none" strike="noStrike">
                          <a:effectLst/>
                        </a:rPr>
                        <a:t>Target insert loading/unloading procedure (magnet cryostat)</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10355</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689315119"/>
                  </a:ext>
                </a:extLst>
              </a:tr>
              <a:tr h="197788">
                <a:tc>
                  <a:txBody>
                    <a:bodyPr/>
                    <a:lstStyle/>
                    <a:p>
                      <a:pPr algn="l" fontAlgn="b"/>
                      <a:r>
                        <a:rPr lang="en-US" sz="1100" u="none" strike="noStrike">
                          <a:effectLst/>
                        </a:rPr>
                        <a:t>Target material shipping procedure</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10498</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91702007"/>
                  </a:ext>
                </a:extLst>
              </a:tr>
              <a:tr h="186153">
                <a:tc>
                  <a:txBody>
                    <a:bodyPr/>
                    <a:lstStyle/>
                    <a:p>
                      <a:pPr algn="l" fontAlgn="b"/>
                      <a:r>
                        <a:rPr lang="en-US" sz="1100" b="1" u="none" strike="noStrike" dirty="0">
                          <a:effectLst/>
                        </a:rPr>
                        <a:t>NH3/ND3 Target Material Handling (Include Cryogenics)</a:t>
                      </a:r>
                      <a:endParaRPr lang="en-US" sz="1100" b="1"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8726" marR="8726" marT="8726" marB="0" anchor="b"/>
                </a:tc>
                <a:extLst>
                  <a:ext uri="{0D108BD9-81ED-4DB2-BD59-A6C34878D82A}">
                    <a16:rowId xmlns:a16="http://schemas.microsoft.com/office/drawing/2014/main" val="150447063"/>
                  </a:ext>
                </a:extLst>
              </a:tr>
              <a:tr h="186153">
                <a:tc>
                  <a:txBody>
                    <a:bodyPr/>
                    <a:lstStyle/>
                    <a:p>
                      <a:pPr algn="l" fontAlgn="b"/>
                      <a:r>
                        <a:rPr lang="en-US" sz="1100" u="none" strike="noStrike" dirty="0">
                          <a:effectLst/>
                        </a:rPr>
                        <a:t>Handling Target material NH3/ND3</a:t>
                      </a:r>
                      <a:endParaRPr lang="en-US" sz="1100" b="0"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10360</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3950406587"/>
                  </a:ext>
                </a:extLst>
              </a:tr>
              <a:tr h="186153">
                <a:tc>
                  <a:txBody>
                    <a:bodyPr/>
                    <a:lstStyle/>
                    <a:p>
                      <a:pPr algn="l" fontAlgn="b"/>
                      <a:r>
                        <a:rPr lang="en-US" sz="1100" u="none" strike="noStrike" dirty="0" err="1">
                          <a:effectLst/>
                        </a:rPr>
                        <a:t>SpinQuest</a:t>
                      </a:r>
                      <a:r>
                        <a:rPr lang="en-US" sz="1100" u="none" strike="noStrike" dirty="0">
                          <a:effectLst/>
                        </a:rPr>
                        <a:t> Target Pre-Irradiation Target Material storage 10g</a:t>
                      </a:r>
                      <a:endParaRPr lang="en-US" sz="1100" b="0"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dirty="0">
                          <a:effectLst/>
                        </a:rPr>
                        <a:t>10696</a:t>
                      </a:r>
                      <a:endParaRPr lang="en-US" sz="1100" b="0" i="0" u="none" strike="noStrike" dirty="0">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3658090116"/>
                  </a:ext>
                </a:extLst>
              </a:tr>
            </a:tbl>
          </a:graphicData>
        </a:graphic>
      </p:graphicFrame>
    </p:spTree>
    <p:extLst>
      <p:ext uri="{BB962C8B-B14F-4D97-AF65-F5344CB8AC3E}">
        <p14:creationId xmlns:p14="http://schemas.microsoft.com/office/powerpoint/2010/main" val="3616526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diagram of a machine&#10;&#10;Description automatically generated">
            <a:extLst>
              <a:ext uri="{FF2B5EF4-FFF2-40B4-BE49-F238E27FC236}">
                <a16:creationId xmlns:a16="http://schemas.microsoft.com/office/drawing/2014/main" id="{4E7CDAE8-1E50-406B-4F7D-20760BFF1E71}"/>
              </a:ext>
            </a:extLst>
          </p:cNvPr>
          <p:cNvPicPr>
            <a:picLocks noGrp="1" noChangeAspect="1"/>
          </p:cNvPicPr>
          <p:nvPr>
            <p:ph idx="1"/>
          </p:nvPr>
        </p:nvPicPr>
        <p:blipFill>
          <a:blip r:embed="rId2"/>
          <a:stretch>
            <a:fillRect/>
          </a:stretch>
        </p:blipFill>
        <p:spPr>
          <a:xfrm>
            <a:off x="2179321" y="1270000"/>
            <a:ext cx="5613400" cy="4318000"/>
          </a:xfrm>
        </p:spPr>
      </p:pic>
      <p:sp>
        <p:nvSpPr>
          <p:cNvPr id="3" name="Title 2">
            <a:extLst>
              <a:ext uri="{FF2B5EF4-FFF2-40B4-BE49-F238E27FC236}">
                <a16:creationId xmlns:a16="http://schemas.microsoft.com/office/drawing/2014/main" id="{D72908E6-5DE1-B482-28E5-419031D2A003}"/>
              </a:ext>
            </a:extLst>
          </p:cNvPr>
          <p:cNvSpPr>
            <a:spLocks noGrp="1"/>
          </p:cNvSpPr>
          <p:nvPr>
            <p:ph type="title"/>
          </p:nvPr>
        </p:nvSpPr>
        <p:spPr/>
        <p:txBody>
          <a:bodyPr/>
          <a:lstStyle/>
          <a:p>
            <a:r>
              <a:rPr lang="en-US" dirty="0"/>
              <a:t>ODH Layout – NM3 Target Cave</a:t>
            </a:r>
          </a:p>
        </p:txBody>
      </p:sp>
      <p:sp>
        <p:nvSpPr>
          <p:cNvPr id="4" name="Date Placeholder 3">
            <a:extLst>
              <a:ext uri="{FF2B5EF4-FFF2-40B4-BE49-F238E27FC236}">
                <a16:creationId xmlns:a16="http://schemas.microsoft.com/office/drawing/2014/main" id="{F93780D1-B022-908D-FFDF-A3F376F16A48}"/>
              </a:ext>
            </a:extLst>
          </p:cNvPr>
          <p:cNvSpPr>
            <a:spLocks noGrp="1"/>
          </p:cNvSpPr>
          <p:nvPr>
            <p:ph type="dt" sz="half" idx="2"/>
          </p:nvPr>
        </p:nvSpPr>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D66FF2CB-E1F3-3255-E6A2-FEA4E2DF4508}"/>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30BC3579-FEDB-7928-1EDB-3FD3C21E9D08}"/>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Tree>
    <p:extLst>
      <p:ext uri="{BB962C8B-B14F-4D97-AF65-F5344CB8AC3E}">
        <p14:creationId xmlns:p14="http://schemas.microsoft.com/office/powerpoint/2010/main" val="1544793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42257-8D83-801E-D48E-DDC8D77B4E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07BE94-6EF6-0C91-E935-4A5A51B2DAA2}"/>
              </a:ext>
            </a:extLst>
          </p:cNvPr>
          <p:cNvSpPr>
            <a:spLocks noGrp="1"/>
          </p:cNvSpPr>
          <p:nvPr>
            <p:ph type="title"/>
          </p:nvPr>
        </p:nvSpPr>
        <p:spPr/>
        <p:txBody>
          <a:bodyPr/>
          <a:lstStyle/>
          <a:p>
            <a:r>
              <a:rPr lang="en-US" dirty="0"/>
              <a:t>ODH Layout – NM4</a:t>
            </a:r>
          </a:p>
        </p:txBody>
      </p:sp>
      <p:sp>
        <p:nvSpPr>
          <p:cNvPr id="4" name="Date Placeholder 3">
            <a:extLst>
              <a:ext uri="{FF2B5EF4-FFF2-40B4-BE49-F238E27FC236}">
                <a16:creationId xmlns:a16="http://schemas.microsoft.com/office/drawing/2014/main" id="{719CDD0E-8410-E774-1DF7-E4A1964E6B38}"/>
              </a:ext>
            </a:extLst>
          </p:cNvPr>
          <p:cNvSpPr>
            <a:spLocks noGrp="1"/>
          </p:cNvSpPr>
          <p:nvPr>
            <p:ph type="dt" sz="half" idx="2"/>
          </p:nvPr>
        </p:nvSpPr>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236625E6-EC84-1FB8-8058-9664BD04EF0F}"/>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A6B57166-C87B-1722-B74F-CAAE0F6AAA56}"/>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pic>
        <p:nvPicPr>
          <p:cNvPr id="10" name="Content Placeholder 9" descr="A diagram of a factory&#10;&#10;Description automatically generated">
            <a:extLst>
              <a:ext uri="{FF2B5EF4-FFF2-40B4-BE49-F238E27FC236}">
                <a16:creationId xmlns:a16="http://schemas.microsoft.com/office/drawing/2014/main" id="{A96AA3EA-4796-9808-C16E-83EE2DB34514}"/>
              </a:ext>
            </a:extLst>
          </p:cNvPr>
          <p:cNvPicPr>
            <a:picLocks noGrp="1" noChangeAspect="1"/>
          </p:cNvPicPr>
          <p:nvPr>
            <p:ph idx="1"/>
          </p:nvPr>
        </p:nvPicPr>
        <p:blipFill>
          <a:blip r:embed="rId2"/>
          <a:stretch>
            <a:fillRect/>
          </a:stretch>
        </p:blipFill>
        <p:spPr>
          <a:xfrm>
            <a:off x="1609999" y="1150034"/>
            <a:ext cx="6103325" cy="4557932"/>
          </a:xfrm>
        </p:spPr>
      </p:pic>
    </p:spTree>
    <p:extLst>
      <p:ext uri="{BB962C8B-B14F-4D97-AF65-F5344CB8AC3E}">
        <p14:creationId xmlns:p14="http://schemas.microsoft.com/office/powerpoint/2010/main" val="371306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a:xfrm>
            <a:off x="228600" y="449327"/>
            <a:ext cx="8686800" cy="427877"/>
          </a:xfrm>
        </p:spPr>
        <p:txBody>
          <a:bodyPr/>
          <a:lstStyle/>
          <a:p>
            <a:r>
              <a:rPr lang="en-US" dirty="0"/>
              <a:t>Neutrino Switchyard 120 Experimental Areas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10" name="TextBox 9">
            <a:extLst>
              <a:ext uri="{FF2B5EF4-FFF2-40B4-BE49-F238E27FC236}">
                <a16:creationId xmlns:a16="http://schemas.microsoft.com/office/drawing/2014/main" id="{35F69EC3-1940-CF7D-D0D8-B0246B3D0E7A}"/>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4396" y="956193"/>
            <a:ext cx="8672513" cy="3796719"/>
          </a:xfrm>
        </p:spPr>
        <p:txBody>
          <a:bodyPr/>
          <a:lstStyle/>
          <a:p>
            <a:pPr marL="0" indent="0">
              <a:buNone/>
            </a:pPr>
            <a:endParaRPr lang="en-US" sz="1800" dirty="0"/>
          </a:p>
          <a:p>
            <a:pPr marL="0" indent="0">
              <a:buNone/>
            </a:pPr>
            <a:endParaRPr lang="en-US" sz="2000" dirty="0"/>
          </a:p>
        </p:txBody>
      </p:sp>
      <p:sp>
        <p:nvSpPr>
          <p:cNvPr id="17" name="Rectangle 16">
            <a:extLst>
              <a:ext uri="{FF2B5EF4-FFF2-40B4-BE49-F238E27FC236}">
                <a16:creationId xmlns:a16="http://schemas.microsoft.com/office/drawing/2014/main" id="{53C40B8D-E8BE-AC05-2CBD-62AE6D53A361}"/>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DDDD80-1056-7068-B6BB-703A71468106}"/>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35903A-7F89-9316-1506-BA1E48B0C410}"/>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D69ADE5-F925-22CE-50B0-9B8AE7CD6007}"/>
              </a:ext>
            </a:extLst>
          </p:cNvPr>
          <p:cNvSpPr txBox="1"/>
          <p:nvPr/>
        </p:nvSpPr>
        <p:spPr>
          <a:xfrm>
            <a:off x="36733" y="1161759"/>
            <a:ext cx="9070534" cy="4493538"/>
          </a:xfrm>
          <a:prstGeom prst="rect">
            <a:avLst/>
          </a:prstGeom>
          <a:noFill/>
        </p:spPr>
        <p:txBody>
          <a:bodyPr wrap="square">
            <a:spAutoFit/>
          </a:bodyPr>
          <a:lstStyle/>
          <a:p>
            <a:pPr marL="342900" indent="-34290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Neutrino Switchyard 120 Experimental Areas are managed by the Particle Physics Directorate (PPD).  The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SpinQuest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experiment has an assigned Experiment Liaison Officer (ELO) to manage the NM4 facility and provide assistance and oversight to the experiment including coordination of lab resources.  The ELO coordinates with the beamline physicist assigned from the External Beams Delivery Department in the Accelerator Directorate (AD) who maintains any AD owned systems, instrumentation, beamlines, and controls that are present in the experimental space.</a:t>
            </a:r>
          </a:p>
          <a:p>
            <a:pPr marL="342900" indent="-342900">
              <a:buFont typeface="Arial" panose="020B0604020202020204" pitchFamily="34" charset="0"/>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Radiation safety has been carefully considered in the design of the Fermilab Neutrino Switchyard 120 Experimental Areas.  All radiation hazards relating to beam operations safety are the responsibility of the Accelerator Directorate. The Accelerator Directorate, whose facilities includes all beamlines, their shielding, radiation, interlocks, beam surveys, monitors and impact of radiation on the environment, is addressed in SAD Section III Chapter 14 on the </a:t>
            </a:r>
            <a:r>
              <a:rPr lang="en-US" sz="1800" dirty="0">
                <a:latin typeface="Calibri" panose="020F0502020204030204" pitchFamily="34" charset="0"/>
                <a:ea typeface="Times New Roman" panose="02020603050405020304" pitchFamily="18" charset="0"/>
                <a:cs typeface="Times New Roman" panose="02020603050405020304" pitchFamily="18" charset="0"/>
              </a:rPr>
              <a:t>Neutrino</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Area.</a:t>
            </a:r>
          </a:p>
          <a:p>
            <a:pPr marL="342900" indent="-342900">
              <a:buFont typeface="Arial" panose="020B0604020202020204" pitchFamily="34" charset="0"/>
              <a:buChar char="•"/>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1600" dirty="0"/>
          </a:p>
        </p:txBody>
      </p:sp>
    </p:spTree>
    <p:extLst>
      <p:ext uri="{BB962C8B-B14F-4D97-AF65-F5344CB8AC3E}">
        <p14:creationId xmlns:p14="http://schemas.microsoft.com/office/powerpoint/2010/main" val="1305769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0" name="TextBox 9">
            <a:extLst>
              <a:ext uri="{FF2B5EF4-FFF2-40B4-BE49-F238E27FC236}">
                <a16:creationId xmlns:a16="http://schemas.microsoft.com/office/drawing/2014/main" id="{35F69EC3-1940-CF7D-D0D8-B0246B3D0E7A}"/>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228600" y="4310041"/>
            <a:ext cx="8798243" cy="1732277"/>
          </a:xfrm>
        </p:spPr>
        <p:txBody>
          <a:bodyPr/>
          <a:lstStyle/>
          <a:p>
            <a:r>
              <a:rPr lang="en-US" sz="1800" dirty="0" err="1"/>
              <a:t>SpinQuest</a:t>
            </a:r>
            <a:r>
              <a:rPr lang="en-US" sz="1800" dirty="0"/>
              <a:t> Spectrometer</a:t>
            </a:r>
          </a:p>
          <a:p>
            <a:pPr lvl="1"/>
            <a:r>
              <a:rPr lang="en-US" sz="1600" dirty="0"/>
              <a:t>Repurposed from </a:t>
            </a:r>
            <a:r>
              <a:rPr lang="en-US" sz="1600" dirty="0" err="1"/>
              <a:t>SeaQuest</a:t>
            </a:r>
            <a:r>
              <a:rPr lang="en-US" sz="1600" dirty="0"/>
              <a:t>, lower level (below ground) of NM4 enclosure</a:t>
            </a:r>
          </a:p>
          <a:p>
            <a:pPr lvl="1"/>
            <a:r>
              <a:rPr lang="en-US" sz="1600" dirty="0"/>
              <a:t>Beam going left to right</a:t>
            </a:r>
          </a:p>
          <a:p>
            <a:pPr lvl="1"/>
            <a:r>
              <a:rPr lang="en-US" sz="1600" dirty="0" err="1"/>
              <a:t>FMag</a:t>
            </a:r>
            <a:r>
              <a:rPr lang="en-US" sz="1600" dirty="0"/>
              <a:t> is a closed aperture solid iron magnet to focus muons downstream and absorb beam protons which do not interact with the target</a:t>
            </a:r>
          </a:p>
          <a:p>
            <a:pPr lvl="1"/>
            <a:r>
              <a:rPr lang="en-US" sz="1600" dirty="0" err="1"/>
              <a:t>KMag</a:t>
            </a:r>
            <a:r>
              <a:rPr lang="en-US" sz="1600" dirty="0"/>
              <a:t> is a large open aperture magnet to measure muon momenta</a:t>
            </a:r>
            <a:endParaRPr lang="en-US" sz="1800" dirty="0"/>
          </a:p>
        </p:txBody>
      </p:sp>
      <p:sp>
        <p:nvSpPr>
          <p:cNvPr id="17" name="Rectangle 16">
            <a:extLst>
              <a:ext uri="{FF2B5EF4-FFF2-40B4-BE49-F238E27FC236}">
                <a16:creationId xmlns:a16="http://schemas.microsoft.com/office/drawing/2014/main" id="{53C40B8D-E8BE-AC05-2CBD-62AE6D53A361}"/>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a:xfrm>
            <a:off x="228600" y="371020"/>
            <a:ext cx="8686800" cy="427877"/>
          </a:xfrm>
        </p:spPr>
        <p:txBody>
          <a:bodyPr/>
          <a:lstStyle/>
          <a:p>
            <a:r>
              <a:rPr lang="en-US" dirty="0"/>
              <a:t>Neutrino Switchyard 120 Experimental Areas Overview</a:t>
            </a:r>
          </a:p>
        </p:txBody>
      </p:sp>
      <p:pic>
        <p:nvPicPr>
          <p:cNvPr id="11" name="Picture 10" descr="A diagram of a machine&#10;&#10;Description automatically generated">
            <a:extLst>
              <a:ext uri="{FF2B5EF4-FFF2-40B4-BE49-F238E27FC236}">
                <a16:creationId xmlns:a16="http://schemas.microsoft.com/office/drawing/2014/main" id="{76A5CC43-8A4D-633C-AD1B-B4916B5D4BF2}"/>
              </a:ext>
            </a:extLst>
          </p:cNvPr>
          <p:cNvPicPr>
            <a:picLocks noChangeAspect="1"/>
          </p:cNvPicPr>
          <p:nvPr/>
        </p:nvPicPr>
        <p:blipFill>
          <a:blip r:embed="rId2"/>
          <a:stretch>
            <a:fillRect/>
          </a:stretch>
        </p:blipFill>
        <p:spPr>
          <a:xfrm>
            <a:off x="2008015" y="647392"/>
            <a:ext cx="6131859" cy="3662189"/>
          </a:xfrm>
          <a:prstGeom prst="rect">
            <a:avLst/>
          </a:prstGeom>
        </p:spPr>
      </p:pic>
    </p:spTree>
    <p:extLst>
      <p:ext uri="{BB962C8B-B14F-4D97-AF65-F5344CB8AC3E}">
        <p14:creationId xmlns:p14="http://schemas.microsoft.com/office/powerpoint/2010/main" val="143237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A4297-3F96-AD07-DAD3-F7777117E69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1EC0BE7B-533F-578D-7C9F-4934F64185E7}"/>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B280364D-FF85-7808-C934-4E0C722062F6}"/>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F58AC452-A780-D057-ECAB-1B060D164A26}"/>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10" name="TextBox 9">
            <a:extLst>
              <a:ext uri="{FF2B5EF4-FFF2-40B4-BE49-F238E27FC236}">
                <a16:creationId xmlns:a16="http://schemas.microsoft.com/office/drawing/2014/main" id="{EB0A98C3-947C-81A7-62A3-EC0BEFB4D6B7}"/>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E5EE8838-8D3D-783F-E700-3E153E9D8624}"/>
              </a:ext>
            </a:extLst>
          </p:cNvPr>
          <p:cNvSpPr>
            <a:spLocks noGrp="1"/>
          </p:cNvSpPr>
          <p:nvPr>
            <p:ph idx="1"/>
          </p:nvPr>
        </p:nvSpPr>
        <p:spPr>
          <a:xfrm>
            <a:off x="242887" y="4524107"/>
            <a:ext cx="8798243" cy="1732277"/>
          </a:xfrm>
        </p:spPr>
        <p:txBody>
          <a:bodyPr/>
          <a:lstStyle/>
          <a:p>
            <a:r>
              <a:rPr lang="en-US" sz="1800" dirty="0"/>
              <a:t>Cryogenics platform</a:t>
            </a:r>
          </a:p>
          <a:p>
            <a:pPr lvl="1"/>
            <a:r>
              <a:rPr lang="en-US" sz="1600" dirty="0"/>
              <a:t>New cryogenics plant installed on second (ground) level of NM4 enclosure to capture gaseous helium and </a:t>
            </a:r>
            <a:r>
              <a:rPr lang="en-US" sz="1600" dirty="0" err="1"/>
              <a:t>reliquify</a:t>
            </a:r>
            <a:endParaRPr lang="en-US" sz="1600" dirty="0"/>
          </a:p>
          <a:p>
            <a:pPr lvl="1"/>
            <a:r>
              <a:rPr lang="en-US" sz="1600" dirty="0"/>
              <a:t>The red shielding blocks are surrounding </a:t>
            </a:r>
            <a:r>
              <a:rPr lang="en-US" sz="1600" dirty="0" err="1"/>
              <a:t>FMag</a:t>
            </a:r>
            <a:r>
              <a:rPr lang="en-US" sz="1600" dirty="0"/>
              <a:t> and existing from </a:t>
            </a:r>
            <a:r>
              <a:rPr lang="en-US" sz="1600" dirty="0" err="1"/>
              <a:t>SeaQuest</a:t>
            </a:r>
            <a:r>
              <a:rPr lang="en-US" sz="1600" dirty="0"/>
              <a:t>.  The grey shielding blocks are new to </a:t>
            </a:r>
            <a:r>
              <a:rPr lang="en-US" sz="1600" dirty="0" err="1"/>
              <a:t>SpinQuest</a:t>
            </a:r>
            <a:endParaRPr lang="en-US" sz="1800" dirty="0"/>
          </a:p>
        </p:txBody>
      </p:sp>
      <p:sp>
        <p:nvSpPr>
          <p:cNvPr id="17" name="Rectangle 16">
            <a:extLst>
              <a:ext uri="{FF2B5EF4-FFF2-40B4-BE49-F238E27FC236}">
                <a16:creationId xmlns:a16="http://schemas.microsoft.com/office/drawing/2014/main" id="{B41E48EC-199C-0355-754E-5ED74D4D5B72}"/>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C80FF7-AF92-5399-CF13-C39A471A6161}"/>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54A8D6E-E309-20B3-00C1-CC3F715069AB}"/>
              </a:ext>
            </a:extLst>
          </p:cNvPr>
          <p:cNvSpPr>
            <a:spLocks noGrp="1"/>
          </p:cNvSpPr>
          <p:nvPr>
            <p:ph type="title"/>
          </p:nvPr>
        </p:nvSpPr>
        <p:spPr>
          <a:xfrm>
            <a:off x="228600" y="371020"/>
            <a:ext cx="8686800" cy="427877"/>
          </a:xfrm>
        </p:spPr>
        <p:txBody>
          <a:bodyPr/>
          <a:lstStyle/>
          <a:p>
            <a:r>
              <a:rPr lang="en-US" dirty="0"/>
              <a:t>Neutrino Switchyard 120 Experimental Areas Overview</a:t>
            </a:r>
          </a:p>
        </p:txBody>
      </p:sp>
      <p:pic>
        <p:nvPicPr>
          <p:cNvPr id="7" name="Picture 6" descr="A machine with many drawers and a red box&#10;&#10;Description automatically generated with medium confidence">
            <a:extLst>
              <a:ext uri="{FF2B5EF4-FFF2-40B4-BE49-F238E27FC236}">
                <a16:creationId xmlns:a16="http://schemas.microsoft.com/office/drawing/2014/main" id="{CEF00DF1-5C08-97E1-21E7-D4FD438F1A02}"/>
              </a:ext>
            </a:extLst>
          </p:cNvPr>
          <p:cNvPicPr>
            <a:picLocks noChangeAspect="1"/>
          </p:cNvPicPr>
          <p:nvPr/>
        </p:nvPicPr>
        <p:blipFill>
          <a:blip r:embed="rId2"/>
          <a:stretch>
            <a:fillRect/>
          </a:stretch>
        </p:blipFill>
        <p:spPr>
          <a:xfrm>
            <a:off x="2391067" y="647531"/>
            <a:ext cx="5821135" cy="3883447"/>
          </a:xfrm>
          <a:prstGeom prst="rect">
            <a:avLst/>
          </a:prstGeom>
        </p:spPr>
      </p:pic>
    </p:spTree>
    <p:extLst>
      <p:ext uri="{BB962C8B-B14F-4D97-AF65-F5344CB8AC3E}">
        <p14:creationId xmlns:p14="http://schemas.microsoft.com/office/powerpoint/2010/main" val="1940132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AAEB3-C014-6404-C4B4-022D1898E21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355C92B-B8C4-EF8C-BE5C-44ED3B7C3730}"/>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C4438490-9FF5-A9EF-6067-4C44297C2401}"/>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C3CECDFE-E736-5E7E-1900-662D5537FAD5}"/>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0" name="TextBox 9">
            <a:extLst>
              <a:ext uri="{FF2B5EF4-FFF2-40B4-BE49-F238E27FC236}">
                <a16:creationId xmlns:a16="http://schemas.microsoft.com/office/drawing/2014/main" id="{E5A7C7A7-3F7B-C6D4-97FD-4C38F7C64462}"/>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7" name="Rectangle 16">
            <a:extLst>
              <a:ext uri="{FF2B5EF4-FFF2-40B4-BE49-F238E27FC236}">
                <a16:creationId xmlns:a16="http://schemas.microsoft.com/office/drawing/2014/main" id="{7F70427C-9703-EE57-2B89-AE9F5D84F3FD}"/>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4D7589E-DF0E-78F7-8629-9A1AA6E3CA53}"/>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0232381-0952-3C6C-CEAB-520C0EC6991A}"/>
              </a:ext>
            </a:extLst>
          </p:cNvPr>
          <p:cNvSpPr>
            <a:spLocks noGrp="1"/>
          </p:cNvSpPr>
          <p:nvPr>
            <p:ph type="title"/>
          </p:nvPr>
        </p:nvSpPr>
        <p:spPr>
          <a:xfrm>
            <a:off x="228600" y="371020"/>
            <a:ext cx="8686800" cy="427877"/>
          </a:xfrm>
        </p:spPr>
        <p:txBody>
          <a:bodyPr/>
          <a:lstStyle/>
          <a:p>
            <a:r>
              <a:rPr lang="en-US" dirty="0"/>
              <a:t>Neutrino Switchyard 120 Experimental Areas Overview</a:t>
            </a:r>
          </a:p>
        </p:txBody>
      </p:sp>
      <p:pic>
        <p:nvPicPr>
          <p:cNvPr id="7" name="Picture 6" descr="A machine with pipes and tubes&#10;&#10;Description automatically generated with medium confidence">
            <a:extLst>
              <a:ext uri="{FF2B5EF4-FFF2-40B4-BE49-F238E27FC236}">
                <a16:creationId xmlns:a16="http://schemas.microsoft.com/office/drawing/2014/main" id="{7D21EC31-883A-EF25-DB9D-3ED857C75983}"/>
              </a:ext>
            </a:extLst>
          </p:cNvPr>
          <p:cNvPicPr>
            <a:picLocks noChangeAspect="1"/>
          </p:cNvPicPr>
          <p:nvPr/>
        </p:nvPicPr>
        <p:blipFill>
          <a:blip r:embed="rId2"/>
          <a:stretch>
            <a:fillRect/>
          </a:stretch>
        </p:blipFill>
        <p:spPr>
          <a:xfrm>
            <a:off x="2202556" y="515714"/>
            <a:ext cx="6040491" cy="3753315"/>
          </a:xfrm>
          <a:prstGeom prst="rect">
            <a:avLst/>
          </a:prstGeom>
        </p:spPr>
      </p:pic>
      <p:sp>
        <p:nvSpPr>
          <p:cNvPr id="14" name="Content Placeholder 1">
            <a:extLst>
              <a:ext uri="{FF2B5EF4-FFF2-40B4-BE49-F238E27FC236}">
                <a16:creationId xmlns:a16="http://schemas.microsoft.com/office/drawing/2014/main" id="{566D4E2C-8488-2C17-D579-AC5CD1136058}"/>
              </a:ext>
            </a:extLst>
          </p:cNvPr>
          <p:cNvSpPr>
            <a:spLocks noGrp="1"/>
          </p:cNvSpPr>
          <p:nvPr>
            <p:ph idx="1"/>
          </p:nvPr>
        </p:nvSpPr>
        <p:spPr>
          <a:xfrm>
            <a:off x="0" y="4086148"/>
            <a:ext cx="8915400" cy="1732277"/>
          </a:xfrm>
        </p:spPr>
        <p:txBody>
          <a:bodyPr/>
          <a:lstStyle/>
          <a:p>
            <a:r>
              <a:rPr lang="en-US" sz="1800" dirty="0"/>
              <a:t>Target cave systems</a:t>
            </a:r>
          </a:p>
          <a:p>
            <a:pPr lvl="1"/>
            <a:r>
              <a:rPr lang="en-US" sz="1600" b="0" i="0" u="none" strike="noStrike" dirty="0">
                <a:solidFill>
                  <a:srgbClr val="000000"/>
                </a:solidFill>
                <a:effectLst/>
                <a:latin typeface="Helvetica" pitchFamily="2" charset="0"/>
              </a:rPr>
              <a:t>Cryostat cooled with liquid helium and insulated with liquid nitrogen and high vacuum</a:t>
            </a:r>
          </a:p>
          <a:p>
            <a:pPr lvl="1"/>
            <a:r>
              <a:rPr lang="en-US" sz="1600" dirty="0">
                <a:solidFill>
                  <a:srgbClr val="000000"/>
                </a:solidFill>
                <a:latin typeface="Helvetica" pitchFamily="2" charset="0"/>
              </a:rPr>
              <a:t>S</a:t>
            </a:r>
            <a:r>
              <a:rPr lang="en-US" sz="1600" b="0" i="0" u="none" strike="noStrike" dirty="0">
                <a:solidFill>
                  <a:srgbClr val="000000"/>
                </a:solidFill>
                <a:effectLst/>
                <a:latin typeface="Helvetica" pitchFamily="2" charset="0"/>
              </a:rPr>
              <a:t>uperconducting magnet, 1K evaporation fridge, NMR and microwave system, and solid-state polarized ammonia target</a:t>
            </a:r>
          </a:p>
          <a:p>
            <a:pPr lvl="1"/>
            <a:r>
              <a:rPr lang="en-US" sz="1600" dirty="0"/>
              <a:t>Due to shielding target cave accessed via ladder from upstream NM3 enclosure</a:t>
            </a:r>
          </a:p>
          <a:p>
            <a:pPr lvl="1"/>
            <a:r>
              <a:rPr lang="en-US" sz="1600" dirty="0"/>
              <a:t>Also shown are external liquid nitrogen </a:t>
            </a:r>
            <a:r>
              <a:rPr lang="en-US" sz="1600" dirty="0" err="1"/>
              <a:t>dewar</a:t>
            </a:r>
            <a:r>
              <a:rPr lang="en-US" sz="1600" dirty="0"/>
              <a:t> and gaseous helium tanks connected to </a:t>
            </a:r>
            <a:r>
              <a:rPr lang="en-US" sz="1600" dirty="0" err="1"/>
              <a:t>cryo</a:t>
            </a:r>
            <a:r>
              <a:rPr lang="en-US" sz="1600" dirty="0"/>
              <a:t> platform</a:t>
            </a:r>
          </a:p>
          <a:p>
            <a:pPr lvl="1"/>
            <a:r>
              <a:rPr lang="en-US" sz="1600" dirty="0"/>
              <a:t>Guard rails installed in target cave not shown in this illustration</a:t>
            </a:r>
            <a:endParaRPr lang="en-US" sz="1800" dirty="0"/>
          </a:p>
        </p:txBody>
      </p:sp>
    </p:spTree>
    <p:extLst>
      <p:ext uri="{BB962C8B-B14F-4D97-AF65-F5344CB8AC3E}">
        <p14:creationId xmlns:p14="http://schemas.microsoft.com/office/powerpoint/2010/main" val="2789976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a:xfrm>
            <a:off x="228600" y="371020"/>
            <a:ext cx="8686800" cy="427877"/>
          </a:xfrm>
        </p:spPr>
        <p:txBody>
          <a:bodyPr/>
          <a:lstStyle/>
          <a:p>
            <a:r>
              <a:rPr lang="en-US" dirty="0"/>
              <a:t>Neutrino Switchyard 120 Experimental Areas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914400" cy="241300"/>
          </a:xfrm>
        </p:spPr>
        <p:txBody>
          <a:bodyPr/>
          <a:lstStyle/>
          <a:p>
            <a:pPr>
              <a:defRPr/>
            </a:pPr>
            <a:r>
              <a:rPr lang="en-US"/>
              <a:t>1/23/24</a:t>
            </a:r>
            <a:endParaRPr lang="en-US" dirty="0"/>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a:t>Evan Niner | Neutrino Switchyard 120 Experimental Area Internal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10" name="TextBox 9">
            <a:extLst>
              <a:ext uri="{FF2B5EF4-FFF2-40B4-BE49-F238E27FC236}">
                <a16:creationId xmlns:a16="http://schemas.microsoft.com/office/drawing/2014/main" id="{35F69EC3-1940-CF7D-D0D8-B0246B3D0E7A}"/>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228600" y="1053139"/>
            <a:ext cx="8798243" cy="1732277"/>
          </a:xfrm>
        </p:spPr>
        <p:txBody>
          <a:bodyPr/>
          <a:lstStyle/>
          <a:p>
            <a:r>
              <a:rPr lang="en-US" sz="1800" dirty="0" err="1"/>
              <a:t>SpinQuest</a:t>
            </a:r>
            <a:r>
              <a:rPr lang="en-US" sz="1800" dirty="0"/>
              <a:t> experiment status</a:t>
            </a:r>
          </a:p>
          <a:p>
            <a:pPr lvl="1"/>
            <a:r>
              <a:rPr lang="en-US" sz="1600" dirty="0"/>
              <a:t>*40 Engineering notes related to cryogenic systems reviewed and approved </a:t>
            </a:r>
          </a:p>
          <a:p>
            <a:pPr lvl="2"/>
            <a:r>
              <a:rPr lang="en-US" sz="1400" dirty="0"/>
              <a:t>Cryogenics plant is operational and producing liquid helium</a:t>
            </a:r>
          </a:p>
          <a:p>
            <a:pPr lvl="1"/>
            <a:r>
              <a:rPr lang="en-US" sz="1600" dirty="0"/>
              <a:t>*61 ORCs for all each of the detector subsystems reviewed and approved</a:t>
            </a:r>
          </a:p>
          <a:p>
            <a:pPr lvl="2"/>
            <a:r>
              <a:rPr lang="en-US" sz="1400" dirty="0"/>
              <a:t>Experiment subsystems are operational and being commissioned without beam</a:t>
            </a:r>
          </a:p>
          <a:p>
            <a:pPr lvl="2"/>
            <a:r>
              <a:rPr lang="en-US" sz="1400" dirty="0"/>
              <a:t>Final full-system beam ORC in process this week</a:t>
            </a:r>
          </a:p>
          <a:p>
            <a:pPr lvl="1"/>
            <a:r>
              <a:rPr lang="en-US" sz="1600" dirty="0"/>
              <a:t>*42 standard operating procedures for cryogenics plant, experiment systems, ammonia reviewed and approved</a:t>
            </a:r>
          </a:p>
          <a:p>
            <a:pPr lvl="2"/>
            <a:r>
              <a:rPr lang="en-US" sz="1400" dirty="0"/>
              <a:t>10 grams of ammonia currently onsite for handling practice and no-beam commissioning activities (more on next slide)</a:t>
            </a:r>
          </a:p>
          <a:p>
            <a:pPr lvl="2"/>
            <a:endParaRPr lang="en-US" sz="1400" dirty="0"/>
          </a:p>
        </p:txBody>
      </p:sp>
      <p:sp>
        <p:nvSpPr>
          <p:cNvPr id="2" name="TextBox 1">
            <a:extLst>
              <a:ext uri="{FF2B5EF4-FFF2-40B4-BE49-F238E27FC236}">
                <a16:creationId xmlns:a16="http://schemas.microsoft.com/office/drawing/2014/main" id="{170CAC67-2F09-2B5B-C19E-36D8822AA40A}"/>
              </a:ext>
            </a:extLst>
          </p:cNvPr>
          <p:cNvSpPr txBox="1"/>
          <p:nvPr/>
        </p:nvSpPr>
        <p:spPr>
          <a:xfrm>
            <a:off x="403412" y="5809129"/>
            <a:ext cx="7691717" cy="461665"/>
          </a:xfrm>
          <a:prstGeom prst="rect">
            <a:avLst/>
          </a:prstGeom>
          <a:noFill/>
        </p:spPr>
        <p:txBody>
          <a:bodyPr wrap="square" rtlCol="0">
            <a:spAutoFit/>
          </a:bodyPr>
          <a:lstStyle/>
          <a:p>
            <a:r>
              <a:rPr lang="en-US" dirty="0"/>
              <a:t>*See backup slides for lists</a:t>
            </a:r>
          </a:p>
        </p:txBody>
      </p:sp>
    </p:spTree>
    <p:extLst>
      <p:ext uri="{BB962C8B-B14F-4D97-AF65-F5344CB8AC3E}">
        <p14:creationId xmlns:p14="http://schemas.microsoft.com/office/powerpoint/2010/main" val="3233274610"/>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103023  -  Read-Only" id="{A8C22F5D-C6D7-4589-A1DC-766D1E9786F3}" vid="{C4929605-360F-4C13-A43A-E93BABDEF8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E5E6438C41BFD47ACE8933FA0781970" ma:contentTypeVersion="2" ma:contentTypeDescription="Create a new document." ma:contentTypeScope="" ma:versionID="40731602f34b2e145fe69f86e6a35b1b">
  <xsd:schema xmlns:xsd="http://www.w3.org/2001/XMLSchema" xmlns:xs="http://www.w3.org/2001/XMLSchema" xmlns:p="http://schemas.microsoft.com/office/2006/metadata/properties" xmlns:ns2="c8a0c449-bc3f-4023-b6f3-9ae146c0e873" targetNamespace="http://schemas.microsoft.com/office/2006/metadata/properties" ma:root="true" ma:fieldsID="e613c1cf9b7acee2742733a09b7ffdd1" ns2:_="">
    <xsd:import namespace="c8a0c449-bc3f-4023-b6f3-9ae146c0e87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0c449-bc3f-4023-b6f3-9ae146c0e87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c8a0c449-bc3f-4023-b6f3-9ae146c0e873">MKRZARSQM56R-1466480915-738</_dlc_DocId>
    <_dlc_DocIdUrl xmlns="c8a0c449-bc3f-4023-b6f3-9ae146c0e873">
      <Url>https://fermipoint.fnal.gov/org/eshq/ASD/_layouts/15/DocIdRedir.aspx?ID=MKRZARSQM56R-1466480915-738</Url>
      <Description>MKRZARSQM56R-1466480915-738</Description>
    </_dlc_DocIdUrl>
  </documentManagement>
</p:properties>
</file>

<file path=customXml/itemProps1.xml><?xml version="1.0" encoding="utf-8"?>
<ds:datastoreItem xmlns:ds="http://schemas.openxmlformats.org/officeDocument/2006/customXml" ds:itemID="{5E4FB0BA-40FF-4738-BEDA-5B1BDD7FB1CF}">
  <ds:schemaRefs>
    <ds:schemaRef ds:uri="http://schemas.microsoft.com/sharepoint/v3/contenttype/forms"/>
  </ds:schemaRefs>
</ds:datastoreItem>
</file>

<file path=customXml/itemProps2.xml><?xml version="1.0" encoding="utf-8"?>
<ds:datastoreItem xmlns:ds="http://schemas.openxmlformats.org/officeDocument/2006/customXml" ds:itemID="{097848FA-C60A-45FD-BB12-33C88503094C}">
  <ds:schemaRefs>
    <ds:schemaRef ds:uri="http://schemas.microsoft.com/sharepoint/events"/>
  </ds:schemaRefs>
</ds:datastoreItem>
</file>

<file path=customXml/itemProps3.xml><?xml version="1.0" encoding="utf-8"?>
<ds:datastoreItem xmlns:ds="http://schemas.openxmlformats.org/officeDocument/2006/customXml" ds:itemID="{F3046631-D625-4DBB-820E-2A2656AF18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0c449-bc3f-4023-b6f3-9ae146c0e8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B9A9177-9946-41CD-B01B-8BAAEF071AA1}">
  <ds:schemaRefs>
    <ds:schemaRef ds:uri="c8a0c449-bc3f-4023-b6f3-9ae146c0e873"/>
    <ds:schemaRef ds:uri="http://purl.org/dc/elements/1.1/"/>
    <ds:schemaRef ds:uri="http://www.w3.org/XML/1998/namespace"/>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FNAL_PowerPoint_4x3_100716 (1)</Template>
  <TotalTime>22984</TotalTime>
  <Words>4897</Words>
  <Application>Microsoft Macintosh PowerPoint</Application>
  <PresentationFormat>On-screen Show (4:3)</PresentationFormat>
  <Paragraphs>880</Paragraphs>
  <Slides>42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Helvetica</vt:lpstr>
      <vt:lpstr>Times</vt:lpstr>
      <vt:lpstr>Times New Roman</vt:lpstr>
      <vt:lpstr>TimesNewRomanPSMT</vt:lpstr>
      <vt:lpstr>Fermilab_PPT_090815</vt:lpstr>
      <vt:lpstr>1_Fermilab_PPT_090815</vt:lpstr>
      <vt:lpstr>PowerPoint Presentation</vt:lpstr>
      <vt:lpstr>Outline</vt:lpstr>
      <vt:lpstr>Outline</vt:lpstr>
      <vt:lpstr>Neutrino Switchyard 120 Experimental Areas Overview</vt:lpstr>
      <vt:lpstr>Neutrino Switchyard 120 Experimental Areas Overview</vt:lpstr>
      <vt:lpstr>Neutrino Switchyard 120 Experimental Areas Overview</vt:lpstr>
      <vt:lpstr>Neutrino Switchyard 120 Experimental Areas Overview</vt:lpstr>
      <vt:lpstr>Neutrino Switchyard 120 Experimental Areas Overview</vt:lpstr>
      <vt:lpstr>Neutrino Switchyard 120 Experimental Areas Overview</vt:lpstr>
      <vt:lpstr>Neutrino Switchyard 120 Experimental Areas Overview - Ammonia</vt:lpstr>
      <vt:lpstr>Neutrino Switchyard 120 Experimental Areas Overview - Ammonia</vt:lpstr>
      <vt:lpstr>Neutrino Switchyard 120 Experimental Areas Overview – Ammonia next steps</vt:lpstr>
      <vt:lpstr>Outline</vt:lpstr>
      <vt:lpstr>Hazard Inventory for Neutrino Switchyard 120 Experimental Areas</vt:lpstr>
      <vt:lpstr>Outline</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Toxic Materials</vt:lpstr>
      <vt:lpstr>Non-Accelerator Specific Hazards – Magnetic Fields</vt:lpstr>
      <vt:lpstr>Outline</vt:lpstr>
      <vt:lpstr>Accelerator Specific Hazards - Radiological</vt:lpstr>
      <vt:lpstr>Accelerator Specific Hazards - ODH</vt:lpstr>
      <vt:lpstr>Outline</vt:lpstr>
      <vt:lpstr>Maximum Credible Incident (MCI) – Radiological</vt:lpstr>
      <vt:lpstr>Outline</vt:lpstr>
      <vt:lpstr>Credited Controls – Radiological</vt:lpstr>
      <vt:lpstr>Credited Controls – Active Engineering</vt:lpstr>
      <vt:lpstr>Outline</vt:lpstr>
      <vt:lpstr>Defense in Depth Controls</vt:lpstr>
      <vt:lpstr>Summary</vt:lpstr>
      <vt:lpstr>PowerPoint Presentation</vt:lpstr>
      <vt:lpstr>Outline</vt:lpstr>
      <vt:lpstr>SpinQuest Engineering Notes</vt:lpstr>
      <vt:lpstr>SpinQuest ORCs – Target/cryogenic systems</vt:lpstr>
      <vt:lpstr>SpinQuest ORCs - Spectrometer</vt:lpstr>
      <vt:lpstr>Procedures – Part 1</vt:lpstr>
      <vt:lpstr>Procedures – Part 2</vt:lpstr>
      <vt:lpstr>ODH Layout – NM3 Target Cave</vt:lpstr>
      <vt:lpstr>ODH Layout – NM4</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Madelyn R. Wolter x4807 16344N</dc:creator>
  <cp:lastModifiedBy>Evan D. Niner</cp:lastModifiedBy>
  <cp:revision>187</cp:revision>
  <cp:lastPrinted>2014-01-20T19:40:21Z</cp:lastPrinted>
  <dcterms:created xsi:type="dcterms:W3CDTF">2017-02-13T18:49:53Z</dcterms:created>
  <dcterms:modified xsi:type="dcterms:W3CDTF">2024-01-23T02:01:28Z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0x0101005E5E6438C41BFD47ACE8933FA0781970</vt:lpwstr>
  </property>
  <property fmtid="{D5CDD505-2E9C-101B-9397-08002B2CF9AE}" pid="3" name="_dlc_DocIdItemGuid">
    <vt:lpwstr>ea3c6678-2fe5-41f0-8ec4-5c10c9ce7298</vt:lpwstr>
  </property>
</Properties>
</file>