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981" r:id="rId3"/>
    <p:sldId id="288" r:id="rId4"/>
    <p:sldId id="281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1" autoAdjust="0"/>
    <p:restoredTop sz="94663"/>
  </p:normalViewPr>
  <p:slideViewPr>
    <p:cSldViewPr snapToGrid="0" snapToObjects="1" showGuides="1">
      <p:cViewPr varScale="1">
        <p:scale>
          <a:sx n="171" d="100"/>
          <a:sy n="171" d="100"/>
        </p:scale>
        <p:origin x="216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1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/>
              <a:t>8/2/23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Chris Ader | LBNF Primary Beam Window Prototype Cartridge Design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6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  <p:sldLayoutId id="2147484133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12 January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0779E-52EE-77DC-AD60-73C5DE2F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944137"/>
            <a:ext cx="8672513" cy="3579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Preparing for CD-2 review</a:t>
            </a:r>
          </a:p>
          <a:p>
            <a:r>
              <a:rPr lang="en-US" dirty="0"/>
              <a:t>Going over LCW and bus Basis of Estimates (BOEs)</a:t>
            </a:r>
          </a:p>
          <a:p>
            <a:r>
              <a:rPr lang="en-US" dirty="0"/>
              <a:t>Going over LCW Project Design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 engineering and drafting continue in all areas</a:t>
            </a:r>
          </a:p>
          <a:p>
            <a:r>
              <a:rPr lang="en-US" dirty="0"/>
              <a:t>Primary Water System and Bus: Flow Model​ and CAD model (mostly complete)</a:t>
            </a:r>
          </a:p>
          <a:p>
            <a:r>
              <a:rPr lang="en-US" dirty="0"/>
              <a:t>LBNF-05 Power Supply Room​, Pump Room, and the Primary Beam Line (PBE): CAD models in progress</a:t>
            </a:r>
          </a:p>
          <a:p>
            <a:r>
              <a:rPr lang="en-US" dirty="0"/>
              <a:t>LBNF-05 and PBE LCW and Bus: Flow Schematics in progress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58BD09-F059-CEA1-D696-DB1BBDD5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539850"/>
          </a:xfrm>
        </p:spPr>
        <p:txBody>
          <a:bodyPr/>
          <a:lstStyle/>
          <a:p>
            <a:r>
              <a:rPr lang="en-US" sz="20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LBNF LCW System Update </a:t>
            </a:r>
            <a:br>
              <a:rPr lang="en-US" sz="32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</a:br>
            <a:r>
              <a:rPr lang="en-US" sz="16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Dave Hixson, Scott </a:t>
            </a:r>
            <a:r>
              <a:rPr lang="en-US" sz="1600" spc="-8" dirty="0" err="1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Oplt</a:t>
            </a:r>
            <a:r>
              <a:rPr lang="en-US" sz="1600" spc="-8" dirty="0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, Will </a:t>
            </a:r>
            <a:r>
              <a:rPr lang="en-US" sz="1600" spc="-8" dirty="0" err="1">
                <a:solidFill>
                  <a:srgbClr val="004C97"/>
                </a:solidFill>
                <a:latin typeface="Helvetica" pitchFamily="2" charset="0"/>
                <a:cs typeface="Times New Roman" panose="02020603050405020304" pitchFamily="18" charset="0"/>
              </a:rPr>
              <a:t>Derylo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48BF-6C4E-7859-0D95-E45DAEC39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28E7-53F1-9F18-3ECA-52F89959D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177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F438E-E5C2-463B-8297-C3A8F368E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515498" cy="38232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Current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All the drawings have been TC approved and are with our fabrication specialist.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He believes the bid process will be 3-4 weeks because of the complexity of the job.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The engineering note for the assembly has been reviewed and should be approved soon.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The installation plan and the analysis of the beam vacuum window is also being working on.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50" dirty="0"/>
          </a:p>
          <a:p>
            <a:pPr>
              <a:lnSpc>
                <a:spcPct val="90000"/>
              </a:lnSpc>
            </a:pPr>
            <a:r>
              <a:rPr lang="en-US" sz="1350" dirty="0"/>
              <a:t>Next Steps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Testing of the rotation of the cartridge will occur at A0 with the help of the External Beamlines techs. The area of work there will have to be determined.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 lvl="1">
              <a:lnSpc>
                <a:spcPct val="90000"/>
              </a:lnSpc>
            </a:pPr>
            <a:endParaRPr lang="en-US" sz="1050" dirty="0">
              <a:solidFill>
                <a:srgbClr val="50505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A6E03-2648-4F6C-9941-737E4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</p:spPr>
        <p:txBody>
          <a:bodyPr anchor="b">
            <a:normAutofit/>
          </a:bodyPr>
          <a:lstStyle/>
          <a:p>
            <a:r>
              <a:rPr lang="en-US" dirty="0"/>
              <a:t>LBNF Primary Window Cartridge Update</a:t>
            </a:r>
            <a:br>
              <a:rPr lang="en-US" dirty="0"/>
            </a:br>
            <a:r>
              <a:rPr lang="en-US" sz="1200" dirty="0"/>
              <a:t>Christine </a:t>
            </a:r>
            <a:r>
              <a:rPr lang="en-US" sz="1200" dirty="0" err="1"/>
              <a:t>Ader</a:t>
            </a:r>
            <a:r>
              <a:rPr lang="en-US" sz="1200" dirty="0"/>
              <a:t>, Greg </a:t>
            </a:r>
            <a:r>
              <a:rPr lang="en-US" sz="1200" dirty="0" err="1"/>
              <a:t>Bulat</a:t>
            </a:r>
            <a:r>
              <a:rPr lang="en-US" sz="1200" dirty="0"/>
              <a:t>, CAD Group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F521B-E191-435E-8042-CA67872A5F7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459539" y="4886325"/>
            <a:ext cx="1076325" cy="180975"/>
          </a:xfrm>
        </p:spPr>
        <p:txBody>
          <a:bodyPr wrap="square" anchor="t">
            <a:normAutofit/>
          </a:bodyPr>
          <a:lstStyle/>
          <a:p>
            <a:pPr defTabSz="342900">
              <a:spcAft>
                <a:spcPts val="450"/>
              </a:spcAft>
            </a:pPr>
            <a:r>
              <a:rPr lang="en-US" altLang="en-US" dirty="0"/>
              <a:t>1/12/24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8D13-A3AF-4D97-854F-AD56D8DEDF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06451" y="4886325"/>
            <a:ext cx="5373688" cy="180975"/>
          </a:xfrm>
        </p:spPr>
        <p:txBody>
          <a:bodyPr anchor="t">
            <a:norm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en-US" dirty="0"/>
              <a:t>Chris Ader | LBNF Primary Beam Window Prototype Cartridge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4455-BB77-4781-92D7-3252F7F51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28601" y="4886325"/>
            <a:ext cx="447675" cy="180975"/>
          </a:xfrm>
        </p:spPr>
        <p:txBody>
          <a:bodyPr wrap="square" anchor="t">
            <a:normAutofit/>
          </a:bodyPr>
          <a:lstStyle/>
          <a:p>
            <a:pPr defTabSz="342900">
              <a:spcAft>
                <a:spcPts val="450"/>
              </a:spcAft>
            </a:pPr>
            <a:fld id="{52E9C158-AEF1-41A2-A6CE-6F0BAB305EFD}" type="slidenum">
              <a:rPr lang="en-US" altLang="en-US"/>
              <a:pPr defTabSz="342900">
                <a:spcAft>
                  <a:spcPts val="450"/>
                </a:spcAft>
              </a:pPr>
              <a:t>3</a:t>
            </a:fld>
            <a:endParaRPr lang="en-US" altLang="en-US"/>
          </a:p>
        </p:txBody>
      </p:sp>
      <p:pic>
        <p:nvPicPr>
          <p:cNvPr id="11" name="Picture 10" descr="A blue and brown machine&#10;&#10;Description automatically generated">
            <a:extLst>
              <a:ext uri="{FF2B5EF4-FFF2-40B4-BE49-F238E27FC236}">
                <a16:creationId xmlns:a16="http://schemas.microsoft.com/office/drawing/2014/main" id="{6C53177C-EF53-BF45-6FBB-13AEC7714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35" y="782769"/>
            <a:ext cx="4839408" cy="34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2C0EB6-E627-47FA-B68A-CE2E3F88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73" y="858856"/>
            <a:ext cx="6322204" cy="4099722"/>
          </a:xfrm>
        </p:spPr>
        <p:txBody>
          <a:bodyPr lIns="0" tIns="0" rIns="0" bIns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</a:p>
          <a:p>
            <a:pPr marL="257175" indent="-257175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Design Change Request for combination NEG/IP to replace ion pumps in Superconducting Linac (SCL) – awaiting approvals and possible new SAES mini pump competitor, Gamma (new Hy-Tan line released autumn 2023)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Working on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Procuring Warm Front End vacuum equipment</a:t>
            </a:r>
          </a:p>
          <a:p>
            <a:pPr marL="230029" indent="-230029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Finalizing design for Beam Transfer Line and Beam Absorber line</a:t>
            </a:r>
          </a:p>
          <a:p>
            <a:pPr marL="512445" lvl="1" indent="-230029">
              <a:spcBef>
                <a:spcPts val="0"/>
              </a:spcBef>
            </a:pPr>
            <a:r>
              <a:rPr lang="en-US" sz="13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Detail BTL/BAL Vacuum CAD model and magnets interspaces configurations with input from stakeholders: </a:t>
            </a:r>
            <a:r>
              <a:rPr lang="en-US" sz="1300" dirty="0" err="1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MagPS</a:t>
            </a:r>
            <a:r>
              <a:rPr lang="en-US" sz="13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, BI, BTL/BAL Installation</a:t>
            </a:r>
          </a:p>
          <a:p>
            <a:pPr marL="512445" lvl="1" indent="-230029">
              <a:spcBef>
                <a:spcPts val="0"/>
              </a:spcBef>
            </a:pP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Vacuum chamber design for dipole magnets (quantity 40) in coordination with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MagPS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2445" lvl="1" indent="-230029">
              <a:spcBef>
                <a:spcPts val="0"/>
              </a:spcBef>
            </a:pPr>
            <a:r>
              <a:rPr lang="en-US" sz="13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Final design of interfaces with Beam Instrumentation devices, Booster vacuum, Beam Absorber Line</a:t>
            </a:r>
          </a:p>
          <a:p>
            <a:pPr marL="512445" lvl="1" indent="-230029">
              <a:spcBef>
                <a:spcPts val="0"/>
              </a:spcBef>
            </a:pPr>
            <a:r>
              <a:rPr lang="en-US" sz="13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Validation of equipment selection with vacuum pressure and structural simulations </a:t>
            </a:r>
          </a:p>
          <a:p>
            <a:pPr marL="229877" indent="-230029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Addressing review recommendations</a:t>
            </a:r>
          </a:p>
          <a:p>
            <a:pPr marL="229877" indent="-230029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Updating documentation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Coming up</a:t>
            </a:r>
          </a:p>
          <a:p>
            <a:pPr marL="229877" indent="-230029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Integrated Vacuum Systems FDR – February 2024</a:t>
            </a:r>
          </a:p>
          <a:p>
            <a:pPr marL="229877" indent="-230029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Director’s Review – February 2024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resources needed</a:t>
            </a:r>
          </a:p>
          <a:p>
            <a:pPr marL="229877" indent="-230029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Engineering (review vacuum analysis document)</a:t>
            </a:r>
          </a:p>
          <a:p>
            <a:pPr marL="229877" indent="-230029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Fabrication Procurement (BTL dipole &amp; septum chambers)</a:t>
            </a:r>
          </a:p>
          <a:p>
            <a:pPr marL="229877" indent="-230029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Design/Drafting (BTL design &amp; integration)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DF82-B2D7-4256-8EB4-1F19684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73" y="110074"/>
            <a:ext cx="6280455" cy="719146"/>
          </a:xfrm>
        </p:spPr>
        <p:txBody>
          <a:bodyPr>
            <a:normAutofit fontScale="90000"/>
          </a:bodyPr>
          <a:lstStyle/>
          <a:p>
            <a:r>
              <a:rPr lang="en-US" sz="2175" dirty="0"/>
              <a:t>PIP-II Vacuum Systems Updates</a:t>
            </a:r>
            <a:br>
              <a:rPr lang="en-US" sz="2175" dirty="0"/>
            </a:br>
            <a:r>
              <a:rPr lang="en-US" sz="1500" dirty="0"/>
              <a:t>Raul Campos (L3/CAM), Lucy Nobrega* (Deputy L3), Alex Chen, Rich Andrews, Eric Pirtle, Dirk Hurd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789" y="138232"/>
            <a:ext cx="2415919" cy="175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0B1D4-23AB-4C3A-EFE7-726708218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43" y="1940712"/>
            <a:ext cx="2422364" cy="971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2F6D7A-F9A5-C513-804D-C7DD2C6A67B9}"/>
              </a:ext>
            </a:extLst>
          </p:cNvPr>
          <p:cNvSpPr txBox="1"/>
          <p:nvPr/>
        </p:nvSpPr>
        <p:spPr>
          <a:xfrm>
            <a:off x="6623685" y="1621109"/>
            <a:ext cx="2242066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25" dirty="0"/>
              <a:t>Typical SCL  warm unit with combination pump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23281-9473-9B9A-FA6B-AFF85AC3B00D}"/>
              </a:ext>
            </a:extLst>
          </p:cNvPr>
          <p:cNvSpPr txBox="1"/>
          <p:nvPr/>
        </p:nvSpPr>
        <p:spPr>
          <a:xfrm>
            <a:off x="6641298" y="2767120"/>
            <a:ext cx="2323409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25" dirty="0"/>
              <a:t>Typical BTL beamtube section with Vacuum pump and gauges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16873E-A58E-4F33-E94F-C99BE8E8F22A}"/>
              </a:ext>
            </a:extLst>
          </p:cNvPr>
          <p:cNvSpPr txBox="1"/>
          <p:nvPr/>
        </p:nvSpPr>
        <p:spPr>
          <a:xfrm>
            <a:off x="6134101" y="4936852"/>
            <a:ext cx="2190750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25" dirty="0"/>
              <a:t>Gamma Hy-Tan combination NEG/ion pump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49F79-6CFA-9BF0-E9A5-A2E546366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3104971"/>
            <a:ext cx="4349122" cy="18832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8DFCD-3DDA-401C-2EE9-DC1407C3FA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1/12/2024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172B-4E32-F667-A706-38AB2E528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734383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112</TotalTime>
  <Words>463</Words>
  <Application>Microsoft Macintosh PowerPoint</Application>
  <PresentationFormat>On-screen Show (16:9)</PresentationFormat>
  <Paragraphs>54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Fermilab_PPT_090915</vt:lpstr>
      <vt:lpstr>PowerPoint Presentation</vt:lpstr>
      <vt:lpstr>LBNF LCW System Update  Dave Hixson, Scott Oplt, Will Derylo</vt:lpstr>
      <vt:lpstr>LBNF Primary Window Cartridge Update Christine Ader, Greg Bulat, CAD Group</vt:lpstr>
      <vt:lpstr>PIP-II Vacuum Systems Updates Raul Campos (L3/CAM), Lucy Nobrega* (Deputy L3), Alex Chen, Rich Andrews, Eric Pirtle, Dirk Hurd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12</cp:revision>
  <cp:lastPrinted>2014-01-20T19:40:21Z</cp:lastPrinted>
  <dcterms:created xsi:type="dcterms:W3CDTF">2023-11-30T22:05:45Z</dcterms:created>
  <dcterms:modified xsi:type="dcterms:W3CDTF">2024-01-12T14:47:21Z</dcterms:modified>
</cp:coreProperties>
</file>