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3" r:id="rId6"/>
    <p:sldId id="261" r:id="rId7"/>
    <p:sldId id="260" r:id="rId8"/>
    <p:sldId id="262" r:id="rId9"/>
    <p:sldId id="264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6B1E1-E722-4EA3-A163-6D12B6537360}" type="datetimeFigureOut">
              <a:rPr lang="it-IT" smtClean="0"/>
              <a:t>23/06/2022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1D8AF-C5AD-4FAD-A6F0-3C6C707D8A5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4202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D56DBB-9818-4C6F-ABD7-2006AC2154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C8CE97B-BCEE-4A1B-8436-C4D06183D0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FBF99FA-12AD-4BA3-8DCA-E43FA5D9F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D6594-0510-458A-BADC-68F731DE4533}" type="datetimeFigureOut">
              <a:rPr lang="it-IT" smtClean="0"/>
              <a:t>23/06/2022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6A4CCE8-F21A-471C-9CD0-B71B7273B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880AF77-F5B3-497A-8F50-697DF8CA3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AF41-B29F-4098-B5BE-0B592EB5B10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5616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1B4196-DBAF-483F-885A-D1D641D09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9C0C167-E34D-461E-B080-10786CA2EC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E2A3ABA-AA6E-4972-B748-1C82C9BC5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D6594-0510-458A-BADC-68F731DE4533}" type="datetimeFigureOut">
              <a:rPr lang="it-IT" smtClean="0"/>
              <a:t>23/06/2022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B52D334-E55D-436E-90AF-7F2A4735D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CD76442-1D7A-47CC-BE28-9BA9B4659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AF41-B29F-4098-B5BE-0B592EB5B10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5593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F0514AE-B716-48A6-AD5A-16328D08AB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F69F98D-3873-4323-9220-05AF7042B6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F7BDB44-BAC4-4F6C-8AB1-2CCFB8C57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D6594-0510-458A-BADC-68F731DE4533}" type="datetimeFigureOut">
              <a:rPr lang="it-IT" smtClean="0"/>
              <a:t>23/06/2022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8BA1863-7DD3-400A-9DA9-E051A1F26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2353188-EA30-47D6-9FEB-F0F0F9981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AF41-B29F-4098-B5BE-0B592EB5B10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8766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C14E4B-7BD3-43D5-98DE-DD50017F3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0A4B04-90AB-45A1-B888-F3D8B969E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61F3EAA-671C-4A4D-B762-77FB16324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D6594-0510-458A-BADC-68F731DE4533}" type="datetimeFigureOut">
              <a:rPr lang="it-IT" smtClean="0"/>
              <a:t>23/06/2022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5A97CF-DEA9-4FE2-934B-6D834BC01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84CF343-9CD7-4CE1-9A85-79C715E1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AF41-B29F-4098-B5BE-0B592EB5B10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6860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668A40-F897-4ABE-9082-EDC972C18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43415CB-628B-4F13-B1F0-0CA0D3C52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3EDEC31-FCDC-42DC-8522-914D36A21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D6594-0510-458A-BADC-68F731DE4533}" type="datetimeFigureOut">
              <a:rPr lang="it-IT" smtClean="0"/>
              <a:t>23/06/2022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8B9793-CCDB-4740-AE24-FE762EAEB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DE299A9-2717-4911-858F-0CDF51AB2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AF41-B29F-4098-B5BE-0B592EB5B10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8528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A5F910-36BF-40FC-8DCD-023F04748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53269E-C43F-4650-986C-D0CB08F937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713BA31-FDE0-41A6-99E6-87EA21B2B4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FA55E3C-0562-43FD-970E-75855719D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D6594-0510-458A-BADC-68F731DE4533}" type="datetimeFigureOut">
              <a:rPr lang="it-IT" smtClean="0"/>
              <a:t>23/06/2022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C2E8078-C89A-4E05-8AC4-6E9EF3A71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31DC81B-A7B0-4831-82EC-CEFADE2D9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AF41-B29F-4098-B5BE-0B592EB5B10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889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78EDC5-3CE6-4357-917F-006126796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1AFC2B2-4937-4F5C-931C-780A29049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28741A4-F935-4451-9003-21C130BE7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9937191-9CEC-41C0-9826-5F5B048642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308FD4E-D007-4741-BF9E-C0ED1630E7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2F427CD-84C0-467B-A05D-12F83DC9C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D6594-0510-458A-BADC-68F731DE4533}" type="datetimeFigureOut">
              <a:rPr lang="it-IT" smtClean="0"/>
              <a:t>23/06/2022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1B003B0-0BF9-49AF-83A9-FB076632F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62F5AA6-C2FC-4C73-A73E-37903548D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AF41-B29F-4098-B5BE-0B592EB5B10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1408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882833-0648-4274-A391-5C0726B79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131DABF-F104-45B5-BED8-D89D0645E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D6594-0510-458A-BADC-68F731DE4533}" type="datetimeFigureOut">
              <a:rPr lang="it-IT" smtClean="0"/>
              <a:t>23/06/2022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991724C-7009-4A82-ABD5-A416C3D39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EA29E60-CE7B-492B-B905-A3986469A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AF41-B29F-4098-B5BE-0B592EB5B10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370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C59C098-CA89-48D2-91CA-2892598B3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D6594-0510-458A-BADC-68F731DE4533}" type="datetimeFigureOut">
              <a:rPr lang="it-IT" smtClean="0"/>
              <a:t>23/06/2022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395A776-2067-4612-B180-97E21F14B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CDE5061-06E9-47F4-9014-7111F300F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AF41-B29F-4098-B5BE-0B592EB5B10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4399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F9E10E-95AC-42B1-8E3E-0BE56D7E0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2ECD2D-DFDD-4536-A9C9-F648CE76C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8248986-56E1-4392-8A38-3771C1285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91B236D-A618-4514-AEBB-C59C21483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D6594-0510-458A-BADC-68F731DE4533}" type="datetimeFigureOut">
              <a:rPr lang="it-IT" smtClean="0"/>
              <a:t>23/06/2022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D14A8B9-D612-4B9C-8FA7-1A893BA31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CB51714-B9E7-4DC3-9A0A-81EB6931C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AF41-B29F-4098-B5BE-0B592EB5B10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9609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26EF20-4496-44AB-8C57-BC7DB0945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F09AD8D-A4FF-4723-91C0-F59E0B2A35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DA0CC32-5003-4545-A9A2-2405AAB39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B3DC3D0-A2C6-4754-8120-D61AA4B70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D6594-0510-458A-BADC-68F731DE4533}" type="datetimeFigureOut">
              <a:rPr lang="it-IT" smtClean="0"/>
              <a:t>23/06/2022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BB99FA3-CCCA-4437-A8DA-1AB521878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BE0435E-83A2-4E0C-8514-B630D3A17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AF41-B29F-4098-B5BE-0B592EB5B10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7852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FED449E-96A6-45C1-9599-7D8C264A5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EBA1CB1-C5C3-4503-A010-6F77CD8E6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5F29462-771D-4207-8660-4DCCCAF99F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D6594-0510-458A-BADC-68F731DE4533}" type="datetimeFigureOut">
              <a:rPr lang="it-IT" smtClean="0"/>
              <a:t>23/06/2022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6084846-EF4F-4924-83DC-CE25985583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FA01199-4953-4F95-A6E7-821E877E7C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AAF41-B29F-4098-B5BE-0B592EB5B10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8323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C0EDBF-53C4-4551-94B7-50FFCC85C9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Findings</a:t>
            </a:r>
            <a:r>
              <a:rPr lang="it-IT" dirty="0"/>
              <a:t> in MQXFA05 VT </a:t>
            </a:r>
            <a:r>
              <a:rPr lang="it-IT" dirty="0" err="1"/>
              <a:t>analysis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0B50621-AEAE-4847-A48B-3DB2A8B396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V. Marinozzi</a:t>
            </a:r>
          </a:p>
          <a:p>
            <a:r>
              <a:rPr lang="it-IT" dirty="0"/>
              <a:t>06-23-2022</a:t>
            </a:r>
          </a:p>
        </p:txBody>
      </p:sp>
    </p:spTree>
    <p:extLst>
      <p:ext uri="{BB962C8B-B14F-4D97-AF65-F5344CB8AC3E}">
        <p14:creationId xmlns:p14="http://schemas.microsoft.com/office/powerpoint/2010/main" val="2418015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D89C53-CB01-4471-822A-3DBDA0D7B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Signal</a:t>
            </a:r>
            <a:r>
              <a:rPr lang="it-IT" dirty="0"/>
              <a:t> </a:t>
            </a:r>
            <a:r>
              <a:rPr lang="it-IT" dirty="0" err="1"/>
              <a:t>found</a:t>
            </a:r>
            <a:r>
              <a:rPr lang="it-IT" dirty="0"/>
              <a:t> in </a:t>
            </a:r>
            <a:r>
              <a:rPr lang="it-IT" dirty="0" err="1"/>
              <a:t>magnet</a:t>
            </a:r>
            <a:r>
              <a:rPr lang="it-IT" dirty="0"/>
              <a:t> resistive </a:t>
            </a:r>
            <a:r>
              <a:rPr lang="it-IT" dirty="0" err="1"/>
              <a:t>voltage</a:t>
            </a:r>
            <a:endParaRPr lang="it-IT" dirty="0"/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CEC5C222-F665-4ED7-AE9A-80C70B645E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699" y="1529970"/>
            <a:ext cx="7000607" cy="524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48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27E4BC-47FB-4D0D-918D-5429D71E4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Same</a:t>
            </a:r>
            <a:r>
              <a:rPr lang="it-IT" dirty="0"/>
              <a:t> </a:t>
            </a:r>
            <a:r>
              <a:rPr lang="it-IT" dirty="0" err="1"/>
              <a:t>signal</a:t>
            </a:r>
            <a:r>
              <a:rPr lang="it-IT" dirty="0"/>
              <a:t> in VT (after </a:t>
            </a:r>
            <a:r>
              <a:rPr lang="it-IT" dirty="0" err="1"/>
              <a:t>noise</a:t>
            </a:r>
            <a:r>
              <a:rPr lang="it-IT" dirty="0"/>
              <a:t> </a:t>
            </a:r>
            <a:r>
              <a:rPr lang="it-IT" dirty="0" err="1"/>
              <a:t>removal</a:t>
            </a:r>
            <a:r>
              <a:rPr lang="it-IT" dirty="0"/>
              <a:t>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A31D250-62C1-4749-AAC6-428BF6C81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143" y="1817236"/>
            <a:ext cx="10515600" cy="4351338"/>
          </a:xfrm>
        </p:spPr>
        <p:txBody>
          <a:bodyPr/>
          <a:lstStyle/>
          <a:p>
            <a:r>
              <a:rPr lang="it-IT" dirty="0"/>
              <a:t>First 50 ms based noise removal shows the same signal in almost all VT of all coils</a:t>
            </a:r>
          </a:p>
          <a:p>
            <a:pPr lvl="1"/>
            <a:r>
              <a:rPr lang="it-IT" dirty="0"/>
              <a:t>Does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appear</a:t>
            </a:r>
            <a:r>
              <a:rPr lang="it-IT" dirty="0"/>
              <a:t> in </a:t>
            </a:r>
            <a:r>
              <a:rPr lang="it-IT" dirty="0" err="1"/>
              <a:t>shortest</a:t>
            </a:r>
            <a:r>
              <a:rPr lang="it-IT" dirty="0"/>
              <a:t> VT </a:t>
            </a:r>
            <a:r>
              <a:rPr lang="it-IT" dirty="0" err="1"/>
              <a:t>sections</a:t>
            </a:r>
            <a:r>
              <a:rPr lang="it-IT" dirty="0"/>
              <a:t>, </a:t>
            </a:r>
            <a:r>
              <a:rPr lang="it-IT" dirty="0" err="1"/>
              <a:t>probably</a:t>
            </a:r>
            <a:r>
              <a:rPr lang="it-IT" dirty="0"/>
              <a:t> under </a:t>
            </a:r>
            <a:r>
              <a:rPr lang="it-IT" dirty="0" err="1"/>
              <a:t>noise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endParaRPr lang="it-IT" dirty="0"/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93DDA3B8-64C9-43C6-8497-F09F95CA0DB3}"/>
              </a:ext>
            </a:extLst>
          </p:cNvPr>
          <p:cNvSpPr/>
          <p:nvPr/>
        </p:nvSpPr>
        <p:spPr>
          <a:xfrm>
            <a:off x="5565745" y="4208960"/>
            <a:ext cx="106051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60FDEFB8-6AF1-4438-8386-FE431E5DF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41" y="2754624"/>
            <a:ext cx="5333559" cy="3998645"/>
          </a:xfrm>
          <a:prstGeom prst="rect">
            <a:avLst/>
          </a:prstGeom>
        </p:spPr>
      </p:pic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FDBFAA2B-CD42-4F91-A38C-087DC7362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19" y="2754624"/>
            <a:ext cx="5333333" cy="4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04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02FF02-8CD7-40DA-96E3-41435F8D5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Signal</a:t>
            </a:r>
            <a:r>
              <a:rPr lang="it-IT" dirty="0"/>
              <a:t> </a:t>
            </a:r>
            <a:r>
              <a:rPr lang="en-US" dirty="0"/>
              <a:t>characterization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8A13AA-0C1E-494B-9ABF-132321235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824" y="1498182"/>
            <a:ext cx="5769936" cy="5061237"/>
          </a:xfrm>
        </p:spPr>
        <p:txBody>
          <a:bodyPr>
            <a:normAutofit/>
          </a:bodyPr>
          <a:lstStyle/>
          <a:p>
            <a:r>
              <a:rPr lang="it-IT" dirty="0" err="1"/>
              <a:t>Signal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characterized</a:t>
            </a:r>
            <a:r>
              <a:rPr lang="it-IT" dirty="0"/>
              <a:t> </a:t>
            </a:r>
            <a:r>
              <a:rPr lang="it-IT" dirty="0" err="1"/>
              <a:t>tap</a:t>
            </a:r>
            <a:r>
              <a:rPr lang="it-IT" dirty="0"/>
              <a:t> per </a:t>
            </a:r>
            <a:r>
              <a:rPr lang="it-IT" dirty="0" err="1"/>
              <a:t>tap</a:t>
            </a:r>
            <a:r>
              <a:rPr lang="it-IT" dirty="0"/>
              <a:t> </a:t>
            </a:r>
            <a:r>
              <a:rPr lang="it-IT" dirty="0" err="1"/>
              <a:t>according</a:t>
            </a:r>
            <a:r>
              <a:rPr lang="it-IT" dirty="0"/>
              <a:t> to </a:t>
            </a:r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parameters</a:t>
            </a:r>
            <a:r>
              <a:rPr lang="it-IT" dirty="0"/>
              <a:t>:</a:t>
            </a:r>
          </a:p>
          <a:p>
            <a:pPr lvl="1"/>
            <a:r>
              <a:rPr lang="it-IT" dirty="0"/>
              <a:t>First </a:t>
            </a:r>
            <a:r>
              <a:rPr lang="it-IT" dirty="0" err="1"/>
              <a:t>peak</a:t>
            </a:r>
            <a:r>
              <a:rPr lang="it-IT" dirty="0"/>
              <a:t> </a:t>
            </a:r>
            <a:r>
              <a:rPr lang="it-IT" dirty="0" err="1"/>
              <a:t>polarity</a:t>
            </a:r>
            <a:endParaRPr lang="it-IT" dirty="0"/>
          </a:p>
          <a:p>
            <a:pPr lvl="1"/>
            <a:r>
              <a:rPr lang="it-IT" dirty="0"/>
              <a:t>First </a:t>
            </a:r>
            <a:r>
              <a:rPr lang="it-IT" dirty="0" err="1"/>
              <a:t>peak</a:t>
            </a:r>
            <a:r>
              <a:rPr lang="it-IT" dirty="0"/>
              <a:t> relative </a:t>
            </a:r>
            <a:r>
              <a:rPr lang="it-IT" dirty="0" err="1"/>
              <a:t>intensity</a:t>
            </a:r>
            <a:endParaRPr lang="it-IT" dirty="0"/>
          </a:p>
          <a:p>
            <a:pPr lvl="2"/>
            <a:r>
              <a:rPr lang="it-IT" dirty="0"/>
              <a:t>Peak </a:t>
            </a:r>
            <a:r>
              <a:rPr lang="it-IT" dirty="0" err="1"/>
              <a:t>value</a:t>
            </a:r>
            <a:r>
              <a:rPr lang="it-IT" dirty="0"/>
              <a:t> / </a:t>
            </a:r>
            <a:r>
              <a:rPr lang="it-IT" dirty="0" err="1"/>
              <a:t>length</a:t>
            </a:r>
            <a:r>
              <a:rPr lang="it-IT" dirty="0"/>
              <a:t> </a:t>
            </a:r>
            <a:r>
              <a:rPr lang="it-IT" dirty="0" err="1"/>
              <a:t>percentage</a:t>
            </a:r>
            <a:r>
              <a:rPr lang="it-IT" dirty="0"/>
              <a:t> of VT </a:t>
            </a:r>
            <a:r>
              <a:rPr lang="it-IT" dirty="0" err="1"/>
              <a:t>section</a:t>
            </a:r>
            <a:r>
              <a:rPr lang="it-IT" dirty="0"/>
              <a:t> (</a:t>
            </a:r>
            <a:r>
              <a:rPr lang="it-IT" dirty="0" err="1"/>
              <a:t>estimated</a:t>
            </a:r>
            <a:r>
              <a:rPr lang="it-IT" dirty="0"/>
              <a:t> with </a:t>
            </a:r>
            <a:r>
              <a:rPr lang="it-IT" dirty="0" err="1"/>
              <a:t>sequential</a:t>
            </a:r>
            <a:r>
              <a:rPr lang="it-IT" dirty="0"/>
              <a:t> </a:t>
            </a:r>
            <a:r>
              <a:rPr lang="it-IT" dirty="0" err="1"/>
              <a:t>resistance</a:t>
            </a:r>
            <a:r>
              <a:rPr lang="it-IT" dirty="0"/>
              <a:t>)</a:t>
            </a:r>
          </a:p>
          <a:p>
            <a:pPr lvl="1"/>
            <a:endParaRPr lang="it-IT" dirty="0"/>
          </a:p>
          <a:p>
            <a:r>
              <a:rPr lang="it-IT" dirty="0" err="1"/>
              <a:t>If</a:t>
            </a:r>
            <a:r>
              <a:rPr lang="it-IT" dirty="0"/>
              <a:t> the </a:t>
            </a:r>
            <a:r>
              <a:rPr lang="it-IT" dirty="0" err="1"/>
              <a:t>signal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generated</a:t>
            </a:r>
            <a:r>
              <a:rPr lang="it-IT" dirty="0"/>
              <a:t> by an </a:t>
            </a:r>
            <a:r>
              <a:rPr lang="it-IT" dirty="0" err="1"/>
              <a:t>uniform</a:t>
            </a:r>
            <a:r>
              <a:rPr lang="it-IT" dirty="0"/>
              <a:t> field </a:t>
            </a:r>
            <a:r>
              <a:rPr lang="it-IT" dirty="0" err="1"/>
              <a:t>change</a:t>
            </a:r>
            <a:r>
              <a:rPr lang="it-IT" dirty="0"/>
              <a:t>,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expected</a:t>
            </a:r>
            <a:r>
              <a:rPr lang="it-IT" dirty="0"/>
              <a:t> to </a:t>
            </a:r>
            <a:r>
              <a:rPr lang="it-IT" dirty="0" err="1"/>
              <a:t>have</a:t>
            </a:r>
            <a:r>
              <a:rPr lang="it-IT" dirty="0"/>
              <a:t> the </a:t>
            </a:r>
            <a:r>
              <a:rPr lang="it-IT" dirty="0" err="1"/>
              <a:t>same</a:t>
            </a:r>
            <a:r>
              <a:rPr lang="it-IT" dirty="0"/>
              <a:t> relative </a:t>
            </a:r>
            <a:r>
              <a:rPr lang="it-IT" dirty="0" err="1"/>
              <a:t>intensity</a:t>
            </a:r>
            <a:r>
              <a:rPr lang="it-IT" dirty="0"/>
              <a:t> in </a:t>
            </a:r>
            <a:r>
              <a:rPr lang="it-IT" dirty="0" err="1"/>
              <a:t>all</a:t>
            </a:r>
            <a:r>
              <a:rPr lang="it-IT" dirty="0"/>
              <a:t> VT (</a:t>
            </a:r>
            <a:r>
              <a:rPr lang="it-IT" dirty="0" err="1"/>
              <a:t>proportional</a:t>
            </a:r>
            <a:r>
              <a:rPr lang="it-IT" dirty="0"/>
              <a:t> to </a:t>
            </a:r>
            <a:r>
              <a:rPr lang="it-IT" dirty="0" err="1"/>
              <a:t>length</a:t>
            </a:r>
            <a:r>
              <a:rPr lang="it-IT" dirty="0"/>
              <a:t>)</a:t>
            </a:r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8325CA18-D63A-479B-B654-47EF7D92B4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775" y="1955381"/>
            <a:ext cx="5531225" cy="4146838"/>
          </a:xfrm>
          <a:prstGeom prst="rect">
            <a:avLst/>
          </a:prstGeom>
        </p:spPr>
      </p:pic>
      <p:sp>
        <p:nvSpPr>
          <p:cNvPr id="9" name="CasellaDiTesto 17">
            <a:extLst>
              <a:ext uri="{FF2B5EF4-FFF2-40B4-BE49-F238E27FC236}">
                <a16:creationId xmlns:a16="http://schemas.microsoft.com/office/drawing/2014/main" id="{1A90F1F9-2DE7-4707-AF4E-2A63AE831D47}"/>
              </a:ext>
            </a:extLst>
          </p:cNvPr>
          <p:cNvSpPr txBox="1"/>
          <p:nvPr/>
        </p:nvSpPr>
        <p:spPr>
          <a:xfrm>
            <a:off x="10187663" y="2181948"/>
            <a:ext cx="895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400E7C-89EB-4086-866F-B498C6982371}"/>
              </a:ext>
            </a:extLst>
          </p:cNvPr>
          <p:cNvCxnSpPr/>
          <p:nvPr/>
        </p:nvCxnSpPr>
        <p:spPr>
          <a:xfrm>
            <a:off x="7164198" y="3649211"/>
            <a:ext cx="4798503" cy="0"/>
          </a:xfrm>
          <a:prstGeom prst="line">
            <a:avLst/>
          </a:prstGeom>
          <a:ln w="28575"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9C8C837-31DD-4A02-B5E7-617D0A03CAD7}"/>
              </a:ext>
            </a:extLst>
          </p:cNvPr>
          <p:cNvCxnSpPr/>
          <p:nvPr/>
        </p:nvCxnSpPr>
        <p:spPr>
          <a:xfrm flipV="1">
            <a:off x="10291666" y="2772134"/>
            <a:ext cx="0" cy="877077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835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74F73C-0C2B-4F33-803D-85DE35A25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Voltage Taps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FAD13B3B-85D1-4537-A781-F927C77099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341" y="1440654"/>
            <a:ext cx="10162525" cy="506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0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45EB97-363F-4968-9E36-D1CE952BB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Overall</a:t>
            </a:r>
            <a:r>
              <a:rPr lang="it-IT" dirty="0"/>
              <a:t> </a:t>
            </a:r>
            <a:r>
              <a:rPr lang="it-IT" dirty="0" err="1"/>
              <a:t>results</a:t>
            </a:r>
            <a:endParaRPr lang="it-IT" dirty="0"/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376774E9-ABB1-4C1E-9A2B-EF5776E719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3083340"/>
              </p:ext>
            </p:extLst>
          </p:nvPr>
        </p:nvGraphicFramePr>
        <p:xfrm>
          <a:off x="142874" y="1439817"/>
          <a:ext cx="11820523" cy="2989309"/>
        </p:xfrm>
        <a:graphic>
          <a:graphicData uri="http://schemas.openxmlformats.org/drawingml/2006/table">
            <a:tbl>
              <a:tblPr/>
              <a:tblGrid>
                <a:gridCol w="571501">
                  <a:extLst>
                    <a:ext uri="{9D8B030D-6E8A-4147-A177-3AD203B41FA5}">
                      <a16:colId xmlns:a16="http://schemas.microsoft.com/office/drawing/2014/main" val="1613930229"/>
                    </a:ext>
                  </a:extLst>
                </a:gridCol>
                <a:gridCol w="390525">
                  <a:extLst>
                    <a:ext uri="{9D8B030D-6E8A-4147-A177-3AD203B41FA5}">
                      <a16:colId xmlns:a16="http://schemas.microsoft.com/office/drawing/2014/main" val="4078946895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859240770"/>
                    </a:ext>
                  </a:extLst>
                </a:gridCol>
                <a:gridCol w="239887">
                  <a:extLst>
                    <a:ext uri="{9D8B030D-6E8A-4147-A177-3AD203B41FA5}">
                      <a16:colId xmlns:a16="http://schemas.microsoft.com/office/drawing/2014/main" val="325834263"/>
                    </a:ext>
                  </a:extLst>
                </a:gridCol>
                <a:gridCol w="327813">
                  <a:extLst>
                    <a:ext uri="{9D8B030D-6E8A-4147-A177-3AD203B41FA5}">
                      <a16:colId xmlns:a16="http://schemas.microsoft.com/office/drawing/2014/main" val="4085774056"/>
                    </a:ext>
                  </a:extLst>
                </a:gridCol>
                <a:gridCol w="327813">
                  <a:extLst>
                    <a:ext uri="{9D8B030D-6E8A-4147-A177-3AD203B41FA5}">
                      <a16:colId xmlns:a16="http://schemas.microsoft.com/office/drawing/2014/main" val="4089977913"/>
                    </a:ext>
                  </a:extLst>
                </a:gridCol>
                <a:gridCol w="334239">
                  <a:extLst>
                    <a:ext uri="{9D8B030D-6E8A-4147-A177-3AD203B41FA5}">
                      <a16:colId xmlns:a16="http://schemas.microsoft.com/office/drawing/2014/main" val="2945637070"/>
                    </a:ext>
                  </a:extLst>
                </a:gridCol>
                <a:gridCol w="334239">
                  <a:extLst>
                    <a:ext uri="{9D8B030D-6E8A-4147-A177-3AD203B41FA5}">
                      <a16:colId xmlns:a16="http://schemas.microsoft.com/office/drawing/2014/main" val="3173368948"/>
                    </a:ext>
                  </a:extLst>
                </a:gridCol>
                <a:gridCol w="334239">
                  <a:extLst>
                    <a:ext uri="{9D8B030D-6E8A-4147-A177-3AD203B41FA5}">
                      <a16:colId xmlns:a16="http://schemas.microsoft.com/office/drawing/2014/main" val="1204587816"/>
                    </a:ext>
                  </a:extLst>
                </a:gridCol>
                <a:gridCol w="334239">
                  <a:extLst>
                    <a:ext uri="{9D8B030D-6E8A-4147-A177-3AD203B41FA5}">
                      <a16:colId xmlns:a16="http://schemas.microsoft.com/office/drawing/2014/main" val="3002821533"/>
                    </a:ext>
                  </a:extLst>
                </a:gridCol>
                <a:gridCol w="327813">
                  <a:extLst>
                    <a:ext uri="{9D8B030D-6E8A-4147-A177-3AD203B41FA5}">
                      <a16:colId xmlns:a16="http://schemas.microsoft.com/office/drawing/2014/main" val="3926617685"/>
                    </a:ext>
                  </a:extLst>
                </a:gridCol>
                <a:gridCol w="327813">
                  <a:extLst>
                    <a:ext uri="{9D8B030D-6E8A-4147-A177-3AD203B41FA5}">
                      <a16:colId xmlns:a16="http://schemas.microsoft.com/office/drawing/2014/main" val="2675960394"/>
                    </a:ext>
                  </a:extLst>
                </a:gridCol>
                <a:gridCol w="327813">
                  <a:extLst>
                    <a:ext uri="{9D8B030D-6E8A-4147-A177-3AD203B41FA5}">
                      <a16:colId xmlns:a16="http://schemas.microsoft.com/office/drawing/2014/main" val="1476073959"/>
                    </a:ext>
                  </a:extLst>
                </a:gridCol>
                <a:gridCol w="334239">
                  <a:extLst>
                    <a:ext uri="{9D8B030D-6E8A-4147-A177-3AD203B41FA5}">
                      <a16:colId xmlns:a16="http://schemas.microsoft.com/office/drawing/2014/main" val="2388441908"/>
                    </a:ext>
                  </a:extLst>
                </a:gridCol>
                <a:gridCol w="334239">
                  <a:extLst>
                    <a:ext uri="{9D8B030D-6E8A-4147-A177-3AD203B41FA5}">
                      <a16:colId xmlns:a16="http://schemas.microsoft.com/office/drawing/2014/main" val="2467615758"/>
                    </a:ext>
                  </a:extLst>
                </a:gridCol>
                <a:gridCol w="334239">
                  <a:extLst>
                    <a:ext uri="{9D8B030D-6E8A-4147-A177-3AD203B41FA5}">
                      <a16:colId xmlns:a16="http://schemas.microsoft.com/office/drawing/2014/main" val="807284212"/>
                    </a:ext>
                  </a:extLst>
                </a:gridCol>
                <a:gridCol w="327813">
                  <a:extLst>
                    <a:ext uri="{9D8B030D-6E8A-4147-A177-3AD203B41FA5}">
                      <a16:colId xmlns:a16="http://schemas.microsoft.com/office/drawing/2014/main" val="3514318617"/>
                    </a:ext>
                  </a:extLst>
                </a:gridCol>
                <a:gridCol w="327813">
                  <a:extLst>
                    <a:ext uri="{9D8B030D-6E8A-4147-A177-3AD203B41FA5}">
                      <a16:colId xmlns:a16="http://schemas.microsoft.com/office/drawing/2014/main" val="400667131"/>
                    </a:ext>
                  </a:extLst>
                </a:gridCol>
                <a:gridCol w="327813">
                  <a:extLst>
                    <a:ext uri="{9D8B030D-6E8A-4147-A177-3AD203B41FA5}">
                      <a16:colId xmlns:a16="http://schemas.microsoft.com/office/drawing/2014/main" val="15681855"/>
                    </a:ext>
                  </a:extLst>
                </a:gridCol>
                <a:gridCol w="327813">
                  <a:extLst>
                    <a:ext uri="{9D8B030D-6E8A-4147-A177-3AD203B41FA5}">
                      <a16:colId xmlns:a16="http://schemas.microsoft.com/office/drawing/2014/main" val="776695368"/>
                    </a:ext>
                  </a:extLst>
                </a:gridCol>
                <a:gridCol w="327813">
                  <a:extLst>
                    <a:ext uri="{9D8B030D-6E8A-4147-A177-3AD203B41FA5}">
                      <a16:colId xmlns:a16="http://schemas.microsoft.com/office/drawing/2014/main" val="2400920577"/>
                    </a:ext>
                  </a:extLst>
                </a:gridCol>
                <a:gridCol w="327813">
                  <a:extLst>
                    <a:ext uri="{9D8B030D-6E8A-4147-A177-3AD203B41FA5}">
                      <a16:colId xmlns:a16="http://schemas.microsoft.com/office/drawing/2014/main" val="1886915488"/>
                    </a:ext>
                  </a:extLst>
                </a:gridCol>
                <a:gridCol w="327813">
                  <a:extLst>
                    <a:ext uri="{9D8B030D-6E8A-4147-A177-3AD203B41FA5}">
                      <a16:colId xmlns:a16="http://schemas.microsoft.com/office/drawing/2014/main" val="4178233028"/>
                    </a:ext>
                  </a:extLst>
                </a:gridCol>
                <a:gridCol w="327813">
                  <a:extLst>
                    <a:ext uri="{9D8B030D-6E8A-4147-A177-3AD203B41FA5}">
                      <a16:colId xmlns:a16="http://schemas.microsoft.com/office/drawing/2014/main" val="3376085428"/>
                    </a:ext>
                  </a:extLst>
                </a:gridCol>
                <a:gridCol w="334239">
                  <a:extLst>
                    <a:ext uri="{9D8B030D-6E8A-4147-A177-3AD203B41FA5}">
                      <a16:colId xmlns:a16="http://schemas.microsoft.com/office/drawing/2014/main" val="2480395713"/>
                    </a:ext>
                  </a:extLst>
                </a:gridCol>
                <a:gridCol w="334239">
                  <a:extLst>
                    <a:ext uri="{9D8B030D-6E8A-4147-A177-3AD203B41FA5}">
                      <a16:colId xmlns:a16="http://schemas.microsoft.com/office/drawing/2014/main" val="1639260468"/>
                    </a:ext>
                  </a:extLst>
                </a:gridCol>
                <a:gridCol w="334239">
                  <a:extLst>
                    <a:ext uri="{9D8B030D-6E8A-4147-A177-3AD203B41FA5}">
                      <a16:colId xmlns:a16="http://schemas.microsoft.com/office/drawing/2014/main" val="877348850"/>
                    </a:ext>
                  </a:extLst>
                </a:gridCol>
                <a:gridCol w="334239">
                  <a:extLst>
                    <a:ext uri="{9D8B030D-6E8A-4147-A177-3AD203B41FA5}">
                      <a16:colId xmlns:a16="http://schemas.microsoft.com/office/drawing/2014/main" val="1812239837"/>
                    </a:ext>
                  </a:extLst>
                </a:gridCol>
                <a:gridCol w="398517">
                  <a:extLst>
                    <a:ext uri="{9D8B030D-6E8A-4147-A177-3AD203B41FA5}">
                      <a16:colId xmlns:a16="http://schemas.microsoft.com/office/drawing/2014/main" val="961308907"/>
                    </a:ext>
                  </a:extLst>
                </a:gridCol>
                <a:gridCol w="398517">
                  <a:extLst>
                    <a:ext uri="{9D8B030D-6E8A-4147-A177-3AD203B41FA5}">
                      <a16:colId xmlns:a16="http://schemas.microsoft.com/office/drawing/2014/main" val="3005057127"/>
                    </a:ext>
                  </a:extLst>
                </a:gridCol>
                <a:gridCol w="264131">
                  <a:extLst>
                    <a:ext uri="{9D8B030D-6E8A-4147-A177-3AD203B41FA5}">
                      <a16:colId xmlns:a16="http://schemas.microsoft.com/office/drawing/2014/main" val="1833136190"/>
                    </a:ext>
                  </a:extLst>
                </a:gridCol>
                <a:gridCol w="333644">
                  <a:extLst>
                    <a:ext uri="{9D8B030D-6E8A-4147-A177-3AD203B41FA5}">
                      <a16:colId xmlns:a16="http://schemas.microsoft.com/office/drawing/2014/main" val="3876081219"/>
                    </a:ext>
                  </a:extLst>
                </a:gridCol>
                <a:gridCol w="257107">
                  <a:extLst>
                    <a:ext uri="{9D8B030D-6E8A-4147-A177-3AD203B41FA5}">
                      <a16:colId xmlns:a16="http://schemas.microsoft.com/office/drawing/2014/main" val="665174489"/>
                    </a:ext>
                  </a:extLst>
                </a:gridCol>
                <a:gridCol w="257107">
                  <a:extLst>
                    <a:ext uri="{9D8B030D-6E8A-4147-A177-3AD203B41FA5}">
                      <a16:colId xmlns:a16="http://schemas.microsoft.com/office/drawing/2014/main" val="583668649"/>
                    </a:ext>
                  </a:extLst>
                </a:gridCol>
                <a:gridCol w="257107">
                  <a:extLst>
                    <a:ext uri="{9D8B030D-6E8A-4147-A177-3AD203B41FA5}">
                      <a16:colId xmlns:a16="http://schemas.microsoft.com/office/drawing/2014/main" val="2921261805"/>
                    </a:ext>
                  </a:extLst>
                </a:gridCol>
                <a:gridCol w="257107">
                  <a:extLst>
                    <a:ext uri="{9D8B030D-6E8A-4147-A177-3AD203B41FA5}">
                      <a16:colId xmlns:a16="http://schemas.microsoft.com/office/drawing/2014/main" val="438047984"/>
                    </a:ext>
                  </a:extLst>
                </a:gridCol>
              </a:tblGrid>
              <a:tr h="462478"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0" marR="2850" marT="28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Half magnet</a:t>
                      </a:r>
                    </a:p>
                  </a:txBody>
                  <a:tcPr marL="2850" marR="2850" marT="2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 taps</a:t>
                      </a:r>
                    </a:p>
                  </a:txBody>
                  <a:tcPr marL="2850" marR="2850" marT="2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 taps</a:t>
                      </a:r>
                    </a:p>
                  </a:txBody>
                  <a:tcPr marL="2850" marR="2850" marT="2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 taps</a:t>
                      </a:r>
                    </a:p>
                  </a:txBody>
                  <a:tcPr marL="2850" marR="2850" marT="2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 taps</a:t>
                      </a:r>
                    </a:p>
                  </a:txBody>
                  <a:tcPr marL="2850" marR="2850" marT="2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Half magnet</a:t>
                      </a:r>
                    </a:p>
                  </a:txBody>
                  <a:tcPr marL="2850" marR="2850" marT="2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Coil Diff</a:t>
                      </a:r>
                    </a:p>
                  </a:txBody>
                  <a:tcPr marL="2850" marR="2850" marT="2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Single Coils</a:t>
                      </a:r>
                    </a:p>
                  </a:txBody>
                  <a:tcPr marL="2850" marR="2850" marT="2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066671"/>
                  </a:ext>
                </a:extLst>
              </a:tr>
              <a:tr h="1149766"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Channel</a:t>
                      </a:r>
                    </a:p>
                  </a:txBody>
                  <a:tcPr marL="2850" marR="2850" marT="2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WC(+)-1/2(+) X1</a:t>
                      </a:r>
                    </a:p>
                  </a:txBody>
                  <a:tcPr marL="2850" marR="2850" marT="2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1/2(-)-WC(-) X1</a:t>
                      </a:r>
                    </a:p>
                  </a:txBody>
                  <a:tcPr marL="2850" marR="2850" marT="28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 B02-B03 X20</a:t>
                      </a:r>
                    </a:p>
                  </a:txBody>
                  <a:tcPr marL="2850" marR="2850" marT="2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 B03-B04 X20</a:t>
                      </a:r>
                    </a:p>
                  </a:txBody>
                  <a:tcPr marL="2850" marR="2850" marT="28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 B04-B05 X20</a:t>
                      </a:r>
                    </a:p>
                  </a:txBody>
                  <a:tcPr marL="2850" marR="2850" marT="28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 A08-A04 X20</a:t>
                      </a:r>
                    </a:p>
                  </a:txBody>
                  <a:tcPr marL="2850" marR="2850" marT="28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 A04-A02 X20</a:t>
                      </a:r>
                    </a:p>
                  </a:txBody>
                  <a:tcPr marL="2850" marR="2850" marT="28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 A02-A04 X20</a:t>
                      </a:r>
                    </a:p>
                  </a:txBody>
                  <a:tcPr marL="2850" marR="2850" marT="2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 A05-A06 X20</a:t>
                      </a:r>
                    </a:p>
                  </a:txBody>
                  <a:tcPr marL="2850" marR="2850" marT="28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 B07-B06 X20</a:t>
                      </a:r>
                    </a:p>
                  </a:txBody>
                  <a:tcPr marL="2850" marR="2850" marT="28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 B04-B03 X20</a:t>
                      </a:r>
                    </a:p>
                  </a:txBody>
                  <a:tcPr marL="2850" marR="2850" marT="28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 B03-B02 X20</a:t>
                      </a:r>
                    </a:p>
                  </a:txBody>
                  <a:tcPr marL="2850" marR="2850" marT="28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 A02-A04 X20</a:t>
                      </a:r>
                    </a:p>
                  </a:txBody>
                  <a:tcPr marL="2850" marR="2850" marT="2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 A05-A06 X20</a:t>
                      </a:r>
                    </a:p>
                  </a:txBody>
                  <a:tcPr marL="2850" marR="2850" marT="28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 A07-A08 X20</a:t>
                      </a:r>
                    </a:p>
                  </a:txBody>
                  <a:tcPr marL="2850" marR="2850" marT="28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 B07-B06 X20</a:t>
                      </a:r>
                    </a:p>
                  </a:txBody>
                  <a:tcPr marL="2850" marR="2850" marT="28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 B05-B04 X20</a:t>
                      </a:r>
                    </a:p>
                  </a:txBody>
                  <a:tcPr marL="2850" marR="2850" marT="28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 B04-B03 X20</a:t>
                      </a:r>
                    </a:p>
                  </a:txBody>
                  <a:tcPr marL="2850" marR="2850" marT="28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 B03-B02 X20</a:t>
                      </a:r>
                    </a:p>
                  </a:txBody>
                  <a:tcPr marL="2850" marR="2850" marT="28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 B02-B03 X20</a:t>
                      </a:r>
                    </a:p>
                  </a:txBody>
                  <a:tcPr marL="2850" marR="2850" marT="2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 B03-B04 X20</a:t>
                      </a:r>
                    </a:p>
                  </a:txBody>
                  <a:tcPr marL="2850" marR="2850" marT="28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 B04-B05 X20</a:t>
                      </a:r>
                    </a:p>
                  </a:txBody>
                  <a:tcPr marL="2850" marR="2850" marT="28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 B06-B07 X20</a:t>
                      </a:r>
                    </a:p>
                  </a:txBody>
                  <a:tcPr marL="2850" marR="2850" marT="28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 A08-A07 X20</a:t>
                      </a:r>
                    </a:p>
                  </a:txBody>
                  <a:tcPr marL="2850" marR="2850" marT="28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 A07-A05 X20</a:t>
                      </a:r>
                    </a:p>
                  </a:txBody>
                  <a:tcPr marL="2850" marR="2850" marT="28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 A04-A03 X20</a:t>
                      </a:r>
                    </a:p>
                  </a:txBody>
                  <a:tcPr marL="2850" marR="2850" marT="28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 A03-A02 X20</a:t>
                      </a:r>
                    </a:p>
                  </a:txBody>
                  <a:tcPr marL="2850" marR="2850" marT="28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1/2 MAG Q1+Q4 X5</a:t>
                      </a:r>
                    </a:p>
                  </a:txBody>
                  <a:tcPr marL="2850" marR="2850" marT="2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1/2 MAG Q2+Q3 X5</a:t>
                      </a:r>
                    </a:p>
                  </a:txBody>
                  <a:tcPr marL="2850" marR="2850" marT="28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FPGA/PXI Coil Diff</a:t>
                      </a:r>
                    </a:p>
                  </a:txBody>
                  <a:tcPr marL="2850" marR="2850" marT="2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COIL DIFF</a:t>
                      </a:r>
                    </a:p>
                  </a:txBody>
                  <a:tcPr marL="2850" marR="2850" marT="28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COIL Q1 X10</a:t>
                      </a:r>
                    </a:p>
                  </a:txBody>
                  <a:tcPr marL="2850" marR="2850" marT="2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COIL Q4 X10</a:t>
                      </a:r>
                    </a:p>
                  </a:txBody>
                  <a:tcPr marL="2850" marR="2850" marT="28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COIL Q2 X10</a:t>
                      </a:r>
                    </a:p>
                  </a:txBody>
                  <a:tcPr marL="2850" marR="2850" marT="28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COIL Q3 X10</a:t>
                      </a:r>
                    </a:p>
                  </a:txBody>
                  <a:tcPr marL="2850" marR="2850" marT="28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107065"/>
                  </a:ext>
                </a:extLst>
              </a:tr>
              <a:tr h="462478"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 </a:t>
                      </a:r>
                      <a:r>
                        <a:rPr lang="it-I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peak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polarity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0" marR="2850" marT="2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2850" marR="2850" marT="2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0" marR="2850" marT="28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2850" marR="2850" marT="2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2850" marR="2850" marT="28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2850" marR="2850" marT="28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2850" marR="2850" marT="28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2850" marR="2850" marT="28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2850" marR="2850" marT="2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2850" marR="2850" marT="28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2850" marR="2850" marT="28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2850" marR="2850" marT="28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2850" marR="2850" marT="28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0" marR="2850" marT="2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2850" marR="2850" marT="28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0" marR="2850" marT="28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2850" marR="2850" marT="28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0" marR="2850" marT="28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0" marR="2850" marT="28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0" marR="2850" marT="28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0" marR="2850" marT="2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0" marR="2850" marT="28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2850" marR="2850" marT="28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0" marR="2850" marT="28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2850" marR="2850" marT="28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0" marR="2850" marT="28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0" marR="2850" marT="28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0" marR="2850" marT="28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2850" marR="2850" marT="2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0" marR="2850" marT="28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2850" marR="2850" marT="2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2850" marR="2850" marT="28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2850" marR="2850" marT="2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2850" marR="2850" marT="28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0" marR="2850" marT="28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0" marR="2850" marT="28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799751"/>
                  </a:ext>
                </a:extLst>
              </a:tr>
              <a:tr h="462478"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Amplitude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0" marR="2850" marT="2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51619"/>
                  </a:ext>
                </a:extLst>
              </a:tr>
              <a:tr h="45210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Relative </a:t>
                      </a: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intensity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704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0" marR="2850" marT="2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0" marR="2850" marT="28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0" marR="2850" marT="2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0" marR="2850" marT="28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0" marR="2850" marT="2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0" marR="2850" marT="28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0" marR="2850" marT="28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0" marR="2850" marT="28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249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7143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73090E-1B63-4DC1-B03C-D22DA1478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Polarity</a:t>
            </a:r>
            <a:r>
              <a:rPr lang="it-IT" dirty="0"/>
              <a:t> </a:t>
            </a:r>
            <a:r>
              <a:rPr lang="it-IT" dirty="0" err="1"/>
              <a:t>results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8B61B7F-A0F4-4DA0-9553-C51A39CDB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90" y="1421364"/>
            <a:ext cx="4330567" cy="4975084"/>
          </a:xfrm>
        </p:spPr>
        <p:txBody>
          <a:bodyPr>
            <a:normAutofit lnSpcReduction="10000"/>
          </a:bodyPr>
          <a:lstStyle/>
          <a:p>
            <a:r>
              <a:rPr lang="it-IT" dirty="0"/>
              <a:t>First </a:t>
            </a:r>
            <a:r>
              <a:rPr lang="it-IT" dirty="0" err="1"/>
              <a:t>finding</a:t>
            </a:r>
            <a:r>
              <a:rPr lang="it-IT" dirty="0"/>
              <a:t>: </a:t>
            </a:r>
            <a:r>
              <a:rPr lang="it-IT" dirty="0" err="1"/>
              <a:t>polarities</a:t>
            </a:r>
            <a:r>
              <a:rPr lang="it-IT" dirty="0"/>
              <a:t> of pole </a:t>
            </a:r>
            <a:r>
              <a:rPr lang="it-IT" dirty="0" err="1"/>
              <a:t>segments</a:t>
            </a:r>
            <a:r>
              <a:rPr lang="it-IT" dirty="0"/>
              <a:t> are negative to the </a:t>
            </a:r>
            <a:r>
              <a:rPr lang="it-IT" dirty="0" err="1"/>
              <a:t>right</a:t>
            </a:r>
            <a:r>
              <a:rPr lang="it-IT" dirty="0"/>
              <a:t> of Q2 and Q3 </a:t>
            </a:r>
            <a:r>
              <a:rPr lang="it-IT" dirty="0" err="1"/>
              <a:t>poles</a:t>
            </a:r>
            <a:r>
              <a:rPr lang="it-IT" dirty="0"/>
              <a:t>, positive to the </a:t>
            </a:r>
            <a:r>
              <a:rPr lang="it-IT" dirty="0" err="1"/>
              <a:t>left</a:t>
            </a:r>
            <a:endParaRPr lang="it-IT" dirty="0"/>
          </a:p>
          <a:p>
            <a:pPr lvl="1"/>
            <a:r>
              <a:rPr lang="it-IT" dirty="0"/>
              <a:t> </a:t>
            </a:r>
            <a:r>
              <a:rPr lang="it-IT" dirty="0" err="1"/>
              <a:t>Multiturn</a:t>
            </a:r>
            <a:r>
              <a:rPr lang="it-IT" dirty="0"/>
              <a:t> </a:t>
            </a:r>
            <a:r>
              <a:rPr lang="it-IT" dirty="0" err="1"/>
              <a:t>signals</a:t>
            </a:r>
            <a:r>
              <a:rPr lang="it-IT" dirty="0"/>
              <a:t> of Q2 and Q3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lower</a:t>
            </a:r>
            <a:r>
              <a:rPr lang="it-IT" dirty="0"/>
              <a:t> </a:t>
            </a:r>
            <a:r>
              <a:rPr lang="it-IT" dirty="0" err="1"/>
              <a:t>peaks</a:t>
            </a:r>
            <a:endParaRPr lang="it-IT" dirty="0"/>
          </a:p>
          <a:p>
            <a:pPr lvl="1"/>
            <a:endParaRPr lang="it-IT" dirty="0"/>
          </a:p>
          <a:p>
            <a:r>
              <a:rPr lang="it-IT" dirty="0" err="1"/>
              <a:t>All</a:t>
            </a:r>
            <a:r>
              <a:rPr lang="it-IT" dirty="0"/>
              <a:t> Q1 and Q4 VT </a:t>
            </a:r>
            <a:r>
              <a:rPr lang="it-IT" dirty="0" err="1"/>
              <a:t>sections</a:t>
            </a:r>
            <a:r>
              <a:rPr lang="it-IT" dirty="0"/>
              <a:t> are negative</a:t>
            </a:r>
          </a:p>
          <a:p>
            <a:r>
              <a:rPr lang="it-IT" dirty="0" err="1"/>
              <a:t>Overall</a:t>
            </a:r>
            <a:r>
              <a:rPr lang="it-IT" dirty="0"/>
              <a:t> </a:t>
            </a:r>
            <a:r>
              <a:rPr lang="it-IT" dirty="0" err="1"/>
              <a:t>polarity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negative in Q1 and Q4, positive in Q2 and Q3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A229D9E-3648-486B-A7DF-1D9DEFA16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767" y="147637"/>
            <a:ext cx="6715125" cy="656272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545EA52C-1464-4818-9239-1F8649FAF8A1}"/>
              </a:ext>
            </a:extLst>
          </p:cNvPr>
          <p:cNvSpPr txBox="1"/>
          <p:nvPr/>
        </p:nvSpPr>
        <p:spPr>
          <a:xfrm>
            <a:off x="10805160" y="797073"/>
            <a:ext cx="895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Q1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E9C0A75-B531-444D-BB97-379314FE3AC3}"/>
              </a:ext>
            </a:extLst>
          </p:cNvPr>
          <p:cNvSpPr txBox="1"/>
          <p:nvPr/>
        </p:nvSpPr>
        <p:spPr>
          <a:xfrm>
            <a:off x="5648425" y="602385"/>
            <a:ext cx="895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Q2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787054C-F2B5-4E34-AE42-85E8AF03DB34}"/>
              </a:ext>
            </a:extLst>
          </p:cNvPr>
          <p:cNvSpPr txBox="1"/>
          <p:nvPr/>
        </p:nvSpPr>
        <p:spPr>
          <a:xfrm>
            <a:off x="5648425" y="5772702"/>
            <a:ext cx="895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Q3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57BC1C2-87DB-49A8-845D-491CEE47E759}"/>
              </a:ext>
            </a:extLst>
          </p:cNvPr>
          <p:cNvSpPr txBox="1"/>
          <p:nvPr/>
        </p:nvSpPr>
        <p:spPr>
          <a:xfrm>
            <a:off x="10905423" y="5934783"/>
            <a:ext cx="895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Q4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F98330B-CB14-4312-B4EC-876C968E0A7F}"/>
              </a:ext>
            </a:extLst>
          </p:cNvPr>
          <p:cNvSpPr txBox="1"/>
          <p:nvPr/>
        </p:nvSpPr>
        <p:spPr>
          <a:xfrm>
            <a:off x="9407892" y="1421364"/>
            <a:ext cx="895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chemeClr val="accent5"/>
                </a:solidFill>
              </a:rPr>
              <a:t>-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46D8696-92DE-422F-AE01-050AA581DEF9}"/>
              </a:ext>
            </a:extLst>
          </p:cNvPr>
          <p:cNvSpPr txBox="1"/>
          <p:nvPr/>
        </p:nvSpPr>
        <p:spPr>
          <a:xfrm>
            <a:off x="9855467" y="1908176"/>
            <a:ext cx="895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chemeClr val="accent5"/>
                </a:solidFill>
              </a:rPr>
              <a:t>-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60997F6-CA2A-41A7-BCCD-D597FBA2EAB6}"/>
              </a:ext>
            </a:extLst>
          </p:cNvPr>
          <p:cNvSpPr txBox="1"/>
          <p:nvPr/>
        </p:nvSpPr>
        <p:spPr>
          <a:xfrm>
            <a:off x="9910010" y="4226415"/>
            <a:ext cx="895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chemeClr val="accent5"/>
                </a:solidFill>
              </a:rPr>
              <a:t>-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00ACF4D-DDA0-43D6-9F1D-2DFD2A4B8442}"/>
              </a:ext>
            </a:extLst>
          </p:cNvPr>
          <p:cNvSpPr txBox="1"/>
          <p:nvPr/>
        </p:nvSpPr>
        <p:spPr>
          <a:xfrm>
            <a:off x="9407892" y="4580358"/>
            <a:ext cx="895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chemeClr val="accent5"/>
                </a:solidFill>
              </a:rPr>
              <a:t>-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CAB9848-1050-42B1-9CCD-6D91374DDC6E}"/>
              </a:ext>
            </a:extLst>
          </p:cNvPr>
          <p:cNvSpPr txBox="1"/>
          <p:nvPr/>
        </p:nvSpPr>
        <p:spPr>
          <a:xfrm>
            <a:off x="7211728" y="4675007"/>
            <a:ext cx="895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chemeClr val="accent5"/>
                </a:solidFill>
              </a:rPr>
              <a:t>-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06FD5A2-A63B-4E32-87FC-49C2D24253D9}"/>
              </a:ext>
            </a:extLst>
          </p:cNvPr>
          <p:cNvSpPr txBox="1"/>
          <p:nvPr/>
        </p:nvSpPr>
        <p:spPr>
          <a:xfrm>
            <a:off x="7211728" y="1475107"/>
            <a:ext cx="895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chemeClr val="accent5"/>
                </a:solidFill>
              </a:rPr>
              <a:t>-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A2B403E-0B47-4FD1-BFA1-3226289C8B5B}"/>
              </a:ext>
            </a:extLst>
          </p:cNvPr>
          <p:cNvSpPr txBox="1"/>
          <p:nvPr/>
        </p:nvSpPr>
        <p:spPr>
          <a:xfrm>
            <a:off x="6764955" y="1896722"/>
            <a:ext cx="895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EC57873-7036-4DB6-99D7-D2E5ABE26599}"/>
              </a:ext>
            </a:extLst>
          </p:cNvPr>
          <p:cNvSpPr txBox="1"/>
          <p:nvPr/>
        </p:nvSpPr>
        <p:spPr>
          <a:xfrm>
            <a:off x="6755330" y="4182702"/>
            <a:ext cx="895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FE0369CE-2BB3-462D-9313-70FF7F6ABD6F}"/>
              </a:ext>
            </a:extLst>
          </p:cNvPr>
          <p:cNvSpPr txBox="1"/>
          <p:nvPr/>
        </p:nvSpPr>
        <p:spPr>
          <a:xfrm>
            <a:off x="10080808" y="550852"/>
            <a:ext cx="895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chemeClr val="accent5"/>
                </a:solidFill>
              </a:rPr>
              <a:t>-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2D42612C-182A-4F3D-B95A-C47D11350D0F}"/>
              </a:ext>
            </a:extLst>
          </p:cNvPr>
          <p:cNvSpPr txBox="1"/>
          <p:nvPr/>
        </p:nvSpPr>
        <p:spPr>
          <a:xfrm>
            <a:off x="10740390" y="1356028"/>
            <a:ext cx="895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chemeClr val="accent5"/>
                </a:solidFill>
              </a:rPr>
              <a:t>-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4D4B2232-173E-4C22-BD4C-9F22271903E3}"/>
              </a:ext>
            </a:extLst>
          </p:cNvPr>
          <p:cNvSpPr txBox="1"/>
          <p:nvPr/>
        </p:nvSpPr>
        <p:spPr>
          <a:xfrm>
            <a:off x="10769366" y="4720033"/>
            <a:ext cx="895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chemeClr val="accent5"/>
                </a:solidFill>
              </a:rPr>
              <a:t>-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1D64C823-707D-408A-8D79-CAAC8DC864E5}"/>
              </a:ext>
            </a:extLst>
          </p:cNvPr>
          <p:cNvSpPr txBox="1"/>
          <p:nvPr/>
        </p:nvSpPr>
        <p:spPr>
          <a:xfrm>
            <a:off x="10271058" y="5466330"/>
            <a:ext cx="895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chemeClr val="accent5"/>
                </a:solidFill>
              </a:rPr>
              <a:t>-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EE52AB35-708A-4412-89E3-6B5F50FE040D}"/>
              </a:ext>
            </a:extLst>
          </p:cNvPr>
          <p:cNvSpPr txBox="1"/>
          <p:nvPr/>
        </p:nvSpPr>
        <p:spPr>
          <a:xfrm>
            <a:off x="6596614" y="5440277"/>
            <a:ext cx="895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chemeClr val="accent5"/>
                </a:solidFill>
              </a:rPr>
              <a:t>-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0368B09B-D22B-4627-8B2D-74749CE362CB}"/>
              </a:ext>
            </a:extLst>
          </p:cNvPr>
          <p:cNvSpPr txBox="1"/>
          <p:nvPr/>
        </p:nvSpPr>
        <p:spPr>
          <a:xfrm>
            <a:off x="6543575" y="549733"/>
            <a:ext cx="895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chemeClr val="accent5"/>
                </a:solidFill>
              </a:rPr>
              <a:t>-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A46D80E0-3785-4D0E-A019-F866E019DEF1}"/>
              </a:ext>
            </a:extLst>
          </p:cNvPr>
          <p:cNvSpPr txBox="1"/>
          <p:nvPr/>
        </p:nvSpPr>
        <p:spPr>
          <a:xfrm>
            <a:off x="5899884" y="1334523"/>
            <a:ext cx="895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6FEF0C8E-C0F6-4A06-B577-3446172E3CE4}"/>
              </a:ext>
            </a:extLst>
          </p:cNvPr>
          <p:cNvSpPr txBox="1"/>
          <p:nvPr/>
        </p:nvSpPr>
        <p:spPr>
          <a:xfrm>
            <a:off x="5816565" y="4794343"/>
            <a:ext cx="895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FF00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657504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41BD53-A3F1-451D-ACBB-366CA998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86302" cy="1325563"/>
          </a:xfrm>
        </p:spPr>
        <p:txBody>
          <a:bodyPr/>
          <a:lstStyle/>
          <a:p>
            <a:r>
              <a:rPr lang="it-IT" dirty="0"/>
              <a:t>Relative </a:t>
            </a:r>
            <a:r>
              <a:rPr lang="it-IT" dirty="0" err="1"/>
              <a:t>intensity</a:t>
            </a:r>
            <a:r>
              <a:rPr lang="it-IT" dirty="0"/>
              <a:t> </a:t>
            </a:r>
            <a:r>
              <a:rPr lang="it-IT" dirty="0" err="1"/>
              <a:t>results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EC983B-C695-41FA-A9D8-E6E94851C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425" y="1806575"/>
            <a:ext cx="4572000" cy="4351338"/>
          </a:xfrm>
        </p:spPr>
        <p:txBody>
          <a:bodyPr>
            <a:normAutofit fontScale="92500"/>
          </a:bodyPr>
          <a:lstStyle/>
          <a:p>
            <a:r>
              <a:rPr lang="it-IT" dirty="0"/>
              <a:t>Relative </a:t>
            </a:r>
            <a:r>
              <a:rPr lang="it-IT" dirty="0" err="1"/>
              <a:t>intensity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uniform</a:t>
            </a:r>
            <a:r>
              <a:rPr lang="it-IT" dirty="0"/>
              <a:t> </a:t>
            </a:r>
          </a:p>
          <a:p>
            <a:pPr lvl="1"/>
            <a:r>
              <a:rPr lang="it-IT" dirty="0" err="1"/>
              <a:t>Signal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stronger</a:t>
            </a:r>
            <a:r>
              <a:rPr lang="it-IT" dirty="0"/>
              <a:t> in some </a:t>
            </a:r>
            <a:r>
              <a:rPr lang="it-IT" dirty="0" err="1"/>
              <a:t>taps</a:t>
            </a:r>
            <a:endParaRPr lang="it-IT" dirty="0"/>
          </a:p>
          <a:p>
            <a:r>
              <a:rPr lang="it-IT" dirty="0" err="1"/>
              <a:t>We</a:t>
            </a:r>
            <a:r>
              <a:rPr lang="it-IT" dirty="0"/>
              <a:t> can use pole turns </a:t>
            </a:r>
            <a:r>
              <a:rPr lang="it-IT" dirty="0" err="1"/>
              <a:t>as</a:t>
            </a:r>
            <a:r>
              <a:rPr lang="it-IT" dirty="0"/>
              <a:t> ‘</a:t>
            </a:r>
            <a:r>
              <a:rPr lang="it-IT" dirty="0" err="1"/>
              <a:t>antennas</a:t>
            </a:r>
            <a:r>
              <a:rPr lang="it-IT" dirty="0"/>
              <a:t>’ to </a:t>
            </a:r>
            <a:r>
              <a:rPr lang="it-IT" dirty="0" err="1"/>
              <a:t>see</a:t>
            </a:r>
            <a:r>
              <a:rPr lang="it-IT" dirty="0"/>
              <a:t> </a:t>
            </a:r>
            <a:r>
              <a:rPr lang="it-IT" dirty="0" err="1"/>
              <a:t>where</a:t>
            </a:r>
            <a:r>
              <a:rPr lang="it-IT" dirty="0"/>
              <a:t> the </a:t>
            </a:r>
            <a:r>
              <a:rPr lang="it-IT" dirty="0" err="1"/>
              <a:t>signal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stronger</a:t>
            </a:r>
            <a:endParaRPr lang="it-IT" dirty="0"/>
          </a:p>
          <a:p>
            <a:pPr lvl="1"/>
            <a:r>
              <a:rPr lang="it-IT" dirty="0" err="1"/>
              <a:t>Multiturn</a:t>
            </a:r>
            <a:r>
              <a:rPr lang="it-IT" dirty="0"/>
              <a:t> </a:t>
            </a:r>
            <a:r>
              <a:rPr lang="it-IT" dirty="0" err="1"/>
              <a:t>could</a:t>
            </a:r>
            <a:r>
              <a:rPr lang="it-IT" dirty="0"/>
              <a:t> be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reliable</a:t>
            </a:r>
            <a:r>
              <a:rPr lang="it-IT" dirty="0"/>
              <a:t> in Q2 – Q3</a:t>
            </a:r>
          </a:p>
          <a:p>
            <a:pPr lvl="1"/>
            <a:endParaRPr lang="it-IT" dirty="0"/>
          </a:p>
          <a:p>
            <a:r>
              <a:rPr lang="it-IT" dirty="0" err="1"/>
              <a:t>Signal</a:t>
            </a:r>
            <a:r>
              <a:rPr lang="it-IT" dirty="0"/>
              <a:t> </a:t>
            </a:r>
            <a:r>
              <a:rPr lang="it-IT" dirty="0" err="1"/>
              <a:t>appear</a:t>
            </a:r>
            <a:r>
              <a:rPr lang="it-IT" dirty="0"/>
              <a:t> to be </a:t>
            </a:r>
            <a:r>
              <a:rPr lang="it-IT" dirty="0" err="1"/>
              <a:t>stronger</a:t>
            </a:r>
            <a:r>
              <a:rPr lang="it-IT" dirty="0"/>
              <a:t> </a:t>
            </a:r>
            <a:r>
              <a:rPr lang="it-IT" dirty="0" err="1"/>
              <a:t>around</a:t>
            </a:r>
            <a:r>
              <a:rPr lang="it-IT" dirty="0"/>
              <a:t> the Q2 pole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76DC031-4680-4286-A4E6-AD9591744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875" y="147637"/>
            <a:ext cx="6715125" cy="656272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228A09F-50DF-4974-A669-7E071304E621}"/>
              </a:ext>
            </a:extLst>
          </p:cNvPr>
          <p:cNvSpPr txBox="1"/>
          <p:nvPr/>
        </p:nvSpPr>
        <p:spPr>
          <a:xfrm>
            <a:off x="10334625" y="775255"/>
            <a:ext cx="81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244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AAAF36E-4B51-43D5-90BB-4471E78A6F99}"/>
              </a:ext>
            </a:extLst>
          </p:cNvPr>
          <p:cNvSpPr txBox="1"/>
          <p:nvPr/>
        </p:nvSpPr>
        <p:spPr>
          <a:xfrm>
            <a:off x="10106025" y="1354177"/>
            <a:ext cx="81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N/A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CE4FE15-6DBA-43C2-81B1-5D7830616149}"/>
              </a:ext>
            </a:extLst>
          </p:cNvPr>
          <p:cNvSpPr txBox="1"/>
          <p:nvPr/>
        </p:nvSpPr>
        <p:spPr>
          <a:xfrm>
            <a:off x="10096500" y="5180251"/>
            <a:ext cx="81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195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E7838E2-64DA-4315-8F66-2A41891EE31A}"/>
              </a:ext>
            </a:extLst>
          </p:cNvPr>
          <p:cNvSpPr txBox="1"/>
          <p:nvPr/>
        </p:nvSpPr>
        <p:spPr>
          <a:xfrm>
            <a:off x="10439400" y="5668448"/>
            <a:ext cx="81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163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5677B47-05C9-43D5-AD9E-875B5041E428}"/>
              </a:ext>
            </a:extLst>
          </p:cNvPr>
          <p:cNvSpPr txBox="1"/>
          <p:nvPr/>
        </p:nvSpPr>
        <p:spPr>
          <a:xfrm>
            <a:off x="10391775" y="1806575"/>
            <a:ext cx="81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N/A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E32EA47-77BA-4E27-BFCC-7F4F604CF34A}"/>
              </a:ext>
            </a:extLst>
          </p:cNvPr>
          <p:cNvSpPr txBox="1"/>
          <p:nvPr/>
        </p:nvSpPr>
        <p:spPr>
          <a:xfrm>
            <a:off x="11049000" y="1549003"/>
            <a:ext cx="81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N/A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AE566DE-AEB4-446D-BBB0-FB44FE0319D1}"/>
              </a:ext>
            </a:extLst>
          </p:cNvPr>
          <p:cNvSpPr txBox="1"/>
          <p:nvPr/>
        </p:nvSpPr>
        <p:spPr>
          <a:xfrm>
            <a:off x="11049000" y="4949825"/>
            <a:ext cx="81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N/A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72383CF-50F6-4C09-90A9-0793278A83C7}"/>
              </a:ext>
            </a:extLst>
          </p:cNvPr>
          <p:cNvSpPr txBox="1"/>
          <p:nvPr/>
        </p:nvSpPr>
        <p:spPr>
          <a:xfrm>
            <a:off x="10396538" y="4754999"/>
            <a:ext cx="81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N/A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ADC7328-3929-4470-8CEA-5725A5D83CAD}"/>
              </a:ext>
            </a:extLst>
          </p:cNvPr>
          <p:cNvSpPr txBox="1"/>
          <p:nvPr/>
        </p:nvSpPr>
        <p:spPr>
          <a:xfrm>
            <a:off x="6176963" y="1441509"/>
            <a:ext cx="81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928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96AEF4A-8942-4526-8586-0F9AEC4FE006}"/>
              </a:ext>
            </a:extLst>
          </p:cNvPr>
          <p:cNvSpPr txBox="1"/>
          <p:nvPr/>
        </p:nvSpPr>
        <p:spPr>
          <a:xfrm>
            <a:off x="6767512" y="823614"/>
            <a:ext cx="81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635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2907756-79D9-42EB-B29C-D3BE62FB1C72}"/>
              </a:ext>
            </a:extLst>
          </p:cNvPr>
          <p:cNvSpPr txBox="1"/>
          <p:nvPr/>
        </p:nvSpPr>
        <p:spPr>
          <a:xfrm>
            <a:off x="7024688" y="1354177"/>
            <a:ext cx="81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537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E0025B1-31A6-4FE6-A6A2-03C402ADCBBA}"/>
              </a:ext>
            </a:extLst>
          </p:cNvPr>
          <p:cNvSpPr txBox="1"/>
          <p:nvPr/>
        </p:nvSpPr>
        <p:spPr>
          <a:xfrm>
            <a:off x="6705600" y="1791851"/>
            <a:ext cx="81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830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D4CDC87-D701-4AE4-BC69-93774CDA2D42}"/>
              </a:ext>
            </a:extLst>
          </p:cNvPr>
          <p:cNvSpPr txBox="1"/>
          <p:nvPr/>
        </p:nvSpPr>
        <p:spPr>
          <a:xfrm>
            <a:off x="6786562" y="4772698"/>
            <a:ext cx="81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704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1E1E8FFB-EE20-4AE3-B044-5CB451371AE2}"/>
              </a:ext>
            </a:extLst>
          </p:cNvPr>
          <p:cNvSpPr txBox="1"/>
          <p:nvPr/>
        </p:nvSpPr>
        <p:spPr>
          <a:xfrm>
            <a:off x="6958013" y="5152451"/>
            <a:ext cx="81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599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EC071CEB-9DE8-44F7-8C9A-32DE45163F63}"/>
              </a:ext>
            </a:extLst>
          </p:cNvPr>
          <p:cNvSpPr txBox="1"/>
          <p:nvPr/>
        </p:nvSpPr>
        <p:spPr>
          <a:xfrm>
            <a:off x="6705600" y="5679997"/>
            <a:ext cx="81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523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C9F0A9F-F39E-40E6-B181-C6B3A3B84EF0}"/>
              </a:ext>
            </a:extLst>
          </p:cNvPr>
          <p:cNvSpPr txBox="1"/>
          <p:nvPr/>
        </p:nvSpPr>
        <p:spPr>
          <a:xfrm>
            <a:off x="6134100" y="4994236"/>
            <a:ext cx="81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741</a:t>
            </a:r>
          </a:p>
        </p:txBody>
      </p:sp>
    </p:spTree>
    <p:extLst>
      <p:ext uri="{BB962C8B-B14F-4D97-AF65-F5344CB8AC3E}">
        <p14:creationId xmlns:p14="http://schemas.microsoft.com/office/powerpoint/2010/main" val="3126601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1CD334-94E8-4C82-AFB0-97A92B4BC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Possible</a:t>
            </a:r>
            <a:r>
              <a:rPr lang="it-IT" dirty="0"/>
              <a:t> </a:t>
            </a:r>
            <a:r>
              <a:rPr lang="it-IT" dirty="0" err="1"/>
              <a:t>explanation</a:t>
            </a:r>
            <a:r>
              <a:rPr lang="it-IT" dirty="0"/>
              <a:t>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C2F721-7172-423D-91EA-01CEBCD17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Can the </a:t>
            </a:r>
            <a:r>
              <a:rPr lang="it-IT" dirty="0" err="1"/>
              <a:t>movement</a:t>
            </a:r>
            <a:r>
              <a:rPr lang="it-IT" dirty="0"/>
              <a:t> of the Q2 </a:t>
            </a:r>
            <a:r>
              <a:rPr lang="it-IT" dirty="0" err="1"/>
              <a:t>magnetic</a:t>
            </a:r>
            <a:r>
              <a:rPr lang="it-IT" dirty="0"/>
              <a:t> </a:t>
            </a:r>
            <a:r>
              <a:rPr lang="it-IT" dirty="0" err="1"/>
              <a:t>shim</a:t>
            </a:r>
            <a:r>
              <a:rPr lang="it-IT" dirty="0"/>
              <a:t> </a:t>
            </a:r>
            <a:r>
              <a:rPr lang="it-IT" dirty="0" err="1"/>
              <a:t>justify</a:t>
            </a:r>
            <a:r>
              <a:rPr lang="it-IT" dirty="0"/>
              <a:t>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behavior</a:t>
            </a:r>
            <a:r>
              <a:rPr lang="it-IT" dirty="0"/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B5AA5D-E59D-4FE8-953F-297C085AB7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51" t="27064" r="57684" b="27156"/>
          <a:stretch/>
        </p:blipFill>
        <p:spPr>
          <a:xfrm>
            <a:off x="838200" y="2640050"/>
            <a:ext cx="9924176" cy="38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014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543</Words>
  <Application>Microsoft Office PowerPoint</Application>
  <PresentationFormat>Widescreen</PresentationFormat>
  <Paragraphs>212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di Office</vt:lpstr>
      <vt:lpstr>Findings in MQXFA05 VT analysis</vt:lpstr>
      <vt:lpstr>Signal found in magnet resistive voltage</vt:lpstr>
      <vt:lpstr>Same signal in VT (after noise removal)</vt:lpstr>
      <vt:lpstr>Signal characterization</vt:lpstr>
      <vt:lpstr>Voltage Taps</vt:lpstr>
      <vt:lpstr>Overall results</vt:lpstr>
      <vt:lpstr>Polarity results</vt:lpstr>
      <vt:lpstr>Relative intensity results</vt:lpstr>
      <vt:lpstr>Possible explanation?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Findings in MQXFA05 VT analysis</dc:title>
  <dc:creator>Vittorio Marinozzi</dc:creator>
  <cp:lastModifiedBy>Vittorio Marinozzi</cp:lastModifiedBy>
  <cp:revision>14</cp:revision>
  <dcterms:created xsi:type="dcterms:W3CDTF">2022-06-23T02:21:08Z</dcterms:created>
  <dcterms:modified xsi:type="dcterms:W3CDTF">2022-06-23T15:04:57Z</dcterms:modified>
</cp:coreProperties>
</file>