
<file path=[Content_Types].xml><?xml version="1.0" encoding="utf-8"?>
<Types xmlns="http://schemas.openxmlformats.org/package/2006/content-types">
  <Default Extension="(null)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62" r:id="rId7"/>
    <p:sldId id="263" r:id="rId8"/>
    <p:sldId id="259" r:id="rId9"/>
    <p:sldId id="260" r:id="rId10"/>
    <p:sldId id="261" r:id="rId11"/>
  </p:sldIdLst>
  <p:sldSz cx="12192000" cy="6858000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 userDrawn="1">
          <p15:clr>
            <a:srgbClr val="A4A3A4"/>
          </p15:clr>
        </p15:guide>
        <p15:guide id="2" orient="horz" pos="4186" userDrawn="1">
          <p15:clr>
            <a:srgbClr val="A4A3A4"/>
          </p15:clr>
        </p15:guide>
        <p15:guide id="3" orient="horz" pos="3394" userDrawn="1">
          <p15:clr>
            <a:srgbClr val="A4A3A4"/>
          </p15:clr>
        </p15:guide>
        <p15:guide id="4" orient="horz" pos="777" userDrawn="1">
          <p15:clr>
            <a:srgbClr val="A4A3A4"/>
          </p15:clr>
        </p15:guide>
        <p15:guide id="5" orient="horz" pos="1749" userDrawn="1">
          <p15:clr>
            <a:srgbClr val="A4A3A4"/>
          </p15:clr>
        </p15:guide>
        <p15:guide id="6" orient="horz" pos="457" userDrawn="1">
          <p15:clr>
            <a:srgbClr val="A4A3A4"/>
          </p15:clr>
        </p15:guide>
        <p15:guide id="7" pos="380" userDrawn="1">
          <p15:clr>
            <a:srgbClr val="A4A3A4"/>
          </p15:clr>
        </p15:guide>
        <p15:guide id="8" pos="73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ine G Mccluskey" initials="EGM" lastIdx="1" clrIdx="0">
    <p:extLst>
      <p:ext uri="{19B8F6BF-5375-455C-9EA6-DF929625EA0E}">
        <p15:presenceInfo xmlns:p15="http://schemas.microsoft.com/office/powerpoint/2012/main" userId="S::mccluskey@services.fnal.gov::df1c1e58-44d7-473b-87b2-c09fd2ed5497" providerId="AD"/>
      </p:ext>
    </p:extLst>
  </p:cmAuthor>
  <p:cmAuthor id="2" name="Jolie" initials="J" lastIdx="9" clrIdx="1">
    <p:extLst>
      <p:ext uri="{19B8F6BF-5375-455C-9EA6-DF929625EA0E}">
        <p15:presenceInfo xmlns:p15="http://schemas.microsoft.com/office/powerpoint/2012/main" userId="S::jrmacier@services.fnal.gov::092693b1-a69a-4339-83de-6650eb6d6f2f" providerId="AD"/>
      </p:ext>
    </p:extLst>
  </p:cmAuthor>
  <p:cmAuthor id="3" name="Robert J. O'Sullivan" initials="RO" lastIdx="16" clrIdx="2">
    <p:extLst>
      <p:ext uri="{19B8F6BF-5375-455C-9EA6-DF929625EA0E}">
        <p15:presenceInfo xmlns:p15="http://schemas.microsoft.com/office/powerpoint/2012/main" userId="S::bobo@services.fnal.gov::8ce1a7f3-f269-4c60-9a24-0f7b697dbf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676767"/>
    <a:srgbClr val="C0504D"/>
    <a:srgbClr val="63666A"/>
    <a:srgbClr val="F79646"/>
    <a:srgbClr val="FFFF99"/>
    <a:srgbClr val="4F81BD"/>
    <a:srgbClr val="004C97"/>
    <a:srgbClr val="00B5E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11"/>
    <p:restoredTop sz="96255"/>
  </p:normalViewPr>
  <p:slideViewPr>
    <p:cSldViewPr snapToGrid="0">
      <p:cViewPr varScale="1">
        <p:scale>
          <a:sx n="122" d="100"/>
          <a:sy n="122" d="100"/>
        </p:scale>
        <p:origin x="232" y="272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380"/>
        <p:guide pos="73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(null)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9F5D5BF-2D66-9249-A27D-B9A9913D232D}" type="datetime1">
              <a:rPr lang="en-US" smtClean="0"/>
              <a:t>1/19/24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10447"/>
            <a:ext cx="10871200" cy="76141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78FD5CF-AA11-2B4D-A21F-9B15C6F38FC7}" type="datetime1">
              <a:rPr lang="en-US" smtClean="0"/>
              <a:t>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Computing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214906"/>
            <a:ext cx="10871200" cy="4881095"/>
          </a:xfrm>
        </p:spPr>
        <p:txBody>
          <a:bodyPr/>
          <a:lstStyle>
            <a:lvl1pPr>
              <a:defRPr sz="2400"/>
            </a:lvl1pPr>
            <a:lvl2pPr>
              <a:defRPr sz="2160"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6261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298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9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2999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5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191933" indent="-198788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Font typeface="Arial"/>
              <a:buChar char="•"/>
              <a:defRPr sz="1649" b="0" i="0">
                <a:solidFill>
                  <a:srgbClr val="3C5A77"/>
                </a:solidFill>
                <a:latin typeface="Helvetica"/>
              </a:defRPr>
            </a:lvl1pPr>
            <a:lvl2pPr marL="405812" indent="-19993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SzPct val="90000"/>
              <a:buFont typeface="Lucida Grande"/>
              <a:buChar char="-"/>
              <a:defRPr sz="1499" b="0" i="0">
                <a:solidFill>
                  <a:srgbClr val="3C5A77"/>
                </a:solidFill>
                <a:latin typeface="Helvetica"/>
              </a:defRPr>
            </a:lvl2pPr>
            <a:lvl3pPr marL="673577" indent="-20469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3C5A77"/>
                </a:solidFill>
                <a:latin typeface="Helvetica"/>
              </a:defRPr>
            </a:lvl3pPr>
            <a:lvl4pPr marL="873508" indent="-19993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3C5A77"/>
                </a:solidFill>
                <a:latin typeface="Helvetica"/>
              </a:defRPr>
            </a:lvl4pPr>
            <a:lvl5pPr marL="1073440" indent="-19993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SzPct val="88000"/>
              <a:buFont typeface="Arial"/>
              <a:buChar char="•"/>
              <a:defRPr sz="1049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7" y="6549551"/>
            <a:ext cx="1331423" cy="158698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899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7285B2-24B0-CF43-8E2B-288983F7DE27}" type="datetime1">
              <a:rPr lang="en-US" smtClean="0"/>
              <a:t>1/19/24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7" y="6549551"/>
            <a:ext cx="5799081" cy="158698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899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r>
              <a:rPr lang="en-US"/>
              <a:t>Computing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3122" y="6322077"/>
            <a:ext cx="566925" cy="38617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899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  <a:p>
            <a:endParaRPr lang="en-US" dirty="0"/>
          </a:p>
          <a:p>
            <a:fld id="{01A0B35B-92FC-4436-A986-B881E1E75555}" type="slidenum">
              <a:rPr lang="en-US" smtClean="0">
                <a:latin typeface="+mj-lt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449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55036B1-F832-CE43-886B-CF0E86E29368}" type="datetime1">
              <a:rPr lang="en-US" smtClean="0"/>
              <a:t>1/19/24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Computing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400" y="871855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75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224E-498F-CB40-8F4E-EC2F5674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FDB60-7C6B-B74C-BE9E-2C5CB6F0E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7B73C-25A9-8A4A-A791-4585D46CCA18}" type="datetime1">
              <a:rPr lang="en-US" smtClean="0"/>
              <a:t>1/19/24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82B70-71D4-9448-B29C-725C8F08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16679-1A99-3443-BA35-B1AE8513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74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7DFE30C-7DD8-CF48-8202-C09B37C68696}" type="datetime1">
              <a:rPr lang="en-US" smtClean="0"/>
              <a:t>1/19/24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Computing 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71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8404D6-0597-7D4D-98EC-8C1EE740318A}" type="datetime1">
              <a:rPr lang="en-US" smtClean="0">
                <a:latin typeface="Helvetica"/>
              </a:rPr>
              <a:t>1/19/24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6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D5A1D54-50C3-5845-B950-E1AB8D5B4493}" type="datetime1">
              <a:rPr lang="en-US" smtClean="0"/>
              <a:t>1/19/24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chemeClr val="accent6">
                    <a:lumMod val="50000"/>
                  </a:schemeClr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BB08EE3-D986-5748-9AE4-F6D3B91D5E03}" type="datetime1">
              <a:rPr lang="en-US" smtClean="0"/>
              <a:t>1/19/24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91345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C0504D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9822" y="279514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486192" y="1191345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C0504D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2211736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486192" y="2211736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56032" lvl="1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Second level</a:t>
            </a:r>
          </a:p>
          <a:p>
            <a:pPr marL="256032" lvl="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Third level</a:t>
            </a:r>
          </a:p>
          <a:p>
            <a:pPr marL="256032" lvl="3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Fourth level</a:t>
            </a:r>
          </a:p>
          <a:p>
            <a:pPr marL="256032" lvl="4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3735AC81-B660-7C47-B924-041A89B3CF48}" type="datetime1">
              <a:rPr lang="en-US" smtClean="0"/>
              <a:t>1/19/24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7585199C-DCEB-0D4A-A5A9-5C3E0277307D}" type="datetime1">
              <a:rPr lang="en-US" smtClean="0"/>
              <a:t>1/19/24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F7A44714-54DB-964E-8AF7-4B367F803E93}" type="datetime1">
              <a:rPr lang="en-US" smtClean="0"/>
              <a:t>1/19/24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5E4DCC29-212C-2242-B909-F4B8A4543F56}" type="datetime1">
              <a:rPr lang="en-US" smtClean="0"/>
              <a:t>1/19/24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E58015A-42E8-A045-AD30-554619196016}" type="datetime1">
              <a:rPr lang="en-US" smtClean="0"/>
              <a:t>1/19/24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74124" y="1457548"/>
            <a:ext cx="8636000" cy="1828800"/>
          </a:xfrm>
        </p:spPr>
        <p:txBody>
          <a:bodyPr anchor="b"/>
          <a:lstStyle>
            <a:lvl1pPr>
              <a:defRPr cap="all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06084249-9E7B-5548-A6CA-E536B7C92E63}" type="datetime1">
              <a:rPr lang="en-US" sz="2000" smtClean="0">
                <a:solidFill>
                  <a:srgbClr val="FFFFFF"/>
                </a:solidFill>
              </a:rPr>
              <a:t>1/19/24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en-US">
                <a:solidFill>
                  <a:schemeClr val="tx2"/>
                </a:solidFill>
              </a:rPr>
              <a:t>Computing 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12" name="Picture 6" descr="FermiLogo_RGB_NALBlue.png">
            <a:extLst>
              <a:ext uri="{FF2B5EF4-FFF2-40B4-BE49-F238E27FC236}">
                <a16:creationId xmlns:a16="http://schemas.microsoft.com/office/drawing/2014/main" id="{D8E5964E-2D8F-F04D-8194-BBABC7CB1F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341" y="6175991"/>
            <a:ext cx="2100381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CERN-logo_outline.jpg">
            <a:extLst>
              <a:ext uri="{FF2B5EF4-FFF2-40B4-BE49-F238E27FC236}">
                <a16:creationId xmlns:a16="http://schemas.microsoft.com/office/drawing/2014/main" id="{05196F29-0142-EA45-AB37-63910EA8A0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914" y="6009168"/>
            <a:ext cx="874109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SanfordSURF-horiz-logo.png">
            <a:extLst>
              <a:ext uri="{FF2B5EF4-FFF2-40B4-BE49-F238E27FC236}">
                <a16:creationId xmlns:a16="http://schemas.microsoft.com/office/drawing/2014/main" id="{88C8731E-D390-A549-AC8D-BF228660FA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878" y="5900528"/>
            <a:ext cx="2489454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olor-Seal_Green-Mark_SC_Horizontal.png">
            <a:extLst>
              <a:ext uri="{FF2B5EF4-FFF2-40B4-BE49-F238E27FC236}">
                <a16:creationId xmlns:a16="http://schemas.microsoft.com/office/drawing/2014/main" id="{4613053D-8243-C840-ADE3-0A890D7189C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187" y="6122604"/>
            <a:ext cx="2909413" cy="486249"/>
          </a:xfrm>
          <a:prstGeom prst="rect">
            <a:avLst/>
          </a:prstGeom>
        </p:spPr>
      </p:pic>
      <p:pic>
        <p:nvPicPr>
          <p:cNvPr id="16" name="Picture 15" descr="nsf1.jpg">
            <a:extLst>
              <a:ext uri="{FF2B5EF4-FFF2-40B4-BE49-F238E27FC236}">
                <a16:creationId xmlns:a16="http://schemas.microsoft.com/office/drawing/2014/main" id="{81793638-92C1-3A40-B975-62F4931C1E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7" y="5840099"/>
            <a:ext cx="908925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3171F2B-2CF8-7047-8EFB-F989506E5F5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46" y="5900528"/>
            <a:ext cx="1082798" cy="114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69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DE4619AF-79F2-8843-A5DF-6C0052970DBA}" type="datetime1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Computing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5" r:id="rId2"/>
    <p:sldLayoutId id="2147483680" r:id="rId3"/>
    <p:sldLayoutId id="2147483681" r:id="rId4"/>
    <p:sldLayoutId id="2147483682" r:id="rId5"/>
    <p:sldLayoutId id="2147483683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1" r:id="rId12"/>
    <p:sldLayoutId id="2147483694" r:id="rId13"/>
    <p:sldLayoutId id="2147483693" r:id="rId14"/>
    <p:sldLayoutId id="2147483696" r:id="rId15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586BE-A358-A743-8C31-5E55B769E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756" y="2185968"/>
            <a:ext cx="10022741" cy="1828800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rgbClr val="C0504D"/>
                </a:solidFill>
              </a:rPr>
              <a:t>Computing Resource Allocation Board</a:t>
            </a:r>
            <a:br>
              <a:rPr lang="en-US" dirty="0">
                <a:solidFill>
                  <a:srgbClr val="C0504D"/>
                </a:solidFill>
              </a:rPr>
            </a:br>
            <a:r>
              <a:rPr lang="en-US" sz="3200" dirty="0">
                <a:solidFill>
                  <a:srgbClr val="C0504D"/>
                </a:solidFill>
                <a:latin typeface="+mn-lt"/>
              </a:rPr>
              <a:t>H. Schellman (Oregon State)</a:t>
            </a:r>
            <a:br>
              <a:rPr lang="en-US" sz="3200" dirty="0">
                <a:solidFill>
                  <a:srgbClr val="C0504D"/>
                </a:solidFill>
                <a:latin typeface="+mn-lt"/>
              </a:rPr>
            </a:br>
            <a:endParaRPr lang="en-US" sz="3200" dirty="0">
              <a:solidFill>
                <a:srgbClr val="C0504D"/>
              </a:solidFill>
              <a:latin typeface="+mn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DDC6E-19A3-0442-A771-93C4636D8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72540" y="6210375"/>
            <a:ext cx="2133600" cy="365125"/>
          </a:xfrm>
        </p:spPr>
        <p:txBody>
          <a:bodyPr/>
          <a:lstStyle/>
          <a:p>
            <a:fld id="{659B217D-6B4E-5C4D-A08F-6DF625655AF9}" type="datetime1">
              <a:rPr lang="en-US" smtClean="0"/>
              <a:t>1/19/24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9BF331F-5D24-F44C-82C7-47360C5C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>
                <a:solidFill>
                  <a:schemeClr val="tx2"/>
                </a:solidFill>
              </a:rPr>
              <a:t>Computing 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F6EE5B-158B-DB44-9A51-027B491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11" name="Picture 2" descr="DUNE at Work - Home">
            <a:extLst>
              <a:ext uri="{FF2B5EF4-FFF2-40B4-BE49-F238E27FC236}">
                <a16:creationId xmlns:a16="http://schemas.microsoft.com/office/drawing/2014/main" id="{114483EC-61FF-8A4C-824A-6D024F835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80" y="236539"/>
            <a:ext cx="3784600" cy="75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22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CC47A12-24DD-8D74-E90F-38B6AC49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January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60D4EE-C07C-9A5A-4BDC-ED750C32E9A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Another meeting next week at collaboration meeting.</a:t>
            </a:r>
          </a:p>
          <a:p>
            <a:pPr marL="0" indent="0">
              <a:buNone/>
            </a:pPr>
            <a:r>
              <a:rPr lang="en-US" sz="2400" dirty="0"/>
              <a:t>0. New computing consortium lead search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Production/Disk reports </a:t>
            </a:r>
          </a:p>
          <a:p>
            <a:pPr marL="336045" indent="-342900">
              <a:buFont typeface="+mj-lt"/>
              <a:buAutoNum type="arabicPeriod"/>
            </a:pPr>
            <a:r>
              <a:rPr lang="en-US" sz="2400" dirty="0"/>
              <a:t>Upcoming requests – prioritization</a:t>
            </a:r>
          </a:p>
          <a:p>
            <a:pPr marL="336045" indent="-342900">
              <a:buFont typeface="+mj-lt"/>
              <a:buAutoNum type="arabicPeriod"/>
            </a:pPr>
            <a:r>
              <a:rPr lang="en-US" sz="2400" dirty="0"/>
              <a:t>Long term planning</a:t>
            </a:r>
          </a:p>
          <a:p>
            <a:pPr marL="549924" lvl="1" indent="-342900">
              <a:buFont typeface="+mj-lt"/>
              <a:buAutoNum type="arabicPeriod"/>
            </a:pPr>
            <a:r>
              <a:rPr lang="en-US" sz="2000" dirty="0"/>
              <a:t>Data analysis facilities</a:t>
            </a:r>
            <a:endParaRPr lang="en-US" sz="1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A821E7-AD37-8E67-C4C5-72555AC96E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 eaLnBrk="1" latinLnBrk="0" hangingPunct="1"/>
            <a:fld id="{06084249-9E7B-5548-A6CA-E536B7C92E63}" type="datetime1">
              <a:rPr lang="en-US" sz="2000" smtClean="0">
                <a:solidFill>
                  <a:srgbClr val="FFFFFF"/>
                </a:solidFill>
              </a:rPr>
              <a:t>1/19/24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3265C-EF67-EE05-476B-C1CDBA16E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>
                <a:solidFill>
                  <a:schemeClr val="tx2"/>
                </a:solidFill>
              </a:rPr>
              <a:t>Computing 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AF943-32FB-A1BA-1562-30B7C35CA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3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28FC-FDBD-3127-75F5-1BE0153A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Consortium Lead Search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0D263-240F-4134-0F12-20F92DFE29A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 We need to 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n-lt"/>
              </a:rPr>
              <a:t>replace Heidi Schellman as Consortium Lead</a:t>
            </a: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 as she will be taking over as Chair of the DPF executive committee.  </a:t>
            </a:r>
          </a:p>
          <a:p>
            <a:pPr algn="l">
              <a:buFont typeface="+mj-lt"/>
              <a:buAutoNum type="arabicPeriod"/>
            </a:pPr>
            <a:r>
              <a:rPr lang="en-US" sz="2400" b="1" i="0" dirty="0">
                <a:solidFill>
                  <a:srgbClr val="002060"/>
                </a:solidFill>
                <a:effectLst/>
                <a:latin typeface="+mn-lt"/>
              </a:rPr>
              <a:t>Ken </a:t>
            </a:r>
            <a:r>
              <a:rPr lang="en-US" sz="2400" b="1" i="0" dirty="0" err="1">
                <a:solidFill>
                  <a:srgbClr val="002060"/>
                </a:solidFill>
                <a:effectLst/>
                <a:latin typeface="+mn-lt"/>
              </a:rPr>
              <a:t>Herner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will solicit nominations for a search committee from the full collaboration with a goal of having the committee formed by Feb 1.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 In parallel Consortium Lead prepares document on duties.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 The search committee then asks for nominations for Computing Consortium Lead from both the consortium and the whole collaboration in February/March.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 The search committee then interviews candidates and puts a slate forward to our “DUNE Consortium Board” which technically consists of 1 representative per institution contributing to DUNE Offline Computing. </a:t>
            </a:r>
          </a:p>
          <a:p>
            <a:pPr marL="0" indent="0" algn="l">
              <a:buNone/>
            </a:pPr>
            <a:endParaRPr lang="en-US" sz="16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endParaRPr>
          </a:p>
          <a:p>
            <a:pPr marL="0" indent="0" algn="l">
              <a:buNone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Goal is to 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n-lt"/>
              </a:rPr>
              <a:t>identify the new consortium lead by the May Collaboration</a:t>
            </a: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 meeting to take over at the beginning of the summer.</a:t>
            </a:r>
            <a:b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lack-Lato"/>
              </a:rPr>
            </a:br>
            <a:endParaRPr lang="en-US" sz="2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Slack-Lato"/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CD3AB-4C21-AFD1-116E-54F5975EE4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7285B2-24B0-CF43-8E2B-288983F7DE27}" type="datetime1">
              <a:rPr lang="en-US" smtClean="0"/>
              <a:t>1/19/24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416-D713-3201-E556-336DDD07D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Computing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4E7D3-280A-3EAD-9681-9093EE14B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01A0B35B-92FC-4436-A986-B881E1E75555}" type="slidenum">
              <a:rPr lang="en-US" smtClean="0">
                <a:latin typeface="+mj-lt"/>
              </a:rPr>
              <a:pPr/>
              <a:t>3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500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58E9-83A2-CFE6-046D-8CDD6595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 – </a:t>
            </a:r>
            <a:r>
              <a:rPr lang="en-US"/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8AF08-C55A-BE2F-0B65-90786B5A431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A35BF-FC74-E26F-E7AA-6C332463AD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7285B2-24B0-CF43-8E2B-288983F7DE27}" type="datetime1">
              <a:rPr lang="en-US" smtClean="0"/>
              <a:t>1/19/24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D27C4-D2C8-7E38-E4CB-6236AB2E4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Computing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551AE-DAB4-D844-3260-0836A0405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01A0B35B-92FC-4436-A986-B881E1E75555}" type="slidenum">
              <a:rPr lang="en-US" smtClean="0">
                <a:latin typeface="+mj-lt"/>
              </a:rPr>
              <a:pPr/>
              <a:t>4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617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0AF8-9023-B0AF-1D21-60BADD95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 future: Data analysis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81EF2-E4B0-750A-9CF3-1DDA959A10B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Facilities with lots of fast local disk</a:t>
            </a:r>
          </a:p>
          <a:p>
            <a:r>
              <a:rPr lang="en-US" sz="2400" dirty="0"/>
              <a:t>CPU/GPUs available</a:t>
            </a:r>
          </a:p>
          <a:p>
            <a:r>
              <a:rPr lang="en-US" sz="2400" dirty="0"/>
              <a:t>Software to allow fast parallelized analysis (LHC </a:t>
            </a:r>
            <a:r>
              <a:rPr lang="en-US" sz="2400" dirty="0" err="1"/>
              <a:t>expts</a:t>
            </a:r>
            <a:r>
              <a:rPr lang="en-US" sz="2400" dirty="0"/>
              <a:t> do this a lot) </a:t>
            </a:r>
          </a:p>
          <a:p>
            <a:r>
              <a:rPr lang="en-US" sz="2400" dirty="0"/>
              <a:t>Many collaborating institutions have access to such hardware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Would be good to build some common software solutions across DUNE </a:t>
            </a:r>
          </a:p>
          <a:p>
            <a:pPr marL="0" indent="0">
              <a:buNone/>
            </a:pPr>
            <a:r>
              <a:rPr lang="en-US" sz="2400" dirty="0"/>
              <a:t>Build on LHC </a:t>
            </a:r>
            <a:r>
              <a:rPr lang="en-US" sz="2400" dirty="0" err="1"/>
              <a:t>expt’s</a:t>
            </a:r>
            <a:r>
              <a:rPr lang="en-US" sz="2400" dirty="0"/>
              <a:t> efforts: https://iris-</a:t>
            </a:r>
            <a:r>
              <a:rPr lang="en-US" sz="2400" dirty="0" err="1"/>
              <a:t>hep.org</a:t>
            </a:r>
            <a:r>
              <a:rPr lang="en-US" sz="2400" dirty="0"/>
              <a:t>/</a:t>
            </a:r>
            <a:r>
              <a:rPr lang="en-US" sz="2400" dirty="0" err="1"/>
              <a:t>as.html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C6F86-2792-7F5D-3B51-1679543035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7285B2-24B0-CF43-8E2B-288983F7DE27}" type="datetime1">
              <a:rPr lang="en-US" smtClean="0"/>
              <a:t>1/19/24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CA10C-823C-9D7A-88CC-51399EA5B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Computing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670BD-1037-543F-EBD7-0071ECB02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01A0B35B-92FC-4436-A986-B881E1E75555}" type="slidenum">
              <a:rPr lang="en-US" smtClean="0">
                <a:latin typeface="+mj-lt"/>
              </a:rPr>
              <a:pPr/>
              <a:t>5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929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8B6CA-06D6-A703-CD03-C057EB82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C0CE0-673C-5FFE-7848-D6373C39FA7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sz="2400" dirty="0"/>
              <a:t>Use cases:</a:t>
            </a:r>
          </a:p>
          <a:p>
            <a:pPr lvl="1"/>
            <a:r>
              <a:rPr lang="en-US" sz="2000" dirty="0"/>
              <a:t>ML training</a:t>
            </a:r>
          </a:p>
          <a:p>
            <a:pPr marL="205881" lvl="1" indent="0">
              <a:buNone/>
            </a:pPr>
            <a:r>
              <a:rPr lang="en-US" sz="2000" dirty="0"/>
              <a:t>- Parallel jobs across GB scale data samples (systematics estimation)</a:t>
            </a:r>
          </a:p>
          <a:p>
            <a:pPr lvl="1"/>
            <a:r>
              <a:rPr lang="en-US" sz="2000" dirty="0"/>
              <a:t>CP violation parameter estimation – really big!</a:t>
            </a:r>
          </a:p>
          <a:p>
            <a:pPr lvl="1"/>
            <a:r>
              <a:rPr lang="en-US" sz="2000" dirty="0"/>
              <a:t>Things that take large  ~ &gt; 10 GB of memory</a:t>
            </a:r>
          </a:p>
          <a:p>
            <a:pPr lvl="2"/>
            <a:r>
              <a:rPr lang="en-US" sz="1851" dirty="0"/>
              <a:t>Unfolding</a:t>
            </a:r>
          </a:p>
          <a:p>
            <a:pPr lvl="2"/>
            <a:r>
              <a:rPr lang="en-US" sz="1851" dirty="0"/>
              <a:t>Detector maps before compression </a:t>
            </a:r>
          </a:p>
          <a:p>
            <a:pPr lvl="2"/>
            <a:r>
              <a:rPr lang="en-US" sz="1851" dirty="0"/>
              <a:t>….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C1ACF-0F99-EA22-9212-B4DCE88DAAE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7285B2-24B0-CF43-8E2B-288983F7DE27}" type="datetime1">
              <a:rPr lang="en-US" smtClean="0"/>
              <a:t>1/19/24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95F5-7191-55B8-7F6D-418531B5E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Computing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CBCD1-840C-3209-AF67-F8DF46AE0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01A0B35B-92FC-4436-A986-B881E1E75555}" type="slidenum">
              <a:rPr lang="en-US" smtClean="0">
                <a:latin typeface="+mj-lt"/>
              </a:rPr>
              <a:pPr/>
              <a:t>6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792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B492-D9E5-AFE7-C5CD-FF9CB5B70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an analysis systems working group?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727DE-A0DF-01FF-F826-2E3DAB37A3B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sz="2400" dirty="0"/>
              <a:t>What do we need for various types analysis?</a:t>
            </a:r>
          </a:p>
          <a:p>
            <a:r>
              <a:rPr lang="en-US" sz="2400" dirty="0"/>
              <a:t>What software is available?</a:t>
            </a:r>
          </a:p>
          <a:p>
            <a:r>
              <a:rPr lang="en-US" sz="2400" dirty="0"/>
              <a:t>What collaboration sites have hardware that we should use?</a:t>
            </a:r>
          </a:p>
          <a:p>
            <a:endParaRPr lang="en-US" sz="2400" dirty="0"/>
          </a:p>
          <a:p>
            <a:r>
              <a:rPr lang="en-US" sz="2400" dirty="0"/>
              <a:t>This needs to have input from physics groups and from our large compute sites:</a:t>
            </a:r>
          </a:p>
          <a:p>
            <a:pPr lvl="1"/>
            <a:r>
              <a:rPr lang="en-US" sz="2400" dirty="0"/>
              <a:t>CIEMAT, IN2P3, RAL … </a:t>
            </a:r>
          </a:p>
          <a:p>
            <a:pPr lvl="1"/>
            <a:r>
              <a:rPr lang="en-US" sz="2400" dirty="0"/>
              <a:t>US national labs</a:t>
            </a:r>
          </a:p>
          <a:p>
            <a:pPr lvl="1"/>
            <a:r>
              <a:rPr lang="en-US" sz="2400" dirty="0"/>
              <a:t>CERN?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2B417-A93B-1B46-947F-6D68806CF9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7285B2-24B0-CF43-8E2B-288983F7DE27}" type="datetime1">
              <a:rPr lang="en-US" smtClean="0"/>
              <a:t>1/19/24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A10F9-9278-B9E3-53B0-78669DF70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Computing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7D6FC-9193-7568-4563-9A6881590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01A0B35B-92FC-4436-A986-B881E1E75555}" type="slidenum">
              <a:rPr lang="en-US" smtClean="0">
                <a:latin typeface="+mj-lt"/>
              </a:rPr>
              <a:pPr/>
              <a:t>7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2656765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C-COMPUTING.potx" id="{C9768585-1B21-8B4F-96E9-5BB03F4A5340}" vid="{1273B72E-ABF2-CF44-B272-32C89DADAF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136C6823184499040EF32FECB2863" ma:contentTypeVersion="14" ma:contentTypeDescription="Create a new document." ma:contentTypeScope="" ma:versionID="45e09b5f4f65b0de7870b91664cffb53">
  <xsd:schema xmlns:xsd="http://www.w3.org/2001/XMLSchema" xmlns:xs="http://www.w3.org/2001/XMLSchema" xmlns:p="http://schemas.microsoft.com/office/2006/metadata/properties" xmlns:ns1="http://schemas.microsoft.com/sharepoint/v3" xmlns:ns3="217384e2-1cc7-462a-88d5-a9f0c79de128" xmlns:ns4="47630a84-84bd-4c0e-8a4d-0e925dfde686" targetNamespace="http://schemas.microsoft.com/office/2006/metadata/properties" ma:root="true" ma:fieldsID="63698318d5d16a60d43227dcd190ee97" ns1:_="" ns3:_="" ns4:_="">
    <xsd:import namespace="http://schemas.microsoft.com/sharepoint/v3"/>
    <xsd:import namespace="217384e2-1cc7-462a-88d5-a9f0c79de128"/>
    <xsd:import namespace="47630a84-84bd-4c0e-8a4d-0e925dfde6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384e2-1cc7-462a-88d5-a9f0c79de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630a84-84bd-4c0e-8a4d-0e925dfde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DF910D-0AE3-4CFE-AB1B-63FDC695CED4}">
  <ds:schemaRefs>
    <ds:schemaRef ds:uri="217384e2-1cc7-462a-88d5-a9f0c79de128"/>
    <ds:schemaRef ds:uri="47630a84-84bd-4c0e-8a4d-0e925dfde6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21AB8FB-521F-436B-8DB8-AF19661E6E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65A8348-B893-480E-B73E-F68EF07244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LBNF Content-Footer Theme</Template>
  <TotalTime>21</TotalTime>
  <Words>381</Words>
  <Application>Microsoft Macintosh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Slack-Lato</vt:lpstr>
      <vt:lpstr>LBNF Content-Footer Theme</vt:lpstr>
      <vt:lpstr>Computing Resource Allocation Board H. Schellman (Oregon State) </vt:lpstr>
      <vt:lpstr>Agenda for January</vt:lpstr>
      <vt:lpstr>Consortium Lead Search process</vt:lpstr>
      <vt:lpstr>Part II – Data analysis</vt:lpstr>
      <vt:lpstr>Far future: Data analysis facilities</vt:lpstr>
      <vt:lpstr>Use cases</vt:lpstr>
      <vt:lpstr>Form an analysis systems working group?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computing H. Schellman (Oregon State) for the Computing Consortium</dc:title>
  <dc:subject/>
  <dc:creator>Heidi Schellman</dc:creator>
  <cp:keywords/>
  <dc:description/>
  <cp:lastModifiedBy>Heidi Schellman</cp:lastModifiedBy>
  <cp:revision>6</cp:revision>
  <cp:lastPrinted>2021-03-02T02:47:38Z</cp:lastPrinted>
  <dcterms:created xsi:type="dcterms:W3CDTF">2024-01-12T15:26:24Z</dcterms:created>
  <dcterms:modified xsi:type="dcterms:W3CDTF">2024-01-19T15:43:13Z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0x010100FDE136C6823184499040EF32FECB2863</vt:lpwstr>
  </property>
</Properties>
</file>