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6"/>
  </p:notesMasterIdLst>
  <p:handoutMasterIdLst>
    <p:handoutMasterId r:id="rId17"/>
  </p:handoutMasterIdLst>
  <p:sldIdLst>
    <p:sldId id="294" r:id="rId2"/>
    <p:sldId id="305" r:id="rId3"/>
    <p:sldId id="311" r:id="rId4"/>
    <p:sldId id="307" r:id="rId5"/>
    <p:sldId id="314" r:id="rId6"/>
    <p:sldId id="308" r:id="rId7"/>
    <p:sldId id="312" r:id="rId8"/>
    <p:sldId id="313" r:id="rId9"/>
    <p:sldId id="306" r:id="rId10"/>
    <p:sldId id="315" r:id="rId11"/>
    <p:sldId id="300" r:id="rId12"/>
    <p:sldId id="310" r:id="rId13"/>
    <p:sldId id="309" r:id="rId14"/>
    <p:sldId id="316" r:id="rId1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63"/>
  </p:normalViewPr>
  <p:slideViewPr>
    <p:cSldViewPr snapToGrid="0" snapToObjects="1" showGuides="1">
      <p:cViewPr varScale="1">
        <p:scale>
          <a:sx n="161" d="100"/>
          <a:sy n="161" d="100"/>
        </p:scale>
        <p:origin x="200" y="256"/>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1/17/24</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 Burkett | PPD News </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1/17/24</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K. Burkett | PPD News </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1/17/24</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K. Burkett | PPD News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1/17/24</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 Burkett | PPD News </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1/17/24</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 Burkett | PPD News </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1/17/24</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K. Burkett | PPD News </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1/17/24</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 Burkett | PPD News </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K. Burkett</a:t>
            </a:r>
            <a:endParaRPr lang="en-US" sz="1400" dirty="0"/>
          </a:p>
          <a:p>
            <a:r>
              <a:rPr lang="en-US" sz="1400" dirty="0"/>
              <a:t>PPD Department Heads</a:t>
            </a:r>
          </a:p>
          <a:p>
            <a:r>
              <a:rPr lang="en-US" sz="1400" dirty="0"/>
              <a:t>1/17/24</a:t>
            </a:r>
          </a:p>
        </p:txBody>
      </p:sp>
      <p:sp>
        <p:nvSpPr>
          <p:cNvPr id="3" name="Text Placeholder 2"/>
          <p:cNvSpPr>
            <a:spLocks noGrp="1"/>
          </p:cNvSpPr>
          <p:nvPr>
            <p:ph type="body" sz="quarter" idx="11"/>
          </p:nvPr>
        </p:nvSpPr>
        <p:spPr/>
        <p:txBody>
          <a:bodyPr>
            <a:noAutofit/>
          </a:bodyPr>
          <a:lstStyle/>
          <a:p>
            <a:r>
              <a:rPr lang="en-US" sz="1800" dirty="0"/>
              <a:t>News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E62D2-3B50-0B0A-C9EE-1666713B4487}"/>
              </a:ext>
            </a:extLst>
          </p:cNvPr>
          <p:cNvSpPr>
            <a:spLocks noGrp="1"/>
          </p:cNvSpPr>
          <p:nvPr>
            <p:ph idx="1"/>
          </p:nvPr>
        </p:nvSpPr>
        <p:spPr/>
        <p:txBody>
          <a:bodyPr/>
          <a:lstStyle/>
          <a:p>
            <a:r>
              <a:rPr lang="en-US" dirty="0"/>
              <a:t>As we continue toward a unified organization for the Particle Physics Directorate, we are merging our admins into one team and our finance people into one team</a:t>
            </a:r>
          </a:p>
          <a:p>
            <a:r>
              <a:rPr lang="en-US" dirty="0"/>
              <a:t>Being in one team, the admins will best be able to support each other, share best practices, and coordinate to support all our activities</a:t>
            </a:r>
          </a:p>
          <a:p>
            <a:r>
              <a:rPr lang="en-US" dirty="0"/>
              <a:t>Finance will be able to share best practices across the organization and provide backup for each other on some critical activities</a:t>
            </a:r>
          </a:p>
          <a:p>
            <a:r>
              <a:rPr lang="en-US" dirty="0"/>
              <a:t>No changes in admin assignments</a:t>
            </a:r>
          </a:p>
        </p:txBody>
      </p:sp>
      <p:sp>
        <p:nvSpPr>
          <p:cNvPr id="3" name="Title 2">
            <a:extLst>
              <a:ext uri="{FF2B5EF4-FFF2-40B4-BE49-F238E27FC236}">
                <a16:creationId xmlns:a16="http://schemas.microsoft.com/office/drawing/2014/main" id="{D60276CE-1C3B-E953-40FA-FD597E8FCAAE}"/>
              </a:ext>
            </a:extLst>
          </p:cNvPr>
          <p:cNvSpPr>
            <a:spLocks noGrp="1"/>
          </p:cNvSpPr>
          <p:nvPr>
            <p:ph type="title"/>
          </p:nvPr>
        </p:nvSpPr>
        <p:spPr/>
        <p:txBody>
          <a:bodyPr/>
          <a:lstStyle/>
          <a:p>
            <a:r>
              <a:rPr lang="en-US" dirty="0"/>
              <a:t>Creating one Finance team and one Admin team for the directorate</a:t>
            </a:r>
          </a:p>
        </p:txBody>
      </p:sp>
      <p:sp>
        <p:nvSpPr>
          <p:cNvPr id="4" name="Date Placeholder 3">
            <a:extLst>
              <a:ext uri="{FF2B5EF4-FFF2-40B4-BE49-F238E27FC236}">
                <a16:creationId xmlns:a16="http://schemas.microsoft.com/office/drawing/2014/main" id="{7E2D6F2F-A75A-7476-495F-7A91C1C2B175}"/>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D474A74A-51D6-4653-5C6A-AD1AEFAB2794}"/>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BE208233-0A9D-B30F-EE3A-050F0B43171F}"/>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417712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CFE69-860C-19AF-CAEC-35DB6E368D2D}"/>
              </a:ext>
            </a:extLst>
          </p:cNvPr>
          <p:cNvSpPr>
            <a:spLocks noGrp="1"/>
          </p:cNvSpPr>
          <p:nvPr>
            <p:ph idx="1"/>
          </p:nvPr>
        </p:nvSpPr>
        <p:spPr/>
        <p:txBody>
          <a:bodyPr/>
          <a:lstStyle/>
          <a:p>
            <a:pPr marL="0" indent="0">
              <a:buNone/>
            </a:pPr>
            <a:r>
              <a:rPr lang="en-US" dirty="0"/>
              <a:t>Two DOE reviews currently planned for later this year</a:t>
            </a:r>
          </a:p>
          <a:p>
            <a:r>
              <a:rPr lang="en-US" dirty="0"/>
              <a:t>Theoretical Physics Research Review of National Laboratory programs – 4/22-26</a:t>
            </a:r>
          </a:p>
          <a:p>
            <a:r>
              <a:rPr lang="en-US" dirty="0"/>
              <a:t>Detector and Computing Operations review – tentatively week of 7/8 or 7/15</a:t>
            </a:r>
          </a:p>
          <a:p>
            <a:r>
              <a:rPr lang="en-US" dirty="0"/>
              <a:t>We will need finance support to prepare requested tables</a:t>
            </a:r>
          </a:p>
          <a:p>
            <a:r>
              <a:rPr lang="en-US" dirty="0"/>
              <a:t>Even for those not participating directly in the review, we may need your help reading documents or reviewing presentations</a:t>
            </a:r>
          </a:p>
          <a:p>
            <a:pPr lvl="1"/>
            <a:endParaRPr lang="en-US" dirty="0"/>
          </a:p>
          <a:p>
            <a:pPr marL="0" indent="0">
              <a:buNone/>
            </a:pPr>
            <a:r>
              <a:rPr lang="en-US" dirty="0"/>
              <a:t>HEP budget briefing March 21-22</a:t>
            </a:r>
          </a:p>
          <a:p>
            <a:r>
              <a:rPr lang="en-US" dirty="0"/>
              <a:t>We will need help from B&amp;R/Thrust owners on plans for FY25-26</a:t>
            </a:r>
          </a:p>
          <a:p>
            <a:r>
              <a:rPr lang="en-US" dirty="0"/>
              <a:t>More info when we receive instructions from Alan Stone</a:t>
            </a:r>
          </a:p>
          <a:p>
            <a:pPr marL="0" indent="0">
              <a:buNone/>
            </a:pPr>
            <a:endParaRPr lang="en-US" dirty="0"/>
          </a:p>
        </p:txBody>
      </p:sp>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Upcoming DOE reviews/briefings</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960E9922-CBCA-0C7C-0E87-C45C8CC0489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265376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3CAA1-7206-A338-02D5-97D152F57F90}"/>
              </a:ext>
            </a:extLst>
          </p:cNvPr>
          <p:cNvSpPr>
            <a:spLocks noGrp="1"/>
          </p:cNvSpPr>
          <p:nvPr>
            <p:ph idx="1"/>
          </p:nvPr>
        </p:nvSpPr>
        <p:spPr>
          <a:xfrm>
            <a:off x="228603" y="728664"/>
            <a:ext cx="4076697" cy="3794522"/>
          </a:xfrm>
        </p:spPr>
        <p:txBody>
          <a:bodyPr/>
          <a:lstStyle/>
          <a:p>
            <a:r>
              <a:rPr lang="en-US" dirty="0"/>
              <a:t>Lab agenda was introduced by Lia last year to track progress on key activities throughout the year</a:t>
            </a:r>
          </a:p>
          <a:p>
            <a:r>
              <a:rPr lang="en-US" dirty="0"/>
              <a:t>Science leads were asked to provide activities and milestones</a:t>
            </a:r>
          </a:p>
          <a:p>
            <a:r>
              <a:rPr lang="en-US" dirty="0"/>
              <a:t>320 of 444 milestones achieved in FY23</a:t>
            </a:r>
          </a:p>
          <a:p>
            <a:endParaRPr lang="en-US" dirty="0"/>
          </a:p>
          <a:p>
            <a:r>
              <a:rPr lang="en-US" dirty="0"/>
              <a:t>Need to prepare milestones for FY24</a:t>
            </a:r>
          </a:p>
          <a:p>
            <a:r>
              <a:rPr lang="en-US" dirty="0"/>
              <a:t>Marc/Doug have already started to assemble project milestones</a:t>
            </a:r>
          </a:p>
          <a:p>
            <a:r>
              <a:rPr lang="en-US" dirty="0"/>
              <a:t>I will be contacting you about science milestones for FY24</a:t>
            </a:r>
          </a:p>
          <a:p>
            <a:endParaRPr lang="en-US" dirty="0"/>
          </a:p>
          <a:p>
            <a:pPr marL="0" indent="0">
              <a:buNone/>
            </a:pPr>
            <a:endParaRPr lang="en-US" dirty="0"/>
          </a:p>
        </p:txBody>
      </p:sp>
      <p:sp>
        <p:nvSpPr>
          <p:cNvPr id="3" name="Title 2">
            <a:extLst>
              <a:ext uri="{FF2B5EF4-FFF2-40B4-BE49-F238E27FC236}">
                <a16:creationId xmlns:a16="http://schemas.microsoft.com/office/drawing/2014/main" id="{7D6E3F1C-CA52-D814-E5A2-48334C61040A}"/>
              </a:ext>
            </a:extLst>
          </p:cNvPr>
          <p:cNvSpPr>
            <a:spLocks noGrp="1"/>
          </p:cNvSpPr>
          <p:nvPr>
            <p:ph type="title"/>
          </p:nvPr>
        </p:nvSpPr>
        <p:spPr/>
        <p:txBody>
          <a:bodyPr/>
          <a:lstStyle/>
          <a:p>
            <a:r>
              <a:rPr lang="en-US" dirty="0"/>
              <a:t>Lab Agenda </a:t>
            </a:r>
          </a:p>
        </p:txBody>
      </p:sp>
      <p:sp>
        <p:nvSpPr>
          <p:cNvPr id="4" name="Date Placeholder 3">
            <a:extLst>
              <a:ext uri="{FF2B5EF4-FFF2-40B4-BE49-F238E27FC236}">
                <a16:creationId xmlns:a16="http://schemas.microsoft.com/office/drawing/2014/main" id="{AD624E6B-2ACB-48E9-00B0-702C73084A38}"/>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EE348BF8-C2A9-625A-DA14-32B4BCBDF2BE}"/>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6441B0D8-4AF6-C62E-4312-49FBFF7DAD4B}"/>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7" name="Picture 6">
            <a:extLst>
              <a:ext uri="{FF2B5EF4-FFF2-40B4-BE49-F238E27FC236}">
                <a16:creationId xmlns:a16="http://schemas.microsoft.com/office/drawing/2014/main" id="{8682A85C-E45D-1320-756D-737B119D3DEE}"/>
              </a:ext>
            </a:extLst>
          </p:cNvPr>
          <p:cNvPicPr>
            <a:picLocks noChangeAspect="1"/>
          </p:cNvPicPr>
          <p:nvPr/>
        </p:nvPicPr>
        <p:blipFill>
          <a:blip r:embed="rId2"/>
          <a:stretch>
            <a:fillRect/>
          </a:stretch>
        </p:blipFill>
        <p:spPr>
          <a:xfrm>
            <a:off x="4305300" y="344886"/>
            <a:ext cx="4838700" cy="4178300"/>
          </a:xfrm>
          <a:prstGeom prst="rect">
            <a:avLst/>
          </a:prstGeom>
        </p:spPr>
      </p:pic>
    </p:spTree>
    <p:extLst>
      <p:ext uri="{BB962C8B-B14F-4D97-AF65-F5344CB8AC3E}">
        <p14:creationId xmlns:p14="http://schemas.microsoft.com/office/powerpoint/2010/main" val="318846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E3F1C-CA52-D814-E5A2-48334C61040A}"/>
              </a:ext>
            </a:extLst>
          </p:cNvPr>
          <p:cNvSpPr>
            <a:spLocks noGrp="1"/>
          </p:cNvSpPr>
          <p:nvPr>
            <p:ph type="title"/>
          </p:nvPr>
        </p:nvSpPr>
        <p:spPr/>
        <p:txBody>
          <a:bodyPr/>
          <a:lstStyle/>
          <a:p>
            <a:r>
              <a:rPr lang="en-US" dirty="0"/>
              <a:t>Lab Agenda – reminder from FY23</a:t>
            </a:r>
          </a:p>
        </p:txBody>
      </p:sp>
      <p:sp>
        <p:nvSpPr>
          <p:cNvPr id="4" name="Date Placeholder 3">
            <a:extLst>
              <a:ext uri="{FF2B5EF4-FFF2-40B4-BE49-F238E27FC236}">
                <a16:creationId xmlns:a16="http://schemas.microsoft.com/office/drawing/2014/main" id="{AD624E6B-2ACB-48E9-00B0-702C73084A38}"/>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EE348BF8-C2A9-625A-DA14-32B4BCBDF2BE}"/>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6441B0D8-4AF6-C62E-4312-49FBFF7DAD4B}"/>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9" name="Picture 8">
            <a:extLst>
              <a:ext uri="{FF2B5EF4-FFF2-40B4-BE49-F238E27FC236}">
                <a16:creationId xmlns:a16="http://schemas.microsoft.com/office/drawing/2014/main" id="{69196FF6-C7BC-37A6-3AD9-CB4FCB7F473D}"/>
              </a:ext>
            </a:extLst>
          </p:cNvPr>
          <p:cNvPicPr>
            <a:picLocks noChangeAspect="1"/>
          </p:cNvPicPr>
          <p:nvPr/>
        </p:nvPicPr>
        <p:blipFill>
          <a:blip r:embed="rId2"/>
          <a:stretch>
            <a:fillRect/>
          </a:stretch>
        </p:blipFill>
        <p:spPr>
          <a:xfrm>
            <a:off x="685800" y="509722"/>
            <a:ext cx="7772400" cy="4457700"/>
          </a:xfrm>
          <a:prstGeom prst="rect">
            <a:avLst/>
          </a:prstGeom>
        </p:spPr>
      </p:pic>
    </p:spTree>
    <p:extLst>
      <p:ext uri="{BB962C8B-B14F-4D97-AF65-F5344CB8AC3E}">
        <p14:creationId xmlns:p14="http://schemas.microsoft.com/office/powerpoint/2010/main" val="366368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4E3B8-B2AA-2ADE-18C6-DEF37AC86FE6}"/>
              </a:ext>
            </a:extLst>
          </p:cNvPr>
          <p:cNvSpPr>
            <a:spLocks noGrp="1"/>
          </p:cNvSpPr>
          <p:nvPr>
            <p:ph idx="1"/>
          </p:nvPr>
        </p:nvSpPr>
        <p:spPr/>
        <p:txBody>
          <a:bodyPr>
            <a:normAutofit fontScale="92500" lnSpcReduction="10000"/>
          </a:bodyPr>
          <a:lstStyle/>
          <a:p>
            <a:r>
              <a:rPr lang="en-US" dirty="0"/>
              <a:t>Lab is doing an assessment of how we flow QA procedures/requirements throughout our organizations</a:t>
            </a:r>
          </a:p>
          <a:p>
            <a:r>
              <a:rPr lang="en-US" dirty="0"/>
              <a:t>Each organization is asked to respond to a series of questions.  For example:</a:t>
            </a:r>
          </a:p>
          <a:p>
            <a:pPr lvl="1"/>
            <a:r>
              <a:rPr lang="en-US" dirty="0"/>
              <a:t>What tools are used to plan and schedule work? Are there any organizational requirements documented to provide guidance on how to plan/schedule/perform work? Ex. Standard Operating Procedures</a:t>
            </a:r>
          </a:p>
          <a:p>
            <a:pPr lvl="1"/>
            <a:r>
              <a:rPr lang="en-US" dirty="0"/>
              <a:t>Has the organization established training/mentoring programs?</a:t>
            </a:r>
          </a:p>
          <a:p>
            <a:pPr lvl="1"/>
            <a:r>
              <a:rPr lang="en-US" dirty="0"/>
              <a:t>Are there any checks performed to catch quality issues before they occur?</a:t>
            </a:r>
          </a:p>
          <a:p>
            <a:pPr lvl="1"/>
            <a:r>
              <a:rPr lang="en-US" dirty="0"/>
              <a:t>Is measuring and test equipment appropriately calibrated and maintained?</a:t>
            </a:r>
          </a:p>
          <a:p>
            <a:r>
              <a:rPr lang="en-US" dirty="0"/>
              <a:t>We have good answers to these questions.  </a:t>
            </a:r>
          </a:p>
          <a:p>
            <a:r>
              <a:rPr lang="en-US" dirty="0"/>
              <a:t>Our response is due back to the QA team on 1/31.  We will be assigning someone to collect this information from you.</a:t>
            </a:r>
          </a:p>
          <a:p>
            <a:pPr lvl="1"/>
            <a:r>
              <a:rPr lang="en-US" dirty="0"/>
              <a:t>Please respond promptly</a:t>
            </a:r>
          </a:p>
          <a:p>
            <a:pPr lvl="1"/>
            <a:r>
              <a:rPr lang="en-US" dirty="0"/>
              <a:t>Short answers are OK.  No need to provide paragraphs of description.</a:t>
            </a:r>
          </a:p>
        </p:txBody>
      </p:sp>
      <p:sp>
        <p:nvSpPr>
          <p:cNvPr id="3" name="Title 2">
            <a:extLst>
              <a:ext uri="{FF2B5EF4-FFF2-40B4-BE49-F238E27FC236}">
                <a16:creationId xmlns:a16="http://schemas.microsoft.com/office/drawing/2014/main" id="{99EF929B-ADDE-296F-693D-F9FB53196CA9}"/>
              </a:ext>
            </a:extLst>
          </p:cNvPr>
          <p:cNvSpPr>
            <a:spLocks noGrp="1"/>
          </p:cNvSpPr>
          <p:nvPr>
            <p:ph type="title"/>
          </p:nvPr>
        </p:nvSpPr>
        <p:spPr/>
        <p:txBody>
          <a:bodyPr/>
          <a:lstStyle/>
          <a:p>
            <a:r>
              <a:rPr lang="en-US"/>
              <a:t>QA Assessment</a:t>
            </a:r>
            <a:endParaRPr lang="en-US" dirty="0"/>
          </a:p>
        </p:txBody>
      </p:sp>
      <p:sp>
        <p:nvSpPr>
          <p:cNvPr id="4" name="Date Placeholder 3">
            <a:extLst>
              <a:ext uri="{FF2B5EF4-FFF2-40B4-BE49-F238E27FC236}">
                <a16:creationId xmlns:a16="http://schemas.microsoft.com/office/drawing/2014/main" id="{392C24CE-0B8E-10AC-9C2F-FA9B2C5DA10E}"/>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91EC836A-933E-7E62-59B3-F893EE3DE969}"/>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8FBD78CF-74E5-2CE9-5DC3-348062BFC00F}"/>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85934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06CCD4-D547-6618-58F8-7F878C629825}"/>
              </a:ext>
            </a:extLst>
          </p:cNvPr>
          <p:cNvSpPr>
            <a:spLocks noGrp="1"/>
          </p:cNvSpPr>
          <p:nvPr>
            <p:ph type="dt" sz="half" idx="10"/>
          </p:nvPr>
        </p:nvSpPr>
        <p:spPr/>
        <p:txBody>
          <a:bodyPr/>
          <a:lstStyle/>
          <a:p>
            <a:pPr>
              <a:defRPr/>
            </a:pPr>
            <a:r>
              <a:rPr lang="en-US"/>
              <a:t>1/17/24</a:t>
            </a:r>
            <a:endParaRPr lang="en-US" dirty="0"/>
          </a:p>
        </p:txBody>
      </p:sp>
      <p:sp>
        <p:nvSpPr>
          <p:cNvPr id="3" name="Footer Placeholder 2">
            <a:extLst>
              <a:ext uri="{FF2B5EF4-FFF2-40B4-BE49-F238E27FC236}">
                <a16:creationId xmlns:a16="http://schemas.microsoft.com/office/drawing/2014/main" id="{A2BC844E-0EA6-8876-5075-FE2FAB4E06AC}"/>
              </a:ext>
            </a:extLst>
          </p:cNvPr>
          <p:cNvSpPr>
            <a:spLocks noGrp="1"/>
          </p:cNvSpPr>
          <p:nvPr>
            <p:ph type="ftr" sz="quarter" idx="11"/>
          </p:nvPr>
        </p:nvSpPr>
        <p:spPr/>
        <p:txBody>
          <a:bodyPr/>
          <a:lstStyle/>
          <a:p>
            <a:pPr>
              <a:defRPr/>
            </a:pPr>
            <a:r>
              <a:rPr lang="en-US"/>
              <a:t>K. Burkett | PPD News </a:t>
            </a:r>
            <a:endParaRPr lang="en-US" b="1" dirty="0"/>
          </a:p>
        </p:txBody>
      </p:sp>
      <p:sp>
        <p:nvSpPr>
          <p:cNvPr id="4" name="Slide Number Placeholder 3">
            <a:extLst>
              <a:ext uri="{FF2B5EF4-FFF2-40B4-BE49-F238E27FC236}">
                <a16:creationId xmlns:a16="http://schemas.microsoft.com/office/drawing/2014/main" id="{0732D3D6-AE63-9C89-3C3B-E3A432275AAE}"/>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pic>
        <p:nvPicPr>
          <p:cNvPr id="7" name="Picture 6">
            <a:extLst>
              <a:ext uri="{FF2B5EF4-FFF2-40B4-BE49-F238E27FC236}">
                <a16:creationId xmlns:a16="http://schemas.microsoft.com/office/drawing/2014/main" id="{FB9BE77F-15BB-D206-69E6-9F669E0A5E74}"/>
              </a:ext>
            </a:extLst>
          </p:cNvPr>
          <p:cNvPicPr>
            <a:picLocks noChangeAspect="1"/>
          </p:cNvPicPr>
          <p:nvPr/>
        </p:nvPicPr>
        <p:blipFill>
          <a:blip r:embed="rId2"/>
          <a:stretch>
            <a:fillRect/>
          </a:stretch>
        </p:blipFill>
        <p:spPr>
          <a:xfrm>
            <a:off x="2372302" y="115820"/>
            <a:ext cx="4399395" cy="4601334"/>
          </a:xfrm>
          <a:prstGeom prst="rect">
            <a:avLst/>
          </a:prstGeom>
        </p:spPr>
      </p:pic>
    </p:spTree>
    <p:extLst>
      <p:ext uri="{BB962C8B-B14F-4D97-AF65-F5344CB8AC3E}">
        <p14:creationId xmlns:p14="http://schemas.microsoft.com/office/powerpoint/2010/main" val="191388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E51F91-20B4-2681-76FD-23E28AC5F4B9}"/>
              </a:ext>
            </a:extLst>
          </p:cNvPr>
          <p:cNvSpPr>
            <a:spLocks noGrp="1"/>
          </p:cNvSpPr>
          <p:nvPr>
            <p:ph idx="1"/>
          </p:nvPr>
        </p:nvSpPr>
        <p:spPr/>
        <p:txBody>
          <a:bodyPr>
            <a:normAutofit/>
          </a:bodyPr>
          <a:lstStyle/>
          <a:p>
            <a:r>
              <a:rPr lang="en-US" dirty="0"/>
              <a:t>Current status of required ESH training</a:t>
            </a:r>
          </a:p>
          <a:p>
            <a:endParaRPr lang="en-US" dirty="0"/>
          </a:p>
          <a:p>
            <a:endParaRPr lang="en-US" dirty="0"/>
          </a:p>
          <a:p>
            <a:endParaRPr lang="en-US" dirty="0"/>
          </a:p>
          <a:p>
            <a:r>
              <a:rPr lang="en-US" dirty="0"/>
              <a:t>This is for required ESH training, so we really need to do better</a:t>
            </a:r>
          </a:p>
          <a:p>
            <a:r>
              <a:rPr lang="en-US" dirty="0"/>
              <a:t>Please work with leaders in your teams to encourage people to catch up on their training</a:t>
            </a:r>
          </a:p>
          <a:p>
            <a:r>
              <a:rPr lang="en-US" dirty="0"/>
              <a:t>We can help you find out who is missing what course.  Let us know if you need help</a:t>
            </a:r>
          </a:p>
          <a:p>
            <a:r>
              <a:rPr lang="en-US" dirty="0"/>
              <a:t>If a required course is not being offered, let us know and we can push on this.</a:t>
            </a:r>
          </a:p>
          <a:p>
            <a:r>
              <a:rPr lang="en-US" dirty="0"/>
              <a:t>In addition, there were several people who did not complete Harassment and Discrimination Prevention training in 2023.  Our completion of this training is reported to the state of Illinois, so be sure that everyone in your group completes this training in 2024.</a:t>
            </a:r>
          </a:p>
          <a:p>
            <a:endParaRPr lang="en-US" dirty="0"/>
          </a:p>
        </p:txBody>
      </p:sp>
      <p:sp>
        <p:nvSpPr>
          <p:cNvPr id="3" name="Title 2">
            <a:extLst>
              <a:ext uri="{FF2B5EF4-FFF2-40B4-BE49-F238E27FC236}">
                <a16:creationId xmlns:a16="http://schemas.microsoft.com/office/drawing/2014/main" id="{F9364C94-0F85-E786-EAE2-C2C0DB1C49DD}"/>
              </a:ext>
            </a:extLst>
          </p:cNvPr>
          <p:cNvSpPr>
            <a:spLocks noGrp="1"/>
          </p:cNvSpPr>
          <p:nvPr>
            <p:ph type="title"/>
          </p:nvPr>
        </p:nvSpPr>
        <p:spPr/>
        <p:txBody>
          <a:bodyPr/>
          <a:lstStyle/>
          <a:p>
            <a:r>
              <a:rPr lang="en-US" dirty="0"/>
              <a:t>Training</a:t>
            </a:r>
          </a:p>
        </p:txBody>
      </p:sp>
      <p:sp>
        <p:nvSpPr>
          <p:cNvPr id="4" name="Date Placeholder 3">
            <a:extLst>
              <a:ext uri="{FF2B5EF4-FFF2-40B4-BE49-F238E27FC236}">
                <a16:creationId xmlns:a16="http://schemas.microsoft.com/office/drawing/2014/main" id="{C1D432C8-AACD-DA20-624A-EC206DD53549}"/>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916F0565-5A36-CB75-230F-66078582EEEC}"/>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2A964054-0BA7-030C-DF05-00FE7B20E4F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Picture 6">
            <a:extLst>
              <a:ext uri="{FF2B5EF4-FFF2-40B4-BE49-F238E27FC236}">
                <a16:creationId xmlns:a16="http://schemas.microsoft.com/office/drawing/2014/main" id="{89B8E2A5-897E-765E-8420-A659C1BFBB9B}"/>
              </a:ext>
            </a:extLst>
          </p:cNvPr>
          <p:cNvPicPr>
            <a:picLocks noChangeAspect="1"/>
          </p:cNvPicPr>
          <p:nvPr/>
        </p:nvPicPr>
        <p:blipFill>
          <a:blip r:embed="rId2"/>
          <a:stretch>
            <a:fillRect/>
          </a:stretch>
        </p:blipFill>
        <p:spPr>
          <a:xfrm>
            <a:off x="775462" y="960985"/>
            <a:ext cx="7772400" cy="1119444"/>
          </a:xfrm>
          <a:prstGeom prst="rect">
            <a:avLst/>
          </a:prstGeom>
        </p:spPr>
      </p:pic>
    </p:spTree>
    <p:extLst>
      <p:ext uri="{BB962C8B-B14F-4D97-AF65-F5344CB8AC3E}">
        <p14:creationId xmlns:p14="http://schemas.microsoft.com/office/powerpoint/2010/main" val="335397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545494-DE42-47CB-8DB0-113678C87096}"/>
              </a:ext>
            </a:extLst>
          </p:cNvPr>
          <p:cNvSpPr>
            <a:spLocks noGrp="1"/>
          </p:cNvSpPr>
          <p:nvPr>
            <p:ph type="dt" sz="half" idx="16"/>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7B7091A0-54BE-2F88-F97B-8D5950B3E7F6}"/>
              </a:ext>
            </a:extLst>
          </p:cNvPr>
          <p:cNvSpPr>
            <a:spLocks noGrp="1"/>
          </p:cNvSpPr>
          <p:nvPr>
            <p:ph type="ftr" sz="quarter" idx="17"/>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56BDB9CF-03A8-338D-DC8C-D010EC256589}"/>
              </a:ext>
            </a:extLst>
          </p:cNvPr>
          <p:cNvSpPr>
            <a:spLocks noGrp="1"/>
          </p:cNvSpPr>
          <p:nvPr>
            <p:ph type="sldNum" sz="quarter" idx="18"/>
          </p:nvPr>
        </p:nvSpPr>
        <p:spPr/>
        <p:txBody>
          <a:bodyPr/>
          <a:lstStyle/>
          <a:p>
            <a:pPr>
              <a:defRPr/>
            </a:pPr>
            <a:fld id="{148C009B-CB69-E04A-B9B3-34B26D69E9CF}" type="slidenum">
              <a:rPr lang="en-US" smtClean="0"/>
              <a:pPr>
                <a:defRPr/>
              </a:pPr>
              <a:t>4</a:t>
            </a:fld>
            <a:endParaRPr lang="en-US" dirty="0"/>
          </a:p>
        </p:txBody>
      </p:sp>
      <p:sp>
        <p:nvSpPr>
          <p:cNvPr id="3" name="Title 2">
            <a:extLst>
              <a:ext uri="{FF2B5EF4-FFF2-40B4-BE49-F238E27FC236}">
                <a16:creationId xmlns:a16="http://schemas.microsoft.com/office/drawing/2014/main" id="{9991DE5E-5E01-51E8-2B23-AA4EA4456CA2}"/>
              </a:ext>
            </a:extLst>
          </p:cNvPr>
          <p:cNvSpPr>
            <a:spLocks noGrp="1"/>
          </p:cNvSpPr>
          <p:nvPr>
            <p:ph type="title"/>
          </p:nvPr>
        </p:nvSpPr>
        <p:spPr/>
        <p:txBody>
          <a:bodyPr/>
          <a:lstStyle/>
          <a:p>
            <a:r>
              <a:rPr lang="en-US" dirty="0"/>
              <a:t>Site Access Update</a:t>
            </a:r>
          </a:p>
        </p:txBody>
      </p:sp>
      <p:sp>
        <p:nvSpPr>
          <p:cNvPr id="8" name="Content Placeholder 7">
            <a:extLst>
              <a:ext uri="{FF2B5EF4-FFF2-40B4-BE49-F238E27FC236}">
                <a16:creationId xmlns:a16="http://schemas.microsoft.com/office/drawing/2014/main" id="{F0B993FE-4B23-C39E-4900-F33FCA23697E}"/>
              </a:ext>
            </a:extLst>
          </p:cNvPr>
          <p:cNvSpPr>
            <a:spLocks noGrp="1"/>
          </p:cNvSpPr>
          <p:nvPr>
            <p:ph sz="half" idx="13"/>
          </p:nvPr>
        </p:nvSpPr>
        <p:spPr>
          <a:xfrm>
            <a:off x="228601" y="728664"/>
            <a:ext cx="3332180" cy="3954654"/>
          </a:xfrm>
        </p:spPr>
        <p:txBody>
          <a:bodyPr>
            <a:normAutofit fontScale="77500" lnSpcReduction="20000"/>
          </a:bodyPr>
          <a:lstStyle/>
          <a:p>
            <a:pPr>
              <a:lnSpc>
                <a:spcPct val="90000"/>
              </a:lnSpc>
            </a:pPr>
            <a:r>
              <a:rPr lang="en-US" dirty="0"/>
              <a:t>Access Control Gates will be activated starting Monday, 1/22 </a:t>
            </a:r>
          </a:p>
          <a:p>
            <a:pPr lvl="1">
              <a:lnSpc>
                <a:spcPct val="90000"/>
              </a:lnSpc>
            </a:pPr>
            <a:r>
              <a:rPr lang="en-US" dirty="0"/>
              <a:t>Will prevent inadvertent public access to much of accelerator complex</a:t>
            </a:r>
          </a:p>
          <a:p>
            <a:pPr lvl="1">
              <a:lnSpc>
                <a:spcPct val="90000"/>
              </a:lnSpc>
            </a:pPr>
            <a:r>
              <a:rPr lang="en-US" dirty="0"/>
              <a:t>All active badge holders have access (staff, users, affiliates, contractors) 24/7</a:t>
            </a:r>
            <a:endParaRPr lang="en-US" b="1" dirty="0"/>
          </a:p>
          <a:p>
            <a:pPr>
              <a:lnSpc>
                <a:spcPct val="90000"/>
              </a:lnSpc>
            </a:pPr>
            <a:endParaRPr lang="en-US" dirty="0"/>
          </a:p>
          <a:p>
            <a:pPr>
              <a:lnSpc>
                <a:spcPct val="90000"/>
              </a:lnSpc>
            </a:pPr>
            <a:r>
              <a:rPr lang="en-US" dirty="0"/>
              <a:t>Starting 1/23 we will be welcoming the public to visit Wilson Hall</a:t>
            </a:r>
            <a:endParaRPr lang="en-US" sz="800" dirty="0"/>
          </a:p>
          <a:p>
            <a:pPr>
              <a:lnSpc>
                <a:spcPct val="90000"/>
              </a:lnSpc>
            </a:pPr>
            <a:r>
              <a:rPr lang="en-US" dirty="0"/>
              <a:t>Public will have unescorted access to Ground Floor (e.g. Credit Union), Ramsey Auditorium, Atrium, Café, 1-West, and Second Floor Art Gallery</a:t>
            </a:r>
          </a:p>
          <a:p>
            <a:pPr lvl="1">
              <a:lnSpc>
                <a:spcPct val="90000"/>
              </a:lnSpc>
            </a:pPr>
            <a:r>
              <a:rPr lang="en-US" sz="1400" dirty="0"/>
              <a:t>Will only need to show REAL-ID at gate</a:t>
            </a:r>
            <a:endParaRPr lang="en-US" sz="900" b="1" dirty="0"/>
          </a:p>
          <a:p>
            <a:pPr>
              <a:lnSpc>
                <a:spcPct val="90000"/>
              </a:lnSpc>
            </a:pPr>
            <a:r>
              <a:rPr lang="en-US" dirty="0"/>
              <a:t>Wilson Hall front doors will be open during normal working hours</a:t>
            </a:r>
            <a:endParaRPr lang="en-US" sz="900" dirty="0"/>
          </a:p>
          <a:p>
            <a:pPr>
              <a:lnSpc>
                <a:spcPct val="90000"/>
              </a:lnSpc>
            </a:pPr>
            <a:r>
              <a:rPr lang="en-US" dirty="0"/>
              <a:t>Small celebration being planned for 1/23</a:t>
            </a:r>
          </a:p>
          <a:p>
            <a:pPr lvl="1">
              <a:lnSpc>
                <a:spcPct val="90000"/>
              </a:lnSpc>
            </a:pPr>
            <a:r>
              <a:rPr lang="en-US" sz="1400" dirty="0"/>
              <a:t>Bring family/friend to lunch</a:t>
            </a:r>
          </a:p>
          <a:p>
            <a:pPr lvl="1">
              <a:lnSpc>
                <a:spcPct val="90000"/>
              </a:lnSpc>
            </a:pPr>
            <a:r>
              <a:rPr lang="en-US" sz="1400" dirty="0"/>
              <a:t>Remarks from Rep. Foster and other officials</a:t>
            </a:r>
          </a:p>
        </p:txBody>
      </p:sp>
      <p:pic>
        <p:nvPicPr>
          <p:cNvPr id="10" name="Content Placeholder 9" descr="A map of a gate&#10;&#10;Description automatically generated">
            <a:extLst>
              <a:ext uri="{FF2B5EF4-FFF2-40B4-BE49-F238E27FC236}">
                <a16:creationId xmlns:a16="http://schemas.microsoft.com/office/drawing/2014/main" id="{9F2B07F0-462E-834A-E765-CEFD44C48839}"/>
              </a:ext>
            </a:extLst>
          </p:cNvPr>
          <p:cNvPicPr>
            <a:picLocks noGrp="1" noChangeAspect="1"/>
          </p:cNvPicPr>
          <p:nvPr>
            <p:ph sz="half" idx="15"/>
          </p:nvPr>
        </p:nvPicPr>
        <p:blipFill>
          <a:blip r:embed="rId2"/>
          <a:stretch>
            <a:fillRect/>
          </a:stretch>
        </p:blipFill>
        <p:spPr>
          <a:xfrm>
            <a:off x="3680604" y="719138"/>
            <a:ext cx="5072092" cy="3767137"/>
          </a:xfrm>
          <a:prstGeom prst="rect">
            <a:avLst/>
          </a:prstGeom>
        </p:spPr>
      </p:pic>
    </p:spTree>
    <p:extLst>
      <p:ext uri="{BB962C8B-B14F-4D97-AF65-F5344CB8AC3E}">
        <p14:creationId xmlns:p14="http://schemas.microsoft.com/office/powerpoint/2010/main" val="238480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545494-DE42-47CB-8DB0-113678C87096}"/>
              </a:ext>
            </a:extLst>
          </p:cNvPr>
          <p:cNvSpPr>
            <a:spLocks noGrp="1"/>
          </p:cNvSpPr>
          <p:nvPr>
            <p:ph type="dt" sz="half" idx="16"/>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7B7091A0-54BE-2F88-F97B-8D5950B3E7F6}"/>
              </a:ext>
            </a:extLst>
          </p:cNvPr>
          <p:cNvSpPr>
            <a:spLocks noGrp="1"/>
          </p:cNvSpPr>
          <p:nvPr>
            <p:ph type="ftr" sz="quarter" idx="17"/>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56BDB9CF-03A8-338D-DC8C-D010EC256589}"/>
              </a:ext>
            </a:extLst>
          </p:cNvPr>
          <p:cNvSpPr>
            <a:spLocks noGrp="1"/>
          </p:cNvSpPr>
          <p:nvPr>
            <p:ph type="sldNum" sz="quarter" idx="18"/>
          </p:nvPr>
        </p:nvSpPr>
        <p:spPr/>
        <p:txBody>
          <a:bodyPr/>
          <a:lstStyle/>
          <a:p>
            <a:pPr>
              <a:defRPr/>
            </a:pPr>
            <a:fld id="{148C009B-CB69-E04A-B9B3-34B26D69E9CF}" type="slidenum">
              <a:rPr lang="en-US" smtClean="0"/>
              <a:pPr>
                <a:defRPr/>
              </a:pPr>
              <a:t>5</a:t>
            </a:fld>
            <a:endParaRPr lang="en-US" dirty="0"/>
          </a:p>
        </p:txBody>
      </p:sp>
      <p:pic>
        <p:nvPicPr>
          <p:cNvPr id="19" name="Content Placeholder 18" descr="A poster for a conference&#10;&#10;Description automatically generated with medium confidence">
            <a:extLst>
              <a:ext uri="{FF2B5EF4-FFF2-40B4-BE49-F238E27FC236}">
                <a16:creationId xmlns:a16="http://schemas.microsoft.com/office/drawing/2014/main" id="{B7C75B2E-7299-E600-92E1-28DC1CBAB1FB}"/>
              </a:ext>
            </a:extLst>
          </p:cNvPr>
          <p:cNvPicPr>
            <a:picLocks noGrp="1" noChangeAspect="1"/>
          </p:cNvPicPr>
          <p:nvPr>
            <p:ph sz="half" idx="13"/>
          </p:nvPr>
        </p:nvPicPr>
        <p:blipFill>
          <a:blip r:embed="rId2"/>
          <a:stretch>
            <a:fillRect/>
          </a:stretch>
        </p:blipFill>
        <p:spPr>
          <a:xfrm>
            <a:off x="2807745" y="12255"/>
            <a:ext cx="3528509" cy="5118989"/>
          </a:xfrm>
        </p:spPr>
      </p:pic>
      <p:sp>
        <p:nvSpPr>
          <p:cNvPr id="13" name="AutoShape 4" descr="Text&#10;&#10;Description automatically generated with medium confidence">
            <a:extLst>
              <a:ext uri="{FF2B5EF4-FFF2-40B4-BE49-F238E27FC236}">
                <a16:creationId xmlns:a16="http://schemas.microsoft.com/office/drawing/2014/main" id="{2ABB405B-DF78-E200-E130-16B79B38D1E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654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48CB51-7C9A-DB8C-FE76-4A0A45DB2367}"/>
              </a:ext>
            </a:extLst>
          </p:cNvPr>
          <p:cNvSpPr>
            <a:spLocks noGrp="1"/>
          </p:cNvSpPr>
          <p:nvPr>
            <p:ph type="title"/>
          </p:nvPr>
        </p:nvSpPr>
        <p:spPr/>
        <p:txBody>
          <a:bodyPr/>
          <a:lstStyle/>
          <a:p>
            <a:r>
              <a:rPr lang="en-US" dirty="0"/>
              <a:t>Site Access Update (2)</a:t>
            </a:r>
          </a:p>
        </p:txBody>
      </p:sp>
      <p:sp>
        <p:nvSpPr>
          <p:cNvPr id="4" name="Date Placeholder 3">
            <a:extLst>
              <a:ext uri="{FF2B5EF4-FFF2-40B4-BE49-F238E27FC236}">
                <a16:creationId xmlns:a16="http://schemas.microsoft.com/office/drawing/2014/main" id="{C2ECE853-9048-1A6A-62E7-F77CF120D8FA}"/>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FD785723-01C4-27E8-DC67-1A3481FD7F49}"/>
              </a:ext>
            </a:extLst>
          </p:cNvPr>
          <p:cNvSpPr>
            <a:spLocks noGrp="1"/>
          </p:cNvSpPr>
          <p:nvPr>
            <p:ph type="ftr" sz="quarter" idx="3"/>
          </p:nvPr>
        </p:nvSpPr>
        <p:spPr/>
        <p:txBody>
          <a:bodyPr/>
          <a:lstStyle/>
          <a:p>
            <a:pPr>
              <a:defRPr/>
            </a:pPr>
            <a:r>
              <a:rPr lang="en-US"/>
              <a:t>K. Burkett | PPD News </a:t>
            </a:r>
            <a:endParaRPr lang="en-US" b="1"/>
          </a:p>
        </p:txBody>
      </p:sp>
      <p:sp>
        <p:nvSpPr>
          <p:cNvPr id="6" name="Slide Number Placeholder 5">
            <a:extLst>
              <a:ext uri="{FF2B5EF4-FFF2-40B4-BE49-F238E27FC236}">
                <a16:creationId xmlns:a16="http://schemas.microsoft.com/office/drawing/2014/main" id="{3BB6A921-D9E0-AE2F-192B-629BC6334F32}"/>
              </a:ext>
            </a:extLst>
          </p:cNvPr>
          <p:cNvSpPr>
            <a:spLocks noGrp="1"/>
          </p:cNvSpPr>
          <p:nvPr>
            <p:ph type="sldNum" sz="quarter" idx="4"/>
          </p:nvPr>
        </p:nvSpPr>
        <p:spPr/>
        <p:txBody>
          <a:bodyPr/>
          <a:lstStyle/>
          <a:p>
            <a:pPr>
              <a:defRPr/>
            </a:pPr>
            <a:fld id="{979A04A2-726F-2143-A443-7788AF27176E}" type="slidenum">
              <a:rPr lang="en-US" smtClean="0"/>
              <a:pPr>
                <a:defRPr/>
              </a:pPr>
              <a:t>6</a:t>
            </a:fld>
            <a:endParaRPr lang="en-US" dirty="0"/>
          </a:p>
        </p:txBody>
      </p:sp>
      <p:pic>
        <p:nvPicPr>
          <p:cNvPr id="11" name="Picture 10">
            <a:extLst>
              <a:ext uri="{FF2B5EF4-FFF2-40B4-BE49-F238E27FC236}">
                <a16:creationId xmlns:a16="http://schemas.microsoft.com/office/drawing/2014/main" id="{CDFDBA2B-C018-9EF3-C403-5D0B24B33DDC}"/>
              </a:ext>
            </a:extLst>
          </p:cNvPr>
          <p:cNvPicPr>
            <a:picLocks noChangeAspect="1"/>
          </p:cNvPicPr>
          <p:nvPr/>
        </p:nvPicPr>
        <p:blipFill>
          <a:blip r:embed="rId2"/>
          <a:stretch>
            <a:fillRect/>
          </a:stretch>
        </p:blipFill>
        <p:spPr>
          <a:xfrm>
            <a:off x="222250" y="728870"/>
            <a:ext cx="8271365" cy="3685760"/>
          </a:xfrm>
          <a:prstGeom prst="rect">
            <a:avLst/>
          </a:prstGeom>
          <a:effectLst>
            <a:outerShdw blurRad="50800" dist="38100" dir="13500000" algn="br" rotWithShape="0">
              <a:prstClr val="black">
                <a:alpha val="40000"/>
              </a:prstClr>
            </a:outerShdw>
          </a:effectLst>
        </p:spPr>
      </p:pic>
      <p:sp>
        <p:nvSpPr>
          <p:cNvPr id="17" name="Rounded Rectangle 16">
            <a:extLst>
              <a:ext uri="{FF2B5EF4-FFF2-40B4-BE49-F238E27FC236}">
                <a16:creationId xmlns:a16="http://schemas.microsoft.com/office/drawing/2014/main" id="{8F88574E-EEE5-AE78-1DE7-235692ECC820}"/>
              </a:ext>
            </a:extLst>
          </p:cNvPr>
          <p:cNvSpPr/>
          <p:nvPr/>
        </p:nvSpPr>
        <p:spPr>
          <a:xfrm>
            <a:off x="228600" y="2743200"/>
            <a:ext cx="7850393" cy="58091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3F1CEB4-61B4-B367-4883-C86E6B060414}"/>
              </a:ext>
            </a:extLst>
          </p:cNvPr>
          <p:cNvSpPr txBox="1"/>
          <p:nvPr/>
        </p:nvSpPr>
        <p:spPr>
          <a:xfrm>
            <a:off x="7683649" y="2096869"/>
            <a:ext cx="1460351" cy="646331"/>
          </a:xfrm>
          <a:prstGeom prst="rect">
            <a:avLst/>
          </a:prstGeom>
          <a:noFill/>
        </p:spPr>
        <p:txBody>
          <a:bodyPr wrap="square" rtlCol="0">
            <a:spAutoFit/>
          </a:bodyPr>
          <a:lstStyle/>
          <a:p>
            <a:pPr algn="ctr"/>
            <a:r>
              <a:rPr lang="en-US" sz="1200" dirty="0">
                <a:solidFill>
                  <a:srgbClr val="FF0000"/>
                </a:solidFill>
                <a:latin typeface="Helvetica" pitchFamily="2" charset="0"/>
              </a:rPr>
              <a:t>This is under discussion to find alternate solutions</a:t>
            </a:r>
          </a:p>
        </p:txBody>
      </p:sp>
    </p:spTree>
    <p:extLst>
      <p:ext uri="{BB962C8B-B14F-4D97-AF65-F5344CB8AC3E}">
        <p14:creationId xmlns:p14="http://schemas.microsoft.com/office/powerpoint/2010/main" val="245278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1EC9B1-F02E-CFE7-FBFF-CDA9507555ED}"/>
              </a:ext>
            </a:extLst>
          </p:cNvPr>
          <p:cNvSpPr>
            <a:spLocks noGrp="1"/>
          </p:cNvSpPr>
          <p:nvPr>
            <p:ph idx="1"/>
          </p:nvPr>
        </p:nvSpPr>
        <p:spPr/>
        <p:txBody>
          <a:bodyPr/>
          <a:lstStyle/>
          <a:p>
            <a:r>
              <a:rPr lang="en-US" dirty="0"/>
              <a:t>We still have not received final guidance for FY24 because Congress has not yet passed a final budget, but we continue to plan based on the guidance received in October</a:t>
            </a:r>
          </a:p>
          <a:p>
            <a:r>
              <a:rPr lang="en-US" dirty="0"/>
              <a:t>Research and operations budgets are tight as expected.  Still looking for opportunities to move some research effort to projects.</a:t>
            </a:r>
          </a:p>
          <a:p>
            <a:pPr lvl="1"/>
            <a:r>
              <a:rPr lang="en-US" dirty="0"/>
              <a:t>Situation was presented to HEP by lab senior leadership in December and they are looking at how they can help us</a:t>
            </a:r>
          </a:p>
          <a:p>
            <a:r>
              <a:rPr lang="en-US" dirty="0"/>
              <a:t>HEP budget briefing March 21-22</a:t>
            </a:r>
          </a:p>
          <a:p>
            <a:pPr lvl="1"/>
            <a:r>
              <a:rPr lang="en-US" dirty="0"/>
              <a:t>Normally this would be focused on plans for FY25-26 and we will still do that</a:t>
            </a:r>
          </a:p>
          <a:p>
            <a:pPr lvl="1"/>
            <a:r>
              <a:rPr lang="en-US" dirty="0"/>
              <a:t>But this will also be an opportunity to discuss the situation in FY24</a:t>
            </a:r>
          </a:p>
          <a:p>
            <a:pPr lvl="1"/>
            <a:r>
              <a:rPr lang="en-US" dirty="0"/>
              <a:t>We will be reaching out to B&amp;R/Thrust owners for more information after we receive guidance on the briefing from Alan Stone</a:t>
            </a:r>
          </a:p>
        </p:txBody>
      </p:sp>
      <p:sp>
        <p:nvSpPr>
          <p:cNvPr id="3" name="Title 2">
            <a:extLst>
              <a:ext uri="{FF2B5EF4-FFF2-40B4-BE49-F238E27FC236}">
                <a16:creationId xmlns:a16="http://schemas.microsoft.com/office/drawing/2014/main" id="{0C15A711-D1B0-25AE-214D-CF9B0F5C81DF}"/>
              </a:ext>
            </a:extLst>
          </p:cNvPr>
          <p:cNvSpPr>
            <a:spLocks noGrp="1"/>
          </p:cNvSpPr>
          <p:nvPr>
            <p:ph type="title"/>
          </p:nvPr>
        </p:nvSpPr>
        <p:spPr/>
        <p:txBody>
          <a:bodyPr/>
          <a:lstStyle/>
          <a:p>
            <a:r>
              <a:rPr lang="en-US" dirty="0"/>
              <a:t>Budgets (1)</a:t>
            </a:r>
          </a:p>
        </p:txBody>
      </p:sp>
      <p:sp>
        <p:nvSpPr>
          <p:cNvPr id="4" name="Date Placeholder 3">
            <a:extLst>
              <a:ext uri="{FF2B5EF4-FFF2-40B4-BE49-F238E27FC236}">
                <a16:creationId xmlns:a16="http://schemas.microsoft.com/office/drawing/2014/main" id="{58ACD3B3-1513-19C4-19D5-3EC0471123CC}"/>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EDF9736C-F736-6909-48F8-5C1B01EA0D87}"/>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E2B3B172-B3AB-435C-8D63-4A4F05DD5D3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282078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1EC9B1-F02E-CFE7-FBFF-CDA9507555ED}"/>
              </a:ext>
            </a:extLst>
          </p:cNvPr>
          <p:cNvSpPr>
            <a:spLocks noGrp="1"/>
          </p:cNvSpPr>
          <p:nvPr>
            <p:ph idx="1"/>
          </p:nvPr>
        </p:nvSpPr>
        <p:spPr/>
        <p:txBody>
          <a:bodyPr/>
          <a:lstStyle/>
          <a:p>
            <a:r>
              <a:rPr lang="en-US" dirty="0"/>
              <a:t>We have received some questions about the Program Support budget</a:t>
            </a:r>
          </a:p>
          <a:p>
            <a:r>
              <a:rPr lang="en-US" dirty="0"/>
              <a:t>While the </a:t>
            </a:r>
            <a:r>
              <a:rPr lang="en-US" dirty="0" err="1"/>
              <a:t>PPDirectorate</a:t>
            </a:r>
            <a:r>
              <a:rPr lang="en-US" dirty="0"/>
              <a:t> program support budget is up, our overall budget from </a:t>
            </a:r>
            <a:r>
              <a:rPr lang="en-US" dirty="0" err="1"/>
              <a:t>indirects</a:t>
            </a:r>
            <a:r>
              <a:rPr lang="en-US" dirty="0"/>
              <a:t> is down by about 10% ($1.4M) from FY23 </a:t>
            </a:r>
          </a:p>
          <a:p>
            <a:pPr lvl="1"/>
            <a:r>
              <a:rPr lang="en-US" dirty="0"/>
              <a:t>Some scope that was previously covered on G&amp;A was moved to PS, without a compensating increase in budget, which has squeezed the PS budget</a:t>
            </a:r>
          </a:p>
          <a:p>
            <a:r>
              <a:rPr lang="en-US" dirty="0"/>
              <a:t>PS allocations were initially based on the input received from department heads in the FY24 planning process.</a:t>
            </a:r>
          </a:p>
          <a:p>
            <a:pPr lvl="1"/>
            <a:r>
              <a:rPr lang="en-US" dirty="0"/>
              <a:t>Because of the overall PS budget reduction, some items had to be moved out of budget</a:t>
            </a:r>
          </a:p>
          <a:p>
            <a:pPr lvl="1"/>
            <a:r>
              <a:rPr lang="en-US" dirty="0"/>
              <a:t>If you have specific questions about your PS allocation, please let us and finance know and we can setup a discussion</a:t>
            </a:r>
          </a:p>
        </p:txBody>
      </p:sp>
      <p:sp>
        <p:nvSpPr>
          <p:cNvPr id="3" name="Title 2">
            <a:extLst>
              <a:ext uri="{FF2B5EF4-FFF2-40B4-BE49-F238E27FC236}">
                <a16:creationId xmlns:a16="http://schemas.microsoft.com/office/drawing/2014/main" id="{0C15A711-D1B0-25AE-214D-CF9B0F5C81DF}"/>
              </a:ext>
            </a:extLst>
          </p:cNvPr>
          <p:cNvSpPr>
            <a:spLocks noGrp="1"/>
          </p:cNvSpPr>
          <p:nvPr>
            <p:ph type="title"/>
          </p:nvPr>
        </p:nvSpPr>
        <p:spPr/>
        <p:txBody>
          <a:bodyPr/>
          <a:lstStyle/>
          <a:p>
            <a:r>
              <a:rPr lang="en-US" dirty="0"/>
              <a:t>Budgets (2)</a:t>
            </a:r>
          </a:p>
        </p:txBody>
      </p:sp>
      <p:sp>
        <p:nvSpPr>
          <p:cNvPr id="4" name="Date Placeholder 3">
            <a:extLst>
              <a:ext uri="{FF2B5EF4-FFF2-40B4-BE49-F238E27FC236}">
                <a16:creationId xmlns:a16="http://schemas.microsoft.com/office/drawing/2014/main" id="{58ACD3B3-1513-19C4-19D5-3EC0471123CC}"/>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EDF9736C-F736-6909-48F8-5C1B01EA0D87}"/>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E2B3B172-B3AB-435C-8D63-4A4F05DD5D3A}"/>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16747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E62D2-3B50-0B0A-C9EE-1666713B4487}"/>
              </a:ext>
            </a:extLst>
          </p:cNvPr>
          <p:cNvSpPr>
            <a:spLocks noGrp="1"/>
          </p:cNvSpPr>
          <p:nvPr>
            <p:ph idx="1"/>
          </p:nvPr>
        </p:nvSpPr>
        <p:spPr/>
        <p:txBody>
          <a:bodyPr/>
          <a:lstStyle/>
          <a:p>
            <a:r>
              <a:rPr lang="en-US" dirty="0"/>
              <a:t>We recently received the first half of our promotions budget for FY24, so it’s time to consider employees in your groups who should be considered for promotion this fiscal year.</a:t>
            </a:r>
          </a:p>
          <a:p>
            <a:r>
              <a:rPr lang="en-US" dirty="0"/>
              <a:t>If you have candidates you would like to bring forward, please send them to me and Brenna with specifics so that we can compile a list</a:t>
            </a:r>
          </a:p>
          <a:p>
            <a:endParaRPr lang="en-US" dirty="0"/>
          </a:p>
          <a:p>
            <a:r>
              <a:rPr lang="en-US" dirty="0"/>
              <a:t>For scientific promotions I have already been in contact with some of you.  We received the list from FCSA of people due for extension/promotion this year</a:t>
            </a:r>
          </a:p>
          <a:p>
            <a:pPr lvl="1"/>
            <a:r>
              <a:rPr lang="en-US" dirty="0"/>
              <a:t>Need to start preparing list of letter writers for those going up for promotion</a:t>
            </a:r>
          </a:p>
          <a:p>
            <a:pPr lvl="1"/>
            <a:r>
              <a:rPr lang="en-US" dirty="0"/>
              <a:t>Are there others that should be considered this year?</a:t>
            </a:r>
          </a:p>
        </p:txBody>
      </p:sp>
      <p:sp>
        <p:nvSpPr>
          <p:cNvPr id="3" name="Title 2">
            <a:extLst>
              <a:ext uri="{FF2B5EF4-FFF2-40B4-BE49-F238E27FC236}">
                <a16:creationId xmlns:a16="http://schemas.microsoft.com/office/drawing/2014/main" id="{D60276CE-1C3B-E953-40FA-FD597E8FCAAE}"/>
              </a:ext>
            </a:extLst>
          </p:cNvPr>
          <p:cNvSpPr>
            <a:spLocks noGrp="1"/>
          </p:cNvSpPr>
          <p:nvPr>
            <p:ph type="title"/>
          </p:nvPr>
        </p:nvSpPr>
        <p:spPr/>
        <p:txBody>
          <a:bodyPr/>
          <a:lstStyle/>
          <a:p>
            <a:r>
              <a:rPr lang="en-US" dirty="0"/>
              <a:t>Promotions</a:t>
            </a:r>
          </a:p>
        </p:txBody>
      </p:sp>
      <p:sp>
        <p:nvSpPr>
          <p:cNvPr id="4" name="Date Placeholder 3">
            <a:extLst>
              <a:ext uri="{FF2B5EF4-FFF2-40B4-BE49-F238E27FC236}">
                <a16:creationId xmlns:a16="http://schemas.microsoft.com/office/drawing/2014/main" id="{7E2D6F2F-A75A-7476-495F-7A91C1C2B175}"/>
              </a:ext>
            </a:extLst>
          </p:cNvPr>
          <p:cNvSpPr>
            <a:spLocks noGrp="1"/>
          </p:cNvSpPr>
          <p:nvPr>
            <p:ph type="dt" sz="half" idx="2"/>
          </p:nvPr>
        </p:nvSpPr>
        <p:spPr/>
        <p:txBody>
          <a:bodyPr/>
          <a:lstStyle/>
          <a:p>
            <a:pPr>
              <a:defRPr/>
            </a:pPr>
            <a:r>
              <a:rPr lang="en-US"/>
              <a:t>1/17/24</a:t>
            </a:r>
            <a:endParaRPr lang="en-US" dirty="0"/>
          </a:p>
        </p:txBody>
      </p:sp>
      <p:sp>
        <p:nvSpPr>
          <p:cNvPr id="5" name="Footer Placeholder 4">
            <a:extLst>
              <a:ext uri="{FF2B5EF4-FFF2-40B4-BE49-F238E27FC236}">
                <a16:creationId xmlns:a16="http://schemas.microsoft.com/office/drawing/2014/main" id="{D474A74A-51D6-4653-5C6A-AD1AEFAB2794}"/>
              </a:ext>
            </a:extLst>
          </p:cNvPr>
          <p:cNvSpPr>
            <a:spLocks noGrp="1"/>
          </p:cNvSpPr>
          <p:nvPr>
            <p:ph type="ftr" sz="quarter" idx="3"/>
          </p:nvPr>
        </p:nvSpPr>
        <p:spPr/>
        <p:txBody>
          <a:bodyPr/>
          <a:lstStyle/>
          <a:p>
            <a:pPr>
              <a:defRPr/>
            </a:pPr>
            <a:r>
              <a:rPr lang="en-US"/>
              <a:t>K. Burkett | PPD News </a:t>
            </a:r>
            <a:endParaRPr lang="en-US" b="1" dirty="0"/>
          </a:p>
        </p:txBody>
      </p:sp>
      <p:sp>
        <p:nvSpPr>
          <p:cNvPr id="6" name="Slide Number Placeholder 5">
            <a:extLst>
              <a:ext uri="{FF2B5EF4-FFF2-40B4-BE49-F238E27FC236}">
                <a16:creationId xmlns:a16="http://schemas.microsoft.com/office/drawing/2014/main" id="{BE208233-0A9D-B30F-EE3A-050F0B43171F}"/>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744337369"/>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1112</TotalTime>
  <Words>1139</Words>
  <Application>Microsoft Macintosh PowerPoint</Application>
  <PresentationFormat>On-screen Show (16:9)</PresentationFormat>
  <Paragraphs>124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Fermilab_PPT_090915</vt:lpstr>
      <vt:lpstr>PowerPoint Presentation</vt:lpstr>
      <vt:lpstr>PowerPoint Presentation</vt:lpstr>
      <vt:lpstr>Training</vt:lpstr>
      <vt:lpstr>Site Access Update</vt:lpstr>
      <vt:lpstr>PowerPoint Presentation</vt:lpstr>
      <vt:lpstr>Site Access Update (2)</vt:lpstr>
      <vt:lpstr>Budgets (1)</vt:lpstr>
      <vt:lpstr>Budgets (2)</vt:lpstr>
      <vt:lpstr>Promotions</vt:lpstr>
      <vt:lpstr>Creating one Finance team and one Admin team for the directorate</vt:lpstr>
      <vt:lpstr>Upcoming DOE reviews/briefings</vt:lpstr>
      <vt:lpstr>Lab Agenda </vt:lpstr>
      <vt:lpstr>Lab Agenda – reminder from FY23</vt:lpstr>
      <vt:lpstr>QA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A Burkett</dc:creator>
  <cp:lastModifiedBy>Kevin A Burkett</cp:lastModifiedBy>
  <cp:revision>12</cp:revision>
  <cp:lastPrinted>2014-01-20T19:40:21Z</cp:lastPrinted>
  <dcterms:created xsi:type="dcterms:W3CDTF">2024-01-17T01:47:36Z</dcterms:created>
  <dcterms:modified xsi:type="dcterms:W3CDTF">2024-01-17T20:20:20Z</dcterms:modified>
</cp:coreProperties>
</file>