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564" r:id="rId5"/>
    <p:sldId id="576" r:id="rId6"/>
    <p:sldId id="577" r:id="rId7"/>
    <p:sldId id="581" r:id="rId8"/>
    <p:sldId id="578" r:id="rId9"/>
    <p:sldId id="579" r:id="rId10"/>
    <p:sldId id="580" r:id="rId11"/>
    <p:sldId id="582" r:id="rId1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9900"/>
    <a:srgbClr val="800000"/>
    <a:srgbClr val="5F5F5F"/>
    <a:srgbClr val="FFE699"/>
    <a:srgbClr val="FFCC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29" autoAdjust="0"/>
    <p:restoredTop sz="88215" autoAdjust="0"/>
  </p:normalViewPr>
  <p:slideViewPr>
    <p:cSldViewPr snapToGrid="0" showGuides="1">
      <p:cViewPr varScale="1">
        <p:scale>
          <a:sx n="135" d="100"/>
          <a:sy n="135" d="100"/>
        </p:scale>
        <p:origin x="168" y="184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19/01/2024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19/01/2024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1544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GB"/>
              <a:t>Overtemp in NbTi splice joint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GB"/>
              <a:t>Overtemp in NbTi splice joint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GB"/>
              <a:t>Overtemp in NbTi splice joint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GB"/>
              <a:t>Overtemp in NbTi splice joint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GB"/>
              <a:t>Overtemp in NbTi splice joint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GB"/>
              <a:t>Overtemp in NbTi splice joint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GB"/>
              <a:t>Overtemp in NbTi splice joint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2168" y="2788089"/>
            <a:ext cx="7200000" cy="1432999"/>
          </a:xfrm>
        </p:spPr>
        <p:txBody>
          <a:bodyPr/>
          <a:lstStyle/>
          <a:p>
            <a:r>
              <a:rPr lang="en-GB" alt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MQXFA17</a:t>
            </a:r>
            <a:br>
              <a:rPr lang="en-GB" alt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GB" altLang="en-US" sz="32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Overtemp</a:t>
            </a:r>
            <a:r>
              <a:rPr lang="en-GB" alt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 excursion on </a:t>
            </a:r>
            <a:r>
              <a:rPr lang="en-GB" altLang="en-US" sz="32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NbTi</a:t>
            </a:r>
            <a:r>
              <a:rPr lang="en-GB" alt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 splice</a:t>
            </a:r>
            <a:endParaRPr lang="en-GB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8956" y="4221087"/>
            <a:ext cx="6313762" cy="1081489"/>
          </a:xfrm>
        </p:spPr>
        <p:txBody>
          <a:bodyPr>
            <a:normAutofit/>
          </a:bodyPr>
          <a:lstStyle/>
          <a:p>
            <a:r>
              <a:rPr lang="en-GB" dirty="0"/>
              <a:t>D. Cheng, for the AUP team</a:t>
            </a:r>
          </a:p>
          <a:p>
            <a:r>
              <a:rPr lang="en-US" i="1" dirty="0"/>
              <a:t>January 16, 2024</a:t>
            </a:r>
          </a:p>
          <a:p>
            <a:endParaRPr lang="en-US" i="1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53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FC01F-90E3-D941-84E2-032EB619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C99CE-18B7-DB49-A4B1-BF7F7B1A2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During the magnet splice operations two experienced technicians were assigned to make the second layer splice (“3/4” joint between Q1 and Q4)</a:t>
            </a:r>
          </a:p>
          <a:p>
            <a:r>
              <a:rPr lang="en-US" dirty="0"/>
              <a:t>When the operation was completed both technicians moved on to other tasks</a:t>
            </a:r>
          </a:p>
          <a:p>
            <a:pPr lvl="1"/>
            <a:r>
              <a:rPr lang="en-US" dirty="0"/>
              <a:t>Assumed that the other would turn off the </a:t>
            </a:r>
            <a:r>
              <a:rPr lang="en-US" dirty="0" err="1"/>
              <a:t>variac</a:t>
            </a:r>
            <a:r>
              <a:rPr lang="en-US" dirty="0"/>
              <a:t> that was controlling the heater</a:t>
            </a:r>
          </a:p>
          <a:p>
            <a:r>
              <a:rPr lang="en-US" dirty="0"/>
              <a:t>Approximately ~10 min. passed before building occupants started smelling burning G11</a:t>
            </a:r>
          </a:p>
          <a:p>
            <a:r>
              <a:rPr lang="en-US" dirty="0"/>
              <a:t>The </a:t>
            </a:r>
            <a:r>
              <a:rPr lang="en-US" dirty="0" err="1"/>
              <a:t>variac</a:t>
            </a:r>
            <a:r>
              <a:rPr lang="en-US" dirty="0"/>
              <a:t> was then powered off, but the G11 around the splice block was blackened by that time</a:t>
            </a:r>
          </a:p>
          <a:p>
            <a:pPr lvl="1"/>
            <a:r>
              <a:rPr lang="en-US" dirty="0"/>
              <a:t>No alarms or thermal protection were built into the splice tooling, since it was always supposed to be monitored for solder flow at ~200C, etc. when powered on</a:t>
            </a:r>
          </a:p>
          <a:p>
            <a:r>
              <a:rPr lang="en-US" dirty="0"/>
              <a:t>G11 discoloration was sanded/stoned for clean up, splice was packaged up as normal to stay stable while conditions were examined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A1882-72C2-9249-80E7-AAE8CB9E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BF697-A9E1-B845-B464-0D39A3080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983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FC01F-90E3-D941-84E2-032EB619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C99CE-18B7-DB49-A4B1-BF7F7B1A2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31736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Splice joint setup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A1882-72C2-9249-80E7-AAE8CB9E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BF697-A9E1-B845-B464-0D39A3080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BF42B7-DD87-ED42-9C9E-FCC755A7C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25129" y="2192951"/>
            <a:ext cx="4267199" cy="3200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369966-7EFB-2340-982C-2AE889391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487736" y="2192952"/>
            <a:ext cx="426719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63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FC01F-90E3-D941-84E2-032EB619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(3)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A1882-72C2-9249-80E7-AAE8CB9E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BF697-A9E1-B845-B464-0D39A3080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C87D5B-BD2A-EC46-BE3F-AEE643497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1" y="768600"/>
            <a:ext cx="3200400" cy="320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0756C2-3BF1-2A46-A8E0-20A95EB92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400" y="768600"/>
            <a:ext cx="3200400" cy="3200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EA541B-C0B9-764A-ACAD-0DA1CD279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943600" y="2137854"/>
            <a:ext cx="3657600" cy="2743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05E88D-603E-D64F-81D7-C8A7564546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697" t="976" r="31005" b="22794"/>
          <a:stretch/>
        </p:blipFill>
        <p:spPr>
          <a:xfrm rot="5400000">
            <a:off x="2594100" y="3408414"/>
            <a:ext cx="2695036" cy="392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09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FC01F-90E3-D941-84E2-032EB619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C99CE-18B7-DB49-A4B1-BF7F7B1A2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Because no temperature monitoring was present the actual excursion was unknown</a:t>
            </a:r>
          </a:p>
          <a:p>
            <a:pPr lvl="1"/>
            <a:r>
              <a:rPr lang="en-US" dirty="0"/>
              <a:t>Flux burns off ~380 C, so temperature must have exceeded this value</a:t>
            </a:r>
          </a:p>
          <a:p>
            <a:r>
              <a:rPr lang="en-US" dirty="0"/>
              <a:t>Some sample G11 ”burn tests” were performed</a:t>
            </a:r>
          </a:p>
          <a:p>
            <a:pPr lvl="1"/>
            <a:r>
              <a:rPr lang="en-US" dirty="0"/>
              <a:t>One G11 pole key (bulk)</a:t>
            </a:r>
          </a:p>
          <a:p>
            <a:pPr lvl="2"/>
            <a:r>
              <a:rPr lang="en-US" dirty="0"/>
              <a:t>solder melts @ 190C </a:t>
            </a:r>
            <a:r>
              <a:rPr lang="en-US" dirty="0" err="1"/>
              <a:t>approx</a:t>
            </a:r>
            <a:r>
              <a:rPr lang="en-US" dirty="0"/>
              <a:t> 1 min 30 sec</a:t>
            </a:r>
          </a:p>
          <a:p>
            <a:pPr lvl="2"/>
            <a:r>
              <a:rPr lang="en-US" dirty="0"/>
              <a:t>Flux is gone  @ 3 min 45 sec 380C</a:t>
            </a:r>
          </a:p>
          <a:p>
            <a:pPr lvl="2"/>
            <a:r>
              <a:rPr lang="en-US" dirty="0"/>
              <a:t>Discoloration  @</a:t>
            </a:r>
            <a:r>
              <a:rPr lang="en-US" dirty="0" err="1"/>
              <a:t>approx</a:t>
            </a:r>
            <a:r>
              <a:rPr lang="en-US" dirty="0"/>
              <a:t> 380C-410C</a:t>
            </a:r>
          </a:p>
          <a:p>
            <a:pPr lvl="2"/>
            <a:r>
              <a:rPr lang="en-US" dirty="0"/>
              <a:t>Burnt G11 smell @ 410-415C</a:t>
            </a:r>
          </a:p>
          <a:p>
            <a:pPr lvl="2"/>
            <a:r>
              <a:rPr lang="en-US" dirty="0"/>
              <a:t>Visibly G11 burnt @ 480C</a:t>
            </a:r>
          </a:p>
          <a:p>
            <a:pPr lvl="2"/>
            <a:r>
              <a:rPr lang="en-US" dirty="0"/>
              <a:t>520c @6 min 30 sec </a:t>
            </a:r>
          </a:p>
          <a:p>
            <a:pPr lvl="1"/>
            <a:r>
              <a:rPr lang="en-US" dirty="0"/>
              <a:t>One thinner piece (~1/8” plate)</a:t>
            </a:r>
          </a:p>
          <a:p>
            <a:pPr lvl="2"/>
            <a:r>
              <a:rPr lang="en-US" dirty="0"/>
              <a:t>solder melts @ 190 1min 30sec</a:t>
            </a:r>
          </a:p>
          <a:p>
            <a:pPr lvl="2"/>
            <a:r>
              <a:rPr lang="en-US" dirty="0"/>
              <a:t>Flux is gone @ 3 min 45 sec 380C </a:t>
            </a:r>
          </a:p>
          <a:p>
            <a:pPr lvl="2"/>
            <a:r>
              <a:rPr lang="en-US" dirty="0"/>
              <a:t>~400 C visibly discoloring @ 4 min, and delaminating</a:t>
            </a:r>
          </a:p>
          <a:p>
            <a:pPr lvl="1"/>
            <a:r>
              <a:rPr lang="en-US" dirty="0"/>
              <a:t>Same clean up method Acetone and a wire brush after cool down</a:t>
            </a:r>
          </a:p>
          <a:p>
            <a:endParaRPr lang="en-US" dirty="0"/>
          </a:p>
          <a:p>
            <a:r>
              <a:rPr lang="en-US" dirty="0"/>
              <a:t>Preliminary conclusion from these tests is the the joint may be reached anywhere from 400C - 500C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A1882-72C2-9249-80E7-AAE8CB9E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BF697-A9E1-B845-B464-0D39A3080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978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FC01F-90E3-D941-84E2-032EB619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Examination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A1882-72C2-9249-80E7-AAE8CB9E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BF697-A9E1-B845-B464-0D39A3080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9CD504-73BE-4C45-A492-0DFCD8D3C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600" y="3598736"/>
            <a:ext cx="2743200" cy="2743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EB8C47-24DB-2E45-9344-4D65268DB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33" y="746600"/>
            <a:ext cx="2743200" cy="2743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418074-7A82-B54F-BABC-382858841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9084" y="754857"/>
            <a:ext cx="2743200" cy="2743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CE7D07C-C8CC-294F-823F-534D9F27A8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9755" y="3555604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76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FC01F-90E3-D941-84E2-032EB619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Examination Possible?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C99CE-18B7-DB49-A4B1-BF7F7B1A2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900000"/>
            <a:ext cx="7920000" cy="173236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Can the CLIQ lead be used to determine temperature excursion in the joint?</a:t>
            </a:r>
          </a:p>
          <a:p>
            <a:pPr lvl="1"/>
            <a:r>
              <a:rPr lang="en-US" dirty="0"/>
              <a:t>Micrograph possible to compare with non-heated CLIQ lead?</a:t>
            </a:r>
          </a:p>
          <a:p>
            <a:r>
              <a:rPr lang="en-US"/>
              <a:t>This might be a </a:t>
            </a:r>
            <a:r>
              <a:rPr lang="en-US" dirty="0"/>
              <a:t>NDE way to determine temperature excursion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A1882-72C2-9249-80E7-AAE8CB9E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BF697-A9E1-B845-B464-0D39A3080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2146EB-7D26-FA42-B534-200607CDB1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40" r="33202"/>
          <a:stretch/>
        </p:blipFill>
        <p:spPr>
          <a:xfrm rot="5400000">
            <a:off x="4009691" y="1845653"/>
            <a:ext cx="371301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52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D08B0-68E4-C647-A4AD-E689CF9C8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E63EA-45AF-514A-943D-653F9C322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Splice joint was measured; currently showing 60 µohm resistance </a:t>
            </a:r>
            <a:r>
              <a:rPr lang="en-US"/>
              <a:t>across the joint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C0B51-F346-1A49-BF49-D022F2DF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B30BE-3E2D-C54A-A987-1007EE0363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Overtemp in NbTi splice joint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5320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8EF391-2BAD-45F4-B22E-736040720C99}">
  <ds:schemaRefs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8946e33d-fd2f-4ae4-8ee9-d90c129cdf9e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72349</TotalTime>
  <Words>409</Words>
  <Application>Microsoft Macintosh PowerPoint</Application>
  <PresentationFormat>On-screen Show (4:3)</PresentationFormat>
  <Paragraphs>55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</vt:lpstr>
      <vt:lpstr>Thème Office</vt:lpstr>
      <vt:lpstr>MQXFA17 Overtemp excursion on NbTi splice</vt:lpstr>
      <vt:lpstr>Background</vt:lpstr>
      <vt:lpstr>Background (2)</vt:lpstr>
      <vt:lpstr>Background (3)</vt:lpstr>
      <vt:lpstr>Preliminary Examination</vt:lpstr>
      <vt:lpstr>Preliminary Examination</vt:lpstr>
      <vt:lpstr>Additional Examination Possible?</vt:lpstr>
      <vt:lpstr>Update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MQXFA03 Preload Progress</dc:title>
  <dc:creator>Heng Pan</dc:creator>
  <cp:lastModifiedBy>Dan Cheng</cp:lastModifiedBy>
  <cp:revision>865</cp:revision>
  <cp:lastPrinted>2017-05-11T15:20:58Z</cp:lastPrinted>
  <dcterms:created xsi:type="dcterms:W3CDTF">2020-02-10T17:47:20Z</dcterms:created>
  <dcterms:modified xsi:type="dcterms:W3CDTF">2024-01-19T19:00:07Z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