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63" r:id="rId5"/>
    <p:sldId id="388" r:id="rId6"/>
    <p:sldId id="654" r:id="rId7"/>
    <p:sldId id="1082" r:id="rId8"/>
    <p:sldId id="1078" r:id="rId9"/>
    <p:sldId id="1099" r:id="rId10"/>
    <p:sldId id="1100" r:id="rId11"/>
    <p:sldId id="1101" r:id="rId12"/>
    <p:sldId id="1104" r:id="rId13"/>
    <p:sldId id="1102" r:id="rId14"/>
    <p:sldId id="1103" r:id="rId15"/>
    <p:sldId id="772" r:id="rId16"/>
    <p:sldId id="706" r:id="rId17"/>
    <p:sldId id="699" r:id="rId18"/>
    <p:sldId id="700" r:id="rId19"/>
    <p:sldId id="701" r:id="rId20"/>
    <p:sldId id="453" r:id="rId21"/>
    <p:sldId id="390" r:id="rId22"/>
    <p:sldId id="391" r:id="rId23"/>
    <p:sldId id="393" r:id="rId24"/>
    <p:sldId id="394" r:id="rId25"/>
    <p:sldId id="395" r:id="rId26"/>
    <p:sldId id="396" r:id="rId27"/>
    <p:sldId id="397" r:id="rId28"/>
    <p:sldId id="398" r:id="rId29"/>
    <p:sldId id="392" r:id="rId30"/>
    <p:sldId id="432" r:id="rId31"/>
    <p:sldId id="433" r:id="rId32"/>
    <p:sldId id="399" r:id="rId33"/>
    <p:sldId id="458" r:id="rId34"/>
    <p:sldId id="459" r:id="rId35"/>
    <p:sldId id="981" r:id="rId36"/>
    <p:sldId id="1083" r:id="rId37"/>
    <p:sldId id="1084" r:id="rId38"/>
    <p:sldId id="1085" r:id="rId39"/>
    <p:sldId id="1086" r:id="rId40"/>
    <p:sldId id="1087" r:id="rId41"/>
    <p:sldId id="1088" r:id="rId42"/>
    <p:sldId id="1089" r:id="rId43"/>
    <p:sldId id="1090" r:id="rId44"/>
    <p:sldId id="1091" r:id="rId45"/>
    <p:sldId id="1092" r:id="rId46"/>
    <p:sldId id="1093" r:id="rId47"/>
    <p:sldId id="1094" r:id="rId48"/>
    <p:sldId id="1095" r:id="rId49"/>
    <p:sldId id="1096" r:id="rId50"/>
    <p:sldId id="1097" r:id="rId51"/>
    <p:sldId id="1098" r:id="rId52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52F74B74-FDE4-4FF4-BBDE-D2AA16774B34}">
          <p14:sldIdLst>
            <p14:sldId id="263"/>
            <p14:sldId id="388"/>
            <p14:sldId id="654"/>
          </p14:sldIdLst>
        </p14:section>
        <p14:section name="DRs - Coil 159, Cable 1192" id="{7F7D52EE-5D1D-4821-884A-E6317D270092}">
          <p14:sldIdLst>
            <p14:sldId id="1082"/>
            <p14:sldId id="1078"/>
            <p14:sldId id="1099"/>
            <p14:sldId id="1100"/>
            <p14:sldId id="1101"/>
          </p14:sldIdLst>
        </p14:section>
        <p14:section name="DRs - Coil 158, Cable 1257" id="{1AA4EC88-CF3E-48B3-9821-E8C029AA2215}">
          <p14:sldIdLst>
            <p14:sldId id="1104"/>
            <p14:sldId id="1102"/>
            <p14:sldId id="1103"/>
          </p14:sldIdLst>
        </p14:section>
        <p14:section name="END. STOP. FINI." id="{B0492AD0-DA11-497F-BBAA-9822B72F0353}">
          <p14:sldIdLst>
            <p14:sldId id="772"/>
          </p14:sldIdLst>
        </p14:section>
        <p14:section name="Backup, Conductor Data" id="{EC339FB1-3591-4CE3-8C74-EECB1569C157}">
          <p14:sldIdLst>
            <p14:sldId id="706"/>
            <p14:sldId id="699"/>
            <p14:sldId id="700"/>
            <p14:sldId id="701"/>
          </p14:sldIdLst>
        </p14:section>
        <p14:section name="Backup, QXFA-159 / P43OL1192" id="{8FE09EE3-5BBA-4BFD-B950-93D7B09D42D0}">
          <p14:sldIdLst>
            <p14:sldId id="453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2"/>
            <p14:sldId id="432"/>
            <p14:sldId id="433"/>
            <p14:sldId id="399"/>
            <p14:sldId id="458"/>
            <p14:sldId id="459"/>
            <p14:sldId id="981"/>
          </p14:sldIdLst>
        </p14:section>
        <p14:section name="Backup, QXFA-158 / P43OL1257" id="{C25D71BF-2159-4556-AF4E-4F10199FF553}">
          <p14:sldIdLst>
            <p14:sldId id="1083"/>
            <p14:sldId id="1084"/>
            <p14:sldId id="1085"/>
            <p14:sldId id="1086"/>
            <p14:sldId id="1087"/>
            <p14:sldId id="1088"/>
            <p14:sldId id="1089"/>
            <p14:sldId id="1090"/>
            <p14:sldId id="1091"/>
            <p14:sldId id="1092"/>
            <p14:sldId id="1093"/>
            <p14:sldId id="1094"/>
            <p14:sldId id="1095"/>
            <p14:sldId id="1096"/>
            <p14:sldId id="1097"/>
            <p14:sldId id="10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  <p:cmAuthor id="4" name="Michael  Naus" initials="MN" lastIdx="6" clrIdx="3">
    <p:extLst>
      <p:ext uri="{19B8F6BF-5375-455C-9EA6-DF929625EA0E}">
        <p15:presenceInfo xmlns:p15="http://schemas.microsoft.com/office/powerpoint/2012/main" userId="S::naus@lbl.gov::d0eaffb1-e974-4241-9195-f86b262c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67"/>
    <a:srgbClr val="339966"/>
    <a:srgbClr val="000099"/>
    <a:srgbClr val="1F677F"/>
    <a:srgbClr val="FCF842"/>
    <a:srgbClr val="F3FEBE"/>
    <a:srgbClr val="FFFF00"/>
    <a:srgbClr val="FFFF99"/>
    <a:srgbClr val="9933FF"/>
    <a:srgbClr val="64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0" autoAdjust="0"/>
    <p:restoredTop sz="9640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44" y="216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22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23/01/2024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23/01/2024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F0242DA-51DE-4C21-B9A7-36B936F3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089CA4B-572E-4326-A774-2F57EF4E5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63F3E2C-5D55-4B04-AA84-8D8D11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0C1B6-764C-4D88-B54E-48CA2BB2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7DD60D-D473-4A2A-B2F8-CF21FD6F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0D94D72-23F3-4578-B86A-FBACF95F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8529" y="2232713"/>
            <a:ext cx="6109678" cy="2200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u="sng" dirty="0">
                <a:latin typeface="+mn-lt"/>
              </a:rPr>
              <a:t>MQXFA12b</a:t>
            </a:r>
            <a:br>
              <a:rPr lang="en-US" dirty="0">
                <a:latin typeface="+mn-lt"/>
              </a:rPr>
            </a:br>
            <a:r>
              <a:rPr lang="en-US" sz="1800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Magnets 302.2.02 and 03 –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•  Strand Procurement &amp; Testing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•  Cable Fabrication &amp; Testing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8529" y="4621298"/>
            <a:ext cx="4431172" cy="104183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&amp; CAM)</a:t>
            </a:r>
          </a:p>
          <a:p>
            <a:r>
              <a:rPr lang="en-GB" b="1" i="1" dirty="0">
                <a:sym typeface="Wingdings" panose="05000000000000000000" pitchFamily="2" charset="2"/>
              </a:rPr>
              <a:t>Mike Naus </a:t>
            </a:r>
            <a:r>
              <a:rPr lang="en-GB" dirty="0">
                <a:sym typeface="Wingdings" panose="05000000000000000000" pitchFamily="2" charset="2"/>
              </a:rPr>
              <a:t>– LBNL (302.2.03 L3 Deputy &amp; CAM Deputy)</a:t>
            </a:r>
          </a:p>
          <a:p>
            <a:r>
              <a:rPr lang="en-GB" dirty="0">
                <a:sym typeface="Wingdings" panose="05000000000000000000" pitchFamily="2" charset="2"/>
              </a:rPr>
              <a:t>Elizabeth Lee – LBNL</a:t>
            </a:r>
          </a:p>
          <a:p>
            <a:r>
              <a:rPr lang="en-GB" dirty="0">
                <a:sym typeface="Wingdings" panose="05000000000000000000" pitchFamily="2" charset="2"/>
              </a:rPr>
              <a:t>Jonathan Lee – LBNL Intern Student (now Grad Student at NHMFL)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665" y="585576"/>
            <a:ext cx="3167875" cy="1372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599" y="585576"/>
            <a:ext cx="3427692" cy="14287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QXFA-158/ P43OL1257: RRR Reaction Temperatures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MQXFA13b Coils Acceptance Review - 08 Nov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83744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26288"/>
            <a:ext cx="8078212" cy="52300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1</a:t>
            </a:r>
            <a:r>
              <a:rPr lang="en-US" sz="2000" dirty="0"/>
              <a:t>: Sample reaction TCs outside of calibration window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2:</a:t>
            </a:r>
            <a:r>
              <a:rPr lang="en-US" sz="2000" dirty="0"/>
              <a:t> Range of TC values along the sample length during HT plateaus varied by more than 2 °C.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210C Plateau: Range = 4.2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400C Plateau: Range = 6.0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665C Plateau: Range = 7.0 °C</a:t>
            </a:r>
            <a:endParaRPr lang="en-US" sz="1600" dirty="0"/>
          </a:p>
          <a:p>
            <a:pPr>
              <a:spcBef>
                <a:spcPts val="24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 1:</a:t>
            </a:r>
            <a:r>
              <a:rPr lang="en-US" sz="2000" dirty="0"/>
              <a:t> Unable to calibrate TCs in RRR furnace, as built (fixed)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 2: </a:t>
            </a:r>
            <a:r>
              <a:rPr lang="en-US" sz="2000" dirty="0"/>
              <a:t>TC drift coupled with the inability to calibrate.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/>
            <a:r>
              <a:rPr lang="en-US" sz="2000" dirty="0"/>
              <a:t>Quartz-encapsulated witness wire RRR was within normal range</a:t>
            </a:r>
          </a:p>
          <a:p>
            <a:pPr lvl="1"/>
            <a:r>
              <a:rPr lang="en-US" sz="2000" dirty="0"/>
              <a:t>Average temperatures within the ±5°C spec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210C Plateau, </a:t>
            </a:r>
            <a:r>
              <a:rPr lang="fr-FR" sz="1600" dirty="0" err="1"/>
              <a:t>Average</a:t>
            </a:r>
            <a:r>
              <a:rPr lang="fr-FR" sz="1600" dirty="0"/>
              <a:t> = 211.9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400C Plateau, </a:t>
            </a:r>
            <a:r>
              <a:rPr lang="fr-FR" sz="1600" dirty="0" err="1"/>
              <a:t>Average</a:t>
            </a:r>
            <a:r>
              <a:rPr lang="fr-FR" sz="1600" dirty="0"/>
              <a:t> = 400.8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665C Plateau, </a:t>
            </a:r>
            <a:r>
              <a:rPr lang="fr-FR" sz="1600" dirty="0" err="1"/>
              <a:t>Average</a:t>
            </a:r>
            <a:r>
              <a:rPr lang="fr-FR" sz="1600" dirty="0"/>
              <a:t> = 667.5 °C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81851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#12324 (1 of 2)</a:t>
            </a:r>
          </a:p>
        </p:txBody>
      </p:sp>
    </p:spTree>
    <p:extLst>
      <p:ext uri="{BB962C8B-B14F-4D97-AF65-F5344CB8AC3E}">
        <p14:creationId xmlns:p14="http://schemas.microsoft.com/office/powerpoint/2010/main" val="277662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QXFA-158/ P43OL1257: Cable Residual Twist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MQXFA13b Coils Acceptance Review - 08 Nov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83744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920718"/>
            <a:ext cx="7920000" cy="2820746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Cable residual twist 5° above upper spec (155° vs 150°)</a:t>
            </a:r>
          </a:p>
          <a:p>
            <a:pPr marL="746125" indent="-746125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Unknown. Process variation.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marL="573088" lvl="1" indent="-342900">
              <a:spcBef>
                <a:spcPts val="600"/>
              </a:spcBef>
            </a:pPr>
            <a:r>
              <a:rPr lang="en-US" sz="2000" dirty="0"/>
              <a:t>FNAL had previously stated this is not a hard limit</a:t>
            </a:r>
          </a:p>
          <a:p>
            <a:pPr marL="973138" lvl="2" indent="-342900">
              <a:spcBef>
                <a:spcPts val="600"/>
              </a:spcBef>
            </a:pPr>
            <a:r>
              <a:rPr lang="en-US" sz="1800" dirty="0"/>
              <a:t>Cable at 170° previously allowed without issue (Cable #1161)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81851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#12366 (2 of 2)</a:t>
            </a:r>
          </a:p>
        </p:txBody>
      </p:sp>
    </p:spTree>
    <p:extLst>
      <p:ext uri="{BB962C8B-B14F-4D97-AF65-F5344CB8AC3E}">
        <p14:creationId xmlns:p14="http://schemas.microsoft.com/office/powerpoint/2010/main" val="1298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</p:spPr>
        <p:txBody>
          <a:bodyPr anchor="ctr"/>
          <a:lstStyle/>
          <a:p>
            <a:pPr algn="ctr"/>
            <a:r>
              <a:rPr lang="en-US" sz="3600" dirty="0"/>
              <a:t>END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[Back-Up Slides Below]</a:t>
            </a:r>
          </a:p>
        </p:txBody>
      </p:sp>
    </p:spTree>
    <p:extLst>
      <p:ext uri="{BB962C8B-B14F-4D97-AF65-F5344CB8AC3E}">
        <p14:creationId xmlns:p14="http://schemas.microsoft.com/office/powerpoint/2010/main" val="212799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4" y="1212048"/>
            <a:ext cx="7765311" cy="48322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All strands ordered per the “HiLumi” specification under the AUP program, per the following POs: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FNAL PO 646116 SA1 Shipment 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FNAL PO 655175 Shipment A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FNAL PO 667037 Shipment D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Conductor Description:  </a:t>
            </a:r>
          </a:p>
          <a:p>
            <a:pPr lvl="1"/>
            <a:r>
              <a:rPr lang="en-US" sz="2000" dirty="0"/>
              <a:t>Ø0.85 mm, 108/127 stack, Ti-doped, Reduced-Sn core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MQXFA13b Coils Acceptance Review - 08 Nov 2023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55E90-717B-E139-B3D1-6AF59050D6E6}"/>
              </a:ext>
            </a:extLst>
          </p:cNvPr>
          <p:cNvCxnSpPr/>
          <p:nvPr/>
        </p:nvCxnSpPr>
        <p:spPr>
          <a:xfrm>
            <a:off x="512721" y="803561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B1518-8C13-D54C-E50A-DDA091C4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" t="31856" r="1740" b="6289"/>
          <a:stretch/>
        </p:blipFill>
        <p:spPr>
          <a:xfrm>
            <a:off x="156714" y="2267520"/>
            <a:ext cx="8649189" cy="40702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38097" y="1695178"/>
            <a:ext cx="914400" cy="612648"/>
          </a:xfrm>
          <a:prstGeom prst="wedgeRectCallout">
            <a:avLst>
              <a:gd name="adj1" fmla="val 20034"/>
              <a:gd name="adj2" fmla="val 142374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306286" y="1712991"/>
            <a:ext cx="1097268" cy="612648"/>
          </a:xfrm>
          <a:prstGeom prst="wedgeRectCallout">
            <a:avLst>
              <a:gd name="adj1" fmla="val -6858"/>
              <a:gd name="adj2" fmla="val 134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482375" y="1712991"/>
            <a:ext cx="914400" cy="612648"/>
          </a:xfrm>
          <a:prstGeom prst="wedgeRectCallout">
            <a:avLst>
              <a:gd name="adj1" fmla="val -22514"/>
              <a:gd name="adj2" fmla="val 1275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7876F5-5B28-E945-EB86-41343F3C509F}"/>
              </a:ext>
            </a:extLst>
          </p:cNvPr>
          <p:cNvSpPr txBox="1">
            <a:spLocks/>
          </p:cNvSpPr>
          <p:nvPr/>
        </p:nvSpPr>
        <p:spPr>
          <a:xfrm>
            <a:off x="612000" y="118744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Strand Production Data – </a:t>
            </a:r>
            <a:r>
              <a:rPr lang="en-US" i="1" dirty="0"/>
              <a:t>I</a:t>
            </a:r>
            <a:r>
              <a:rPr lang="en-US" i="1" baseline="-25000" dirty="0"/>
              <a:t>c, 15T</a:t>
            </a:r>
            <a:r>
              <a:rPr lang="en-US" i="1" dirty="0"/>
              <a:t> </a:t>
            </a:r>
            <a:endParaRPr lang="en-US" i="1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7268C0-13E7-C407-6170-F74D0A31D40A}"/>
              </a:ext>
            </a:extLst>
          </p:cNvPr>
          <p:cNvCxnSpPr/>
          <p:nvPr/>
        </p:nvCxnSpPr>
        <p:spPr>
          <a:xfrm>
            <a:off x="512721" y="820114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4BDBB0-CC1B-755E-CE53-6E4EE295E7A3}"/>
              </a:ext>
            </a:extLst>
          </p:cNvPr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Yellow boxes indicate strand data for this cables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F961A8-FDB0-4FF6-4446-A1F3186290C1}"/>
              </a:ext>
            </a:extLst>
          </p:cNvPr>
          <p:cNvSpPr/>
          <p:nvPr/>
        </p:nvSpPr>
        <p:spPr>
          <a:xfrm>
            <a:off x="5910263" y="3019825"/>
            <a:ext cx="100012" cy="2812200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2583A-D859-34D2-D953-2721854A8ED4}"/>
              </a:ext>
            </a:extLst>
          </p:cNvPr>
          <p:cNvSpPr/>
          <p:nvPr/>
        </p:nvSpPr>
        <p:spPr>
          <a:xfrm>
            <a:off x="4005263" y="3019825"/>
            <a:ext cx="100012" cy="2812200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F357D-C226-6A10-667E-596CB7F1E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" t="33013" r="4830" b="7432"/>
          <a:stretch/>
        </p:blipFill>
        <p:spPr>
          <a:xfrm>
            <a:off x="122945" y="2069888"/>
            <a:ext cx="8828953" cy="40788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10950" y="1526607"/>
            <a:ext cx="914400" cy="612648"/>
          </a:xfrm>
          <a:prstGeom prst="wedgeRectCallout">
            <a:avLst>
              <a:gd name="adj1" fmla="val -8538"/>
              <a:gd name="adj2" fmla="val 12607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587616" y="1505983"/>
            <a:ext cx="1097268" cy="612648"/>
          </a:xfrm>
          <a:prstGeom prst="wedgeRectCallout">
            <a:avLst>
              <a:gd name="adj1" fmla="val -20163"/>
              <a:gd name="adj2" fmla="val 1394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09416" y="1139652"/>
            <a:ext cx="914400" cy="612648"/>
          </a:xfrm>
          <a:prstGeom prst="wedgeRectCallout">
            <a:avLst>
              <a:gd name="adj1" fmla="val -61168"/>
              <a:gd name="adj2" fmla="val 19782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F056C1-8833-030F-0756-3991D897B384}"/>
              </a:ext>
            </a:extLst>
          </p:cNvPr>
          <p:cNvSpPr txBox="1">
            <a:spLocks/>
          </p:cNvSpPr>
          <p:nvPr/>
        </p:nvSpPr>
        <p:spPr>
          <a:xfrm>
            <a:off x="548684" y="14866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Strand Production Data – </a:t>
            </a:r>
            <a:r>
              <a:rPr lang="en-US" i="1" dirty="0"/>
              <a:t>I</a:t>
            </a:r>
            <a:r>
              <a:rPr lang="en-US" i="1" baseline="-25000" dirty="0"/>
              <a:t>c, 12T</a:t>
            </a:r>
            <a:r>
              <a:rPr lang="en-US" i="1" dirty="0"/>
              <a:t> </a:t>
            </a:r>
            <a:endParaRPr lang="en-US" i="1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ADA61E-B9F2-342D-51EB-E2AA64392E74}"/>
              </a:ext>
            </a:extLst>
          </p:cNvPr>
          <p:cNvCxnSpPr/>
          <p:nvPr/>
        </p:nvCxnSpPr>
        <p:spPr>
          <a:xfrm>
            <a:off x="548684" y="865398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6A5BDA-5133-5FBE-2604-E75F1F80E97A}"/>
              </a:ext>
            </a:extLst>
          </p:cNvPr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Yellow boxes indicate strand data for this cables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FFC08-22E3-BC0B-14F9-76ABABFF6D2E}"/>
              </a:ext>
            </a:extLst>
          </p:cNvPr>
          <p:cNvSpPr/>
          <p:nvPr/>
        </p:nvSpPr>
        <p:spPr>
          <a:xfrm>
            <a:off x="6334124" y="2807594"/>
            <a:ext cx="118593" cy="2883714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476F9-A969-6D4F-914C-CBC28EAC71B6}"/>
              </a:ext>
            </a:extLst>
          </p:cNvPr>
          <p:cNvSpPr/>
          <p:nvPr/>
        </p:nvSpPr>
        <p:spPr>
          <a:xfrm>
            <a:off x="4319586" y="2807594"/>
            <a:ext cx="118593" cy="2883714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BDDBD1E-3A20-146B-B5D8-03CB030D1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" t="35538" r="2353" b="6854"/>
          <a:stretch/>
        </p:blipFill>
        <p:spPr>
          <a:xfrm>
            <a:off x="113268" y="2029991"/>
            <a:ext cx="8854672" cy="3871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586173"/>
          </a:xfrm>
        </p:spPr>
        <p:txBody>
          <a:bodyPr/>
          <a:lstStyle/>
          <a:p>
            <a:r>
              <a:rPr lang="en-US" dirty="0"/>
              <a:t>Strand Production Data - RRR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898" y="850698"/>
            <a:ext cx="7565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Data for 15% rolled strand predicts the RRR at cable sharp bend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Lab: IEC method, Supplier: 20K method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Inter-lab comparisons have validated approaches (see QP)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25CFAC-1C72-EF0F-A578-2457B20158DF}"/>
              </a:ext>
            </a:extLst>
          </p:cNvPr>
          <p:cNvCxnSpPr/>
          <p:nvPr/>
        </p:nvCxnSpPr>
        <p:spPr>
          <a:xfrm>
            <a:off x="512721" y="766173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B9FA25-6693-18B6-8D4E-8B2874D9EBE9}"/>
              </a:ext>
            </a:extLst>
          </p:cNvPr>
          <p:cNvSpPr txBox="1"/>
          <p:nvPr/>
        </p:nvSpPr>
        <p:spPr>
          <a:xfrm>
            <a:off x="6098236" y="5901235"/>
            <a:ext cx="2511164" cy="5232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Yellow boxes indicate strand data for this cables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05F02-58A9-20DD-0308-9B01DE92E142}"/>
              </a:ext>
            </a:extLst>
          </p:cNvPr>
          <p:cNvSpPr/>
          <p:nvPr/>
        </p:nvSpPr>
        <p:spPr>
          <a:xfrm>
            <a:off x="6172199" y="2575674"/>
            <a:ext cx="73673" cy="2825983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92751-F673-A003-A662-B1BE555A0CE2}"/>
              </a:ext>
            </a:extLst>
          </p:cNvPr>
          <p:cNvSpPr/>
          <p:nvPr/>
        </p:nvSpPr>
        <p:spPr>
          <a:xfrm>
            <a:off x="4190999" y="2575674"/>
            <a:ext cx="73673" cy="2825983"/>
          </a:xfrm>
          <a:prstGeom prst="rect">
            <a:avLst/>
          </a:prstGeom>
          <a:solidFill>
            <a:srgbClr val="FFED67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QXFA-159 / P43OL1192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14 Apr 2022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466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1800" dirty="0"/>
              <a:t>PO08S00677A02U	x 12 ULs</a:t>
            </a:r>
          </a:p>
          <a:p>
            <a:pPr lvl="1"/>
            <a:r>
              <a:rPr lang="pl-PL" sz="1800" dirty="0"/>
              <a:t>PO08S00683A01U	x 8 ULs</a:t>
            </a:r>
          </a:p>
          <a:p>
            <a:pPr lvl="1"/>
            <a:r>
              <a:rPr lang="pl-PL" sz="1800" dirty="0"/>
              <a:t>PO08S00683A02U	x 8 ULs</a:t>
            </a:r>
          </a:p>
          <a:p>
            <a:pPr lvl="1"/>
            <a:r>
              <a:rPr lang="pl-PL" sz="1800" dirty="0"/>
              <a:t>PO08S00686A01U	x 12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120L43A7400804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#187781-1: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333950" y="1691660"/>
            <a:ext cx="238050" cy="12801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39" y="214706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&amp; Coil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54" y="4110320"/>
            <a:ext cx="7479157" cy="492964"/>
          </a:xfrm>
        </p:spPr>
        <p:txBody>
          <a:bodyPr>
            <a:normAutofit/>
          </a:bodyPr>
          <a:lstStyle/>
          <a:p>
            <a:r>
              <a:rPr lang="en-US" sz="2000" dirty="0"/>
              <a:t>All cables are 2</a:t>
            </a:r>
            <a:r>
              <a:rPr lang="en-US" sz="2000" baseline="30000" dirty="0"/>
              <a:t>nd</a:t>
            </a:r>
            <a:r>
              <a:rPr lang="en-US" sz="2000" dirty="0"/>
              <a:t> generation QXF cables produced under AUP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MQXFA13b Coils Acceptance Review - 08 Nov 2023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B9ACF-25E8-462F-9595-8BC300DD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21640"/>
              </p:ext>
            </p:extLst>
          </p:nvPr>
        </p:nvGraphicFramePr>
        <p:xfrm>
          <a:off x="2664296" y="2253531"/>
          <a:ext cx="3361297" cy="148336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510571">
                  <a:extLst>
                    <a:ext uri="{9D8B030D-6E8A-4147-A177-3AD203B41FA5}">
                      <a16:colId xmlns:a16="http://schemas.microsoft.com/office/drawing/2014/main" val="1908576917"/>
                    </a:ext>
                  </a:extLst>
                </a:gridCol>
                <a:gridCol w="1850726">
                  <a:extLst>
                    <a:ext uri="{9D8B030D-6E8A-4147-A177-3AD203B41FA5}">
                      <a16:colId xmlns:a16="http://schemas.microsoft.com/office/drawing/2014/main" val="1135130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6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1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053932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83EC53-776C-396C-3331-E34ED79803E3}"/>
              </a:ext>
            </a:extLst>
          </p:cNvPr>
          <p:cNvCxnSpPr/>
          <p:nvPr/>
        </p:nvCxnSpPr>
        <p:spPr>
          <a:xfrm>
            <a:off x="512721" y="99566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DA9850-4571-3143-65B6-F2659BC24CFE}"/>
              </a:ext>
            </a:extLst>
          </p:cNvPr>
          <p:cNvSpPr txBox="1"/>
          <p:nvPr/>
        </p:nvSpPr>
        <p:spPr>
          <a:xfrm>
            <a:off x="5976233" y="2549084"/>
            <a:ext cx="197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Spare. Already approved. Not reviewed here.</a:t>
            </a:r>
          </a:p>
        </p:txBody>
      </p: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0.014%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D9F90-A302-AD56-604C-1EA1B38A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01" y="1057450"/>
            <a:ext cx="7361219" cy="44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150°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1.533 mm</a:t>
            </a:r>
          </a:p>
          <a:p>
            <a:pPr lvl="1"/>
            <a:r>
              <a:rPr lang="en-US" dirty="0"/>
              <a:t>Production tail end: 1.532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FFB62-1B19-959D-1ACE-EFB12265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3E2D-8781-1211-8B4D-2CD567904598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52E2-8A91-949A-1EB4-9136B5C3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30953-4159-27CF-9824-34EC14897CD0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ABC59-3100-980D-8CD4-13BD796A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#RCV00011562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58356"/>
              </p:ext>
            </p:extLst>
          </p:nvPr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85E6D-6ACB-A46E-1609-A573CDC55637}"/>
              </a:ext>
            </a:extLst>
          </p:cNvPr>
          <p:cNvSpPr txBox="1"/>
          <p:nvPr/>
        </p:nvSpPr>
        <p:spPr>
          <a:xfrm>
            <a:off x="992999" y="5696115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*See DRs 13170 &amp; 13348 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0.8509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54.31%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19.5mm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301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220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370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461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567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685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554492-861B-A16A-CAF6-9BE7BF02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591389"/>
            <a:ext cx="7684405" cy="385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371635" y="4631252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4004A7-00CA-0E8D-13E3-B501ADBB7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0" y="1422584"/>
            <a:ext cx="7614243" cy="3925255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P43OL1192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280196" y="4692838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P43OL11192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PO08S00677A02U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P43OL1192AE03E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PO08S00677A02U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P43OL1192AE05E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PO08S00683A01U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P43OL1192AE19E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PO08S00686A01U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P43OL1192AE43E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PO08S00686A01U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P43OL1192AE45E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LRLK220523ALC1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QC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MQXFA13b Coils Acceptance Review - 08 Nov 2023</a:t>
            </a:r>
            <a:endParaRPr lang="en-GB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0CF08FF-20BF-4AF6-94D5-A23DE918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97" y="1301486"/>
            <a:ext cx="8412388" cy="59976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All cables passed the required quality control testing per US-HiLumi-Doc 74</a:t>
            </a:r>
          </a:p>
          <a:p>
            <a:r>
              <a:rPr lang="en-US" sz="1800" dirty="0"/>
              <a:t>There were </a:t>
            </a:r>
            <a:r>
              <a:rPr lang="en-US" sz="1800" i="1" dirty="0"/>
              <a:t>No Critical DRs</a:t>
            </a:r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D89A7-0F96-222B-D23C-F68157E88D1A}"/>
              </a:ext>
            </a:extLst>
          </p:cNvPr>
          <p:cNvCxnSpPr/>
          <p:nvPr/>
        </p:nvCxnSpPr>
        <p:spPr>
          <a:xfrm>
            <a:off x="512721" y="881370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F63AD6-9DB3-0A5F-B9A7-130E7E0A8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8" y="2625337"/>
            <a:ext cx="8723603" cy="16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8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P43OL1192 – I</a:t>
            </a:r>
            <a:r>
              <a:rPr lang="en-US" baseline="-25000" dirty="0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PO08S00686A01U P43OL1192AE43E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PO08S00683A01U P43OL1192AE19E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PO08S00677A02U P43OL1192AE03E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7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91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P43OL1192 – SSL Plot,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8A85B-6CDE-3897-0711-063563C8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051586"/>
            <a:ext cx="8046682" cy="48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78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092)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P43OL1192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43E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37697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21524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66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QXFA-158 / P43OL1257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33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11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16 Feb 2021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469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51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200" dirty="0"/>
              <a:t>PO08S00078A04U</a:t>
            </a:r>
            <a:r>
              <a:rPr lang="en-US" sz="2200" dirty="0"/>
              <a:t> </a:t>
            </a:r>
            <a:r>
              <a:rPr lang="pl-PL" sz="2200" dirty="0"/>
              <a:t>x 1 ULs</a:t>
            </a:r>
          </a:p>
          <a:p>
            <a:pPr lvl="1"/>
            <a:r>
              <a:rPr lang="pl-PL" sz="2200" dirty="0"/>
              <a:t>PO08S00517A02U</a:t>
            </a:r>
            <a:r>
              <a:rPr lang="en-US" sz="2200" dirty="0"/>
              <a:t> </a:t>
            </a:r>
            <a:r>
              <a:rPr lang="pl-PL" sz="2200" dirty="0"/>
              <a:t>x 14 ULs</a:t>
            </a:r>
          </a:p>
          <a:p>
            <a:pPr lvl="1"/>
            <a:r>
              <a:rPr lang="pl-PL" sz="2200" dirty="0"/>
              <a:t>PO08S00519A01U</a:t>
            </a:r>
            <a:r>
              <a:rPr lang="en-US" sz="2200" dirty="0"/>
              <a:t> </a:t>
            </a:r>
            <a:r>
              <a:rPr lang="pl-PL" sz="2200" dirty="0"/>
              <a:t>x 3 ULs</a:t>
            </a:r>
          </a:p>
          <a:p>
            <a:pPr lvl="1"/>
            <a:r>
              <a:rPr lang="pl-PL" sz="2200" dirty="0"/>
              <a:t>PO08S00519A02U</a:t>
            </a:r>
            <a:r>
              <a:rPr lang="en-US" sz="2200" dirty="0"/>
              <a:t> </a:t>
            </a:r>
            <a:r>
              <a:rPr lang="pl-PL" sz="2200" dirty="0"/>
              <a:t>x 7 ULs</a:t>
            </a:r>
          </a:p>
          <a:p>
            <a:pPr lvl="1"/>
            <a:r>
              <a:rPr lang="pl-PL" sz="2200" dirty="0"/>
              <a:t>PO08S00519A03U</a:t>
            </a:r>
            <a:r>
              <a:rPr lang="en-US" sz="2200" dirty="0"/>
              <a:t> </a:t>
            </a:r>
            <a:r>
              <a:rPr lang="pl-PL" sz="2200" dirty="0"/>
              <a:t>x 4 ULs</a:t>
            </a:r>
          </a:p>
          <a:p>
            <a:pPr lvl="1"/>
            <a:r>
              <a:rPr lang="pl-PL" sz="2200" dirty="0"/>
              <a:t>PO08S00520A03U</a:t>
            </a:r>
            <a:r>
              <a:rPr lang="en-US" sz="2200" dirty="0"/>
              <a:t> </a:t>
            </a:r>
            <a:r>
              <a:rPr lang="pl-PL" sz="2200" dirty="0"/>
              <a:t>x 11 Uls</a:t>
            </a:r>
            <a:endParaRPr lang="en-US" sz="2200" dirty="0"/>
          </a:p>
          <a:p>
            <a:pPr lvl="1"/>
            <a:r>
              <a:rPr lang="pl-PL" sz="2200" dirty="0"/>
              <a:t>PO08S00535A02U</a:t>
            </a:r>
            <a:r>
              <a:rPr lang="en-US" sz="2200" dirty="0"/>
              <a:t> </a:t>
            </a:r>
            <a:r>
              <a:rPr lang="pl-PL" sz="2200" dirty="0"/>
              <a:t>x 1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120L08A7400804	</a:t>
            </a:r>
            <a:r>
              <a:rPr lang="en-US" dirty="0">
                <a:highlight>
                  <a:srgbClr val="FF0000"/>
                </a:highlight>
              </a:rPr>
              <a:t>	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#187781-1: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572000" y="1600220"/>
            <a:ext cx="238050" cy="23029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0050" y="25670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86880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1575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0.005%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B1F08-EBA2-4ECC-1F90-3BF0577D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1676"/>
            <a:ext cx="7954289" cy="44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2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</a:t>
            </a:r>
            <a:r>
              <a:rPr lang="en-US" dirty="0">
                <a:solidFill>
                  <a:srgbClr val="C00000"/>
                </a:solidFill>
              </a:rPr>
              <a:t>155°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C00000"/>
                </a:solidFill>
              </a:rPr>
              <a:t>1.538</a:t>
            </a:r>
            <a:r>
              <a:rPr lang="en-US" dirty="0"/>
              <a:t>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0.444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0.429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25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1956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(2020 09 02) &amp; P-94 (2020 09 02)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F118B-E2B3-6445-9EE8-B7293691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31ABC-0AB4-530F-E573-58CB8F2F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3E738A-1A9F-6DF8-2A41-C14528C0F8A3}"/>
              </a:ext>
            </a:extLst>
          </p:cNvPr>
          <p:cNvSpPr txBox="1"/>
          <p:nvPr/>
        </p:nvSpPr>
        <p:spPr>
          <a:xfrm>
            <a:off x="548684" y="1096995"/>
            <a:ext cx="51956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(2020 09 02) &amp; P-94 (2020 09 02)</a:t>
            </a:r>
          </a:p>
        </p:txBody>
      </p:sp>
    </p:spTree>
    <p:extLst>
      <p:ext uri="{BB962C8B-B14F-4D97-AF65-F5344CB8AC3E}">
        <p14:creationId xmlns:p14="http://schemas.microsoft.com/office/powerpoint/2010/main" val="8999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1192 (Coil 159)</a:t>
            </a:r>
            <a:br>
              <a:rPr lang="en-US" sz="3600" dirty="0"/>
            </a:br>
            <a:r>
              <a:rPr lang="en-US" sz="3600" dirty="0"/>
              <a:t>DR Detail:  5 DRs</a:t>
            </a:r>
          </a:p>
        </p:txBody>
      </p:sp>
    </p:spTree>
    <p:extLst>
      <p:ext uri="{BB962C8B-B14F-4D97-AF65-F5344CB8AC3E}">
        <p14:creationId xmlns:p14="http://schemas.microsoft.com/office/powerpoint/2010/main" val="3880741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B3955-B923-8908-2A5C-2C7209D5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1D35B-A03C-6E58-499C-2DAA78CCB185}"/>
              </a:ext>
            </a:extLst>
          </p:cNvPr>
          <p:cNvSpPr txBox="1"/>
          <p:nvPr/>
        </p:nvSpPr>
        <p:spPr>
          <a:xfrm>
            <a:off x="548684" y="1096995"/>
            <a:ext cx="51956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(2020 09 02) &amp; P-94 (2020 09 02)</a:t>
            </a:r>
          </a:p>
        </p:txBody>
      </p:sp>
    </p:spTree>
    <p:extLst>
      <p:ext uri="{BB962C8B-B14F-4D97-AF65-F5344CB8AC3E}">
        <p14:creationId xmlns:p14="http://schemas.microsoft.com/office/powerpoint/2010/main" val="896019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#111154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2518826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0.8501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53.82%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19.0mm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324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241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408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505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615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739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929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C3087C-5879-3FE6-8488-5E4698CD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" y="1309853"/>
            <a:ext cx="8056414" cy="4039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634428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06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95E717-7D3C-718D-47B9-FD71D97A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89" y="1374351"/>
            <a:ext cx="7920000" cy="4082877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(AUP 057)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005879" y="4710210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9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P43OL1257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68661" y="2111430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PO08S00517A02U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P43OL1257AE06E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LRLK210219ALC1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PO08S00517A02U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P43OL1257AE07E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LRLK210219ALC1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PO08S00519A02U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P43OL1257AE29E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LRLK210219ALC1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PO08S00519A03U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P43OL1257AE39E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LRLK210219ALC1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PO08S00520A03U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P43OL1257AE45E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 (11)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LRLK210219ALC1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71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P43OL1257 – I</a:t>
            </a:r>
            <a:r>
              <a:rPr lang="en-US" baseline="-25000" dirty="0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PO08S00517A02U P43OL1257AE06E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PO08S00520A03U P43OL1257AE45E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PO08S00519A02U P43OL1257AE29E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394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P43OL1257 – SSL Plot,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3865F-168E-A800-0643-10315F7B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0" y="1111355"/>
            <a:ext cx="8375770" cy="50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1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057)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P43OL1257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06E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44707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22401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79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QXFA-159/ P43OL1192:  RRR Reaction Temperatures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MQXFA13b Coils Acceptance Review - 08 Nov 2023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83744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1645286"/>
            <a:ext cx="8236424" cy="4271420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Inaccurate temperatures during first 33 h of 210°C plateau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Thermocouples plugged into wrong data logger ports</a:t>
            </a:r>
          </a:p>
          <a:p>
            <a:pPr marL="798513" indent="0">
              <a:spcBef>
                <a:spcPts val="300"/>
              </a:spcBef>
              <a:buNone/>
            </a:pPr>
            <a:r>
              <a:rPr lang="en-US" sz="2000" dirty="0"/>
              <a:t>	(i.e., calibrations were inaccurate)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Last ~15 h recorded correctly: Temperatures &amp; range were good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81851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#12896 (1 of 5)</a:t>
            </a:r>
          </a:p>
        </p:txBody>
      </p:sp>
    </p:spTree>
    <p:extLst>
      <p:ext uri="{BB962C8B-B14F-4D97-AF65-F5344CB8AC3E}">
        <p14:creationId xmlns:p14="http://schemas.microsoft.com/office/powerpoint/2010/main" val="101749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QXFA-159/ P43OL1192:  Ic Measurement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MQXFA13b Coils Acceptance Review - 08 Nov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83744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1645286"/>
            <a:ext cx="8236424" cy="4271420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1 of 3 primary I</a:t>
            </a:r>
            <a:r>
              <a:rPr lang="en-US" sz="2000" baseline="-25000" dirty="0"/>
              <a:t>c</a:t>
            </a:r>
            <a:r>
              <a:rPr lang="en-US" sz="2000" dirty="0"/>
              <a:t> strands was unable to be measured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Unknown. Believed to be sample mounting issue.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Back-up sample successfully measured and acceptable, thus meeting the requirement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81851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#12931 (2 of 5)</a:t>
            </a:r>
          </a:p>
        </p:txBody>
      </p:sp>
    </p:spTree>
    <p:extLst>
      <p:ext uri="{BB962C8B-B14F-4D97-AF65-F5344CB8AC3E}">
        <p14:creationId xmlns:p14="http://schemas.microsoft.com/office/powerpoint/2010/main" val="362180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QXFA-159/ P43OL1192: Accelerometer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MQXFA13b Coils Acceptance Review - 08 Nov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83744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12940"/>
            <a:ext cx="7920000" cy="3681005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dirty="0"/>
              <a:t>1 of 2 shipment accelerometers had no data</a:t>
            </a:r>
          </a:p>
          <a:p>
            <a:pPr marL="914400">
              <a:spcBef>
                <a:spcPts val="300"/>
              </a:spcBef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/>
              <a:t> Battery failure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marL="573088" lvl="1" indent="-342900">
              <a:spcBef>
                <a:spcPts val="0"/>
              </a:spcBef>
            </a:pPr>
            <a:r>
              <a:rPr lang="en-US" sz="2000" dirty="0"/>
              <a:t>Data from working accelerometer was passing</a:t>
            </a:r>
          </a:p>
          <a:p>
            <a:pPr marL="573088" lvl="1" indent="-342900">
              <a:spcBef>
                <a:spcPts val="0"/>
              </a:spcBef>
            </a:pPr>
            <a:r>
              <a:rPr lang="en-US" sz="2000" dirty="0"/>
              <a:t>Preventative Action: Batteries replaced on all accelerometers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7063402" y="81851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#12946 (3 of 5)</a:t>
            </a:r>
          </a:p>
        </p:txBody>
      </p:sp>
    </p:spTree>
    <p:extLst>
      <p:ext uri="{BB962C8B-B14F-4D97-AF65-F5344CB8AC3E}">
        <p14:creationId xmlns:p14="http://schemas.microsoft.com/office/powerpoint/2010/main" val="102494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9C9C-D4D3-C77A-0CE9-BACFD28B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</p:spPr>
        <p:txBody>
          <a:bodyPr/>
          <a:lstStyle/>
          <a:p>
            <a:r>
              <a:rPr lang="en-US" sz="2400" dirty="0"/>
              <a:t>QXFA-159/ P43OL1192: Insulation Thickness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5BBF-3411-02F0-8E00-1E45DFF6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MQXFA13b Coils Acceptance Review - 08 Nov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F0606C-0049-97F6-23F6-A0DD4F4BA3E2}"/>
              </a:ext>
            </a:extLst>
          </p:cNvPr>
          <p:cNvCxnSpPr/>
          <p:nvPr/>
        </p:nvCxnSpPr>
        <p:spPr>
          <a:xfrm>
            <a:off x="453788" y="837442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F0241B-FEE1-41F3-45C2-505B0B55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86860"/>
            <a:ext cx="7920000" cy="5111534"/>
          </a:xfrm>
        </p:spPr>
        <p:txBody>
          <a:bodyPr>
            <a:normAutofit/>
          </a:bodyPr>
          <a:lstStyle/>
          <a:p>
            <a:pPr marL="746125" indent="-746125">
              <a:spcBef>
                <a:spcPts val="1200"/>
              </a:spcBef>
              <a:buNone/>
            </a:pPr>
            <a:r>
              <a:rPr lang="en-US" sz="1800" u="sng" dirty="0">
                <a:solidFill>
                  <a:schemeClr val="tx2">
                    <a:lumMod val="75000"/>
                  </a:schemeClr>
                </a:solidFill>
              </a:rPr>
              <a:t>Issue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800" dirty="0"/>
              <a:t>No insulation thickness verification measurement at LBNL</a:t>
            </a:r>
            <a:endParaRPr lang="en-US" sz="1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u="sng" dirty="0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1800" dirty="0"/>
              <a:t> 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Cable instability at braiding vendor 2x when starting at cable’s tail end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Repaired at LBNL after 1</a:t>
            </a:r>
            <a:r>
              <a:rPr lang="en-US" sz="1800" baseline="30000" dirty="0"/>
              <a:t>st</a:t>
            </a:r>
            <a:r>
              <a:rPr lang="en-US" sz="1800" dirty="0"/>
              <a:t> failure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Cable sent to FNAL after 2</a:t>
            </a:r>
            <a:r>
              <a:rPr lang="en-US" sz="1800" baseline="30000" dirty="0"/>
              <a:t>nd</a:t>
            </a:r>
            <a:r>
              <a:rPr lang="en-US" sz="1800" dirty="0"/>
              <a:t> failure for respooling in opposite direction to spool from cable’s point end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Instability caused by vendor crossing-over cable during work pauses to temporarily hold cable (No photos. Issue fixed: Clamp implemented.)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To maximize amount of stable conductor for coil winding, insulation verification sample not taken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u="sng" dirty="0">
                <a:solidFill>
                  <a:schemeClr val="tx2">
                    <a:lumMod val="75000"/>
                  </a:schemeClr>
                </a:solidFill>
              </a:rPr>
              <a:t>Acceptance Justification</a:t>
            </a:r>
          </a:p>
          <a:p>
            <a:pPr marL="573088" lvl="1" indent="-342900">
              <a:spcBef>
                <a:spcPts val="0"/>
              </a:spcBef>
            </a:pPr>
            <a:r>
              <a:rPr lang="en-US" sz="1800" dirty="0"/>
              <a:t>Good insulation thickness correlation between LBNL verification and vendor’s data for previous cables</a:t>
            </a:r>
          </a:p>
          <a:p>
            <a:pPr marL="573088" lvl="1" indent="-342900">
              <a:spcBef>
                <a:spcPts val="0"/>
              </a:spcBef>
            </a:pPr>
            <a:r>
              <a:rPr lang="en-US" sz="1800" dirty="0"/>
              <a:t>Original unstable section will be part of ‘cable drops’ after coiling</a:t>
            </a:r>
          </a:p>
          <a:p>
            <a:pPr marL="573088" lvl="1" indent="-342900">
              <a:spcBef>
                <a:spcPts val="0"/>
              </a:spcBef>
            </a:pPr>
            <a:r>
              <a:rPr lang="en-US" sz="1800" dirty="0"/>
              <a:t>Cable successfully braided in presence of L3 (Ian Pong)</a:t>
            </a:r>
          </a:p>
          <a:p>
            <a:pPr marL="573088" lvl="1" indent="-342900">
              <a:spcBef>
                <a:spcPts val="0"/>
              </a:spcBef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A9BAF-2411-232E-6240-DD3DF7648A28}"/>
              </a:ext>
            </a:extLst>
          </p:cNvPr>
          <p:cNvSpPr txBox="1"/>
          <p:nvPr/>
        </p:nvSpPr>
        <p:spPr>
          <a:xfrm>
            <a:off x="6109542" y="837442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#13170 &amp; 13348 (4&amp;5 of 5)</a:t>
            </a:r>
          </a:p>
        </p:txBody>
      </p:sp>
    </p:spTree>
    <p:extLst>
      <p:ext uri="{BB962C8B-B14F-4D97-AF65-F5344CB8AC3E}">
        <p14:creationId xmlns:p14="http://schemas.microsoft.com/office/powerpoint/2010/main" val="119902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1257 (Coil 158)</a:t>
            </a:r>
            <a:br>
              <a:rPr lang="en-US" sz="3600" dirty="0"/>
            </a:br>
            <a:r>
              <a:rPr lang="en-US" sz="3600" dirty="0"/>
              <a:t>DR Detail:  2 DRs</a:t>
            </a:r>
          </a:p>
        </p:txBody>
      </p:sp>
    </p:spTree>
    <p:extLst>
      <p:ext uri="{BB962C8B-B14F-4D97-AF65-F5344CB8AC3E}">
        <p14:creationId xmlns:p14="http://schemas.microsoft.com/office/powerpoint/2010/main" val="156428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946e33d-fd2f-4ae4-8ee9-d90c129cdf9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50849</TotalTime>
  <Words>2894</Words>
  <Application>Microsoft Office PowerPoint</Application>
  <PresentationFormat>On-screen Show (4:3)</PresentationFormat>
  <Paragraphs>624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Thème Office</vt:lpstr>
      <vt:lpstr>MQXFA12b   Magnets 302.2.02 and 03 –  •  Strand Procurement &amp; Testing •  Cable Fabrication &amp; Testing </vt:lpstr>
      <vt:lpstr>Cable &amp; Coil Overview</vt:lpstr>
      <vt:lpstr>Cable QC Summary</vt:lpstr>
      <vt:lpstr>Cable 1192 (Coil 159) DR Detail:  5 DRs</vt:lpstr>
      <vt:lpstr>QXFA-159/ P43OL1192:  RRR Reaction Temperatures</vt:lpstr>
      <vt:lpstr>QXFA-159/ P43OL1192:  Ic Measurement</vt:lpstr>
      <vt:lpstr>QXFA-159/ P43OL1192: Accelerometer Data</vt:lpstr>
      <vt:lpstr>QXFA-159/ P43OL1192: Insulation Thickness</vt:lpstr>
      <vt:lpstr>Cable 1257 (Coil 158) DR Detail:  2 DRs</vt:lpstr>
      <vt:lpstr>QXFA-158/ P43OL1257: RRR Reaction Temperatures</vt:lpstr>
      <vt:lpstr>QXFA-158/ P43OL1257: Cable Residual Twist</vt:lpstr>
      <vt:lpstr>END      [Back-Up Slides Below]</vt:lpstr>
      <vt:lpstr>Strand Summary</vt:lpstr>
      <vt:lpstr>PowerPoint Presentation</vt:lpstr>
      <vt:lpstr>PowerPoint Presentation</vt:lpstr>
      <vt:lpstr>Strand Production Data - RRR</vt:lpstr>
      <vt:lpstr>QXFA-159 / P43OL1192</vt:lpstr>
      <vt:lpstr>P43OL1192 – Cable Date, Lengths</vt:lpstr>
      <vt:lpstr>P43OL1192 – Strand and SS Core ID</vt:lpstr>
      <vt:lpstr>P43OL1192 Respooling Wire Diameter</vt:lpstr>
      <vt:lpstr>P43OL1192 – Cable QC Data Summary</vt:lpstr>
      <vt:lpstr>PowerPoint Presentation</vt:lpstr>
      <vt:lpstr>PowerPoint Presentation</vt:lpstr>
      <vt:lpstr>PowerPoint Presentation</vt:lpstr>
      <vt:lpstr>P43OL1192 – Braiding</vt:lpstr>
      <vt:lpstr>P43OL1192 – Wire Parameters</vt:lpstr>
      <vt:lpstr>P43OL1192 – Wire Parameters Supplier (S) and Verification (V) IC Data</vt:lpstr>
      <vt:lpstr>P43OL1192 – Wire Parameters Supplier (S) and Verification (V) RRR Data</vt:lpstr>
      <vt:lpstr>P43OL11192 – Extracted Strand RRR</vt:lpstr>
      <vt:lpstr>P43OL1192 – Ic, Cable Qual Samples</vt:lpstr>
      <vt:lpstr>P43OL1192 – SSL Plot, Cable Qual Samples</vt:lpstr>
      <vt:lpstr>P43OL1192 – SSL Margins, Qual Samples</vt:lpstr>
      <vt:lpstr>QXFA-158 / P43OL1257</vt:lpstr>
      <vt:lpstr>P43OL1257 – Cable Date, Lengths</vt:lpstr>
      <vt:lpstr>P43OL1257 – Strand and SS Core ID</vt:lpstr>
      <vt:lpstr>P43OL1257 Respooling Wire Diameter</vt:lpstr>
      <vt:lpstr>P43OL1257 – Cable QC Data Summary</vt:lpstr>
      <vt:lpstr>PowerPoint Presentation</vt:lpstr>
      <vt:lpstr>PowerPoint Presentation</vt:lpstr>
      <vt:lpstr>PowerPoint Presentation</vt:lpstr>
      <vt:lpstr>P43OL1257 – Braiding</vt:lpstr>
      <vt:lpstr>P43OL1257 – Wire Parameters</vt:lpstr>
      <vt:lpstr>P43OL1257 – Wire Parameters Supplier (S) and Verification (V) IC Data</vt:lpstr>
      <vt:lpstr>P43OL1257 – Wire Parameters Supplier (S) and Verification (V) RRR Data</vt:lpstr>
      <vt:lpstr>P43OL1257 – Extracted Strand RRR</vt:lpstr>
      <vt:lpstr>P43OL1257 – Ic, Cable Qual Samples</vt:lpstr>
      <vt:lpstr>P43OL1257 – SSL Plot, Cable Qual Samples</vt:lpstr>
      <vt:lpstr>P43OL1257 – SSL Margins, Qual Samples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Michael  Naus</cp:lastModifiedBy>
  <cp:revision>1602</cp:revision>
  <cp:lastPrinted>2019-03-08T19:01:54Z</cp:lastPrinted>
  <dcterms:created xsi:type="dcterms:W3CDTF">2016-03-23T12:58:39Z</dcterms:created>
  <dcterms:modified xsi:type="dcterms:W3CDTF">2024-01-23T16:14:35Z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