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3" r:id="rId5"/>
    <p:sldId id="274" r:id="rId6"/>
    <p:sldId id="644" r:id="rId7"/>
    <p:sldId id="661" r:id="rId8"/>
    <p:sldId id="651" r:id="rId9"/>
    <p:sldId id="655" r:id="rId10"/>
    <p:sldId id="656" r:id="rId11"/>
    <p:sldId id="663" r:id="rId12"/>
    <p:sldId id="657" r:id="rId13"/>
  </p:sldIdLst>
  <p:sldSz cx="9144000" cy="6858000" type="screen4x3"/>
  <p:notesSz cx="7010400" cy="9296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340AF3-86D7-4A1E-99BD-73DDECECBA5A}">
          <p14:sldIdLst>
            <p14:sldId id="263"/>
            <p14:sldId id="274"/>
            <p14:sldId id="644"/>
            <p14:sldId id="661"/>
            <p14:sldId id="651"/>
            <p14:sldId id="655"/>
            <p14:sldId id="656"/>
            <p14:sldId id="663"/>
            <p14:sldId id="6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ldini" initials="MB" lastIdx="3" clrIdx="0">
    <p:extLst>
      <p:ext uri="{19B8F6BF-5375-455C-9EA6-DF929625EA0E}">
        <p15:presenceInfo xmlns:p15="http://schemas.microsoft.com/office/powerpoint/2012/main" userId="Maria Bal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FF99"/>
    <a:srgbClr val="FEEAD8"/>
    <a:srgbClr val="F5BAB5"/>
    <a:srgbClr val="CCFFFF"/>
    <a:srgbClr val="FADDDA"/>
    <a:srgbClr val="CCECFF"/>
    <a:srgbClr val="9BBB59"/>
    <a:srgbClr val="5A9AD5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5911" autoAdjust="0"/>
  </p:normalViewPr>
  <p:slideViewPr>
    <p:cSldViewPr snapToObjects="1" showGuides="1">
      <p:cViewPr varScale="1">
        <p:scale>
          <a:sx n="109" d="100"/>
          <a:sy n="109" d="100"/>
        </p:scale>
        <p:origin x="1812" y="108"/>
      </p:cViewPr>
      <p:guideLst>
        <p:guide orient="horz" pos="4080"/>
        <p:guide pos="23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3965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26/01/2024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26/01/2024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6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>
            <a:lvl1pPr>
              <a:defRPr sz="2400"/>
            </a:lvl1pPr>
          </a:lstStyle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MQXFA12b Coils Acceptance Review, 01/22/24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729" y="2483149"/>
            <a:ext cx="8138071" cy="1693078"/>
          </a:xfrm>
        </p:spPr>
        <p:txBody>
          <a:bodyPr/>
          <a:lstStyle/>
          <a:p>
            <a:r>
              <a:rPr lang="en-US" sz="3200" dirty="0"/>
              <a:t>Coil ordering in MQXFA12b based on conductor properties</a:t>
            </a:r>
            <a:endParaRPr lang="en-GB" sz="32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5879" y="3808722"/>
            <a:ext cx="6480000" cy="1147563"/>
          </a:xfrm>
        </p:spPr>
        <p:txBody>
          <a:bodyPr>
            <a:noAutofit/>
          </a:bodyPr>
          <a:lstStyle/>
          <a:p>
            <a:r>
              <a:rPr lang="en-GB" dirty="0"/>
              <a:t>Maria Baldini, Vittorio Marinozzi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BFDCA1C4-9514-7B4F-976F-D92F7E296653}" type="slidenum">
              <a:rPr lang="fr-FR" smtClean="0">
                <a:solidFill>
                  <a:schemeClr val="bg1"/>
                </a:solidFill>
              </a:rPr>
              <a:pPr/>
              <a:t>1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9A9B3-9E11-41A1-B2BA-77757EDF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23366" y="6388100"/>
            <a:ext cx="3644538" cy="360000"/>
          </a:xfrm>
        </p:spPr>
        <p:txBody>
          <a:bodyPr/>
          <a:lstStyle/>
          <a:p>
            <a:r>
              <a:rPr lang="fr-FR" dirty="0"/>
              <a:t>MQXFA12b </a:t>
            </a:r>
            <a:r>
              <a:rPr lang="fr-FR" dirty="0" err="1"/>
              <a:t>Coils</a:t>
            </a:r>
            <a:r>
              <a:rPr lang="fr-FR" dirty="0"/>
              <a:t> Acceptance </a:t>
            </a:r>
            <a:r>
              <a:rPr lang="fr-FR" dirty="0" err="1"/>
              <a:t>Review</a:t>
            </a:r>
            <a:r>
              <a:rPr lang="fr-FR" dirty="0"/>
              <a:t>, 01/22/24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394F-FEB5-4DF5-ACBA-5AF03311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521" y="137196"/>
            <a:ext cx="7920000" cy="720000"/>
          </a:xfrm>
        </p:spPr>
        <p:txBody>
          <a:bodyPr/>
          <a:lstStyle/>
          <a:p>
            <a:r>
              <a:rPr lang="en-US" dirty="0"/>
              <a:t>MQXFA12 cables: RRR estimations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3C8BC3-8492-46FF-9139-DF89EE23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FEC5C7-4823-4CE0-8008-8C282B79B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88021"/>
              </p:ext>
            </p:extLst>
          </p:nvPr>
        </p:nvGraphicFramePr>
        <p:xfrm>
          <a:off x="457245" y="1561033"/>
          <a:ext cx="2560292" cy="22449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3707">
                  <a:extLst>
                    <a:ext uri="{9D8B030D-6E8A-4147-A177-3AD203B41FA5}">
                      <a16:colId xmlns:a16="http://schemas.microsoft.com/office/drawing/2014/main" val="2977077367"/>
                    </a:ext>
                  </a:extLst>
                </a:gridCol>
                <a:gridCol w="1616585">
                  <a:extLst>
                    <a:ext uri="{9D8B030D-6E8A-4147-A177-3AD203B41FA5}">
                      <a16:colId xmlns:a16="http://schemas.microsoft.com/office/drawing/2014/main" val="340570486"/>
                    </a:ext>
                  </a:extLst>
                </a:gridCol>
              </a:tblGrid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835220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P43OL1257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33680"/>
                  </a:ext>
                </a:extLst>
              </a:tr>
              <a:tr h="404931">
                <a:tc>
                  <a:txBody>
                    <a:bodyPr/>
                    <a:lstStyle/>
                    <a:p>
                      <a:r>
                        <a:rPr lang="en-US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P43OL1192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81006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P43OL1148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06634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P43OL1149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15668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P43OL1186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712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37C8E9-F017-44AA-ACDC-BCFC14D42244}"/>
              </a:ext>
            </a:extLst>
          </p:cNvPr>
          <p:cNvSpPr txBox="1"/>
          <p:nvPr/>
        </p:nvSpPr>
        <p:spPr>
          <a:xfrm>
            <a:off x="3505674" y="1501719"/>
            <a:ext cx="488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Rolled and minor edge extracted samples used to estimate RRR of the coil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14E3DC-CDFD-41C4-90FC-ED21E9248A2F}"/>
              </a:ext>
            </a:extLst>
          </p:cNvPr>
          <p:cNvSpPr txBox="1"/>
          <p:nvPr/>
        </p:nvSpPr>
        <p:spPr>
          <a:xfrm>
            <a:off x="3514130" y="2162405"/>
            <a:ext cx="5023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cable: 40 strands in parallels coming from several spools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Spools come from different billets.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E0AFC-396C-49E0-8143-40E266B1B64D}"/>
              </a:ext>
            </a:extLst>
          </p:cNvPr>
          <p:cNvSpPr/>
          <p:nvPr/>
        </p:nvSpPr>
        <p:spPr>
          <a:xfrm>
            <a:off x="261335" y="841033"/>
            <a:ext cx="8785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coil to ground voltage at quench with ordering: 353 V 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(EDMS 1963398, Us-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HiLumi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Docdb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879)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1045-F062-479A-BE83-8313A98F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CE525-AB32-46BF-BE41-7750C722D332}"/>
              </a:ext>
            </a:extLst>
          </p:cNvPr>
          <p:cNvSpPr txBox="1"/>
          <p:nvPr/>
        </p:nvSpPr>
        <p:spPr>
          <a:xfrm>
            <a:off x="187200" y="4115500"/>
            <a:ext cx="876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is one rolled sample value per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 of the spool used for the cable is not present,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of a particular spool is estimated averaging data from spools belonging to the same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weighted mean (weight= # of strands) is used to estimate cable RRR rolled samples and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Minor and Major edge extracted samples are collected only from the most represented billets. Values are averaged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Witness sample RRR are also collected on representative billets. Data are not measured anymore starting from cable 1134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85AFAD-26DC-43C3-A176-638FF04C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BE4E17-6927-4FF6-94BC-9F3EFDB4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623" y="-2768"/>
            <a:ext cx="7918450" cy="720725"/>
          </a:xfrm>
        </p:spPr>
        <p:txBody>
          <a:bodyPr/>
          <a:lstStyle/>
          <a:p>
            <a:r>
              <a:rPr lang="en-US" dirty="0"/>
              <a:t>MQXFA12b coils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DE460F-0B09-4C53-8AE1-47CE55D66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522363"/>
              </p:ext>
            </p:extLst>
          </p:nvPr>
        </p:nvGraphicFramePr>
        <p:xfrm>
          <a:off x="4754878" y="993197"/>
          <a:ext cx="3584737" cy="33440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9482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914390">
                  <a:extLst>
                    <a:ext uri="{9D8B030D-6E8A-4147-A177-3AD203B41FA5}">
                      <a16:colId xmlns:a16="http://schemas.microsoft.com/office/drawing/2014/main" val="1042010784"/>
                    </a:ext>
                  </a:extLst>
                </a:gridCol>
                <a:gridCol w="1027859">
                  <a:extLst>
                    <a:ext uri="{9D8B030D-6E8A-4147-A177-3AD203B41FA5}">
                      <a16:colId xmlns:a16="http://schemas.microsoft.com/office/drawing/2014/main" val="570916396"/>
                    </a:ext>
                  </a:extLst>
                </a:gridCol>
                <a:gridCol w="933006">
                  <a:extLst>
                    <a:ext uri="{9D8B030D-6E8A-4147-A177-3AD203B41FA5}">
                      <a16:colId xmlns:a16="http://schemas.microsoft.com/office/drawing/2014/main" val="1710397362"/>
                    </a:ext>
                  </a:extLst>
                </a:gridCol>
              </a:tblGrid>
              <a:tr h="920029">
                <a:tc>
                  <a:txBody>
                    <a:bodyPr/>
                    <a:lstStyle/>
                    <a:p>
                      <a:r>
                        <a:rPr lang="en-US" sz="16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 (rolled)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(minor edge)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(major edge)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452577">
                <a:tc>
                  <a:txBody>
                    <a:bodyPr/>
                    <a:lstStyle/>
                    <a:p>
                      <a:r>
                        <a:rPr lang="en-US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241.02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243.4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338.4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456174">
                <a:tc>
                  <a:txBody>
                    <a:bodyPr/>
                    <a:lstStyle/>
                    <a:p>
                      <a:r>
                        <a:rPr lang="en-US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220.1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267.6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99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294.2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456174">
                <a:tc>
                  <a:txBody>
                    <a:bodyPr/>
                    <a:lstStyle/>
                    <a:p>
                      <a:r>
                        <a:rPr lang="en-US" dirty="0"/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205.62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222.8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339.8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456174">
                <a:tc>
                  <a:txBody>
                    <a:bodyPr/>
                    <a:lstStyle/>
                    <a:p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216.3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217.4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333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25379875"/>
                  </a:ext>
                </a:extLst>
              </a:tr>
              <a:tr h="456174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188.42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259.8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1275138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6A423D-86E6-4854-B8BB-71D228F3C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3060F22-0526-4BCD-9AA5-F65BC41D4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604310"/>
              </p:ext>
            </p:extLst>
          </p:nvPr>
        </p:nvGraphicFramePr>
        <p:xfrm>
          <a:off x="914440" y="1234464"/>
          <a:ext cx="2377414" cy="26495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89508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487906">
                  <a:extLst>
                    <a:ext uri="{9D8B030D-6E8A-4147-A177-3AD203B41FA5}">
                      <a16:colId xmlns:a16="http://schemas.microsoft.com/office/drawing/2014/main" val="2682519470"/>
                    </a:ext>
                  </a:extLst>
                </a:gridCol>
              </a:tblGrid>
              <a:tr h="685598">
                <a:tc>
                  <a:txBody>
                    <a:bodyPr/>
                    <a:lstStyle/>
                    <a:p>
                      <a:r>
                        <a:rPr lang="en-US" sz="20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Cu/</a:t>
                      </a:r>
                      <a:r>
                        <a:rPr lang="en-US" sz="2000" dirty="0" err="1"/>
                        <a:t>NCu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1.148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1.188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396882">
                <a:tc>
                  <a:txBody>
                    <a:bodyPr/>
                    <a:lstStyle/>
                    <a:p>
                      <a:r>
                        <a:rPr lang="en-US" dirty="0"/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1.162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1.163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4481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22795-9B3B-42A6-B44B-757F34CE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 coil RRR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189FFD-A195-4A3A-BE35-811F60E0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61259-6A5D-4BEE-AAED-CCFC44ADC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3DB989B-BEDD-447C-8352-F516059266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366255"/>
              </p:ext>
            </p:extLst>
          </p:nvPr>
        </p:nvGraphicFramePr>
        <p:xfrm>
          <a:off x="731562" y="411513"/>
          <a:ext cx="7497998" cy="571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840480" imgH="2926080" progId="Origin50.Graph">
                  <p:embed/>
                </p:oleObj>
              </mc:Choice>
              <mc:Fallback>
                <p:oleObj name="Graph" r:id="rId2" imgW="3840480" imgH="29260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31562" y="411513"/>
                        <a:ext cx="7497998" cy="571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64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0F7A19-C51D-42AC-8F34-C385FD35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F0DDA8-52F3-4C96-9506-B0DCCEB1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18" y="-12201"/>
            <a:ext cx="7918450" cy="720725"/>
          </a:xfrm>
        </p:spPr>
        <p:txBody>
          <a:bodyPr/>
          <a:lstStyle/>
          <a:p>
            <a:r>
              <a:rPr lang="en-US" dirty="0"/>
              <a:t>Peak voltages assumptions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79F373-A151-4665-BEDE-03715A087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CB83FC-4700-453A-B254-5B71FDB822C5}"/>
              </a:ext>
            </a:extLst>
          </p:cNvPr>
          <p:cNvSpPr txBox="1">
            <a:spLocks/>
          </p:cNvSpPr>
          <p:nvPr/>
        </p:nvSpPr>
        <p:spPr>
          <a:xfrm>
            <a:off x="411525" y="555221"/>
            <a:ext cx="8320949" cy="603497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Current: 16470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Old nominal, since electrical design criteria are based on old nominal current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Nominal protection (CLIQ 600 V - 40 mF, OL QH 300 V – 7.05 mF)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Coils are reported in mechanical ordering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Peak voltages have been computed using rolled and minor edge RRR values. All coil orderings resulting in peak voltage to ground less than 353 V with both assumptions and for all failure cases have been identified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025E72C-2150-4068-B50B-037F887AD7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361" y="2532747"/>
            <a:ext cx="2133918" cy="21339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1E53E9-AE68-44B1-A73A-02C89AD9D19B}"/>
              </a:ext>
            </a:extLst>
          </p:cNvPr>
          <p:cNvSpPr txBox="1"/>
          <p:nvPr/>
        </p:nvSpPr>
        <p:spPr>
          <a:xfrm>
            <a:off x="7873079" y="2565248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561E-CCC3-4AD9-8BAC-9E75E6BF9C06}"/>
              </a:ext>
            </a:extLst>
          </p:cNvPr>
          <p:cNvSpPr txBox="1"/>
          <p:nvPr/>
        </p:nvSpPr>
        <p:spPr>
          <a:xfrm>
            <a:off x="6196361" y="2576379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3CD3F-D1A0-4AB2-9BDF-F294EE7B8111}"/>
              </a:ext>
            </a:extLst>
          </p:cNvPr>
          <p:cNvSpPr txBox="1"/>
          <p:nvPr/>
        </p:nvSpPr>
        <p:spPr>
          <a:xfrm>
            <a:off x="6181963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33AB2-BFA6-459B-A78F-0FA5D73432AE}"/>
              </a:ext>
            </a:extLst>
          </p:cNvPr>
          <p:cNvSpPr txBox="1"/>
          <p:nvPr/>
        </p:nvSpPr>
        <p:spPr>
          <a:xfrm>
            <a:off x="7850858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C0F06-9870-41A2-B3C3-EB501AA8303B}"/>
              </a:ext>
            </a:extLst>
          </p:cNvPr>
          <p:cNvSpPr txBox="1"/>
          <p:nvPr/>
        </p:nvSpPr>
        <p:spPr>
          <a:xfrm>
            <a:off x="500677" y="2516828"/>
            <a:ext cx="5498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Peak voltages computed using STEAM-LEDET app provided by CERN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possible combinations of coils are considered (120)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each combination, nominal scenario plus 3 failure scenarios are considered</a:t>
            </a:r>
            <a:endParaRPr lang="it-IT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9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762AB6E6-3FE5-4D31-8283-8AD21DF81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0" y="859569"/>
            <a:ext cx="4724070" cy="543713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E2B915A-CBC6-4AF6-9E03-A53456B0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Peak </a:t>
            </a:r>
            <a:r>
              <a:rPr lang="it-IT" dirty="0" err="1"/>
              <a:t>voltages</a:t>
            </a:r>
            <a:r>
              <a:rPr lang="it-IT" dirty="0"/>
              <a:t> report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99DFED-80A4-4016-8E35-1FED66BC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E69F2A-884B-4D4A-9E70-93EF20A3F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BBC830C-6CE7-4DD9-80D7-A4AC1C1A9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511" y="2555873"/>
            <a:ext cx="3761289" cy="308800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4ED9B5-B449-4BB4-AC12-809B8305F2A5}"/>
              </a:ext>
            </a:extLst>
          </p:cNvPr>
          <p:cNvSpPr txBox="1"/>
          <p:nvPr/>
        </p:nvSpPr>
        <p:spPr>
          <a:xfrm>
            <a:off x="5525060" y="927877"/>
            <a:ext cx="29788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design </a:t>
            </a:r>
            <a:r>
              <a:rPr lang="it-IT" dirty="0" err="1"/>
              <a:t>criteria</a:t>
            </a:r>
            <a:r>
              <a:rPr lang="it-IT" dirty="0"/>
              <a:t> are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nominal</a:t>
            </a:r>
            <a:r>
              <a:rPr lang="it-IT" dirty="0"/>
              <a:t> </a:t>
            </a:r>
            <a:r>
              <a:rPr lang="it-IT" dirty="0" err="1"/>
              <a:t>current</a:t>
            </a:r>
            <a:endParaRPr lang="it-IT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C221684-6319-4C4E-9192-4FB998DAC982}"/>
              </a:ext>
            </a:extLst>
          </p:cNvPr>
          <p:cNvCxnSpPr>
            <a:cxnSpLocks/>
          </p:cNvCxnSpPr>
          <p:nvPr/>
        </p:nvCxnSpPr>
        <p:spPr>
          <a:xfrm flipH="1">
            <a:off x="3409670" y="1381735"/>
            <a:ext cx="207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58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A075E7-DA8D-4923-82EE-F8FCF521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811" y="-51365"/>
            <a:ext cx="7920000" cy="720000"/>
          </a:xfrm>
        </p:spPr>
        <p:txBody>
          <a:bodyPr/>
          <a:lstStyle/>
          <a:p>
            <a:r>
              <a:rPr lang="it-IT" dirty="0"/>
              <a:t>Acceptable coil orderings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127A248-0A60-4916-94AF-ED9BC34B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32D79D-E2CE-4395-8578-A9D514198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EC2AFB-467E-434B-B2E7-4254D4890525}"/>
              </a:ext>
            </a:extLst>
          </p:cNvPr>
          <p:cNvSpPr txBox="1">
            <a:spLocks/>
          </p:cNvSpPr>
          <p:nvPr/>
        </p:nvSpPr>
        <p:spPr>
          <a:xfrm>
            <a:off x="-5661" y="538956"/>
            <a:ext cx="9052461" cy="85865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There are 61 acceptable coil orderings with voltage &lt; 353 V that are common for both rolled and minor edge RRR values (values reported for rolled RRR)</a:t>
            </a:r>
          </a:p>
        </p:txBody>
      </p:sp>
      <p:graphicFrame>
        <p:nvGraphicFramePr>
          <p:cNvPr id="6" name="Tabella 8">
            <a:extLst>
              <a:ext uri="{FF2B5EF4-FFF2-40B4-BE49-F238E27FC236}">
                <a16:creationId xmlns:a16="http://schemas.microsoft.com/office/drawing/2014/main" id="{BCDF7E4D-8360-94D6-FB13-686258D3A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17256"/>
              </p:ext>
            </p:extLst>
          </p:nvPr>
        </p:nvGraphicFramePr>
        <p:xfrm>
          <a:off x="97200" y="1970695"/>
          <a:ext cx="2900620" cy="432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  <p:graphicFrame>
        <p:nvGraphicFramePr>
          <p:cNvPr id="7" name="Tabella 8">
            <a:extLst>
              <a:ext uri="{FF2B5EF4-FFF2-40B4-BE49-F238E27FC236}">
                <a16:creationId xmlns:a16="http://schemas.microsoft.com/office/drawing/2014/main" id="{0EA7D346-B348-1F2B-72CC-0F3C59270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706843"/>
              </p:ext>
            </p:extLst>
          </p:nvPr>
        </p:nvGraphicFramePr>
        <p:xfrm>
          <a:off x="3152620" y="1965975"/>
          <a:ext cx="2900620" cy="432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AB822EE1-9A9B-B251-7AFE-3FD0F48E6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69234"/>
              </p:ext>
            </p:extLst>
          </p:nvPr>
        </p:nvGraphicFramePr>
        <p:xfrm>
          <a:off x="6208040" y="1965976"/>
          <a:ext cx="2900620" cy="3086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326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17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A6AB-DE47-E1B4-83C5-9FE86709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Measured vs estimated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D88BB8-AD02-D24B-BA9B-980612BE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57A59-4BA2-9358-A532-C4F5CEC1C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6D44670-0C16-23AC-1AFF-CEBAB392A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145870"/>
              </p:ext>
            </p:extLst>
          </p:nvPr>
        </p:nvGraphicFramePr>
        <p:xfrm>
          <a:off x="457200" y="559219"/>
          <a:ext cx="8074799" cy="6152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840480" imgH="2926080" progId="Origin50.Graph">
                  <p:embed/>
                </p:oleObj>
              </mc:Choice>
              <mc:Fallback>
                <p:oleObj name="Graph" r:id="rId2" imgW="3840480" imgH="29260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559219"/>
                        <a:ext cx="8074799" cy="6152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790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37A26-A396-4540-AE8E-B99DFB51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709000"/>
            <a:ext cx="7920000" cy="720000"/>
          </a:xfrm>
        </p:spPr>
        <p:txBody>
          <a:bodyPr/>
          <a:lstStyle/>
          <a:p>
            <a:r>
              <a:rPr lang="it-IT" dirty="0"/>
              <a:t>Backup slides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89A4312-1FFA-4FA6-932D-1AF69D81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D56AC6-17D4-4FFD-AA5E-794097052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MQXFA12b Coils Acceptance Review, 01/22/24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64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8946e33d-fd2f-4ae4-8ee9-d90c129cdf9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49306</TotalTime>
  <Words>805</Words>
  <Application>Microsoft Office PowerPoint</Application>
  <PresentationFormat>On-screen Show (4:3)</PresentationFormat>
  <Paragraphs>437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Thème Office</vt:lpstr>
      <vt:lpstr>Graph</vt:lpstr>
      <vt:lpstr>Coil ordering in MQXFA12b based on conductor properties</vt:lpstr>
      <vt:lpstr>MQXFA12 cables: RRR estimations</vt:lpstr>
      <vt:lpstr>MQXFA12b coils</vt:lpstr>
      <vt:lpstr>MQXFA12b coil RRR</vt:lpstr>
      <vt:lpstr>Peak voltages assumptions</vt:lpstr>
      <vt:lpstr>Peak voltages report</vt:lpstr>
      <vt:lpstr>Acceptable coil orderings</vt:lpstr>
      <vt:lpstr>Measured vs estimated</vt:lpstr>
      <vt:lpstr>Backup slides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ipong@lbl.gov</dc:creator>
  <cp:lastModifiedBy>Vittorio Marinozzi</cp:lastModifiedBy>
  <cp:revision>1282</cp:revision>
  <cp:lastPrinted>2019-03-16T00:12:34Z</cp:lastPrinted>
  <dcterms:created xsi:type="dcterms:W3CDTF">2016-03-23T12:58:39Z</dcterms:created>
  <dcterms:modified xsi:type="dcterms:W3CDTF">2024-01-26T23:06:01Z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