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0"/>
  </p:notesMasterIdLst>
  <p:handoutMasterIdLst>
    <p:handoutMasterId r:id="rId11"/>
  </p:handoutMasterIdLst>
  <p:sldIdLst>
    <p:sldId id="294" r:id="rId6"/>
    <p:sldId id="343" r:id="rId7"/>
    <p:sldId id="344" r:id="rId8"/>
    <p:sldId id="342" r:id="rId9"/>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3055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22417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1/18/24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1/18/24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1/18/24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1/18/24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1/18/24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1/18/24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1/18/24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www-bd.fnal.gov/sda/engines/files/logger/QRayH_Statistics_Report.txt" TargetMode="External"/><Relationship Id="rId3" Type="http://schemas.openxmlformats.org/officeDocument/2006/relationships/hyperlink" Target="https://www-bd.fnal.gov/osinfo/dse01.fnal.gov.html" TargetMode="External"/><Relationship Id="rId7" Type="http://schemas.openxmlformats.org/officeDocument/2006/relationships/hyperlink" Target="https://www-bd.fnal.gov/osinfo/dce44.fnal.gov.html"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www-bd.fnal.gov/sda/engines/files/logger/ILCryo_Statistics_Report.txt" TargetMode="External"/><Relationship Id="rId11" Type="http://schemas.openxmlformats.org/officeDocument/2006/relationships/hyperlink" Target="https://www-bd.fnal.gov/cgi-bin/diagnose.pl?diagnose-D44" TargetMode="External"/><Relationship Id="rId5" Type="http://schemas.openxmlformats.org/officeDocument/2006/relationships/hyperlink" Target="https://www-bd.fnal.gov/osinfo/dce01.fnal.gov.html" TargetMode="External"/><Relationship Id="rId10" Type="http://schemas.openxmlformats.org/officeDocument/2006/relationships/hyperlink" Target="http://www-bd.fnal.gov/sda/engines/files/logger/Lina2_Statistics_Report.txt" TargetMode="External"/><Relationship Id="rId4" Type="http://schemas.openxmlformats.org/officeDocument/2006/relationships/hyperlink" Target="https://www-bd.fnal.gov/osinfo/dce08.fnal.gov.html" TargetMode="External"/><Relationship Id="rId9" Type="http://schemas.openxmlformats.org/officeDocument/2006/relationships/hyperlink" Target="http://www-bd.fnal.gov/issues/wiki/SCFServ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fermi-ad/controls/issues/new?assignees=&amp;labels=bug&amp;projects=fermi-ad%2F13&amp;template=bug_report.ya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github.com/fermi-ad/contr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18 January 2024</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Java Engine Upgrade to Alma Linux 9</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C1AADC16-D556-3038-9471-736A2E91C96F}"/>
              </a:ext>
            </a:extLst>
          </p:cNvPr>
          <p:cNvSpPr txBox="1">
            <a:spLocks/>
          </p:cNvSpPr>
          <p:nvPr/>
        </p:nvSpPr>
        <p:spPr>
          <a:xfrm>
            <a:off x="314360" y="765249"/>
            <a:ext cx="8261683" cy="3151338"/>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All 120 Java engine servers need to migrate from Scientific Linux 7 (end of life) to Alma Linux 9</a:t>
            </a:r>
          </a:p>
          <a:p>
            <a:pPr marL="285750" indent="-285750">
              <a:buFont typeface="Arial" panose="020B0604020202020204" pitchFamily="34" charset="0"/>
              <a:buChar char="•"/>
            </a:pPr>
            <a:r>
              <a:rPr lang="en-US" sz="1400" dirty="0"/>
              <a:t>Affects a wide range of central services</a:t>
            </a:r>
          </a:p>
          <a:p>
            <a:pPr marL="798513" lvl="1" indent="-285750">
              <a:buFont typeface="Arial" panose="020B0604020202020204" pitchFamily="34" charset="0"/>
              <a:buChar char="•"/>
            </a:pPr>
            <a:r>
              <a:rPr lang="en-US" sz="1400" dirty="0"/>
              <a:t>Some beam-critical (Autotune, Data Pool Manager)</a:t>
            </a:r>
          </a:p>
          <a:p>
            <a:pPr marL="798513" lvl="1" indent="-285750">
              <a:buFont typeface="Arial" panose="020B0604020202020204" pitchFamily="34" charset="0"/>
              <a:buChar char="•"/>
            </a:pPr>
            <a:r>
              <a:rPr lang="en-US" sz="1400" dirty="0"/>
              <a:t>Others less critical (specific dataloggers)</a:t>
            </a:r>
          </a:p>
          <a:p>
            <a:pPr marL="285750" indent="-285750">
              <a:buFont typeface="Arial" panose="020B0604020202020204" pitchFamily="34" charset="0"/>
              <a:buChar char="•"/>
            </a:pPr>
            <a:r>
              <a:rPr lang="en-US" sz="1400" dirty="0"/>
              <a:t>Planning for 4-5 per day. Beam-critical systems will be coordinated for opportunistic downtimes.</a:t>
            </a:r>
          </a:p>
          <a:p>
            <a:pPr marL="285750" indent="-285750">
              <a:buFont typeface="Arial" panose="020B0604020202020204" pitchFamily="34" charset="0"/>
              <a:buChar char="•"/>
            </a:pPr>
            <a:r>
              <a:rPr lang="en-US" sz="1400" dirty="0"/>
              <a:t>Specific data loggers may go down for an hour during each day; we’ll give everyone a warning at each 0900 meeting.</a:t>
            </a:r>
          </a:p>
          <a:p>
            <a:pPr marL="285750" indent="-285750">
              <a:buFont typeface="Arial" panose="020B0604020202020204" pitchFamily="34" charset="0"/>
              <a:buChar char="•"/>
            </a:pPr>
            <a:r>
              <a:rPr lang="en-US" sz="1400" dirty="0"/>
              <a:t>Schedule on next page indicates AM (0900-1200) or PM (1300-1700) window for each machine to be down for about an hour.</a:t>
            </a:r>
          </a:p>
          <a:p>
            <a:pPr marL="285750" indent="-285750">
              <a:buFont typeface="Arial" panose="020B0604020202020204" pitchFamily="34" charset="0"/>
              <a:buChar char="•"/>
            </a:pPr>
            <a:r>
              <a:rPr lang="en-US" sz="1400" dirty="0"/>
              <a:t>Schedule will certainly need to be adjusted as we progress: “Plans are nothing; planning is everything.”</a:t>
            </a:r>
          </a:p>
          <a:p>
            <a:pPr marL="285750" indent="-285750">
              <a:buFont typeface="Arial" panose="020B0604020202020204" pitchFamily="34" charset="0"/>
              <a:buChar char="•"/>
            </a:pPr>
            <a:r>
              <a:rPr lang="en-US" sz="1400" dirty="0"/>
              <a:t>Daily notification via the </a:t>
            </a:r>
            <a:r>
              <a:rPr lang="en-US" sz="1400" dirty="0" err="1"/>
              <a:t>Elog</a:t>
            </a:r>
            <a:r>
              <a:rPr lang="en-US" sz="1400" dirty="0"/>
              <a:t> and all-hands email.</a:t>
            </a:r>
          </a:p>
        </p:txBody>
      </p:sp>
    </p:spTree>
    <p:extLst>
      <p:ext uri="{BB962C8B-B14F-4D97-AF65-F5344CB8AC3E}">
        <p14:creationId xmlns:p14="http://schemas.microsoft.com/office/powerpoint/2010/main" val="339905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Progress this week</a:t>
            </a:r>
          </a:p>
        </p:txBody>
      </p:sp>
      <p:sp>
        <p:nvSpPr>
          <p:cNvPr id="8" name="Rectangle 7">
            <a:extLst>
              <a:ext uri="{FF2B5EF4-FFF2-40B4-BE49-F238E27FC236}">
                <a16:creationId xmlns:a16="http://schemas.microsoft.com/office/drawing/2014/main" id="{4BB09841-4FD3-AD39-5C04-652B7B7BD19A}"/>
              </a:ext>
            </a:extLst>
          </p:cNvPr>
          <p:cNvSpPr/>
          <p:nvPr/>
        </p:nvSpPr>
        <p:spPr>
          <a:xfrm>
            <a:off x="4108319" y="2463109"/>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108319" y="2463109"/>
            <a:ext cx="253596" cy="461665"/>
          </a:xfrm>
          <a:prstGeom prst="rect">
            <a:avLst/>
          </a:prstGeom>
        </p:spPr>
        <p:txBody>
          <a:bodyPr wrap="none">
            <a:spAutoFit/>
          </a:bodyPr>
          <a:lstStyle/>
          <a:p>
            <a:r>
              <a:rPr lang="en-US" dirty="0"/>
              <a:t> </a:t>
            </a:r>
          </a:p>
        </p:txBody>
      </p:sp>
      <p:graphicFrame>
        <p:nvGraphicFramePr>
          <p:cNvPr id="2" name="Table 1">
            <a:extLst>
              <a:ext uri="{FF2B5EF4-FFF2-40B4-BE49-F238E27FC236}">
                <a16:creationId xmlns:a16="http://schemas.microsoft.com/office/drawing/2014/main" id="{14CA6B5D-421F-CB39-C700-FBB7DFEE0981}"/>
              </a:ext>
            </a:extLst>
          </p:cNvPr>
          <p:cNvGraphicFramePr>
            <a:graphicFrameLocks noGrp="1"/>
          </p:cNvGraphicFramePr>
          <p:nvPr>
            <p:extLst>
              <p:ext uri="{D42A27DB-BD31-4B8C-83A1-F6EECF244321}">
                <p14:modId xmlns:p14="http://schemas.microsoft.com/office/powerpoint/2010/main" val="1260540918"/>
              </p:ext>
            </p:extLst>
          </p:nvPr>
        </p:nvGraphicFramePr>
        <p:xfrm>
          <a:off x="383767" y="1834010"/>
          <a:ext cx="2574387" cy="1719862"/>
        </p:xfrm>
        <a:graphic>
          <a:graphicData uri="http://schemas.openxmlformats.org/drawingml/2006/table">
            <a:tbl>
              <a:tblPr>
                <a:tableStyleId>{5C22544A-7EE6-4342-B048-85BDC9FD1C3A}</a:tableStyleId>
              </a:tblPr>
              <a:tblGrid>
                <a:gridCol w="399942">
                  <a:extLst>
                    <a:ext uri="{9D8B030D-6E8A-4147-A177-3AD203B41FA5}">
                      <a16:colId xmlns:a16="http://schemas.microsoft.com/office/drawing/2014/main" val="18679303"/>
                    </a:ext>
                  </a:extLst>
                </a:gridCol>
                <a:gridCol w="614297">
                  <a:extLst>
                    <a:ext uri="{9D8B030D-6E8A-4147-A177-3AD203B41FA5}">
                      <a16:colId xmlns:a16="http://schemas.microsoft.com/office/drawing/2014/main" val="279542724"/>
                    </a:ext>
                  </a:extLst>
                </a:gridCol>
                <a:gridCol w="1560148">
                  <a:extLst>
                    <a:ext uri="{9D8B030D-6E8A-4147-A177-3AD203B41FA5}">
                      <a16:colId xmlns:a16="http://schemas.microsoft.com/office/drawing/2014/main" val="2140060228"/>
                    </a:ext>
                  </a:extLst>
                </a:gridCol>
              </a:tblGrid>
              <a:tr h="332541">
                <a:tc>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794" marR="7794" marT="7794" marB="0" anchor="ctr"/>
                </a:tc>
                <a:tc>
                  <a:txBody>
                    <a:bodyPr/>
                    <a:lstStyle/>
                    <a:p>
                      <a:pPr algn="ctr" fontAlgn="t"/>
                      <a:r>
                        <a:rPr lang="en-US" sz="900" u="sng" strike="noStrike" dirty="0">
                          <a:effectLst/>
                          <a:hlinkClick r:id="rId3"/>
                        </a:rPr>
                        <a:t>dse01</a:t>
                      </a:r>
                      <a:endParaRPr lang="en-US" sz="900" b="0" i="0" u="sng" strike="noStrike" dirty="0">
                        <a:solidFill>
                          <a:srgbClr val="0563C1"/>
                        </a:solidFill>
                        <a:effectLst/>
                        <a:latin typeface="Calibri" panose="020F0502020204030204" pitchFamily="34" charset="0"/>
                      </a:endParaRPr>
                    </a:p>
                  </a:txBody>
                  <a:tcPr marL="7794" marR="7794" marT="7794" marB="0"/>
                </a:tc>
                <a:tc>
                  <a:txBody>
                    <a:bodyPr/>
                    <a:lstStyle/>
                    <a:p>
                      <a:pPr algn="l" fontAlgn="ctr"/>
                      <a:r>
                        <a:rPr lang="en-US" sz="900" u="none" strike="noStrike">
                          <a:effectLst/>
                        </a:rPr>
                        <a:t>DAE engine for MCR's notify only</a:t>
                      </a:r>
                      <a:endParaRPr lang="en-US" sz="900" b="0" i="0" u="none" strike="noStrike">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3434619114"/>
                  </a:ext>
                </a:extLst>
              </a:tr>
              <a:tr h="150683">
                <a:tc rowSpan="2">
                  <a:txBody>
                    <a:bodyPr/>
                    <a:lstStyle/>
                    <a:p>
                      <a:pPr algn="ctr" fontAlgn="ctr"/>
                      <a:r>
                        <a:rPr lang="en-US" sz="900" u="none" strike="noStrike">
                          <a:effectLst/>
                        </a:rPr>
                        <a:t>AM</a:t>
                      </a:r>
                      <a:endParaRPr lang="en-US" sz="900" b="0" i="0" u="none" strike="noStrike">
                        <a:solidFill>
                          <a:srgbClr val="000000"/>
                        </a:solidFill>
                        <a:effectLst/>
                        <a:latin typeface="Calibri" panose="020F0502020204030204" pitchFamily="34" charset="0"/>
                      </a:endParaRPr>
                    </a:p>
                  </a:txBody>
                  <a:tcPr marL="73716" marR="73716" marT="36858" marB="36858" anchor="ctr"/>
                </a:tc>
                <a:tc rowSpan="2">
                  <a:txBody>
                    <a:bodyPr/>
                    <a:lstStyle/>
                    <a:p>
                      <a:pPr algn="ctr" fontAlgn="t"/>
                      <a:r>
                        <a:rPr lang="en-US" sz="900" u="sng" strike="noStrike">
                          <a:effectLst/>
                          <a:hlinkClick r:id="rId4"/>
                        </a:rPr>
                        <a:t>dce08</a:t>
                      </a:r>
                      <a:endParaRPr lang="en-US" sz="900" b="0" i="0" u="sng" strike="noStrike">
                        <a:solidFill>
                          <a:srgbClr val="0563C1"/>
                        </a:solidFill>
                        <a:effectLst/>
                        <a:latin typeface="Calibri" panose="020F0502020204030204" pitchFamily="34" charset="0"/>
                      </a:endParaRPr>
                    </a:p>
                  </a:txBody>
                  <a:tcPr marL="73716" marR="73716" marT="36858" marB="36858"/>
                </a:tc>
                <a:tc>
                  <a:txBody>
                    <a:bodyPr/>
                    <a:lstStyle/>
                    <a:p>
                      <a:pPr algn="l" fontAlgn="ctr"/>
                      <a:r>
                        <a:rPr lang="en-US" sz="900" u="none" strike="noStrike" dirty="0">
                          <a:effectLst/>
                        </a:rPr>
                        <a:t>DAE</a:t>
                      </a:r>
                      <a:endParaRPr lang="en-US" sz="900" b="0" i="0" u="none" strike="noStrike" dirty="0">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3226111146"/>
                  </a:ext>
                </a:extLst>
              </a:tr>
              <a:tr h="301365">
                <a:tc vMerge="1">
                  <a:txBody>
                    <a:bodyPr/>
                    <a:lstStyle/>
                    <a:p>
                      <a:endParaRPr lang="en-US"/>
                    </a:p>
                  </a:txBody>
                  <a:tcPr/>
                </a:tc>
                <a:tc vMerge="1">
                  <a:txBody>
                    <a:bodyPr/>
                    <a:lstStyle/>
                    <a:p>
                      <a:endParaRPr lang="en-US"/>
                    </a:p>
                  </a:txBody>
                  <a:tcPr/>
                </a:tc>
                <a:tc>
                  <a:txBody>
                    <a:bodyPr/>
                    <a:lstStyle/>
                    <a:p>
                      <a:pPr algn="l" fontAlgn="ctr"/>
                      <a:r>
                        <a:rPr lang="en-US" sz="900" u="sng" strike="noStrike">
                          <a:effectLst/>
                        </a:rPr>
                        <a:t>Data Logger: Backup OAC: BACKUP</a:t>
                      </a:r>
                      <a:endParaRPr lang="en-US" sz="900" b="0" i="0" u="sng" strike="noStrike">
                        <a:solidFill>
                          <a:srgbClr val="0563C1"/>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2089324167"/>
                  </a:ext>
                </a:extLst>
              </a:tr>
              <a:tr h="166271">
                <a:tc rowSpan="2">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3716" marR="73716" marT="36858" marB="36858" anchor="ctr"/>
                </a:tc>
                <a:tc rowSpan="2">
                  <a:txBody>
                    <a:bodyPr/>
                    <a:lstStyle/>
                    <a:p>
                      <a:pPr algn="ctr" fontAlgn="t"/>
                      <a:r>
                        <a:rPr lang="en-US" sz="900" u="sng" strike="noStrike">
                          <a:effectLst/>
                          <a:hlinkClick r:id="rId5"/>
                        </a:rPr>
                        <a:t>dce01</a:t>
                      </a:r>
                      <a:endParaRPr lang="en-US" sz="900" b="0" i="0" u="sng" strike="noStrike">
                        <a:solidFill>
                          <a:srgbClr val="0563C1"/>
                        </a:solidFill>
                        <a:effectLst/>
                        <a:latin typeface="Calibri" panose="020F0502020204030204" pitchFamily="34" charset="0"/>
                      </a:endParaRPr>
                    </a:p>
                  </a:txBody>
                  <a:tcPr marL="73716" marR="73716" marT="36858" marB="36858"/>
                </a:tc>
                <a:tc>
                  <a:txBody>
                    <a:bodyPr/>
                    <a:lstStyle/>
                    <a:p>
                      <a:pPr algn="l" fontAlgn="ctr"/>
                      <a:r>
                        <a:rPr lang="en-US" sz="900" u="none" strike="noStrike">
                          <a:effectLst/>
                        </a:rPr>
                        <a:t>DAE</a:t>
                      </a:r>
                      <a:endParaRPr lang="en-US" sz="900" b="0" i="0" u="none" strike="noStrike">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4248425591"/>
                  </a:ext>
                </a:extLst>
              </a:tr>
              <a:tr h="150683">
                <a:tc vMerge="1">
                  <a:txBody>
                    <a:bodyPr/>
                    <a:lstStyle/>
                    <a:p>
                      <a:endParaRPr lang="en-US"/>
                    </a:p>
                  </a:txBody>
                  <a:tcPr/>
                </a:tc>
                <a:tc vMerge="1">
                  <a:txBody>
                    <a:bodyPr/>
                    <a:lstStyle/>
                    <a:p>
                      <a:endParaRPr lang="en-US"/>
                    </a:p>
                  </a:txBody>
                  <a:tcPr/>
                </a:tc>
                <a:tc>
                  <a:txBody>
                    <a:bodyPr/>
                    <a:lstStyle/>
                    <a:p>
                      <a:pPr algn="l" fontAlgn="ctr"/>
                      <a:r>
                        <a:rPr lang="en-US" sz="900" u="sng" strike="noStrike">
                          <a:effectLst/>
                          <a:hlinkClick r:id="rId6"/>
                        </a:rPr>
                        <a:t>Data Logger: ILCryo</a:t>
                      </a:r>
                      <a:endParaRPr lang="en-US" sz="900" b="0" i="0" u="sng" strike="noStrike">
                        <a:solidFill>
                          <a:srgbClr val="0563C1"/>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2909972055"/>
                  </a:ext>
                </a:extLst>
              </a:tr>
              <a:tr h="166271">
                <a:tc>
                  <a:txBody>
                    <a:bodyPr/>
                    <a:lstStyle/>
                    <a:p>
                      <a:pPr algn="ctr" fontAlgn="ctr"/>
                      <a:r>
                        <a:rPr lang="en-US" sz="900" u="none" strike="noStrike">
                          <a:effectLst/>
                        </a:rPr>
                        <a:t>PM</a:t>
                      </a:r>
                      <a:endParaRPr lang="en-US" sz="900" b="0" i="0" u="none" strike="noStrike">
                        <a:solidFill>
                          <a:srgbClr val="000000"/>
                        </a:solidFill>
                        <a:effectLst/>
                        <a:latin typeface="Calibri" panose="020F0502020204030204" pitchFamily="34" charset="0"/>
                      </a:endParaRPr>
                    </a:p>
                  </a:txBody>
                  <a:tcPr marL="7794" marR="7794" marT="7794" marB="0" anchor="ctr"/>
                </a:tc>
                <a:tc>
                  <a:txBody>
                    <a:bodyPr/>
                    <a:lstStyle/>
                    <a:p>
                      <a:pPr algn="ctr" fontAlgn="t"/>
                      <a:r>
                        <a:rPr lang="en-US" sz="900" u="none" strike="noStrike">
                          <a:effectLst/>
                        </a:rPr>
                        <a:t>dse02</a:t>
                      </a:r>
                      <a:endParaRPr lang="en-US" sz="900" b="0" i="0" u="none" strike="noStrike">
                        <a:solidFill>
                          <a:srgbClr val="000000"/>
                        </a:solidFill>
                        <a:effectLst/>
                        <a:latin typeface="Calibri" panose="020F0502020204030204" pitchFamily="34" charset="0"/>
                      </a:endParaRPr>
                    </a:p>
                  </a:txBody>
                  <a:tcPr marL="7794" marR="7794" marT="7794" marB="0"/>
                </a:tc>
                <a:tc>
                  <a:txBody>
                    <a:bodyPr/>
                    <a:lstStyle/>
                    <a:p>
                      <a:pPr algn="l" fontAlgn="ctr"/>
                      <a:r>
                        <a:rPr lang="en-US" sz="900" u="none" strike="noStrike">
                          <a:effectLst/>
                        </a:rPr>
                        <a:t>DAE engine for notify</a:t>
                      </a:r>
                      <a:endParaRPr lang="en-US" sz="900" b="0" i="0" u="none" strike="noStrike">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3690807508"/>
                  </a:ext>
                </a:extLst>
              </a:tr>
              <a:tr h="150683">
                <a:tc rowSpan="2">
                  <a:txBody>
                    <a:bodyPr/>
                    <a:lstStyle/>
                    <a:p>
                      <a:pPr algn="ctr" fontAlgn="ctr"/>
                      <a:r>
                        <a:rPr lang="en-US" sz="900" u="none" strike="noStrike" dirty="0">
                          <a:effectLst/>
                        </a:rPr>
                        <a:t>PM</a:t>
                      </a:r>
                      <a:endParaRPr lang="en-US" sz="900" b="0" i="0" u="none" strike="noStrike" dirty="0">
                        <a:solidFill>
                          <a:srgbClr val="000000"/>
                        </a:solidFill>
                        <a:effectLst/>
                        <a:latin typeface="Calibri" panose="020F0502020204030204" pitchFamily="34" charset="0"/>
                      </a:endParaRPr>
                    </a:p>
                  </a:txBody>
                  <a:tcPr marL="73716" marR="73716" marT="36858" marB="36858" anchor="ctr"/>
                </a:tc>
                <a:tc rowSpan="2">
                  <a:txBody>
                    <a:bodyPr/>
                    <a:lstStyle/>
                    <a:p>
                      <a:pPr algn="ctr" fontAlgn="t"/>
                      <a:r>
                        <a:rPr lang="en-US" sz="900" u="none" strike="noStrike" dirty="0">
                          <a:effectLst/>
                        </a:rPr>
                        <a:t>dce02</a:t>
                      </a:r>
                      <a:endParaRPr lang="en-US" sz="900" b="0" i="0" u="none" strike="noStrike" dirty="0">
                        <a:solidFill>
                          <a:srgbClr val="000000"/>
                        </a:solidFill>
                        <a:effectLst/>
                        <a:latin typeface="Calibri" panose="020F0502020204030204" pitchFamily="34" charset="0"/>
                      </a:endParaRPr>
                    </a:p>
                  </a:txBody>
                  <a:tcPr marL="73716" marR="73716" marT="36858" marB="36858"/>
                </a:tc>
                <a:tc>
                  <a:txBody>
                    <a:bodyPr/>
                    <a:lstStyle/>
                    <a:p>
                      <a:pPr algn="l" fontAlgn="ctr"/>
                      <a:r>
                        <a:rPr lang="en-US" sz="900" u="none" strike="noStrike" dirty="0">
                          <a:effectLst/>
                        </a:rPr>
                        <a:t>DAE</a:t>
                      </a:r>
                      <a:endParaRPr lang="en-US" sz="900" b="0" i="0" u="none" strike="noStrike" dirty="0">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2418887830"/>
                  </a:ext>
                </a:extLst>
              </a:tr>
              <a:tr h="301365">
                <a:tc vMerge="1">
                  <a:txBody>
                    <a:bodyPr/>
                    <a:lstStyle/>
                    <a:p>
                      <a:endParaRPr lang="en-US"/>
                    </a:p>
                  </a:txBody>
                  <a:tcPr/>
                </a:tc>
                <a:tc vMerge="1">
                  <a:txBody>
                    <a:bodyPr/>
                    <a:lstStyle/>
                    <a:p>
                      <a:endParaRPr lang="en-US"/>
                    </a:p>
                  </a:txBody>
                  <a:tcPr/>
                </a:tc>
                <a:tc>
                  <a:txBody>
                    <a:bodyPr/>
                    <a:lstStyle/>
                    <a:p>
                      <a:pPr algn="l" fontAlgn="ctr"/>
                      <a:r>
                        <a:rPr lang="en-US" sz="900" u="none" strike="noStrike" dirty="0">
                          <a:effectLst/>
                        </a:rPr>
                        <a:t>Data Logger: </a:t>
                      </a:r>
                      <a:r>
                        <a:rPr lang="en-US" sz="900" u="none" strike="noStrike" dirty="0" err="1">
                          <a:effectLst/>
                        </a:rPr>
                        <a:t>BigRay</a:t>
                      </a:r>
                      <a:r>
                        <a:rPr lang="en-US" sz="900" u="none" strike="noStrike" dirty="0">
                          <a:effectLst/>
                        </a:rPr>
                        <a:t>, </a:t>
                      </a:r>
                      <a:r>
                        <a:rPr lang="en-US" sz="900" u="none" strike="noStrike" dirty="0" err="1">
                          <a:effectLst/>
                        </a:rPr>
                        <a:t>BigSav</a:t>
                      </a:r>
                      <a:endParaRPr lang="en-US" sz="900" b="1" i="0" u="none" strike="noStrike" dirty="0">
                        <a:solidFill>
                          <a:srgbClr val="000000"/>
                        </a:solidFill>
                        <a:effectLst/>
                        <a:latin typeface="Calibri" panose="020F0502020204030204" pitchFamily="34" charset="0"/>
                      </a:endParaRPr>
                    </a:p>
                  </a:txBody>
                  <a:tcPr marL="7794" marR="7794" marT="7794" marB="0" anchor="ctr"/>
                </a:tc>
                <a:extLst>
                  <a:ext uri="{0D108BD9-81ED-4DB2-BD59-A6C34878D82A}">
                    <a16:rowId xmlns:a16="http://schemas.microsoft.com/office/drawing/2014/main" val="1179166762"/>
                  </a:ext>
                </a:extLst>
              </a:tr>
            </a:tbl>
          </a:graphicData>
        </a:graphic>
      </p:graphicFrame>
      <p:sp>
        <p:nvSpPr>
          <p:cNvPr id="5" name="TextBox 4">
            <a:extLst>
              <a:ext uri="{FF2B5EF4-FFF2-40B4-BE49-F238E27FC236}">
                <a16:creationId xmlns:a16="http://schemas.microsoft.com/office/drawing/2014/main" id="{65D3CE22-44B5-901E-9252-F0E506E4AB54}"/>
              </a:ext>
            </a:extLst>
          </p:cNvPr>
          <p:cNvSpPr txBox="1"/>
          <p:nvPr/>
        </p:nvSpPr>
        <p:spPr>
          <a:xfrm>
            <a:off x="1050759" y="1181351"/>
            <a:ext cx="1642437" cy="461665"/>
          </a:xfrm>
          <a:prstGeom prst="rect">
            <a:avLst/>
          </a:prstGeom>
          <a:noFill/>
        </p:spPr>
        <p:txBody>
          <a:bodyPr wrap="none" rtlCol="0">
            <a:spAutoFit/>
          </a:bodyPr>
          <a:lstStyle/>
          <a:p>
            <a:r>
              <a:rPr lang="en-US" dirty="0"/>
              <a:t>Wednesday</a:t>
            </a:r>
          </a:p>
        </p:txBody>
      </p:sp>
      <p:sp>
        <p:nvSpPr>
          <p:cNvPr id="7" name="TextBox 6">
            <a:extLst>
              <a:ext uri="{FF2B5EF4-FFF2-40B4-BE49-F238E27FC236}">
                <a16:creationId xmlns:a16="http://schemas.microsoft.com/office/drawing/2014/main" id="{F3EE16FF-95CA-7635-9021-6928C8514DF1}"/>
              </a:ext>
            </a:extLst>
          </p:cNvPr>
          <p:cNvSpPr txBox="1"/>
          <p:nvPr/>
        </p:nvSpPr>
        <p:spPr>
          <a:xfrm>
            <a:off x="3651419" y="1181350"/>
            <a:ext cx="1324658" cy="461665"/>
          </a:xfrm>
          <a:prstGeom prst="rect">
            <a:avLst/>
          </a:prstGeom>
          <a:noFill/>
        </p:spPr>
        <p:txBody>
          <a:bodyPr wrap="none" rtlCol="0">
            <a:spAutoFit/>
          </a:bodyPr>
          <a:lstStyle/>
          <a:p>
            <a:r>
              <a:rPr lang="en-US" dirty="0"/>
              <a:t>Thursday</a:t>
            </a:r>
          </a:p>
        </p:txBody>
      </p:sp>
      <p:sp>
        <p:nvSpPr>
          <p:cNvPr id="9" name="TextBox 8">
            <a:extLst>
              <a:ext uri="{FF2B5EF4-FFF2-40B4-BE49-F238E27FC236}">
                <a16:creationId xmlns:a16="http://schemas.microsoft.com/office/drawing/2014/main" id="{C81382AB-F342-4283-E621-32A77332CA47}"/>
              </a:ext>
            </a:extLst>
          </p:cNvPr>
          <p:cNvSpPr txBox="1"/>
          <p:nvPr/>
        </p:nvSpPr>
        <p:spPr>
          <a:xfrm>
            <a:off x="6129853" y="1180050"/>
            <a:ext cx="1906291" cy="461665"/>
          </a:xfrm>
          <a:prstGeom prst="rect">
            <a:avLst/>
          </a:prstGeom>
          <a:noFill/>
        </p:spPr>
        <p:txBody>
          <a:bodyPr wrap="none" rtlCol="0">
            <a:spAutoFit/>
          </a:bodyPr>
          <a:lstStyle/>
          <a:p>
            <a:r>
              <a:rPr lang="en-US" dirty="0"/>
              <a:t>Friday (today)</a:t>
            </a:r>
          </a:p>
        </p:txBody>
      </p:sp>
      <p:graphicFrame>
        <p:nvGraphicFramePr>
          <p:cNvPr id="11" name="Table 10">
            <a:extLst>
              <a:ext uri="{FF2B5EF4-FFF2-40B4-BE49-F238E27FC236}">
                <a16:creationId xmlns:a16="http://schemas.microsoft.com/office/drawing/2014/main" id="{6BBC8E63-116E-AD4A-D2A6-53F41F3A8A99}"/>
              </a:ext>
            </a:extLst>
          </p:cNvPr>
          <p:cNvGraphicFramePr>
            <a:graphicFrameLocks noGrp="1"/>
          </p:cNvGraphicFramePr>
          <p:nvPr>
            <p:extLst>
              <p:ext uri="{D42A27DB-BD31-4B8C-83A1-F6EECF244321}">
                <p14:modId xmlns:p14="http://schemas.microsoft.com/office/powerpoint/2010/main" val="1740792258"/>
              </p:ext>
            </p:extLst>
          </p:nvPr>
        </p:nvGraphicFramePr>
        <p:xfrm>
          <a:off x="3074720" y="1678453"/>
          <a:ext cx="2574389" cy="2030976"/>
        </p:xfrm>
        <a:graphic>
          <a:graphicData uri="http://schemas.openxmlformats.org/drawingml/2006/table">
            <a:tbl>
              <a:tblPr>
                <a:tableStyleId>{5C22544A-7EE6-4342-B048-85BDC9FD1C3A}</a:tableStyleId>
              </a:tblPr>
              <a:tblGrid>
                <a:gridCol w="370294">
                  <a:extLst>
                    <a:ext uri="{9D8B030D-6E8A-4147-A177-3AD203B41FA5}">
                      <a16:colId xmlns:a16="http://schemas.microsoft.com/office/drawing/2014/main" val="2316085328"/>
                    </a:ext>
                  </a:extLst>
                </a:gridCol>
                <a:gridCol w="590383">
                  <a:extLst>
                    <a:ext uri="{9D8B030D-6E8A-4147-A177-3AD203B41FA5}">
                      <a16:colId xmlns:a16="http://schemas.microsoft.com/office/drawing/2014/main" val="1028139228"/>
                    </a:ext>
                  </a:extLst>
                </a:gridCol>
                <a:gridCol w="1613712">
                  <a:extLst>
                    <a:ext uri="{9D8B030D-6E8A-4147-A177-3AD203B41FA5}">
                      <a16:colId xmlns:a16="http://schemas.microsoft.com/office/drawing/2014/main" val="1168861246"/>
                    </a:ext>
                  </a:extLst>
                </a:gridCol>
              </a:tblGrid>
              <a:tr h="521928">
                <a:tc>
                  <a:txBody>
                    <a:bodyPr/>
                    <a:lstStyle/>
                    <a:p>
                      <a:pPr algn="ctr" fontAlgn="ctr"/>
                      <a:r>
                        <a:rPr lang="en-US" sz="800" u="none" strike="noStrike" dirty="0">
                          <a:effectLst/>
                        </a:rPr>
                        <a:t>AM</a:t>
                      </a:r>
                      <a:endParaRPr lang="en-US" sz="800" b="0" i="0" u="none" strike="noStrike" dirty="0">
                        <a:solidFill>
                          <a:srgbClr val="000000"/>
                        </a:solidFill>
                        <a:effectLst/>
                        <a:latin typeface="Calibri" panose="020F0502020204030204" pitchFamily="34" charset="0"/>
                      </a:endParaRPr>
                    </a:p>
                  </a:txBody>
                  <a:tcPr marL="6916" marR="6916" marT="6916" marB="0" anchor="ctr"/>
                </a:tc>
                <a:tc>
                  <a:txBody>
                    <a:bodyPr/>
                    <a:lstStyle/>
                    <a:p>
                      <a:pPr algn="ctr" fontAlgn="t"/>
                      <a:r>
                        <a:rPr lang="en-US" sz="800" u="none" strike="noStrike">
                          <a:effectLst/>
                        </a:rPr>
                        <a:t>dse03</a:t>
                      </a:r>
                      <a:endParaRPr lang="en-US" sz="800" b="0" i="0" u="none" strike="noStrike">
                        <a:solidFill>
                          <a:srgbClr val="000000"/>
                        </a:solidFill>
                        <a:effectLst/>
                        <a:latin typeface="Calibri" panose="020F0502020204030204" pitchFamily="34" charset="0"/>
                      </a:endParaRPr>
                    </a:p>
                  </a:txBody>
                  <a:tcPr marL="6916" marR="6916" marT="6916" marB="0"/>
                </a:tc>
                <a:tc>
                  <a:txBody>
                    <a:bodyPr/>
                    <a:lstStyle/>
                    <a:p>
                      <a:pPr algn="l" fontAlgn="ctr"/>
                      <a:r>
                        <a:rPr lang="en-US" sz="800" u="none" strike="noStrike">
                          <a:effectLst/>
                        </a:rPr>
                        <a:t>DAE engine for java web startable applications like notify.</a:t>
                      </a:r>
                      <a:endParaRPr lang="en-US" sz="800" b="0" i="0" u="none" strike="noStrike">
                        <a:solidFill>
                          <a:srgbClr val="000000"/>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3302461753"/>
                  </a:ext>
                </a:extLst>
              </a:tr>
              <a:tr h="147555">
                <a:tc rowSpan="2">
                  <a:txBody>
                    <a:bodyPr/>
                    <a:lstStyle/>
                    <a:p>
                      <a:pPr algn="ctr" fontAlgn="ctr"/>
                      <a:r>
                        <a:rPr lang="en-US" sz="800" u="none" strike="noStrike">
                          <a:effectLst/>
                        </a:rPr>
                        <a:t>AM</a:t>
                      </a:r>
                      <a:endParaRPr lang="en-US" sz="800" b="0" i="0" u="none" strike="noStrike">
                        <a:solidFill>
                          <a:srgbClr val="000000"/>
                        </a:solidFill>
                        <a:effectLst/>
                        <a:latin typeface="Calibri" panose="020F0502020204030204" pitchFamily="34" charset="0"/>
                      </a:endParaRPr>
                    </a:p>
                  </a:txBody>
                  <a:tcPr marL="74782" marR="74782" marT="37391" marB="37391" anchor="ctr"/>
                </a:tc>
                <a:tc rowSpan="2">
                  <a:txBody>
                    <a:bodyPr/>
                    <a:lstStyle/>
                    <a:p>
                      <a:pPr algn="ctr" fontAlgn="t"/>
                      <a:r>
                        <a:rPr lang="en-US" sz="800" u="none" strike="noStrike">
                          <a:effectLst/>
                        </a:rPr>
                        <a:t>dce03</a:t>
                      </a:r>
                      <a:endParaRPr lang="en-US" sz="800" b="0" i="0" u="none" strike="noStrike">
                        <a:solidFill>
                          <a:srgbClr val="000000"/>
                        </a:solidFill>
                        <a:effectLst/>
                        <a:latin typeface="Calibri" panose="020F0502020204030204" pitchFamily="34" charset="0"/>
                      </a:endParaRPr>
                    </a:p>
                  </a:txBody>
                  <a:tcPr marL="74782" marR="74782" marT="37391" marB="37391"/>
                </a:tc>
                <a:tc>
                  <a:txBody>
                    <a:bodyPr/>
                    <a:lstStyle/>
                    <a:p>
                      <a:pPr algn="l" fontAlgn="ctr"/>
                      <a:r>
                        <a:rPr lang="en-US" sz="800" u="none" strike="noStrike">
                          <a:effectLst/>
                        </a:rPr>
                        <a:t>DAE</a:t>
                      </a:r>
                      <a:endParaRPr lang="en-US" sz="800" b="0" i="0" u="none" strike="noStrike">
                        <a:solidFill>
                          <a:srgbClr val="000000"/>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3336617700"/>
                  </a:ext>
                </a:extLst>
              </a:tr>
              <a:tr h="295108">
                <a:tc vMerge="1">
                  <a:txBody>
                    <a:bodyPr/>
                    <a:lstStyle/>
                    <a:p>
                      <a:endParaRPr lang="en-US"/>
                    </a:p>
                  </a:txBody>
                  <a:tcPr/>
                </a:tc>
                <a:tc vMerge="1">
                  <a:txBody>
                    <a:bodyPr/>
                    <a:lstStyle/>
                    <a:p>
                      <a:endParaRPr lang="en-US"/>
                    </a:p>
                  </a:txBody>
                  <a:tcPr/>
                </a:tc>
                <a:tc>
                  <a:txBody>
                    <a:bodyPr/>
                    <a:lstStyle/>
                    <a:p>
                      <a:pPr algn="l" fontAlgn="ctr"/>
                      <a:r>
                        <a:rPr lang="en-US" sz="800" u="none" strike="noStrike">
                          <a:effectLst/>
                        </a:rPr>
                        <a:t>Data Logger: CDF OAC: MDBOPC</a:t>
                      </a:r>
                      <a:endParaRPr lang="en-US" sz="800" b="1" i="0" u="none" strike="noStrike">
                        <a:solidFill>
                          <a:srgbClr val="000000"/>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3640544424"/>
                  </a:ext>
                </a:extLst>
              </a:tr>
              <a:tr h="147555">
                <a:tc rowSpan="2">
                  <a:txBody>
                    <a:bodyPr/>
                    <a:lstStyle/>
                    <a:p>
                      <a:pPr algn="ctr" fontAlgn="ctr"/>
                      <a:r>
                        <a:rPr lang="en-US" sz="800" u="none" strike="noStrike">
                          <a:effectLst/>
                        </a:rPr>
                        <a:t>AM</a:t>
                      </a:r>
                      <a:endParaRPr lang="en-US" sz="800" b="0" i="0" u="none" strike="noStrike">
                        <a:solidFill>
                          <a:srgbClr val="000000"/>
                        </a:solidFill>
                        <a:effectLst/>
                        <a:latin typeface="Calibri" panose="020F0502020204030204" pitchFamily="34" charset="0"/>
                      </a:endParaRPr>
                    </a:p>
                  </a:txBody>
                  <a:tcPr marL="74782" marR="74782" marT="37391" marB="37391" anchor="ctr"/>
                </a:tc>
                <a:tc rowSpan="2">
                  <a:txBody>
                    <a:bodyPr/>
                    <a:lstStyle/>
                    <a:p>
                      <a:pPr algn="ctr" fontAlgn="t"/>
                      <a:r>
                        <a:rPr lang="en-US" sz="800" u="sng" strike="noStrike">
                          <a:effectLst/>
                          <a:hlinkClick r:id="rId7"/>
                        </a:rPr>
                        <a:t>dce44</a:t>
                      </a:r>
                      <a:endParaRPr lang="en-US" sz="800" b="0" i="0" u="sng" strike="noStrike">
                        <a:solidFill>
                          <a:srgbClr val="0563C1"/>
                        </a:solidFill>
                        <a:effectLst/>
                        <a:latin typeface="Calibri" panose="020F0502020204030204" pitchFamily="34" charset="0"/>
                      </a:endParaRPr>
                    </a:p>
                  </a:txBody>
                  <a:tcPr marL="74782" marR="74782" marT="37391" marB="37391"/>
                </a:tc>
                <a:tc>
                  <a:txBody>
                    <a:bodyPr/>
                    <a:lstStyle/>
                    <a:p>
                      <a:pPr algn="l" fontAlgn="ctr"/>
                      <a:r>
                        <a:rPr lang="en-US" sz="800" u="none" strike="noStrike">
                          <a:effectLst/>
                        </a:rPr>
                        <a:t>DAE</a:t>
                      </a:r>
                      <a:endParaRPr lang="en-US" sz="800" b="0" i="0" u="none" strike="noStrike">
                        <a:solidFill>
                          <a:srgbClr val="000000"/>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4141929809"/>
                  </a:ext>
                </a:extLst>
              </a:tr>
              <a:tr h="189050">
                <a:tc vMerge="1">
                  <a:txBody>
                    <a:bodyPr/>
                    <a:lstStyle/>
                    <a:p>
                      <a:endParaRPr lang="en-US"/>
                    </a:p>
                  </a:txBody>
                  <a:tcPr/>
                </a:tc>
                <a:tc vMerge="1">
                  <a:txBody>
                    <a:bodyPr/>
                    <a:lstStyle/>
                    <a:p>
                      <a:endParaRPr lang="en-US"/>
                    </a:p>
                  </a:txBody>
                  <a:tcPr/>
                </a:tc>
                <a:tc>
                  <a:txBody>
                    <a:bodyPr/>
                    <a:lstStyle/>
                    <a:p>
                      <a:pPr algn="l" fontAlgn="ctr"/>
                      <a:r>
                        <a:rPr lang="en-US" sz="800" u="sng" strike="noStrike">
                          <a:effectLst/>
                          <a:hlinkClick r:id="rId8"/>
                        </a:rPr>
                        <a:t>Data Logger: QRayH</a:t>
                      </a:r>
                      <a:endParaRPr lang="en-US" sz="800" b="0" i="0" u="sng" strike="noStrike">
                        <a:solidFill>
                          <a:srgbClr val="0563C1"/>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3815559853"/>
                  </a:ext>
                </a:extLst>
              </a:tr>
              <a:tr h="393175">
                <a:tc>
                  <a:txBody>
                    <a:bodyPr/>
                    <a:lstStyle/>
                    <a:p>
                      <a:pPr algn="ctr" fontAlgn="ctr"/>
                      <a:r>
                        <a:rPr lang="en-US" sz="800" u="none" strike="noStrike">
                          <a:effectLst/>
                        </a:rPr>
                        <a:t>PM</a:t>
                      </a:r>
                      <a:endParaRPr lang="en-US" sz="800" b="0" i="0" u="none" strike="noStrike">
                        <a:solidFill>
                          <a:srgbClr val="000000"/>
                        </a:solidFill>
                        <a:effectLst/>
                        <a:latin typeface="Calibri" panose="020F0502020204030204" pitchFamily="34" charset="0"/>
                      </a:endParaRPr>
                    </a:p>
                  </a:txBody>
                  <a:tcPr marL="6916" marR="6916" marT="6916" marB="0" anchor="ctr"/>
                </a:tc>
                <a:tc>
                  <a:txBody>
                    <a:bodyPr/>
                    <a:lstStyle/>
                    <a:p>
                      <a:pPr algn="ctr" fontAlgn="t"/>
                      <a:r>
                        <a:rPr lang="en-US" sz="800" u="none" strike="noStrike">
                          <a:effectLst/>
                        </a:rPr>
                        <a:t>dse04</a:t>
                      </a:r>
                      <a:endParaRPr lang="en-US" sz="800" b="0" i="0" u="none" strike="noStrike">
                        <a:solidFill>
                          <a:srgbClr val="000000"/>
                        </a:solidFill>
                        <a:effectLst/>
                        <a:latin typeface="Calibri" panose="020F0502020204030204" pitchFamily="34" charset="0"/>
                      </a:endParaRPr>
                    </a:p>
                  </a:txBody>
                  <a:tcPr marL="6916" marR="6916" marT="6916" marB="0"/>
                </a:tc>
                <a:tc>
                  <a:txBody>
                    <a:bodyPr/>
                    <a:lstStyle/>
                    <a:p>
                      <a:pPr algn="l" fontAlgn="ctr"/>
                      <a:r>
                        <a:rPr lang="en-US" sz="800" u="sng" strike="noStrike">
                          <a:effectLst/>
                          <a:hlinkClick r:id="rId9"/>
                        </a:rPr>
                        <a:t>DAE for AF applications, SCF Server</a:t>
                      </a:r>
                      <a:endParaRPr lang="en-US" sz="800" b="0" i="0" u="sng" strike="noStrike">
                        <a:solidFill>
                          <a:srgbClr val="0563C1"/>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59792099"/>
                  </a:ext>
                </a:extLst>
              </a:tr>
              <a:tr h="147555">
                <a:tc rowSpan="2">
                  <a:txBody>
                    <a:bodyPr/>
                    <a:lstStyle/>
                    <a:p>
                      <a:pPr algn="ctr" fontAlgn="ctr"/>
                      <a:r>
                        <a:rPr lang="en-US" sz="800" u="none" strike="noStrike" dirty="0">
                          <a:effectLst/>
                        </a:rPr>
                        <a:t>PM</a:t>
                      </a:r>
                      <a:endParaRPr lang="en-US" sz="800" b="0" i="0" u="none" strike="noStrike" dirty="0">
                        <a:solidFill>
                          <a:srgbClr val="000000"/>
                        </a:solidFill>
                        <a:effectLst/>
                        <a:latin typeface="Calibri" panose="020F0502020204030204" pitchFamily="34" charset="0"/>
                      </a:endParaRPr>
                    </a:p>
                  </a:txBody>
                  <a:tcPr marL="74782" marR="74782" marT="37391" marB="37391" anchor="ctr"/>
                </a:tc>
                <a:tc rowSpan="2">
                  <a:txBody>
                    <a:bodyPr/>
                    <a:lstStyle/>
                    <a:p>
                      <a:pPr algn="ctr" fontAlgn="t"/>
                      <a:r>
                        <a:rPr lang="en-US" sz="800" u="none" strike="noStrike" dirty="0">
                          <a:effectLst/>
                        </a:rPr>
                        <a:t>dce04</a:t>
                      </a:r>
                      <a:endParaRPr lang="en-US" sz="800" b="0" i="0" u="none" strike="noStrike" dirty="0">
                        <a:solidFill>
                          <a:srgbClr val="000000"/>
                        </a:solidFill>
                        <a:effectLst/>
                        <a:latin typeface="Calibri" panose="020F0502020204030204" pitchFamily="34" charset="0"/>
                      </a:endParaRPr>
                    </a:p>
                  </a:txBody>
                  <a:tcPr marL="74782" marR="74782" marT="37391" marB="37391"/>
                </a:tc>
                <a:tc>
                  <a:txBody>
                    <a:bodyPr/>
                    <a:lstStyle/>
                    <a:p>
                      <a:pPr algn="l" fontAlgn="ctr"/>
                      <a:r>
                        <a:rPr lang="en-US" sz="800" u="none" strike="noStrike">
                          <a:effectLst/>
                        </a:rPr>
                        <a:t>DAE</a:t>
                      </a:r>
                      <a:endParaRPr lang="en-US" sz="800" b="0" i="0" u="none" strike="noStrike">
                        <a:solidFill>
                          <a:srgbClr val="000000"/>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823823829"/>
                  </a:ext>
                </a:extLst>
              </a:tr>
              <a:tr h="189050">
                <a:tc vMerge="1">
                  <a:txBody>
                    <a:bodyPr/>
                    <a:lstStyle/>
                    <a:p>
                      <a:endParaRPr lang="en-US"/>
                    </a:p>
                  </a:txBody>
                  <a:tcPr/>
                </a:tc>
                <a:tc vMerge="1">
                  <a:txBody>
                    <a:bodyPr/>
                    <a:lstStyle/>
                    <a:p>
                      <a:endParaRPr lang="en-US"/>
                    </a:p>
                  </a:txBody>
                  <a:tcPr/>
                </a:tc>
                <a:tc>
                  <a:txBody>
                    <a:bodyPr/>
                    <a:lstStyle/>
                    <a:p>
                      <a:pPr algn="l" fontAlgn="ctr"/>
                      <a:r>
                        <a:rPr lang="en-US" sz="800" u="sng" strike="noStrike" dirty="0">
                          <a:effectLst/>
                          <a:hlinkClick r:id="rId10"/>
                        </a:rPr>
                        <a:t>Data Logger: Lina2</a:t>
                      </a:r>
                      <a:endParaRPr lang="en-US" sz="800" b="0" i="0" u="sng" strike="noStrike" dirty="0">
                        <a:solidFill>
                          <a:srgbClr val="0563C1"/>
                        </a:solidFill>
                        <a:effectLst/>
                        <a:latin typeface="Calibri" panose="020F0502020204030204" pitchFamily="34" charset="0"/>
                      </a:endParaRPr>
                    </a:p>
                  </a:txBody>
                  <a:tcPr marL="6916" marR="6916" marT="6916" marB="0" anchor="ctr"/>
                </a:tc>
                <a:extLst>
                  <a:ext uri="{0D108BD9-81ED-4DB2-BD59-A6C34878D82A}">
                    <a16:rowId xmlns:a16="http://schemas.microsoft.com/office/drawing/2014/main" val="3254505148"/>
                  </a:ext>
                </a:extLst>
              </a:tr>
            </a:tbl>
          </a:graphicData>
        </a:graphic>
      </p:graphicFrame>
      <p:graphicFrame>
        <p:nvGraphicFramePr>
          <p:cNvPr id="4" name="Table 3">
            <a:extLst>
              <a:ext uri="{FF2B5EF4-FFF2-40B4-BE49-F238E27FC236}">
                <a16:creationId xmlns:a16="http://schemas.microsoft.com/office/drawing/2014/main" id="{1F726437-8594-2D33-A5C5-BABAA0EFC699}"/>
              </a:ext>
            </a:extLst>
          </p:cNvPr>
          <p:cNvGraphicFramePr>
            <a:graphicFrameLocks noGrp="1"/>
          </p:cNvGraphicFramePr>
          <p:nvPr>
            <p:extLst>
              <p:ext uri="{D42A27DB-BD31-4B8C-83A1-F6EECF244321}">
                <p14:modId xmlns:p14="http://schemas.microsoft.com/office/powerpoint/2010/main" val="2108625809"/>
              </p:ext>
            </p:extLst>
          </p:nvPr>
        </p:nvGraphicFramePr>
        <p:xfrm>
          <a:off x="5733537" y="1634447"/>
          <a:ext cx="2896726" cy="2674453"/>
        </p:xfrm>
        <a:graphic>
          <a:graphicData uri="http://schemas.openxmlformats.org/drawingml/2006/table">
            <a:tbl>
              <a:tblPr>
                <a:tableStyleId>{5C22544A-7EE6-4342-B048-85BDC9FD1C3A}</a:tableStyleId>
              </a:tblPr>
              <a:tblGrid>
                <a:gridCol w="319750">
                  <a:extLst>
                    <a:ext uri="{9D8B030D-6E8A-4147-A177-3AD203B41FA5}">
                      <a16:colId xmlns:a16="http://schemas.microsoft.com/office/drawing/2014/main" val="4207368796"/>
                    </a:ext>
                  </a:extLst>
                </a:gridCol>
                <a:gridCol w="479437">
                  <a:extLst>
                    <a:ext uri="{9D8B030D-6E8A-4147-A177-3AD203B41FA5}">
                      <a16:colId xmlns:a16="http://schemas.microsoft.com/office/drawing/2014/main" val="2693349161"/>
                    </a:ext>
                  </a:extLst>
                </a:gridCol>
                <a:gridCol w="2097539">
                  <a:extLst>
                    <a:ext uri="{9D8B030D-6E8A-4147-A177-3AD203B41FA5}">
                      <a16:colId xmlns:a16="http://schemas.microsoft.com/office/drawing/2014/main" val="1789800545"/>
                    </a:ext>
                  </a:extLst>
                </a:gridCol>
              </a:tblGrid>
              <a:tr h="296358">
                <a:tc>
                  <a:txBody>
                    <a:bodyPr/>
                    <a:lstStyle/>
                    <a:p>
                      <a:pPr algn="ctr" fontAlgn="ctr"/>
                      <a:r>
                        <a:rPr lang="en-US" sz="1000" u="none" strike="noStrike">
                          <a:effectLst/>
                        </a:rPr>
                        <a:t>AM</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t"/>
                      <a:r>
                        <a:rPr lang="en-US" sz="1000" u="none" strike="noStrike">
                          <a:effectLst/>
                        </a:rPr>
                        <a:t>dse05</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US" sz="1000" u="none" strike="noStrike">
                          <a:effectLst/>
                        </a:rPr>
                        <a:t>DAE for AF applications, SCF Server OAC: BUNNY6</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9604489"/>
                  </a:ext>
                </a:extLst>
              </a:tr>
              <a:tr h="148179">
                <a:tc rowSpan="2">
                  <a:txBody>
                    <a:bodyPr/>
                    <a:lstStyle/>
                    <a:p>
                      <a:pPr algn="ctr" fontAlgn="ctr"/>
                      <a:r>
                        <a:rPr lang="en-US" sz="1000" u="none" strike="noStrike">
                          <a:effectLst/>
                        </a:rPr>
                        <a:t>AM</a:t>
                      </a:r>
                      <a:endParaRPr lang="en-US"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t"/>
                      <a:r>
                        <a:rPr lang="en-US" sz="1000" u="none" strike="noStrike">
                          <a:effectLst/>
                        </a:rPr>
                        <a:t>dce05</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US" sz="1000" u="none" strike="noStrike">
                          <a:effectLst/>
                        </a:rPr>
                        <a:t>DAE</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29656066"/>
                  </a:ext>
                </a:extLst>
              </a:tr>
              <a:tr h="244495">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Data Logger: MLrn, Muon6</a:t>
                      </a:r>
                      <a:endParaRPr lang="en-US"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79368237"/>
                  </a:ext>
                </a:extLst>
              </a:tr>
              <a:tr h="148179">
                <a:tc rowSpan="2">
                  <a:txBody>
                    <a:bodyPr/>
                    <a:lstStyle/>
                    <a:p>
                      <a:pPr algn="ctr" fontAlgn="ctr"/>
                      <a:r>
                        <a:rPr lang="en-US" sz="1000" u="none" strike="noStrike">
                          <a:effectLst/>
                        </a:rPr>
                        <a:t>AM</a:t>
                      </a:r>
                      <a:endParaRPr lang="en-US"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t"/>
                      <a:r>
                        <a:rPr lang="en-US" sz="1000" u="none" strike="noStrike">
                          <a:effectLst/>
                        </a:rPr>
                        <a:t>due03</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US" sz="1000" u="none" strike="noStrike">
                          <a:effectLst/>
                        </a:rPr>
                        <a:t>DAE</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44977243"/>
                  </a:ext>
                </a:extLst>
              </a:tr>
              <a:tr h="296358">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Data Logger: EventH, PXIE OAC: EVENTH</a:t>
                      </a:r>
                      <a:endParaRPr lang="en-US"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1616310"/>
                  </a:ext>
                </a:extLst>
              </a:tr>
              <a:tr h="296358">
                <a:tc>
                  <a:txBody>
                    <a:bodyPr/>
                    <a:lstStyle/>
                    <a:p>
                      <a:pPr algn="ctr" fontAlgn="ctr"/>
                      <a:r>
                        <a:rPr lang="en-US" sz="1000" u="none" strike="noStrike">
                          <a:effectLst/>
                        </a:rPr>
                        <a:t>PM</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t"/>
                      <a:r>
                        <a:rPr lang="en-US" sz="1000" u="none" strike="noStrike">
                          <a:effectLst/>
                        </a:rPr>
                        <a:t>dse06</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US" sz="1000" u="sng" strike="noStrike">
                          <a:effectLst/>
                        </a:rPr>
                        <a:t>DAE for AF applications, CDF, OAC: BUNNY5</a:t>
                      </a:r>
                      <a:endParaRPr lang="en-US" sz="1000" b="0" i="0" u="sng" strike="noStrike">
                        <a:solidFill>
                          <a:srgbClr val="0563C1"/>
                        </a:solidFill>
                        <a:effectLst/>
                        <a:latin typeface="Calibri" panose="020F0502020204030204" pitchFamily="34" charset="0"/>
                      </a:endParaRPr>
                    </a:p>
                  </a:txBody>
                  <a:tcPr marL="0" marR="0" marT="0" marB="0" anchor="ctr"/>
                </a:tc>
                <a:extLst>
                  <a:ext uri="{0D108BD9-81ED-4DB2-BD59-A6C34878D82A}">
                    <a16:rowId xmlns:a16="http://schemas.microsoft.com/office/drawing/2014/main" val="1960421859"/>
                  </a:ext>
                </a:extLst>
              </a:tr>
              <a:tr h="148179">
                <a:tc rowSpan="6">
                  <a:txBody>
                    <a:bodyPr/>
                    <a:lstStyle/>
                    <a:p>
                      <a:pPr algn="ctr" fontAlgn="ctr"/>
                      <a:r>
                        <a:rPr lang="en-US" sz="1000" u="none" strike="noStrike" dirty="0">
                          <a:effectLst/>
                        </a:rPr>
                        <a:t>PM</a:t>
                      </a:r>
                      <a:endParaRPr lang="en-US" sz="1000" b="0" i="0" u="none" strike="noStrike" dirty="0">
                        <a:solidFill>
                          <a:srgbClr val="000000"/>
                        </a:solidFill>
                        <a:effectLst/>
                        <a:latin typeface="Calibri" panose="020F0502020204030204" pitchFamily="34" charset="0"/>
                      </a:endParaRPr>
                    </a:p>
                  </a:txBody>
                  <a:tcPr marL="0" marR="0" marT="0" marB="0" anchor="ctr"/>
                </a:tc>
                <a:tc rowSpan="6">
                  <a:txBody>
                    <a:bodyPr/>
                    <a:lstStyle/>
                    <a:p>
                      <a:pPr algn="ctr" fontAlgn="t"/>
                      <a:r>
                        <a:rPr lang="en-US" sz="1000" u="none" strike="noStrike" dirty="0">
                          <a:effectLst/>
                        </a:rPr>
                        <a:t>dce06</a:t>
                      </a:r>
                      <a:endParaRPr lang="en-US" sz="1000" b="0" i="0" u="none" strike="noStrike" dirty="0">
                        <a:solidFill>
                          <a:srgbClr val="000000"/>
                        </a:solidFill>
                        <a:effectLst/>
                        <a:latin typeface="Calibri" panose="020F0502020204030204" pitchFamily="34" charset="0"/>
                      </a:endParaRPr>
                    </a:p>
                  </a:txBody>
                  <a:tcPr marL="0" marR="0" marT="0" marB="0"/>
                </a:tc>
                <a:tc>
                  <a:txBody>
                    <a:bodyPr/>
                    <a:lstStyle/>
                    <a:p>
                      <a:pPr algn="l" fontAlgn="ctr"/>
                      <a:r>
                        <a:rPr lang="en-US" sz="1000" u="none" strike="noStrike">
                          <a:effectLst/>
                        </a:rPr>
                        <a:t>DAE</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02797913"/>
                  </a:ext>
                </a:extLst>
              </a:tr>
              <a:tr h="148179">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Servlet: </a:t>
                      </a:r>
                      <a:endParaRPr lang="en-US"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8539917"/>
                  </a:ext>
                </a:extLst>
              </a:tr>
              <a:tr h="296358">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D44 - servlets/JSPs for Data Logger Plotters. </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99032469"/>
                  </a:ext>
                </a:extLst>
              </a:tr>
              <a:tr h="148179">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7581966"/>
                  </a:ext>
                </a:extLst>
              </a:tr>
              <a:tr h="148179">
                <a:tc vMerge="1">
                  <a:txBody>
                    <a:bodyPr/>
                    <a:lstStyle/>
                    <a:p>
                      <a:endParaRPr lang="en-US"/>
                    </a:p>
                  </a:txBody>
                  <a:tcPr/>
                </a:tc>
                <a:tc vMerge="1">
                  <a:txBody>
                    <a:bodyPr/>
                    <a:lstStyle/>
                    <a:p>
                      <a:endParaRPr lang="en-US"/>
                    </a:p>
                  </a:txBody>
                  <a:tcPr/>
                </a:tc>
                <a:tc>
                  <a:txBody>
                    <a:bodyPr/>
                    <a:lstStyle/>
                    <a:p>
                      <a:pPr algn="l" fontAlgn="ctr"/>
                      <a:r>
                        <a:rPr lang="en-US" sz="1000" u="none" strike="noStrike">
                          <a:effectLst/>
                        </a:rPr>
                        <a:t>epics_dl</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9934664"/>
                  </a:ext>
                </a:extLst>
              </a:tr>
              <a:tr h="296358">
                <a:tc vMerge="1">
                  <a:txBody>
                    <a:bodyPr/>
                    <a:lstStyle/>
                    <a:p>
                      <a:endParaRPr lang="en-US"/>
                    </a:p>
                  </a:txBody>
                  <a:tcPr/>
                </a:tc>
                <a:tc vMerge="1">
                  <a:txBody>
                    <a:bodyPr/>
                    <a:lstStyle/>
                    <a:p>
                      <a:endParaRPr lang="en-US"/>
                    </a:p>
                  </a:txBody>
                  <a:tcPr/>
                </a:tc>
                <a:tc>
                  <a:txBody>
                    <a:bodyPr/>
                    <a:lstStyle/>
                    <a:p>
                      <a:pPr algn="l" fontAlgn="ctr"/>
                      <a:r>
                        <a:rPr lang="en-US" sz="1000" u="none" strike="noStrike" dirty="0">
                          <a:effectLst/>
                        </a:rPr>
                        <a:t>Data Logger: </a:t>
                      </a:r>
                      <a:r>
                        <a:rPr lang="en-US" sz="1000" u="none" strike="noStrike" dirty="0" err="1">
                          <a:effectLst/>
                        </a:rPr>
                        <a:t>TevJA</a:t>
                      </a:r>
                      <a:r>
                        <a:rPr lang="en-US" sz="1000" u="none" strike="noStrike" dirty="0">
                          <a:effectLst/>
                        </a:rPr>
                        <a:t> OAC: CRYOPC</a:t>
                      </a:r>
                      <a:endParaRPr lang="en-US"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68523143"/>
                  </a:ext>
                </a:extLst>
              </a:tr>
            </a:tbl>
          </a:graphicData>
        </a:graphic>
      </p:graphicFrame>
      <p:pic>
        <p:nvPicPr>
          <p:cNvPr id="1025" name="Picture 13">
            <a:hlinkClick r:id="rId11"/>
            <a:extLst>
              <a:ext uri="{FF2B5EF4-FFF2-40B4-BE49-F238E27FC236}">
                <a16:creationId xmlns:a16="http://schemas.microsoft.com/office/drawing/2014/main" id="{2F21B7A4-3099-C065-AC10-3679E625277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546475" y="1709738"/>
            <a:ext cx="1143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D61F603-240A-38FA-8E42-B2E7A8BE8E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75" y="896938"/>
            <a:ext cx="127000" cy="12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9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Issue reporting</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395555" y="586286"/>
            <a:ext cx="3519845"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On AD GitHub: </a:t>
            </a:r>
            <a:r>
              <a:rPr lang="en-US" sz="1200" dirty="0">
                <a:hlinkClick r:id="rId3"/>
              </a:rPr>
              <a:t>https://github.com/fermi-ad/controls/issues/new?assignees=&amp;labels=bug&amp;projects=fermi-ad%2F13&amp;template=bug_report.yaml</a:t>
            </a:r>
            <a:endParaRPr lang="en-US" sz="1200" dirty="0"/>
          </a:p>
          <a:p>
            <a:pPr marL="285750" indent="-285750">
              <a:buFont typeface="Arial" panose="020B0604020202020204" pitchFamily="34" charset="0"/>
              <a:buChar char="•"/>
            </a:pPr>
            <a:r>
              <a:rPr lang="en-US" sz="1200" dirty="0"/>
              <a:t>Or, </a:t>
            </a:r>
            <a:r>
              <a:rPr lang="en-US" sz="1200" dirty="0">
                <a:hlinkClick r:id="rId4"/>
              </a:rPr>
              <a:t>https://github.com/fermi-ad/controls</a:t>
            </a:r>
            <a:r>
              <a:rPr lang="en-US" sz="1200" dirty="0"/>
              <a:t> -&gt; Issues -&gt; Green “New Issue” button -&gt; Bug report green “Get Started” button</a:t>
            </a:r>
          </a:p>
          <a:p>
            <a:pPr marL="285750" indent="-285750">
              <a:buFont typeface="Arial" panose="020B0604020202020204" pitchFamily="34" charset="0"/>
              <a:buChar char="•"/>
            </a:pPr>
            <a:r>
              <a:rPr lang="en-US" sz="1200" dirty="0"/>
              <a:t>Will add “Feature Request” option soon</a:t>
            </a:r>
          </a:p>
          <a:p>
            <a:pPr marL="285750" indent="-285750">
              <a:buFont typeface="Arial" panose="020B0604020202020204" pitchFamily="34" charset="0"/>
              <a:buChar char="•"/>
            </a:pPr>
            <a:r>
              <a:rPr lang="en-US" sz="1200" dirty="0"/>
              <a:t>Simple form for reporting operational issues with enough information for us to get started</a:t>
            </a:r>
          </a:p>
          <a:p>
            <a:pPr marL="285750" indent="-285750">
              <a:buFont typeface="Arial" panose="020B0604020202020204" pitchFamily="34" charset="0"/>
              <a:buChar char="•"/>
            </a:pPr>
            <a:r>
              <a:rPr lang="en-US" sz="1200" dirty="0"/>
              <a:t>Automatically tracks on the project board (previous slide)</a:t>
            </a:r>
          </a:p>
          <a:p>
            <a:pPr marL="285750" indent="-285750">
              <a:buFont typeface="Arial" panose="020B0604020202020204" pitchFamily="34" charset="0"/>
              <a:buChar char="•"/>
            </a:pPr>
            <a:r>
              <a:rPr lang="en-US" sz="1200" dirty="0"/>
              <a:t>Only requires (free) GitHub account to use</a:t>
            </a:r>
          </a:p>
          <a:p>
            <a:pPr marL="285750" indent="-285750">
              <a:buFont typeface="Arial" panose="020B0604020202020204" pitchFamily="34" charset="0"/>
              <a:buChar char="•"/>
            </a:pPr>
            <a:r>
              <a:rPr lang="en-US" sz="1200" dirty="0"/>
              <a:t>Not required, just convenient. You can always reach out to us to report issues directly.</a:t>
            </a:r>
          </a:p>
          <a:p>
            <a:pPr marL="285750" indent="-285750">
              <a:buFont typeface="Arial" panose="020B0604020202020204" pitchFamily="34" charset="0"/>
              <a:buChar char="•"/>
            </a:pPr>
            <a:r>
              <a:rPr lang="en-US" sz="1200" dirty="0"/>
              <a:t>Credit: Beau Harrison</a:t>
            </a:r>
          </a:p>
        </p:txBody>
      </p:sp>
      <p:pic>
        <p:nvPicPr>
          <p:cNvPr id="4" name="Picture 3" descr="A screenshot of a bug report&#10;&#10;Description automatically generated">
            <a:extLst>
              <a:ext uri="{FF2B5EF4-FFF2-40B4-BE49-F238E27FC236}">
                <a16:creationId xmlns:a16="http://schemas.microsoft.com/office/drawing/2014/main" id="{51B4404E-81FC-4CAB-5815-221B5DA65B32}"/>
              </a:ext>
            </a:extLst>
          </p:cNvPr>
          <p:cNvPicPr>
            <a:picLocks noChangeAspect="1"/>
          </p:cNvPicPr>
          <p:nvPr/>
        </p:nvPicPr>
        <p:blipFill>
          <a:blip r:embed="rId5"/>
          <a:stretch>
            <a:fillRect/>
          </a:stretch>
        </p:blipFill>
        <p:spPr>
          <a:xfrm>
            <a:off x="228600" y="642059"/>
            <a:ext cx="4880381" cy="3859381"/>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3.xml><?xml version="1.0" encoding="utf-8"?>
<ds:datastoreItem xmlns:ds="http://schemas.openxmlformats.org/officeDocument/2006/customXml" ds:itemID="{1A78AAC9-3811-45E2-8B1F-6823F0320A5E}">
  <ds:schemaRefs>
    <ds:schemaRef ds:uri="http://schemas.microsoft.com/sharepoint/events"/>
  </ds:schemaRefs>
</ds:datastoreItem>
</file>

<file path=customXml/itemProps4.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10447</TotalTime>
  <Words>726</Words>
  <Application>Microsoft Macintosh PowerPoint</Application>
  <PresentationFormat>On-screen Show (16:9)</PresentationFormat>
  <Paragraphs>100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Fermilab_PPT_090915</vt:lpstr>
      <vt:lpstr>PowerPoint Presentation</vt:lpstr>
      <vt:lpstr>Java Engine Upgrade to Alma Linux 9</vt:lpstr>
      <vt:lpstr>Progress this week</vt:lpstr>
      <vt:lpstr>Issue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304</cp:revision>
  <cp:lastPrinted>2023-01-25T17:43:18Z</cp:lastPrinted>
  <dcterms:created xsi:type="dcterms:W3CDTF">2021-10-06T21:33:04Z</dcterms:created>
  <dcterms:modified xsi:type="dcterms:W3CDTF">2024-01-19T15:05:34Z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