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319" r:id="rId4"/>
    <p:sldId id="318" r:id="rId5"/>
    <p:sldId id="317" r:id="rId6"/>
    <p:sldId id="312" r:id="rId7"/>
    <p:sldId id="315" r:id="rId8"/>
    <p:sldId id="316" r:id="rId9"/>
    <p:sldId id="320" r:id="rId10"/>
    <p:sldId id="310" r:id="rId11"/>
  </p:sldIdLst>
  <p:sldSz cx="9144000" cy="6858000" type="screen4x3"/>
  <p:notesSz cx="6985000" cy="92837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319"/>
            <p14:sldId id="318"/>
            <p14:sldId id="317"/>
            <p14:sldId id="312"/>
            <p14:sldId id="315"/>
            <p14:sldId id="316"/>
            <p14:sldId id="320"/>
            <p14:sldId id="310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087"/>
    <a:srgbClr val="FF33CC"/>
    <a:srgbClr val="6600FF"/>
    <a:srgbClr val="004C97"/>
    <a:srgbClr val="404040"/>
    <a:srgbClr val="E9EAF1"/>
    <a:srgbClr val="505050"/>
    <a:srgbClr val="63666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1/19/2024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1/19/2024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3836" indent="-289816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0845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26450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0471" indent="-231219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6574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2676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8779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4882" indent="-231219" defTabSz="456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Jerry Annala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January 12,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8" y="1043046"/>
            <a:ext cx="2036618" cy="5004463"/>
          </a:xfrm>
        </p:spPr>
        <p:txBody>
          <a:bodyPr/>
          <a:lstStyle/>
          <a:p>
            <a:r>
              <a:rPr lang="en-US" sz="2000" dirty="0"/>
              <a:t>ESS1 in A0 clean room under investigation.</a:t>
            </a:r>
          </a:p>
          <a:p>
            <a:r>
              <a:rPr lang="en-US" sz="2000" dirty="0"/>
              <a:t>Foil plane has been removed and inspected</a:t>
            </a:r>
          </a:p>
          <a:p>
            <a:r>
              <a:rPr lang="en-US" sz="2000" dirty="0"/>
              <a:t>All </a:t>
            </a:r>
            <a:r>
              <a:rPr lang="en-US" sz="2000" dirty="0">
                <a:solidFill>
                  <a:srgbClr val="000000"/>
                </a:solidFill>
              </a:rPr>
              <a:t>foils appear to be in be in place.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8" name="Picture 7" descr="A picture containing indoor, floor, stainless, steel&#10;&#10;Description automatically generated">
            <a:extLst>
              <a:ext uri="{FF2B5EF4-FFF2-40B4-BE49-F238E27FC236}">
                <a16:creationId xmlns:a16="http://schemas.microsoft.com/office/drawing/2014/main" id="{D2472715-3862-AC9A-967C-3C52AB48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6" y="1259069"/>
            <a:ext cx="6755618" cy="43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8" y="959918"/>
            <a:ext cx="2545772" cy="5004463"/>
          </a:xfrm>
        </p:spPr>
        <p:txBody>
          <a:bodyPr/>
          <a:lstStyle/>
          <a:p>
            <a:r>
              <a:rPr lang="en-US" sz="2000" dirty="0"/>
              <a:t>Object reported to be seen on Cathode on original inspection before it was opened up.</a:t>
            </a:r>
          </a:p>
          <a:p>
            <a:r>
              <a:rPr lang="en-US" sz="2000" dirty="0"/>
              <a:t>This object fell off the cathode when it was being removed.</a:t>
            </a:r>
          </a:p>
          <a:p>
            <a:r>
              <a:rPr lang="en-US" sz="2000" dirty="0"/>
              <a:t>The object may have been retrieved.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C2CAC0B5-F31B-3715-7247-243B3263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53" y="607868"/>
            <a:ext cx="6294319" cy="56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043046"/>
            <a:ext cx="2493817" cy="5004463"/>
          </a:xfrm>
        </p:spPr>
        <p:txBody>
          <a:bodyPr/>
          <a:lstStyle/>
          <a:p>
            <a:r>
              <a:rPr lang="en-US" dirty="0"/>
              <a:t>Object against ceramic insulator.</a:t>
            </a:r>
          </a:p>
          <a:p>
            <a:r>
              <a:rPr lang="en-US" dirty="0"/>
              <a:t>Possible screw thread and silver plating?</a:t>
            </a:r>
          </a:p>
          <a:p>
            <a:r>
              <a:rPr lang="en-US" dirty="0"/>
              <a:t>Could have come off when </a:t>
            </a:r>
            <a:r>
              <a:rPr lang="en-US" strike="sngStrike" dirty="0"/>
              <a:t>standoff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feedthrough</a:t>
            </a:r>
            <a:r>
              <a:rPr lang="en-US" dirty="0"/>
              <a:t> flange is removed.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 descr="A spider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07A3900E-77DA-DF71-1220-B1BCD203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14" y="424533"/>
            <a:ext cx="5394180" cy="58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043046"/>
            <a:ext cx="3262745" cy="5004463"/>
          </a:xfrm>
        </p:spPr>
        <p:txBody>
          <a:bodyPr/>
          <a:lstStyle/>
          <a:p>
            <a:r>
              <a:rPr lang="en-US" dirty="0"/>
              <a:t>Believed to be the main problem </a:t>
            </a:r>
          </a:p>
          <a:p>
            <a:r>
              <a:rPr lang="en-US" dirty="0"/>
              <a:t>Sharp metallic object </a:t>
            </a:r>
            <a:r>
              <a:rPr lang="en-US" dirty="0">
                <a:solidFill>
                  <a:srgbClr val="0070C0"/>
                </a:solidFill>
              </a:rPr>
              <a:t>(same as on previous slide</a:t>
            </a:r>
            <a:r>
              <a:rPr lang="en-US" dirty="0"/>
              <a:t>) on corona shield (at High Voltage) with mark on HV feedthrough.</a:t>
            </a:r>
          </a:p>
          <a:p>
            <a:r>
              <a:rPr lang="en-US" dirty="0"/>
              <a:t>Identified X-rays were coming from this area.</a:t>
            </a:r>
          </a:p>
          <a:p>
            <a:r>
              <a:rPr lang="en-US" dirty="0"/>
              <a:t>More than just one similar object of worry.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9" name="Picture 8" descr="A picture containing indoor, helmet&#10;&#10;Description automatically generated">
            <a:extLst>
              <a:ext uri="{FF2B5EF4-FFF2-40B4-BE49-F238E27FC236}">
                <a16:creationId xmlns:a16="http://schemas.microsoft.com/office/drawing/2014/main" id="{DF310410-55DE-D902-8D9F-9943DBE9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99" y="947549"/>
            <a:ext cx="4068431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043046"/>
            <a:ext cx="2556163" cy="5004463"/>
          </a:xfrm>
        </p:spPr>
        <p:txBody>
          <a:bodyPr/>
          <a:lstStyle/>
          <a:p>
            <a:r>
              <a:rPr lang="en-US" dirty="0"/>
              <a:t>object as seen magnified.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415D4-07AC-F307-5CF2-A59F984A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97" y="745403"/>
            <a:ext cx="5279205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8" y="1043046"/>
            <a:ext cx="2036618" cy="5004463"/>
          </a:xfrm>
        </p:spPr>
        <p:txBody>
          <a:bodyPr/>
          <a:lstStyle/>
          <a:p>
            <a:r>
              <a:rPr lang="en-US" dirty="0"/>
              <a:t>Same feedthrough after removal.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69B112-9461-D408-F92E-4108CDA3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16" y="1212994"/>
            <a:ext cx="6039693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8" y="1043046"/>
            <a:ext cx="8832272" cy="5004463"/>
          </a:xfrm>
        </p:spPr>
        <p:txBody>
          <a:bodyPr/>
          <a:lstStyle/>
          <a:p>
            <a:r>
              <a:rPr lang="en-US" dirty="0"/>
              <a:t>Much static electricity present when working with the septa.</a:t>
            </a:r>
          </a:p>
          <a:p>
            <a:r>
              <a:rPr lang="en-US" dirty="0"/>
              <a:t>Investigation and diagnosis continues.</a:t>
            </a:r>
          </a:p>
          <a:p>
            <a:r>
              <a:rPr lang="en-US" dirty="0"/>
              <a:t>Suspected problem object(s) have been collected</a:t>
            </a:r>
          </a:p>
          <a:p>
            <a:r>
              <a:rPr lang="en-US" dirty="0"/>
              <a:t>Cathode and wire plane appear to be OK </a:t>
            </a:r>
            <a:r>
              <a:rPr lang="en-US" dirty="0">
                <a:solidFill>
                  <a:srgbClr val="000000"/>
                </a:solidFill>
              </a:rPr>
              <a:t>by eye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5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E64D-DD0F-BF83-42AB-E81256BE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D36-42DC-777E-C8C1-0C20ECDF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39545"/>
          </a:xfrm>
        </p:spPr>
        <p:txBody>
          <a:bodyPr/>
          <a:lstStyle/>
          <a:p>
            <a:r>
              <a:rPr lang="en-US" dirty="0"/>
              <a:t>Next week</a:t>
            </a:r>
          </a:p>
          <a:p>
            <a:pPr lvl="1"/>
            <a:r>
              <a:rPr lang="en-US" dirty="0"/>
              <a:t>IRR1C – Muon Campus SAD/ASE review</a:t>
            </a:r>
          </a:p>
          <a:p>
            <a:r>
              <a:rPr lang="en-US" dirty="0"/>
              <a:t>Remaining tunnel work to be scheduled</a:t>
            </a:r>
          </a:p>
          <a:p>
            <a:pPr lvl="1"/>
            <a:r>
              <a:rPr lang="en-US" dirty="0"/>
              <a:t>Finish rad hardening small quads once TD is able to get back to this work.</a:t>
            </a:r>
          </a:p>
          <a:p>
            <a:pPr lvl="1"/>
            <a:r>
              <a:rPr lang="en-US" dirty="0"/>
              <a:t>Q205 replacement</a:t>
            </a:r>
          </a:p>
          <a:p>
            <a:pPr lvl="1"/>
            <a:r>
              <a:rPr lang="en-US" dirty="0"/>
              <a:t>One critical beam tube component still needs modification in the machine shop.</a:t>
            </a:r>
          </a:p>
          <a:p>
            <a:pPr lvl="1"/>
            <a:r>
              <a:rPr lang="en-US" dirty="0"/>
              <a:t>Waiting for this modification before opening the hatch</a:t>
            </a:r>
          </a:p>
          <a:p>
            <a:pPr lvl="1"/>
            <a:r>
              <a:rPr lang="en-US" dirty="0"/>
              <a:t>Determine likely schedule for ESS1 for installation planning.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Replace North entrance door at AP0 – This is presently inoperable.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2912-D7EE-5886-2575-ED82A4CD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942-9EE8-AD03-ED6A-4C5C0CE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0446-62B1-7BFC-9497-A6692D0D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2108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454142</TotalTime>
  <Words>345</Words>
  <Application>Microsoft Office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FermilabTempate</vt:lpstr>
      <vt:lpstr>Fermilab: Footer Only</vt:lpstr>
      <vt:lpstr>Muon Campus Operation Report</vt:lpstr>
      <vt:lpstr>ESS1 status</vt:lpstr>
      <vt:lpstr>ESS1 status</vt:lpstr>
      <vt:lpstr>ESS1 status</vt:lpstr>
      <vt:lpstr>ESS1 status</vt:lpstr>
      <vt:lpstr>ESS1 status</vt:lpstr>
      <vt:lpstr>ESS1 status </vt:lpstr>
      <vt:lpstr>ESS1 status </vt:lpstr>
      <vt:lpstr>Future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Gerald E Annala</cp:lastModifiedBy>
  <cp:revision>1013</cp:revision>
  <cp:lastPrinted>2023-10-13T12:06:11Z</cp:lastPrinted>
  <dcterms:created xsi:type="dcterms:W3CDTF">2014-12-17T13:45:40Z</dcterms:created>
  <dcterms:modified xsi:type="dcterms:W3CDTF">2024-01-19T14:38:11Z</dcterms:modified>
</cp:coreProperties>
</file>