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2" r:id="rId1"/>
  </p:sldMasterIdLst>
  <p:notesMasterIdLst>
    <p:notesMasterId r:id="rId9"/>
  </p:notesMasterIdLst>
  <p:handoutMasterIdLst>
    <p:handoutMasterId r:id="rId10"/>
  </p:handoutMasterIdLst>
  <p:sldIdLst>
    <p:sldId id="295" r:id="rId2"/>
    <p:sldId id="298" r:id="rId3"/>
    <p:sldId id="299" r:id="rId4"/>
    <p:sldId id="296" r:id="rId5"/>
    <p:sldId id="297" r:id="rId6"/>
    <p:sldId id="300" r:id="rId7"/>
    <p:sldId id="301" r:id="rId8"/>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p:defaultTextStyle>
  <p:extLst>
    <p:ext uri="{EFAFB233-063F-42B5-8137-9DF3F51BA10A}">
      <p15:sldGuideLst xmlns:p15="http://schemas.microsoft.com/office/powerpoint/2012/main">
        <p15:guide id="1" orient="horz" pos="4142">
          <p15:clr>
            <a:srgbClr val="A4A3A4"/>
          </p15:clr>
        </p15:guide>
        <p15:guide id="2" orient="horz" pos="4027">
          <p15:clr>
            <a:srgbClr val="A4A3A4"/>
          </p15:clr>
        </p15:guide>
        <p15:guide id="3" orient="horz" pos="1698">
          <p15:clr>
            <a:srgbClr val="A4A3A4"/>
          </p15:clr>
        </p15:guide>
        <p15:guide id="4" orient="horz" pos="152">
          <p15:clr>
            <a:srgbClr val="A4A3A4"/>
          </p15:clr>
        </p15:guide>
        <p15:guide id="5" orient="horz" pos="2790">
          <p15:clr>
            <a:srgbClr val="A4A3A4"/>
          </p15:clr>
        </p15:guide>
        <p15:guide id="6" orient="horz" pos="604">
          <p15:clr>
            <a:srgbClr val="A4A3A4"/>
          </p15:clr>
        </p15:guide>
        <p15:guide id="7" pos="5616">
          <p15:clr>
            <a:srgbClr val="A4A3A4"/>
          </p15:clr>
        </p15:guide>
        <p15:guide id="8" pos="136">
          <p15:clr>
            <a:srgbClr val="A4A3A4"/>
          </p15:clr>
        </p15:guide>
        <p15:guide id="9" pos="589">
          <p15:clr>
            <a:srgbClr val="A4A3A4"/>
          </p15:clr>
        </p15:guide>
        <p15:guide id="10" pos="4453">
          <p15:clr>
            <a:srgbClr val="A4A3A4"/>
          </p15:clr>
        </p15:guide>
        <p15:guide id="11" pos="5163">
          <p15:clr>
            <a:srgbClr val="A4A3A4"/>
          </p15:clr>
        </p15:guide>
        <p15:guide id="12" pos="4632">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F2D62"/>
    <a:srgbClr val="50504E"/>
    <a:srgbClr val="4E4E4E"/>
    <a:srgbClr val="404040"/>
    <a:srgbClr val="004C97"/>
    <a:srgbClr val="63666A"/>
    <a:srgbClr val="99D6EA"/>
    <a:srgbClr val="505050"/>
    <a:srgbClr val="A7A8AA"/>
    <a:srgbClr val="00308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441" autoAdjust="0"/>
    <p:restoredTop sz="94647"/>
  </p:normalViewPr>
  <p:slideViewPr>
    <p:cSldViewPr snapToGrid="0" snapToObjects="1" showGuides="1">
      <p:cViewPr varScale="1">
        <p:scale>
          <a:sx n="255" d="100"/>
          <a:sy n="255" d="100"/>
        </p:scale>
        <p:origin x="200" y="176"/>
      </p:cViewPr>
      <p:guideLst>
        <p:guide orient="horz" pos="4142"/>
        <p:guide orient="horz" pos="4027"/>
        <p:guide orient="horz" pos="1698"/>
        <p:guide orient="horz" pos="152"/>
        <p:guide orient="horz" pos="2790"/>
        <p:guide orient="horz" pos="604"/>
        <p:guide pos="5616"/>
        <p:guide pos="136"/>
        <p:guide pos="589"/>
        <p:guide pos="4453"/>
        <p:guide pos="5163"/>
        <p:guide pos="4632"/>
      </p:guideLst>
    </p:cSldViewPr>
  </p:slideViewPr>
  <p:notesTextViewPr>
    <p:cViewPr>
      <p:scale>
        <a:sx n="100" d="100"/>
        <a:sy n="100" d="100"/>
      </p:scale>
      <p:origin x="0" y="0"/>
    </p:cViewPr>
  </p:notesTextViewPr>
  <p:notesViewPr>
    <p:cSldViewPr snapToGrid="0" snapToObjects="1"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DBB872F3-6144-3148-BC13-C063BA20AE80}" type="datetimeFigureOut">
              <a:rPr lang="en-US"/>
              <a:pPr>
                <a:defRPr/>
              </a:pPr>
              <a:t>1/22/24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0ACDB0ED-0BEE-9846-B9EA-5C7BFF06289F}" type="slidenum">
              <a:rPr lang="en-US"/>
              <a:pPr>
                <a:defRPr/>
              </a:pPr>
              <a:t>‹#›</a:t>
            </a:fld>
            <a:endParaRPr lang="en-US"/>
          </a:p>
        </p:txBody>
      </p:sp>
    </p:spTree>
    <p:extLst>
      <p:ext uri="{BB962C8B-B14F-4D97-AF65-F5344CB8AC3E}">
        <p14:creationId xmlns:p14="http://schemas.microsoft.com/office/powerpoint/2010/main" val="14231645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531CFD29-8380-B24A-89EC-384D8B8A981B}" type="datetimeFigureOut">
              <a:rPr lang="en-US"/>
              <a:pPr>
                <a:defRPr/>
              </a:pPr>
              <a:t>1/22/24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CAD08E57-B576-F641-BEA6-C3D752DF7F66}" type="slidenum">
              <a:rPr lang="en-US"/>
              <a:pPr>
                <a:defRPr/>
              </a:pPr>
              <a:t>‹#›</a:t>
            </a:fld>
            <a:endParaRPr lang="en-US"/>
          </a:p>
        </p:txBody>
      </p:sp>
    </p:spTree>
    <p:extLst>
      <p:ext uri="{BB962C8B-B14F-4D97-AF65-F5344CB8AC3E}">
        <p14:creationId xmlns:p14="http://schemas.microsoft.com/office/powerpoint/2010/main" val="1600640023"/>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Helvetica"/>
        <a:ea typeface="Geneva"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2pPr>
    <a:lvl3pPr marL="9144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3pPr>
    <a:lvl4pPr marL="13716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4pPr>
    <a:lvl5pPr marL="18288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descr="14-0218-16D.lr.jpg"/>
          <p:cNvPicPr>
            <a:picLocks noChangeAspect="1"/>
          </p:cNvPicPr>
          <p:nvPr userDrawn="1"/>
        </p:nvPicPr>
        <p:blipFill rotWithShape="1">
          <a:blip r:embed="rId2">
            <a:extLst>
              <a:ext uri="{28A0092B-C50C-407E-A947-70E740481C1C}">
                <a14:useLocalDpi xmlns:a14="http://schemas.microsoft.com/office/drawing/2010/main" val="0"/>
              </a:ext>
            </a:extLst>
          </a:blip>
          <a:srcRect t="25816" b="25769"/>
          <a:stretch/>
        </p:blipFill>
        <p:spPr>
          <a:xfrm>
            <a:off x="-17762" y="817011"/>
            <a:ext cx="9189720" cy="2966102"/>
          </a:xfrm>
          <a:prstGeom prst="rect">
            <a:avLst/>
          </a:prstGeom>
        </p:spPr>
      </p:pic>
      <p:pic>
        <p:nvPicPr>
          <p:cNvPr id="14" name="Picture 13" descr="FermiLogoBar_DOE_KO_horiz.eps"/>
          <p:cNvPicPr>
            <a:picLocks noChangeAspect="1"/>
          </p:cNvPicPr>
          <p:nvPr userDrawn="1"/>
        </p:nvPicPr>
        <p:blipFill rotWithShape="1">
          <a:blip r:embed="rId3">
            <a:extLst>
              <a:ext uri="{28A0092B-C50C-407E-A947-70E740481C1C}">
                <a14:useLocalDpi xmlns:a14="http://schemas.microsoft.com/office/drawing/2010/main" val="0"/>
              </a:ext>
            </a:extLst>
          </a:blip>
          <a:srcRect t="1" r="21053" b="4344"/>
          <a:stretch/>
        </p:blipFill>
        <p:spPr>
          <a:xfrm>
            <a:off x="2058202" y="220599"/>
            <a:ext cx="7113756" cy="288776"/>
          </a:xfrm>
          <a:prstGeom prst="rect">
            <a:avLst/>
          </a:prstGeom>
        </p:spPr>
      </p:pic>
      <p:pic>
        <p:nvPicPr>
          <p:cNvPr id="10" name="Picture 9" descr="FermiLogoBar_DOE_KO_horiz.eps">
            <a:extLst>
              <a:ext uri="{FF2B5EF4-FFF2-40B4-BE49-F238E27FC236}">
                <a16:creationId xmlns:a16="http://schemas.microsoft.com/office/drawing/2014/main" id="{CC4C60A1-F78D-1A4F-B6F1-606638184803}"/>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 t="1" r="56945" b="1401"/>
          <a:stretch/>
        </p:blipFill>
        <p:spPr>
          <a:xfrm>
            <a:off x="736879" y="220599"/>
            <a:ext cx="3125069" cy="297658"/>
          </a:xfrm>
          <a:prstGeom prst="rect">
            <a:avLst/>
          </a:prstGeom>
        </p:spPr>
      </p:pic>
      <p:pic>
        <p:nvPicPr>
          <p:cNvPr id="11" name="Picture 10">
            <a:extLst>
              <a:ext uri="{FF2B5EF4-FFF2-40B4-BE49-F238E27FC236}">
                <a16:creationId xmlns:a16="http://schemas.microsoft.com/office/drawing/2014/main" id="{C5BDCE57-8BCE-594A-95DD-69C1AE58216B}"/>
              </a:ext>
            </a:extLst>
          </p:cNvPr>
          <p:cNvPicPr>
            <a:picLocks noChangeAspect="1"/>
          </p:cNvPicPr>
          <p:nvPr userDrawn="1"/>
        </p:nvPicPr>
        <p:blipFill>
          <a:blip r:embed="rId4"/>
          <a:stretch>
            <a:fillRect/>
          </a:stretch>
        </p:blipFill>
        <p:spPr>
          <a:xfrm>
            <a:off x="15883" y="56961"/>
            <a:ext cx="687352" cy="713431"/>
          </a:xfrm>
          <a:prstGeom prst="rect">
            <a:avLst/>
          </a:prstGeom>
        </p:spPr>
      </p:pic>
    </p:spTree>
    <p:extLst>
      <p:ext uri="{BB962C8B-B14F-4D97-AF65-F5344CB8AC3E}">
        <p14:creationId xmlns:p14="http://schemas.microsoft.com/office/powerpoint/2010/main" val="42934414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228600" y="971550"/>
            <a:ext cx="8672513" cy="5059363"/>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8" name="Date Placeholder 3"/>
          <p:cNvSpPr>
            <a:spLocks noGrp="1"/>
          </p:cNvSpPr>
          <p:nvPr>
            <p:ph type="dt" sz="half" idx="2"/>
          </p:nvPr>
        </p:nvSpPr>
        <p:spPr>
          <a:xfrm>
            <a:off x="1106344"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endParaRPr lang="en-US" dirty="0"/>
          </a:p>
        </p:txBody>
      </p:sp>
      <p:sp>
        <p:nvSpPr>
          <p:cNvPr id="9" name="Footer Placeholder 4"/>
          <p:cNvSpPr>
            <a:spLocks noGrp="1"/>
          </p:cNvSpPr>
          <p:nvPr>
            <p:ph type="ftr" sz="quarter" idx="3"/>
          </p:nvPr>
        </p:nvSpPr>
        <p:spPr>
          <a:xfrm>
            <a:off x="1881951" y="6498625"/>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dirty="0"/>
              <a:t>TCAD</a:t>
            </a:r>
            <a:endParaRPr lang="en-US" b="1" dirty="0"/>
          </a:p>
        </p:txBody>
      </p:sp>
      <p:sp>
        <p:nvSpPr>
          <p:cNvPr id="10" name="Slide Number Placeholder 5"/>
          <p:cNvSpPr>
            <a:spLocks noGrp="1"/>
          </p:cNvSpPr>
          <p:nvPr>
            <p:ph type="sldNum" sz="quarter" idx="4"/>
          </p:nvPr>
        </p:nvSpPr>
        <p:spPr>
          <a:xfrm>
            <a:off x="591767"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Tree>
    <p:extLst>
      <p:ext uri="{BB962C8B-B14F-4D97-AF65-F5344CB8AC3E}">
        <p14:creationId xmlns:p14="http://schemas.microsoft.com/office/powerpoint/2010/main" val="3439226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ogo Bottom: Comparison">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228601" y="971550"/>
            <a:ext cx="4206240" cy="3633788"/>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5"/>
          </p:nvPr>
        </p:nvSpPr>
        <p:spPr>
          <a:xfrm>
            <a:off x="4692452" y="971550"/>
            <a:ext cx="4215383" cy="3633788"/>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3"/>
          <p:cNvSpPr>
            <a:spLocks noGrp="1"/>
          </p:cNvSpPr>
          <p:nvPr>
            <p:ph type="body" sz="half" idx="16"/>
          </p:nvPr>
        </p:nvSpPr>
        <p:spPr>
          <a:xfrm>
            <a:off x="229365" y="4765101"/>
            <a:ext cx="4205476"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19"/>
          </p:nvPr>
        </p:nvSpPr>
        <p:spPr>
          <a:xfrm>
            <a:off x="4692450" y="4765101"/>
            <a:ext cx="4206239"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endParaRPr lang="en-US" dirty="0"/>
          </a:p>
        </p:txBody>
      </p:sp>
      <p:sp>
        <p:nvSpPr>
          <p:cNvPr id="12" name="Footer Placeholder 4"/>
          <p:cNvSpPr>
            <a:spLocks noGrp="1"/>
          </p:cNvSpPr>
          <p:nvPr>
            <p:ph type="ftr" sz="quarter" idx="3"/>
          </p:nvPr>
        </p:nvSpPr>
        <p:spPr>
          <a:xfrm>
            <a:off x="1530602"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LGAD-in-CMOS</a:t>
            </a:r>
            <a:endParaRPr lang="en-US" b="1" dirty="0"/>
          </a:p>
        </p:txBody>
      </p:sp>
      <p:sp>
        <p:nvSpPr>
          <p:cNvPr id="13"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4"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4139580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ogo Bottom: 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958849"/>
            <a:ext cx="3027894" cy="5022676"/>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Content Placeholder 2"/>
          <p:cNvSpPr>
            <a:spLocks noGrp="1"/>
          </p:cNvSpPr>
          <p:nvPr>
            <p:ph sz="half" idx="15"/>
          </p:nvPr>
        </p:nvSpPr>
        <p:spPr>
          <a:xfrm>
            <a:off x="3542712" y="958850"/>
            <a:ext cx="5347605" cy="5022675"/>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6"/>
          </p:nvPr>
        </p:nvSpPr>
        <p:spPr>
          <a:xfrm>
            <a:off x="736827" y="6504213"/>
            <a:ext cx="675368" cy="241300"/>
          </a:xfrm>
        </p:spPr>
        <p:txBody>
          <a:bodyPr/>
          <a:lstStyle>
            <a:lvl1pPr>
              <a:defRPr sz="1200" smtClean="0"/>
            </a:lvl1pPr>
          </a:lstStyle>
          <a:p>
            <a:pPr>
              <a:defRPr/>
            </a:pPr>
            <a:endParaRPr lang="en-US" dirty="0"/>
          </a:p>
        </p:txBody>
      </p:sp>
      <p:sp>
        <p:nvSpPr>
          <p:cNvPr id="6" name="Footer Placeholder 4"/>
          <p:cNvSpPr>
            <a:spLocks noGrp="1"/>
          </p:cNvSpPr>
          <p:nvPr>
            <p:ph type="ftr" sz="quarter" idx="17"/>
          </p:nvPr>
        </p:nvSpPr>
        <p:spPr>
          <a:xfrm>
            <a:off x="1530601" y="6504213"/>
            <a:ext cx="6262119" cy="250031"/>
          </a:xfrm>
        </p:spPr>
        <p:txBody>
          <a:bodyPr/>
          <a:lstStyle>
            <a:lvl1pPr>
              <a:defRPr sz="1200" dirty="0" smtClean="0"/>
            </a:lvl1pPr>
          </a:lstStyle>
          <a:p>
            <a:pPr>
              <a:defRPr/>
            </a:pPr>
            <a:r>
              <a:rPr lang="en-US"/>
              <a:t>LGAD-in-CMOS</a:t>
            </a:r>
            <a:endParaRPr lang="en-US" b="1" dirty="0"/>
          </a:p>
        </p:txBody>
      </p:sp>
      <p:sp>
        <p:nvSpPr>
          <p:cNvPr id="7" name="Slide Number Placeholder 5"/>
          <p:cNvSpPr>
            <a:spLocks noGrp="1"/>
          </p:cNvSpPr>
          <p:nvPr>
            <p:ph type="sldNum" sz="quarter" idx="18"/>
          </p:nvPr>
        </p:nvSpPr>
        <p:spPr/>
        <p:txBody>
          <a:bodyPr/>
          <a:lstStyle>
            <a:lvl1pPr>
              <a:defRPr sz="1200" smtClean="0"/>
            </a:lvl1pPr>
          </a:lstStyle>
          <a:p>
            <a:pPr>
              <a:defRPr/>
            </a:pPr>
            <a:fld id="{979A04A2-726F-2143-A443-7788AF27176E}" type="slidenum">
              <a:rPr lang="en-US"/>
              <a:pPr>
                <a:defRPr/>
              </a:pPr>
              <a:t>‹#›</a:t>
            </a:fld>
            <a:endParaRPr lang="en-US" dirty="0"/>
          </a:p>
        </p:txBody>
      </p:sp>
      <p:sp>
        <p:nvSpPr>
          <p:cNvPr id="12" name="Title 1"/>
          <p:cNvSpPr>
            <a:spLocks noGrp="1"/>
          </p:cNvSpPr>
          <p:nvPr>
            <p:ph type="title"/>
          </p:nvPr>
        </p:nvSpPr>
        <p:spPr>
          <a:xfrm>
            <a:off x="228600" y="254026"/>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2011836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ogo Bottom: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971550"/>
            <a:ext cx="8686800" cy="3726717"/>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10" name="Text Placeholder 3"/>
          <p:cNvSpPr>
            <a:spLocks noGrp="1"/>
          </p:cNvSpPr>
          <p:nvPr>
            <p:ph type="body" sz="half" idx="2"/>
          </p:nvPr>
        </p:nvSpPr>
        <p:spPr>
          <a:xfrm>
            <a:off x="224073" y="4943005"/>
            <a:ext cx="8686800" cy="1091259"/>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3"/>
          <p:cNvSpPr>
            <a:spLocks noGrp="1"/>
          </p:cNvSpPr>
          <p:nvPr>
            <p:ph type="dt" sz="half" idx="14"/>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endParaRPr lang="en-US" dirty="0"/>
          </a:p>
        </p:txBody>
      </p:sp>
      <p:sp>
        <p:nvSpPr>
          <p:cNvPr id="9" name="Footer Placeholder 4"/>
          <p:cNvSpPr>
            <a:spLocks noGrp="1"/>
          </p:cNvSpPr>
          <p:nvPr>
            <p:ph type="ftr" sz="quarter" idx="3"/>
          </p:nvPr>
        </p:nvSpPr>
        <p:spPr>
          <a:xfrm>
            <a:off x="1530603" y="6504213"/>
            <a:ext cx="625195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LGAD-in-CMOS</a:t>
            </a:r>
            <a:endParaRPr lang="en-US" b="1" dirty="0"/>
          </a:p>
        </p:txBody>
      </p:sp>
      <p:sp>
        <p:nvSpPr>
          <p:cNvPr id="11"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2"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2811915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36827" y="6504213"/>
            <a:ext cx="675368" cy="241300"/>
          </a:xfrm>
        </p:spPr>
        <p:txBody>
          <a:bodyPr/>
          <a:lstStyle/>
          <a:p>
            <a:pPr>
              <a:defRPr/>
            </a:pPr>
            <a:endParaRPr lang="en-US" dirty="0"/>
          </a:p>
        </p:txBody>
      </p:sp>
      <p:sp>
        <p:nvSpPr>
          <p:cNvPr id="4" name="Footer Placeholder 3"/>
          <p:cNvSpPr>
            <a:spLocks noGrp="1"/>
          </p:cNvSpPr>
          <p:nvPr>
            <p:ph type="ftr" sz="quarter" idx="11"/>
          </p:nvPr>
        </p:nvSpPr>
        <p:spPr>
          <a:xfrm>
            <a:off x="1530602" y="6504213"/>
            <a:ext cx="6260399" cy="242873"/>
          </a:xfrm>
        </p:spPr>
        <p:txBody>
          <a:bodyPr/>
          <a:lstStyle/>
          <a:p>
            <a:pPr>
              <a:defRPr/>
            </a:pPr>
            <a:r>
              <a:rPr lang="en-US"/>
              <a:t>LGAD-in-CMOS</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7" name="Picture Placeholder 6"/>
          <p:cNvSpPr>
            <a:spLocks noGrp="1"/>
          </p:cNvSpPr>
          <p:nvPr>
            <p:ph type="pic" sz="quarter" idx="13"/>
          </p:nvPr>
        </p:nvSpPr>
        <p:spPr>
          <a:xfrm>
            <a:off x="222250" y="254000"/>
            <a:ext cx="8675688" cy="5802923"/>
          </a:xfrm>
          <a:prstGeom prst="rect">
            <a:avLst/>
          </a:prstGeom>
        </p:spPr>
        <p:txBody>
          <a:bodyPr vert="horz"/>
          <a:lstStyle>
            <a:lvl1pPr>
              <a:defRPr>
                <a:solidFill>
                  <a:srgbClr val="505050"/>
                </a:solidFill>
              </a:defRPr>
            </a:lvl1pPr>
          </a:lstStyle>
          <a:p>
            <a:r>
              <a:rPr lang="en-US"/>
              <a:t>Click icon to add picture</a:t>
            </a:r>
          </a:p>
        </p:txBody>
      </p:sp>
    </p:spTree>
    <p:extLst>
      <p:ext uri="{BB962C8B-B14F-4D97-AF65-F5344CB8AC3E}">
        <p14:creationId xmlns:p14="http://schemas.microsoft.com/office/powerpoint/2010/main" val="2882221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ogo Bottom: Extra Logo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a:xfrm>
            <a:off x="1530603" y="6504213"/>
            <a:ext cx="6272278" cy="242873"/>
          </a:xfrm>
        </p:spPr>
        <p:txBody>
          <a:bodyPr/>
          <a:lstStyle/>
          <a:p>
            <a:pPr>
              <a:defRPr/>
            </a:pPr>
            <a:r>
              <a:rPr lang="en-US"/>
              <a:t>LGAD-in-CMOS</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11"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24" name="Picture Placeholder 14"/>
          <p:cNvSpPr>
            <a:spLocks noGrp="1"/>
          </p:cNvSpPr>
          <p:nvPr>
            <p:ph type="pic" sz="quarter" idx="19"/>
          </p:nvPr>
        </p:nvSpPr>
        <p:spPr>
          <a:xfrm>
            <a:off x="205694"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5" name="Picture Placeholder 14"/>
          <p:cNvSpPr>
            <a:spLocks noGrp="1"/>
          </p:cNvSpPr>
          <p:nvPr>
            <p:ph type="pic" sz="quarter" idx="20"/>
          </p:nvPr>
        </p:nvSpPr>
        <p:spPr>
          <a:xfrm>
            <a:off x="1979425"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6" name="Picture Placeholder 14"/>
          <p:cNvSpPr>
            <a:spLocks noGrp="1"/>
          </p:cNvSpPr>
          <p:nvPr>
            <p:ph type="pic" sz="quarter" idx="21"/>
          </p:nvPr>
        </p:nvSpPr>
        <p:spPr>
          <a:xfrm>
            <a:off x="3753205"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7" name="Picture Placeholder 14"/>
          <p:cNvSpPr>
            <a:spLocks noGrp="1"/>
          </p:cNvSpPr>
          <p:nvPr>
            <p:ph type="pic" sz="quarter" idx="22"/>
          </p:nvPr>
        </p:nvSpPr>
        <p:spPr>
          <a:xfrm>
            <a:off x="5534456"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8" name="Picture Placeholder 14"/>
          <p:cNvSpPr>
            <a:spLocks noGrp="1"/>
          </p:cNvSpPr>
          <p:nvPr>
            <p:ph type="pic" sz="quarter" idx="23"/>
          </p:nvPr>
        </p:nvSpPr>
        <p:spPr>
          <a:xfrm>
            <a:off x="7300765"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9" name="Picture Placeholder 14"/>
          <p:cNvSpPr>
            <a:spLocks noGrp="1"/>
          </p:cNvSpPr>
          <p:nvPr>
            <p:ph type="pic" sz="quarter" idx="14"/>
          </p:nvPr>
        </p:nvSpPr>
        <p:spPr>
          <a:xfrm>
            <a:off x="205694"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0" name="Picture Placeholder 14"/>
          <p:cNvSpPr>
            <a:spLocks noGrp="1"/>
          </p:cNvSpPr>
          <p:nvPr>
            <p:ph type="pic" sz="quarter" idx="15"/>
          </p:nvPr>
        </p:nvSpPr>
        <p:spPr>
          <a:xfrm>
            <a:off x="1979425"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1" name="Picture Placeholder 14"/>
          <p:cNvSpPr>
            <a:spLocks noGrp="1"/>
          </p:cNvSpPr>
          <p:nvPr>
            <p:ph type="pic" sz="quarter" idx="16"/>
          </p:nvPr>
        </p:nvSpPr>
        <p:spPr>
          <a:xfrm>
            <a:off x="3753205"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2" name="Picture Placeholder 14"/>
          <p:cNvSpPr>
            <a:spLocks noGrp="1"/>
          </p:cNvSpPr>
          <p:nvPr>
            <p:ph type="pic" sz="quarter" idx="17"/>
          </p:nvPr>
        </p:nvSpPr>
        <p:spPr>
          <a:xfrm>
            <a:off x="5534456"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3" name="Picture Placeholder 14"/>
          <p:cNvSpPr>
            <a:spLocks noGrp="1"/>
          </p:cNvSpPr>
          <p:nvPr>
            <p:ph type="pic" sz="quarter" idx="18"/>
          </p:nvPr>
        </p:nvSpPr>
        <p:spPr>
          <a:xfrm>
            <a:off x="7300765"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4" name="Picture Placeholder 14"/>
          <p:cNvSpPr>
            <a:spLocks noGrp="1"/>
          </p:cNvSpPr>
          <p:nvPr>
            <p:ph type="pic" sz="quarter" idx="24"/>
          </p:nvPr>
        </p:nvSpPr>
        <p:spPr>
          <a:xfrm>
            <a:off x="205694"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5" name="Picture Placeholder 14"/>
          <p:cNvSpPr>
            <a:spLocks noGrp="1"/>
          </p:cNvSpPr>
          <p:nvPr>
            <p:ph type="pic" sz="quarter" idx="25"/>
          </p:nvPr>
        </p:nvSpPr>
        <p:spPr>
          <a:xfrm>
            <a:off x="1979425"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6" name="Picture Placeholder 14"/>
          <p:cNvSpPr>
            <a:spLocks noGrp="1"/>
          </p:cNvSpPr>
          <p:nvPr>
            <p:ph type="pic" sz="quarter" idx="26"/>
          </p:nvPr>
        </p:nvSpPr>
        <p:spPr>
          <a:xfrm>
            <a:off x="3753205"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7" name="Picture Placeholder 14"/>
          <p:cNvSpPr>
            <a:spLocks noGrp="1"/>
          </p:cNvSpPr>
          <p:nvPr>
            <p:ph type="pic" sz="quarter" idx="27"/>
          </p:nvPr>
        </p:nvSpPr>
        <p:spPr>
          <a:xfrm>
            <a:off x="5534456"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8" name="Picture Placeholder 14"/>
          <p:cNvSpPr>
            <a:spLocks noGrp="1"/>
          </p:cNvSpPr>
          <p:nvPr>
            <p:ph type="pic" sz="quarter" idx="28"/>
          </p:nvPr>
        </p:nvSpPr>
        <p:spPr>
          <a:xfrm>
            <a:off x="7300765"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Tree>
    <p:extLst>
      <p:ext uri="{BB962C8B-B14F-4D97-AF65-F5344CB8AC3E}">
        <p14:creationId xmlns:p14="http://schemas.microsoft.com/office/powerpoint/2010/main" val="8301617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1244130"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endParaRPr lang="en-US" dirty="0"/>
          </a:p>
        </p:txBody>
      </p:sp>
      <p:sp>
        <p:nvSpPr>
          <p:cNvPr id="15" name="Footer Placeholder 4"/>
          <p:cNvSpPr>
            <a:spLocks noGrp="1"/>
          </p:cNvSpPr>
          <p:nvPr>
            <p:ph type="ftr" sz="quarter" idx="3"/>
          </p:nvPr>
        </p:nvSpPr>
        <p:spPr>
          <a:xfrm>
            <a:off x="2037905" y="6504213"/>
            <a:ext cx="6260399"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dirty="0"/>
              <a:t>TCAD</a:t>
            </a:r>
            <a:endParaRPr lang="en-US" b="1" dirty="0"/>
          </a:p>
        </p:txBody>
      </p:sp>
      <p:sp>
        <p:nvSpPr>
          <p:cNvPr id="16" name="Slide Number Placeholder 5"/>
          <p:cNvSpPr>
            <a:spLocks noGrp="1"/>
          </p:cNvSpPr>
          <p:nvPr>
            <p:ph type="sldNum" sz="quarter" idx="4"/>
          </p:nvPr>
        </p:nvSpPr>
        <p:spPr>
          <a:xfrm>
            <a:off x="729553"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20" name="Date Placeholder 3"/>
          <p:cNvSpPr txBox="1">
            <a:spLocks/>
          </p:cNvSpPr>
          <p:nvPr/>
        </p:nvSpPr>
        <p:spPr>
          <a:xfrm>
            <a:off x="6450013" y="4477484"/>
            <a:ext cx="1076325" cy="241300"/>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endParaRPr lang="en-US" dirty="0"/>
          </a:p>
        </p:txBody>
      </p:sp>
      <p:grpSp>
        <p:nvGrpSpPr>
          <p:cNvPr id="9" name="Group 8"/>
          <p:cNvGrpSpPr>
            <a:grpSpLocks noChangeAspect="1"/>
          </p:cNvGrpSpPr>
          <p:nvPr/>
        </p:nvGrpSpPr>
        <p:grpSpPr>
          <a:xfrm>
            <a:off x="544882" y="6258863"/>
            <a:ext cx="8370518" cy="197990"/>
            <a:chOff x="600217" y="6258863"/>
            <a:chExt cx="8297721" cy="188846"/>
          </a:xfrm>
        </p:grpSpPr>
        <p:cxnSp>
          <p:nvCxnSpPr>
            <p:cNvPr id="10" name="Straight Connector 9"/>
            <p:cNvCxnSpPr/>
            <p:nvPr userDrawn="1"/>
          </p:nvCxnSpPr>
          <p:spPr>
            <a:xfrm>
              <a:off x="600217" y="6357936"/>
              <a:ext cx="7190785" cy="0"/>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13" name="Picture 6" descr="FermiLogo_RGB_NALBlue.png"/>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7853781" y="6258863"/>
              <a:ext cx="1044157" cy="1888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119" r:id="rId1"/>
    <p:sldLayoutId id="2147484104" r:id="rId2"/>
    <p:sldLayoutId id="2147484105" r:id="rId3"/>
    <p:sldLayoutId id="2147484120" r:id="rId4"/>
    <p:sldLayoutId id="2147484103" r:id="rId5"/>
    <p:sldLayoutId id="2147484122" r:id="rId6"/>
    <p:sldLayoutId id="2147484116" r:id="rId7"/>
  </p:sldLayoutIdLst>
  <p:hf hdr="0" dt="0"/>
  <p:txStyles>
    <p:titleStyle>
      <a:lvl1pPr algn="l" defTabSz="457200" rtl="0" eaLnBrk="1" fontAlgn="base" hangingPunct="1">
        <a:spcBef>
          <a:spcPct val="0"/>
        </a:spcBef>
        <a:spcAft>
          <a:spcPct val="0"/>
        </a:spcAft>
        <a:defRPr sz="1700" b="1" kern="1200">
          <a:solidFill>
            <a:srgbClr val="2E5286"/>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7F7F7F"/>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7F7F7F"/>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19D07B3-BB3D-7AEB-D74E-7E65D06CC554}"/>
              </a:ext>
            </a:extLst>
          </p:cNvPr>
          <p:cNvSpPr>
            <a:spLocks noGrp="1"/>
          </p:cNvSpPr>
          <p:nvPr>
            <p:ph idx="1"/>
          </p:nvPr>
        </p:nvSpPr>
        <p:spPr/>
        <p:txBody>
          <a:bodyPr/>
          <a:lstStyle/>
          <a:p>
            <a:r>
              <a:rPr lang="en-US" sz="1800" dirty="0"/>
              <a:t>The US has lagged behind Europe in developing infrastructure and expertise for TCAD simulation of silicon-based detector systems. There is some isolated work at Texas Tech, SLAC, BNL, Fermilab, UCSD, Oak Ridge, Syracuse and some others but no real effort at collaborative development.</a:t>
            </a:r>
          </a:p>
          <a:p>
            <a:r>
              <a:rPr lang="en-US" sz="1800" dirty="0"/>
              <a:t>We can take the opportunity presented by the upcoming RDC collaborations and various initiatives in LGAD and CMOS MAPS development to extend this work.</a:t>
            </a:r>
          </a:p>
          <a:p>
            <a:r>
              <a:rPr lang="en-US" sz="1800" dirty="0"/>
              <a:t>There are two major TCAD providers, </a:t>
            </a:r>
            <a:r>
              <a:rPr lang="en-US" sz="1800" dirty="0" err="1"/>
              <a:t>Silvaco</a:t>
            </a:r>
            <a:r>
              <a:rPr lang="en-US" sz="1800" dirty="0"/>
              <a:t> and Synopsys. I have been using </a:t>
            </a:r>
            <a:r>
              <a:rPr lang="en-US" sz="1800" dirty="0" err="1"/>
              <a:t>Silvaco</a:t>
            </a:r>
            <a:r>
              <a:rPr lang="en-US" sz="1800" dirty="0"/>
              <a:t>, which is less expensive and a bit less complex to use.  However most of the HEP community uses Synopsys and Fermilab is now adding this capability.  I have done a bit of work this weekend converting my </a:t>
            </a:r>
            <a:r>
              <a:rPr lang="en-US" sz="1800" dirty="0" err="1"/>
              <a:t>Silvaco</a:t>
            </a:r>
            <a:r>
              <a:rPr lang="en-US" sz="1800" dirty="0"/>
              <a:t> simulations to Synopsys. </a:t>
            </a:r>
          </a:p>
          <a:p>
            <a:r>
              <a:rPr lang="en-US" sz="1800" dirty="0"/>
              <a:t>It would be good to survey the availability of the TCAD options among collaborators at labs and universities and discuss possible unified approaches.</a:t>
            </a:r>
          </a:p>
          <a:p>
            <a:r>
              <a:rPr lang="en-US" sz="1800" dirty="0"/>
              <a:t>There have been a number of tutorials in Europe which can provide some basic references.  Do we need to repeat something like that here? How would it be organized.</a:t>
            </a:r>
          </a:p>
        </p:txBody>
      </p:sp>
      <p:sp>
        <p:nvSpPr>
          <p:cNvPr id="6" name="Title 5">
            <a:extLst>
              <a:ext uri="{FF2B5EF4-FFF2-40B4-BE49-F238E27FC236}">
                <a16:creationId xmlns:a16="http://schemas.microsoft.com/office/drawing/2014/main" id="{42F21FCE-ECBB-9E80-1064-7938B13636FE}"/>
              </a:ext>
            </a:extLst>
          </p:cNvPr>
          <p:cNvSpPr>
            <a:spLocks noGrp="1"/>
          </p:cNvSpPr>
          <p:nvPr>
            <p:ph type="title"/>
          </p:nvPr>
        </p:nvSpPr>
        <p:spPr/>
        <p:txBody>
          <a:bodyPr/>
          <a:lstStyle/>
          <a:p>
            <a:r>
              <a:rPr lang="en-US" dirty="0"/>
              <a:t>TCAD Studies for CMOS, LGADS</a:t>
            </a:r>
          </a:p>
        </p:txBody>
      </p:sp>
      <p:sp>
        <p:nvSpPr>
          <p:cNvPr id="4" name="Footer Placeholder 3">
            <a:extLst>
              <a:ext uri="{FF2B5EF4-FFF2-40B4-BE49-F238E27FC236}">
                <a16:creationId xmlns:a16="http://schemas.microsoft.com/office/drawing/2014/main" id="{6D0FF563-5864-5F45-712F-09A0555F3149}"/>
              </a:ext>
            </a:extLst>
          </p:cNvPr>
          <p:cNvSpPr>
            <a:spLocks noGrp="1"/>
          </p:cNvSpPr>
          <p:nvPr>
            <p:ph type="ftr" sz="quarter" idx="3"/>
          </p:nvPr>
        </p:nvSpPr>
        <p:spPr/>
        <p:txBody>
          <a:bodyPr/>
          <a:lstStyle/>
          <a:p>
            <a:pPr>
              <a:defRPr/>
            </a:pPr>
            <a:r>
              <a:rPr lang="en-US"/>
              <a:t>LGAD-in-CMOS</a:t>
            </a:r>
            <a:endParaRPr lang="en-US" b="1" dirty="0"/>
          </a:p>
        </p:txBody>
      </p:sp>
      <p:sp>
        <p:nvSpPr>
          <p:cNvPr id="5" name="Slide Number Placeholder 4">
            <a:extLst>
              <a:ext uri="{FF2B5EF4-FFF2-40B4-BE49-F238E27FC236}">
                <a16:creationId xmlns:a16="http://schemas.microsoft.com/office/drawing/2014/main" id="{F89904A9-5C36-DAC2-411F-CC7F1C6F54DC}"/>
              </a:ext>
            </a:extLst>
          </p:cNvPr>
          <p:cNvSpPr>
            <a:spLocks noGrp="1"/>
          </p:cNvSpPr>
          <p:nvPr>
            <p:ph type="sldNum" sz="quarter" idx="4"/>
          </p:nvPr>
        </p:nvSpPr>
        <p:spPr/>
        <p:txBody>
          <a:bodyPr/>
          <a:lstStyle/>
          <a:p>
            <a:pPr>
              <a:defRPr/>
            </a:pPr>
            <a:fld id="{979A04A2-726F-2143-A443-7788AF27176E}" type="slidenum">
              <a:rPr lang="en-US" smtClean="0"/>
              <a:pPr>
                <a:defRPr/>
              </a:pPr>
              <a:t>1</a:t>
            </a:fld>
            <a:endParaRPr lang="en-US" dirty="0"/>
          </a:p>
        </p:txBody>
      </p:sp>
    </p:spTree>
    <p:extLst>
      <p:ext uri="{BB962C8B-B14F-4D97-AF65-F5344CB8AC3E}">
        <p14:creationId xmlns:p14="http://schemas.microsoft.com/office/powerpoint/2010/main" val="32398561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0EE98C7-0DE1-AB7B-AE37-CE42B768B868}"/>
              </a:ext>
            </a:extLst>
          </p:cNvPr>
          <p:cNvSpPr>
            <a:spLocks noGrp="1"/>
          </p:cNvSpPr>
          <p:nvPr>
            <p:ph idx="1"/>
          </p:nvPr>
        </p:nvSpPr>
        <p:spPr/>
        <p:txBody>
          <a:bodyPr/>
          <a:lstStyle/>
          <a:p>
            <a:pPr marL="0" indent="0">
              <a:buNone/>
            </a:pPr>
            <a:r>
              <a:rPr lang="en-US" sz="2000" b="1" dirty="0">
                <a:effectLst/>
                <a:latin typeface="Calibri" panose="020F0502020204030204" pitchFamily="34" charset="0"/>
                <a:ea typeface="Calibri" panose="020F0502020204030204" pitchFamily="34" charset="0"/>
                <a:cs typeface="Times New Roman" panose="02020603050405020304" pitchFamily="18" charset="0"/>
              </a:rPr>
              <a:t>Most of my work has been in </a:t>
            </a:r>
            <a:r>
              <a:rPr lang="en-US" sz="2000" b="1" dirty="0" err="1">
                <a:effectLst/>
                <a:latin typeface="Calibri" panose="020F0502020204030204" pitchFamily="34" charset="0"/>
                <a:ea typeface="Calibri" panose="020F0502020204030204" pitchFamily="34" charset="0"/>
                <a:cs typeface="Times New Roman" panose="02020603050405020304" pitchFamily="18" charset="0"/>
              </a:rPr>
              <a:t>Silvaco</a:t>
            </a:r>
            <a:r>
              <a:rPr lang="en-US" sz="2000" b="1" dirty="0">
                <a:effectLst/>
                <a:latin typeface="Calibri" panose="020F0502020204030204" pitchFamily="34" charset="0"/>
                <a:ea typeface="Calibri" panose="020F0502020204030204" pitchFamily="34" charset="0"/>
                <a:cs typeface="Times New Roman" panose="02020603050405020304" pitchFamily="18" charset="0"/>
              </a:rPr>
              <a:t>. Switching to Synopsys gives us common ground with the European groups and most foundries.</a:t>
            </a:r>
          </a:p>
          <a:p>
            <a:pPr marL="0" indent="0">
              <a:buNone/>
            </a:pPr>
            <a:endParaRPr lang="en-US" sz="2000" b="1"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2000" b="1" dirty="0">
                <a:effectLst/>
                <a:latin typeface="Calibri" panose="020F0502020204030204" pitchFamily="34" charset="0"/>
                <a:ea typeface="Calibri" panose="020F0502020204030204" pitchFamily="34" charset="0"/>
                <a:cs typeface="Times New Roman" panose="02020603050405020304" pitchFamily="18" charset="0"/>
              </a:rPr>
              <a:t>It would be very useful to repeat some of the central studies  done in </a:t>
            </a:r>
            <a:r>
              <a:rPr lang="en-US" sz="2000" b="1" dirty="0" err="1">
                <a:effectLst/>
                <a:latin typeface="Calibri" panose="020F0502020204030204" pitchFamily="34" charset="0"/>
                <a:ea typeface="Calibri" panose="020F0502020204030204" pitchFamily="34" charset="0"/>
                <a:cs typeface="Times New Roman" panose="02020603050405020304" pitchFamily="18" charset="0"/>
              </a:rPr>
              <a:t>Silvaco</a:t>
            </a:r>
            <a:r>
              <a:rPr lang="en-US" sz="2000" b="1" dirty="0">
                <a:effectLst/>
                <a:latin typeface="Calibri" panose="020F0502020204030204" pitchFamily="34" charset="0"/>
                <a:ea typeface="Calibri" panose="020F0502020204030204" pitchFamily="34" charset="0"/>
                <a:cs typeface="Times New Roman" panose="02020603050405020304" pitchFamily="18" charset="0"/>
              </a:rPr>
              <a:t> in the Synopsys/</a:t>
            </a:r>
            <a:r>
              <a:rPr lang="en-US" sz="2000" b="1" dirty="0" err="1">
                <a:effectLst/>
                <a:latin typeface="Calibri" panose="020F0502020204030204" pitchFamily="34" charset="0"/>
                <a:ea typeface="Calibri" panose="020F0502020204030204" pitchFamily="34" charset="0"/>
                <a:cs typeface="Times New Roman" panose="02020603050405020304" pitchFamily="18" charset="0"/>
              </a:rPr>
              <a:t>Sentaurus</a:t>
            </a:r>
            <a:r>
              <a:rPr lang="en-US" sz="2000" b="1" dirty="0">
                <a:effectLst/>
                <a:latin typeface="Calibri" panose="020F0502020204030204" pitchFamily="34" charset="0"/>
                <a:ea typeface="Calibri" panose="020F0502020204030204" pitchFamily="34" charset="0"/>
                <a:cs typeface="Times New Roman" panose="02020603050405020304" pitchFamily="18" charset="0"/>
              </a:rPr>
              <a:t> framework.  In particular much of the radiation damage parameterization has been done in </a:t>
            </a:r>
            <a:r>
              <a:rPr lang="en-US" sz="2000" b="1" dirty="0" err="1">
                <a:effectLst/>
                <a:latin typeface="Calibri" panose="020F0502020204030204" pitchFamily="34" charset="0"/>
                <a:ea typeface="Calibri" panose="020F0502020204030204" pitchFamily="34" charset="0"/>
                <a:cs typeface="Times New Roman" panose="02020603050405020304" pitchFamily="18" charset="0"/>
              </a:rPr>
              <a:t>sentaurus</a:t>
            </a:r>
            <a:r>
              <a:rPr lang="en-US" sz="2000" b="1" dirty="0">
                <a:effectLst/>
                <a:latin typeface="Calibri" panose="020F0502020204030204" pitchFamily="34" charset="0"/>
                <a:ea typeface="Calibri" panose="020F0502020204030204" pitchFamily="34" charset="0"/>
                <a:cs typeface="Times New Roman" panose="02020603050405020304" pitchFamily="18" charset="0"/>
              </a:rPr>
              <a:t> which is known to have different trap models than </a:t>
            </a:r>
            <a:r>
              <a:rPr lang="en-US" sz="2000" b="1" dirty="0" err="1">
                <a:effectLst/>
                <a:latin typeface="Calibri" panose="020F0502020204030204" pitchFamily="34" charset="0"/>
                <a:ea typeface="Calibri" panose="020F0502020204030204" pitchFamily="34" charset="0"/>
                <a:cs typeface="Times New Roman" panose="02020603050405020304" pitchFamily="18" charset="0"/>
              </a:rPr>
              <a:t>Silvaco</a:t>
            </a:r>
            <a:r>
              <a:rPr lang="en-US" sz="2000" b="1" dirty="0">
                <a:effectLst/>
                <a:latin typeface="Calibri" panose="020F0502020204030204" pitchFamily="34" charset="0"/>
                <a:ea typeface="Calibri" panose="020F0502020204030204" pitchFamily="34" charset="0"/>
                <a:cs typeface="Times New Roman" panose="02020603050405020304" pitchFamily="18" charset="0"/>
              </a:rPr>
              <a:t>. In addition </a:t>
            </a:r>
            <a:r>
              <a:rPr lang="en-US" sz="2000" b="1" dirty="0" err="1">
                <a:effectLst/>
                <a:latin typeface="Calibri" panose="020F0502020204030204" pitchFamily="34" charset="0"/>
                <a:ea typeface="Calibri" panose="020F0502020204030204" pitchFamily="34" charset="0"/>
                <a:cs typeface="Times New Roman" panose="02020603050405020304" pitchFamily="18" charset="0"/>
              </a:rPr>
              <a:t>Silvaco</a:t>
            </a:r>
            <a:r>
              <a:rPr lang="en-US" sz="2000" b="1" dirty="0">
                <a:effectLst/>
                <a:latin typeface="Calibri" panose="020F0502020204030204" pitchFamily="34" charset="0"/>
                <a:ea typeface="Calibri" panose="020F0502020204030204" pitchFamily="34" charset="0"/>
                <a:cs typeface="Times New Roman" panose="02020603050405020304" pitchFamily="18" charset="0"/>
              </a:rPr>
              <a:t> ionization integral calculations (effectively gain) has known flaws, in particular temperature dependence, and should be checked in </a:t>
            </a:r>
            <a:r>
              <a:rPr lang="en-US" sz="2000" b="1" dirty="0" err="1">
                <a:effectLst/>
                <a:latin typeface="Calibri" panose="020F0502020204030204" pitchFamily="34" charset="0"/>
                <a:ea typeface="Calibri" panose="020F0502020204030204" pitchFamily="34" charset="0"/>
                <a:cs typeface="Times New Roman" panose="02020603050405020304" pitchFamily="18" charset="0"/>
              </a:rPr>
              <a:t>Sentaurus</a:t>
            </a:r>
            <a:r>
              <a:rPr lang="en-US" sz="2000" b="1" dirty="0">
                <a:effectLst/>
                <a:latin typeface="Calibri" panose="020F0502020204030204" pitchFamily="34" charset="0"/>
                <a:ea typeface="Calibri" panose="020F0502020204030204" pitchFamily="34" charset="0"/>
                <a:cs typeface="Times New Roman" panose="02020603050405020304" pitchFamily="18" charset="0"/>
              </a:rPr>
              <a:t>. My impression is that </a:t>
            </a:r>
            <a:r>
              <a:rPr lang="en-US" sz="2000" b="1" dirty="0" err="1">
                <a:effectLst/>
                <a:latin typeface="Calibri" panose="020F0502020204030204" pitchFamily="34" charset="0"/>
                <a:ea typeface="Calibri" panose="020F0502020204030204" pitchFamily="34" charset="0"/>
                <a:cs typeface="Times New Roman" panose="02020603050405020304" pitchFamily="18" charset="0"/>
              </a:rPr>
              <a:t>Silvaco</a:t>
            </a:r>
            <a:r>
              <a:rPr lang="en-US" sz="2000" b="1" dirty="0">
                <a:effectLst/>
                <a:latin typeface="Calibri" panose="020F0502020204030204" pitchFamily="34" charset="0"/>
                <a:ea typeface="Calibri" panose="020F0502020204030204" pitchFamily="34" charset="0"/>
                <a:cs typeface="Times New Roman" panose="02020603050405020304" pitchFamily="18" charset="0"/>
              </a:rPr>
              <a:t>, as program-based rather than workbench-base is a bit more flexible than </a:t>
            </a:r>
            <a:r>
              <a:rPr lang="en-US" sz="2000" b="1" dirty="0" err="1">
                <a:effectLst/>
                <a:latin typeface="Calibri" panose="020F0502020204030204" pitchFamily="34" charset="0"/>
                <a:ea typeface="Calibri" panose="020F0502020204030204" pitchFamily="34" charset="0"/>
                <a:cs typeface="Times New Roman" panose="02020603050405020304" pitchFamily="18" charset="0"/>
              </a:rPr>
              <a:t>Sentaurus</a:t>
            </a:r>
            <a:r>
              <a:rPr lang="en-US" sz="2000" b="1" dirty="0">
                <a:effectLst/>
                <a:latin typeface="Calibri" panose="020F0502020204030204" pitchFamily="34" charset="0"/>
                <a:ea typeface="Calibri" panose="020F0502020204030204" pitchFamily="34" charset="0"/>
                <a:cs typeface="Times New Roman" panose="02020603050405020304" pitchFamily="18" charset="0"/>
              </a:rPr>
              <a:t>.  For example my “</a:t>
            </a:r>
            <a:r>
              <a:rPr lang="en-US" sz="2000" b="1" dirty="0" err="1">
                <a:effectLst/>
                <a:latin typeface="Calibri" panose="020F0502020204030204" pitchFamily="34" charset="0"/>
                <a:ea typeface="Calibri" panose="020F0502020204030204" pitchFamily="34" charset="0"/>
                <a:cs typeface="Times New Roman" panose="02020603050405020304" pitchFamily="18" charset="0"/>
              </a:rPr>
              <a:t>generic_str.in</a:t>
            </a:r>
            <a:r>
              <a:rPr lang="en-US" sz="2000" b="1" dirty="0">
                <a:effectLst/>
                <a:latin typeface="Calibri" panose="020F0502020204030204" pitchFamily="34" charset="0"/>
                <a:ea typeface="Calibri" panose="020F0502020204030204" pitchFamily="34" charset="0"/>
                <a:cs typeface="Times New Roman" panose="02020603050405020304" pitchFamily="18" charset="0"/>
              </a:rPr>
              <a:t>” can build LGADs, diodes, pixelated, trenched devices depending on the input parameters.  This would be very difficult in </a:t>
            </a:r>
            <a:r>
              <a:rPr lang="en-US" sz="2000" b="1" dirty="0" err="1">
                <a:effectLst/>
                <a:latin typeface="Calibri" panose="020F0502020204030204" pitchFamily="34" charset="0"/>
                <a:ea typeface="Calibri" panose="020F0502020204030204" pitchFamily="34" charset="0"/>
                <a:cs typeface="Times New Roman" panose="02020603050405020304" pitchFamily="18" charset="0"/>
              </a:rPr>
              <a:t>Sentaurus</a:t>
            </a:r>
            <a:r>
              <a:rPr lang="en-US" sz="2000" b="1" dirty="0">
                <a:effectLst/>
              </a:rPr>
              <a:t> </a:t>
            </a:r>
          </a:p>
          <a:p>
            <a:pPr marL="0" indent="0">
              <a:buNone/>
            </a:pPr>
            <a:r>
              <a:rPr lang="en-US" sz="2000" b="1" dirty="0"/>
              <a:t>It would be very useful to build “generic” infrastructure in </a:t>
            </a:r>
            <a:r>
              <a:rPr lang="en-US" sz="2000" b="1" dirty="0" err="1"/>
              <a:t>Sentaurus</a:t>
            </a:r>
            <a:r>
              <a:rPr lang="en-US" sz="2000" b="1" dirty="0"/>
              <a:t> to allow groups to build on existing models.</a:t>
            </a:r>
          </a:p>
        </p:txBody>
      </p:sp>
      <p:sp>
        <p:nvSpPr>
          <p:cNvPr id="3" name="Title 2">
            <a:extLst>
              <a:ext uri="{FF2B5EF4-FFF2-40B4-BE49-F238E27FC236}">
                <a16:creationId xmlns:a16="http://schemas.microsoft.com/office/drawing/2014/main" id="{536011AC-8CBC-3CA8-88D2-9FB85E479CA8}"/>
              </a:ext>
            </a:extLst>
          </p:cNvPr>
          <p:cNvSpPr>
            <a:spLocks noGrp="1"/>
          </p:cNvSpPr>
          <p:nvPr>
            <p:ph type="title"/>
          </p:nvPr>
        </p:nvSpPr>
        <p:spPr/>
        <p:txBody>
          <a:bodyPr/>
          <a:lstStyle/>
          <a:p>
            <a:r>
              <a:rPr lang="en-US" sz="2800" dirty="0" err="1">
                <a:effectLst/>
                <a:latin typeface="Calibri" panose="020F0502020204030204" pitchFamily="34" charset="0"/>
                <a:ea typeface="Calibri" panose="020F0502020204030204" pitchFamily="34" charset="0"/>
                <a:cs typeface="Times New Roman" panose="02020603050405020304" pitchFamily="18" charset="0"/>
              </a:rPr>
              <a:t>SIlvaco</a:t>
            </a:r>
            <a:r>
              <a:rPr lang="en-US" sz="2800" dirty="0">
                <a:effectLst/>
                <a:latin typeface="Calibri" panose="020F0502020204030204" pitchFamily="34" charset="0"/>
                <a:ea typeface="Calibri" panose="020F0502020204030204" pitchFamily="34" charset="0"/>
                <a:cs typeface="Times New Roman" panose="02020603050405020304" pitchFamily="18" charset="0"/>
              </a:rPr>
              <a:t> vs </a:t>
            </a:r>
            <a:r>
              <a:rPr lang="en-US" sz="2800" dirty="0" err="1">
                <a:effectLst/>
                <a:latin typeface="Calibri" panose="020F0502020204030204" pitchFamily="34" charset="0"/>
                <a:ea typeface="Calibri" panose="020F0502020204030204" pitchFamily="34" charset="0"/>
                <a:cs typeface="Times New Roman" panose="02020603050405020304" pitchFamily="18" charset="0"/>
              </a:rPr>
              <a:t>Sentaurus</a:t>
            </a:r>
            <a:endParaRPr lang="en-US" dirty="0"/>
          </a:p>
        </p:txBody>
      </p:sp>
      <p:sp>
        <p:nvSpPr>
          <p:cNvPr id="4" name="Footer Placeholder 3">
            <a:extLst>
              <a:ext uri="{FF2B5EF4-FFF2-40B4-BE49-F238E27FC236}">
                <a16:creationId xmlns:a16="http://schemas.microsoft.com/office/drawing/2014/main" id="{5F594928-A158-D3CB-1ECF-24D75B7A7B1D}"/>
              </a:ext>
            </a:extLst>
          </p:cNvPr>
          <p:cNvSpPr>
            <a:spLocks noGrp="1"/>
          </p:cNvSpPr>
          <p:nvPr>
            <p:ph type="ftr" sz="quarter" idx="3"/>
          </p:nvPr>
        </p:nvSpPr>
        <p:spPr/>
        <p:txBody>
          <a:bodyPr/>
          <a:lstStyle/>
          <a:p>
            <a:pPr>
              <a:defRPr/>
            </a:pPr>
            <a:r>
              <a:rPr lang="en-US"/>
              <a:t>TCAD</a:t>
            </a:r>
            <a:endParaRPr lang="en-US" b="1" dirty="0"/>
          </a:p>
        </p:txBody>
      </p:sp>
      <p:sp>
        <p:nvSpPr>
          <p:cNvPr id="5" name="Slide Number Placeholder 4">
            <a:extLst>
              <a:ext uri="{FF2B5EF4-FFF2-40B4-BE49-F238E27FC236}">
                <a16:creationId xmlns:a16="http://schemas.microsoft.com/office/drawing/2014/main" id="{E3CF9721-AEF4-8F6C-C9E7-2914E237D3CE}"/>
              </a:ext>
            </a:extLst>
          </p:cNvPr>
          <p:cNvSpPr>
            <a:spLocks noGrp="1"/>
          </p:cNvSpPr>
          <p:nvPr>
            <p:ph type="sldNum" sz="quarter" idx="4"/>
          </p:nvPr>
        </p:nvSpPr>
        <p:spPr/>
        <p:txBody>
          <a:bodyPr/>
          <a:lstStyle/>
          <a:p>
            <a:pPr>
              <a:defRPr/>
            </a:pPr>
            <a:fld id="{148C009B-CB69-E04A-B9B3-34B26D69E9CF}" type="slidenum">
              <a:rPr lang="en-US" smtClean="0"/>
              <a:pPr>
                <a:defRPr/>
              </a:pPr>
              <a:t>2</a:t>
            </a:fld>
            <a:endParaRPr lang="en-US" dirty="0"/>
          </a:p>
        </p:txBody>
      </p:sp>
    </p:spTree>
    <p:extLst>
      <p:ext uri="{BB962C8B-B14F-4D97-AF65-F5344CB8AC3E}">
        <p14:creationId xmlns:p14="http://schemas.microsoft.com/office/powerpoint/2010/main" val="31059039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017D2FD-8121-A48B-E098-0989A90B1853}"/>
              </a:ext>
            </a:extLst>
          </p:cNvPr>
          <p:cNvSpPr>
            <a:spLocks noGrp="1"/>
          </p:cNvSpPr>
          <p:nvPr>
            <p:ph type="title"/>
          </p:nvPr>
        </p:nvSpPr>
        <p:spPr/>
        <p:txBody>
          <a:bodyPr/>
          <a:lstStyle/>
          <a:p>
            <a:r>
              <a:rPr lang="en-US" dirty="0"/>
              <a:t>Example – LGAD in </a:t>
            </a:r>
            <a:r>
              <a:rPr lang="en-US" dirty="0" err="1"/>
              <a:t>Sentaurus</a:t>
            </a:r>
            <a:endParaRPr lang="en-US" dirty="0"/>
          </a:p>
        </p:txBody>
      </p:sp>
      <p:sp>
        <p:nvSpPr>
          <p:cNvPr id="4" name="Footer Placeholder 3">
            <a:extLst>
              <a:ext uri="{FF2B5EF4-FFF2-40B4-BE49-F238E27FC236}">
                <a16:creationId xmlns:a16="http://schemas.microsoft.com/office/drawing/2014/main" id="{D74E055A-FC63-D491-F0C6-7F94A84376A2}"/>
              </a:ext>
            </a:extLst>
          </p:cNvPr>
          <p:cNvSpPr>
            <a:spLocks noGrp="1"/>
          </p:cNvSpPr>
          <p:nvPr>
            <p:ph type="ftr" sz="quarter" idx="3"/>
          </p:nvPr>
        </p:nvSpPr>
        <p:spPr/>
        <p:txBody>
          <a:bodyPr/>
          <a:lstStyle/>
          <a:p>
            <a:pPr>
              <a:defRPr/>
            </a:pPr>
            <a:r>
              <a:rPr lang="en-US"/>
              <a:t>TCAD</a:t>
            </a:r>
            <a:endParaRPr lang="en-US" b="1" dirty="0"/>
          </a:p>
        </p:txBody>
      </p:sp>
      <p:sp>
        <p:nvSpPr>
          <p:cNvPr id="5" name="Slide Number Placeholder 4">
            <a:extLst>
              <a:ext uri="{FF2B5EF4-FFF2-40B4-BE49-F238E27FC236}">
                <a16:creationId xmlns:a16="http://schemas.microsoft.com/office/drawing/2014/main" id="{AAB6D1E8-7DB2-1E23-2D33-118C8C4199B6}"/>
              </a:ext>
            </a:extLst>
          </p:cNvPr>
          <p:cNvSpPr>
            <a:spLocks noGrp="1"/>
          </p:cNvSpPr>
          <p:nvPr>
            <p:ph type="sldNum" sz="quarter" idx="4"/>
          </p:nvPr>
        </p:nvSpPr>
        <p:spPr/>
        <p:txBody>
          <a:bodyPr/>
          <a:lstStyle/>
          <a:p>
            <a:pPr>
              <a:defRPr/>
            </a:pPr>
            <a:fld id="{148C009B-CB69-E04A-B9B3-34B26D69E9CF}" type="slidenum">
              <a:rPr lang="en-US" smtClean="0"/>
              <a:pPr>
                <a:defRPr/>
              </a:pPr>
              <a:t>3</a:t>
            </a:fld>
            <a:endParaRPr lang="en-US" dirty="0"/>
          </a:p>
        </p:txBody>
      </p:sp>
      <p:pic>
        <p:nvPicPr>
          <p:cNvPr id="9" name="Picture 8" descr="A screenshot of a graph&#10;&#10;Description automatically generated">
            <a:extLst>
              <a:ext uri="{FF2B5EF4-FFF2-40B4-BE49-F238E27FC236}">
                <a16:creationId xmlns:a16="http://schemas.microsoft.com/office/drawing/2014/main" id="{CE4B5A7D-D549-852E-21F5-FAE7976584D5}"/>
              </a:ext>
            </a:extLst>
          </p:cNvPr>
          <p:cNvPicPr>
            <a:picLocks noChangeAspect="1"/>
          </p:cNvPicPr>
          <p:nvPr/>
        </p:nvPicPr>
        <p:blipFill>
          <a:blip r:embed="rId2"/>
          <a:stretch>
            <a:fillRect/>
          </a:stretch>
        </p:blipFill>
        <p:spPr>
          <a:xfrm>
            <a:off x="75576" y="762857"/>
            <a:ext cx="8992847" cy="6038498"/>
          </a:xfrm>
          <a:prstGeom prst="rect">
            <a:avLst/>
          </a:prstGeom>
        </p:spPr>
      </p:pic>
      <p:sp>
        <p:nvSpPr>
          <p:cNvPr id="10" name="TextBox 9">
            <a:extLst>
              <a:ext uri="{FF2B5EF4-FFF2-40B4-BE49-F238E27FC236}">
                <a16:creationId xmlns:a16="http://schemas.microsoft.com/office/drawing/2014/main" id="{078EB936-AFB6-E7BD-897E-198DD15F7CB7}"/>
              </a:ext>
            </a:extLst>
          </p:cNvPr>
          <p:cNvSpPr txBox="1"/>
          <p:nvPr/>
        </p:nvSpPr>
        <p:spPr>
          <a:xfrm>
            <a:off x="6166132" y="762857"/>
            <a:ext cx="1290097" cy="461665"/>
          </a:xfrm>
          <a:prstGeom prst="rect">
            <a:avLst/>
          </a:prstGeom>
          <a:noFill/>
        </p:spPr>
        <p:txBody>
          <a:bodyPr wrap="none" rtlCol="0">
            <a:spAutoFit/>
          </a:bodyPr>
          <a:lstStyle/>
          <a:p>
            <a:r>
              <a:rPr lang="en-US" dirty="0"/>
              <a:t>DC LGAD</a:t>
            </a:r>
          </a:p>
        </p:txBody>
      </p:sp>
      <p:sp>
        <p:nvSpPr>
          <p:cNvPr id="11" name="TextBox 10">
            <a:extLst>
              <a:ext uri="{FF2B5EF4-FFF2-40B4-BE49-F238E27FC236}">
                <a16:creationId xmlns:a16="http://schemas.microsoft.com/office/drawing/2014/main" id="{EF0B2B0B-4EDE-C4E9-7838-D38358CF9309}"/>
              </a:ext>
            </a:extLst>
          </p:cNvPr>
          <p:cNvSpPr txBox="1"/>
          <p:nvPr/>
        </p:nvSpPr>
        <p:spPr>
          <a:xfrm>
            <a:off x="2280346" y="679629"/>
            <a:ext cx="2291653" cy="830997"/>
          </a:xfrm>
          <a:prstGeom prst="rect">
            <a:avLst/>
          </a:prstGeom>
          <a:noFill/>
        </p:spPr>
        <p:txBody>
          <a:bodyPr wrap="none" rtlCol="0">
            <a:spAutoFit/>
          </a:bodyPr>
          <a:lstStyle/>
          <a:p>
            <a:r>
              <a:rPr lang="en-US" dirty="0"/>
              <a:t>E Field at various</a:t>
            </a:r>
          </a:p>
          <a:p>
            <a:r>
              <a:rPr lang="en-US" dirty="0"/>
              <a:t>depths</a:t>
            </a:r>
          </a:p>
        </p:txBody>
      </p:sp>
      <p:sp>
        <p:nvSpPr>
          <p:cNvPr id="12" name="TextBox 11">
            <a:extLst>
              <a:ext uri="{FF2B5EF4-FFF2-40B4-BE49-F238E27FC236}">
                <a16:creationId xmlns:a16="http://schemas.microsoft.com/office/drawing/2014/main" id="{9FC5A602-B6BF-AF9B-98BE-40D805ACC9FF}"/>
              </a:ext>
            </a:extLst>
          </p:cNvPr>
          <p:cNvSpPr txBox="1"/>
          <p:nvPr/>
        </p:nvSpPr>
        <p:spPr>
          <a:xfrm>
            <a:off x="2936061" y="4192531"/>
            <a:ext cx="1414170" cy="830997"/>
          </a:xfrm>
          <a:prstGeom prst="rect">
            <a:avLst/>
          </a:prstGeom>
          <a:noFill/>
        </p:spPr>
        <p:txBody>
          <a:bodyPr wrap="none" rtlCol="0">
            <a:spAutoFit/>
          </a:bodyPr>
          <a:lstStyle/>
          <a:p>
            <a:r>
              <a:rPr lang="en-US" dirty="0"/>
              <a:t>Ionization</a:t>
            </a:r>
          </a:p>
          <a:p>
            <a:r>
              <a:rPr lang="en-US" dirty="0"/>
              <a:t>Integral</a:t>
            </a:r>
          </a:p>
        </p:txBody>
      </p:sp>
      <p:sp>
        <p:nvSpPr>
          <p:cNvPr id="13" name="TextBox 12">
            <a:extLst>
              <a:ext uri="{FF2B5EF4-FFF2-40B4-BE49-F238E27FC236}">
                <a16:creationId xmlns:a16="http://schemas.microsoft.com/office/drawing/2014/main" id="{EDD2E058-BF36-8B23-21AE-99A273827A58}"/>
              </a:ext>
            </a:extLst>
          </p:cNvPr>
          <p:cNvSpPr txBox="1"/>
          <p:nvPr/>
        </p:nvSpPr>
        <p:spPr>
          <a:xfrm>
            <a:off x="6350900" y="4435292"/>
            <a:ext cx="1136337" cy="461665"/>
          </a:xfrm>
          <a:prstGeom prst="rect">
            <a:avLst/>
          </a:prstGeom>
          <a:noFill/>
        </p:spPr>
        <p:txBody>
          <a:bodyPr wrap="none" rtlCol="0">
            <a:spAutoFit/>
          </a:bodyPr>
          <a:lstStyle/>
          <a:p>
            <a:r>
              <a:rPr lang="en-US" dirty="0"/>
              <a:t>Current</a:t>
            </a:r>
          </a:p>
        </p:txBody>
      </p:sp>
    </p:spTree>
    <p:extLst>
      <p:ext uri="{BB962C8B-B14F-4D97-AF65-F5344CB8AC3E}">
        <p14:creationId xmlns:p14="http://schemas.microsoft.com/office/powerpoint/2010/main" val="21435824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6D3BCDA-E334-1B03-D113-C323198A27F9}"/>
              </a:ext>
            </a:extLst>
          </p:cNvPr>
          <p:cNvSpPr>
            <a:spLocks noGrp="1"/>
          </p:cNvSpPr>
          <p:nvPr>
            <p:ph idx="1"/>
          </p:nvPr>
        </p:nvSpPr>
        <p:spPr>
          <a:xfrm>
            <a:off x="228600" y="777341"/>
            <a:ext cx="8672513" cy="5059363"/>
          </a:xfrm>
        </p:spPr>
        <p:txBody>
          <a:bodyPr/>
          <a:lstStyle/>
          <a:p>
            <a:pPr marL="0" marR="0" lvl="0" indent="0">
              <a:spcBef>
                <a:spcPts val="0"/>
              </a:spcBef>
              <a:spcAft>
                <a:spcPts val="0"/>
              </a:spcAft>
              <a:buNone/>
            </a:pPr>
            <a:r>
              <a:rPr lang="en-US" sz="2000" b="1" kern="100" dirty="0">
                <a:effectLst/>
                <a:latin typeface="Calibri" panose="020F0502020204030204" pitchFamily="34" charset="0"/>
                <a:ea typeface="Calibri" panose="020F0502020204030204" pitchFamily="34" charset="0"/>
                <a:cs typeface="Times New Roman" panose="02020603050405020304" pitchFamily="18" charset="0"/>
              </a:rPr>
              <a:t>this is a collaboration started with </a:t>
            </a:r>
            <a:r>
              <a:rPr lang="en-US" sz="2000" b="1" kern="100" dirty="0" err="1">
                <a:effectLst/>
                <a:latin typeface="Calibri" panose="020F0502020204030204" pitchFamily="34" charset="0"/>
                <a:ea typeface="Calibri" panose="020F0502020204030204" pitchFamily="34" charset="0"/>
                <a:cs typeface="Times New Roman" panose="02020603050405020304" pitchFamily="18" charset="0"/>
              </a:rPr>
              <a:t>Skywater</a:t>
            </a:r>
            <a:r>
              <a:rPr lang="en-US" sz="2000" b="1" kern="100" dirty="0">
                <a:effectLst/>
                <a:latin typeface="Calibri" panose="020F0502020204030204" pitchFamily="34" charset="0"/>
                <a:ea typeface="Calibri" panose="020F0502020204030204" pitchFamily="34" charset="0"/>
                <a:cs typeface="Times New Roman" panose="02020603050405020304" pitchFamily="18" charset="0"/>
              </a:rPr>
              <a:t> but the funding is uncertain. U of C and Purdue are involved with others interested. This is a central thrust of the US instrumentation R&amp;D program, but is well-behind Europe.  The connection to </a:t>
            </a:r>
            <a:r>
              <a:rPr lang="en-US" sz="2000" b="1" kern="100" dirty="0" err="1">
                <a:effectLst/>
                <a:latin typeface="Calibri" panose="020F0502020204030204" pitchFamily="34" charset="0"/>
                <a:ea typeface="Calibri" panose="020F0502020204030204" pitchFamily="34" charset="0"/>
                <a:cs typeface="Times New Roman" panose="02020603050405020304" pitchFamily="18" charset="0"/>
              </a:rPr>
              <a:t>Skywater</a:t>
            </a:r>
            <a:r>
              <a:rPr lang="en-US" sz="2000" b="1" kern="100" dirty="0">
                <a:effectLst/>
                <a:latin typeface="Calibri" panose="020F0502020204030204" pitchFamily="34" charset="0"/>
                <a:ea typeface="Calibri" panose="020F0502020204030204" pitchFamily="34" charset="0"/>
                <a:cs typeface="Times New Roman" panose="02020603050405020304" pitchFamily="18" charset="0"/>
              </a:rPr>
              <a:t> provides a crucial wedge. The program depends on funding and manpower available.</a:t>
            </a:r>
          </a:p>
          <a:p>
            <a:pPr marL="742950" marR="0" lvl="1" indent="-285750">
              <a:spcBef>
                <a:spcPts val="0"/>
              </a:spcBef>
              <a:spcAft>
                <a:spcPts val="0"/>
              </a:spcAft>
              <a:buFont typeface="+mj-lt"/>
              <a:buAutoNum type="arabicPeriod"/>
            </a:pPr>
            <a:r>
              <a:rPr lang="en-US" sz="2000" b="1" kern="100" dirty="0">
                <a:effectLst/>
                <a:latin typeface="Calibri" panose="020F0502020204030204" pitchFamily="34" charset="0"/>
                <a:ea typeface="Calibri" panose="020F0502020204030204" pitchFamily="34" charset="0"/>
                <a:cs typeface="Times New Roman" panose="02020603050405020304" pitchFamily="18" charset="0"/>
              </a:rPr>
              <a:t>Obtain the triple well doping parameters from </a:t>
            </a:r>
            <a:r>
              <a:rPr lang="en-US" sz="2000" b="1" kern="100" dirty="0" err="1">
                <a:effectLst/>
                <a:latin typeface="Calibri" panose="020F0502020204030204" pitchFamily="34" charset="0"/>
                <a:ea typeface="Calibri" panose="020F0502020204030204" pitchFamily="34" charset="0"/>
                <a:cs typeface="Times New Roman" panose="02020603050405020304" pitchFamily="18" charset="0"/>
              </a:rPr>
              <a:t>Skywater</a:t>
            </a:r>
            <a:r>
              <a:rPr lang="en-US" sz="2000" b="1" kern="100" dirty="0">
                <a:effectLst/>
                <a:latin typeface="Calibri" panose="020F0502020204030204" pitchFamily="34" charset="0"/>
                <a:ea typeface="Calibri" panose="020F0502020204030204" pitchFamily="34" charset="0"/>
                <a:cs typeface="Times New Roman" panose="02020603050405020304" pitchFamily="18" charset="0"/>
              </a:rPr>
              <a:t> and build a basic CMOS structure model</a:t>
            </a:r>
          </a:p>
          <a:p>
            <a:pPr marL="742950" marR="0" lvl="1" indent="-285750">
              <a:spcBef>
                <a:spcPts val="0"/>
              </a:spcBef>
              <a:spcAft>
                <a:spcPts val="0"/>
              </a:spcAft>
              <a:buFont typeface="+mj-lt"/>
              <a:buAutoNum type="arabicPeriod"/>
            </a:pPr>
            <a:r>
              <a:rPr lang="en-US" sz="2000" b="1" kern="100" dirty="0">
                <a:effectLst/>
                <a:latin typeface="Calibri" panose="020F0502020204030204" pitchFamily="34" charset="0"/>
                <a:ea typeface="Calibri" panose="020F0502020204030204" pitchFamily="34" charset="0"/>
                <a:cs typeface="Times New Roman" panose="02020603050405020304" pitchFamily="18" charset="0"/>
              </a:rPr>
              <a:t>Model the simplest CMOS structure and access the limiting factors (inter-well capacitance, doping …)</a:t>
            </a:r>
          </a:p>
          <a:p>
            <a:pPr marL="742950" marR="0" lvl="1" indent="-285750">
              <a:spcBef>
                <a:spcPts val="0"/>
              </a:spcBef>
              <a:spcAft>
                <a:spcPts val="0"/>
              </a:spcAft>
              <a:buFont typeface="+mj-lt"/>
              <a:buAutoNum type="arabicPeriod"/>
            </a:pPr>
            <a:r>
              <a:rPr lang="en-US" sz="2000" b="1" kern="100" dirty="0">
                <a:effectLst/>
                <a:latin typeface="Calibri" panose="020F0502020204030204" pitchFamily="34" charset="0"/>
                <a:ea typeface="Calibri" panose="020F0502020204030204" pitchFamily="34" charset="0"/>
                <a:cs typeface="Times New Roman" panose="02020603050405020304" pitchFamily="18" charset="0"/>
              </a:rPr>
              <a:t>Understand the fields at depletion and access issues of well breakdown at full depletion – what are the operating constraints</a:t>
            </a:r>
          </a:p>
          <a:p>
            <a:pPr marL="742950" marR="0" lvl="1" indent="-285750">
              <a:spcBef>
                <a:spcPts val="0"/>
              </a:spcBef>
              <a:spcAft>
                <a:spcPts val="0"/>
              </a:spcAft>
              <a:buFont typeface="+mj-lt"/>
              <a:buAutoNum type="arabicPeriod"/>
            </a:pPr>
            <a:r>
              <a:rPr lang="en-US" sz="2000" b="1" kern="100" dirty="0">
                <a:effectLst/>
                <a:latin typeface="Calibri" panose="020F0502020204030204" pitchFamily="34" charset="0"/>
                <a:ea typeface="Calibri" panose="020F0502020204030204" pitchFamily="34" charset="0"/>
                <a:cs typeface="Times New Roman" panose="02020603050405020304" pitchFamily="18" charset="0"/>
              </a:rPr>
              <a:t>Understand how an additional high energy n-implant can moderate these issues.</a:t>
            </a:r>
          </a:p>
          <a:p>
            <a:pPr marL="742950" marR="0" lvl="1" indent="-285750">
              <a:spcBef>
                <a:spcPts val="0"/>
              </a:spcBef>
              <a:spcAft>
                <a:spcPts val="0"/>
              </a:spcAft>
              <a:buFont typeface="+mj-lt"/>
              <a:buAutoNum type="arabicPeriod"/>
            </a:pPr>
            <a:r>
              <a:rPr lang="en-US" sz="2000" b="1" kern="100" dirty="0">
                <a:effectLst/>
                <a:latin typeface="Calibri" panose="020F0502020204030204" pitchFamily="34" charset="0"/>
                <a:ea typeface="Calibri" panose="020F0502020204030204" pitchFamily="34" charset="0"/>
                <a:cs typeface="Times New Roman" panose="02020603050405020304" pitchFamily="18" charset="0"/>
              </a:rPr>
              <a:t>Attempt optimization of the well structure within </a:t>
            </a:r>
            <a:r>
              <a:rPr lang="en-US" sz="2000" b="1" kern="100" dirty="0" err="1">
                <a:effectLst/>
                <a:latin typeface="Calibri" panose="020F0502020204030204" pitchFamily="34" charset="0"/>
                <a:ea typeface="Calibri" panose="020F0502020204030204" pitchFamily="34" charset="0"/>
                <a:cs typeface="Times New Roman" panose="02020603050405020304" pitchFamily="18" charset="0"/>
              </a:rPr>
              <a:t>Skywater</a:t>
            </a:r>
            <a:r>
              <a:rPr lang="en-US" sz="2000" b="1" kern="100" dirty="0">
                <a:effectLst/>
                <a:latin typeface="Calibri" panose="020F0502020204030204" pitchFamily="34" charset="0"/>
                <a:ea typeface="Calibri" panose="020F0502020204030204" pitchFamily="34" charset="0"/>
                <a:cs typeface="Times New Roman" panose="02020603050405020304" pitchFamily="18" charset="0"/>
              </a:rPr>
              <a:t> constraints</a:t>
            </a:r>
          </a:p>
          <a:p>
            <a:pPr marL="742950" marR="0" lvl="1" indent="-285750">
              <a:spcBef>
                <a:spcPts val="0"/>
              </a:spcBef>
              <a:spcAft>
                <a:spcPts val="0"/>
              </a:spcAft>
              <a:buFont typeface="+mj-lt"/>
              <a:buAutoNum type="arabicPeriod"/>
            </a:pPr>
            <a:r>
              <a:rPr lang="en-US" sz="2000" b="1" kern="100" dirty="0">
                <a:effectLst/>
                <a:latin typeface="Calibri" panose="020F0502020204030204" pitchFamily="34" charset="0"/>
                <a:ea typeface="Calibri" panose="020F0502020204030204" pitchFamily="34" charset="0"/>
                <a:cs typeface="Times New Roman" panose="02020603050405020304" pitchFamily="18" charset="0"/>
              </a:rPr>
              <a:t>Begin to study alternative structures to lower node capacitance.</a:t>
            </a:r>
          </a:p>
          <a:p>
            <a:pPr marL="742950" marR="0" lvl="1" indent="-285750">
              <a:spcBef>
                <a:spcPts val="0"/>
              </a:spcBef>
              <a:spcAft>
                <a:spcPts val="0"/>
              </a:spcAft>
              <a:buFont typeface="+mj-lt"/>
              <a:buAutoNum type="arabicPeriod"/>
            </a:pPr>
            <a:r>
              <a:rPr lang="en-US" sz="2000" b="1" kern="100" dirty="0">
                <a:effectLst/>
                <a:latin typeface="Calibri" panose="020F0502020204030204" pitchFamily="34" charset="0"/>
                <a:ea typeface="Calibri" panose="020F0502020204030204" pitchFamily="34" charset="0"/>
                <a:cs typeface="Times New Roman" panose="02020603050405020304" pitchFamily="18" charset="0"/>
              </a:rPr>
              <a:t>Can an LGAD structure be integrated?</a:t>
            </a:r>
          </a:p>
          <a:p>
            <a:pPr marL="742950" marR="0" lvl="1" indent="-285750">
              <a:spcBef>
                <a:spcPts val="0"/>
              </a:spcBef>
              <a:spcAft>
                <a:spcPts val="0"/>
              </a:spcAft>
              <a:buFont typeface="+mj-lt"/>
              <a:buAutoNum type="arabicPeriod"/>
            </a:pPr>
            <a:r>
              <a:rPr lang="en-US" sz="2000" b="1" kern="100" dirty="0">
                <a:effectLst/>
                <a:latin typeface="Calibri" panose="020F0502020204030204" pitchFamily="34" charset="0"/>
                <a:ea typeface="Calibri" panose="020F0502020204030204" pitchFamily="34" charset="0"/>
                <a:cs typeface="Times New Roman" panose="02020603050405020304" pitchFamily="18" charset="0"/>
              </a:rPr>
              <a:t>Which test structures will provide useful information?</a:t>
            </a:r>
          </a:p>
          <a:p>
            <a:pPr marL="742950" marR="0" lvl="1" indent="-285750">
              <a:spcBef>
                <a:spcPts val="0"/>
              </a:spcBef>
              <a:spcAft>
                <a:spcPts val="0"/>
              </a:spcAft>
              <a:buFont typeface="+mj-lt"/>
              <a:buAutoNum type="arabicPeriod"/>
            </a:pPr>
            <a:r>
              <a:rPr lang="en-US" sz="2000" b="1" kern="100" dirty="0">
                <a:effectLst/>
                <a:latin typeface="Calibri" panose="020F0502020204030204" pitchFamily="34" charset="0"/>
                <a:ea typeface="Calibri" panose="020F0502020204030204" pitchFamily="34" charset="0"/>
                <a:cs typeface="Times New Roman" panose="02020603050405020304" pitchFamily="18" charset="0"/>
              </a:rPr>
              <a:t>More </a:t>
            </a:r>
          </a:p>
          <a:p>
            <a:endParaRPr lang="en-US" sz="2000" b="1" dirty="0"/>
          </a:p>
        </p:txBody>
      </p:sp>
      <p:sp>
        <p:nvSpPr>
          <p:cNvPr id="3" name="Title 2">
            <a:extLst>
              <a:ext uri="{FF2B5EF4-FFF2-40B4-BE49-F238E27FC236}">
                <a16:creationId xmlns:a16="http://schemas.microsoft.com/office/drawing/2014/main" id="{A5BCE1EE-97C2-0AEE-4F3E-8967F7AAF79E}"/>
              </a:ext>
            </a:extLst>
          </p:cNvPr>
          <p:cNvSpPr>
            <a:spLocks noGrp="1"/>
          </p:cNvSpPr>
          <p:nvPr>
            <p:ph type="title"/>
          </p:nvPr>
        </p:nvSpPr>
        <p:spPr/>
        <p:txBody>
          <a:bodyPr/>
          <a:lstStyle/>
          <a:p>
            <a:r>
              <a:rPr lang="en-US" dirty="0"/>
              <a:t>Projects – CMOS Sensors</a:t>
            </a:r>
          </a:p>
        </p:txBody>
      </p:sp>
      <p:sp>
        <p:nvSpPr>
          <p:cNvPr id="4" name="Footer Placeholder 3">
            <a:extLst>
              <a:ext uri="{FF2B5EF4-FFF2-40B4-BE49-F238E27FC236}">
                <a16:creationId xmlns:a16="http://schemas.microsoft.com/office/drawing/2014/main" id="{4E803479-0E0E-F29D-7682-9E2E12548214}"/>
              </a:ext>
            </a:extLst>
          </p:cNvPr>
          <p:cNvSpPr>
            <a:spLocks noGrp="1"/>
          </p:cNvSpPr>
          <p:nvPr>
            <p:ph type="ftr" sz="quarter" idx="3"/>
          </p:nvPr>
        </p:nvSpPr>
        <p:spPr/>
        <p:txBody>
          <a:bodyPr/>
          <a:lstStyle/>
          <a:p>
            <a:pPr>
              <a:defRPr/>
            </a:pPr>
            <a:r>
              <a:rPr lang="en-US"/>
              <a:t>TCAD</a:t>
            </a:r>
            <a:endParaRPr lang="en-US" b="1" dirty="0"/>
          </a:p>
        </p:txBody>
      </p:sp>
      <p:sp>
        <p:nvSpPr>
          <p:cNvPr id="5" name="Slide Number Placeholder 4">
            <a:extLst>
              <a:ext uri="{FF2B5EF4-FFF2-40B4-BE49-F238E27FC236}">
                <a16:creationId xmlns:a16="http://schemas.microsoft.com/office/drawing/2014/main" id="{39B3E636-0A93-3C69-231B-AF6904E3B58B}"/>
              </a:ext>
            </a:extLst>
          </p:cNvPr>
          <p:cNvSpPr>
            <a:spLocks noGrp="1"/>
          </p:cNvSpPr>
          <p:nvPr>
            <p:ph type="sldNum" sz="quarter" idx="4"/>
          </p:nvPr>
        </p:nvSpPr>
        <p:spPr/>
        <p:txBody>
          <a:bodyPr/>
          <a:lstStyle/>
          <a:p>
            <a:pPr>
              <a:defRPr/>
            </a:pPr>
            <a:fld id="{148C009B-CB69-E04A-B9B3-34B26D69E9CF}" type="slidenum">
              <a:rPr lang="en-US" smtClean="0"/>
              <a:pPr>
                <a:defRPr/>
              </a:pPr>
              <a:t>4</a:t>
            </a:fld>
            <a:endParaRPr lang="en-US" dirty="0"/>
          </a:p>
        </p:txBody>
      </p:sp>
    </p:spTree>
    <p:extLst>
      <p:ext uri="{BB962C8B-B14F-4D97-AF65-F5344CB8AC3E}">
        <p14:creationId xmlns:p14="http://schemas.microsoft.com/office/powerpoint/2010/main" val="38687191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8849FD8-86BD-8CA9-988A-C0F1908ACDAC}"/>
              </a:ext>
            </a:extLst>
          </p:cNvPr>
          <p:cNvSpPr>
            <a:spLocks noGrp="1"/>
          </p:cNvSpPr>
          <p:nvPr>
            <p:ph idx="1"/>
          </p:nvPr>
        </p:nvSpPr>
        <p:spPr/>
        <p:txBody>
          <a:bodyPr/>
          <a:lstStyle/>
          <a:p>
            <a:pPr marL="0" marR="0" lvl="0" indent="0">
              <a:spcBef>
                <a:spcPts val="0"/>
              </a:spcBef>
              <a:spcAft>
                <a:spcPts val="0"/>
              </a:spcAft>
              <a:buNone/>
            </a:pPr>
            <a:r>
              <a:rPr lang="en-US" sz="2000" b="1" kern="100" dirty="0">
                <a:effectLst/>
                <a:latin typeface="Calibri" panose="020F0502020204030204" pitchFamily="34" charset="0"/>
                <a:ea typeface="Calibri" panose="020F0502020204030204" pitchFamily="34" charset="0"/>
                <a:cs typeface="Times New Roman" panose="02020603050405020304" pitchFamily="18" charset="0"/>
              </a:rPr>
              <a:t>“Accelerate” 3D LGAD implementation in collaboration with FNAL/SLAC/Tower. </a:t>
            </a:r>
          </a:p>
          <a:p>
            <a:pPr marL="457200" marR="0">
              <a:spcBef>
                <a:spcPts val="0"/>
              </a:spcBef>
              <a:spcAft>
                <a:spcPts val="0"/>
              </a:spcAft>
            </a:pPr>
            <a:r>
              <a:rPr lang="en-US" sz="2000" b="1" kern="100" dirty="0">
                <a:effectLst/>
                <a:latin typeface="Calibri" panose="020F0502020204030204" pitchFamily="34" charset="0"/>
                <a:ea typeface="Calibri" panose="020F0502020204030204" pitchFamily="34" charset="0"/>
                <a:cs typeface="Times New Roman" panose="02020603050405020304" pitchFamily="18" charset="0"/>
              </a:rPr>
              <a:t>SLAC has provided a “baseline” Synopsys model based on earlier simulations. We should translate the existing </a:t>
            </a:r>
            <a:r>
              <a:rPr lang="en-US" sz="2000" b="1" kern="100" dirty="0" err="1">
                <a:effectLst/>
                <a:latin typeface="Calibri" panose="020F0502020204030204" pitchFamily="34" charset="0"/>
                <a:ea typeface="Calibri" panose="020F0502020204030204" pitchFamily="34" charset="0"/>
                <a:cs typeface="Times New Roman" panose="02020603050405020304" pitchFamily="18" charset="0"/>
              </a:rPr>
              <a:t>Silvaco</a:t>
            </a:r>
            <a:r>
              <a:rPr lang="en-US" sz="2000" b="1" kern="100" dirty="0">
                <a:effectLst/>
                <a:latin typeface="Calibri" panose="020F0502020204030204" pitchFamily="34" charset="0"/>
                <a:ea typeface="Calibri" panose="020F0502020204030204" pitchFamily="34" charset="0"/>
                <a:cs typeface="Times New Roman" panose="02020603050405020304" pitchFamily="18" charset="0"/>
              </a:rPr>
              <a:t> simulations to Synopsys and compare results. Crucial issues are the effects of the trench, trench lining, and possibility of deep implants to improve radiation hardness. We should verify the gain calculations with the Synopsys model. All of the device options (DC coupled, AC coupled, deep implant) should be modeled.</a:t>
            </a:r>
          </a:p>
          <a:p>
            <a:pPr marL="0" indent="0">
              <a:buNone/>
            </a:pPr>
            <a:endParaRPr lang="en-US" sz="2000" b="1" dirty="0"/>
          </a:p>
        </p:txBody>
      </p:sp>
      <p:sp>
        <p:nvSpPr>
          <p:cNvPr id="3" name="Title 2">
            <a:extLst>
              <a:ext uri="{FF2B5EF4-FFF2-40B4-BE49-F238E27FC236}">
                <a16:creationId xmlns:a16="http://schemas.microsoft.com/office/drawing/2014/main" id="{66204008-64ED-4F0E-F6DB-35E9686EBF59}"/>
              </a:ext>
            </a:extLst>
          </p:cNvPr>
          <p:cNvSpPr>
            <a:spLocks noGrp="1"/>
          </p:cNvSpPr>
          <p:nvPr>
            <p:ph type="title"/>
          </p:nvPr>
        </p:nvSpPr>
        <p:spPr/>
        <p:txBody>
          <a:bodyPr/>
          <a:lstStyle/>
          <a:p>
            <a:r>
              <a:rPr lang="en-US" dirty="0"/>
              <a:t>Projects – 3D LGAD</a:t>
            </a:r>
          </a:p>
        </p:txBody>
      </p:sp>
      <p:sp>
        <p:nvSpPr>
          <p:cNvPr id="4" name="Footer Placeholder 3">
            <a:extLst>
              <a:ext uri="{FF2B5EF4-FFF2-40B4-BE49-F238E27FC236}">
                <a16:creationId xmlns:a16="http://schemas.microsoft.com/office/drawing/2014/main" id="{9E62D006-544F-9020-4992-3BF9757E267E}"/>
              </a:ext>
            </a:extLst>
          </p:cNvPr>
          <p:cNvSpPr>
            <a:spLocks noGrp="1"/>
          </p:cNvSpPr>
          <p:nvPr>
            <p:ph type="ftr" sz="quarter" idx="3"/>
          </p:nvPr>
        </p:nvSpPr>
        <p:spPr/>
        <p:txBody>
          <a:bodyPr/>
          <a:lstStyle/>
          <a:p>
            <a:pPr>
              <a:defRPr/>
            </a:pPr>
            <a:r>
              <a:rPr lang="en-US"/>
              <a:t>TCAD</a:t>
            </a:r>
            <a:endParaRPr lang="en-US" b="1" dirty="0"/>
          </a:p>
        </p:txBody>
      </p:sp>
      <p:sp>
        <p:nvSpPr>
          <p:cNvPr id="5" name="Slide Number Placeholder 4">
            <a:extLst>
              <a:ext uri="{FF2B5EF4-FFF2-40B4-BE49-F238E27FC236}">
                <a16:creationId xmlns:a16="http://schemas.microsoft.com/office/drawing/2014/main" id="{246199EC-EBAF-A621-2D8F-CAE9AAA39D23}"/>
              </a:ext>
            </a:extLst>
          </p:cNvPr>
          <p:cNvSpPr>
            <a:spLocks noGrp="1"/>
          </p:cNvSpPr>
          <p:nvPr>
            <p:ph type="sldNum" sz="quarter" idx="4"/>
          </p:nvPr>
        </p:nvSpPr>
        <p:spPr/>
        <p:txBody>
          <a:bodyPr/>
          <a:lstStyle/>
          <a:p>
            <a:pPr>
              <a:defRPr/>
            </a:pPr>
            <a:fld id="{148C009B-CB69-E04A-B9B3-34B26D69E9CF}" type="slidenum">
              <a:rPr lang="en-US" smtClean="0"/>
              <a:pPr>
                <a:defRPr/>
              </a:pPr>
              <a:t>5</a:t>
            </a:fld>
            <a:endParaRPr lang="en-US" dirty="0"/>
          </a:p>
        </p:txBody>
      </p:sp>
      <p:pic>
        <p:nvPicPr>
          <p:cNvPr id="6" name="Picture 5" descr="A colorful chart with numbers and a graph&#10;&#10;Description automatically generated with medium confidence">
            <a:extLst>
              <a:ext uri="{FF2B5EF4-FFF2-40B4-BE49-F238E27FC236}">
                <a16:creationId xmlns:a16="http://schemas.microsoft.com/office/drawing/2014/main" id="{6F70BFBA-3A3B-2283-8708-EC1768242AD3}"/>
              </a:ext>
            </a:extLst>
          </p:cNvPr>
          <p:cNvPicPr>
            <a:picLocks noChangeAspect="1"/>
          </p:cNvPicPr>
          <p:nvPr/>
        </p:nvPicPr>
        <p:blipFill>
          <a:blip r:embed="rId2"/>
          <a:stretch>
            <a:fillRect/>
          </a:stretch>
        </p:blipFill>
        <p:spPr>
          <a:xfrm>
            <a:off x="1399392" y="3228806"/>
            <a:ext cx="5862657" cy="3512692"/>
          </a:xfrm>
          <a:prstGeom prst="rect">
            <a:avLst/>
          </a:prstGeom>
        </p:spPr>
      </p:pic>
      <p:sp>
        <p:nvSpPr>
          <p:cNvPr id="7" name="TextBox 6">
            <a:extLst>
              <a:ext uri="{FF2B5EF4-FFF2-40B4-BE49-F238E27FC236}">
                <a16:creationId xmlns:a16="http://schemas.microsoft.com/office/drawing/2014/main" id="{E22BDF71-76EB-2B3A-EE60-47B3EB9F0C1E}"/>
              </a:ext>
            </a:extLst>
          </p:cNvPr>
          <p:cNvSpPr txBox="1"/>
          <p:nvPr/>
        </p:nvSpPr>
        <p:spPr>
          <a:xfrm>
            <a:off x="2956073" y="4387122"/>
            <a:ext cx="2635145" cy="707886"/>
          </a:xfrm>
          <a:prstGeom prst="rect">
            <a:avLst/>
          </a:prstGeom>
          <a:noFill/>
        </p:spPr>
        <p:txBody>
          <a:bodyPr wrap="none" rtlCol="0">
            <a:spAutoFit/>
          </a:bodyPr>
          <a:lstStyle/>
          <a:p>
            <a:r>
              <a:rPr lang="en-US" sz="2000" dirty="0"/>
              <a:t>AC Deep junction LGAD</a:t>
            </a:r>
          </a:p>
          <a:p>
            <a:r>
              <a:rPr lang="en-US" sz="2000" dirty="0"/>
              <a:t>With trench </a:t>
            </a:r>
            <a:r>
              <a:rPr lang="en-US" sz="2000" dirty="0" err="1"/>
              <a:t>temination</a:t>
            </a:r>
            <a:endParaRPr lang="en-US" sz="2000" dirty="0"/>
          </a:p>
        </p:txBody>
      </p:sp>
    </p:spTree>
    <p:extLst>
      <p:ext uri="{BB962C8B-B14F-4D97-AF65-F5344CB8AC3E}">
        <p14:creationId xmlns:p14="http://schemas.microsoft.com/office/powerpoint/2010/main" val="34959129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E540D9B-96B5-F4EE-D861-57B4B0D2AFEE}"/>
              </a:ext>
            </a:extLst>
          </p:cNvPr>
          <p:cNvSpPr>
            <a:spLocks noGrp="1"/>
          </p:cNvSpPr>
          <p:nvPr>
            <p:ph idx="1"/>
          </p:nvPr>
        </p:nvSpPr>
        <p:spPr>
          <a:xfrm>
            <a:off x="228600" y="971550"/>
            <a:ext cx="3823741" cy="5059363"/>
          </a:xfrm>
        </p:spPr>
        <p:txBody>
          <a:bodyPr/>
          <a:lstStyle/>
          <a:p>
            <a:pPr marL="0" indent="0">
              <a:buNone/>
            </a:pPr>
            <a:r>
              <a:rPr lang="en-US" sz="2000" dirty="0"/>
              <a:t>Detector Performance</a:t>
            </a:r>
          </a:p>
          <a:p>
            <a:r>
              <a:rPr lang="en-US" sz="2000" dirty="0"/>
              <a:t>Timing</a:t>
            </a:r>
          </a:p>
          <a:p>
            <a:r>
              <a:rPr lang="en-US" sz="2000" dirty="0"/>
              <a:t>Transient analysis, mixed mode</a:t>
            </a:r>
          </a:p>
          <a:p>
            <a:r>
              <a:rPr lang="en-US" sz="2000" dirty="0"/>
              <a:t>Radiation Damage</a:t>
            </a:r>
          </a:p>
          <a:p>
            <a:r>
              <a:rPr lang="en-US" sz="2000" dirty="0"/>
              <a:t>Comparison with test beam</a:t>
            </a:r>
          </a:p>
          <a:p>
            <a:r>
              <a:rPr lang="en-US" sz="2000" dirty="0"/>
              <a:t>Optimization of charge sharing</a:t>
            </a:r>
          </a:p>
          <a:p>
            <a:r>
              <a:rPr lang="en-US" sz="2000" dirty="0"/>
              <a:t>Optimal operation point and </a:t>
            </a:r>
            <a:br>
              <a:rPr lang="en-US" sz="2000" dirty="0"/>
            </a:br>
            <a:r>
              <a:rPr lang="en-US" sz="2000" dirty="0"/>
              <a:t>associated doping profiles</a:t>
            </a:r>
          </a:p>
          <a:p>
            <a:r>
              <a:rPr lang="en-US" sz="2000" dirty="0"/>
              <a:t>Breakdown and Single event </a:t>
            </a:r>
            <a:br>
              <a:rPr lang="en-US" sz="2000" dirty="0"/>
            </a:br>
            <a:r>
              <a:rPr lang="en-US" sz="2000" dirty="0"/>
              <a:t>effects</a:t>
            </a:r>
          </a:p>
          <a:p>
            <a:pPr marL="0" indent="0">
              <a:buNone/>
            </a:pPr>
            <a:endParaRPr lang="en-US" sz="2000" dirty="0"/>
          </a:p>
          <a:p>
            <a:endParaRPr lang="en-US" sz="2000" dirty="0"/>
          </a:p>
        </p:txBody>
      </p:sp>
      <p:sp>
        <p:nvSpPr>
          <p:cNvPr id="3" name="Title 2">
            <a:extLst>
              <a:ext uri="{FF2B5EF4-FFF2-40B4-BE49-F238E27FC236}">
                <a16:creationId xmlns:a16="http://schemas.microsoft.com/office/drawing/2014/main" id="{D1AA6FAA-D94E-CA48-3DBC-E71A1C1EA178}"/>
              </a:ext>
            </a:extLst>
          </p:cNvPr>
          <p:cNvSpPr>
            <a:spLocks noGrp="1"/>
          </p:cNvSpPr>
          <p:nvPr>
            <p:ph type="title"/>
          </p:nvPr>
        </p:nvSpPr>
        <p:spPr/>
        <p:txBody>
          <a:bodyPr/>
          <a:lstStyle/>
          <a:p>
            <a:r>
              <a:rPr lang="en-US" dirty="0"/>
              <a:t>Other Studies</a:t>
            </a:r>
          </a:p>
        </p:txBody>
      </p:sp>
      <p:sp>
        <p:nvSpPr>
          <p:cNvPr id="4" name="Footer Placeholder 3">
            <a:extLst>
              <a:ext uri="{FF2B5EF4-FFF2-40B4-BE49-F238E27FC236}">
                <a16:creationId xmlns:a16="http://schemas.microsoft.com/office/drawing/2014/main" id="{9F73D9DE-D74B-6C36-D9EB-F28915B42DB5}"/>
              </a:ext>
            </a:extLst>
          </p:cNvPr>
          <p:cNvSpPr>
            <a:spLocks noGrp="1"/>
          </p:cNvSpPr>
          <p:nvPr>
            <p:ph type="ftr" sz="quarter" idx="3"/>
          </p:nvPr>
        </p:nvSpPr>
        <p:spPr/>
        <p:txBody>
          <a:bodyPr/>
          <a:lstStyle/>
          <a:p>
            <a:pPr>
              <a:defRPr/>
            </a:pPr>
            <a:r>
              <a:rPr lang="en-US"/>
              <a:t>TCAD</a:t>
            </a:r>
            <a:endParaRPr lang="en-US" b="1" dirty="0"/>
          </a:p>
        </p:txBody>
      </p:sp>
      <p:sp>
        <p:nvSpPr>
          <p:cNvPr id="5" name="Slide Number Placeholder 4">
            <a:extLst>
              <a:ext uri="{FF2B5EF4-FFF2-40B4-BE49-F238E27FC236}">
                <a16:creationId xmlns:a16="http://schemas.microsoft.com/office/drawing/2014/main" id="{D641E2FC-DF79-45DA-453B-67F320E05777}"/>
              </a:ext>
            </a:extLst>
          </p:cNvPr>
          <p:cNvSpPr>
            <a:spLocks noGrp="1"/>
          </p:cNvSpPr>
          <p:nvPr>
            <p:ph type="sldNum" sz="quarter" idx="4"/>
          </p:nvPr>
        </p:nvSpPr>
        <p:spPr/>
        <p:txBody>
          <a:bodyPr/>
          <a:lstStyle/>
          <a:p>
            <a:pPr>
              <a:defRPr/>
            </a:pPr>
            <a:fld id="{148C009B-CB69-E04A-B9B3-34B26D69E9CF}" type="slidenum">
              <a:rPr lang="en-US" smtClean="0"/>
              <a:pPr>
                <a:defRPr/>
              </a:pPr>
              <a:t>6</a:t>
            </a:fld>
            <a:endParaRPr lang="en-US" dirty="0"/>
          </a:p>
        </p:txBody>
      </p:sp>
      <p:pic>
        <p:nvPicPr>
          <p:cNvPr id="6" name="Picture 5" descr="A comparison of a graph&#10;&#10;Description automatically generated">
            <a:extLst>
              <a:ext uri="{FF2B5EF4-FFF2-40B4-BE49-F238E27FC236}">
                <a16:creationId xmlns:a16="http://schemas.microsoft.com/office/drawing/2014/main" id="{EE8BE575-3577-5429-5FDE-6EC11EB14563}"/>
              </a:ext>
            </a:extLst>
          </p:cNvPr>
          <p:cNvPicPr>
            <a:picLocks noChangeAspect="1"/>
          </p:cNvPicPr>
          <p:nvPr/>
        </p:nvPicPr>
        <p:blipFill>
          <a:blip r:embed="rId2"/>
          <a:stretch>
            <a:fillRect/>
          </a:stretch>
        </p:blipFill>
        <p:spPr>
          <a:xfrm>
            <a:off x="3819887" y="426637"/>
            <a:ext cx="5324113" cy="2314736"/>
          </a:xfrm>
          <a:prstGeom prst="rect">
            <a:avLst/>
          </a:prstGeom>
        </p:spPr>
      </p:pic>
      <p:sp>
        <p:nvSpPr>
          <p:cNvPr id="7" name="TextBox 6">
            <a:extLst>
              <a:ext uri="{FF2B5EF4-FFF2-40B4-BE49-F238E27FC236}">
                <a16:creationId xmlns:a16="http://schemas.microsoft.com/office/drawing/2014/main" id="{E65F4A28-B787-64B0-F29F-BB5116DE9160}"/>
              </a:ext>
            </a:extLst>
          </p:cNvPr>
          <p:cNvSpPr txBox="1"/>
          <p:nvPr/>
        </p:nvSpPr>
        <p:spPr>
          <a:xfrm>
            <a:off x="5246557" y="-10355"/>
            <a:ext cx="1866986" cy="400110"/>
          </a:xfrm>
          <a:prstGeom prst="rect">
            <a:avLst/>
          </a:prstGeom>
          <a:noFill/>
        </p:spPr>
        <p:txBody>
          <a:bodyPr wrap="none" rtlCol="0">
            <a:spAutoFit/>
          </a:bodyPr>
          <a:lstStyle/>
          <a:p>
            <a:r>
              <a:rPr lang="en-US" sz="2000" dirty="0" err="1"/>
              <a:t>Silvaco</a:t>
            </a:r>
            <a:r>
              <a:rPr lang="en-US" sz="2000" dirty="0"/>
              <a:t> AC LGAD</a:t>
            </a:r>
          </a:p>
        </p:txBody>
      </p:sp>
      <p:pic>
        <p:nvPicPr>
          <p:cNvPr id="8" name="Picture 7" descr="A blue rectangular object with different colored lines&#10;&#10;Description automatically generated">
            <a:extLst>
              <a:ext uri="{FF2B5EF4-FFF2-40B4-BE49-F238E27FC236}">
                <a16:creationId xmlns:a16="http://schemas.microsoft.com/office/drawing/2014/main" id="{67F34F99-F52A-4B8E-7622-48C8FA55B86F}"/>
              </a:ext>
            </a:extLst>
          </p:cNvPr>
          <p:cNvPicPr>
            <a:picLocks noChangeAspect="1"/>
          </p:cNvPicPr>
          <p:nvPr/>
        </p:nvPicPr>
        <p:blipFill>
          <a:blip r:embed="rId3"/>
          <a:stretch>
            <a:fillRect/>
          </a:stretch>
        </p:blipFill>
        <p:spPr>
          <a:xfrm>
            <a:off x="4411209" y="2778255"/>
            <a:ext cx="3999495" cy="1959406"/>
          </a:xfrm>
          <a:prstGeom prst="rect">
            <a:avLst/>
          </a:prstGeom>
        </p:spPr>
      </p:pic>
      <p:pic>
        <p:nvPicPr>
          <p:cNvPr id="9" name="Picture 8" descr="A graph of a graph showing different colored lines&#10;&#10;Description automatically generated with medium confidence">
            <a:extLst>
              <a:ext uri="{FF2B5EF4-FFF2-40B4-BE49-F238E27FC236}">
                <a16:creationId xmlns:a16="http://schemas.microsoft.com/office/drawing/2014/main" id="{99150153-F6A8-A061-256C-55F68312DB95}"/>
              </a:ext>
            </a:extLst>
          </p:cNvPr>
          <p:cNvPicPr>
            <a:picLocks noChangeAspect="1"/>
          </p:cNvPicPr>
          <p:nvPr/>
        </p:nvPicPr>
        <p:blipFill>
          <a:blip r:embed="rId4"/>
          <a:stretch>
            <a:fillRect/>
          </a:stretch>
        </p:blipFill>
        <p:spPr>
          <a:xfrm>
            <a:off x="4411208" y="4737661"/>
            <a:ext cx="3999495" cy="1968051"/>
          </a:xfrm>
          <a:prstGeom prst="rect">
            <a:avLst/>
          </a:prstGeom>
        </p:spPr>
      </p:pic>
      <p:sp>
        <p:nvSpPr>
          <p:cNvPr id="10" name="TextBox 9">
            <a:extLst>
              <a:ext uri="{FF2B5EF4-FFF2-40B4-BE49-F238E27FC236}">
                <a16:creationId xmlns:a16="http://schemas.microsoft.com/office/drawing/2014/main" id="{C096B517-70FE-FD49-FF01-D14F5F08F9F5}"/>
              </a:ext>
            </a:extLst>
          </p:cNvPr>
          <p:cNvSpPr txBox="1"/>
          <p:nvPr/>
        </p:nvSpPr>
        <p:spPr>
          <a:xfrm>
            <a:off x="5801194" y="3257014"/>
            <a:ext cx="1708032" cy="400110"/>
          </a:xfrm>
          <a:prstGeom prst="rect">
            <a:avLst/>
          </a:prstGeom>
          <a:noFill/>
        </p:spPr>
        <p:txBody>
          <a:bodyPr wrap="none" rtlCol="0">
            <a:spAutoFit/>
          </a:bodyPr>
          <a:lstStyle/>
          <a:p>
            <a:r>
              <a:rPr lang="en-US" sz="2000" dirty="0"/>
              <a:t>LGAD in CMOS</a:t>
            </a:r>
          </a:p>
        </p:txBody>
      </p:sp>
      <p:sp>
        <p:nvSpPr>
          <p:cNvPr id="11" name="TextBox 10">
            <a:extLst>
              <a:ext uri="{FF2B5EF4-FFF2-40B4-BE49-F238E27FC236}">
                <a16:creationId xmlns:a16="http://schemas.microsoft.com/office/drawing/2014/main" id="{C0B51BA9-1991-098B-4176-B5506C5E8BBE}"/>
              </a:ext>
            </a:extLst>
          </p:cNvPr>
          <p:cNvSpPr txBox="1"/>
          <p:nvPr/>
        </p:nvSpPr>
        <p:spPr>
          <a:xfrm>
            <a:off x="6259527" y="5790739"/>
            <a:ext cx="1708032" cy="707886"/>
          </a:xfrm>
          <a:prstGeom prst="rect">
            <a:avLst/>
          </a:prstGeom>
          <a:noFill/>
        </p:spPr>
        <p:txBody>
          <a:bodyPr wrap="none" rtlCol="0">
            <a:spAutoFit/>
          </a:bodyPr>
          <a:lstStyle/>
          <a:p>
            <a:r>
              <a:rPr lang="en-US" sz="2000" dirty="0"/>
              <a:t>LGAD in CMOS</a:t>
            </a:r>
          </a:p>
          <a:p>
            <a:r>
              <a:rPr lang="en-US" sz="2000" dirty="0"/>
              <a:t>transient</a:t>
            </a:r>
          </a:p>
        </p:txBody>
      </p:sp>
    </p:spTree>
    <p:extLst>
      <p:ext uri="{BB962C8B-B14F-4D97-AF65-F5344CB8AC3E}">
        <p14:creationId xmlns:p14="http://schemas.microsoft.com/office/powerpoint/2010/main" val="24409717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0012BF7-2933-1EBC-95D5-7F7C1D428E74}"/>
              </a:ext>
            </a:extLst>
          </p:cNvPr>
          <p:cNvSpPr>
            <a:spLocks noGrp="1"/>
          </p:cNvSpPr>
          <p:nvPr>
            <p:ph idx="1"/>
          </p:nvPr>
        </p:nvSpPr>
        <p:spPr/>
        <p:txBody>
          <a:bodyPr/>
          <a:lstStyle/>
          <a:p>
            <a:pPr marL="0" indent="0">
              <a:buNone/>
            </a:pP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At the moment there is a small core at Fermilab with interest from several universities.  To organize the overall effort a subgroup within the RDC3 group would make sense – this would share knowledge and provide support. </a:t>
            </a:r>
          </a:p>
          <a:p>
            <a:pPr marL="0" indent="0">
              <a:buNone/>
            </a:pP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This could be started now.  Individual projects (as listed above) would have individual sets of collaborating institutions with various possible funding sources.</a:t>
            </a:r>
          </a:p>
          <a:p>
            <a:pPr marL="0" indent="0">
              <a:buNone/>
            </a:pPr>
            <a:endParaRPr lang="en-US" sz="2000" kern="1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A basis for future discussion?</a:t>
            </a:r>
          </a:p>
          <a:p>
            <a:endParaRPr lang="en-US" sz="2000" dirty="0"/>
          </a:p>
        </p:txBody>
      </p:sp>
      <p:sp>
        <p:nvSpPr>
          <p:cNvPr id="3" name="Title 2">
            <a:extLst>
              <a:ext uri="{FF2B5EF4-FFF2-40B4-BE49-F238E27FC236}">
                <a16:creationId xmlns:a16="http://schemas.microsoft.com/office/drawing/2014/main" id="{13D8212C-AFC5-9659-DB55-982C3043F369}"/>
              </a:ext>
            </a:extLst>
          </p:cNvPr>
          <p:cNvSpPr>
            <a:spLocks noGrp="1"/>
          </p:cNvSpPr>
          <p:nvPr>
            <p:ph type="title"/>
          </p:nvPr>
        </p:nvSpPr>
        <p:spPr/>
        <p:txBody>
          <a:bodyPr/>
          <a:lstStyle/>
          <a:p>
            <a:r>
              <a:rPr lang="en-US" dirty="0"/>
              <a:t>Organization</a:t>
            </a:r>
          </a:p>
        </p:txBody>
      </p:sp>
      <p:sp>
        <p:nvSpPr>
          <p:cNvPr id="4" name="Footer Placeholder 3">
            <a:extLst>
              <a:ext uri="{FF2B5EF4-FFF2-40B4-BE49-F238E27FC236}">
                <a16:creationId xmlns:a16="http://schemas.microsoft.com/office/drawing/2014/main" id="{B79CA557-FCF8-F967-7E91-9D6FAB026CDC}"/>
              </a:ext>
            </a:extLst>
          </p:cNvPr>
          <p:cNvSpPr>
            <a:spLocks noGrp="1"/>
          </p:cNvSpPr>
          <p:nvPr>
            <p:ph type="ftr" sz="quarter" idx="3"/>
          </p:nvPr>
        </p:nvSpPr>
        <p:spPr/>
        <p:txBody>
          <a:bodyPr/>
          <a:lstStyle/>
          <a:p>
            <a:pPr>
              <a:defRPr/>
            </a:pPr>
            <a:r>
              <a:rPr lang="en-US"/>
              <a:t>TCAD</a:t>
            </a:r>
            <a:endParaRPr lang="en-US" b="1" dirty="0"/>
          </a:p>
        </p:txBody>
      </p:sp>
      <p:sp>
        <p:nvSpPr>
          <p:cNvPr id="5" name="Slide Number Placeholder 4">
            <a:extLst>
              <a:ext uri="{FF2B5EF4-FFF2-40B4-BE49-F238E27FC236}">
                <a16:creationId xmlns:a16="http://schemas.microsoft.com/office/drawing/2014/main" id="{348D4E41-53C3-B6C1-5889-E82724D46267}"/>
              </a:ext>
            </a:extLst>
          </p:cNvPr>
          <p:cNvSpPr>
            <a:spLocks noGrp="1"/>
          </p:cNvSpPr>
          <p:nvPr>
            <p:ph type="sldNum" sz="quarter" idx="4"/>
          </p:nvPr>
        </p:nvSpPr>
        <p:spPr/>
        <p:txBody>
          <a:bodyPr/>
          <a:lstStyle/>
          <a:p>
            <a:pPr>
              <a:defRPr/>
            </a:pPr>
            <a:fld id="{148C009B-CB69-E04A-B9B3-34B26D69E9CF}" type="slidenum">
              <a:rPr lang="en-US" smtClean="0"/>
              <a:pPr>
                <a:defRPr/>
              </a:pPr>
              <a:t>7</a:t>
            </a:fld>
            <a:endParaRPr lang="en-US" dirty="0"/>
          </a:p>
        </p:txBody>
      </p:sp>
    </p:spTree>
    <p:extLst>
      <p:ext uri="{BB962C8B-B14F-4D97-AF65-F5344CB8AC3E}">
        <p14:creationId xmlns:p14="http://schemas.microsoft.com/office/powerpoint/2010/main" val="2885544140"/>
      </p:ext>
    </p:extLst>
  </p:cSld>
  <p:clrMapOvr>
    <a:masterClrMapping/>
  </p:clrMapOvr>
</p:sld>
</file>

<file path=ppt/theme/theme1.xml><?xml version="1.0" encoding="utf-8"?>
<a:theme xmlns:a="http://schemas.openxmlformats.org/drawingml/2006/main" name="Fermilab_PPT_090815">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8" id="{39AD5F2E-5FBE-F942-8485-E176E71FDF04}" vid="{E413C712-FB51-FA45-BABE-8FF6849BFFA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Fermilab_PPT_090815</Template>
  <TotalTime>704</TotalTime>
  <Words>785</Words>
  <Application>Microsoft Macintosh PowerPoint</Application>
  <PresentationFormat>On-screen Show (4:3)</PresentationFormat>
  <Paragraphs>66</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Helvetica</vt:lpstr>
      <vt:lpstr>Fermilab_PPT_090815</vt:lpstr>
      <vt:lpstr>TCAD Studies for CMOS, LGADS</vt:lpstr>
      <vt:lpstr>SIlvaco vs Sentaurus</vt:lpstr>
      <vt:lpstr>Example – LGAD in Sentaurus</vt:lpstr>
      <vt:lpstr>Projects – CMOS Sensors</vt:lpstr>
      <vt:lpstr>Projects – 3D LGAD</vt:lpstr>
      <vt:lpstr>Other Studies</vt:lpstr>
      <vt:lpstr>Organization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Artur Apresyan</dc:creator>
  <cp:lastModifiedBy>ronald lipton</cp:lastModifiedBy>
  <cp:revision>202</cp:revision>
  <cp:lastPrinted>2014-01-20T19:40:21Z</cp:lastPrinted>
  <dcterms:created xsi:type="dcterms:W3CDTF">2022-05-06T01:38:29Z</dcterms:created>
  <dcterms:modified xsi:type="dcterms:W3CDTF">2024-01-22T17:48:09Z</dcterms:modified>
</cp:coreProperties>
</file>