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84" r:id="rId3"/>
    <p:sldId id="286" r:id="rId4"/>
    <p:sldId id="287" r:id="rId5"/>
    <p:sldId id="285" r:id="rId6"/>
    <p:sldId id="288" r:id="rId7"/>
    <p:sldId id="291" r:id="rId8"/>
    <p:sldId id="292" r:id="rId9"/>
    <p:sldId id="290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A50B025-3CE1-4D5E-A471-7DCBFE9F4B41}">
          <p14:sldIdLst>
            <p14:sldId id="261"/>
            <p14:sldId id="284"/>
            <p14:sldId id="286"/>
            <p14:sldId id="287"/>
            <p14:sldId id="285"/>
            <p14:sldId id="288"/>
            <p14:sldId id="291"/>
            <p14:sldId id="292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j3pNSaQFEPSlCXtzLrzCdqmUazi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9394BA-3C9C-9659-B127-D652B5C5EB56}" name="Chiappara Davide" initials="CD" userId="S::davide.chiappara@studenti.unipd.it::f181579b-2d53-4803-b1dd-f3ebfa0498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5B00FF"/>
    <a:srgbClr val="F8F8F8"/>
    <a:srgbClr val="008F11"/>
    <a:srgbClr val="FF0E0E"/>
    <a:srgbClr val="00C6C3"/>
    <a:srgbClr val="3AFF4B"/>
    <a:srgbClr val="0000FF"/>
    <a:srgbClr val="5FF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04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59" Type="http://customschemas.google.com/relationships/presentationmetadata" Target="metadata"/><Relationship Id="rId2" Type="http://schemas.openxmlformats.org/officeDocument/2006/relationships/slide" Target="slides/slide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6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973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userDrawn="1">
  <p:cSld name="Diapositiva tito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8"/>
          <p:cNvPicPr preferRelativeResize="0"/>
          <p:nvPr/>
        </p:nvPicPr>
        <p:blipFill rotWithShape="1">
          <a:blip r:embed="rId2">
            <a:alphaModFix/>
          </a:blip>
          <a:srcRect t="989"/>
          <a:stretch/>
        </p:blipFill>
        <p:spPr>
          <a:xfrm>
            <a:off x="3" y="-58846"/>
            <a:ext cx="12203612" cy="5864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057922" y="567658"/>
            <a:ext cx="10076156" cy="215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50"/>
              <a:buFont typeface="Calibri"/>
              <a:buNone/>
              <a:defRPr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/>
              <a:t>Fare clic per modificare lo stile del titolo dello schema</a:t>
            </a:r>
            <a:endParaRPr dirty="0"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3" hasCustomPrompt="1"/>
          </p:nvPr>
        </p:nvSpPr>
        <p:spPr>
          <a:xfrm>
            <a:off x="989515" y="3654557"/>
            <a:ext cx="3386313" cy="24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 dirty="0"/>
              <a:t>My name</a:t>
            </a:r>
          </a:p>
        </p:txBody>
      </p: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8185" y="5670060"/>
            <a:ext cx="2447108" cy="109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8"/>
          <p:cNvPicPr preferRelativeResize="0"/>
          <p:nvPr/>
        </p:nvPicPr>
        <p:blipFill rotWithShape="1">
          <a:blip r:embed="rId4">
            <a:alphaModFix/>
          </a:blip>
          <a:srcRect t="16125" b="25353"/>
          <a:stretch/>
        </p:blipFill>
        <p:spPr>
          <a:xfrm>
            <a:off x="9947175" y="6011964"/>
            <a:ext cx="2070669" cy="79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94318" y="5046637"/>
            <a:ext cx="1566563" cy="81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 descr="Istituto Nazionale di Fisica Nucleare - INFN - Sezione di Padov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802" y="6000928"/>
            <a:ext cx="1257703" cy="8134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136E47-9039-6C71-522C-B9BF31D8802B}"/>
              </a:ext>
            </a:extLst>
          </p:cNvPr>
          <p:cNvSpPr txBox="1"/>
          <p:nvPr userDrawn="1"/>
        </p:nvSpPr>
        <p:spPr>
          <a:xfrm>
            <a:off x="5646198" y="295626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58AE5CB-EE2B-E135-FAD3-D98DF276B5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62575" y="2964468"/>
            <a:ext cx="1463675" cy="54133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Date</a:t>
            </a:r>
          </a:p>
        </p:txBody>
      </p:sp>
      <p:sp>
        <p:nvSpPr>
          <p:cNvPr id="23" name="Google Shape;15;p8">
            <a:extLst>
              <a:ext uri="{FF2B5EF4-FFF2-40B4-BE49-F238E27FC236}">
                <a16:creationId xmlns:a16="http://schemas.microsoft.com/office/drawing/2014/main" id="{0DE285BE-A125-928D-9255-D2B516A5E1A7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999675" y="4436877"/>
            <a:ext cx="3386313" cy="24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72F7276-5114-F0E7-16DC-789D16B43576}"/>
              </a:ext>
            </a:extLst>
          </p:cNvPr>
          <p:cNvSpPr txBox="1"/>
          <p:nvPr userDrawn="1"/>
        </p:nvSpPr>
        <p:spPr>
          <a:xfrm>
            <a:off x="347980" y="3321163"/>
            <a:ext cx="6101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400" dirty="0" err="1">
                <a:solidFill>
                  <a:schemeClr val="bg1"/>
                </a:solidFill>
              </a:rPr>
              <a:t>Contributors</a:t>
            </a:r>
            <a:r>
              <a:rPr lang="it-IT" sz="24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162552D-A0ED-5663-223D-A856AF18D5AD}"/>
              </a:ext>
            </a:extLst>
          </p:cNvPr>
          <p:cNvSpPr txBox="1"/>
          <p:nvPr userDrawn="1"/>
        </p:nvSpPr>
        <p:spPr>
          <a:xfrm>
            <a:off x="266700" y="4093323"/>
            <a:ext cx="6101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400" dirty="0" err="1">
                <a:solidFill>
                  <a:schemeClr val="bg1"/>
                </a:solidFill>
              </a:rPr>
              <a:t>Updates</a:t>
            </a:r>
            <a:r>
              <a:rPr lang="it-IT" sz="2400" dirty="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preserve="1" userDrawn="1">
  <p:cSld name="1_Diapositiva tito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8"/>
          <p:cNvPicPr preferRelativeResize="0"/>
          <p:nvPr/>
        </p:nvPicPr>
        <p:blipFill rotWithShape="1">
          <a:blip r:embed="rId2">
            <a:alphaModFix/>
          </a:blip>
          <a:srcRect t="989"/>
          <a:stretch/>
        </p:blipFill>
        <p:spPr>
          <a:xfrm>
            <a:off x="0" y="-93029"/>
            <a:ext cx="12203612" cy="5864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057922" y="1268413"/>
            <a:ext cx="10076156" cy="215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5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/>
              <a:t>Fare clic per modificare lo stile del titolo dello schema</a:t>
            </a:r>
            <a:endParaRPr dirty="0"/>
          </a:p>
        </p:txBody>
      </p: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8185" y="5670060"/>
            <a:ext cx="2447108" cy="109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8"/>
          <p:cNvPicPr preferRelativeResize="0"/>
          <p:nvPr/>
        </p:nvPicPr>
        <p:blipFill rotWithShape="1">
          <a:blip r:embed="rId4">
            <a:alphaModFix/>
          </a:blip>
          <a:srcRect t="16125" b="25353"/>
          <a:stretch/>
        </p:blipFill>
        <p:spPr>
          <a:xfrm>
            <a:off x="9947175" y="6011964"/>
            <a:ext cx="2070669" cy="79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94318" y="5046637"/>
            <a:ext cx="1566563" cy="81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 descr="Istituto Nazionale di Fisica Nucleare - INFN - Sezione di Padov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802" y="6000928"/>
            <a:ext cx="1257703" cy="81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034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preserve="1" userDrawn="1">
  <p:cSld name="1_Diapositiva tito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8"/>
          <p:cNvPicPr preferRelativeResize="0"/>
          <p:nvPr/>
        </p:nvPicPr>
        <p:blipFill rotWithShape="1">
          <a:blip r:embed="rId2">
            <a:alphaModFix/>
          </a:blip>
          <a:srcRect t="65593" b="1"/>
          <a:stretch/>
        </p:blipFill>
        <p:spPr>
          <a:xfrm>
            <a:off x="0" y="-1"/>
            <a:ext cx="12203612" cy="203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8185" y="5670060"/>
            <a:ext cx="2447108" cy="109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8"/>
          <p:cNvPicPr preferRelativeResize="0"/>
          <p:nvPr/>
        </p:nvPicPr>
        <p:blipFill rotWithShape="1">
          <a:blip r:embed="rId4">
            <a:alphaModFix/>
          </a:blip>
          <a:srcRect t="16125" b="25353"/>
          <a:stretch/>
        </p:blipFill>
        <p:spPr>
          <a:xfrm>
            <a:off x="9947175" y="6011964"/>
            <a:ext cx="2070669" cy="79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94318" y="5046637"/>
            <a:ext cx="1566563" cy="81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 descr="Istituto Nazionale di Fisica Nucleare - INFN - Sezione di Padov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802" y="6000928"/>
            <a:ext cx="1257703" cy="8134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;p9">
            <a:extLst>
              <a:ext uri="{FF2B5EF4-FFF2-40B4-BE49-F238E27FC236}">
                <a16:creationId xmlns:a16="http://schemas.microsoft.com/office/drawing/2014/main" id="{122A6C6C-C128-ED6A-6C36-4AB1EDE6FD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827" y="7"/>
            <a:ext cx="5755173" cy="111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/>
              <a:t>Fare clic per modificare lo stile del titolo dello schema</a:t>
            </a:r>
            <a:endParaRPr dirty="0"/>
          </a:p>
        </p:txBody>
      </p:sp>
      <p:sp>
        <p:nvSpPr>
          <p:cNvPr id="3" name="Google Shape;27;p9">
            <a:extLst>
              <a:ext uri="{FF2B5EF4-FFF2-40B4-BE49-F238E27FC236}">
                <a16:creationId xmlns:a16="http://schemas.microsoft.com/office/drawing/2014/main" id="{75A41A5D-4D5F-EBF5-2E73-09472291D2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0827" y="2191036"/>
            <a:ext cx="10515600" cy="356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52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50285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169" y="6467260"/>
            <a:ext cx="12199169" cy="39073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/>
          <p:nvPr/>
        </p:nvSpPr>
        <p:spPr>
          <a:xfrm>
            <a:off x="-7169" y="-21387"/>
            <a:ext cx="12199169" cy="718291"/>
          </a:xfrm>
          <a:prstGeom prst="rect">
            <a:avLst/>
          </a:prstGeom>
          <a:solidFill>
            <a:srgbClr val="9B0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340827" y="7"/>
            <a:ext cx="7918461" cy="69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/>
              <a:t>Fare clic per modificare lo stile del titolo dello schema</a:t>
            </a:r>
            <a:endParaRPr dirty="0"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340827" y="1039091"/>
            <a:ext cx="11009386" cy="527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525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9111344" y="64928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r>
              <a:rPr lang="it-IT" dirty="0"/>
              <a:t> of 11</a:t>
            </a:r>
            <a:endParaRPr lang="it-IT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9"/>
          <p:cNvPicPr preferRelativeResize="0"/>
          <p:nvPr/>
        </p:nvPicPr>
        <p:blipFill rotWithShape="1">
          <a:blip r:embed="rId3">
            <a:alphaModFix/>
          </a:blip>
          <a:srcRect t="16125" b="25353"/>
          <a:stretch/>
        </p:blipFill>
        <p:spPr>
          <a:xfrm>
            <a:off x="10619235" y="93100"/>
            <a:ext cx="1185242" cy="4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6378" y="75207"/>
            <a:ext cx="1093080" cy="48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0.png"/><Relationship Id="rId7" Type="http://schemas.openxmlformats.org/officeDocument/2006/relationships/image" Target="../media/image18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32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E8535-41F9-FDA7-DE9E-26D575D18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923" y="567658"/>
            <a:ext cx="7209777" cy="2159367"/>
          </a:xfrm>
        </p:spPr>
        <p:txBody>
          <a:bodyPr/>
          <a:lstStyle/>
          <a:p>
            <a:r>
              <a:rPr lang="en-US" dirty="0"/>
              <a:t>                at                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C8BAA2-33BD-067E-CBED-1809E2D335A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999675" y="3663676"/>
            <a:ext cx="8925375" cy="579139"/>
          </a:xfrm>
        </p:spPr>
        <p:txBody>
          <a:bodyPr/>
          <a:lstStyle/>
          <a:p>
            <a:r>
              <a:rPr lang="it-IT" sz="2000" i="1" dirty="0"/>
              <a:t>Davide Chiappara, Piero Giubilato, Caterina Pantouvakis, Michele Rignanese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82ED70-F1C4-C493-5B18-2C1473903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8831" y="2830332"/>
            <a:ext cx="1934337" cy="541338"/>
          </a:xfrm>
        </p:spPr>
        <p:txBody>
          <a:bodyPr/>
          <a:lstStyle/>
          <a:p>
            <a:r>
              <a:rPr lang="it-IT" dirty="0"/>
              <a:t>26 Jan 2024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96EAA65-B518-C796-8A04-1B9113ECC40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99675" y="4346122"/>
            <a:ext cx="4197241" cy="701366"/>
          </a:xfrm>
        </p:spPr>
        <p:txBody>
          <a:bodyPr/>
          <a:lstStyle/>
          <a:p>
            <a:r>
              <a:rPr lang="it-IT" sz="2000" i="1" dirty="0"/>
              <a:t>S-</a:t>
            </a:r>
            <a:r>
              <a:rPr lang="it-IT" sz="2000" i="1" dirty="0" err="1"/>
              <a:t>curves</a:t>
            </a:r>
            <a:r>
              <a:rPr lang="it-IT" sz="2000" i="1" dirty="0"/>
              <a:t> – Fe55 measurement</a:t>
            </a:r>
          </a:p>
        </p:txBody>
      </p:sp>
      <p:pic>
        <p:nvPicPr>
          <p:cNvPr id="1030" name="Picture 6" descr="https://www.fnal.gov/faw/designstandards/filesfordownload/FNAL-Logo-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84" y="1271341"/>
            <a:ext cx="3670566" cy="78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eb.infn.it/GRIT/wp-content/uploads/2021/12/ARCADIA_Textured_W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6" y="1299736"/>
            <a:ext cx="3457575" cy="11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Fe55 measurement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0826" y="1039091"/>
                <a:ext cx="11380119" cy="2027382"/>
              </a:xfrm>
            </p:spPr>
            <p:txBody>
              <a:bodyPr>
                <a:normAutofit/>
              </a:bodyPr>
              <a:lstStyle/>
              <a:p>
                <a:r>
                  <a:rPr lang="en-GB" b="1" dirty="0"/>
                  <a:t>Goal</a:t>
                </a:r>
                <a:r>
                  <a:rPr lang="en-GB" dirty="0"/>
                  <a:t>: S-curve measurement using an X-ray monochromatic source instead of performing TP injections</a:t>
                </a:r>
              </a:p>
              <a:p>
                <a:endParaRPr lang="en-GB" dirty="0"/>
              </a:p>
              <a:p>
                <a:r>
                  <a:rPr lang="en-GB" dirty="0"/>
                  <a:t>Measurement with Fe</a:t>
                </a:r>
                <a:r>
                  <a:rPr lang="en-GB" baseline="30000" dirty="0"/>
                  <a:t>55</a:t>
                </a:r>
                <a:r>
                  <a:rPr lang="en-GB" dirty="0"/>
                  <a:t> source scanning over different threshold values </a:t>
                </a:r>
              </a:p>
              <a:p>
                <a:r>
                  <a:rPr lang="en-GB" dirty="0"/>
                  <a:t>Fe</a:t>
                </a:r>
                <a:r>
                  <a:rPr lang="en-GB" baseline="30000" dirty="0"/>
                  <a:t>55</a:t>
                </a:r>
                <a:r>
                  <a:rPr lang="en-GB" dirty="0"/>
                  <a:t>: k</a:t>
                </a:r>
                <a:r>
                  <a:rPr lang="el-GR" dirty="0"/>
                  <a:t>α</a:t>
                </a:r>
                <a:r>
                  <a:rPr lang="it-IT" baseline="-25000" dirty="0"/>
                  <a:t>1 </a:t>
                </a:r>
                <a:r>
                  <a:rPr lang="en-GB" dirty="0"/>
                  <a:t>peak at </a:t>
                </a:r>
                <a:r>
                  <a:rPr lang="it-IT" b="0" dirty="0"/>
                  <a:t>5.9 </a:t>
                </a:r>
                <a:r>
                  <a:rPr lang="it-IT" b="0" dirty="0" err="1"/>
                  <a:t>keV</a:t>
                </a:r>
                <a:r>
                  <a:rPr lang="it-IT" b="0" dirty="0"/>
                  <a:t> </a:t>
                </a:r>
                <a:r>
                  <a:rPr lang="it-IT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it-IT" b="0" dirty="0"/>
                  <a:t> 1640 e</a:t>
                </a:r>
                <a:r>
                  <a:rPr lang="it-IT" b="0" baseline="30000" dirty="0"/>
                  <a:t>-</a:t>
                </a:r>
              </a:p>
            </p:txBody>
          </p:sp>
        </mc:Choice>
        <mc:Fallback xmlns="">
          <p:sp>
            <p:nvSpPr>
              <p:cNvPr id="3" name="Segnaposto tes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0826" y="1039091"/>
                <a:ext cx="11380119" cy="2027382"/>
              </a:xfrm>
              <a:blipFill>
                <a:blip r:embed="rId2"/>
                <a:stretch>
                  <a:fillRect r="-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2 of 10</a:t>
            </a:r>
            <a:endParaRPr lang="it-IT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37028B-1E53-8E20-9496-A9CEB4B546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85471"/>
              </p:ext>
            </p:extLst>
          </p:nvPr>
        </p:nvGraphicFramePr>
        <p:xfrm>
          <a:off x="5592940" y="2331058"/>
          <a:ext cx="5999291" cy="4073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600360" imgH="2444760" progId="Acrobat.Document.DC">
                  <p:embed/>
                </p:oleObj>
              </mc:Choice>
              <mc:Fallback>
                <p:oleObj name="Acrobat Document" r:id="rId3" imgW="3600360" imgH="24447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2940" y="2331058"/>
                        <a:ext cx="5999291" cy="4073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066869D-FD83-8A11-F789-C7D017AE709E}"/>
              </a:ext>
            </a:extLst>
          </p:cNvPr>
          <p:cNvSpPr/>
          <p:nvPr/>
        </p:nvSpPr>
        <p:spPr>
          <a:xfrm>
            <a:off x="6410632" y="2806974"/>
            <a:ext cx="3087329" cy="17009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2434CD-9EE8-DEB7-726D-0608544D41CA}"/>
              </a:ext>
            </a:extLst>
          </p:cNvPr>
          <p:cNvCxnSpPr>
            <a:cxnSpLocks/>
          </p:cNvCxnSpPr>
          <p:nvPr/>
        </p:nvCxnSpPr>
        <p:spPr>
          <a:xfrm flipV="1">
            <a:off x="4630993" y="4163705"/>
            <a:ext cx="2015613" cy="106344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8CBAF5-E82F-8133-1A0E-0DFDCB69D8E4}"/>
              </a:ext>
            </a:extLst>
          </p:cNvPr>
          <p:cNvSpPr txBox="1"/>
          <p:nvPr/>
        </p:nvSpPr>
        <p:spPr>
          <a:xfrm>
            <a:off x="1674785" y="4756631"/>
            <a:ext cx="3313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+mn-lt"/>
              </a:rPr>
              <a:t>With respect to a TP S-curve</a:t>
            </a:r>
          </a:p>
          <a:p>
            <a:r>
              <a:rPr lang="en-GB" sz="2000" dirty="0">
                <a:solidFill>
                  <a:srgbClr val="FF0000"/>
                </a:solidFill>
                <a:latin typeface="+mn-lt"/>
              </a:rPr>
              <a:t>the rate does not saturate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50C553C-B096-90DD-84FE-33272713E026}"/>
                  </a:ext>
                </a:extLst>
              </p:cNvPr>
              <p:cNvSpPr txBox="1"/>
              <p:nvPr/>
            </p:nvSpPr>
            <p:spPr>
              <a:xfrm>
                <a:off x="4661333" y="5342821"/>
                <a:ext cx="125853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it-IT" sz="21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21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21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1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𝐦𝐢𝐧</m:t>
                    </m:r>
                  </m:oMath>
                </a14:m>
                <a:r>
                  <a:rPr lang="it-IT" sz="2100" b="1" dirty="0">
                    <a:solidFill>
                      <a:srgbClr val="FF0000"/>
                    </a:solidFill>
                    <a:latin typeface="+mn-lt"/>
                  </a:rPr>
                  <a:t> per point</a:t>
                </a:r>
              </a:p>
              <a:p>
                <a:pPr algn="l"/>
                <a:endParaRPr lang="en-GB" sz="21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50C553C-B096-90DD-84FE-33272713E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3" y="5342821"/>
                <a:ext cx="1258530" cy="1061829"/>
              </a:xfrm>
              <a:prstGeom prst="rect">
                <a:avLst/>
              </a:prstGeom>
              <a:blipFill>
                <a:blip r:embed="rId5"/>
                <a:stretch>
                  <a:fillRect l="-5825" r="-2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6E300D-FAD3-B5BD-506A-81CCDE632CD5}"/>
              </a:ext>
            </a:extLst>
          </p:cNvPr>
          <p:cNvSpPr txBox="1"/>
          <p:nvPr/>
        </p:nvSpPr>
        <p:spPr>
          <a:xfrm>
            <a:off x="340826" y="3579131"/>
            <a:ext cx="4822300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Example of a 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Fe</a:t>
            </a:r>
            <a:r>
              <a:rPr kumimoji="0" lang="en-GB" sz="21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55  </a:t>
            </a:r>
            <a:r>
              <a:rPr kumimoji="0" lang="it-IT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measurement done on an array of 16x16 pixels in the central sector of the chip</a:t>
            </a: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61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Fe55 measurement</a:t>
            </a:r>
            <a:endParaRPr lang="en-GB" dirty="0"/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0528343E-4B4D-56C2-F76D-F1DB28E07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826" y="1039091"/>
            <a:ext cx="11251405" cy="45673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the rate keep increasing decreasing the threshold?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8150" indent="-3429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3815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endParaRPr lang="en-GB" dirty="0"/>
          </a:p>
          <a:p>
            <a:endParaRPr lang="it-IT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AF9309-11B1-EE0B-6FB1-6C19159494C3}"/>
              </a:ext>
            </a:extLst>
          </p:cNvPr>
          <p:cNvSpPr txBox="1"/>
          <p:nvPr/>
        </p:nvSpPr>
        <p:spPr>
          <a:xfrm>
            <a:off x="340826" y="1546776"/>
            <a:ext cx="6100916" cy="1649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Hypothesis: </a:t>
            </a:r>
          </a:p>
          <a:p>
            <a:pPr marL="438150" marR="0" lvl="0" indent="-3429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electronic cloud generated by the X-ray interaction in Silicon widens by diffusion while drifting towards the electrodes and it can spread over more than one pixel (charge sharing).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0A8D68-F139-C2C8-0825-7E235518E781}"/>
              </a:ext>
            </a:extLst>
          </p:cNvPr>
          <p:cNvSpPr txBox="1"/>
          <p:nvPr/>
        </p:nvSpPr>
        <p:spPr>
          <a:xfrm>
            <a:off x="6230348" y="1888920"/>
            <a:ext cx="571584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8150" marR="0" lvl="0" indent="-3429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  <a:tabLst/>
              <a:defRPr/>
            </a:pP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kumimoji="0" lang="en-GB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luctuations</a:t>
            </a:r>
            <a:r>
              <a:rPr kumimoji="0" lang="en-GB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of gain, noise, and baseline pixel to pixel are relevant when performing measurements over an array of pixels.</a:t>
            </a: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1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Measurable thermal fluctuations.</a:t>
            </a: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81B445A-45C9-93B8-D3B6-F1FD242EBC1A}"/>
              </a:ext>
            </a:extLst>
          </p:cNvPr>
          <p:cNvSpPr/>
          <p:nvPr/>
        </p:nvSpPr>
        <p:spPr>
          <a:xfrm rot="5400000">
            <a:off x="2893212" y="3361883"/>
            <a:ext cx="537005" cy="30544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4DF52E-17F8-FBFD-BDC0-847637E4BCC6}"/>
              </a:ext>
            </a:extLst>
          </p:cNvPr>
          <p:cNvSpPr txBox="1"/>
          <p:nvPr/>
        </p:nvSpPr>
        <p:spPr>
          <a:xfrm>
            <a:off x="1072360" y="3927359"/>
            <a:ext cx="4178708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Comparison of measurements from frontside and backside of the chip + Monte Carlo simulations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92A9001-120D-0625-5709-1467B02A3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 t="22348" b="14627"/>
          <a:stretch/>
        </p:blipFill>
        <p:spPr>
          <a:xfrm>
            <a:off x="1994052" y="4968860"/>
            <a:ext cx="2335324" cy="1524008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168802-2B17-A648-3781-82CB8E093768}"/>
              </a:ext>
            </a:extLst>
          </p:cNvPr>
          <p:cNvCxnSpPr/>
          <p:nvPr/>
        </p:nvCxnSpPr>
        <p:spPr>
          <a:xfrm>
            <a:off x="1855322" y="5508400"/>
            <a:ext cx="0" cy="9953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1218C7A-2140-6BBA-AEFE-54EE82731D3B}"/>
              </a:ext>
            </a:extLst>
          </p:cNvPr>
          <p:cNvSpPr txBox="1"/>
          <p:nvPr/>
        </p:nvSpPr>
        <p:spPr>
          <a:xfrm>
            <a:off x="769871" y="5798347"/>
            <a:ext cx="10166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100" dirty="0">
                <a:latin typeface="+mn-lt"/>
              </a:rPr>
              <a:t>200 </a:t>
            </a:r>
            <a:r>
              <a:rPr lang="el-GR" sz="2100" dirty="0">
                <a:latin typeface="+mn-lt"/>
              </a:rPr>
              <a:t>μ</a:t>
            </a:r>
            <a:r>
              <a:rPr lang="it-IT" sz="2100" dirty="0">
                <a:latin typeface="+mn-lt"/>
              </a:rPr>
              <a:t>m</a:t>
            </a:r>
            <a:endParaRPr lang="en-GB" sz="2100" dirty="0">
              <a:latin typeface="+mn-lt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7E82662C-2E63-A454-1287-353F4F8C105B}"/>
              </a:ext>
            </a:extLst>
          </p:cNvPr>
          <p:cNvSpPr/>
          <p:nvPr/>
        </p:nvSpPr>
        <p:spPr>
          <a:xfrm rot="5400000">
            <a:off x="8792243" y="3358427"/>
            <a:ext cx="537005" cy="30544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C35ADC-F5C6-0C2B-F523-E5B2293FC3D3}"/>
              </a:ext>
            </a:extLst>
          </p:cNvPr>
          <p:cNvSpPr txBox="1"/>
          <p:nvPr/>
        </p:nvSpPr>
        <p:spPr>
          <a:xfrm>
            <a:off x="6441742" y="3924786"/>
            <a:ext cx="4123179" cy="96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lang="en-GB" sz="2100" dirty="0">
                <a:latin typeface="Calibri"/>
                <a:ea typeface="Calibri"/>
                <a:cs typeface="Calibri"/>
                <a:sym typeface="Calibri"/>
              </a:rPr>
              <a:t>Measurement on one single pixel in a temperature-controlled environment.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25AC89-7638-AC8E-90BA-D1B502905DAC}"/>
              </a:ext>
            </a:extLst>
          </p:cNvPr>
          <p:cNvSpPr txBox="1"/>
          <p:nvPr/>
        </p:nvSpPr>
        <p:spPr>
          <a:xfrm>
            <a:off x="3391284" y="3311198"/>
            <a:ext cx="121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>
                <a:latin typeface="+mn-lt"/>
              </a:rPr>
              <a:t>To test:</a:t>
            </a:r>
            <a:endParaRPr lang="en-GB" sz="1800" dirty="0">
              <a:latin typeface="+mn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7BDC3D-E137-1458-938E-6FEE46D9D615}"/>
              </a:ext>
            </a:extLst>
          </p:cNvPr>
          <p:cNvSpPr txBox="1"/>
          <p:nvPr/>
        </p:nvSpPr>
        <p:spPr>
          <a:xfrm>
            <a:off x="9374213" y="3326482"/>
            <a:ext cx="121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>
                <a:latin typeface="+mn-lt"/>
              </a:rPr>
              <a:t>To </a:t>
            </a:r>
            <a:r>
              <a:rPr lang="it-IT" sz="1800" dirty="0" err="1">
                <a:latin typeface="+mn-lt"/>
              </a:rPr>
              <a:t>comply</a:t>
            </a:r>
            <a:r>
              <a:rPr lang="it-IT" sz="1800" dirty="0">
                <a:latin typeface="+mn-lt"/>
              </a:rPr>
              <a:t>:</a:t>
            </a:r>
            <a:endParaRPr lang="en-GB" sz="1800" dirty="0">
              <a:latin typeface="+mn-lt"/>
            </a:endParaRP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7C26D4E8-EC86-554E-8FDC-A7E7153A1F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11344" y="6492868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3 of 10</a:t>
            </a:r>
            <a:endParaRPr lang="it-IT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magine 6" descr="Immagine che contiene Impianto elettrico, cavo, macchina, ingegneria&#10;&#10;Descrizione generata automaticamente">
            <a:extLst>
              <a:ext uri="{FF2B5EF4-FFF2-40B4-BE49-F238E27FC236}">
                <a16:creationId xmlns:a16="http://schemas.microsoft.com/office/drawing/2014/main" id="{AC174DC1-F9D5-5448-5282-D853E18F7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62" b="23356"/>
          <a:stretch/>
        </p:blipFill>
        <p:spPr>
          <a:xfrm flipH="1">
            <a:off x="9483027" y="4538508"/>
            <a:ext cx="1824069" cy="182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3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D3039032-B959-3D21-6305-31EBAE1E68B6}"/>
              </a:ext>
            </a:extLst>
          </p:cNvPr>
          <p:cNvSpPr/>
          <p:nvPr/>
        </p:nvSpPr>
        <p:spPr>
          <a:xfrm>
            <a:off x="7458079" y="1671426"/>
            <a:ext cx="4312732" cy="43127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Single pixel </a:t>
            </a:r>
            <a:r>
              <a:rPr lang="en-US" dirty="0"/>
              <a:t>simulation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it-IT" dirty="0"/>
              <a:t> of 10</a:t>
            </a:r>
            <a:endParaRPr lang="it-IT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5FF741-B18A-F1F4-8D7B-0B31DE22F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840" y="829383"/>
            <a:ext cx="11009386" cy="6286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Simple single pixel Monte Carlo simulation to study geometrical charge sharing effects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5CA559-7D3E-46A4-D801-928A551DD255}"/>
              </a:ext>
            </a:extLst>
          </p:cNvPr>
          <p:cNvSpPr txBox="1"/>
          <p:nvPr/>
        </p:nvSpPr>
        <p:spPr>
          <a:xfrm>
            <a:off x="340827" y="1504256"/>
            <a:ext cx="68039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latin typeface="+mn-lt"/>
              </a:rPr>
              <a:t>Simulation is performed using the following steps: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B842E06D-606B-5E7A-66F3-EA9623D826BC}"/>
              </a:ext>
            </a:extLst>
          </p:cNvPr>
          <p:cNvGrpSpPr/>
          <p:nvPr/>
        </p:nvGrpSpPr>
        <p:grpSpPr>
          <a:xfrm>
            <a:off x="7776472" y="2005894"/>
            <a:ext cx="3484407" cy="3810128"/>
            <a:chOff x="7551774" y="1916348"/>
            <a:chExt cx="3945923" cy="4224025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07F4672F-9E63-5AE1-08EB-089AD9403763}"/>
                </a:ext>
              </a:extLst>
            </p:cNvPr>
            <p:cNvSpPr/>
            <p:nvPr/>
          </p:nvSpPr>
          <p:spPr>
            <a:xfrm>
              <a:off x="7916167" y="2219137"/>
              <a:ext cx="3434046" cy="343404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1409B08-7EF7-6216-3B38-C400B781F7CB}"/>
                </a:ext>
              </a:extLst>
            </p:cNvPr>
            <p:cNvSpPr txBox="1"/>
            <p:nvPr/>
          </p:nvSpPr>
          <p:spPr>
            <a:xfrm>
              <a:off x="7733971" y="5653183"/>
              <a:ext cx="2949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2100" dirty="0">
                  <a:latin typeface="+mn-lt"/>
                </a:rPr>
                <a:t>0</a:t>
              </a:r>
              <a:endParaRPr lang="en-GB" sz="2100" dirty="0">
                <a:latin typeface="+mn-lt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C03DB9E2-FB76-0335-1907-F3394F1C63CC}"/>
                </a:ext>
              </a:extLst>
            </p:cNvPr>
            <p:cNvSpPr txBox="1"/>
            <p:nvPr/>
          </p:nvSpPr>
          <p:spPr>
            <a:xfrm>
              <a:off x="7551774" y="5309377"/>
              <a:ext cx="2949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2100" dirty="0">
                  <a:latin typeface="+mn-lt"/>
                </a:rPr>
                <a:t>0</a:t>
              </a:r>
              <a:endParaRPr lang="en-GB" sz="2100" dirty="0">
                <a:latin typeface="+mn-lt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FFF61C3-0960-7C54-BFFD-7774D43BF743}"/>
                </a:ext>
              </a:extLst>
            </p:cNvPr>
            <p:cNvSpPr txBox="1"/>
            <p:nvPr/>
          </p:nvSpPr>
          <p:spPr>
            <a:xfrm>
              <a:off x="7551774" y="1916348"/>
              <a:ext cx="2949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2100" dirty="0">
                  <a:latin typeface="+mn-lt"/>
                </a:rPr>
                <a:t>1</a:t>
              </a:r>
              <a:endParaRPr lang="en-GB" sz="2100" dirty="0">
                <a:latin typeface="+mn-lt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7143DE6-2334-8B3A-C6DA-835637460BF9}"/>
                </a:ext>
              </a:extLst>
            </p:cNvPr>
            <p:cNvSpPr txBox="1"/>
            <p:nvPr/>
          </p:nvSpPr>
          <p:spPr>
            <a:xfrm>
              <a:off x="11202729" y="5724875"/>
              <a:ext cx="2949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2100" dirty="0">
                  <a:latin typeface="+mn-lt"/>
                </a:rPr>
                <a:t>1</a:t>
              </a:r>
              <a:endParaRPr lang="en-GB" sz="2100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2B65C3B-8F9C-D188-72E1-6F1BE2826441}"/>
                  </a:ext>
                </a:extLst>
              </p:cNvPr>
              <p:cNvSpPr txBox="1"/>
              <p:nvPr/>
            </p:nvSpPr>
            <p:spPr>
              <a:xfrm>
                <a:off x="340441" y="2014827"/>
                <a:ext cx="6100916" cy="1170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525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Arial"/>
                  <a:buNone/>
                  <a:tabLst/>
                  <a:defRPr/>
                </a:pPr>
                <a:r>
                  <a:rPr lang="en-US" sz="2100" dirty="0">
                    <a:latin typeface="Calibri"/>
                    <a:cs typeface="Calibri"/>
                    <a:sym typeface="Calibri"/>
                  </a:rPr>
                  <a:t>Set two different parameters: </a:t>
                </a:r>
              </a:p>
              <a:p>
                <a:pPr marL="55245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+mj-lt"/>
                  <a:buAutoNum type="arabicPeriod"/>
                  <a:tabLst/>
                  <a:defRPr/>
                </a:pPr>
                <a:r>
                  <a:rPr kumimoji="0" 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Width of the electrons cloud (</a:t>
                </a:r>
                <a14:m>
                  <m:oMath xmlns:m="http://schemas.openxmlformats.org/officeDocument/2006/math">
                    <m:r>
                      <a:rPr kumimoji="0" lang="it-IT" sz="21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Calibri"/>
                      </a:rPr>
                      <m:t>𝝈</m:t>
                    </m:r>
                  </m:oMath>
                </a14:m>
                <a:r>
                  <a:rPr kumimoji="0" 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)</a:t>
                </a:r>
              </a:p>
              <a:p>
                <a:pPr marL="55245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+mj-lt"/>
                  <a:buAutoNum type="arabicPeriod"/>
                  <a:tabLst/>
                  <a:defRPr/>
                </a:pPr>
                <a:r>
                  <a:rPr kumimoji="0" 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rPr>
                  <a:t>Front-end electronic noise </a:t>
                </a: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2B65C3B-8F9C-D188-72E1-6F1BE2826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1" y="2014827"/>
                <a:ext cx="6100916" cy="1170064"/>
              </a:xfrm>
              <a:prstGeom prst="rect">
                <a:avLst/>
              </a:prstGeom>
              <a:blipFill>
                <a:blip r:embed="rId3"/>
                <a:stretch>
                  <a:fillRect t="-6283" b="-10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3C2B672-E6AB-4BA1-04B6-FEF1597B04D0}"/>
              </a:ext>
            </a:extLst>
          </p:cNvPr>
          <p:cNvCxnSpPr>
            <a:cxnSpLocks/>
            <a:stCxn id="26" idx="1"/>
            <a:endCxn id="13" idx="1"/>
          </p:cNvCxnSpPr>
          <p:nvPr/>
        </p:nvCxnSpPr>
        <p:spPr>
          <a:xfrm>
            <a:off x="7458079" y="3827792"/>
            <a:ext cx="64016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B40FB201-B474-B5D2-3263-5A5511BD8C88}"/>
                  </a:ext>
                </a:extLst>
              </p:cNvPr>
              <p:cNvSpPr txBox="1"/>
              <p:nvPr/>
            </p:nvSpPr>
            <p:spPr>
              <a:xfrm>
                <a:off x="7563733" y="3477927"/>
                <a:ext cx="5152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Calibri"/>
                      </a:rPr>
                      <m:t>σ</m:t>
                    </m:r>
                  </m:oMath>
                </a14:m>
                <a:endParaRPr lang="en-GB" sz="2100" dirty="0">
                  <a:latin typeface="+mn-lt"/>
                </a:endParaRP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B40FB201-B474-B5D2-3263-5A5511BD8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33" y="3477927"/>
                <a:ext cx="515263" cy="369332"/>
              </a:xfrm>
              <a:prstGeom prst="rect">
                <a:avLst/>
              </a:prstGeom>
              <a:blipFill>
                <a:blip r:embed="rId4"/>
                <a:stretch>
                  <a:fillRect l="-1071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e 32">
            <a:extLst>
              <a:ext uri="{FF2B5EF4-FFF2-40B4-BE49-F238E27FC236}">
                <a16:creationId xmlns:a16="http://schemas.microsoft.com/office/drawing/2014/main" id="{67B6E1A6-9A0F-F924-48A6-EFE5085A582F}"/>
              </a:ext>
            </a:extLst>
          </p:cNvPr>
          <p:cNvSpPr/>
          <p:nvPr/>
        </p:nvSpPr>
        <p:spPr>
          <a:xfrm>
            <a:off x="10605342" y="2564874"/>
            <a:ext cx="217655" cy="2176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magine 35" descr="Immagine che contiene Policromia, viola, violetto, Magenta&#10;&#10;Descrizione generata automaticamente">
            <a:extLst>
              <a:ext uri="{FF2B5EF4-FFF2-40B4-BE49-F238E27FC236}">
                <a16:creationId xmlns:a16="http://schemas.microsoft.com/office/drawing/2014/main" id="{BEF2093F-426B-8DF6-D566-DC868F710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6668" y="1988165"/>
            <a:ext cx="1635002" cy="1588728"/>
          </a:xfrm>
          <a:prstGeom prst="rect">
            <a:avLst/>
          </a:prstGeom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F6FE34D3-73BA-793C-64D3-AD9A68FDD309}"/>
              </a:ext>
            </a:extLst>
          </p:cNvPr>
          <p:cNvSpPr/>
          <p:nvPr/>
        </p:nvSpPr>
        <p:spPr>
          <a:xfrm>
            <a:off x="9802761" y="1760472"/>
            <a:ext cx="1858297" cy="50871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EB9B3E86-7880-5BB9-C4F0-71060E06E5DF}"/>
              </a:ext>
            </a:extLst>
          </p:cNvPr>
          <p:cNvSpPr/>
          <p:nvPr/>
        </p:nvSpPr>
        <p:spPr>
          <a:xfrm rot="5400000">
            <a:off x="10477554" y="2941283"/>
            <a:ext cx="1858297" cy="50871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Immagine 39" descr="Immagine che contiene schermata, diagramma&#10;&#10;Descrizione generata automaticamente">
            <a:extLst>
              <a:ext uri="{FF2B5EF4-FFF2-40B4-BE49-F238E27FC236}">
                <a16:creationId xmlns:a16="http://schemas.microsoft.com/office/drawing/2014/main" id="{38A58046-FB8A-58F8-F98F-C5B9A9181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585" y="3723978"/>
            <a:ext cx="3656057" cy="2891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3F6347E-EB91-8FE5-43D2-594FC75C7A5B}"/>
                  </a:ext>
                </a:extLst>
              </p:cNvPr>
              <p:cNvSpPr txBox="1"/>
              <p:nvPr/>
            </p:nvSpPr>
            <p:spPr>
              <a:xfrm>
                <a:off x="1241069" y="3325990"/>
                <a:ext cx="302833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latin typeface="+mn-lt"/>
                  </a:rPr>
                  <a:t>Generate hit coordinates </a:t>
                </a:r>
                <a:r>
                  <a:rPr lang="en-US" sz="2100" b="1" dirty="0">
                    <a:latin typeface="+mn-lt"/>
                  </a:rPr>
                  <a:t>(x, y)</a:t>
                </a:r>
                <a:r>
                  <a:rPr lang="en-US" sz="2100" dirty="0">
                    <a:latin typeface="+mn-lt"/>
                  </a:rPr>
                  <a:t> in range </a:t>
                </a:r>
                <a:r>
                  <a:rPr lang="en-US" sz="2000" dirty="0">
                    <a:latin typeface="+mn-lt"/>
                  </a:rPr>
                  <a:t>[-3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Calibri"/>
                      </a:rPr>
                      <m:t>σ</m:t>
                    </m:r>
                  </m:oMath>
                </a14:m>
                <a:r>
                  <a:rPr lang="en-US" sz="2000" dirty="0">
                    <a:latin typeface="+mn-lt"/>
                  </a:rPr>
                  <a:t>, 1 + 3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>
                    <a:latin typeface="+mn-lt"/>
                  </a:rPr>
                  <a:t>]</a:t>
                </a:r>
                <a:r>
                  <a:rPr lang="en-US" sz="21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3F6347E-EB91-8FE5-43D2-594FC75C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69" y="3325990"/>
                <a:ext cx="3028334" cy="738664"/>
              </a:xfrm>
              <a:prstGeom prst="rect">
                <a:avLst/>
              </a:prstGeom>
              <a:blipFill>
                <a:blip r:embed="rId7"/>
                <a:stretch>
                  <a:fillRect l="-2419" t="-5785" r="-1210" b="-14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EA989B5-B2B5-48CB-D89A-DB8792B516E1}"/>
                  </a:ext>
                </a:extLst>
              </p:cNvPr>
              <p:cNvSpPr txBox="1"/>
              <p:nvPr/>
            </p:nvSpPr>
            <p:spPr>
              <a:xfrm>
                <a:off x="1241069" y="4212046"/>
                <a:ext cx="284482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100" dirty="0">
                    <a:latin typeface="+mn-lt"/>
                  </a:rPr>
                  <a:t>Build a 2D </a:t>
                </a:r>
                <a:r>
                  <a:rPr lang="it-IT" sz="2100" dirty="0" err="1">
                    <a:latin typeface="+mn-lt"/>
                  </a:rPr>
                  <a:t>gaussian</a:t>
                </a:r>
                <a:r>
                  <a:rPr lang="it-IT" sz="21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100" b="0" i="1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it-IT" sz="2100" b="1" dirty="0">
                    <a:latin typeface="+mn-lt"/>
                  </a:rPr>
                  <a:t> </a:t>
                </a:r>
                <a:r>
                  <a:rPr lang="it-IT" sz="2100" dirty="0">
                    <a:latin typeface="+mn-lt"/>
                  </a:rPr>
                  <a:t>= </a:t>
                </a:r>
                <a:r>
                  <a:rPr lang="it-IT" sz="2100" b="1" dirty="0">
                    <a:latin typeface="+mn-lt"/>
                  </a:rPr>
                  <a:t>(x, y) </a:t>
                </a:r>
                <a:r>
                  <a:rPr lang="it-IT" sz="2100" dirty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r>
                      <a:rPr lang="it-IT" sz="2100" b="1" i="1">
                        <a:latin typeface="Cambria Math" panose="02040503050406030204" pitchFamily="18" charset="0"/>
                        <a:sym typeface="Calibri"/>
                      </a:rPr>
                      <m:t>𝝈</m:t>
                    </m:r>
                  </m:oMath>
                </a14:m>
                <a:endParaRPr lang="it-IT" sz="21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EA989B5-B2B5-48CB-D89A-DB8792B51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69" y="4212046"/>
                <a:ext cx="2844825" cy="738664"/>
              </a:xfrm>
              <a:prstGeom prst="rect">
                <a:avLst/>
              </a:prstGeom>
              <a:blipFill>
                <a:blip r:embed="rId8"/>
                <a:stretch>
                  <a:fillRect l="-2575" t="-4959" r="-3648" b="-15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6579D0-13F1-3BAE-3BBC-87A521681FAD}"/>
              </a:ext>
            </a:extLst>
          </p:cNvPr>
          <p:cNvSpPr txBox="1"/>
          <p:nvPr/>
        </p:nvSpPr>
        <p:spPr>
          <a:xfrm>
            <a:off x="1241069" y="5098102"/>
            <a:ext cx="3028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latin typeface="+mn-lt"/>
              </a:rPr>
              <a:t>Calculate numerical integral in pixel area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5DF25F3-1B34-F620-E730-ECA319318FAA}"/>
              </a:ext>
            </a:extLst>
          </p:cNvPr>
          <p:cNvSpPr txBox="1"/>
          <p:nvPr/>
        </p:nvSpPr>
        <p:spPr>
          <a:xfrm>
            <a:off x="1241069" y="5984158"/>
            <a:ext cx="30283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latin typeface="+mn-lt"/>
              </a:rPr>
              <a:t>Fill analog histogram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AFB1B2-8030-816C-A8E5-22ECED09A4B8}"/>
              </a:ext>
            </a:extLst>
          </p:cNvPr>
          <p:cNvSpPr txBox="1"/>
          <p:nvPr/>
        </p:nvSpPr>
        <p:spPr>
          <a:xfrm>
            <a:off x="7937359" y="4064654"/>
            <a:ext cx="129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Full charge collection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FB4F53-9556-3486-6907-8D4867C29620}"/>
              </a:ext>
            </a:extLst>
          </p:cNvPr>
          <p:cNvSpPr txBox="1"/>
          <p:nvPr/>
        </p:nvSpPr>
        <p:spPr>
          <a:xfrm>
            <a:off x="6293898" y="5890117"/>
            <a:ext cx="1299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Partial collection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A2E0E1-A9A0-056C-DA24-959899310B61}"/>
              </a:ext>
            </a:extLst>
          </p:cNvPr>
          <p:cNvSpPr txBox="1"/>
          <p:nvPr/>
        </p:nvSpPr>
        <p:spPr>
          <a:xfrm>
            <a:off x="5740344" y="5490092"/>
            <a:ext cx="553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Noise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0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  <p:bldP spid="33" grpId="0" animBg="1"/>
      <p:bldP spid="37" grpId="0" animBg="1"/>
      <p:bldP spid="38" grpId="0" animBg="1"/>
      <p:bldP spid="8" grpId="0"/>
      <p:bldP spid="10" grpId="0"/>
      <p:bldP spid="11" grpId="0"/>
      <p:bldP spid="41" grpId="0"/>
      <p:bldP spid="3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with a blue line&#10;&#10;Description automatically generated">
            <a:extLst>
              <a:ext uri="{FF2B5EF4-FFF2-40B4-BE49-F238E27FC236}">
                <a16:creationId xmlns:a16="http://schemas.microsoft.com/office/drawing/2014/main" id="{D09C74B6-CA4B-5F20-30FE-57B157694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86" y="2477394"/>
            <a:ext cx="3083353" cy="20555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Fe55 </a:t>
            </a:r>
            <a:r>
              <a:rPr lang="it-IT" dirty="0" err="1"/>
              <a:t>simulations</a:t>
            </a:r>
            <a:r>
              <a:rPr lang="it-IT" dirty="0"/>
              <a:t>: rate vs threshold 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0827" y="790330"/>
            <a:ext cx="11634863" cy="201935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								</a:t>
            </a:r>
          </a:p>
          <a:p>
            <a:r>
              <a:rPr lang="it-IT" sz="2100" dirty="0">
                <a:sym typeface="Wingdings" panose="05000000000000000000" pitchFamily="2" charset="2"/>
              </a:rPr>
              <a:t>				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it-IT" dirty="0"/>
              <a:t> of 10</a:t>
            </a:r>
            <a:endParaRPr lang="it-IT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A4A00F-BC1F-7E27-254B-29B51F52C673}"/>
                  </a:ext>
                </a:extLst>
              </p:cNvPr>
              <p:cNvSpPr txBox="1"/>
              <p:nvPr/>
            </p:nvSpPr>
            <p:spPr>
              <a:xfrm>
                <a:off x="2538582" y="901440"/>
                <a:ext cx="6064643" cy="726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it-IT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l-GR" sz="2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it-IT" sz="21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1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2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sz="21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1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1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d>
                        <m:dPr>
                          <m:ctrlPr>
                            <a:rPr lang="it-IT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1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100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  <m:d>
                            <m:dPr>
                              <m:ctrlPr>
                                <a:rPr lang="it-IT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1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it-IT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1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21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it-IT" sz="21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21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sz="21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l-GR" sz="21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  <m:r>
                            <a:rPr lang="it-IT" sz="21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21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A4A00F-BC1F-7E27-254B-29B51F52C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582" y="901440"/>
                <a:ext cx="6064643" cy="726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9D3FB0-C422-939F-44F4-8121AF8192E9}"/>
              </a:ext>
            </a:extLst>
          </p:cNvPr>
          <p:cNvSpPr/>
          <p:nvPr/>
        </p:nvSpPr>
        <p:spPr>
          <a:xfrm>
            <a:off x="4513007" y="911272"/>
            <a:ext cx="373626" cy="32759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7D7FB1-75D1-2913-8619-714C9157A80D}"/>
              </a:ext>
            </a:extLst>
          </p:cNvPr>
          <p:cNvSpPr/>
          <p:nvPr/>
        </p:nvSpPr>
        <p:spPr>
          <a:xfrm>
            <a:off x="7469844" y="1312626"/>
            <a:ext cx="373626" cy="29524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BD02E7-D7E4-9EAB-9B2A-954FF69430D1}"/>
              </a:ext>
            </a:extLst>
          </p:cNvPr>
          <p:cNvSpPr/>
          <p:nvPr/>
        </p:nvSpPr>
        <p:spPr>
          <a:xfrm>
            <a:off x="4530544" y="1303840"/>
            <a:ext cx="373626" cy="29524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graph with blue lines&#10;&#10;Description automatically generated">
            <a:extLst>
              <a:ext uri="{FF2B5EF4-FFF2-40B4-BE49-F238E27FC236}">
                <a16:creationId xmlns:a16="http://schemas.microsoft.com/office/drawing/2014/main" id="{4B6341AD-1897-3722-58C0-3C9E278C19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28"/>
          <a:stretch/>
        </p:blipFill>
        <p:spPr>
          <a:xfrm>
            <a:off x="5686820" y="2699973"/>
            <a:ext cx="3083353" cy="1841226"/>
          </a:xfrm>
          <a:prstGeom prst="rect">
            <a:avLst/>
          </a:prstGeom>
        </p:spPr>
      </p:pic>
      <p:pic>
        <p:nvPicPr>
          <p:cNvPr id="20" name="Picture 19" descr="A graph with a line&#10;&#10;Description automatically generated">
            <a:extLst>
              <a:ext uri="{FF2B5EF4-FFF2-40B4-BE49-F238E27FC236}">
                <a16:creationId xmlns:a16="http://schemas.microsoft.com/office/drawing/2014/main" id="{E0F3DB49-06C9-169A-0A77-23D607906E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59"/>
          <a:stretch/>
        </p:blipFill>
        <p:spPr>
          <a:xfrm>
            <a:off x="2392387" y="4532962"/>
            <a:ext cx="3083354" cy="1875530"/>
          </a:xfrm>
          <a:prstGeom prst="rect">
            <a:avLst/>
          </a:prstGeom>
        </p:spPr>
      </p:pic>
      <p:pic>
        <p:nvPicPr>
          <p:cNvPr id="22" name="Picture 21" descr="A graph with a line&#10;&#10;Description automatically generated">
            <a:extLst>
              <a:ext uri="{FF2B5EF4-FFF2-40B4-BE49-F238E27FC236}">
                <a16:creationId xmlns:a16="http://schemas.microsoft.com/office/drawing/2014/main" id="{1AFC2EA7-D172-1615-4022-B26B01910E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21"/>
          <a:stretch/>
        </p:blipFill>
        <p:spPr>
          <a:xfrm>
            <a:off x="5696555" y="4551649"/>
            <a:ext cx="3092223" cy="1875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9649DC-9F61-C85B-48D9-9AC0AAF5E03F}"/>
                  </a:ext>
                </a:extLst>
              </p:cNvPr>
              <p:cNvSpPr txBox="1"/>
              <p:nvPr/>
            </p:nvSpPr>
            <p:spPr>
              <a:xfrm>
                <a:off x="1191681" y="5177564"/>
                <a:ext cx="6100916" cy="38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525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Arial"/>
                  <a:buNone/>
                  <a:tabLst/>
                  <a:defRPr/>
                </a:pPr>
                <a:r>
                  <a:rPr kumimoji="0" lang="en-GB" sz="2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it-IT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kumimoji="0" lang="it-IT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0" lang="en-GB" sz="2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9649DC-9F61-C85B-48D9-9AC0AAF5E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81" y="5177564"/>
                <a:ext cx="6100916" cy="383182"/>
              </a:xfrm>
              <a:prstGeom prst="rect">
                <a:avLst/>
              </a:prstGeom>
              <a:blipFill>
                <a:blip r:embed="rId6"/>
                <a:stretch>
                  <a:fillRect t="-17460" b="-31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77D073-7C04-D6D6-1323-57D886316A49}"/>
                  </a:ext>
                </a:extLst>
              </p:cNvPr>
              <p:cNvSpPr txBox="1"/>
              <p:nvPr/>
            </p:nvSpPr>
            <p:spPr>
              <a:xfrm>
                <a:off x="1191681" y="3313587"/>
                <a:ext cx="1374427" cy="38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525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Arial"/>
                  <a:buNone/>
                  <a:tabLst/>
                  <a:defRPr/>
                </a:pPr>
                <a:r>
                  <a:rPr kumimoji="0" lang="en-GB" sz="2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it-IT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kumimoji="0" lang="it-IT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0" lang="en-GB" sz="2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77D073-7C04-D6D6-1323-57D886316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81" y="3313587"/>
                <a:ext cx="1374427" cy="383182"/>
              </a:xfrm>
              <a:prstGeom prst="rect">
                <a:avLst/>
              </a:prstGeom>
              <a:blipFill>
                <a:blip r:embed="rId7"/>
                <a:stretch>
                  <a:fillRect t="-19355" b="-32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A00E0C1-0B35-2662-C157-25A92C0E58AC}"/>
                  </a:ext>
                </a:extLst>
              </p:cNvPr>
              <p:cNvSpPr txBox="1"/>
              <p:nvPr/>
            </p:nvSpPr>
            <p:spPr>
              <a:xfrm>
                <a:off x="3251136" y="2383227"/>
                <a:ext cx="1212195" cy="38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5250" lvl="0">
                  <a:lnSpc>
                    <a:spcPct val="90000"/>
                  </a:lnSpc>
                  <a:spcBef>
                    <a:spcPts val="750"/>
                  </a:spcBef>
                  <a:buSzPts val="2100"/>
                  <a:defRPr/>
                </a:pPr>
                <a:r>
                  <a:rPr lang="en-GB" sz="21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rPr>
                  <a:t>Small </a:t>
                </a:r>
                <a14:m>
                  <m:oMath xmlns:m="http://schemas.openxmlformats.org/officeDocument/2006/math">
                    <m:r>
                      <a:rPr lang="el-GR" sz="2100" i="1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sym typeface="Calibri"/>
                      </a:rPr>
                      <m:t>𝜎</m:t>
                    </m:r>
                  </m:oMath>
                </a14:m>
                <a:r>
                  <a:rPr lang="en-GB" sz="21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A00E0C1-0B35-2662-C157-25A92C0E5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36" y="2383227"/>
                <a:ext cx="1212195" cy="383182"/>
              </a:xfrm>
              <a:prstGeom prst="rect">
                <a:avLst/>
              </a:prstGeom>
              <a:blipFill>
                <a:blip r:embed="rId8"/>
                <a:stretch>
                  <a:fillRect t="-17460" b="-30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A6943F-3E80-C4D5-9EF3-95C4415D3F4E}"/>
                  </a:ext>
                </a:extLst>
              </p:cNvPr>
              <p:cNvSpPr txBox="1"/>
              <p:nvPr/>
            </p:nvSpPr>
            <p:spPr>
              <a:xfrm>
                <a:off x="433309" y="1618739"/>
                <a:ext cx="391815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1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it-IT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𝐶</m:t>
                        </m:r>
                      </m:e>
                      <m:sub>
                        <m:r>
                          <a:rPr kumimoji="0" lang="it-IT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𝑆</m:t>
                        </m:r>
                      </m:sub>
                    </m:sSub>
                  </m:oMath>
                </a14:m>
                <a:r>
                  <a:rPr kumimoji="0" lang="en-GB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it-IT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Wingdings" panose="05000000000000000000" pitchFamily="2" charset="2"/>
                  </a:rPr>
                  <a:t> Charge sharing contribution</a:t>
                </a:r>
              </a:p>
              <a:p>
                <a14:m>
                  <m:oMath xmlns:m="http://schemas.openxmlformats.org/officeDocument/2006/math">
                    <m:r>
                      <a:rPr kumimoji="0" lang="el-GR" sz="21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Calibri"/>
                      </a:rPr>
                      <m:t>𝜎</m:t>
                    </m:r>
                    <m:r>
                      <a:rPr kumimoji="0" lang="el-GR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Calibri"/>
                      </a:rPr>
                      <m:t> </m:t>
                    </m:r>
                  </m:oMath>
                </a14:m>
                <a:r>
                  <a:rPr kumimoji="0" lang="it-IT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Wingdings" panose="05000000000000000000" pitchFamily="2" charset="2"/>
                  </a:rPr>
                  <a:t> Electronic noise</a:t>
                </a:r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A6943F-3E80-C4D5-9EF3-95C4415D3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09" y="1618739"/>
                <a:ext cx="3918153" cy="738664"/>
              </a:xfrm>
              <a:prstGeom prst="rect">
                <a:avLst/>
              </a:prstGeom>
              <a:blipFill>
                <a:blip r:embed="rId9"/>
                <a:stretch>
                  <a:fillRect t="-7438" b="-15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3F55752-38A8-44C1-0421-C823610FC6C3}"/>
                  </a:ext>
                </a:extLst>
              </p:cNvPr>
              <p:cNvSpPr txBox="1"/>
              <p:nvPr/>
            </p:nvSpPr>
            <p:spPr>
              <a:xfrm>
                <a:off x="9148917" y="1316427"/>
                <a:ext cx="2728451" cy="1600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GB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t  : threshold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1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</m:ctrlPr>
                      </m:sSubPr>
                      <m:e>
                        <m:r>
                          <a:rPr kumimoji="0" lang="it-IT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𝑡</m:t>
                        </m:r>
                      </m:e>
                      <m:sub>
                        <m:r>
                          <a:rPr kumimoji="0" lang="it-IT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Calibri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GB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: threshold at which </a:t>
                </a:r>
              </a:p>
              <a:p>
                <a:r>
                  <a:rPr kumimoji="0" lang="en-GB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the s-curve inflection </a:t>
                </a:r>
              </a:p>
              <a:p>
                <a:r>
                  <a:rPr kumimoji="0" lang="en-GB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point is found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3F55752-38A8-44C1-0421-C823610FC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917" y="1316427"/>
                <a:ext cx="2728451" cy="1600438"/>
              </a:xfrm>
              <a:prstGeom prst="rect">
                <a:avLst/>
              </a:prstGeom>
              <a:blipFill>
                <a:blip r:embed="rId10"/>
                <a:stretch>
                  <a:fillRect l="-2685" t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EB1891-E522-AB4D-A33F-7FF2D99F47A8}"/>
                  </a:ext>
                </a:extLst>
              </p:cNvPr>
              <p:cNvSpPr txBox="1"/>
              <p:nvPr/>
            </p:nvSpPr>
            <p:spPr>
              <a:xfrm>
                <a:off x="6532279" y="2383227"/>
                <a:ext cx="1212195" cy="38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5250" lvl="0">
                  <a:lnSpc>
                    <a:spcPct val="90000"/>
                  </a:lnSpc>
                  <a:spcBef>
                    <a:spcPts val="750"/>
                  </a:spcBef>
                  <a:buSzPts val="2100"/>
                  <a:defRPr/>
                </a:pPr>
                <a:r>
                  <a:rPr lang="en-GB" sz="21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rPr>
                  <a:t>Large </a:t>
                </a:r>
                <a14:m>
                  <m:oMath xmlns:m="http://schemas.openxmlformats.org/officeDocument/2006/math">
                    <m:r>
                      <a:rPr lang="el-GR" sz="2100" i="1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sym typeface="Calibri"/>
                      </a:rPr>
                      <m:t>𝜎</m:t>
                    </m:r>
                  </m:oMath>
                </a14:m>
                <a:r>
                  <a:rPr lang="en-GB" sz="21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EB1891-E522-AB4D-A33F-7FF2D99F4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279" y="2383227"/>
                <a:ext cx="1212195" cy="383182"/>
              </a:xfrm>
              <a:prstGeom prst="rect">
                <a:avLst/>
              </a:prstGeom>
              <a:blipFill>
                <a:blip r:embed="rId11"/>
                <a:stretch>
                  <a:fillRect t="-17460" b="-30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44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Fe55 frontside measurement vs simulation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it-IT" dirty="0"/>
              <a:t> of 10</a:t>
            </a:r>
            <a:endParaRPr lang="it-IT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6BCD60-8CBA-4B14-3DE4-FDE0023F408C}"/>
              </a:ext>
            </a:extLst>
          </p:cNvPr>
          <p:cNvGrpSpPr/>
          <p:nvPr/>
        </p:nvGrpSpPr>
        <p:grpSpPr>
          <a:xfrm>
            <a:off x="231875" y="809868"/>
            <a:ext cx="11728250" cy="5551686"/>
            <a:chOff x="256923" y="809868"/>
            <a:chExt cx="11728250" cy="5551686"/>
          </a:xfrm>
        </p:grpSpPr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3F77497A-1BA2-C3DA-3A21-44A359D745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5091241"/>
                </p:ext>
              </p:extLst>
            </p:nvPr>
          </p:nvGraphicFramePr>
          <p:xfrm>
            <a:off x="256923" y="809868"/>
            <a:ext cx="5870442" cy="3986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2" imgW="3600388" imgH="2444699" progId="Acrobat.Document.DC">
                    <p:embed/>
                  </p:oleObj>
                </mc:Choice>
                <mc:Fallback>
                  <p:oleObj name="Acrobat Document" r:id="rId2" imgW="3600388" imgH="2444699" progId="Acrobat.Document.DC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3F77497A-1BA2-C3DA-3A21-44A359D7455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6923" y="809868"/>
                          <a:ext cx="5870442" cy="39861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357912-DD4C-EDDC-6849-846C6201CB7D}"/>
                </a:ext>
              </a:extLst>
            </p:cNvPr>
            <p:cNvSpPr/>
            <p:nvPr/>
          </p:nvSpPr>
          <p:spPr>
            <a:xfrm>
              <a:off x="3374340" y="2732149"/>
              <a:ext cx="2088683" cy="15696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B67DC40C-B9D0-EB72-4E49-53E2BAA41A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80756" y="2012875"/>
            <a:ext cx="6404417" cy="4348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4" imgW="3600388" imgH="2444699" progId="Acrobat.Document.DC">
                    <p:embed/>
                  </p:oleObj>
                </mc:Choice>
                <mc:Fallback>
                  <p:oleObj name="Acrobat Document" r:id="rId4" imgW="3600388" imgH="2444699" progId="Acrobat.Document.DC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B67DC40C-B9D0-EB72-4E49-53E2BAA41AE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580756" y="2012875"/>
                          <a:ext cx="6404417" cy="43486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E4FD989-65EA-DA2C-DBAD-81BAA4D9B6F7}"/>
              </a:ext>
            </a:extLst>
          </p:cNvPr>
          <p:cNvSpPr/>
          <p:nvPr/>
        </p:nvSpPr>
        <p:spPr>
          <a:xfrm>
            <a:off x="7306277" y="997250"/>
            <a:ext cx="3610134" cy="1015625"/>
          </a:xfrm>
          <a:prstGeom prst="roundRect">
            <a:avLst/>
          </a:prstGeom>
          <a:solidFill>
            <a:srgbClr val="E5E5E5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Simulation parameters: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Cloud </a:t>
            </a:r>
            <a:r>
              <a:rPr lang="el-GR" sz="2000" b="1" dirty="0">
                <a:solidFill>
                  <a:schemeClr val="tx1"/>
                </a:solidFill>
              </a:rPr>
              <a:t>σ</a:t>
            </a:r>
            <a:r>
              <a:rPr lang="it-IT" sz="2000" b="1" dirty="0">
                <a:solidFill>
                  <a:schemeClr val="tx1"/>
                </a:solidFill>
              </a:rPr>
              <a:t> =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0.145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El. noise </a:t>
            </a:r>
            <a:r>
              <a:rPr lang="el-GR" sz="2000" b="1" dirty="0">
                <a:solidFill>
                  <a:schemeClr val="tx1"/>
                </a:solidFill>
              </a:rPr>
              <a:t>σ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it-IT" sz="2000" b="1" dirty="0">
                <a:solidFill>
                  <a:schemeClr val="tx1"/>
                </a:solidFill>
              </a:rPr>
              <a:t>= 20 e</a:t>
            </a:r>
            <a:r>
              <a:rPr lang="it-IT" sz="2000" b="1" baseline="30000" dirty="0">
                <a:solidFill>
                  <a:schemeClr val="tx1"/>
                </a:solidFill>
              </a:rPr>
              <a:t>-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AFE9735-9165-3A5F-A257-8F2F122B3DD7}"/>
              </a:ext>
            </a:extLst>
          </p:cNvPr>
          <p:cNvGraphicFramePr>
            <a:graphicFrameLocks noGrp="1"/>
          </p:cNvGraphicFramePr>
          <p:nvPr/>
        </p:nvGraphicFramePr>
        <p:xfrm>
          <a:off x="1042188" y="4795971"/>
          <a:ext cx="4249816" cy="173115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632858">
                  <a:extLst>
                    <a:ext uri="{9D8B030D-6E8A-4147-A177-3AD203B41FA5}">
                      <a16:colId xmlns:a16="http://schemas.microsoft.com/office/drawing/2014/main" val="283323275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1419335772"/>
                    </a:ext>
                  </a:extLst>
                </a:gridCol>
                <a:gridCol w="1691672">
                  <a:extLst>
                    <a:ext uri="{9D8B030D-6E8A-4147-A177-3AD203B41FA5}">
                      <a16:colId xmlns:a16="http://schemas.microsoft.com/office/drawing/2014/main" val="2361786794"/>
                    </a:ext>
                  </a:extLst>
                </a:gridCol>
              </a:tblGrid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Fit Parameter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0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Data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Simulation</a:t>
                      </a:r>
                      <a:endParaRPr lang="en-GB" sz="1600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26666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t</a:t>
                      </a:r>
                      <a:r>
                        <a:rPr kumimoji="0" lang="en-GB" sz="2000" b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0 </a:t>
                      </a:r>
                      <a:endParaRPr kumimoji="0" lang="en-GB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0.98</a:t>
                      </a:r>
                      <a:endParaRPr kumimoji="0" lang="en-GB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0.98</a:t>
                      </a:r>
                      <a:endParaRPr lang="en-GB" sz="1600" dirty="0">
                        <a:solidFill>
                          <a:srgbClr val="3333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2190694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C</a:t>
                      </a:r>
                      <a:r>
                        <a:rPr kumimoji="0" lang="en-GB" sz="2000" b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s</a:t>
                      </a:r>
                      <a:endParaRPr kumimoji="0" lang="en-GB" sz="2000" b="0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0.19</a:t>
                      </a:r>
                      <a:endParaRPr kumimoji="0" lang="en-GB" sz="2000" b="0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0.22</a:t>
                      </a:r>
                      <a:endParaRPr lang="en-GB" sz="1600" dirty="0">
                        <a:solidFill>
                          <a:srgbClr val="3333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947930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l-GR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σ</a:t>
                      </a:r>
                      <a:r>
                        <a:rPr kumimoji="0" lang="en-GB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 </a:t>
                      </a:r>
                      <a:endPara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0.025</a:t>
                      </a:r>
                      <a:endPara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0.030</a:t>
                      </a:r>
                      <a:endPara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326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29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Fe55 frontside measurement vs simulation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0827" y="790330"/>
            <a:ext cx="11634863" cy="201935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								</a:t>
            </a:r>
          </a:p>
          <a:p>
            <a:r>
              <a:rPr lang="it-IT" sz="2100" dirty="0">
                <a:sym typeface="Wingdings" panose="05000000000000000000" pitchFamily="2" charset="2"/>
              </a:rPr>
              <a:t>				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it-IT" dirty="0"/>
              <a:t> of 10</a:t>
            </a:r>
            <a:endParaRPr lang="it-IT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FC84BE6-1FFD-F05B-650F-8D97D2F828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824" y="1272842"/>
          <a:ext cx="6008207" cy="407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444699" progId="Acrobat.Document.DC">
                  <p:embed/>
                </p:oleObj>
              </mc:Choice>
              <mc:Fallback>
                <p:oleObj name="Acrobat Document" r:id="rId2" imgW="3600388" imgH="2444699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FC84BE6-1FFD-F05B-650F-8D97D2F82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824" y="1272842"/>
                        <a:ext cx="6008207" cy="4079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18D8472-60DC-9842-9106-410D96EFDA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6225" y="1265501"/>
          <a:ext cx="5969465" cy="4053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600388" imgH="2444699" progId="Acrobat.Document.DC">
                  <p:embed/>
                </p:oleObj>
              </mc:Choice>
              <mc:Fallback>
                <p:oleObj name="Acrobat Document" r:id="rId4" imgW="3600388" imgH="2444699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18D8472-60DC-9842-9106-410D96EFDA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6225" y="1265501"/>
                        <a:ext cx="5969465" cy="4053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92CD310-6827-A42A-2E32-24ECED7EA325}"/>
              </a:ext>
            </a:extLst>
          </p:cNvPr>
          <p:cNvSpPr txBox="1"/>
          <p:nvPr/>
        </p:nvSpPr>
        <p:spPr>
          <a:xfrm>
            <a:off x="1164656" y="5619417"/>
            <a:ext cx="94828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>
                <a:solidFill>
                  <a:schemeClr val="tx1"/>
                </a:solidFill>
                <a:latin typeface="+mn-lt"/>
              </a:rPr>
              <a:t>The charge sharing contribution is dominant</a:t>
            </a:r>
            <a:r>
              <a:rPr lang="it-IT" sz="2100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1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it-IT" sz="2100" dirty="0">
                <a:solidFill>
                  <a:srgbClr val="FF0000"/>
                </a:solidFill>
                <a:latin typeface="+mn-lt"/>
              </a:rPr>
              <a:t>Not sensitive on the electronic noise</a:t>
            </a:r>
            <a:endParaRPr lang="en-GB" sz="21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3C75FC-1566-2E8A-FBC6-CD746BEA90D2}"/>
              </a:ext>
            </a:extLst>
          </p:cNvPr>
          <p:cNvSpPr txBox="1"/>
          <p:nvPr/>
        </p:nvSpPr>
        <p:spPr>
          <a:xfrm>
            <a:off x="498148" y="1046104"/>
            <a:ext cx="4887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100" dirty="0">
                <a:latin typeface="+mn-lt"/>
              </a:rPr>
              <a:t>Fixed electronic noise, charge sharing </a:t>
            </a:r>
            <a:r>
              <a:rPr lang="it-IT" sz="2100" b="1" dirty="0">
                <a:latin typeface="+mn-lt"/>
              </a:rPr>
              <a:t>±5%</a:t>
            </a:r>
            <a:r>
              <a:rPr lang="it-IT" sz="2100" dirty="0">
                <a:latin typeface="+mn-lt"/>
              </a:rPr>
              <a:t> </a:t>
            </a:r>
            <a:endParaRPr lang="en-GB" sz="2100" baseline="-250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0AC4B-5BB5-3542-3577-671D92A885BB}"/>
              </a:ext>
            </a:extLst>
          </p:cNvPr>
          <p:cNvSpPr txBox="1"/>
          <p:nvPr/>
        </p:nvSpPr>
        <p:spPr>
          <a:xfrm>
            <a:off x="6309031" y="1057752"/>
            <a:ext cx="52886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100" dirty="0">
                <a:latin typeface="+mn-lt"/>
              </a:rPr>
              <a:t>Fixed charge sharing, electronic noise </a:t>
            </a:r>
            <a:r>
              <a:rPr lang="el-GR" sz="2100" dirty="0">
                <a:latin typeface="+mn-lt"/>
              </a:rPr>
              <a:t>σ</a:t>
            </a:r>
            <a:r>
              <a:rPr lang="it-IT" sz="2100" dirty="0">
                <a:latin typeface="+mn-lt"/>
              </a:rPr>
              <a:t> </a:t>
            </a:r>
            <a:r>
              <a:rPr lang="it-IT" sz="2100" b="1" dirty="0">
                <a:latin typeface="+mn-lt"/>
              </a:rPr>
              <a:t>±50%</a:t>
            </a:r>
            <a:r>
              <a:rPr lang="it-IT" sz="2100" dirty="0">
                <a:latin typeface="+mn-lt"/>
              </a:rPr>
              <a:t> </a:t>
            </a:r>
            <a:endParaRPr lang="en-GB" sz="21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260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0827" y="0"/>
            <a:ext cx="7918461" cy="696897"/>
          </a:xfrm>
        </p:spPr>
        <p:txBody>
          <a:bodyPr>
            <a:normAutofit/>
          </a:bodyPr>
          <a:lstStyle/>
          <a:p>
            <a:r>
              <a:rPr lang="it-IT" dirty="0"/>
              <a:t>Fe55 backside vs frontside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it-IT" dirty="0"/>
              <a:t> of 10</a:t>
            </a:r>
            <a:endParaRPr lang="it-IT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1E200C-0E96-4E51-FD41-331EB9305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" t="22348" b="14627"/>
          <a:stretch/>
        </p:blipFill>
        <p:spPr>
          <a:xfrm>
            <a:off x="9606638" y="1251040"/>
            <a:ext cx="1967786" cy="128415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A9FA5B-A46A-2405-A12A-1409F96E638E}"/>
              </a:ext>
            </a:extLst>
          </p:cNvPr>
          <p:cNvCxnSpPr>
            <a:cxnSpLocks/>
          </p:cNvCxnSpPr>
          <p:nvPr/>
        </p:nvCxnSpPr>
        <p:spPr>
          <a:xfrm>
            <a:off x="9481370" y="1733662"/>
            <a:ext cx="0" cy="8015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553A548-BC66-54BE-7D8F-54F460C1B473}"/>
              </a:ext>
            </a:extLst>
          </p:cNvPr>
          <p:cNvSpPr txBox="1"/>
          <p:nvPr/>
        </p:nvSpPr>
        <p:spPr>
          <a:xfrm>
            <a:off x="8275612" y="1859424"/>
            <a:ext cx="12265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100" dirty="0">
                <a:latin typeface="+mn-lt"/>
              </a:rPr>
              <a:t>200 </a:t>
            </a:r>
            <a:r>
              <a:rPr lang="el-GR" sz="2100" dirty="0">
                <a:latin typeface="+mn-lt"/>
              </a:rPr>
              <a:t>μ</a:t>
            </a:r>
            <a:r>
              <a:rPr lang="it-IT" sz="2100" dirty="0">
                <a:latin typeface="+mn-lt"/>
              </a:rPr>
              <a:t>m</a:t>
            </a:r>
            <a:endParaRPr lang="en-GB" sz="2100" dirty="0">
              <a:latin typeface="+mn-lt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D22901B-0D9E-0EAC-D78D-44D2E29D5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456" y="881615"/>
          <a:ext cx="7503206" cy="509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600388" imgH="2444699" progId="Acrobat.Document.DC">
                  <p:embed/>
                </p:oleObj>
              </mc:Choice>
              <mc:Fallback>
                <p:oleObj name="Acrobat Document" r:id="rId3" imgW="3600388" imgH="2444699" progId="Acrobat.Document.DC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D22901B-0D9E-0EAC-D78D-44D2E29D5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456" y="881615"/>
                        <a:ext cx="7503206" cy="5094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9B9F2272-243F-9C9E-04F6-DA41E9C60750}"/>
              </a:ext>
            </a:extLst>
          </p:cNvPr>
          <p:cNvGraphicFramePr>
            <a:graphicFrameLocks noGrp="1"/>
          </p:cNvGraphicFramePr>
          <p:nvPr/>
        </p:nvGraphicFramePr>
        <p:xfrm>
          <a:off x="7481730" y="3303434"/>
          <a:ext cx="4249816" cy="173115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632858">
                  <a:extLst>
                    <a:ext uri="{9D8B030D-6E8A-4147-A177-3AD203B41FA5}">
                      <a16:colId xmlns:a16="http://schemas.microsoft.com/office/drawing/2014/main" val="283323275"/>
                    </a:ext>
                  </a:extLst>
                </a:gridCol>
                <a:gridCol w="1256979">
                  <a:extLst>
                    <a:ext uri="{9D8B030D-6E8A-4147-A177-3AD203B41FA5}">
                      <a16:colId xmlns:a16="http://schemas.microsoft.com/office/drawing/2014/main" val="1419335772"/>
                    </a:ext>
                  </a:extLst>
                </a:gridCol>
                <a:gridCol w="1359979">
                  <a:extLst>
                    <a:ext uri="{9D8B030D-6E8A-4147-A177-3AD203B41FA5}">
                      <a16:colId xmlns:a16="http://schemas.microsoft.com/office/drawing/2014/main" val="2361786794"/>
                    </a:ext>
                  </a:extLst>
                </a:gridCol>
              </a:tblGrid>
              <a:tr h="432788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Fit Parameter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0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Frontside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B</a:t>
                      </a:r>
                      <a:r>
                        <a:rPr kumimoji="0" lang="en-GB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ackside</a:t>
                      </a:r>
                      <a:endParaRPr lang="en-GB" sz="1600" dirty="0">
                        <a:solidFill>
                          <a:srgbClr val="CC00FF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26666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t</a:t>
                      </a:r>
                      <a:r>
                        <a:rPr kumimoji="0" lang="en-GB" sz="2000" b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0 </a:t>
                      </a:r>
                      <a:endParaRPr kumimoji="0" lang="en-GB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0.98</a:t>
                      </a:r>
                      <a:endParaRPr kumimoji="0" lang="en-GB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0.98</a:t>
                      </a:r>
                      <a:endParaRPr lang="en-GB" sz="1600" dirty="0">
                        <a:solidFill>
                          <a:srgbClr val="CC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2190694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C</a:t>
                      </a:r>
                      <a:r>
                        <a:rPr kumimoji="0" lang="en-GB" sz="2000" b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s</a:t>
                      </a:r>
                      <a:endParaRPr kumimoji="0" lang="en-GB" sz="2000" b="0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0.19</a:t>
                      </a:r>
                      <a:endParaRPr kumimoji="0" lang="en-GB" sz="2000" b="0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0.54</a:t>
                      </a:r>
                      <a:endParaRPr lang="en-GB" sz="1600" dirty="0">
                        <a:solidFill>
                          <a:srgbClr val="CC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947930"/>
                  </a:ext>
                </a:extLst>
              </a:tr>
              <a:tr h="432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l-GR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σ</a:t>
                      </a:r>
                      <a:r>
                        <a:rPr kumimoji="0" lang="en-GB" sz="2000" b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 </a:t>
                      </a:r>
                      <a:endPara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0.025</a:t>
                      </a:r>
                      <a:endPara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0.048</a:t>
                      </a:r>
                      <a:endPara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326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64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Ongoing</a:t>
            </a:r>
            <a:r>
              <a:rPr lang="it-IT" dirty="0"/>
              <a:t> work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8150" indent="-342900">
              <a:buFont typeface="Arial" panose="020B0604020202020204" pitchFamily="34" charset="0"/>
              <a:buChar char="•"/>
            </a:pPr>
            <a:r>
              <a:rPr lang="en-GB" dirty="0"/>
              <a:t>Improve statistics with </a:t>
            </a:r>
            <a:r>
              <a:rPr lang="en-GB" baseline="30000" dirty="0"/>
              <a:t>55</a:t>
            </a:r>
            <a:r>
              <a:rPr lang="en-GB" dirty="0"/>
              <a:t>Fe source;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GB" dirty="0"/>
              <a:t>Measurements with more pixels;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GB" dirty="0"/>
              <a:t>More realistic simulation;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GB" dirty="0"/>
              <a:t>Larger simulation domain;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GB" dirty="0"/>
              <a:t>Measurements with monochromatic source at a different energy for calibration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GB" dirty="0"/>
              <a:t>Electronic cloud simulation with TCAD </a:t>
            </a:r>
          </a:p>
          <a:p>
            <a:pPr marL="438150" indent="-342900">
              <a:buFont typeface="Arial" panose="020B0604020202020204" pitchFamily="34" charset="0"/>
              <a:buChar char="•"/>
            </a:pPr>
            <a:r>
              <a:rPr lang="en-GB" dirty="0"/>
              <a:t>Replication on SPICE of the analog front end loading correctly the libraries;</a:t>
            </a:r>
          </a:p>
          <a:p>
            <a:pPr marL="1257300" lvl="1">
              <a:buFont typeface="Arial" panose="020B0604020202020204" pitchFamily="34" charset="0"/>
              <a:buChar char="•"/>
            </a:pPr>
            <a:r>
              <a:rPr lang="en-GB" dirty="0"/>
              <a:t>Quantification of some features of the analog pixels around the array (baseline, noise, gain, …);</a:t>
            </a:r>
          </a:p>
          <a:p>
            <a:pPr marL="1257300" lvl="1">
              <a:buFont typeface="Arial" panose="020B0604020202020204" pitchFamily="34" charset="0"/>
              <a:buChar char="•"/>
            </a:pPr>
            <a:r>
              <a:rPr lang="en-GB" dirty="0"/>
              <a:t>Understanding of the amount of charge injected in the pixel.</a:t>
            </a:r>
          </a:p>
          <a:p>
            <a:pPr lvl="1" indent="0">
              <a:buNone/>
            </a:pPr>
            <a:endParaRPr lang="en-GB" dirty="0"/>
          </a:p>
          <a:p>
            <a:pPr marL="43815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it-IT" dirty="0"/>
              <a:t> of 10</a:t>
            </a:r>
          </a:p>
        </p:txBody>
      </p:sp>
    </p:spTree>
    <p:extLst>
      <p:ext uri="{BB962C8B-B14F-4D97-AF65-F5344CB8AC3E}">
        <p14:creationId xmlns:p14="http://schemas.microsoft.com/office/powerpoint/2010/main" val="1132986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sto scorrevol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1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RIT_group_meeting_230531_DC" id="{98DBBD8F-8F83-46F3-AFEB-4BE65F8233B3}" vid="{A0426CAE-2588-430F-9646-6CF526C9D1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UNIPD</Template>
  <TotalTime>446</TotalTime>
  <Words>550</Words>
  <Application>Microsoft Office PowerPoint</Application>
  <PresentationFormat>Widescreen</PresentationFormat>
  <Paragraphs>122</Paragraphs>
  <Slides>9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Wingdings</vt:lpstr>
      <vt:lpstr>Tema di Office</vt:lpstr>
      <vt:lpstr>Acrobat Document</vt:lpstr>
      <vt:lpstr>                at                </vt:lpstr>
      <vt:lpstr>Fe55 measurement</vt:lpstr>
      <vt:lpstr>Fe55 measurement</vt:lpstr>
      <vt:lpstr>Single pixel simulation</vt:lpstr>
      <vt:lpstr>Fe55 simulations: rate vs threshold </vt:lpstr>
      <vt:lpstr>Fe55 frontside measurement vs simulation</vt:lpstr>
      <vt:lpstr>Fe55 frontside measurement vs simulation</vt:lpstr>
      <vt:lpstr>Fe55 backside vs frontside</vt:lpstr>
      <vt:lpstr>Ongoing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readout architecture for Monolithic Active Pixel Sensors</dc:title>
  <dc:creator>Chiappara Davide</dc:creator>
  <cp:lastModifiedBy>Michele Rignanese</cp:lastModifiedBy>
  <cp:revision>66</cp:revision>
  <dcterms:created xsi:type="dcterms:W3CDTF">2023-07-28T07:51:51Z</dcterms:created>
  <dcterms:modified xsi:type="dcterms:W3CDTF">2024-01-26T13:56:20Z</dcterms:modified>
</cp:coreProperties>
</file>