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1"/>
  </p:notesMasterIdLst>
  <p:handoutMasterIdLst>
    <p:handoutMasterId r:id="rId12"/>
  </p:handoutMasterIdLst>
  <p:sldIdLst>
    <p:sldId id="317" r:id="rId5"/>
    <p:sldId id="325" r:id="rId6"/>
    <p:sldId id="326" r:id="rId7"/>
    <p:sldId id="327" r:id="rId8"/>
    <p:sldId id="329" r:id="rId9"/>
    <p:sldId id="328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00"/>
    <a:srgbClr val="50504E"/>
    <a:srgbClr val="4E4E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1429"/>
  </p:normalViewPr>
  <p:slideViewPr>
    <p:cSldViewPr snapToGrid="0">
      <p:cViewPr varScale="1">
        <p:scale>
          <a:sx n="158" d="100"/>
          <a:sy n="158" d="100"/>
        </p:scale>
        <p:origin x="200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6A5C0-DD51-4141-939E-C82FEF7961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8305-E484-4D2B-8688-2B2EB2C6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5" name="Picture 4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28131A9D-2E15-437E-8CBD-F9C256E71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2"/>
            <a:ext cx="9144000" cy="259080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58B34-706D-1841-A0E5-D900D98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F1D893-66E1-C14F-A97B-D05F979148DE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9DE24F7-C03B-B549-84FA-FD233141D4FB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27D0791-F758-2741-9A21-B1FB79AFFA7E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3971-222F-E14D-B2E4-E182CD504B47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BC209-10DE-420B-A115-5D0DE35580BC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7E068-7D7B-48B3-98B9-64C899EF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C47ACB-6AA7-4489-A48B-98720E288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666528"/>
            <a:ext cx="9144000" cy="25831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B68397-DDFE-4736-9DE4-B2B4208E0D1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70BAB-671D-489D-B7B0-4128F43DA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4" name="Picture 3" descr="A tall buil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FE9A0C6E-6D85-4958-993D-6864EB6B6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41"/>
            <a:ext cx="9144000" cy="25450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381D13-C186-43BB-ACF9-4C7DB7A8A2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87F40-9644-4084-8D24-E447BB96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large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54DF210-F687-4FAF-B998-317C623B4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4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53526-64D4-0F4D-928D-ABC3D4C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6C17A-A3AA-D64F-BD45-0546E540F8D9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03EC-4265-0941-B2AD-088776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048C-60FC-B540-87BC-76A3A5A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B684D0-0792-4F63-9616-19B2F422D7D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ABFC7-9EAD-49DA-8288-766587B06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body of water with trees and a structure in the middle&#10;&#10;Description automatically generated with low confidence">
            <a:extLst>
              <a:ext uri="{FF2B5EF4-FFF2-40B4-BE49-F238E27FC236}">
                <a16:creationId xmlns:a16="http://schemas.microsoft.com/office/drawing/2014/main" id="{9C6E1624-9BF5-4F2C-9CDB-8D67C4B62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5752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5FE317E3-184A-4B30-B748-1CC3C6848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2" y="663913"/>
            <a:ext cx="9189719" cy="249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86026D3-6313-1843-AB65-EDCD89E8C10F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BE1483-FA82-2240-80CA-EC6EF203A62F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01D8D6-C1EE-A34A-B07F-2861D263C40B}" type="datetime1">
              <a:rPr lang="en-US" smtClean="0"/>
              <a:t>1/26/24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818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4" r:id="rId3"/>
    <p:sldLayoutId id="2147484125" r:id="rId4"/>
    <p:sldLayoutId id="2147484129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065C5-ACB6-324F-A548-69786B28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Adam Watts</a:t>
            </a:r>
          </a:p>
          <a:p>
            <a:r>
              <a:rPr lang="en-US" dirty="0"/>
              <a:t>AD/Ops 0900 ACORN Update</a:t>
            </a:r>
          </a:p>
          <a:p>
            <a:r>
              <a:rPr lang="en-US" dirty="0"/>
              <a:t>26 January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2EF-2752-6F48-BB9C-CAE50E70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98" y="4419980"/>
            <a:ext cx="886196" cy="6023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E3A037-8346-4397-8DB4-6387F7B4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" y="3314710"/>
            <a:ext cx="650129" cy="65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1B06-4231-4C9F-B1F7-39315F82761D}"/>
              </a:ext>
            </a:extLst>
          </p:cNvPr>
          <p:cNvSpPr txBox="1"/>
          <p:nvPr/>
        </p:nvSpPr>
        <p:spPr>
          <a:xfrm>
            <a:off x="906780" y="3330147"/>
            <a:ext cx="1487281" cy="44386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+mj-lt"/>
                <a:cs typeface="Helvetica" panose="020B0604020202020204" pitchFamily="34" charset="0"/>
              </a:rPr>
              <a:t>ACORN</a:t>
            </a:r>
          </a:p>
        </p:txBody>
      </p:sp>
    </p:spTree>
    <p:extLst>
      <p:ext uri="{BB962C8B-B14F-4D97-AF65-F5344CB8AC3E}">
        <p14:creationId xmlns:p14="http://schemas.microsoft.com/office/powerpoint/2010/main" val="9366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013F59-3F42-8AE0-56DB-E89BA72A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Console application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FF34C-5482-31DA-1F1D-11DBBED4C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034B1AB5-5064-6705-10FA-1744C695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ACORN 204.05 (Control System Applications) is analyzing all applications associated with the control system to determine operational criticality, complexity, and risk, for the purposes of prioritizing upgrade efforts.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active applications:</a:t>
            </a:r>
          </a:p>
          <a:p>
            <a:pPr marL="0" indent="0">
              <a:buNone/>
            </a:pPr>
            <a:r>
              <a:rPr lang="en-US" dirty="0"/>
              <a:t>			All			Active		Line Count (active)</a:t>
            </a:r>
          </a:p>
          <a:p>
            <a:pPr marL="0" indent="0">
              <a:buNone/>
            </a:pPr>
            <a:r>
              <a:rPr lang="en-US" dirty="0"/>
              <a:t>PAs			1,076		429			3,518,167</a:t>
            </a:r>
          </a:p>
          <a:p>
            <a:pPr marL="0" indent="0">
              <a:buNone/>
            </a:pPr>
            <a:r>
              <a:rPr lang="en-US" dirty="0" err="1"/>
              <a:t>Sas</a:t>
            </a:r>
            <a:r>
              <a:rPr lang="en-US" dirty="0"/>
              <a:t>			211			96			266,883</a:t>
            </a:r>
          </a:p>
          <a:p>
            <a:pPr marL="0" indent="0">
              <a:buNone/>
            </a:pPr>
            <a:r>
              <a:rPr lang="en-US" dirty="0" err="1"/>
              <a:t>Uls</a:t>
            </a:r>
            <a:r>
              <a:rPr lang="en-US" dirty="0"/>
              <a:t>			96			60			3,408,663</a:t>
            </a:r>
          </a:p>
          <a:p>
            <a:pPr marL="0" indent="0">
              <a:buNone/>
            </a:pPr>
            <a:r>
              <a:rPr lang="en-US" b="1" dirty="0"/>
              <a:t>Total</a:t>
            </a:r>
            <a:r>
              <a:rPr lang="en-US" dirty="0"/>
              <a:t>		1,383		585			7,193,713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4DA51-F1BB-2D89-5F86-D6152323A2C2}"/>
              </a:ext>
            </a:extLst>
          </p:cNvPr>
          <p:cNvSpPr txBox="1"/>
          <p:nvPr/>
        </p:nvSpPr>
        <p:spPr>
          <a:xfrm>
            <a:off x="2929402" y="4255475"/>
            <a:ext cx="32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Michael Guzman</a:t>
            </a:r>
          </a:p>
        </p:txBody>
      </p:sp>
    </p:spTree>
    <p:extLst>
      <p:ext uri="{BB962C8B-B14F-4D97-AF65-F5344CB8AC3E}">
        <p14:creationId xmlns:p14="http://schemas.microsoft.com/office/powerpoint/2010/main" val="396600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304C3EC-8993-1479-A662-859B0A6E88D7}"/>
              </a:ext>
            </a:extLst>
          </p:cNvPr>
          <p:cNvSpPr txBox="1">
            <a:spLocks/>
          </p:cNvSpPr>
          <p:nvPr/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300" b="1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Top application Usage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Parameter Page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Digital Status and Control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Fast Time Plot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Multicast Alarms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Downtime Logger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Telephone Index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Alarm List/Control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Timeline Generator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Device Database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Booster Beam Turn Control</a:t>
            </a:r>
          </a:p>
          <a:p>
            <a:pPr>
              <a:spcBef>
                <a:spcPct val="20000"/>
              </a:spcBef>
            </a:pPr>
            <a:endParaRPr lang="en-US" sz="1300" i="0" kern="1200" dirty="0">
              <a:solidFill>
                <a:schemeClr val="accent6"/>
              </a:solidFill>
              <a:latin typeface="Helvetica"/>
              <a:ea typeface="Geneva" charset="0"/>
              <a:cs typeface="ＭＳ Ｐゴシック" charset="0"/>
            </a:endParaRPr>
          </a:p>
          <a:p>
            <a:pPr>
              <a:spcBef>
                <a:spcPct val="20000"/>
              </a:spcBef>
            </a:pPr>
            <a:endParaRPr lang="en-US" sz="1300" i="0" kern="1200" dirty="0">
              <a:solidFill>
                <a:schemeClr val="accent6"/>
              </a:solidFill>
              <a:latin typeface="Helvetica"/>
              <a:ea typeface="Geneva" charset="0"/>
              <a:cs typeface="ＭＳ Ｐゴシック" charset="0"/>
            </a:endParaRPr>
          </a:p>
          <a:p>
            <a:pPr>
              <a:spcBef>
                <a:spcPct val="20000"/>
              </a:spcBef>
            </a:pPr>
            <a:r>
              <a:rPr lang="en-US" sz="1300" i="0" kern="1200" dirty="0">
                <a:solidFill>
                  <a:schemeClr val="accent6"/>
                </a:solidFill>
                <a:latin typeface="Helvetica"/>
                <a:ea typeface="Geneva" charset="0"/>
                <a:cs typeface="ＭＳ Ｐゴシック" charset="0"/>
              </a:rPr>
              <a:t>* Data from 10/2021-10/2023</a:t>
            </a:r>
          </a:p>
        </p:txBody>
      </p:sp>
      <p:pic>
        <p:nvPicPr>
          <p:cNvPr id="6" name="Picture 5" descr="A graph of execution&#10;&#10;Description automatically generated">
            <a:extLst>
              <a:ext uri="{FF2B5EF4-FFF2-40B4-BE49-F238E27FC236}">
                <a16:creationId xmlns:a16="http://schemas.microsoft.com/office/drawing/2014/main" id="{6B9E98E6-0CA2-EB48-BBFF-B25C9740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783" y="891780"/>
            <a:ext cx="4445831" cy="333235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530D-FA45-C9C7-6CDA-8E1B4D64DF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51C6F86-A737-83AE-BEDF-1E7EC96B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</p:spPr>
        <p:txBody>
          <a:bodyPr/>
          <a:lstStyle/>
          <a:p>
            <a:r>
              <a:rPr lang="en-US" dirty="0"/>
              <a:t>Application execution 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B4667-C09C-D85F-20E6-2221ACC4AF28}"/>
              </a:ext>
            </a:extLst>
          </p:cNvPr>
          <p:cNvSpPr txBox="1"/>
          <p:nvPr/>
        </p:nvSpPr>
        <p:spPr>
          <a:xfrm>
            <a:off x="429419" y="4224136"/>
            <a:ext cx="32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Michael Guzman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1D2BE-A6D6-2B37-C160-4675952C548B}"/>
              </a:ext>
            </a:extLst>
          </p:cNvPr>
          <p:cNvSpPr txBox="1"/>
          <p:nvPr/>
        </p:nvSpPr>
        <p:spPr>
          <a:xfrm>
            <a:off x="5130351" y="4183358"/>
            <a:ext cx="269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# of application executions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8B0AA-5D8B-E963-B726-E8ACA539AA4B}"/>
              </a:ext>
            </a:extLst>
          </p:cNvPr>
          <p:cNvSpPr txBox="1"/>
          <p:nvPr/>
        </p:nvSpPr>
        <p:spPr>
          <a:xfrm rot="16200000">
            <a:off x="2971874" y="2263343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application count</a:t>
            </a:r>
          </a:p>
        </p:txBody>
      </p:sp>
    </p:spTree>
    <p:extLst>
      <p:ext uri="{BB962C8B-B14F-4D97-AF65-F5344CB8AC3E}">
        <p14:creationId xmlns:p14="http://schemas.microsoft.com/office/powerpoint/2010/main" val="106559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5C26D21-450F-1AC0-2781-6FB79F58D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984"/>
              </a:spcBef>
            </a:pPr>
            <a:r>
              <a:rPr lang="en-US" sz="1400" b="1" dirty="0">
                <a:solidFill>
                  <a:srgbClr val="505050"/>
                </a:solidFill>
                <a:latin typeface="Helvetica"/>
              </a:rPr>
              <a:t>Top line count</a:t>
            </a: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 err="1">
                <a:solidFill>
                  <a:schemeClr val="accent6"/>
                </a:solidFill>
              </a:rPr>
              <a:t>ul_acl</a:t>
            </a:r>
            <a:endParaRPr lang="en-US" b="0" dirty="0">
              <a:solidFill>
                <a:schemeClr val="accent6"/>
              </a:solidFill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ul_clib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ul_cbsaux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Booster-Transition Crossing</a:t>
            </a: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BPM/BLM Control and Display</a:t>
            </a: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>
                <a:solidFill>
                  <a:schemeClr val="accent6"/>
                </a:solidFill>
              </a:rPr>
              <a:t>BLM Information Viewer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>
                <a:solidFill>
                  <a:schemeClr val="accent6"/>
                </a:solidFill>
              </a:rPr>
              <a:t>Sequencer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>
                <a:solidFill>
                  <a:schemeClr val="accent6"/>
                </a:solidFill>
              </a:rPr>
              <a:t>Command files for Lex SA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Device Database</a:t>
            </a: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>
                <a:solidFill>
                  <a:schemeClr val="accent6"/>
                </a:solidFill>
              </a:rPr>
              <a:t>Beam line data analysis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R="0" lvl="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Languages: C, C++, header files, FORTRAN, SQL</a:t>
            </a:r>
          </a:p>
          <a:p>
            <a:pPr marL="0" marR="0" lvl="0" indent="0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* </a:t>
            </a:r>
            <a:r>
              <a:rPr lang="en-US" b="0" dirty="0">
                <a:solidFill>
                  <a:schemeClr val="accent6"/>
                </a:solidFill>
              </a:rPr>
              <a:t>Data from 10/2021-10/2023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7A613-B0AF-DFD1-C338-3AAB3D3A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61135" y="601130"/>
            <a:ext cx="4818263" cy="3767006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55DD101-6347-CBF2-4D44-5F78C5F2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User library </a:t>
            </a:r>
            <a:r>
              <a:rPr lang="en-US" dirty="0" err="1"/>
              <a:t>compexity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74A2B-8274-E5E3-E59A-983D1F02B7A3}"/>
              </a:ext>
            </a:extLst>
          </p:cNvPr>
          <p:cNvSpPr txBox="1"/>
          <p:nvPr/>
        </p:nvSpPr>
        <p:spPr>
          <a:xfrm>
            <a:off x="5769622" y="4167684"/>
            <a:ext cx="17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# of lines of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9CA8F-69AA-F119-BEA6-DE38B799A260}"/>
              </a:ext>
            </a:extLst>
          </p:cNvPr>
          <p:cNvSpPr txBox="1"/>
          <p:nvPr/>
        </p:nvSpPr>
        <p:spPr>
          <a:xfrm rot="16200000">
            <a:off x="2870644" y="2123253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application 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25592-6F4D-634D-4935-C4ED07244422}"/>
              </a:ext>
            </a:extLst>
          </p:cNvPr>
          <p:cNvSpPr txBox="1"/>
          <p:nvPr/>
        </p:nvSpPr>
        <p:spPr>
          <a:xfrm>
            <a:off x="1949204" y="4274503"/>
            <a:ext cx="32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Michael Guzman</a:t>
            </a:r>
          </a:p>
        </p:txBody>
      </p:sp>
    </p:spTree>
    <p:extLst>
      <p:ext uri="{BB962C8B-B14F-4D97-AF65-F5344CB8AC3E}">
        <p14:creationId xmlns:p14="http://schemas.microsoft.com/office/powerpoint/2010/main" val="78825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1988-F80F-EEC0-7EE6-BFFB802F6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40635A1-BC07-2A13-BC3A-A4F17A8A4C4E}"/>
              </a:ext>
            </a:extLst>
          </p:cNvPr>
          <p:cNvSpPr txBox="1">
            <a:spLocks/>
          </p:cNvSpPr>
          <p:nvPr/>
        </p:nvSpPr>
        <p:spPr>
          <a:xfrm>
            <a:off x="228603" y="796397"/>
            <a:ext cx="4241006" cy="3794522"/>
          </a:xfrm>
          <a:prstGeom prst="rect">
            <a:avLst/>
          </a:prstGeom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lnSpc>
                <a:spcPct val="90000"/>
              </a:lnSpc>
              <a:spcBef>
                <a:spcPts val="984"/>
              </a:spcBef>
            </a:pPr>
            <a:r>
              <a:rPr lang="en-US" sz="1400" b="1" dirty="0">
                <a:solidFill>
                  <a:srgbClr val="505050"/>
                </a:solidFill>
                <a:latin typeface="Helvetica"/>
              </a:rPr>
              <a:t>Top application Usage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Synoptic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Autotune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Node Poll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Boss-O-Gram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Boss-O-Schedule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Operations Scopes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Main Injector Beam Loss Monitoring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 err="1">
                <a:solidFill>
                  <a:srgbClr val="505050"/>
                </a:solidFill>
                <a:latin typeface="Helvetica"/>
              </a:rPr>
              <a:t>BoosterDDSCurves</a:t>
            </a:r>
            <a:endParaRPr lang="en-US" sz="1400" dirty="0">
              <a:solidFill>
                <a:srgbClr val="505050"/>
              </a:solidFill>
              <a:latin typeface="Helvetica"/>
            </a:endParaRP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Real Time Plotter Test</a:t>
            </a:r>
          </a:p>
          <a:p>
            <a:pPr marL="342900" indent="-342900">
              <a:lnSpc>
                <a:spcPct val="90000"/>
              </a:lnSpc>
              <a:spcBef>
                <a:spcPts val="984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Helvetica"/>
              </a:rPr>
              <a:t>Muon Tor 704</a:t>
            </a:r>
          </a:p>
          <a:p>
            <a:pPr marL="230188" indent="-230188">
              <a:lnSpc>
                <a:spcPct val="90000"/>
              </a:lnSpc>
              <a:spcBef>
                <a:spcPts val="984"/>
              </a:spcBef>
              <a:buFont typeface="Arial" charset="0"/>
              <a:buChar char="•"/>
            </a:pPr>
            <a:endParaRPr lang="en-US" sz="1400" dirty="0">
              <a:solidFill>
                <a:srgbClr val="505050"/>
              </a:solidFill>
              <a:latin typeface="Helvetica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AF6B3F48-E6D9-74A4-616B-E3522B3C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Java Applications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1639A-5CD8-4608-92E0-2AE71B2B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87" y="784822"/>
            <a:ext cx="4795710" cy="35622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257CF0-8DD4-D66C-FDE7-873454F885B5}"/>
              </a:ext>
            </a:extLst>
          </p:cNvPr>
          <p:cNvSpPr txBox="1"/>
          <p:nvPr/>
        </p:nvSpPr>
        <p:spPr>
          <a:xfrm>
            <a:off x="5494493" y="4277083"/>
            <a:ext cx="269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# of application executions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63408C-6BF7-BAEA-45B7-304A45352730}"/>
              </a:ext>
            </a:extLst>
          </p:cNvPr>
          <p:cNvSpPr txBox="1"/>
          <p:nvPr/>
        </p:nvSpPr>
        <p:spPr>
          <a:xfrm rot="16200000">
            <a:off x="3029196" y="2381296"/>
            <a:ext cx="181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application count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593957-1034-6123-A775-299C973FE69C}"/>
              </a:ext>
            </a:extLst>
          </p:cNvPr>
          <p:cNvSpPr txBox="1"/>
          <p:nvPr/>
        </p:nvSpPr>
        <p:spPr>
          <a:xfrm>
            <a:off x="429419" y="4224136"/>
            <a:ext cx="32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Michael Guzman</a:t>
            </a:r>
          </a:p>
        </p:txBody>
      </p:sp>
    </p:spTree>
    <p:extLst>
      <p:ext uri="{BB962C8B-B14F-4D97-AF65-F5344CB8AC3E}">
        <p14:creationId xmlns:p14="http://schemas.microsoft.com/office/powerpoint/2010/main" val="244322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60C5F-DCD5-5698-01E4-429DC96796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47B735-E349-C780-271A-8DCECFFA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8C4006F-E328-50BB-53C2-23697A8A22B0}"/>
              </a:ext>
            </a:extLst>
          </p:cNvPr>
          <p:cNvSpPr txBox="1">
            <a:spLocks/>
          </p:cNvSpPr>
          <p:nvPr/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Interviewed departments in July 2023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Understand each departments application usage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68 Console applications mentioned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Criticality categories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Core (12): Proposed to Operations Dept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Critical (54): Required for troubleshooting, commissioning, </a:t>
            </a:r>
            <a:r>
              <a:rPr lang="en-US" dirty="0" err="1">
                <a:solidFill>
                  <a:schemeClr val="accent6"/>
                </a:solidFill>
              </a:rPr>
              <a:t>etc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Specialized (2): ‘nice to have’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Categorization from interviews aligns with data analysis based on # of executions, whether an application is mapped to a parameter page, etc.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Not enough money for every single application: this work helps ACORN prioritize with available budget.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Ongoing work: Java application, Synoptic display, and web application analyses.</a:t>
            </a:r>
          </a:p>
        </p:txBody>
      </p:sp>
    </p:spTree>
    <p:extLst>
      <p:ext uri="{BB962C8B-B14F-4D97-AF65-F5344CB8AC3E}">
        <p14:creationId xmlns:p14="http://schemas.microsoft.com/office/powerpoint/2010/main" val="276412533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RN-Presentation-Template-16_9.potx" id="{AB952E5A-97E3-46AF-A319-AC38009624EF}" vid="{25E9AEA1-EDA4-4007-8890-C4B4F012C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D3FF18AD4429BA8EA8D8B30B00F" ma:contentTypeVersion="3" ma:contentTypeDescription="Create a new document." ma:contentTypeScope="" ma:versionID="7b9ce16152e83d29d09d1db294692c7a">
  <xsd:schema xmlns:xsd="http://www.w3.org/2001/XMLSchema" xmlns:xs="http://www.w3.org/2001/XMLSchema" xmlns:p="http://schemas.microsoft.com/office/2006/metadata/properties" xmlns:ns2="e3ee7e7e-8215-47ff-820e-b3babcb40c14" targetNamespace="http://schemas.microsoft.com/office/2006/metadata/properties" ma:root="true" ma:fieldsID="1cbf21c58f25dcb841046ca65b7eecdc" ns2:_="">
    <xsd:import namespace="e3ee7e7e-8215-47ff-820e-b3babcb40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7e7e-8215-47ff-820e-b3babcb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6178F-48EC-4F82-902E-827D30E1E2D6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3ee7e7e-8215-47ff-820e-b3babcb40c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8DE8FD-281D-4C7D-87DF-DE8E513D0619}">
  <ds:schemaRefs>
    <ds:schemaRef ds:uri="e3ee7e7e-8215-47ff-820e-b3babcb40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131</TotalTime>
  <Words>373</Words>
  <Application>Microsoft Macintosh PowerPoint</Application>
  <PresentationFormat>On-screen Show (16:9)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Console application analysis</vt:lpstr>
      <vt:lpstr>Application execution count</vt:lpstr>
      <vt:lpstr>User library compexity</vt:lpstr>
      <vt:lpstr>Java Applications</vt:lpstr>
      <vt:lpstr>Prioritization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Watts</dc:creator>
  <cp:lastModifiedBy>Adam C. Watts</cp:lastModifiedBy>
  <cp:revision>60</cp:revision>
  <cp:lastPrinted>2014-01-20T19:40:21Z</cp:lastPrinted>
  <dcterms:created xsi:type="dcterms:W3CDTF">2023-10-05T21:33:18Z</dcterms:created>
  <dcterms:modified xsi:type="dcterms:W3CDTF">2024-01-26T14:04:53Z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0x01010077FB2D3FF18AD4429BA8EA8D8B30B00F</vt:lpwstr>
  </property>
</Properties>
</file>