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</p:sldMasterIdLst>
  <p:notesMasterIdLst>
    <p:notesMasterId r:id="rId7"/>
  </p:notesMasterIdLst>
  <p:handoutMasterIdLst>
    <p:handoutMasterId r:id="rId8"/>
  </p:handoutMasterIdLst>
  <p:sldIdLst>
    <p:sldId id="294" r:id="rId2"/>
    <p:sldId id="266" r:id="rId3"/>
    <p:sldId id="2982" r:id="rId4"/>
    <p:sldId id="2983" r:id="rId5"/>
    <p:sldId id="2984" r:id="rId6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4C97"/>
    <a:srgbClr val="505050"/>
    <a:srgbClr val="97D7EB"/>
    <a:srgbClr val="98D7EA"/>
    <a:srgbClr val="98D7EB"/>
    <a:srgbClr val="50504E"/>
    <a:srgbClr val="4E4E4E"/>
    <a:srgbClr val="404040"/>
    <a:srgbClr val="63666A"/>
    <a:srgbClr val="99D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39" autoAdjust="0"/>
    <p:restoredTop sz="94694"/>
  </p:normalViewPr>
  <p:slideViewPr>
    <p:cSldViewPr snapToGrid="0" snapToObjects="1" showGuides="1">
      <p:cViewPr varScale="1">
        <p:scale>
          <a:sx n="130" d="100"/>
          <a:sy n="130" d="100"/>
        </p:scale>
        <p:origin x="208" y="696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1/26/24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1/26/24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3366FF-FC5A-AF2F-8982-6C4BF5E497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5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1/26/2024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M. Wong-Squires | MSD Project Updates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1/26/2024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M. Wong-Squires | MSD Project Updates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1/26/2024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M. Wong-Squires | MSD Project Updates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3573826"/>
            <a:ext cx="4251960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solidFill>
                  <a:srgbClr val="505050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3573826"/>
            <a:ext cx="4260850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solidFill>
                  <a:srgbClr val="505050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782771"/>
            <a:ext cx="4251324" cy="2676526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505050"/>
                </a:solidFill>
              </a:defRPr>
            </a:lvl1pPr>
            <a:lvl2pPr>
              <a:defRPr sz="1650">
                <a:solidFill>
                  <a:srgbClr val="505050"/>
                </a:solidFill>
              </a:defRPr>
            </a:lvl2pPr>
            <a:lvl3pPr>
              <a:defRPr sz="1500">
                <a:solidFill>
                  <a:srgbClr val="505050"/>
                </a:solidFill>
              </a:defRPr>
            </a:lvl3pPr>
            <a:lvl4pPr>
              <a:defRPr sz="1350">
                <a:solidFill>
                  <a:srgbClr val="50505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505050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1" y="782771"/>
            <a:ext cx="4260851" cy="2676526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505050"/>
                </a:solidFill>
              </a:defRPr>
            </a:lvl1pPr>
            <a:lvl2pPr>
              <a:defRPr sz="1650">
                <a:solidFill>
                  <a:srgbClr val="505050"/>
                </a:solidFill>
              </a:defRPr>
            </a:lvl2pPr>
            <a:lvl3pPr>
              <a:defRPr sz="1500">
                <a:solidFill>
                  <a:srgbClr val="505050"/>
                </a:solidFill>
              </a:defRPr>
            </a:lvl3pPr>
            <a:lvl4pPr>
              <a:defRPr sz="1350">
                <a:solidFill>
                  <a:srgbClr val="50505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505050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77749"/>
            <a:ext cx="8686800" cy="48130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altLang="en-US"/>
              <a:t>1/26/2024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M. Wong-Squires | MSD Project Updates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9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4193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D440B3-9F17-BFC5-071C-0E749A69DB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BA6F94-E34F-7970-1C5D-1D7967F7B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7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912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A75D36-F305-4A2D-4B28-9B9D51922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715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85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27013" indent="-227013">
              <a:spcBef>
                <a:spcPts val="984"/>
              </a:spcBef>
              <a:buFont typeface="Arial" panose="020B0604020202020204" pitchFamily="34" charset="0"/>
              <a:buChar char="•"/>
              <a:defRPr sz="1600">
                <a:solidFill>
                  <a:srgbClr val="505050"/>
                </a:solidFill>
              </a:defRPr>
            </a:lvl1pPr>
            <a:lvl2pPr marL="514350" marR="0" indent="-231775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1400">
                <a:solidFill>
                  <a:srgbClr val="505050"/>
                </a:solidFill>
              </a:defRPr>
            </a:lvl2pPr>
            <a:lvl3pPr marL="800100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505050"/>
                </a:solidFill>
              </a:defRPr>
            </a:lvl3pPr>
            <a:lvl4pPr marL="108743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Helvetica" panose="020B0604020202020204" pitchFamily="34" charset="0"/>
              <a:buChar char="–"/>
              <a:tabLst/>
              <a:defRPr sz="1200">
                <a:solidFill>
                  <a:srgbClr val="505050"/>
                </a:solidFill>
              </a:defRPr>
            </a:lvl4pPr>
            <a:lvl5pPr marL="1373188" marR="0" indent="-23336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1/26/2024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M. Wong-Squires | MSD Project Updates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27013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27013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1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Second level</a:t>
            </a:r>
          </a:p>
          <a:p>
            <a:pPr marL="285750" marR="0" lvl="2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Third level</a:t>
            </a:r>
          </a:p>
          <a:p>
            <a:pPr marL="285750" marR="0" lvl="3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Fourth level</a:t>
            </a:r>
          </a:p>
          <a:p>
            <a:pPr marL="285750" marR="0" lvl="4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1/26/2024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M. Wong-Squires | MSD Project Updates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4165237"/>
            <a:ext cx="3027894" cy="320908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 marL="1373188" indent="0">
              <a:spcBef>
                <a:spcPts val="984"/>
              </a:spcBef>
              <a:buFont typeface="Arial" panose="020B0604020202020204" pitchFamily="34" charset="0"/>
              <a:buNone/>
              <a:defRPr sz="1200">
                <a:solidFill>
                  <a:srgbClr val="505050"/>
                </a:solidFill>
              </a:defRPr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r>
              <a:rPr lang="en-US"/>
              <a:t>1/26/2024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M. Wong-Squires | MSD Project Updates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37E9888-76A4-76B3-BAD9-CA6F84EBC30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8601" y="728664"/>
            <a:ext cx="3027893" cy="3368538"/>
          </a:xfrm>
          <a:prstGeom prst="rect">
            <a:avLst/>
          </a:prstGeom>
        </p:spPr>
        <p:txBody>
          <a:bodyPr lIns="0" tIns="0" rIns="0" bIns="0"/>
          <a:lstStyle>
            <a:lvl1pPr marL="227013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1/26/2024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M. Wong-Squires | MSD Project Updates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7" r:id="rId2"/>
    <p:sldLayoutId id="2147484125" r:id="rId3"/>
    <p:sldLayoutId id="2147484132" r:id="rId4"/>
    <p:sldLayoutId id="2147484131" r:id="rId5"/>
    <p:sldLayoutId id="2147484129" r:id="rId6"/>
    <p:sldLayoutId id="2147484104" r:id="rId7"/>
    <p:sldLayoutId id="2147484105" r:id="rId8"/>
    <p:sldLayoutId id="2147484120" r:id="rId9"/>
    <p:sldLayoutId id="2147484103" r:id="rId10"/>
    <p:sldLayoutId id="2147484122" r:id="rId11"/>
    <p:sldLayoutId id="2147484116" r:id="rId12"/>
    <p:sldLayoutId id="2147484133" r:id="rId13"/>
  </p:sldLayoutIdLst>
  <p:hf sldNum="0"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Project Activities for MSD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93964" y="3849336"/>
            <a:ext cx="8499231" cy="935794"/>
          </a:xfrm>
        </p:spPr>
        <p:txBody>
          <a:bodyPr/>
          <a:lstStyle/>
          <a:p>
            <a:r>
              <a:rPr lang="en-US" sz="1400" dirty="0" err="1"/>
              <a:t>Mayling</a:t>
            </a:r>
            <a:r>
              <a:rPr lang="en-US" sz="1400" dirty="0"/>
              <a:t> Wong-Squires		</a:t>
            </a:r>
          </a:p>
          <a:p>
            <a:r>
              <a:rPr lang="en-US" dirty="0"/>
              <a:t>AD Operations Friday 9am Meeting</a:t>
            </a:r>
            <a:endParaRPr lang="en-US" sz="1400" dirty="0"/>
          </a:p>
          <a:p>
            <a:r>
              <a:rPr lang="en-US" dirty="0"/>
              <a:t>26 January 2024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6" name="Text Placeholder 1">
            <a:extLst>
              <a:ext uri="{FF2B5EF4-FFF2-40B4-BE49-F238E27FC236}">
                <a16:creationId xmlns:a16="http://schemas.microsoft.com/office/drawing/2014/main" id="{0BF198E0-20C1-6D3A-679F-4596A2554C3C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793914" y="3878626"/>
            <a:ext cx="3188970" cy="949359"/>
          </a:xfrm>
        </p:spPr>
        <p:txBody>
          <a:bodyPr/>
          <a:lstStyle/>
          <a:p>
            <a:r>
              <a:rPr lang="en-US" dirty="0"/>
              <a:t>Exit Collimator:  The installation plan is finalized. Parts are ordered and will be assembled on site. </a:t>
            </a:r>
          </a:p>
        </p:txBody>
      </p:sp>
      <p:sp>
        <p:nvSpPr>
          <p:cNvPr id="24588" name="Text Placeholder 2">
            <a:extLst>
              <a:ext uri="{FF2B5EF4-FFF2-40B4-BE49-F238E27FC236}">
                <a16:creationId xmlns:a16="http://schemas.microsoft.com/office/drawing/2014/main" id="{EE0F27D6-642F-1D04-BF56-4CC5E8CC2421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709649" y="3878626"/>
            <a:ext cx="3923071" cy="949359"/>
          </a:xfrm>
        </p:spPr>
        <p:txBody>
          <a:bodyPr/>
          <a:lstStyle/>
          <a:p>
            <a:r>
              <a:rPr lang="en-US" dirty="0"/>
              <a:t>Electrostatic Septa Stands: 90% assembled.  Wiring harnesses  and connectors are being built and will be ready for testing soon. </a:t>
            </a:r>
          </a:p>
        </p:txBody>
      </p:sp>
      <p:pic>
        <p:nvPicPr>
          <p:cNvPr id="6" name="Content Placeholder 5" descr="A person standing next to a pipe&#10;&#10;Description automatically generated">
            <a:extLst>
              <a:ext uri="{FF2B5EF4-FFF2-40B4-BE49-F238E27FC236}">
                <a16:creationId xmlns:a16="http://schemas.microsoft.com/office/drawing/2014/main" id="{688B59B3-F684-743F-A9F8-CEA13A372762}"/>
              </a:ext>
            </a:extLst>
          </p:cNvPr>
          <p:cNvPicPr>
            <a:picLocks noGrp="1" noChangeAspect="1"/>
          </p:cNvPicPr>
          <p:nvPr>
            <p:ph sz="half" idx="17"/>
          </p:nvPr>
        </p:nvPicPr>
        <p:blipFill rotWithShape="1">
          <a:blip r:embed="rId2"/>
          <a:srcRect l="20136" r="21193" b="-1"/>
          <a:stretch/>
        </p:blipFill>
        <p:spPr>
          <a:xfrm>
            <a:off x="600247" y="776999"/>
            <a:ext cx="3588295" cy="3012133"/>
          </a:xfrm>
          <a:prstGeom prst="rect">
            <a:avLst/>
          </a:prstGeom>
          <a:noFill/>
        </p:spPr>
      </p:pic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45806" y="77391"/>
            <a:ext cx="7583744" cy="542924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="b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altLang="en-US" sz="1950" dirty="0"/>
              <a:t>Mu2e Project Update</a:t>
            </a:r>
            <a:br>
              <a:rPr lang="en-US" altLang="en-US" dirty="0"/>
            </a:br>
            <a:r>
              <a:rPr lang="en-US" altLang="en-US" sz="1200" dirty="0"/>
              <a:t>Christine </a:t>
            </a:r>
            <a:r>
              <a:rPr lang="en-US" altLang="en-US" sz="1200" dirty="0" err="1"/>
              <a:t>Ader</a:t>
            </a:r>
            <a:r>
              <a:rPr lang="en-US" altLang="en-US" sz="1200" dirty="0"/>
              <a:t>, Jason Morin</a:t>
            </a:r>
          </a:p>
        </p:txBody>
      </p:sp>
      <p:sp>
        <p:nvSpPr>
          <p:cNvPr id="24579" name="Date Placeholder 3"/>
          <p:cNvSpPr>
            <a:spLocks noGrp="1"/>
          </p:cNvSpPr>
          <p:nvPr>
            <p:ph type="dt" sz="half" idx="19"/>
          </p:nvPr>
        </p:nvSpPr>
        <p:spPr bwMode="auto">
          <a:xfrm>
            <a:off x="5987654" y="4886325"/>
            <a:ext cx="807244" cy="1809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rmAutofit/>
          </a:bodyPr>
          <a:lstStyle>
            <a:lvl1pPr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557213" indent="-214313"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857250" indent="-171450"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200150" indent="-171450"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1543050" indent="-171450"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18859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2288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25717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29146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>
              <a:spcAft>
                <a:spcPts val="450"/>
              </a:spcAft>
            </a:pPr>
            <a:r>
              <a:rPr lang="en-US" altLang="en-US" sz="900">
                <a:solidFill>
                  <a:srgbClr val="004C97"/>
                </a:solidFill>
              </a:rPr>
              <a:t>1/26/2024</a:t>
            </a: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20"/>
          </p:nvPr>
        </p:nvSpPr>
        <p:spPr bwMode="auto">
          <a:xfrm>
            <a:off x="1747838" y="4886325"/>
            <a:ext cx="4030266" cy="1809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="t" compatLnSpc="1">
            <a:prstTxWarp prst="textNoShape">
              <a:avLst/>
            </a:prstTxWarp>
            <a:normAutofit/>
          </a:bodyPr>
          <a:lstStyle>
            <a:lvl1pPr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557213" indent="-214313"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857250" indent="-171450"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200150" indent="-171450"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1543050" indent="-171450"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18859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2288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25717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29146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>
              <a:spcAft>
                <a:spcPts val="450"/>
              </a:spcAft>
            </a:pPr>
            <a:r>
              <a:rPr lang="en-US" altLang="en-US" sz="900">
                <a:solidFill>
                  <a:srgbClr val="004C97"/>
                </a:solidFill>
              </a:rPr>
              <a:t>M. Wong-Squires | MSD Project Updates</a:t>
            </a:r>
            <a:endParaRPr lang="en-US" altLang="en-US" sz="900" b="1" dirty="0">
              <a:solidFill>
                <a:srgbClr val="004C97"/>
              </a:solidFill>
            </a:endParaRPr>
          </a:p>
        </p:txBody>
      </p:sp>
      <p:pic>
        <p:nvPicPr>
          <p:cNvPr id="3" name="Picture 2" descr="A machine on a pallet&#10;&#10;Description automatically generated">
            <a:extLst>
              <a:ext uri="{FF2B5EF4-FFF2-40B4-BE49-F238E27FC236}">
                <a16:creationId xmlns:a16="http://schemas.microsoft.com/office/drawing/2014/main" id="{667BB326-082A-D37D-4C3A-591C566AF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484" y="776999"/>
            <a:ext cx="3977563" cy="29831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D728218-52A8-D75D-8AB5-A7E759EBF5A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8601" y="855405"/>
            <a:ext cx="4206240" cy="3814917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/>
              <a:t>Emittance Scanners</a:t>
            </a:r>
          </a:p>
          <a:p>
            <a:pPr>
              <a:spcBef>
                <a:spcPts val="0"/>
              </a:spcBef>
            </a:pPr>
            <a:r>
              <a:rPr lang="en-US" dirty="0"/>
              <a:t>MEBT chamber stand has been procured, chamber order is being placed.</a:t>
            </a:r>
          </a:p>
          <a:p>
            <a:pPr>
              <a:spcBef>
                <a:spcPts val="0"/>
              </a:spcBef>
            </a:pPr>
            <a:r>
              <a:rPr lang="en-US" dirty="0"/>
              <a:t>Transportation frame designs completed.</a:t>
            </a:r>
          </a:p>
          <a:p>
            <a:pPr>
              <a:spcBef>
                <a:spcPts val="0"/>
              </a:spcBef>
            </a:pPr>
            <a:r>
              <a:rPr lang="en-US" dirty="0"/>
              <a:t>Procurement for LEBT AES has started.</a:t>
            </a:r>
          </a:p>
          <a:p>
            <a:pPr>
              <a:spcBef>
                <a:spcPts val="0"/>
              </a:spcBef>
            </a:pPr>
            <a:r>
              <a:rPr lang="en-US" dirty="0"/>
              <a:t>Will require a mechanical technician for assembly in ~June.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Diagnostic Cart</a:t>
            </a:r>
          </a:p>
          <a:p>
            <a:pPr>
              <a:spcBef>
                <a:spcPts val="0"/>
              </a:spcBef>
            </a:pPr>
            <a:r>
              <a:rPr lang="en-US" dirty="0"/>
              <a:t>Internal design review in March 2024.</a:t>
            </a:r>
          </a:p>
          <a:p>
            <a:pPr>
              <a:spcBef>
                <a:spcPts val="0"/>
              </a:spcBef>
            </a:pPr>
            <a:r>
              <a:rPr lang="en-US" dirty="0"/>
              <a:t>Radiation simulations for 32 MeV and 177 MeV are complete. </a:t>
            </a:r>
          </a:p>
          <a:p>
            <a:pPr>
              <a:spcBef>
                <a:spcPts val="0"/>
              </a:spcBef>
            </a:pPr>
            <a:r>
              <a:rPr lang="en-US" dirty="0"/>
              <a:t>Starting thermal simulation of the SNS Faraday Cup.</a:t>
            </a:r>
          </a:p>
          <a:p>
            <a:pPr>
              <a:spcBef>
                <a:spcPts val="0"/>
              </a:spcBef>
            </a:pPr>
            <a:r>
              <a:rPr lang="en-US" dirty="0"/>
              <a:t>Writing a transportation plan for movement within the LINAC.</a:t>
            </a:r>
          </a:p>
          <a:p>
            <a:pPr>
              <a:spcBef>
                <a:spcPts val="0"/>
              </a:spcBef>
            </a:pPr>
            <a:r>
              <a:rPr lang="en-US" dirty="0"/>
              <a:t>Work with </a:t>
            </a:r>
            <a:r>
              <a:rPr lang="en-US" dirty="0" err="1"/>
              <a:t>RadiaBeam</a:t>
            </a:r>
            <a:r>
              <a:rPr lang="en-US" dirty="0"/>
              <a:t> has started on the development of the Bunch Shape Monitor.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0EEED-59C5-C748-91CF-671A9B6DA21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3941660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 err="1"/>
              <a:t>Wirescanners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Transportation frame designs completed. </a:t>
            </a:r>
          </a:p>
          <a:p>
            <a:pPr>
              <a:spcBef>
                <a:spcPts val="0"/>
              </a:spcBef>
            </a:pPr>
            <a:r>
              <a:rPr lang="en-US" dirty="0"/>
              <a:t>Started procurement for ceramic frames and MEBT </a:t>
            </a:r>
            <a:r>
              <a:rPr lang="en-US" dirty="0" err="1"/>
              <a:t>wirescanner</a:t>
            </a:r>
            <a:r>
              <a:rPr lang="en-US" dirty="0"/>
              <a:t>.</a:t>
            </a:r>
          </a:p>
          <a:p>
            <a:pPr>
              <a:spcBef>
                <a:spcPts val="0"/>
              </a:spcBef>
            </a:pPr>
            <a:r>
              <a:rPr lang="en-US" dirty="0"/>
              <a:t>Will require a mechanical technician for assembly in ~June.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BPM’s</a:t>
            </a:r>
          </a:p>
          <a:p>
            <a:pPr>
              <a:spcBef>
                <a:spcPts val="0"/>
              </a:spcBef>
            </a:pPr>
            <a:r>
              <a:rPr lang="en-US" dirty="0"/>
              <a:t>MEBT BPM Housings have arrived, buttons expected to be delivered beginning of February.</a:t>
            </a:r>
          </a:p>
          <a:p>
            <a:pPr>
              <a:spcBef>
                <a:spcPts val="0"/>
              </a:spcBef>
            </a:pPr>
            <a:r>
              <a:rPr lang="en-US" dirty="0"/>
              <a:t>Ready to order the prototype of the 2” aperture BPM’s.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Laser Profile Monitor</a:t>
            </a:r>
          </a:p>
          <a:p>
            <a:pPr>
              <a:spcBef>
                <a:spcPts val="0"/>
              </a:spcBef>
            </a:pPr>
            <a:r>
              <a:rPr lang="en-US" dirty="0"/>
              <a:t>Final Design Review in March 2024</a:t>
            </a:r>
          </a:p>
          <a:p>
            <a:pPr>
              <a:spcBef>
                <a:spcPts val="0"/>
              </a:spcBef>
            </a:pPr>
            <a:r>
              <a:rPr lang="en-US" dirty="0"/>
              <a:t>Drafting of fabrication drawings in progress</a:t>
            </a:r>
          </a:p>
          <a:p>
            <a:pPr>
              <a:spcBef>
                <a:spcPts val="0"/>
              </a:spcBef>
            </a:pPr>
            <a:r>
              <a:rPr lang="en-US" dirty="0"/>
              <a:t>Will require mechanical and vacuum technicians for assembly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891CB11-726C-C040-85BF-49CE544C957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1/26/2024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BDECB1C-77ED-8144-2CA0-95BCD94457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Wong-Squires | MSD Project Updates</a:t>
            </a:r>
            <a:endParaRPr lang="en-US" b="1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F43B0B-A5EC-0094-9030-17ACE4F4D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813"/>
            <a:ext cx="8686800" cy="539849"/>
          </a:xfrm>
        </p:spPr>
        <p:txBody>
          <a:bodyPr/>
          <a:lstStyle/>
          <a:p>
            <a:r>
              <a:rPr lang="en-US" dirty="0"/>
              <a:t>PIP-II Instrumentation Update</a:t>
            </a:r>
            <a:br>
              <a:rPr lang="en-US" dirty="0"/>
            </a:br>
            <a:r>
              <a:rPr lang="en-US" sz="1400" dirty="0"/>
              <a:t>Dakota </a:t>
            </a:r>
            <a:r>
              <a:rPr lang="en-US" sz="1400" dirty="0" err="1"/>
              <a:t>Krokosz</a:t>
            </a:r>
            <a:r>
              <a:rPr lang="en-US" sz="1400" dirty="0"/>
              <a:t>, Bob Steinberg</a:t>
            </a:r>
          </a:p>
        </p:txBody>
      </p:sp>
    </p:spTree>
    <p:extLst>
      <p:ext uri="{BB962C8B-B14F-4D97-AF65-F5344CB8AC3E}">
        <p14:creationId xmlns:p14="http://schemas.microsoft.com/office/powerpoint/2010/main" val="2448497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06821DC-9AB4-4161-85D6-99E1C6C23B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600" y="4165237"/>
            <a:ext cx="3027894" cy="32090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Air Compressors/</a:t>
            </a:r>
            <a:r>
              <a:rPr lang="en-US" dirty="0" err="1"/>
              <a:t>Dessicant</a:t>
            </a:r>
            <a:r>
              <a:rPr lang="en-US" dirty="0"/>
              <a:t> Dryers installed and commissioned</a:t>
            </a:r>
            <a:endParaRPr lang="en-US"/>
          </a:p>
        </p:txBody>
      </p:sp>
      <p:pic>
        <p:nvPicPr>
          <p:cNvPr id="10" name="Picture 9" descr="A large machine in a factory&#10;&#10;Description automatically generated">
            <a:extLst>
              <a:ext uri="{FF2B5EF4-FFF2-40B4-BE49-F238E27FC236}">
                <a16:creationId xmlns:a16="http://schemas.microsoft.com/office/drawing/2014/main" id="{2E2F14F3-0576-875A-A943-B97D3F616B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5" r="19468" b="-2"/>
          <a:stretch/>
        </p:blipFill>
        <p:spPr>
          <a:xfrm>
            <a:off x="3660699" y="1032387"/>
            <a:ext cx="4902921" cy="3453758"/>
          </a:xfrm>
          <a:prstGeom prst="rect">
            <a:avLst/>
          </a:prstGeom>
          <a:noFill/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DD0C7AA-05A5-C17F-D1D7-C46E3B9B1D38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/>
              <a:t>1/26/2024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075C52F-47B3-8D7B-32BE-8FA53C46883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/>
              <a:t>M. Wong-Squires | MSD Project Updates</a:t>
            </a:r>
            <a:endParaRPr lang="en-US" b="1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76A84E5-FFB6-6203-D1F5-63B7FDC17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90519"/>
            <a:ext cx="8686800" cy="605893"/>
          </a:xfrm>
        </p:spPr>
        <p:txBody>
          <a:bodyPr anchor="b">
            <a:normAutofit/>
          </a:bodyPr>
          <a:lstStyle/>
          <a:p>
            <a:r>
              <a:rPr lang="en-US" dirty="0"/>
              <a:t>PIP-II LCW Status</a:t>
            </a:r>
            <a:br>
              <a:rPr lang="en-US" dirty="0"/>
            </a:br>
            <a:r>
              <a:rPr lang="en-US" sz="1300" dirty="0"/>
              <a:t>Maurice Ball, Michael </a:t>
            </a:r>
            <a:r>
              <a:rPr lang="en-US" sz="1300" dirty="0" err="1"/>
              <a:t>Geelhoed</a:t>
            </a:r>
            <a:r>
              <a:rPr lang="en-US" sz="1300" dirty="0"/>
              <a:t>, </a:t>
            </a:r>
            <a:r>
              <a:rPr lang="en-US" sz="1300" dirty="0" err="1"/>
              <a:t>Yurick</a:t>
            </a:r>
            <a:r>
              <a:rPr lang="en-US" sz="1300" dirty="0"/>
              <a:t> </a:t>
            </a:r>
            <a:r>
              <a:rPr lang="en-US" sz="1300" dirty="0" err="1"/>
              <a:t>Czajkowski</a:t>
            </a:r>
            <a:r>
              <a:rPr lang="en-US" sz="1300" dirty="0"/>
              <a:t>, Monika Sadowski, Jason </a:t>
            </a:r>
            <a:r>
              <a:rPr lang="en-US" sz="1300" dirty="0" err="1"/>
              <a:t>Grischkat</a:t>
            </a:r>
            <a:endParaRPr lang="en-US" sz="1300" dirty="0"/>
          </a:p>
        </p:txBody>
      </p:sp>
      <p:pic>
        <p:nvPicPr>
          <p:cNvPr id="9" name="Content Placeholder 4" descr="A large machine in a room&#10;&#10;Description automatically generated">
            <a:extLst>
              <a:ext uri="{FF2B5EF4-FFF2-40B4-BE49-F238E27FC236}">
                <a16:creationId xmlns:a16="http://schemas.microsoft.com/office/drawing/2014/main" id="{1201ACA0-437E-7FF1-65F7-AFA1D9B0DD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4" r="35714" b="2"/>
          <a:stretch/>
        </p:blipFill>
        <p:spPr>
          <a:xfrm>
            <a:off x="346585" y="1008776"/>
            <a:ext cx="2776107" cy="30884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8743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315ABDE-E232-9630-ED55-964F9858F8B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3794523"/>
          </a:xfrm>
        </p:spPr>
        <p:txBody>
          <a:bodyPr/>
          <a:lstStyle/>
          <a:p>
            <a:r>
              <a:rPr lang="en-US" dirty="0"/>
              <a:t>Procurement Package for Utility Plant Process Clean Water Piping System is out for Bid</a:t>
            </a:r>
          </a:p>
          <a:p>
            <a:pPr lvl="1"/>
            <a:r>
              <a:rPr lang="en-US" dirty="0"/>
              <a:t>Pre-bid walkthrough completed last week</a:t>
            </a:r>
          </a:p>
          <a:p>
            <a:pPr lvl="1"/>
            <a:r>
              <a:rPr lang="en-US" dirty="0"/>
              <a:t>Responding to questions</a:t>
            </a:r>
          </a:p>
          <a:p>
            <a:pPr lvl="1"/>
            <a:r>
              <a:rPr lang="en-US" dirty="0"/>
              <a:t>Bids due 7 February 2024</a:t>
            </a:r>
          </a:p>
          <a:p>
            <a:endParaRPr lang="en-US" dirty="0"/>
          </a:p>
          <a:p>
            <a:r>
              <a:rPr lang="en-US" dirty="0"/>
              <a:t>Final designs for Warm Front End Piping Manifolds completed</a:t>
            </a:r>
          </a:p>
          <a:p>
            <a:pPr lvl="1"/>
            <a:r>
              <a:rPr lang="en-US" dirty="0"/>
              <a:t>2D Drawings finalized and released in Teamcenter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C46D833-B883-DDD7-BE18-1F339385AE8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1/26/2024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76FD9C4-6A3B-8645-CB2B-12DA6FD68F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Wong-Squires | MSD Project Updates</a:t>
            </a:r>
            <a:endParaRPr lang="en-US" b="1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BA158E6-D77F-EBC7-CC1C-BFAE38A1D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LCW Status (cont’d)</a:t>
            </a:r>
          </a:p>
        </p:txBody>
      </p:sp>
      <p:pic>
        <p:nvPicPr>
          <p:cNvPr id="9" name="Picture 8" descr="A computer generated diagram of a system&#10;&#10;Description automatically generated with medium confidence">
            <a:extLst>
              <a:ext uri="{FF2B5EF4-FFF2-40B4-BE49-F238E27FC236}">
                <a16:creationId xmlns:a16="http://schemas.microsoft.com/office/drawing/2014/main" id="{11AF8B56-685F-F268-AB1E-F77D59BD44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067" y="509722"/>
            <a:ext cx="3314597" cy="23340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E4F8EA-12A8-9622-FB80-E6DFF8B4ED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657" y="2939286"/>
            <a:ext cx="3314597" cy="176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59991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900" dirty="0"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NAL_Powerpoint_16x9_103023" id="{E1BB9EEB-EE7F-6A45-902D-2FAAA9CEF802}" vid="{7D1E3761-D559-8944-983C-6FB4DBA43E8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Fermilab_PPT_090915</Template>
  <TotalTime>165</TotalTime>
  <Words>350</Words>
  <Application>Microsoft Macintosh PowerPoint</Application>
  <PresentationFormat>On-screen Show (16:9)</PresentationFormat>
  <Paragraphs>51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Helvetica</vt:lpstr>
      <vt:lpstr>Fermilab_PPT_090915</vt:lpstr>
      <vt:lpstr>PowerPoint Presentation</vt:lpstr>
      <vt:lpstr>Mu2e Project Update Christine Ader, Jason Morin</vt:lpstr>
      <vt:lpstr>PIP-II Instrumentation Update Dakota Krokosz, Bob Steinberg</vt:lpstr>
      <vt:lpstr>PIP-II LCW Status Maurice Ball, Michael Geelhoed, Yurick Czajkowski, Monika Sadowski, Jason Grischkat</vt:lpstr>
      <vt:lpstr>LCW Status (cont’d)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Mayling L Wong-Squires</dc:creator>
  <cp:lastModifiedBy>Mayling L Wong-Squires</cp:lastModifiedBy>
  <cp:revision>17</cp:revision>
  <cp:lastPrinted>2014-01-20T19:40:21Z</cp:lastPrinted>
  <dcterms:created xsi:type="dcterms:W3CDTF">2023-11-30T22:05:45Z</dcterms:created>
  <dcterms:modified xsi:type="dcterms:W3CDTF">2024-01-26T14:49:00Z</dcterms:modified>
</cp:coreProperties>
</file>