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6"/>
  </p:notesMasterIdLst>
  <p:handoutMasterIdLst>
    <p:handoutMasterId r:id="rId7"/>
  </p:handoutMasterIdLst>
  <p:sldIdLst>
    <p:sldId id="294" r:id="rId2"/>
    <p:sldId id="300" r:id="rId3"/>
    <p:sldId id="303" r:id="rId4"/>
    <p:sldId id="304" r:id="rId5"/>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97D7EB"/>
    <a:srgbClr val="98D7EA"/>
    <a:srgbClr val="98D7EB"/>
    <a:srgbClr val="50504E"/>
    <a:srgbClr val="4E4E4E"/>
    <a:srgbClr val="404040"/>
    <a:srgbClr val="004C97"/>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18" autoAdjust="0"/>
    <p:restoredTop sz="94663"/>
  </p:normalViewPr>
  <p:slideViewPr>
    <p:cSldViewPr snapToGrid="0" snapToObjects="1" showGuides="1">
      <p:cViewPr varScale="1">
        <p:scale>
          <a:sx n="160" d="100"/>
          <a:sy n="160" d="100"/>
        </p:scale>
        <p:origin x="192" y="352"/>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1/19/24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A building with lights in the sky&#10;&#10;Description automatically generated">
            <a:extLst>
              <a:ext uri="{FF2B5EF4-FFF2-40B4-BE49-F238E27FC236}">
                <a16:creationId xmlns:a16="http://schemas.microsoft.com/office/drawing/2014/main" id="{70F9B119-24B9-3498-D3DA-B5A7415ECE86}"/>
              </a:ext>
            </a:extLst>
          </p:cNvPr>
          <p:cNvPicPr>
            <a:picLocks noChangeAspect="1"/>
          </p:cNvPicPr>
          <p:nvPr userDrawn="1"/>
        </p:nvPicPr>
        <p:blipFill>
          <a:blip r:embed="rId2"/>
          <a:stretch>
            <a:fillRect/>
          </a:stretch>
        </p:blipFill>
        <p:spPr>
          <a:xfrm>
            <a:off x="-12979" y="-1151268"/>
            <a:ext cx="9167863" cy="4583932"/>
          </a:xfrm>
          <a:prstGeom prst="rect">
            <a:avLst/>
          </a:prstGeom>
        </p:spPr>
      </p:pic>
      <p:sp>
        <p:nvSpPr>
          <p:cNvPr id="7" name="Text Placeholder 23"/>
          <p:cNvSpPr>
            <a:spLocks noGrp="1"/>
          </p:cNvSpPr>
          <p:nvPr>
            <p:ph type="body" sz="quarter" idx="10" hasCustomPrompt="1"/>
          </p:nvPr>
        </p:nvSpPr>
        <p:spPr>
          <a:xfrm>
            <a:off x="341927" y="420612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44717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FC43F6C8-9787-784D-A422-D50782F1F30B}" type="datetime3">
              <a:rPr lang="en-US" smtClean="0"/>
              <a:t>19 January 2024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Marty Murphy | Beam Transport in Fermilab Accelerators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CB211D1-4B0F-8945-8843-6FD894FAD82C}" type="datetime3">
              <a:rPr lang="en-US" smtClean="0"/>
              <a:t>19 January 2024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Marty Murphy | Beam Transport in Fermilab Accelerators</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2B39DF05-80C0-D64A-9C0B-CA04909C1641}" type="datetime3">
              <a:rPr lang="en-US" smtClean="0"/>
              <a:t>19 January 2024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Marty Murphy | Beam Transport in Fermilab Accelerators</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F000A8E-766F-6B44-A5A7-8BF37203D5E0}" type="datetime3">
              <a:rPr lang="en-US" smtClean="0"/>
              <a:t>19 January 2024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Marty Murphy | Beam Transport in Fermilab Accelerators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C3366FF-FC5A-AF2F-8982-6C4BF5E497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5"/>
          <a:stretch/>
        </p:blipFill>
        <p:spPr>
          <a:xfrm>
            <a:off x="-17762" y="612759"/>
            <a:ext cx="9189720" cy="2508919"/>
          </a:xfrm>
          <a:prstGeom prst="rect">
            <a:avLst/>
          </a:prstGeom>
        </p:spPr>
      </p:pic>
    </p:spTree>
    <p:extLst>
      <p:ext uri="{BB962C8B-B14F-4D97-AF65-F5344CB8AC3E}">
        <p14:creationId xmlns:p14="http://schemas.microsoft.com/office/powerpoint/2010/main" val="248443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3" name="Picture 2">
            <a:extLst>
              <a:ext uri="{FF2B5EF4-FFF2-40B4-BE49-F238E27FC236}">
                <a16:creationId xmlns:a16="http://schemas.microsoft.com/office/drawing/2014/main" id="{90D440B3-9F17-BFC5-071C-0E749A69DBF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7BA6F94-E34F-7970-1C5D-1D7967F7B5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57"/>
          <a:stretch/>
        </p:blipFill>
        <p:spPr>
          <a:xfrm>
            <a:off x="-17762" y="612759"/>
            <a:ext cx="9189720" cy="2508919"/>
          </a:xfrm>
          <a:prstGeom prst="rect">
            <a:avLst/>
          </a:prstGeom>
        </p:spPr>
      </p:pic>
    </p:spTree>
    <p:extLst>
      <p:ext uri="{BB962C8B-B14F-4D97-AF65-F5344CB8AC3E}">
        <p14:creationId xmlns:p14="http://schemas.microsoft.com/office/powerpoint/2010/main" val="376391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2DA75D36-F305-4A2D-4B28-9B9D5192211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126671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76208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AC78C590-0EE1-1A48-9900-08CFBBB4DF07}" type="datetime3">
              <a:rPr lang="en-US" smtClean="0"/>
              <a:t>19 January 2024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Marty Murphy | Beam Transport in Fermilab Accelerators</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6837E1A6-C240-7643-B0D0-48A2FE9EB191}" type="datetime3">
              <a:rPr lang="en-US" smtClean="0"/>
              <a:t>19 January 2024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Marty Murphy | Beam Transport in Fermilab Accelerators</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826ABCB-CE84-B844-BC00-72A2CBE26951}" type="datetime3">
              <a:rPr lang="en-US" smtClean="0"/>
              <a:t>19 January 2024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Marty Murphy | Beam Transport in Fermilab Accelerators</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33" r:id="rId2"/>
    <p:sldLayoutId id="2147484127" r:id="rId3"/>
    <p:sldLayoutId id="2147484125" r:id="rId4"/>
    <p:sldLayoutId id="2147484132" r:id="rId5"/>
    <p:sldLayoutId id="2147484131" r:id="rId6"/>
    <p:sldLayoutId id="2147484129" r:id="rId7"/>
    <p:sldLayoutId id="2147484104" r:id="rId8"/>
    <p:sldLayoutId id="2147484105" r:id="rId9"/>
    <p:sldLayoutId id="2147484120" r:id="rId10"/>
    <p:sldLayoutId id="2147484103" r:id="rId11"/>
    <p:sldLayoutId id="2147484122" r:id="rId12"/>
    <p:sldLayoutId id="2147484116" r:id="rId13"/>
  </p:sldLayoutIdLst>
  <p:hf sldNum="0"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Marty Murphy			</a:t>
            </a:r>
          </a:p>
          <a:p>
            <a:r>
              <a:rPr lang="en-US" sz="1400" dirty="0"/>
              <a:t>26 January 2024</a:t>
            </a:r>
          </a:p>
        </p:txBody>
      </p:sp>
      <p:sp>
        <p:nvSpPr>
          <p:cNvPr id="3" name="Text Placeholder 2"/>
          <p:cNvSpPr>
            <a:spLocks noGrp="1"/>
          </p:cNvSpPr>
          <p:nvPr>
            <p:ph type="body" sz="quarter" idx="11"/>
          </p:nvPr>
        </p:nvSpPr>
        <p:spPr/>
        <p:txBody>
          <a:bodyPr>
            <a:noAutofit/>
          </a:bodyPr>
          <a:lstStyle/>
          <a:p>
            <a:r>
              <a:rPr lang="en-US" sz="2400" dirty="0"/>
              <a:t>0900 AD Scheduling Meeting</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404D3D-8604-053B-7130-2952AE562202}"/>
              </a:ext>
            </a:extLst>
          </p:cNvPr>
          <p:cNvSpPr>
            <a:spLocks noGrp="1"/>
          </p:cNvSpPr>
          <p:nvPr>
            <p:ph type="title"/>
          </p:nvPr>
        </p:nvSpPr>
        <p:spPr/>
        <p:txBody>
          <a:bodyPr/>
          <a:lstStyle/>
          <a:p>
            <a:r>
              <a:rPr lang="en-US" dirty="0"/>
              <a:t>This Week </a:t>
            </a:r>
          </a:p>
        </p:txBody>
      </p:sp>
      <p:sp>
        <p:nvSpPr>
          <p:cNvPr id="4" name="Date Placeholder 3">
            <a:extLst>
              <a:ext uri="{FF2B5EF4-FFF2-40B4-BE49-F238E27FC236}">
                <a16:creationId xmlns:a16="http://schemas.microsoft.com/office/drawing/2014/main" id="{120600C3-BC96-B0A9-9F35-605BE21A1ED5}"/>
              </a:ext>
            </a:extLst>
          </p:cNvPr>
          <p:cNvSpPr>
            <a:spLocks noGrp="1"/>
          </p:cNvSpPr>
          <p:nvPr>
            <p:ph type="dt" sz="half" idx="2"/>
          </p:nvPr>
        </p:nvSpPr>
        <p:spPr/>
        <p:txBody>
          <a:bodyPr/>
          <a:lstStyle/>
          <a:p>
            <a:pPr>
              <a:defRPr/>
            </a:pPr>
            <a:fld id="{8D79FD37-D901-404A-A95F-658A40FB8962}" type="datetime3">
              <a:rPr lang="en-US" smtClean="0"/>
              <a:t>19 January 2024</a:t>
            </a:fld>
            <a:endParaRPr lang="en-US" dirty="0"/>
          </a:p>
        </p:txBody>
      </p:sp>
      <p:sp>
        <p:nvSpPr>
          <p:cNvPr id="5" name="Footer Placeholder 4">
            <a:extLst>
              <a:ext uri="{FF2B5EF4-FFF2-40B4-BE49-F238E27FC236}">
                <a16:creationId xmlns:a16="http://schemas.microsoft.com/office/drawing/2014/main" id="{F03DD5E7-60E3-3D9F-749A-426E14679632}"/>
              </a:ext>
            </a:extLst>
          </p:cNvPr>
          <p:cNvSpPr>
            <a:spLocks noGrp="1"/>
          </p:cNvSpPr>
          <p:nvPr>
            <p:ph type="ftr" sz="quarter" idx="3"/>
          </p:nvPr>
        </p:nvSpPr>
        <p:spPr/>
        <p:txBody>
          <a:bodyPr/>
          <a:lstStyle/>
          <a:p>
            <a:pPr>
              <a:defRPr/>
            </a:pPr>
            <a:r>
              <a:rPr lang="en-US" dirty="0"/>
              <a:t>Marty Murphy | Beam Transport in Fermilab Accelerators</a:t>
            </a:r>
            <a:endParaRPr lang="en-US" b="1" dirty="0"/>
          </a:p>
        </p:txBody>
      </p:sp>
      <p:sp>
        <p:nvSpPr>
          <p:cNvPr id="11" name="TextBox 10">
            <a:extLst>
              <a:ext uri="{FF2B5EF4-FFF2-40B4-BE49-F238E27FC236}">
                <a16:creationId xmlns:a16="http://schemas.microsoft.com/office/drawing/2014/main" id="{E247BD68-DE88-1418-6ABE-CF3CA7423C81}"/>
              </a:ext>
            </a:extLst>
          </p:cNvPr>
          <p:cNvSpPr txBox="1"/>
          <p:nvPr/>
        </p:nvSpPr>
        <p:spPr>
          <a:xfrm>
            <a:off x="228599" y="532392"/>
            <a:ext cx="8686800" cy="4278094"/>
          </a:xfrm>
          <a:prstGeom prst="rect">
            <a:avLst/>
          </a:prstGeom>
          <a:noFill/>
        </p:spPr>
        <p:txBody>
          <a:bodyPr wrap="square" rtlCol="0">
            <a:spAutoFit/>
          </a:bodyPr>
          <a:lstStyle/>
          <a:p>
            <a:pPr marL="628650" lvl="1" indent="-171450">
              <a:buFont typeface="Arial" panose="020B0604020202020204" pitchFamily="34" charset="0"/>
              <a:buChar char="•"/>
            </a:pPr>
            <a:r>
              <a:rPr lang="en-US" sz="1600" dirty="0">
                <a:latin typeface="Helvetica" pitchFamily="2" charset="0"/>
              </a:rPr>
              <a:t>Completed valve repair on BV825 in MI-8.</a:t>
            </a:r>
          </a:p>
          <a:p>
            <a:pPr marL="628650" lvl="1" indent="-171450">
              <a:buFont typeface="Arial" panose="020B0604020202020204" pitchFamily="34" charset="0"/>
              <a:buChar char="•"/>
            </a:pPr>
            <a:r>
              <a:rPr lang="en-US" sz="1600" dirty="0">
                <a:latin typeface="Helvetica" pitchFamily="2" charset="0"/>
              </a:rPr>
              <a:t>Pulled and terminated new cables for MI </a:t>
            </a:r>
            <a:r>
              <a:rPr lang="en-US" sz="1600" dirty="0" err="1">
                <a:latin typeface="Helvetica" pitchFamily="2" charset="0"/>
              </a:rPr>
              <a:t>sextupoles</a:t>
            </a:r>
            <a:r>
              <a:rPr lang="en-US" sz="1600" dirty="0">
                <a:latin typeface="Helvetica" pitchFamily="2" charset="0"/>
              </a:rPr>
              <a:t>.</a:t>
            </a:r>
          </a:p>
          <a:p>
            <a:pPr marL="628650" lvl="1" indent="-171450">
              <a:buFont typeface="Arial" panose="020B0604020202020204" pitchFamily="34" charset="0"/>
              <a:buChar char="•"/>
            </a:pPr>
            <a:r>
              <a:rPr lang="en-US" sz="1600" dirty="0">
                <a:latin typeface="Helvetica" pitchFamily="2" charset="0"/>
              </a:rPr>
              <a:t>BNB/Booster CDC testing was completed on Tuesday (this required no access to MI-10 or MI-8).</a:t>
            </a:r>
          </a:p>
          <a:p>
            <a:pPr marL="628650" lvl="1" indent="-171450">
              <a:buFont typeface="Arial" panose="020B0604020202020204" pitchFamily="34" charset="0"/>
              <a:buChar char="•"/>
            </a:pPr>
            <a:r>
              <a:rPr lang="en-US" sz="1600" dirty="0">
                <a:latin typeface="Helvetica" pitchFamily="2" charset="0"/>
              </a:rPr>
              <a:t>Thanks to MSD &amp; TD for repairing the dripper on LAM61-B</a:t>
            </a:r>
          </a:p>
          <a:p>
            <a:pPr marL="628650" lvl="1" indent="-171450">
              <a:buFont typeface="Arial" panose="020B0604020202020204" pitchFamily="34" charset="0"/>
              <a:buChar char="•"/>
            </a:pPr>
            <a:r>
              <a:rPr lang="en-US" sz="1600" dirty="0">
                <a:latin typeface="Helvetica" pitchFamily="2" charset="0"/>
              </a:rPr>
              <a:t>Initial attempts to repair Q110 were not successful.  Various repair methods are being explored in parallel up to and including magnet replacement.  There is an “electrically” good spare in the tunnel now.  Not sure of status of hydrostatic pressure testing.</a:t>
            </a:r>
          </a:p>
          <a:p>
            <a:pPr marL="628650" lvl="1" indent="-171450">
              <a:buFont typeface="Arial" panose="020B0604020202020204" pitchFamily="34" charset="0"/>
              <a:buChar char="•"/>
            </a:pPr>
            <a:r>
              <a:rPr lang="en-US" sz="1600" dirty="0">
                <a:latin typeface="Helvetica" pitchFamily="2" charset="0"/>
              </a:rPr>
              <a:t>Various small tasks completed in the tunnel and service buildings.</a:t>
            </a:r>
          </a:p>
          <a:p>
            <a:pPr marL="628650" lvl="1" indent="-171450">
              <a:buFont typeface="Arial" panose="020B0604020202020204" pitchFamily="34" charset="0"/>
              <a:buChar char="•"/>
            </a:pPr>
            <a:r>
              <a:rPr lang="en-US" sz="1600" dirty="0">
                <a:latin typeface="Helvetica" pitchFamily="2" charset="0"/>
              </a:rPr>
              <a:t>RF repairs in the tunnel are complete and Anode supply VCBs were switched ON at MI60.</a:t>
            </a:r>
          </a:p>
          <a:p>
            <a:pPr marL="628650" lvl="1" indent="-171450">
              <a:buFont typeface="Arial" panose="020B0604020202020204" pitchFamily="34" charset="0"/>
              <a:buChar char="•"/>
            </a:pPr>
            <a:r>
              <a:rPr lang="en-US" sz="1600" dirty="0">
                <a:latin typeface="Helvetica" pitchFamily="2" charset="0"/>
              </a:rPr>
              <a:t>SAD/ASE writing is on-going.</a:t>
            </a:r>
          </a:p>
          <a:p>
            <a:pPr marL="628650" lvl="1" indent="-171450">
              <a:buFont typeface="Arial" panose="020B0604020202020204" pitchFamily="34" charset="0"/>
              <a:buChar char="•"/>
            </a:pPr>
            <a:endParaRPr lang="en-US" sz="1600" dirty="0">
              <a:latin typeface="Helvetica" pitchFamily="2" charset="0"/>
            </a:endParaRPr>
          </a:p>
          <a:p>
            <a:pPr marL="628650" lvl="1" indent="-171450">
              <a:buFont typeface="Arial" panose="020B0604020202020204" pitchFamily="34" charset="0"/>
              <a:buChar char="•"/>
            </a:pPr>
            <a:endParaRPr lang="en-US" sz="1600" dirty="0">
              <a:latin typeface="Helvetica" pitchFamily="2" charset="0"/>
            </a:endParaRPr>
          </a:p>
          <a:p>
            <a:pPr marL="628650" lvl="1" indent="-171450">
              <a:buFont typeface="Arial" panose="020B0604020202020204" pitchFamily="34" charset="0"/>
              <a:buChar char="•"/>
            </a:pPr>
            <a:endParaRPr lang="en-US" sz="1600" dirty="0">
              <a:latin typeface="Helvetica" pitchFamily="2" charset="0"/>
            </a:endParaRPr>
          </a:p>
          <a:p>
            <a:pPr marL="628650" lvl="1" indent="-171450">
              <a:buFont typeface="Arial" panose="020B0604020202020204" pitchFamily="34" charset="0"/>
              <a:buChar char="•"/>
            </a:pPr>
            <a:endParaRPr lang="en-US" sz="1600" dirty="0">
              <a:latin typeface="Helvetica" pitchFamily="2" charset="0"/>
            </a:endParaRPr>
          </a:p>
          <a:p>
            <a:endParaRPr lang="en-US" sz="1600" dirty="0">
              <a:latin typeface="Helvetica" pitchFamily="2" charset="0"/>
            </a:endParaRPr>
          </a:p>
        </p:txBody>
      </p:sp>
    </p:spTree>
    <p:extLst>
      <p:ext uri="{BB962C8B-B14F-4D97-AF65-F5344CB8AC3E}">
        <p14:creationId xmlns:p14="http://schemas.microsoft.com/office/powerpoint/2010/main" val="265376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404D3D-8604-053B-7130-2952AE562202}"/>
              </a:ext>
            </a:extLst>
          </p:cNvPr>
          <p:cNvSpPr>
            <a:spLocks noGrp="1"/>
          </p:cNvSpPr>
          <p:nvPr>
            <p:ph type="title"/>
          </p:nvPr>
        </p:nvSpPr>
        <p:spPr>
          <a:xfrm>
            <a:off x="228600" y="106742"/>
            <a:ext cx="8686800" cy="320908"/>
          </a:xfrm>
        </p:spPr>
        <p:txBody>
          <a:bodyPr/>
          <a:lstStyle/>
          <a:p>
            <a:r>
              <a:rPr lang="en-US" dirty="0"/>
              <a:t>Current Status</a:t>
            </a:r>
          </a:p>
        </p:txBody>
      </p:sp>
      <p:sp>
        <p:nvSpPr>
          <p:cNvPr id="4" name="Date Placeholder 3">
            <a:extLst>
              <a:ext uri="{FF2B5EF4-FFF2-40B4-BE49-F238E27FC236}">
                <a16:creationId xmlns:a16="http://schemas.microsoft.com/office/drawing/2014/main" id="{120600C3-BC96-B0A9-9F35-605BE21A1ED5}"/>
              </a:ext>
            </a:extLst>
          </p:cNvPr>
          <p:cNvSpPr>
            <a:spLocks noGrp="1"/>
          </p:cNvSpPr>
          <p:nvPr>
            <p:ph type="dt" sz="half" idx="2"/>
          </p:nvPr>
        </p:nvSpPr>
        <p:spPr/>
        <p:txBody>
          <a:bodyPr/>
          <a:lstStyle/>
          <a:p>
            <a:pPr>
              <a:defRPr/>
            </a:pPr>
            <a:fld id="{53963D80-4B9E-5643-BC0A-FD15F54AB906}" type="datetime3">
              <a:rPr lang="en-US" smtClean="0"/>
              <a:t>19 January 2024</a:t>
            </a:fld>
            <a:endParaRPr lang="en-US" dirty="0"/>
          </a:p>
        </p:txBody>
      </p:sp>
      <p:sp>
        <p:nvSpPr>
          <p:cNvPr id="5" name="Footer Placeholder 4">
            <a:extLst>
              <a:ext uri="{FF2B5EF4-FFF2-40B4-BE49-F238E27FC236}">
                <a16:creationId xmlns:a16="http://schemas.microsoft.com/office/drawing/2014/main" id="{F03DD5E7-60E3-3D9F-749A-426E14679632}"/>
              </a:ext>
            </a:extLst>
          </p:cNvPr>
          <p:cNvSpPr>
            <a:spLocks noGrp="1"/>
          </p:cNvSpPr>
          <p:nvPr>
            <p:ph type="ftr" sz="quarter" idx="3"/>
          </p:nvPr>
        </p:nvSpPr>
        <p:spPr/>
        <p:txBody>
          <a:bodyPr/>
          <a:lstStyle/>
          <a:p>
            <a:pPr>
              <a:defRPr/>
            </a:pPr>
            <a:r>
              <a:rPr lang="en-US" dirty="0"/>
              <a:t>Marty Murphy | Beam Transport in Fermilab Accelerators</a:t>
            </a:r>
            <a:endParaRPr lang="en-US" b="1" dirty="0"/>
          </a:p>
        </p:txBody>
      </p:sp>
      <p:sp>
        <p:nvSpPr>
          <p:cNvPr id="11" name="TextBox 10">
            <a:extLst>
              <a:ext uri="{FF2B5EF4-FFF2-40B4-BE49-F238E27FC236}">
                <a16:creationId xmlns:a16="http://schemas.microsoft.com/office/drawing/2014/main" id="{E247BD68-DE88-1418-6ABE-CF3CA7423C81}"/>
              </a:ext>
            </a:extLst>
          </p:cNvPr>
          <p:cNvSpPr txBox="1"/>
          <p:nvPr/>
        </p:nvSpPr>
        <p:spPr>
          <a:xfrm>
            <a:off x="228599" y="409224"/>
            <a:ext cx="8686800" cy="830997"/>
          </a:xfrm>
          <a:prstGeom prst="rect">
            <a:avLst/>
          </a:prstGeom>
          <a:noFill/>
        </p:spPr>
        <p:txBody>
          <a:bodyPr wrap="square" rtlCol="0">
            <a:spAutoFit/>
          </a:bodyPr>
          <a:lstStyle/>
          <a:p>
            <a:pPr marL="171450" indent="-171450">
              <a:buFont typeface="Arial" panose="020B0604020202020204" pitchFamily="34" charset="0"/>
              <a:buChar char="•"/>
            </a:pPr>
            <a:r>
              <a:rPr lang="en-US" sz="1600" dirty="0" err="1">
                <a:latin typeface="Helvetica" pitchFamily="2" charset="0"/>
              </a:rPr>
              <a:t>NuMI</a:t>
            </a:r>
            <a:r>
              <a:rPr lang="en-US" sz="1600" dirty="0">
                <a:latin typeface="Helvetica" pitchFamily="2" charset="0"/>
              </a:rPr>
              <a:t> Q110 repairs continue today.</a:t>
            </a:r>
          </a:p>
          <a:p>
            <a:pPr marL="171450" indent="-171450">
              <a:buFont typeface="Arial" panose="020B0604020202020204" pitchFamily="34" charset="0"/>
              <a:buChar char="•"/>
            </a:pPr>
            <a:r>
              <a:rPr lang="en-US" sz="1600" dirty="0">
                <a:latin typeface="Helvetica" pitchFamily="2" charset="0"/>
              </a:rPr>
              <a:t>Plan to start RF pulsing today.</a:t>
            </a:r>
          </a:p>
          <a:p>
            <a:pPr marL="171450" indent="-171450">
              <a:buFont typeface="Arial" panose="020B0604020202020204" pitchFamily="34" charset="0"/>
              <a:buChar char="•"/>
            </a:pPr>
            <a:r>
              <a:rPr lang="en-US" sz="1600" dirty="0">
                <a:latin typeface="Helvetica" pitchFamily="2" charset="0"/>
              </a:rPr>
              <a:t>Repairs of leaking magnets continues in F-Sector.</a:t>
            </a:r>
          </a:p>
        </p:txBody>
      </p:sp>
      <p:sp>
        <p:nvSpPr>
          <p:cNvPr id="2" name="Title 2">
            <a:extLst>
              <a:ext uri="{FF2B5EF4-FFF2-40B4-BE49-F238E27FC236}">
                <a16:creationId xmlns:a16="http://schemas.microsoft.com/office/drawing/2014/main" id="{9B04E21F-DE0F-4515-EA43-E3374E392435}"/>
              </a:ext>
            </a:extLst>
          </p:cNvPr>
          <p:cNvSpPr txBox="1">
            <a:spLocks/>
          </p:cNvSpPr>
          <p:nvPr/>
        </p:nvSpPr>
        <p:spPr>
          <a:xfrm>
            <a:off x="228599" y="1623170"/>
            <a:ext cx="8686800" cy="320908"/>
          </a:xfrm>
          <a:prstGeom prst="rect">
            <a:avLst/>
          </a:prstGeom>
        </p:spPr>
        <p:txBody>
          <a:bodyPr lIns="0" tIns="0" rIns="0" bIns="0" anchor="b" anchorCtr="0"/>
          <a:lstStyle>
            <a:lvl1pPr algn="l" defTabSz="457200" rtl="0" eaLnBrk="1" fontAlgn="base" hangingPunct="1">
              <a:spcBef>
                <a:spcPct val="0"/>
              </a:spcBef>
              <a:spcAft>
                <a:spcPct val="0"/>
              </a:spcAft>
              <a:defRPr sz="195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Plan for Friday &amp; Next Week</a:t>
            </a:r>
          </a:p>
        </p:txBody>
      </p:sp>
      <p:sp>
        <p:nvSpPr>
          <p:cNvPr id="6" name="TextBox 5">
            <a:extLst>
              <a:ext uri="{FF2B5EF4-FFF2-40B4-BE49-F238E27FC236}">
                <a16:creationId xmlns:a16="http://schemas.microsoft.com/office/drawing/2014/main" id="{E76E9C13-A4A4-FC60-5BF4-B23C9E2DEA57}"/>
              </a:ext>
            </a:extLst>
          </p:cNvPr>
          <p:cNvSpPr txBox="1"/>
          <p:nvPr/>
        </p:nvSpPr>
        <p:spPr>
          <a:xfrm>
            <a:off x="228599" y="1956394"/>
            <a:ext cx="8686800" cy="1815882"/>
          </a:xfrm>
          <a:prstGeom prst="rect">
            <a:avLst/>
          </a:prstGeom>
          <a:noFill/>
        </p:spPr>
        <p:txBody>
          <a:bodyPr wrap="square" rtlCol="0">
            <a:spAutoFit/>
          </a:bodyPr>
          <a:lstStyle/>
          <a:p>
            <a:pPr marL="171450" indent="-171450">
              <a:buFont typeface="Arial" panose="020B0604020202020204" pitchFamily="34" charset="0"/>
              <a:buChar char="•"/>
            </a:pPr>
            <a:r>
              <a:rPr lang="en-US" sz="1600" dirty="0">
                <a:latin typeface="Helvetica" pitchFamily="2" charset="0"/>
              </a:rPr>
              <a:t>Continue tunnel work as required.</a:t>
            </a:r>
          </a:p>
          <a:p>
            <a:pPr marL="171450" indent="-171450">
              <a:buFont typeface="Arial" panose="020B0604020202020204" pitchFamily="34" charset="0"/>
              <a:buChar char="•"/>
            </a:pPr>
            <a:r>
              <a:rPr lang="en-US" sz="1600" dirty="0">
                <a:latin typeface="Helvetica" pitchFamily="2" charset="0"/>
              </a:rPr>
              <a:t>Energize MOS-89 at KRSS to check out MI beamline power supplies and complete MI CDC testing.</a:t>
            </a:r>
          </a:p>
          <a:p>
            <a:pPr marL="171450" indent="-171450">
              <a:buFont typeface="Arial" panose="020B0604020202020204" pitchFamily="34" charset="0"/>
              <a:buChar char="•"/>
            </a:pPr>
            <a:r>
              <a:rPr lang="en-US" sz="1600" dirty="0">
                <a:latin typeface="Helvetica" pitchFamily="2" charset="0"/>
              </a:rPr>
              <a:t>ISD wishes access pump Motor Control Centers at MI10, MI20 and MI40 to harvest MCC starter cards and inspect wire dimensions.</a:t>
            </a:r>
          </a:p>
          <a:p>
            <a:pPr marL="171450" indent="-171450">
              <a:buFont typeface="Arial" panose="020B0604020202020204" pitchFamily="34" charset="0"/>
              <a:buChar char="•"/>
            </a:pPr>
            <a:r>
              <a:rPr lang="en-US" sz="1600" dirty="0">
                <a:latin typeface="Helvetica" pitchFamily="2" charset="0"/>
              </a:rPr>
              <a:t>Complete SAD/ASE documents for submission.</a:t>
            </a:r>
          </a:p>
          <a:p>
            <a:pPr marL="171450" indent="-171450">
              <a:buFont typeface="Arial" panose="020B0604020202020204" pitchFamily="34" charset="0"/>
              <a:buChar char="•"/>
            </a:pPr>
            <a:endParaRPr lang="en-US" sz="1600" dirty="0">
              <a:latin typeface="Helvetica" pitchFamily="2" charset="0"/>
            </a:endParaRPr>
          </a:p>
        </p:txBody>
      </p:sp>
    </p:spTree>
    <p:extLst>
      <p:ext uri="{BB962C8B-B14F-4D97-AF65-F5344CB8AC3E}">
        <p14:creationId xmlns:p14="http://schemas.microsoft.com/office/powerpoint/2010/main" val="87846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erson standing in a factory&#10;&#10;Description automatically generated">
            <a:extLst>
              <a:ext uri="{FF2B5EF4-FFF2-40B4-BE49-F238E27FC236}">
                <a16:creationId xmlns:a16="http://schemas.microsoft.com/office/drawing/2014/main" id="{650C05F7-94F0-31CD-3CA4-88F1B3E4AB2D}"/>
              </a:ext>
            </a:extLst>
          </p:cNvPr>
          <p:cNvPicPr>
            <a:picLocks noGrp="1" noChangeAspect="1"/>
          </p:cNvPicPr>
          <p:nvPr>
            <p:ph idx="1"/>
          </p:nvPr>
        </p:nvPicPr>
        <p:blipFill>
          <a:blip r:embed="rId2"/>
          <a:stretch>
            <a:fillRect/>
          </a:stretch>
        </p:blipFill>
        <p:spPr>
          <a:xfrm>
            <a:off x="914400" y="83184"/>
            <a:ext cx="6560668" cy="4686191"/>
          </a:xfrm>
        </p:spPr>
      </p:pic>
      <p:sp>
        <p:nvSpPr>
          <p:cNvPr id="3" name="Title 2">
            <a:extLst>
              <a:ext uri="{FF2B5EF4-FFF2-40B4-BE49-F238E27FC236}">
                <a16:creationId xmlns:a16="http://schemas.microsoft.com/office/drawing/2014/main" id="{D6148B13-FE70-40E8-80B3-EF06AF0B2099}"/>
              </a:ext>
            </a:extLst>
          </p:cNvPr>
          <p:cNvSpPr>
            <a:spLocks noGrp="1"/>
          </p:cNvSpPr>
          <p:nvPr>
            <p:ph type="title"/>
          </p:nvPr>
        </p:nvSpPr>
        <p:spPr>
          <a:xfrm>
            <a:off x="4423123" y="1684898"/>
            <a:ext cx="2640231" cy="2710766"/>
          </a:xfrm>
        </p:spPr>
        <p:txBody>
          <a:bodyPr/>
          <a:lstStyle/>
          <a:p>
            <a:r>
              <a:rPr lang="en-US" sz="1800" dirty="0"/>
              <a:t>Many Thanks to Dave </a:t>
            </a:r>
            <a:r>
              <a:rPr lang="en-US" sz="1800" dirty="0" err="1"/>
              <a:t>Capista</a:t>
            </a:r>
            <a:r>
              <a:rPr lang="en-US" sz="1800" dirty="0"/>
              <a:t> for His Leadership, Work Ethic and Dedication to the AD over 39 Years.</a:t>
            </a:r>
            <a:br>
              <a:rPr lang="en-US" sz="1800" dirty="0"/>
            </a:br>
            <a:br>
              <a:rPr lang="en-US" sz="1800" dirty="0"/>
            </a:br>
            <a:r>
              <a:rPr lang="en-US" sz="1800" dirty="0">
                <a:solidFill>
                  <a:srgbClr val="FF0000"/>
                </a:solidFill>
              </a:rPr>
              <a:t>Please join us tonight at the UC to wish him well.</a:t>
            </a:r>
          </a:p>
        </p:txBody>
      </p:sp>
      <p:sp>
        <p:nvSpPr>
          <p:cNvPr id="4" name="Date Placeholder 3">
            <a:extLst>
              <a:ext uri="{FF2B5EF4-FFF2-40B4-BE49-F238E27FC236}">
                <a16:creationId xmlns:a16="http://schemas.microsoft.com/office/drawing/2014/main" id="{9691F339-FDF3-DDA5-9E53-E3FE8EC0AFE5}"/>
              </a:ext>
            </a:extLst>
          </p:cNvPr>
          <p:cNvSpPr>
            <a:spLocks noGrp="1"/>
          </p:cNvSpPr>
          <p:nvPr>
            <p:ph type="dt" sz="half" idx="2"/>
          </p:nvPr>
        </p:nvSpPr>
        <p:spPr/>
        <p:txBody>
          <a:bodyPr/>
          <a:lstStyle/>
          <a:p>
            <a:pPr>
              <a:defRPr/>
            </a:pPr>
            <a:fld id="{AC78C590-0EE1-1A48-9900-08CFBBB4DF07}" type="datetime3">
              <a:rPr lang="en-US" smtClean="0"/>
              <a:t>26 January 2024</a:t>
            </a:fld>
            <a:endParaRPr lang="en-US" dirty="0"/>
          </a:p>
        </p:txBody>
      </p:sp>
      <p:sp>
        <p:nvSpPr>
          <p:cNvPr id="5" name="Footer Placeholder 4">
            <a:extLst>
              <a:ext uri="{FF2B5EF4-FFF2-40B4-BE49-F238E27FC236}">
                <a16:creationId xmlns:a16="http://schemas.microsoft.com/office/drawing/2014/main" id="{37643700-302E-C74D-1E6A-35EBDE8D8EF4}"/>
              </a:ext>
            </a:extLst>
          </p:cNvPr>
          <p:cNvSpPr>
            <a:spLocks noGrp="1"/>
          </p:cNvSpPr>
          <p:nvPr>
            <p:ph type="ftr" sz="quarter" idx="3"/>
          </p:nvPr>
        </p:nvSpPr>
        <p:spPr/>
        <p:txBody>
          <a:bodyPr/>
          <a:lstStyle/>
          <a:p>
            <a:pPr>
              <a:defRPr/>
            </a:pPr>
            <a:r>
              <a:rPr lang="en-US"/>
              <a:t>Marty Murphy | Beam Transport in Fermilab Accelerators</a:t>
            </a:r>
            <a:endParaRPr lang="en-US" b="1" dirty="0"/>
          </a:p>
        </p:txBody>
      </p:sp>
    </p:spTree>
    <p:extLst>
      <p:ext uri="{BB962C8B-B14F-4D97-AF65-F5344CB8AC3E}">
        <p14:creationId xmlns:p14="http://schemas.microsoft.com/office/powerpoint/2010/main" val="160129254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NAL_Powerpoint_16x9_103023" id="{E1BB9EEB-EE7F-6A45-902D-2FAAA9CEF802}" vid="{7D1E3761-D559-8944-983C-6FB4DBA43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25624</TotalTime>
  <Words>286</Words>
  <Application>Microsoft Macintosh PowerPoint</Application>
  <PresentationFormat>On-screen Show (16:9)</PresentationFormat>
  <Paragraphs>31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vt:lpstr>
      <vt:lpstr>Fermilab_PPT_090915</vt:lpstr>
      <vt:lpstr>PowerPoint Presentation</vt:lpstr>
      <vt:lpstr>This Week </vt:lpstr>
      <vt:lpstr>Current Status</vt:lpstr>
      <vt:lpstr>Many Thanks to Dave Capista for His Leadership, Work Ethic and Dedication to the AD over 39 Years.  Please join us tonight at the UC to wish him well.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Murphy</dc:creator>
  <cp:lastModifiedBy>Martin Murphy</cp:lastModifiedBy>
  <cp:revision>7</cp:revision>
  <cp:lastPrinted>2014-01-20T19:40:21Z</cp:lastPrinted>
  <dcterms:created xsi:type="dcterms:W3CDTF">2023-12-04T20:44:29Z</dcterms:created>
  <dcterms:modified xsi:type="dcterms:W3CDTF">2024-01-26T14:57:42Z</dcterms:modified>
</cp:coreProperties>
</file>