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9"/>
  </p:notesMasterIdLst>
  <p:handoutMasterIdLst>
    <p:handoutMasterId r:id="rId10"/>
  </p:handoutMasterIdLst>
  <p:sldIdLst>
    <p:sldId id="294" r:id="rId6"/>
    <p:sldId id="343" r:id="rId7"/>
    <p:sldId id="342" r:id="rId8"/>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9744F9-3F17-409E-2F42-3B4DE116F763}" name="Noah M. Curfman" initials="NC" userId="SCURFMAN"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ah M. Curfman" initials="NC" lastIdx="1" clrIdx="0">
    <p:extLst>
      <p:ext uri="{19B8F6BF-5375-455C-9EA6-DF929625EA0E}">
        <p15:presenceInfo xmlns:p15="http://schemas.microsoft.com/office/powerpoint/2012/main" userId="SCURFMAN" providerId="AD"/>
      </p:ext>
    </p:extLst>
  </p:cmAuthor>
  <p:cmAuthor id="2" name="Noah M. Curfman" initials="NMC" lastIdx="1" clrIdx="1">
    <p:extLst>
      <p:ext uri="{19B8F6BF-5375-455C-9EA6-DF929625EA0E}">
        <p15:presenceInfo xmlns:p15="http://schemas.microsoft.com/office/powerpoint/2012/main" userId="S::ncurfman@services.fnal.gov::85677e98-ab8c-4280-8e54-ec63c7d39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97D7EB"/>
    <a:srgbClr val="98D7EA"/>
    <a:srgbClr val="98D7EB"/>
    <a:srgbClr val="4E4E4E"/>
    <a:srgbClr val="404040"/>
    <a:srgbClr val="004C97"/>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62" autoAdjust="0"/>
    <p:restoredTop sz="96197" autoAdjust="0"/>
  </p:normalViewPr>
  <p:slideViewPr>
    <p:cSldViewPr snapToGrid="0" snapToObjects="1" showGuides="1">
      <p:cViewPr varScale="1">
        <p:scale>
          <a:sx n="159" d="100"/>
          <a:sy n="159" d="100"/>
        </p:scale>
        <p:origin x="336" y="18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90860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13055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824007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EB3912BD-915F-9743-9B97-07036F979331}" type="datetime1">
              <a:rPr lang="en-US" smtClean="0"/>
              <a:t>1/26/24</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Adam Watts | Introduction to Electromechanical Systems</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41C435F-2892-E24E-94EF-07EE757C15EC}" type="datetime1">
              <a:rPr lang="en-US" smtClean="0"/>
              <a:t>1/26/24</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8267048B-FE85-A849-B303-C87416369BD4}" type="datetime1">
              <a:rPr lang="en-US" smtClean="0"/>
              <a:t>1/26/24</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6AD8EF0-AF2D-E146-9498-9AF099192CDB}" type="datetime1">
              <a:rPr lang="en-US" smtClean="0"/>
              <a:t>1/26/24</a:t>
            </a:fld>
            <a:endParaRPr lang="en-US"/>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28603" y="728664"/>
            <a:ext cx="8672513" cy="3794522"/>
          </a:xfrm>
          <a:prstGeom prst="rect">
            <a:avLst/>
          </a:prstGeom>
        </p:spPr>
        <p:txBody>
          <a:bodyPr lIns="0" tIns="0" rIns="0" bIns="0"/>
          <a:lstStyle>
            <a:lvl1pPr marL="230188" indent="-230188">
              <a:spcBef>
                <a:spcPts val="984"/>
              </a:spcBef>
              <a:defRPr sz="1800">
                <a:solidFill>
                  <a:srgbClr val="505050"/>
                </a:solidFill>
              </a:defRPr>
            </a:lvl1pPr>
            <a:lvl2pPr marL="282575" marR="0" indent="0" algn="l" defTabSz="457200" rtl="0" eaLnBrk="1" fontAlgn="base" latinLnBrk="0" hangingPunct="1">
              <a:lnSpc>
                <a:spcPct val="100000"/>
              </a:lnSpc>
              <a:spcBef>
                <a:spcPts val="984"/>
              </a:spcBef>
              <a:spcAft>
                <a:spcPct val="0"/>
              </a:spcAft>
              <a:buClrTx/>
              <a:buSzTx/>
              <a:buFont typeface="Arial" charset="0"/>
              <a:buNone/>
              <a:tabLst/>
              <a:defRPr sz="1600">
                <a:solidFill>
                  <a:srgbClr val="505050"/>
                </a:solidFill>
              </a:defRPr>
            </a:lvl2pPr>
            <a:lvl3pPr marL="573087" marR="0" indent="0" algn="l" defTabSz="457200" rtl="0" eaLnBrk="1" fontAlgn="base" latinLnBrk="0" hangingPunct="1">
              <a:lnSpc>
                <a:spcPct val="100000"/>
              </a:lnSpc>
              <a:spcBef>
                <a:spcPts val="984"/>
              </a:spcBef>
              <a:spcAft>
                <a:spcPct val="0"/>
              </a:spcAft>
              <a:buClrTx/>
              <a:buSzTx/>
              <a:buFont typeface="Arial" charset="0"/>
              <a:buNone/>
              <a:tabLst/>
              <a:defRPr sz="1500">
                <a:solidFill>
                  <a:srgbClr val="505050"/>
                </a:solidFill>
              </a:defRPr>
            </a:lvl3pPr>
            <a:lvl4pPr marL="857250" marR="0" indent="0" algn="l" defTabSz="457200" rtl="0" eaLnBrk="1" fontAlgn="base" latinLnBrk="0" hangingPunct="1">
              <a:lnSpc>
                <a:spcPct val="100000"/>
              </a:lnSpc>
              <a:spcBef>
                <a:spcPts val="984"/>
              </a:spcBef>
              <a:spcAft>
                <a:spcPct val="0"/>
              </a:spcAft>
              <a:buClrTx/>
              <a:buSzTx/>
              <a:buFont typeface="Arial" charset="0"/>
              <a:buNone/>
              <a:tabLst/>
              <a:defRPr sz="1400">
                <a:solidFill>
                  <a:srgbClr val="505050"/>
                </a:solidFill>
              </a:defRPr>
            </a:lvl4pPr>
            <a:lvl5pPr marL="1139825" marR="0" indent="0" algn="l" defTabSz="457200" rtl="0" eaLnBrk="1" fontAlgn="base" latinLnBrk="0" hangingPunct="1">
              <a:lnSpc>
                <a:spcPct val="100000"/>
              </a:lnSpc>
              <a:spcBef>
                <a:spcPts val="984"/>
              </a:spcBef>
              <a:spcAft>
                <a:spcPct val="0"/>
              </a:spcAft>
              <a:buClrTx/>
              <a:buSzTx/>
              <a:buFont typeface="Arial"/>
              <a:buNone/>
              <a:tabLst/>
              <a:defRPr sz="1400">
                <a:solidFill>
                  <a:srgbClr val="505050"/>
                </a:solidFill>
              </a:defRPr>
            </a:lvl5pPr>
          </a:lstStyle>
          <a:p>
            <a:pPr lvl="0"/>
            <a:r>
              <a:rPr lang="en-US" dirty="0"/>
              <a:t>Click to edit Master text styles.</a:t>
            </a:r>
          </a:p>
          <a:p>
            <a:pPr marL="512763"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Second level</a:t>
            </a:r>
          </a:p>
          <a:p>
            <a:pPr marL="803275"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Third level</a:t>
            </a:r>
          </a:p>
          <a:p>
            <a:pPr marL="1085850" marR="0" lvl="3" indent="-228600" algn="l" defTabSz="457200" rtl="0" eaLnBrk="1" fontAlgn="base" latinLnBrk="0" hangingPunct="1">
              <a:lnSpc>
                <a:spcPct val="100000"/>
              </a:lnSpc>
              <a:spcBef>
                <a:spcPts val="984"/>
              </a:spcBef>
              <a:spcAft>
                <a:spcPct val="0"/>
              </a:spcAft>
              <a:buClrTx/>
              <a:buSzTx/>
              <a:buFont typeface="Arial" charset="0"/>
              <a:buChar char="–"/>
              <a:tabLst/>
              <a:defRPr/>
            </a:pPr>
            <a:r>
              <a:rPr lang="en-US" dirty="0"/>
              <a:t>Fourth level</a:t>
            </a:r>
          </a:p>
          <a:p>
            <a:pPr marL="1370013" marR="0" lvl="4" indent="-230188" algn="l" defTabSz="457200" rtl="0" eaLnBrk="1" fontAlgn="base" latinLnBrk="0" hangingPunct="1">
              <a:lnSpc>
                <a:spcPct val="100000"/>
              </a:lnSpc>
              <a:spcBef>
                <a:spcPts val="984"/>
              </a:spcBef>
              <a:spcAft>
                <a:spcPct val="0"/>
              </a:spcAft>
              <a:buClrTx/>
              <a:buSzTx/>
              <a:buFont typeface="Arial"/>
              <a:buChar char="•"/>
              <a:tabLst/>
              <a:defRPr/>
            </a:pPr>
            <a:r>
              <a:rPr lang="en-US" dirty="0"/>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9ECA3937-0060-7347-B034-72D4EB31F43B}" type="datetime1">
              <a:rPr lang="en-US" smtClean="0"/>
              <a:t>1/26/24</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260A202-F066-C148-B723-81788874667D}" type="datetime1">
              <a:rPr lang="en-US" smtClean="0"/>
              <a:t>1/26/24</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1A9AF2DD-B800-684B-BB6A-1F61E0A39FF6}" type="datetime1">
              <a:rPr lang="en-US" smtClean="0"/>
              <a:t>1/26/24</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www-bd.fnal.gov/osinfo/due17.fnal.gov.html" TargetMode="External"/><Relationship Id="rId3" Type="http://schemas.openxmlformats.org/officeDocument/2006/relationships/hyperlink" Target="https://www-bd.fnal.gov/osinfo/due23.fnal.gov.html" TargetMode="External"/><Relationship Id="rId7" Type="http://schemas.openxmlformats.org/officeDocument/2006/relationships/hyperlink" Target="https://www-bd.fnal.gov/osinfo/due16.fnal.gov.html"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www-bd.fnal.gov/osinfo/due13.fnal.gov.html" TargetMode="External"/><Relationship Id="rId5" Type="http://schemas.openxmlformats.org/officeDocument/2006/relationships/hyperlink" Target="https://www-bd.fnal.gov/osinfo/due11.fnal.gov.html" TargetMode="External"/><Relationship Id="rId4" Type="http://schemas.openxmlformats.org/officeDocument/2006/relationships/hyperlink" Target="https://www-bd.fnal.gov/osinfo/due01.fnal.gov.html" TargetMode="External"/><Relationship Id="rId9" Type="http://schemas.openxmlformats.org/officeDocument/2006/relationships/hyperlink" Target="https://www-bd.fnal.gov/osinfo/due19.fnal.gov.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fermi-ad/controls/issues/new?assignees=&amp;labels=bug&amp;projects=fermi-ad%2F13&amp;template=bug_report.yaml"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hyperlink" Target="https://github.com/fermi-ad/contr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400" dirty="0"/>
              <a:t>Adam Watts</a:t>
            </a:r>
          </a:p>
          <a:p>
            <a:r>
              <a:rPr lang="en-US" sz="1400" dirty="0"/>
              <a:t>26 January 2024</a:t>
            </a:r>
          </a:p>
        </p:txBody>
      </p:sp>
      <p:sp>
        <p:nvSpPr>
          <p:cNvPr id="3" name="Text Placeholder 2"/>
          <p:cNvSpPr>
            <a:spLocks noGrp="1"/>
          </p:cNvSpPr>
          <p:nvPr>
            <p:ph type="body" sz="quarter" idx="11"/>
          </p:nvPr>
        </p:nvSpPr>
        <p:spPr/>
        <p:txBody>
          <a:bodyPr>
            <a:noAutofit/>
          </a:bodyPr>
          <a:lstStyle/>
          <a:p>
            <a:r>
              <a:rPr lang="en-US" sz="1800" dirty="0"/>
              <a:t>AD Controls Department Report</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Java Engine Upgrade to Alma Linux 9</a:t>
            </a:r>
          </a:p>
        </p:txBody>
      </p:sp>
      <p:sp>
        <p:nvSpPr>
          <p:cNvPr id="8" name="Rectangle 7">
            <a:extLst>
              <a:ext uri="{FF2B5EF4-FFF2-40B4-BE49-F238E27FC236}">
                <a16:creationId xmlns:a16="http://schemas.microsoft.com/office/drawing/2014/main" id="{4BB09841-4FD3-AD39-5C04-652B7B7BD19A}"/>
              </a:ext>
            </a:extLst>
          </p:cNvPr>
          <p:cNvSpPr/>
          <p:nvPr/>
        </p:nvSpPr>
        <p:spPr>
          <a:xfrm>
            <a:off x="4445202" y="2340918"/>
            <a:ext cx="253596" cy="461665"/>
          </a:xfrm>
          <a:prstGeom prst="rect">
            <a:avLst/>
          </a:prstGeom>
        </p:spPr>
        <p:txBody>
          <a:bodyPr wrap="none">
            <a:spAutoFit/>
          </a:bodyPr>
          <a:lstStyle/>
          <a:p>
            <a:r>
              <a:rPr lang="en-US" dirty="0"/>
              <a:t> </a:t>
            </a:r>
          </a:p>
        </p:txBody>
      </p:sp>
      <p:sp>
        <p:nvSpPr>
          <p:cNvPr id="10" name="Rectangle 9">
            <a:extLst>
              <a:ext uri="{FF2B5EF4-FFF2-40B4-BE49-F238E27FC236}">
                <a16:creationId xmlns:a16="http://schemas.microsoft.com/office/drawing/2014/main" id="{A039A358-6A18-B8A7-EFCF-3FF2D801CFDA}"/>
              </a:ext>
            </a:extLst>
          </p:cNvPr>
          <p:cNvSpPr/>
          <p:nvPr/>
        </p:nvSpPr>
        <p:spPr>
          <a:xfrm>
            <a:off x="4445202" y="2340918"/>
            <a:ext cx="253596" cy="461665"/>
          </a:xfrm>
          <a:prstGeom prst="rect">
            <a:avLst/>
          </a:prstGeom>
        </p:spPr>
        <p:txBody>
          <a:bodyPr wrap="none">
            <a:spAutoFit/>
          </a:bodyPr>
          <a:lstStyle/>
          <a:p>
            <a:r>
              <a:rPr lang="en-US" dirty="0"/>
              <a:t> </a:t>
            </a:r>
          </a:p>
        </p:txBody>
      </p:sp>
      <p:sp>
        <p:nvSpPr>
          <p:cNvPr id="5" name="Content Placeholder 6">
            <a:extLst>
              <a:ext uri="{FF2B5EF4-FFF2-40B4-BE49-F238E27FC236}">
                <a16:creationId xmlns:a16="http://schemas.microsoft.com/office/drawing/2014/main" id="{C1AADC16-D556-3038-9471-736A2E91C96F}"/>
              </a:ext>
            </a:extLst>
          </p:cNvPr>
          <p:cNvSpPr txBox="1">
            <a:spLocks/>
          </p:cNvSpPr>
          <p:nvPr/>
        </p:nvSpPr>
        <p:spPr>
          <a:xfrm>
            <a:off x="314361" y="765249"/>
            <a:ext cx="5864418" cy="3151338"/>
          </a:xfrm>
          <a:prstGeom prst="rect">
            <a:avLst/>
          </a:prstGeom>
        </p:spPr>
        <p:txBody>
          <a:bodyPr lIns="0" tIns="0" rIns="0" bIns="0">
            <a:noAutofit/>
          </a:bodyPr>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ts val="984"/>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ts val="984"/>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ts val="984"/>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ts val="984"/>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200" dirty="0"/>
              <a:t>All 120 Java engine servers need to migrate from Scientific Linux 7 (end of life) to Alma Linux 9</a:t>
            </a:r>
          </a:p>
          <a:p>
            <a:pPr marL="285750" indent="-285750">
              <a:buFont typeface="Arial" panose="020B0604020202020204" pitchFamily="34" charset="0"/>
              <a:buChar char="•"/>
            </a:pPr>
            <a:r>
              <a:rPr lang="en-US" sz="1200" dirty="0"/>
              <a:t>Affects a wide range of central services</a:t>
            </a:r>
          </a:p>
          <a:p>
            <a:pPr marL="798513" lvl="1" indent="-285750">
              <a:buFont typeface="Arial" panose="020B0604020202020204" pitchFamily="34" charset="0"/>
              <a:buChar char="•"/>
            </a:pPr>
            <a:r>
              <a:rPr lang="en-US" sz="1200" dirty="0"/>
              <a:t>Some beam-critical (Autotune, Data Pool Manager)</a:t>
            </a:r>
          </a:p>
          <a:p>
            <a:pPr marL="798513" lvl="1" indent="-285750">
              <a:buFont typeface="Arial" panose="020B0604020202020204" pitchFamily="34" charset="0"/>
              <a:buChar char="•"/>
            </a:pPr>
            <a:r>
              <a:rPr lang="en-US" sz="1200" dirty="0"/>
              <a:t>Others less critical (specific dataloggers)</a:t>
            </a:r>
          </a:p>
          <a:p>
            <a:pPr marL="285750" indent="-285750">
              <a:buFont typeface="Arial" panose="020B0604020202020204" pitchFamily="34" charset="0"/>
              <a:buChar char="•"/>
            </a:pPr>
            <a:r>
              <a:rPr lang="en-US" sz="1200" dirty="0"/>
              <a:t>Planning for 4-5 per day. Beam-critical systems will be coordinated for opportunistic downtimes.</a:t>
            </a:r>
          </a:p>
          <a:p>
            <a:pPr marL="285750" indent="-285750">
              <a:buFont typeface="Arial" panose="020B0604020202020204" pitchFamily="34" charset="0"/>
              <a:buChar char="•"/>
            </a:pPr>
            <a:r>
              <a:rPr lang="en-US" sz="1200" dirty="0"/>
              <a:t>Specific data loggers may go down for an hour during each day; we’ll give everyone a warning at each 0900 meeting.</a:t>
            </a:r>
          </a:p>
          <a:p>
            <a:pPr marL="285750" indent="-285750">
              <a:buFont typeface="Arial" panose="020B0604020202020204" pitchFamily="34" charset="0"/>
              <a:buChar char="•"/>
            </a:pPr>
            <a:r>
              <a:rPr lang="en-US" sz="1200" dirty="0"/>
              <a:t>Schedule on next page indicates AM (0900-1200) or PM (1300-1700) window for each machine to be down for about an hour.</a:t>
            </a:r>
          </a:p>
          <a:p>
            <a:pPr marL="285750" indent="-285750">
              <a:buFont typeface="Arial" panose="020B0604020202020204" pitchFamily="34" charset="0"/>
              <a:buChar char="•"/>
            </a:pPr>
            <a:r>
              <a:rPr lang="en-US" sz="1200" dirty="0"/>
              <a:t>Schedule will certainly need to be adjusted as we progress: “Plans are nothing; planning is everything.”</a:t>
            </a:r>
          </a:p>
          <a:p>
            <a:pPr marL="285750" indent="-285750">
              <a:buFont typeface="Arial" panose="020B0604020202020204" pitchFamily="34" charset="0"/>
              <a:buChar char="•"/>
            </a:pPr>
            <a:r>
              <a:rPr lang="en-US" sz="1200" dirty="0"/>
              <a:t>Daily notification via the </a:t>
            </a:r>
            <a:r>
              <a:rPr lang="en-US" sz="1200" dirty="0" err="1"/>
              <a:t>Elog</a:t>
            </a:r>
            <a:r>
              <a:rPr lang="en-US" sz="1200" dirty="0"/>
              <a:t> and all-hands email.</a:t>
            </a:r>
          </a:p>
        </p:txBody>
      </p:sp>
      <p:graphicFrame>
        <p:nvGraphicFramePr>
          <p:cNvPr id="2" name="Table 1">
            <a:extLst>
              <a:ext uri="{FF2B5EF4-FFF2-40B4-BE49-F238E27FC236}">
                <a16:creationId xmlns:a16="http://schemas.microsoft.com/office/drawing/2014/main" id="{55A93883-469D-DA15-41D4-7EDE1AA70F79}"/>
              </a:ext>
            </a:extLst>
          </p:cNvPr>
          <p:cNvGraphicFramePr>
            <a:graphicFrameLocks noGrp="1"/>
          </p:cNvGraphicFramePr>
          <p:nvPr>
            <p:extLst>
              <p:ext uri="{D42A27DB-BD31-4B8C-83A1-F6EECF244321}">
                <p14:modId xmlns:p14="http://schemas.microsoft.com/office/powerpoint/2010/main" val="1477134256"/>
              </p:ext>
            </p:extLst>
          </p:nvPr>
        </p:nvGraphicFramePr>
        <p:xfrm>
          <a:off x="6526776" y="188814"/>
          <a:ext cx="2040627" cy="4444970"/>
        </p:xfrm>
        <a:graphic>
          <a:graphicData uri="http://schemas.openxmlformats.org/drawingml/2006/table">
            <a:tbl>
              <a:tblPr>
                <a:tableStyleId>{5C22544A-7EE6-4342-B048-85BDC9FD1C3A}</a:tableStyleId>
              </a:tblPr>
              <a:tblGrid>
                <a:gridCol w="541962">
                  <a:extLst>
                    <a:ext uri="{9D8B030D-6E8A-4147-A177-3AD203B41FA5}">
                      <a16:colId xmlns:a16="http://schemas.microsoft.com/office/drawing/2014/main" val="1217076134"/>
                    </a:ext>
                  </a:extLst>
                </a:gridCol>
                <a:gridCol w="956703">
                  <a:extLst>
                    <a:ext uri="{9D8B030D-6E8A-4147-A177-3AD203B41FA5}">
                      <a16:colId xmlns:a16="http://schemas.microsoft.com/office/drawing/2014/main" val="3813942872"/>
                    </a:ext>
                  </a:extLst>
                </a:gridCol>
                <a:gridCol w="541962">
                  <a:extLst>
                    <a:ext uri="{9D8B030D-6E8A-4147-A177-3AD203B41FA5}">
                      <a16:colId xmlns:a16="http://schemas.microsoft.com/office/drawing/2014/main" val="3676124458"/>
                    </a:ext>
                  </a:extLst>
                </a:gridCol>
              </a:tblGrid>
              <a:tr h="326500">
                <a:tc>
                  <a:txBody>
                    <a:bodyPr/>
                    <a:lstStyle/>
                    <a:p>
                      <a:pPr algn="ctr" fontAlgn="ctr"/>
                      <a:r>
                        <a:rPr lang="en-US" sz="900" u="none" strike="noStrike">
                          <a:effectLst/>
                        </a:rPr>
                        <a:t>22-Jan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AM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dse07</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2991857381"/>
                  </a:ext>
                </a:extLst>
              </a:tr>
              <a:tr h="148786">
                <a:tc>
                  <a:txBody>
                    <a:bodyPr/>
                    <a:lstStyle/>
                    <a:p>
                      <a:pPr algn="ctr" fontAlgn="ctr"/>
                      <a:r>
                        <a:rPr lang="en-US" sz="900" u="none" strike="noStrike">
                          <a:effectLst/>
                        </a:rPr>
                        <a:t>22-Jan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AM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due05</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2265132091"/>
                  </a:ext>
                </a:extLst>
              </a:tr>
              <a:tr h="148786">
                <a:tc>
                  <a:txBody>
                    <a:bodyPr/>
                    <a:lstStyle/>
                    <a:p>
                      <a:pPr algn="ctr" fontAlgn="ctr"/>
                      <a:r>
                        <a:rPr lang="en-US" sz="900" u="none" strike="noStrike">
                          <a:effectLst/>
                        </a:rPr>
                        <a:t>22-Jan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AM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dce47</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349537060"/>
                  </a:ext>
                </a:extLst>
              </a:tr>
              <a:tr h="326500">
                <a:tc>
                  <a:txBody>
                    <a:bodyPr/>
                    <a:lstStyle/>
                    <a:p>
                      <a:pPr algn="ctr" fontAlgn="ctr"/>
                      <a:r>
                        <a:rPr lang="en-US" sz="900" u="none" strike="noStrike">
                          <a:effectLst/>
                        </a:rPr>
                        <a:t>22-Jan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PM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dse08</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2225778911"/>
                  </a:ext>
                </a:extLst>
              </a:tr>
              <a:tr h="148786">
                <a:tc>
                  <a:txBody>
                    <a:bodyPr/>
                    <a:lstStyle/>
                    <a:p>
                      <a:pPr algn="ctr" fontAlgn="ctr"/>
                      <a:r>
                        <a:rPr lang="en-US" sz="900" u="none" strike="noStrike">
                          <a:effectLst/>
                        </a:rPr>
                        <a:t>22-Jan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PM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sng" strike="noStrike">
                          <a:effectLst/>
                          <a:hlinkClick r:id="rId3"/>
                        </a:rPr>
                        <a:t>due23</a:t>
                      </a:r>
                      <a:endParaRPr lang="en-US" sz="900" b="0" i="0" u="sng" strike="noStrike">
                        <a:solidFill>
                          <a:srgbClr val="0563C1"/>
                        </a:solidFill>
                        <a:effectLst/>
                        <a:latin typeface="Calibri" panose="020F0502020204030204" pitchFamily="34" charset="0"/>
                      </a:endParaRPr>
                    </a:p>
                  </a:txBody>
                  <a:tcPr marL="7652" marR="7652" marT="7652" marB="0"/>
                </a:tc>
                <a:extLst>
                  <a:ext uri="{0D108BD9-81ED-4DB2-BD59-A6C34878D82A}">
                    <a16:rowId xmlns:a16="http://schemas.microsoft.com/office/drawing/2014/main" val="471472544"/>
                  </a:ext>
                </a:extLst>
              </a:tr>
              <a:tr h="326500">
                <a:tc>
                  <a:txBody>
                    <a:bodyPr/>
                    <a:lstStyle/>
                    <a:p>
                      <a:pPr algn="ctr" fontAlgn="ctr"/>
                      <a:r>
                        <a:rPr lang="en-US" sz="900" u="none" strike="noStrike">
                          <a:effectLst/>
                        </a:rPr>
                        <a:t>23-Jan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AM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dse09</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3537425763"/>
                  </a:ext>
                </a:extLst>
              </a:tr>
              <a:tr h="148786">
                <a:tc>
                  <a:txBody>
                    <a:bodyPr/>
                    <a:lstStyle/>
                    <a:p>
                      <a:pPr algn="ctr" fontAlgn="ctr"/>
                      <a:r>
                        <a:rPr lang="en-US" sz="900" u="none" strike="noStrike">
                          <a:effectLst/>
                        </a:rPr>
                        <a:t>23-Jan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AM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due40</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3578049342"/>
                  </a:ext>
                </a:extLst>
              </a:tr>
              <a:tr h="148786">
                <a:tc>
                  <a:txBody>
                    <a:bodyPr/>
                    <a:lstStyle/>
                    <a:p>
                      <a:pPr algn="ctr" fontAlgn="ctr"/>
                      <a:r>
                        <a:rPr lang="en-US" sz="900" u="none" strike="noStrike">
                          <a:effectLst/>
                        </a:rPr>
                        <a:t>23-Jan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AM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sng" strike="noStrike">
                          <a:effectLst/>
                          <a:hlinkClick r:id="rId4"/>
                        </a:rPr>
                        <a:t>due01</a:t>
                      </a:r>
                      <a:endParaRPr lang="en-US" sz="900" b="0" i="0" u="sng" strike="noStrike">
                        <a:solidFill>
                          <a:srgbClr val="0563C1"/>
                        </a:solidFill>
                        <a:effectLst/>
                        <a:latin typeface="Calibri" panose="020F0502020204030204" pitchFamily="34" charset="0"/>
                      </a:endParaRPr>
                    </a:p>
                  </a:txBody>
                  <a:tcPr marL="7652" marR="7652" marT="7652" marB="0"/>
                </a:tc>
                <a:extLst>
                  <a:ext uri="{0D108BD9-81ED-4DB2-BD59-A6C34878D82A}">
                    <a16:rowId xmlns:a16="http://schemas.microsoft.com/office/drawing/2014/main" val="3877280213"/>
                  </a:ext>
                </a:extLst>
              </a:tr>
              <a:tr h="326500">
                <a:tc>
                  <a:txBody>
                    <a:bodyPr/>
                    <a:lstStyle/>
                    <a:p>
                      <a:pPr algn="ctr" fontAlgn="ctr"/>
                      <a:r>
                        <a:rPr lang="en-US" sz="900" u="none" strike="noStrike">
                          <a:effectLst/>
                        </a:rPr>
                        <a:t>23-Jan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PM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dse10</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490841544"/>
                  </a:ext>
                </a:extLst>
              </a:tr>
              <a:tr h="148786">
                <a:tc>
                  <a:txBody>
                    <a:bodyPr/>
                    <a:lstStyle/>
                    <a:p>
                      <a:pPr algn="ctr" fontAlgn="ctr"/>
                      <a:r>
                        <a:rPr lang="en-US" sz="900" u="none" strike="noStrike">
                          <a:effectLst/>
                        </a:rPr>
                        <a:t>23-Jan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PM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due02</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2407288619"/>
                  </a:ext>
                </a:extLst>
              </a:tr>
              <a:tr h="148786">
                <a:tc>
                  <a:txBody>
                    <a:bodyPr/>
                    <a:lstStyle/>
                    <a:p>
                      <a:pPr algn="ctr" fontAlgn="ctr"/>
                      <a:r>
                        <a:rPr lang="en-US" sz="900" u="none" strike="noStrike">
                          <a:effectLst/>
                        </a:rPr>
                        <a:t>24-Jan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AM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due04</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3407929205"/>
                  </a:ext>
                </a:extLst>
              </a:tr>
              <a:tr h="148786">
                <a:tc>
                  <a:txBody>
                    <a:bodyPr/>
                    <a:lstStyle/>
                    <a:p>
                      <a:pPr algn="ctr" fontAlgn="ctr"/>
                      <a:r>
                        <a:rPr lang="en-US" sz="900" u="none" strike="noStrike">
                          <a:effectLst/>
                        </a:rPr>
                        <a:t>24-Jan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AM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due06</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2105076176"/>
                  </a:ext>
                </a:extLst>
              </a:tr>
              <a:tr h="148786">
                <a:tc>
                  <a:txBody>
                    <a:bodyPr/>
                    <a:lstStyle/>
                    <a:p>
                      <a:pPr algn="ctr" fontAlgn="ctr"/>
                      <a:r>
                        <a:rPr lang="en-US" sz="900" u="none" strike="noStrike">
                          <a:effectLst/>
                        </a:rPr>
                        <a:t>24-Jan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AM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due07</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2765791350"/>
                  </a:ext>
                </a:extLst>
              </a:tr>
              <a:tr h="148786">
                <a:tc>
                  <a:txBody>
                    <a:bodyPr/>
                    <a:lstStyle/>
                    <a:p>
                      <a:pPr algn="ctr" fontAlgn="ctr"/>
                      <a:r>
                        <a:rPr lang="en-US" sz="900" u="none" strike="noStrike">
                          <a:effectLst/>
                        </a:rPr>
                        <a:t>24-Jan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PM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due08</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2633750320"/>
                  </a:ext>
                </a:extLst>
              </a:tr>
              <a:tr h="148786">
                <a:tc>
                  <a:txBody>
                    <a:bodyPr/>
                    <a:lstStyle/>
                    <a:p>
                      <a:pPr algn="ctr" fontAlgn="ctr"/>
                      <a:r>
                        <a:rPr lang="en-US" sz="900" u="none" strike="noStrike">
                          <a:effectLst/>
                        </a:rPr>
                        <a:t>24-Jan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PM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due09</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2386583965"/>
                  </a:ext>
                </a:extLst>
              </a:tr>
              <a:tr h="148786">
                <a:tc>
                  <a:txBody>
                    <a:bodyPr/>
                    <a:lstStyle/>
                    <a:p>
                      <a:pPr algn="ctr" fontAlgn="ctr"/>
                      <a:r>
                        <a:rPr lang="en-US" sz="900" u="none" strike="noStrike">
                          <a:effectLst/>
                        </a:rPr>
                        <a:t>25-Jan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AM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due10</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3615112148"/>
                  </a:ext>
                </a:extLst>
              </a:tr>
              <a:tr h="148786">
                <a:tc>
                  <a:txBody>
                    <a:bodyPr/>
                    <a:lstStyle/>
                    <a:p>
                      <a:pPr algn="ctr" fontAlgn="ctr"/>
                      <a:r>
                        <a:rPr lang="en-US" sz="900" u="none" strike="noStrike">
                          <a:effectLst/>
                        </a:rPr>
                        <a:t>25-Jan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AM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sng" strike="noStrike">
                          <a:effectLst/>
                          <a:hlinkClick r:id="rId5"/>
                        </a:rPr>
                        <a:t>due11</a:t>
                      </a:r>
                      <a:endParaRPr lang="en-US" sz="900" b="0" i="0" u="sng" strike="noStrike">
                        <a:solidFill>
                          <a:srgbClr val="0563C1"/>
                        </a:solidFill>
                        <a:effectLst/>
                        <a:latin typeface="Calibri" panose="020F0502020204030204" pitchFamily="34" charset="0"/>
                      </a:endParaRPr>
                    </a:p>
                  </a:txBody>
                  <a:tcPr marL="7652" marR="7652" marT="7652" marB="0"/>
                </a:tc>
                <a:extLst>
                  <a:ext uri="{0D108BD9-81ED-4DB2-BD59-A6C34878D82A}">
                    <a16:rowId xmlns:a16="http://schemas.microsoft.com/office/drawing/2014/main" val="1888857153"/>
                  </a:ext>
                </a:extLst>
              </a:tr>
              <a:tr h="148786">
                <a:tc>
                  <a:txBody>
                    <a:bodyPr/>
                    <a:lstStyle/>
                    <a:p>
                      <a:pPr algn="ctr" fontAlgn="ctr"/>
                      <a:r>
                        <a:rPr lang="en-US" sz="900" u="none" strike="noStrike">
                          <a:effectLst/>
                        </a:rPr>
                        <a:t>25-Jan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AM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due12</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272214829"/>
                  </a:ext>
                </a:extLst>
              </a:tr>
              <a:tr h="148786">
                <a:tc>
                  <a:txBody>
                    <a:bodyPr/>
                    <a:lstStyle/>
                    <a:p>
                      <a:pPr algn="ctr" fontAlgn="ctr"/>
                      <a:r>
                        <a:rPr lang="en-US" sz="900" u="none" strike="noStrike">
                          <a:effectLst/>
                        </a:rPr>
                        <a:t>25-Jan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PM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sng" strike="noStrike">
                          <a:effectLst/>
                          <a:hlinkClick r:id="rId6"/>
                        </a:rPr>
                        <a:t>due13</a:t>
                      </a:r>
                      <a:endParaRPr lang="en-US" sz="900" b="0" i="0" u="sng" strike="noStrike">
                        <a:solidFill>
                          <a:srgbClr val="0563C1"/>
                        </a:solidFill>
                        <a:effectLst/>
                        <a:latin typeface="Calibri" panose="020F0502020204030204" pitchFamily="34" charset="0"/>
                      </a:endParaRPr>
                    </a:p>
                  </a:txBody>
                  <a:tcPr marL="7652" marR="7652" marT="7652" marB="0"/>
                </a:tc>
                <a:extLst>
                  <a:ext uri="{0D108BD9-81ED-4DB2-BD59-A6C34878D82A}">
                    <a16:rowId xmlns:a16="http://schemas.microsoft.com/office/drawing/2014/main" val="1592924588"/>
                  </a:ext>
                </a:extLst>
              </a:tr>
              <a:tr h="148786">
                <a:tc>
                  <a:txBody>
                    <a:bodyPr/>
                    <a:lstStyle/>
                    <a:p>
                      <a:pPr algn="ctr" fontAlgn="ctr"/>
                      <a:r>
                        <a:rPr lang="en-US" sz="900" u="none" strike="noStrike">
                          <a:effectLst/>
                        </a:rPr>
                        <a:t>25-Jan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PM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due14</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1122019838"/>
                  </a:ext>
                </a:extLst>
              </a:tr>
              <a:tr h="148786">
                <a:tc>
                  <a:txBody>
                    <a:bodyPr/>
                    <a:lstStyle/>
                    <a:p>
                      <a:pPr algn="ctr" fontAlgn="ctr"/>
                      <a:r>
                        <a:rPr lang="en-US" sz="900" u="none" strike="noStrike">
                          <a:effectLst/>
                        </a:rPr>
                        <a:t>26-Jan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AM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due15</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2751670856"/>
                  </a:ext>
                </a:extLst>
              </a:tr>
              <a:tr h="148786">
                <a:tc>
                  <a:txBody>
                    <a:bodyPr/>
                    <a:lstStyle/>
                    <a:p>
                      <a:pPr algn="ctr" fontAlgn="ctr"/>
                      <a:r>
                        <a:rPr lang="en-US" sz="900" u="none" strike="noStrike">
                          <a:effectLst/>
                        </a:rPr>
                        <a:t>26-Jan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AM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sng" strike="noStrike">
                          <a:effectLst/>
                          <a:hlinkClick r:id="rId7"/>
                        </a:rPr>
                        <a:t>due16</a:t>
                      </a:r>
                      <a:endParaRPr lang="en-US" sz="900" b="0" i="0" u="sng" strike="noStrike">
                        <a:solidFill>
                          <a:srgbClr val="0563C1"/>
                        </a:solidFill>
                        <a:effectLst/>
                        <a:latin typeface="Calibri" panose="020F0502020204030204" pitchFamily="34" charset="0"/>
                      </a:endParaRPr>
                    </a:p>
                  </a:txBody>
                  <a:tcPr marL="7652" marR="7652" marT="7652" marB="0"/>
                </a:tc>
                <a:extLst>
                  <a:ext uri="{0D108BD9-81ED-4DB2-BD59-A6C34878D82A}">
                    <a16:rowId xmlns:a16="http://schemas.microsoft.com/office/drawing/2014/main" val="3185033991"/>
                  </a:ext>
                </a:extLst>
              </a:tr>
              <a:tr h="148786">
                <a:tc>
                  <a:txBody>
                    <a:bodyPr/>
                    <a:lstStyle/>
                    <a:p>
                      <a:pPr algn="ctr" fontAlgn="ctr"/>
                      <a:r>
                        <a:rPr lang="en-US" sz="900" u="none" strike="noStrike">
                          <a:effectLst/>
                        </a:rPr>
                        <a:t>26-Jan</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AM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sng" strike="noStrike">
                          <a:effectLst/>
                          <a:hlinkClick r:id="rId8"/>
                        </a:rPr>
                        <a:t>due17</a:t>
                      </a:r>
                      <a:endParaRPr lang="en-US" sz="900" b="0" i="0" u="sng" strike="noStrike">
                        <a:solidFill>
                          <a:srgbClr val="0563C1"/>
                        </a:solidFill>
                        <a:effectLst/>
                        <a:latin typeface="Calibri" panose="020F0502020204030204" pitchFamily="34" charset="0"/>
                      </a:endParaRPr>
                    </a:p>
                  </a:txBody>
                  <a:tcPr marL="7652" marR="7652" marT="7652" marB="0"/>
                </a:tc>
                <a:extLst>
                  <a:ext uri="{0D108BD9-81ED-4DB2-BD59-A6C34878D82A}">
                    <a16:rowId xmlns:a16="http://schemas.microsoft.com/office/drawing/2014/main" val="2262923784"/>
                  </a:ext>
                </a:extLst>
              </a:tr>
              <a:tr h="148786">
                <a:tc>
                  <a:txBody>
                    <a:bodyPr/>
                    <a:lstStyle/>
                    <a:p>
                      <a:pPr algn="ctr" fontAlgn="ctr"/>
                      <a:r>
                        <a:rPr lang="en-US" sz="900" u="none" strike="noStrike" dirty="0">
                          <a:effectLst/>
                        </a:rPr>
                        <a:t>26-Jan</a:t>
                      </a:r>
                      <a:endParaRPr lang="en-US" sz="900" b="0" i="0" u="none" strike="noStrike" dirty="0">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a:effectLst/>
                        </a:rPr>
                        <a:t>PM</a:t>
                      </a:r>
                      <a:endParaRPr lang="en-US" sz="900" b="0" i="0" u="none" strike="noStrike">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none" strike="noStrike">
                          <a:effectLst/>
                        </a:rPr>
                        <a:t>due18</a:t>
                      </a:r>
                      <a:endParaRPr lang="en-US" sz="900" b="0" i="0" u="none" strike="noStrike">
                        <a:solidFill>
                          <a:srgbClr val="000000"/>
                        </a:solidFill>
                        <a:effectLst/>
                        <a:latin typeface="Calibri" panose="020F0502020204030204" pitchFamily="34" charset="0"/>
                      </a:endParaRPr>
                    </a:p>
                  </a:txBody>
                  <a:tcPr marL="7652" marR="7652" marT="7652" marB="0"/>
                </a:tc>
                <a:extLst>
                  <a:ext uri="{0D108BD9-81ED-4DB2-BD59-A6C34878D82A}">
                    <a16:rowId xmlns:a16="http://schemas.microsoft.com/office/drawing/2014/main" val="306986207"/>
                  </a:ext>
                </a:extLst>
              </a:tr>
              <a:tr h="163250">
                <a:tc>
                  <a:txBody>
                    <a:bodyPr/>
                    <a:lstStyle/>
                    <a:p>
                      <a:pPr algn="ctr" fontAlgn="ctr"/>
                      <a:r>
                        <a:rPr lang="en-US" sz="900" u="none" strike="noStrike" dirty="0">
                          <a:effectLst/>
                        </a:rPr>
                        <a:t>26-Jan</a:t>
                      </a:r>
                      <a:endParaRPr lang="en-US" sz="900" b="0" i="0" u="none" strike="noStrike" dirty="0">
                        <a:solidFill>
                          <a:srgbClr val="000000"/>
                        </a:solidFill>
                        <a:effectLst/>
                        <a:latin typeface="Calibri" panose="020F0502020204030204" pitchFamily="34" charset="0"/>
                      </a:endParaRPr>
                    </a:p>
                  </a:txBody>
                  <a:tcPr marL="7652" marR="7652" marT="7652" marB="0" anchor="ctr"/>
                </a:tc>
                <a:tc>
                  <a:txBody>
                    <a:bodyPr/>
                    <a:lstStyle/>
                    <a:p>
                      <a:pPr algn="ctr" fontAlgn="ctr"/>
                      <a:r>
                        <a:rPr lang="en-US" sz="900" u="none" strike="noStrike" dirty="0">
                          <a:effectLst/>
                        </a:rPr>
                        <a:t>PM</a:t>
                      </a:r>
                      <a:endParaRPr lang="en-US" sz="900" b="0" i="0" u="none" strike="noStrike" dirty="0">
                        <a:solidFill>
                          <a:srgbClr val="000000"/>
                        </a:solidFill>
                        <a:effectLst/>
                        <a:latin typeface="Calibri" panose="020F0502020204030204" pitchFamily="34" charset="0"/>
                      </a:endParaRPr>
                    </a:p>
                  </a:txBody>
                  <a:tcPr marL="7652" marR="7652" marT="7652" marB="0" anchor="ctr"/>
                </a:tc>
                <a:tc>
                  <a:txBody>
                    <a:bodyPr/>
                    <a:lstStyle/>
                    <a:p>
                      <a:pPr algn="l" fontAlgn="t"/>
                      <a:r>
                        <a:rPr lang="en-US" sz="900" u="sng" strike="noStrike" dirty="0">
                          <a:effectLst/>
                          <a:hlinkClick r:id="rId9"/>
                        </a:rPr>
                        <a:t>due19</a:t>
                      </a:r>
                      <a:endParaRPr lang="en-US" sz="900" b="0" i="0" u="sng" strike="noStrike" dirty="0">
                        <a:solidFill>
                          <a:srgbClr val="0563C1"/>
                        </a:solidFill>
                        <a:effectLst/>
                        <a:latin typeface="Calibri" panose="020F0502020204030204" pitchFamily="34" charset="0"/>
                      </a:endParaRPr>
                    </a:p>
                  </a:txBody>
                  <a:tcPr marL="7652" marR="7652" marT="7652" marB="0"/>
                </a:tc>
                <a:extLst>
                  <a:ext uri="{0D108BD9-81ED-4DB2-BD59-A6C34878D82A}">
                    <a16:rowId xmlns:a16="http://schemas.microsoft.com/office/drawing/2014/main" val="13986654"/>
                  </a:ext>
                </a:extLst>
              </a:tr>
            </a:tbl>
          </a:graphicData>
        </a:graphic>
      </p:graphicFrame>
    </p:spTree>
    <p:extLst>
      <p:ext uri="{BB962C8B-B14F-4D97-AF65-F5344CB8AC3E}">
        <p14:creationId xmlns:p14="http://schemas.microsoft.com/office/powerpoint/2010/main" val="339905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Issue reporting</a:t>
            </a:r>
          </a:p>
        </p:txBody>
      </p:sp>
      <p:sp>
        <p:nvSpPr>
          <p:cNvPr id="8" name="Rectangle 7">
            <a:extLst>
              <a:ext uri="{FF2B5EF4-FFF2-40B4-BE49-F238E27FC236}">
                <a16:creationId xmlns:a16="http://schemas.microsoft.com/office/drawing/2014/main" id="{4BB09841-4FD3-AD39-5C04-652B7B7BD19A}"/>
              </a:ext>
            </a:extLst>
          </p:cNvPr>
          <p:cNvSpPr/>
          <p:nvPr/>
        </p:nvSpPr>
        <p:spPr>
          <a:xfrm>
            <a:off x="4445202" y="2340918"/>
            <a:ext cx="253596" cy="461665"/>
          </a:xfrm>
          <a:prstGeom prst="rect">
            <a:avLst/>
          </a:prstGeom>
        </p:spPr>
        <p:txBody>
          <a:bodyPr wrap="none">
            <a:spAutoFit/>
          </a:bodyPr>
          <a:lstStyle/>
          <a:p>
            <a:r>
              <a:rPr lang="en-US" dirty="0"/>
              <a:t> </a:t>
            </a:r>
          </a:p>
        </p:txBody>
      </p:sp>
      <p:sp>
        <p:nvSpPr>
          <p:cNvPr id="10" name="Rectangle 9">
            <a:extLst>
              <a:ext uri="{FF2B5EF4-FFF2-40B4-BE49-F238E27FC236}">
                <a16:creationId xmlns:a16="http://schemas.microsoft.com/office/drawing/2014/main" id="{A039A358-6A18-B8A7-EFCF-3FF2D801CFDA}"/>
              </a:ext>
            </a:extLst>
          </p:cNvPr>
          <p:cNvSpPr/>
          <p:nvPr/>
        </p:nvSpPr>
        <p:spPr>
          <a:xfrm>
            <a:off x="4445202" y="2340918"/>
            <a:ext cx="253596" cy="461665"/>
          </a:xfrm>
          <a:prstGeom prst="rect">
            <a:avLst/>
          </a:prstGeom>
        </p:spPr>
        <p:txBody>
          <a:bodyPr wrap="none">
            <a:spAutoFit/>
          </a:bodyPr>
          <a:lstStyle/>
          <a:p>
            <a:r>
              <a:rPr lang="en-US" dirty="0"/>
              <a:t> </a:t>
            </a:r>
          </a:p>
        </p:txBody>
      </p:sp>
      <p:sp>
        <p:nvSpPr>
          <p:cNvPr id="5" name="Content Placeholder 6">
            <a:extLst>
              <a:ext uri="{FF2B5EF4-FFF2-40B4-BE49-F238E27FC236}">
                <a16:creationId xmlns:a16="http://schemas.microsoft.com/office/drawing/2014/main" id="{9B91CD06-53A3-9BE5-BE03-94AE0E515816}"/>
              </a:ext>
            </a:extLst>
          </p:cNvPr>
          <p:cNvSpPr txBox="1">
            <a:spLocks/>
          </p:cNvSpPr>
          <p:nvPr/>
        </p:nvSpPr>
        <p:spPr>
          <a:xfrm>
            <a:off x="5395555" y="586286"/>
            <a:ext cx="3519845" cy="3233974"/>
          </a:xfrm>
          <a:prstGeom prst="rect">
            <a:avLst/>
          </a:prstGeom>
        </p:spPr>
        <p:txBody>
          <a:bodyPr lIns="0" tIns="0" rIns="0" bIns="0">
            <a:noAutofit/>
          </a:bodyPr>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ts val="984"/>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ts val="984"/>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ts val="984"/>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ts val="984"/>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200" dirty="0"/>
              <a:t>On AD GitHub: </a:t>
            </a:r>
            <a:r>
              <a:rPr lang="en-US" sz="1200" dirty="0">
                <a:hlinkClick r:id="rId3"/>
              </a:rPr>
              <a:t>https://github.com/fermi-ad/controls/issues/new?assignees=&amp;labels=bug&amp;projects=fermi-ad%2F13&amp;template=bug_report.yaml</a:t>
            </a:r>
            <a:endParaRPr lang="en-US" sz="1200" dirty="0"/>
          </a:p>
          <a:p>
            <a:pPr marL="285750" indent="-285750">
              <a:buFont typeface="Arial" panose="020B0604020202020204" pitchFamily="34" charset="0"/>
              <a:buChar char="•"/>
            </a:pPr>
            <a:r>
              <a:rPr lang="en-US" sz="1200" dirty="0"/>
              <a:t>Or, </a:t>
            </a:r>
            <a:r>
              <a:rPr lang="en-US" sz="1200" dirty="0">
                <a:hlinkClick r:id="rId4"/>
              </a:rPr>
              <a:t>https://github.com/fermi-ad/controls</a:t>
            </a:r>
            <a:r>
              <a:rPr lang="en-US" sz="1200" dirty="0"/>
              <a:t> -&gt; Issues -&gt; Green “New Issue” button -&gt; Bug report green “Get Started” button</a:t>
            </a:r>
          </a:p>
          <a:p>
            <a:pPr marL="285750" indent="-285750">
              <a:buFont typeface="Arial" panose="020B0604020202020204" pitchFamily="34" charset="0"/>
              <a:buChar char="•"/>
            </a:pPr>
            <a:r>
              <a:rPr lang="en-US" sz="1200" dirty="0"/>
              <a:t>Will add “Feature Request” option soon</a:t>
            </a:r>
          </a:p>
          <a:p>
            <a:pPr marL="285750" indent="-285750">
              <a:buFont typeface="Arial" panose="020B0604020202020204" pitchFamily="34" charset="0"/>
              <a:buChar char="•"/>
            </a:pPr>
            <a:r>
              <a:rPr lang="en-US" sz="1200" dirty="0"/>
              <a:t>Simple form for reporting operational issues with enough information for us to get started</a:t>
            </a:r>
          </a:p>
          <a:p>
            <a:pPr marL="285750" indent="-285750">
              <a:buFont typeface="Arial" panose="020B0604020202020204" pitchFamily="34" charset="0"/>
              <a:buChar char="•"/>
            </a:pPr>
            <a:r>
              <a:rPr lang="en-US" sz="1200" dirty="0"/>
              <a:t>Automatically tracks on the project board (previous slide)</a:t>
            </a:r>
          </a:p>
          <a:p>
            <a:pPr marL="285750" indent="-285750">
              <a:buFont typeface="Arial" panose="020B0604020202020204" pitchFamily="34" charset="0"/>
              <a:buChar char="•"/>
            </a:pPr>
            <a:r>
              <a:rPr lang="en-US" sz="1200" dirty="0"/>
              <a:t>Only requires (free) GitHub account to use</a:t>
            </a:r>
          </a:p>
          <a:p>
            <a:pPr marL="285750" indent="-285750">
              <a:buFont typeface="Arial" panose="020B0604020202020204" pitchFamily="34" charset="0"/>
              <a:buChar char="•"/>
            </a:pPr>
            <a:r>
              <a:rPr lang="en-US" sz="1200" dirty="0"/>
              <a:t>Not required, just convenient. You can always reach out to us to report issues directly.</a:t>
            </a:r>
          </a:p>
          <a:p>
            <a:pPr marL="285750" indent="-285750">
              <a:buFont typeface="Arial" panose="020B0604020202020204" pitchFamily="34" charset="0"/>
              <a:buChar char="•"/>
            </a:pPr>
            <a:r>
              <a:rPr lang="en-US" sz="1200" dirty="0"/>
              <a:t>Credit: Beau Harrison</a:t>
            </a:r>
          </a:p>
        </p:txBody>
      </p:sp>
      <p:pic>
        <p:nvPicPr>
          <p:cNvPr id="4" name="Picture 3" descr="A screenshot of a bug report&#10;&#10;Description automatically generated">
            <a:extLst>
              <a:ext uri="{FF2B5EF4-FFF2-40B4-BE49-F238E27FC236}">
                <a16:creationId xmlns:a16="http://schemas.microsoft.com/office/drawing/2014/main" id="{51B4404E-81FC-4CAB-5815-221B5DA65B32}"/>
              </a:ext>
            </a:extLst>
          </p:cNvPr>
          <p:cNvPicPr>
            <a:picLocks noChangeAspect="1"/>
          </p:cNvPicPr>
          <p:nvPr/>
        </p:nvPicPr>
        <p:blipFill>
          <a:blip r:embed="rId5"/>
          <a:stretch>
            <a:fillRect/>
          </a:stretch>
        </p:blipFill>
        <p:spPr>
          <a:xfrm>
            <a:off x="228600" y="642059"/>
            <a:ext cx="4880381" cy="3859381"/>
          </a:xfrm>
          <a:prstGeom prst="rect">
            <a:avLst/>
          </a:prstGeom>
        </p:spPr>
      </p:pic>
    </p:spTree>
    <p:extLst>
      <p:ext uri="{BB962C8B-B14F-4D97-AF65-F5344CB8AC3E}">
        <p14:creationId xmlns:p14="http://schemas.microsoft.com/office/powerpoint/2010/main" val="1257495662"/>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CB7ACBD4-1FF4-4C43-816D-7134F0E2B41D}" vid="{8773B698-5E34-8649-83D5-C6AC28019C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ccf97bdc-a551-4925-98dc-bdea88868885"/>
    <Document_x0020_Category xmlns="ccf97bdc-a551-4925-98dc-bdea88868885"/>
    <Project_x0020_Phase xmlns="ccf97bdc-a551-4925-98dc-bdea88868885">Initiation</Project_x0020_Phas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1C09F1DBC5AD47A6869093810B4492" ma:contentTypeVersion="60" ma:contentTypeDescription="Create a new document." ma:contentTypeScope="" ma:versionID="a20d3f2dfbcd7e6e87b37600e534a7ff">
  <xsd:schema xmlns:xsd="http://www.w3.org/2001/XMLSchema" xmlns:xs="http://www.w3.org/2001/XMLSchema" xmlns:p="http://schemas.microsoft.com/office/2006/metadata/properties" xmlns:ns2="3427cf1b-08f6-4349-98e1-9c40df501855" xmlns:ns3="ccf97bdc-a551-4925-98dc-bdea88868885" targetNamespace="http://schemas.microsoft.com/office/2006/metadata/properties" ma:root="true" ma:fieldsID="69c3da6ba194ca1086459c16ba5ddc8d" ns2:_="" ns3:_="">
    <xsd:import namespace="3427cf1b-08f6-4349-98e1-9c40df501855"/>
    <xsd:import namespace="ccf97bdc-a551-4925-98dc-bdea88868885"/>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element ref="ns3:Document_x0020_Category" minOccurs="0"/>
                <xsd:element ref="ns3:Project_x0020_Ph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cf97bdc-a551-4925-98dc-bdea88868885" elementFormDefault="qualified">
    <xsd:import namespace="http://schemas.microsoft.com/office/2006/documentManagement/types"/>
    <xsd:import namespace="http://schemas.microsoft.com/office/infopath/2007/PartnerControls"/>
    <xsd:element name="Document_x0020_Type" ma:index="11" nillable="true" ma:displayName="Document Type" ma:internalName="Document_x0020_Type" ma:readOnly="false">
      <xsd:complexType>
        <xsd:complexContent>
          <xsd:extension base="dms:MultiChoiceFillIn">
            <xsd:sequence>
              <xsd:element name="Value" maxOccurs="unbounded" minOccurs="0" nillable="true">
                <xsd:simpleType>
                  <xsd:union memberTypes="dms:Text">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union>
                </xsd:simpleType>
              </xsd:element>
            </xsd:sequence>
          </xsd:extension>
        </xsd:complexContent>
      </xsd:complexType>
    </xsd:element>
    <xsd:element name="Document_x0020_Category" ma:index="12" nillable="true" ma:displayName="Document Category" ma:internalName="Document_x0020_Category" ma:readOnly="false">
      <xsd:complexType>
        <xsd:complexContent>
          <xsd:extension base="dms:MultiChoiceFillIn">
            <xsd:sequence>
              <xsd:element name="Value" maxOccurs="unbounded" minOccurs="0" nillable="true">
                <xsd:simpleType>
                  <xsd:union memberTypes="dms:Text">
                    <xsd:simpleType>
                      <xsd:restriction base="dms:Choice">
                        <xsd:enumeration value="Request for Proposals"/>
                        <xsd:enumeration value="Project Decision Documents (PDD)"/>
                        <xsd:enumeration value="Budget and Cost Documents"/>
                      </xsd:restriction>
                    </xsd:simpleType>
                  </xsd:union>
                </xsd:simpleType>
              </xsd:element>
            </xsd:sequence>
          </xsd:extension>
        </xsd:complexContent>
      </xsd:complexType>
    </xsd:element>
    <xsd:element name="Project_x0020_Phase" ma:index="13" nillable="true" ma:displayName="Project Phase" ma:default="Initiation" ma:format="Dropdown" ma:internalName="Project_x0020_Phase" ma:readOnly="false">
      <xsd:simpleType>
        <xsd:restriction base="dms:Choice">
          <xsd:enumeration value="Initiation"/>
          <xsd:enumeration value="Planning"/>
          <xsd:enumeration value="Execution"/>
          <xsd:enumeration value="Control"/>
          <xsd:enumeration value="Closeou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BB153CA-B575-4332-8657-26A6407DAC44}">
  <ds:schemaRefs>
    <ds:schemaRef ds:uri="http://schemas.microsoft.com/sharepoint/v3/contenttype/forms"/>
  </ds:schemaRefs>
</ds:datastoreItem>
</file>

<file path=customXml/itemProps2.xml><?xml version="1.0" encoding="utf-8"?>
<ds:datastoreItem xmlns:ds="http://schemas.openxmlformats.org/officeDocument/2006/customXml" ds:itemID="{D47B1EC6-8980-4132-B578-1EFCA69A24C9}">
  <ds:schemaRefs>
    <ds:schemaRef ds:uri="http://purl.org/dc/dcmitype/"/>
    <ds:schemaRef ds:uri="http://purl.org/dc/elements/1.1/"/>
    <ds:schemaRef ds:uri="3427cf1b-08f6-4349-98e1-9c40df501855"/>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ccf97bdc-a551-4925-98dc-bdea8886888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F19CE26-B9B0-4D18-9AF5-AFCEF8F13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27cf1b-08f6-4349-98e1-9c40df501855"/>
    <ds:schemaRef ds:uri="ccf97bdc-a551-4925-98dc-bdea88868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A78AAC9-3811-45E2-8B1F-6823F0320A5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Fermilab_PPT_090915</Template>
  <TotalTime>10452</TotalTime>
  <Words>544</Words>
  <Application>Microsoft Macintosh PowerPoint</Application>
  <PresentationFormat>On-screen Show (16:9)</PresentationFormat>
  <Paragraphs>108</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Fermilab_PPT_090915</vt:lpstr>
      <vt:lpstr>PowerPoint Presentation</vt:lpstr>
      <vt:lpstr>Java Engine Upgrade to Alma Linux 9</vt:lpstr>
      <vt:lpstr>Issue reporting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 Watts</dc:creator>
  <cp:lastModifiedBy>Adam C. Watts</cp:lastModifiedBy>
  <cp:revision>306</cp:revision>
  <cp:lastPrinted>2023-01-25T17:43:18Z</cp:lastPrinted>
  <dcterms:created xsi:type="dcterms:W3CDTF">2021-10-06T21:33:04Z</dcterms:created>
  <dcterms:modified xsi:type="dcterms:W3CDTF">2024-01-26T13:52:19Z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0x010100471C09F1DBC5AD47A6869093810B4492</vt:lpwstr>
  </property>
</Properties>
</file>