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286" r:id="rId2"/>
    <p:sldId id="303" r:id="rId3"/>
    <p:sldId id="304" r:id="rId4"/>
    <p:sldId id="305" r:id="rId5"/>
    <p:sldId id="265" r:id="rId6"/>
    <p:sldId id="302" r:id="rId7"/>
    <p:sldId id="300" r:id="rId8"/>
    <p:sldId id="301" r:id="rId9"/>
    <p:sldId id="299" r:id="rId10"/>
    <p:sldId id="298" r:id="rId11"/>
    <p:sldId id="297" r:id="rId12"/>
    <p:sldId id="293" r:id="rId13"/>
    <p:sldId id="294" r:id="rId14"/>
    <p:sldId id="295" r:id="rId15"/>
    <p:sldId id="296" r:id="rId16"/>
    <p:sldId id="292" r:id="rId17"/>
    <p:sldId id="288" r:id="rId18"/>
    <p:sldId id="289" r:id="rId19"/>
    <p:sldId id="291" r:id="rId20"/>
    <p:sldId id="290" r:id="rId21"/>
    <p:sldId id="287" r:id="rId22"/>
    <p:sldId id="283" r:id="rId23"/>
    <p:sldId id="284" r:id="rId24"/>
    <p:sldId id="285" r:id="rId25"/>
    <p:sldId id="282" r:id="rId26"/>
    <p:sldId id="281" r:id="rId27"/>
    <p:sldId id="277" r:id="rId28"/>
    <p:sldId id="278" r:id="rId29"/>
    <p:sldId id="279" r:id="rId30"/>
    <p:sldId id="280" r:id="rId31"/>
    <p:sldId id="276" r:id="rId32"/>
    <p:sldId id="256" r:id="rId33"/>
    <p:sldId id="274" r:id="rId34"/>
    <p:sldId id="271" r:id="rId35"/>
    <p:sldId id="272" r:id="rId36"/>
    <p:sldId id="273" r:id="rId37"/>
    <p:sldId id="270" r:id="rId38"/>
    <p:sldId id="268" r:id="rId39"/>
    <p:sldId id="269" r:id="rId40"/>
    <p:sldId id="267" r:id="rId41"/>
    <p:sldId id="266" r:id="rId42"/>
    <p:sldId id="258" r:id="rId43"/>
    <p:sldId id="264" r:id="rId44"/>
    <p:sldId id="260" r:id="rId45"/>
    <p:sldId id="262" r:id="rId46"/>
    <p:sldId id="261" r:id="rId47"/>
    <p:sldId id="263" r:id="rId48"/>
    <p:sldId id="257" r:id="rId49"/>
    <p:sldId id="259" r:id="rId50"/>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05"/>
    <p:restoredTop sz="96306"/>
  </p:normalViewPr>
  <p:slideViewPr>
    <p:cSldViewPr snapToGrid="0" snapToObjects="1">
      <p:cViewPr varScale="1">
        <p:scale>
          <a:sx n="120" d="100"/>
          <a:sy n="120" d="100"/>
        </p:scale>
        <p:origin x="17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01.02.24</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01.02.24</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01.02.24</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01.02.24</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01.02.24</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01.02.24</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01.02.24</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01.02.24</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01.02.24</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01.02.24</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01.02.24</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01.02.24</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01.02.24</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indico.fnal.gov/event/63058/contributions/283340/attachments/174664/236877/IERC%20Conference%20Collaboration%20Furniture.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401205"/>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DOE Safety tour of IERC (JAN 31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at 11:00am) went pretty well, I think. Nothing major to report. Thanks to all participants.</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with ISD (Aria </a:t>
            </a:r>
            <a:r>
              <a:rPr lang="en-GB" sz="2000" dirty="0" err="1">
                <a:solidFill>
                  <a:schemeClr val="accent1"/>
                </a:solidFill>
                <a:latin typeface="Arial" panose="020B0604020202020204" pitchFamily="34" charset="0"/>
                <a:cs typeface="Arial" panose="020B0604020202020204" pitchFamily="34" charset="0"/>
              </a:rPr>
              <a:t>Soha</a:t>
            </a:r>
            <a:r>
              <a:rPr lang="en-GB" sz="2000" dirty="0">
                <a:solidFill>
                  <a:schemeClr val="accent1"/>
                </a:solidFill>
                <a:latin typeface="Arial" panose="020B0604020202020204" pitchFamily="34" charset="0"/>
                <a:cs typeface="Arial" panose="020B0604020202020204" pitchFamily="34" charset="0"/>
              </a:rPr>
              <a:t>) regarding the needed improvements on the chilled water circuit. Blake </a:t>
            </a:r>
            <a:r>
              <a:rPr lang="en-GB" sz="2000" dirty="0" err="1">
                <a:solidFill>
                  <a:schemeClr val="accent1"/>
                </a:solidFill>
                <a:latin typeface="Arial" panose="020B0604020202020204" pitchFamily="34" charset="0"/>
                <a:cs typeface="Arial" panose="020B0604020202020204" pitchFamily="34" charset="0"/>
              </a:rPr>
              <a:t>Hanauer</a:t>
            </a:r>
            <a:r>
              <a:rPr lang="en-GB" sz="2000" dirty="0">
                <a:solidFill>
                  <a:schemeClr val="accent1"/>
                </a:solidFill>
                <a:latin typeface="Arial" panose="020B0604020202020204" pitchFamily="34" charset="0"/>
                <a:cs typeface="Arial" panose="020B0604020202020204" pitchFamily="34" charset="0"/>
              </a:rPr>
              <a:t> will get us a quote for the filter installation and regular maintenance from ISD.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Lisa </a:t>
            </a:r>
            <a:r>
              <a:rPr lang="en-GB" sz="2000" dirty="0" err="1">
                <a:solidFill>
                  <a:schemeClr val="accent1"/>
                </a:solidFill>
                <a:latin typeface="Arial" panose="020B0604020202020204" pitchFamily="34" charset="0"/>
                <a:cs typeface="Arial" panose="020B0604020202020204" pitchFamily="34" charset="0"/>
              </a:rPr>
              <a:t>Reger</a:t>
            </a:r>
            <a:r>
              <a:rPr lang="en-GB" sz="2000" dirty="0">
                <a:solidFill>
                  <a:schemeClr val="accent1"/>
                </a:solidFill>
                <a:latin typeface="Arial" panose="020B0604020202020204" pitchFamily="34" charset="0"/>
                <a:cs typeface="Arial" panose="020B0604020202020204" pitchFamily="34" charset="0"/>
              </a:rPr>
              <a:t> is organizing a meeting with the relevant people on ISD to make sure that maintenance and other interventions on equipment that are linked to the ODH analysis for IERC are properly identified and we have necessary procedures in place. Meeting is scheduled for Feb 15, 10:00 to 11:00 in the IERC “cantilever”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spTree>
    <p:extLst>
      <p:ext uri="{BB962C8B-B14F-4D97-AF65-F5344CB8AC3E}">
        <p14:creationId xmlns:p14="http://schemas.microsoft.com/office/powerpoint/2010/main" val="164169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walk-through by DOE (</a:t>
            </a:r>
            <a:r>
              <a:rPr lang="en-GB" sz="2000" dirty="0" err="1">
                <a:solidFill>
                  <a:schemeClr val="accent1"/>
                </a:solidFill>
                <a:latin typeface="Arial" panose="020B0604020202020204" pitchFamily="34" charset="0"/>
                <a:cs typeface="Arial" panose="020B0604020202020204" pitchFamily="34" charset="0"/>
              </a:rPr>
              <a:t>Madiar</a:t>
            </a:r>
            <a:r>
              <a:rPr lang="en-GB" sz="2000" dirty="0">
                <a:solidFill>
                  <a:schemeClr val="accent1"/>
                </a:solidFill>
                <a:latin typeface="Arial" panose="020B0604020202020204" pitchFamily="34" charset="0"/>
                <a:cs typeface="Arial" panose="020B0604020202020204" pitchFamily="34" charset="0"/>
              </a:rPr>
              <a:t>, Rachel) is foreseen for Friday January 26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2-3 pm.  </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Dave Jayson worked on cleaning up the large conference room area where left over from the building construction was left.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spTree>
    <p:extLst>
      <p:ext uri="{BB962C8B-B14F-4D97-AF65-F5344CB8AC3E}">
        <p14:creationId xmlns:p14="http://schemas.microsoft.com/office/powerpoint/2010/main" val="1924867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Some issues were reported regarding lights in the bathrooms. Not clear whether this is resolved. Dave Jayson was informed.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Gas rack has been installed.  Would remove the old rack and start using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pic>
        <p:nvPicPr>
          <p:cNvPr id="8" name="Picture 7">
            <a:extLst>
              <a:ext uri="{FF2B5EF4-FFF2-40B4-BE49-F238E27FC236}">
                <a16:creationId xmlns:a16="http://schemas.microsoft.com/office/drawing/2014/main" id="{0920828D-DF1B-F046-BFAE-5DE9C6D5ED75}"/>
              </a:ext>
            </a:extLst>
          </p:cNvPr>
          <p:cNvPicPr>
            <a:picLocks noChangeAspect="1"/>
          </p:cNvPicPr>
          <p:nvPr/>
        </p:nvPicPr>
        <p:blipFill>
          <a:blip r:embed="rId2"/>
          <a:stretch>
            <a:fillRect/>
          </a:stretch>
        </p:blipFill>
        <p:spPr>
          <a:xfrm rot="5400000">
            <a:off x="277458" y="3291901"/>
            <a:ext cx="3462670" cy="2597002"/>
          </a:xfrm>
          <a:prstGeom prst="rect">
            <a:avLst/>
          </a:prstGeom>
        </p:spPr>
      </p:pic>
      <p:sp>
        <p:nvSpPr>
          <p:cNvPr id="11" name="TextBox 10">
            <a:extLst>
              <a:ext uri="{FF2B5EF4-FFF2-40B4-BE49-F238E27FC236}">
                <a16:creationId xmlns:a16="http://schemas.microsoft.com/office/drawing/2014/main" id="{1414F1D0-99D2-1B4B-8D16-ED1160830E2F}"/>
              </a:ext>
            </a:extLst>
          </p:cNvPr>
          <p:cNvSpPr txBox="1"/>
          <p:nvPr/>
        </p:nvSpPr>
        <p:spPr>
          <a:xfrm>
            <a:off x="3518030" y="3003615"/>
            <a:ext cx="53545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Be reminded that you need to switch OFF the crane remote controllers otherwise the batteries will quickly deplete. We found several controllers with depleted batteries.</a:t>
            </a:r>
          </a:p>
        </p:txBody>
      </p:sp>
    </p:spTree>
    <p:extLst>
      <p:ext uri="{BB962C8B-B14F-4D97-AF65-F5344CB8AC3E}">
        <p14:creationId xmlns:p14="http://schemas.microsoft.com/office/powerpoint/2010/main" val="72029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015663"/>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 through this morning in preparation for a DOE walk-through Jan 16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(perhaps to be postponed to the following week since I am not available that week):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pic>
        <p:nvPicPr>
          <p:cNvPr id="9" name="Picture 8">
            <a:extLst>
              <a:ext uri="{FF2B5EF4-FFF2-40B4-BE49-F238E27FC236}">
                <a16:creationId xmlns:a16="http://schemas.microsoft.com/office/drawing/2014/main" id="{6935E02D-5FE1-EB4A-8631-EDFF1650F24F}"/>
              </a:ext>
            </a:extLst>
          </p:cNvPr>
          <p:cNvPicPr>
            <a:picLocks noChangeAspect="1"/>
          </p:cNvPicPr>
          <p:nvPr/>
        </p:nvPicPr>
        <p:blipFill>
          <a:blip r:embed="rId2"/>
          <a:stretch>
            <a:fillRect/>
          </a:stretch>
        </p:blipFill>
        <p:spPr>
          <a:xfrm rot="5400000">
            <a:off x="635294" y="2388573"/>
            <a:ext cx="2105247" cy="1578935"/>
          </a:xfrm>
          <a:prstGeom prst="rect">
            <a:avLst/>
          </a:prstGeom>
        </p:spPr>
      </p:pic>
      <p:sp>
        <p:nvSpPr>
          <p:cNvPr id="10" name="TextBox 9">
            <a:extLst>
              <a:ext uri="{FF2B5EF4-FFF2-40B4-BE49-F238E27FC236}">
                <a16:creationId xmlns:a16="http://schemas.microsoft.com/office/drawing/2014/main" id="{D141AB2B-F0AF-8E42-9122-2992884FE482}"/>
              </a:ext>
            </a:extLst>
          </p:cNvPr>
          <p:cNvSpPr txBox="1"/>
          <p:nvPr/>
        </p:nvSpPr>
        <p:spPr>
          <a:xfrm>
            <a:off x="2796363" y="2955851"/>
            <a:ext cx="6095836" cy="369332"/>
          </a:xfrm>
          <a:prstGeom prst="rect">
            <a:avLst/>
          </a:prstGeom>
          <a:noFill/>
        </p:spPr>
        <p:txBody>
          <a:bodyPr wrap="none" rtlCol="0">
            <a:spAutoFit/>
          </a:bodyPr>
          <a:lstStyle/>
          <a:p>
            <a:r>
              <a:rPr lang="en-CH" dirty="0"/>
              <a:t>3D printer should be in an enclosed box (like the one next to it)</a:t>
            </a:r>
          </a:p>
        </p:txBody>
      </p:sp>
      <p:pic>
        <p:nvPicPr>
          <p:cNvPr id="12" name="Picture 11">
            <a:extLst>
              <a:ext uri="{FF2B5EF4-FFF2-40B4-BE49-F238E27FC236}">
                <a16:creationId xmlns:a16="http://schemas.microsoft.com/office/drawing/2014/main" id="{C4D34CB8-1D8C-D64E-85EC-DE14208A9B37}"/>
              </a:ext>
            </a:extLst>
          </p:cNvPr>
          <p:cNvPicPr>
            <a:picLocks noChangeAspect="1"/>
          </p:cNvPicPr>
          <p:nvPr/>
        </p:nvPicPr>
        <p:blipFill>
          <a:blip r:embed="rId3"/>
          <a:stretch>
            <a:fillRect/>
          </a:stretch>
        </p:blipFill>
        <p:spPr>
          <a:xfrm rot="5400000">
            <a:off x="635294" y="4604340"/>
            <a:ext cx="2105246" cy="1578935"/>
          </a:xfrm>
          <a:prstGeom prst="rect">
            <a:avLst/>
          </a:prstGeom>
        </p:spPr>
      </p:pic>
      <p:sp>
        <p:nvSpPr>
          <p:cNvPr id="13" name="TextBox 12">
            <a:extLst>
              <a:ext uri="{FF2B5EF4-FFF2-40B4-BE49-F238E27FC236}">
                <a16:creationId xmlns:a16="http://schemas.microsoft.com/office/drawing/2014/main" id="{F6D37DE7-7CB8-0849-B393-C3F1DA6544A8}"/>
              </a:ext>
            </a:extLst>
          </p:cNvPr>
          <p:cNvSpPr txBox="1"/>
          <p:nvPr/>
        </p:nvSpPr>
        <p:spPr>
          <a:xfrm>
            <a:off x="2686050" y="5266204"/>
            <a:ext cx="6095836" cy="646331"/>
          </a:xfrm>
          <a:prstGeom prst="rect">
            <a:avLst/>
          </a:prstGeom>
          <a:noFill/>
        </p:spPr>
        <p:txBody>
          <a:bodyPr wrap="square" rtlCol="0">
            <a:spAutoFit/>
          </a:bodyPr>
          <a:lstStyle/>
          <a:p>
            <a:r>
              <a:rPr lang="en-CH" dirty="0"/>
              <a:t>Cardboard boxes should be disposed of and not left on the floor (fire hazard)</a:t>
            </a:r>
          </a:p>
        </p:txBody>
      </p:sp>
    </p:spTree>
    <p:extLst>
      <p:ext uri="{BB962C8B-B14F-4D97-AF65-F5344CB8AC3E}">
        <p14:creationId xmlns:p14="http://schemas.microsoft.com/office/powerpoint/2010/main" val="340470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2583712" y="1235179"/>
            <a:ext cx="6308488" cy="1200329"/>
          </a:xfrm>
          <a:prstGeom prst="rect">
            <a:avLst/>
          </a:prstGeom>
          <a:noFill/>
        </p:spPr>
        <p:txBody>
          <a:bodyPr wrap="square" rtlCol="0">
            <a:spAutoFit/>
          </a:bodyPr>
          <a:lstStyle/>
          <a:p>
            <a:r>
              <a:rPr lang="en-CH" dirty="0"/>
              <a:t>We still have a lot of left over material from Mortensen in the large conference room (1462) that need proper storage. There are several chemical and flammable material containers left on the floor.</a:t>
            </a:r>
          </a:p>
        </p:txBody>
      </p:sp>
      <p:pic>
        <p:nvPicPr>
          <p:cNvPr id="8" name="Picture 7">
            <a:extLst>
              <a:ext uri="{FF2B5EF4-FFF2-40B4-BE49-F238E27FC236}">
                <a16:creationId xmlns:a16="http://schemas.microsoft.com/office/drawing/2014/main" id="{1C1EC33A-057D-4745-AF3F-F41551653FC5}"/>
              </a:ext>
            </a:extLst>
          </p:cNvPr>
          <p:cNvPicPr>
            <a:picLocks noChangeAspect="1"/>
          </p:cNvPicPr>
          <p:nvPr/>
        </p:nvPicPr>
        <p:blipFill>
          <a:blip r:embed="rId2"/>
          <a:stretch>
            <a:fillRect/>
          </a:stretch>
        </p:blipFill>
        <p:spPr>
          <a:xfrm rot="5400000">
            <a:off x="-116573" y="1303206"/>
            <a:ext cx="2946990" cy="2210243"/>
          </a:xfrm>
          <a:prstGeom prst="rect">
            <a:avLst/>
          </a:prstGeom>
        </p:spPr>
      </p:pic>
      <p:pic>
        <p:nvPicPr>
          <p:cNvPr id="14" name="Picture 13">
            <a:extLst>
              <a:ext uri="{FF2B5EF4-FFF2-40B4-BE49-F238E27FC236}">
                <a16:creationId xmlns:a16="http://schemas.microsoft.com/office/drawing/2014/main" id="{4751728B-9C05-4541-8E39-3FEE1D05AB69}"/>
              </a:ext>
            </a:extLst>
          </p:cNvPr>
          <p:cNvPicPr>
            <a:picLocks noChangeAspect="1"/>
          </p:cNvPicPr>
          <p:nvPr/>
        </p:nvPicPr>
        <p:blipFill>
          <a:blip r:embed="rId3"/>
          <a:stretch>
            <a:fillRect/>
          </a:stretch>
        </p:blipFill>
        <p:spPr>
          <a:xfrm rot="5400000">
            <a:off x="3550766" y="3053990"/>
            <a:ext cx="3578507" cy="2683880"/>
          </a:xfrm>
          <a:prstGeom prst="rect">
            <a:avLst/>
          </a:prstGeom>
        </p:spPr>
      </p:pic>
    </p:spTree>
    <p:extLst>
      <p:ext uri="{BB962C8B-B14F-4D97-AF65-F5344CB8AC3E}">
        <p14:creationId xmlns:p14="http://schemas.microsoft.com/office/powerpoint/2010/main" val="571942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3518030" y="1235179"/>
            <a:ext cx="5374170" cy="1200329"/>
          </a:xfrm>
          <a:prstGeom prst="rect">
            <a:avLst/>
          </a:prstGeom>
          <a:noFill/>
        </p:spPr>
        <p:txBody>
          <a:bodyPr wrap="square" rtlCol="0">
            <a:spAutoFit/>
          </a:bodyPr>
          <a:lstStyle/>
          <a:p>
            <a:r>
              <a:rPr lang="en-CH" dirty="0"/>
              <a:t>In G291 there are a few setup that seem in use:</a:t>
            </a:r>
          </a:p>
          <a:p>
            <a:pPr marL="285750" indent="-285750">
              <a:buFontTx/>
              <a:buChar char="-"/>
            </a:pPr>
            <a:r>
              <a:rPr lang="en-GB" dirty="0"/>
              <a:t>D</a:t>
            </a:r>
            <a:r>
              <a:rPr lang="en-CH" dirty="0"/>
              <a:t>o they all have an ORC ?</a:t>
            </a:r>
          </a:p>
          <a:p>
            <a:pPr marL="285750" indent="-285750">
              <a:buFontTx/>
              <a:buChar char="-"/>
            </a:pPr>
            <a:r>
              <a:rPr lang="en-GB" dirty="0"/>
              <a:t>T</a:t>
            </a:r>
            <a:r>
              <a:rPr lang="en-CH" dirty="0"/>
              <a:t>he setup here does not seem to be properly placed and protected </a:t>
            </a:r>
          </a:p>
        </p:txBody>
      </p:sp>
      <p:pic>
        <p:nvPicPr>
          <p:cNvPr id="7" name="Picture 6">
            <a:extLst>
              <a:ext uri="{FF2B5EF4-FFF2-40B4-BE49-F238E27FC236}">
                <a16:creationId xmlns:a16="http://schemas.microsoft.com/office/drawing/2014/main" id="{41AAF826-AEBA-1E40-AF0D-E00027CF09F0}"/>
              </a:ext>
            </a:extLst>
          </p:cNvPr>
          <p:cNvPicPr>
            <a:picLocks noChangeAspect="1"/>
          </p:cNvPicPr>
          <p:nvPr/>
        </p:nvPicPr>
        <p:blipFill>
          <a:blip r:embed="rId2"/>
          <a:stretch>
            <a:fillRect/>
          </a:stretch>
        </p:blipFill>
        <p:spPr>
          <a:xfrm rot="5400000">
            <a:off x="-208972" y="1405729"/>
            <a:ext cx="3686175" cy="2764631"/>
          </a:xfrm>
          <a:prstGeom prst="rect">
            <a:avLst/>
          </a:prstGeom>
        </p:spPr>
      </p:pic>
    </p:spTree>
    <p:extLst>
      <p:ext uri="{BB962C8B-B14F-4D97-AF65-F5344CB8AC3E}">
        <p14:creationId xmlns:p14="http://schemas.microsoft.com/office/powerpoint/2010/main" val="282292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sp>
        <p:nvSpPr>
          <p:cNvPr id="8" name="TextBox 7">
            <a:extLst>
              <a:ext uri="{FF2B5EF4-FFF2-40B4-BE49-F238E27FC236}">
                <a16:creationId xmlns:a16="http://schemas.microsoft.com/office/drawing/2014/main" id="{6EAF8907-EE0A-4047-BB87-5E4E43D15820}"/>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12:30 (1/2 hour)</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will not be available that week. They seem to be interested mainly in the neutrino program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and Monica were also contacted. Is this OK ?</a:t>
            </a:r>
          </a:p>
        </p:txBody>
      </p:sp>
    </p:spTree>
    <p:extLst>
      <p:ext uri="{BB962C8B-B14F-4D97-AF65-F5344CB8AC3E}">
        <p14:creationId xmlns:p14="http://schemas.microsoft.com/office/powerpoint/2010/main" val="656800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More electrical work needed for Great Hall West (Adam) and East (Cristian). Meeting today with Dave Featherston to detail the job and start the process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Proposal for how to proceed with the chilled water circuit:</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Get the water treated (should be relative simple and inexpensive) for right PH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Start using it for Great Hall West (it is already in use for the CCD lab)</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Proceed in parallel with the plan for installing permanent filters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Place this circuit in the list of those that are regularly tested by Fehr (ISD)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1219199" y="511740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1286458" y="621785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spTree>
    <p:extLst>
      <p:ext uri="{BB962C8B-B14F-4D97-AF65-F5344CB8AC3E}">
        <p14:creationId xmlns:p14="http://schemas.microsoft.com/office/powerpoint/2010/main" val="2688078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397600" y="5112530"/>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Julie scan procedures for “small” work which eventually will be used for the gas shack installation at IERC (sorry is taking much longer that I had anticipated).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397600" y="106657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464859" y="216702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pic>
        <p:nvPicPr>
          <p:cNvPr id="11" name="Picture 10">
            <a:extLst>
              <a:ext uri="{FF2B5EF4-FFF2-40B4-BE49-F238E27FC236}">
                <a16:creationId xmlns:a16="http://schemas.microsoft.com/office/drawing/2014/main" id="{4D38D682-E6E7-F04B-8D90-01696AC615CC}"/>
              </a:ext>
            </a:extLst>
          </p:cNvPr>
          <p:cNvPicPr>
            <a:picLocks noChangeAspect="1"/>
          </p:cNvPicPr>
          <p:nvPr/>
        </p:nvPicPr>
        <p:blipFill>
          <a:blip r:embed="rId3"/>
          <a:stretch>
            <a:fillRect/>
          </a:stretch>
        </p:blipFill>
        <p:spPr>
          <a:xfrm>
            <a:off x="4846357" y="0"/>
            <a:ext cx="3832784" cy="4991725"/>
          </a:xfrm>
          <a:prstGeom prst="rect">
            <a:avLst/>
          </a:prstGeom>
        </p:spPr>
      </p:pic>
    </p:spTree>
    <p:extLst>
      <p:ext uri="{BB962C8B-B14F-4D97-AF65-F5344CB8AC3E}">
        <p14:creationId xmlns:p14="http://schemas.microsoft.com/office/powerpoint/2010/main" val="2481853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442570" y="975244"/>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is a proposal for placing a “tech. shop” on the first floor inside mechanical room 1605. We’ll talk to safety (James) tomorrow</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pic>
        <p:nvPicPr>
          <p:cNvPr id="12" name="Picture 11">
            <a:extLst>
              <a:ext uri="{FF2B5EF4-FFF2-40B4-BE49-F238E27FC236}">
                <a16:creationId xmlns:a16="http://schemas.microsoft.com/office/drawing/2014/main" id="{05D80328-B0EF-C54B-88C5-E9BE016A8E0B}"/>
              </a:ext>
            </a:extLst>
          </p:cNvPr>
          <p:cNvPicPr>
            <a:picLocks noChangeAspect="1"/>
          </p:cNvPicPr>
          <p:nvPr/>
        </p:nvPicPr>
        <p:blipFill>
          <a:blip r:embed="rId2"/>
          <a:stretch>
            <a:fillRect/>
          </a:stretch>
        </p:blipFill>
        <p:spPr>
          <a:xfrm rot="5400000">
            <a:off x="3106195" y="-931404"/>
            <a:ext cx="2807114" cy="9019501"/>
          </a:xfrm>
          <a:prstGeom prst="rect">
            <a:avLst/>
          </a:prstGeom>
        </p:spPr>
      </p:pic>
      <p:sp>
        <p:nvSpPr>
          <p:cNvPr id="7" name="Rounded Rectangle 6">
            <a:extLst>
              <a:ext uri="{FF2B5EF4-FFF2-40B4-BE49-F238E27FC236}">
                <a16:creationId xmlns:a16="http://schemas.microsoft.com/office/drawing/2014/main" id="{22C3713D-48FC-7C4F-92FF-54A8AE943C94}"/>
              </a:ext>
            </a:extLst>
          </p:cNvPr>
          <p:cNvSpPr/>
          <p:nvPr/>
        </p:nvSpPr>
        <p:spPr>
          <a:xfrm>
            <a:off x="4629150" y="3549651"/>
            <a:ext cx="333375" cy="139700"/>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ounded Rectangle 12">
            <a:extLst>
              <a:ext uri="{FF2B5EF4-FFF2-40B4-BE49-F238E27FC236}">
                <a16:creationId xmlns:a16="http://schemas.microsoft.com/office/drawing/2014/main" id="{4FCD0D4D-DEA0-1C4D-BA28-CBF4F5A26BFA}"/>
              </a:ext>
            </a:extLst>
          </p:cNvPr>
          <p:cNvSpPr/>
          <p:nvPr/>
        </p:nvSpPr>
        <p:spPr>
          <a:xfrm>
            <a:off x="4629150" y="3835401"/>
            <a:ext cx="333375" cy="193674"/>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486DE68F-647A-3A40-AC2F-01D8D8D0DA8B}"/>
              </a:ext>
            </a:extLst>
          </p:cNvPr>
          <p:cNvSpPr txBox="1"/>
          <p:nvPr/>
        </p:nvSpPr>
        <p:spPr>
          <a:xfrm>
            <a:off x="250586" y="5032912"/>
            <a:ext cx="3810775" cy="1015663"/>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Electrically powered Drill Press,</a:t>
            </a:r>
          </a:p>
          <a:p>
            <a:r>
              <a:rPr lang="en-GB" sz="1200" dirty="0">
                <a:solidFill>
                  <a:schemeClr val="accent1"/>
                </a:solidFill>
                <a:latin typeface="Arial" panose="020B0604020202020204" pitchFamily="34" charset="0"/>
                <a:cs typeface="Arial" panose="020B0604020202020204" pitchFamily="34" charset="0"/>
              </a:rPr>
              <a:t>Electrically powered Band Saw (vertical or horizontal)</a:t>
            </a:r>
          </a:p>
          <a:p>
            <a:r>
              <a:rPr lang="en-GB" sz="1200" dirty="0">
                <a:solidFill>
                  <a:schemeClr val="accent1"/>
                </a:solidFill>
                <a:latin typeface="Arial" panose="020B0604020202020204" pitchFamily="34" charset="0"/>
                <a:cs typeface="Arial" panose="020B0604020202020204" pitchFamily="34" charset="0"/>
              </a:rPr>
              <a:t>Electrically powered Grinder, Electrically powered Belt sander, and Electrically powered Dust collections system (vacuum) for both</a:t>
            </a:r>
          </a:p>
        </p:txBody>
      </p:sp>
      <p:sp>
        <p:nvSpPr>
          <p:cNvPr id="15" name="TextBox 14">
            <a:extLst>
              <a:ext uri="{FF2B5EF4-FFF2-40B4-BE49-F238E27FC236}">
                <a16:creationId xmlns:a16="http://schemas.microsoft.com/office/drawing/2014/main" id="{FBCC7072-09E3-4A4E-A162-F572297D542A}"/>
              </a:ext>
            </a:extLst>
          </p:cNvPr>
          <p:cNvSpPr txBox="1"/>
          <p:nvPr/>
        </p:nvSpPr>
        <p:spPr>
          <a:xfrm>
            <a:off x="4509703" y="5032911"/>
            <a:ext cx="3810775" cy="120032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abrasive machines</a:t>
            </a:r>
          </a:p>
          <a:p>
            <a:r>
              <a:rPr lang="en-GB" sz="1200" dirty="0">
                <a:solidFill>
                  <a:schemeClr val="accent1"/>
                </a:solidFill>
                <a:latin typeface="Arial" panose="020B0604020202020204" pitchFamily="34" charset="0"/>
                <a:cs typeface="Arial" panose="020B0604020202020204" pitchFamily="34" charset="0"/>
              </a:rPr>
              <a:t>Sheet Metal Shear</a:t>
            </a:r>
          </a:p>
          <a:p>
            <a:r>
              <a:rPr lang="en-GB" sz="1200" dirty="0">
                <a:solidFill>
                  <a:schemeClr val="accent1"/>
                </a:solidFill>
                <a:latin typeface="Arial" panose="020B0604020202020204" pitchFamily="34" charset="0"/>
                <a:cs typeface="Arial" panose="020B0604020202020204" pitchFamily="34" charset="0"/>
              </a:rPr>
              <a:t>Sheet Metal Brake</a:t>
            </a:r>
          </a:p>
          <a:p>
            <a:r>
              <a:rPr lang="en-GB" sz="1200" dirty="0">
                <a:solidFill>
                  <a:schemeClr val="accent1"/>
                </a:solidFill>
                <a:latin typeface="Arial" panose="020B0604020202020204" pitchFamily="34" charset="0"/>
                <a:cs typeface="Arial" panose="020B0604020202020204" pitchFamily="34" charset="0"/>
              </a:rPr>
              <a:t>Sheet Metal circle punch (roto punch)</a:t>
            </a:r>
          </a:p>
          <a:p>
            <a:r>
              <a:rPr lang="en-GB" sz="1200" dirty="0">
                <a:solidFill>
                  <a:schemeClr val="accent1"/>
                </a:solidFill>
                <a:latin typeface="Arial" panose="020B0604020202020204" pitchFamily="34" charset="0"/>
                <a:cs typeface="Arial" panose="020B0604020202020204" pitchFamily="34" charset="0"/>
              </a:rPr>
              <a:t>Sheet Metal </a:t>
            </a:r>
            <a:r>
              <a:rPr lang="en-GB" sz="1200" dirty="0" err="1">
                <a:solidFill>
                  <a:schemeClr val="accent1"/>
                </a:solidFill>
                <a:latin typeface="Arial" panose="020B0604020202020204" pitchFamily="34" charset="0"/>
                <a:cs typeface="Arial" panose="020B0604020202020204" pitchFamily="34" charset="0"/>
              </a:rPr>
              <a:t>notcher</a:t>
            </a:r>
            <a:endParaRPr lang="en-GB" sz="1200" dirty="0">
              <a:solidFill>
                <a:schemeClr val="accent1"/>
              </a:solidFill>
              <a:latin typeface="Arial" panose="020B0604020202020204" pitchFamily="34" charset="0"/>
              <a:cs typeface="Arial" panose="020B0604020202020204" pitchFamily="34" charset="0"/>
            </a:endParaRPr>
          </a:p>
          <a:p>
            <a:r>
              <a:rPr lang="en-GB" sz="1200" dirty="0">
                <a:solidFill>
                  <a:schemeClr val="accent1"/>
                </a:solidFill>
                <a:latin typeface="Arial" panose="020B0604020202020204" pitchFamily="34" charset="0"/>
                <a:cs typeface="Arial" panose="020B0604020202020204" pitchFamily="34" charset="0"/>
              </a:rPr>
              <a:t>Bench with a </a:t>
            </a:r>
            <a:r>
              <a:rPr lang="en-GB" sz="1200" dirty="0" err="1">
                <a:solidFill>
                  <a:schemeClr val="accent1"/>
                </a:solidFill>
                <a:latin typeface="Arial" panose="020B0604020202020204" pitchFamily="34" charset="0"/>
                <a:cs typeface="Arial" panose="020B0604020202020204" pitchFamily="34" charset="0"/>
              </a:rPr>
              <a:t>vise</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07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1527143"/>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Switches in IERC are in need of new IOS and will require a reboot. I would like to schedule these the week of Christmas to minimize user outages. The list is below, thoughts or recommendations on who to notify if you like the timeline?</a:t>
            </a:r>
          </a:p>
          <a:p>
            <a:r>
              <a:rPr lang="en-GB" sz="2000" dirty="0">
                <a:solidFill>
                  <a:schemeClr val="accent1"/>
                </a:solidFill>
                <a:latin typeface="Arial" panose="020B0604020202020204" pitchFamily="34" charset="0"/>
                <a:cs typeface="Arial" panose="020B0604020202020204" pitchFamily="34" charset="0"/>
              </a:rPr>
              <a:t> </a:t>
            </a:r>
          </a:p>
          <a:p>
            <a:r>
              <a:rPr lang="en-GB" sz="2000" dirty="0">
                <a:solidFill>
                  <a:schemeClr val="accent1"/>
                </a:solidFill>
                <a:latin typeface="Arial" panose="020B0604020202020204" pitchFamily="34" charset="0"/>
                <a:cs typeface="Arial" panose="020B0604020202020204" pitchFamily="34" charset="0"/>
              </a:rPr>
              <a:t>s-ierc-g44-1</a:t>
            </a:r>
          </a:p>
          <a:p>
            <a:r>
              <a:rPr lang="en-GB" sz="2000" dirty="0">
                <a:solidFill>
                  <a:schemeClr val="accent1"/>
                </a:solidFill>
                <a:latin typeface="Arial" panose="020B0604020202020204" pitchFamily="34" charset="0"/>
                <a:cs typeface="Arial" panose="020B0604020202020204" pitchFamily="34" charset="0"/>
              </a:rPr>
              <a:t>s-ierc-g535-1</a:t>
            </a:r>
          </a:p>
          <a:p>
            <a:r>
              <a:rPr lang="en-GB" sz="2000" dirty="0">
                <a:solidFill>
                  <a:schemeClr val="accent1"/>
                </a:solidFill>
                <a:latin typeface="Arial" panose="020B0604020202020204" pitchFamily="34" charset="0"/>
                <a:cs typeface="Arial" panose="020B0604020202020204" pitchFamily="34" charset="0"/>
              </a:rPr>
              <a:t>s-ierc-idf-1</a:t>
            </a:r>
          </a:p>
          <a:p>
            <a:r>
              <a:rPr lang="en-GB" sz="2000" dirty="0">
                <a:solidFill>
                  <a:schemeClr val="accent1"/>
                </a:solidFill>
                <a:latin typeface="Arial" panose="020B0604020202020204" pitchFamily="34" charset="0"/>
                <a:cs typeface="Arial" panose="020B0604020202020204" pitchFamily="34" charset="0"/>
              </a:rPr>
              <a:t>s-ierc-idf-2</a:t>
            </a:r>
          </a:p>
          <a:p>
            <a:r>
              <a:rPr lang="en-GB" sz="2000" dirty="0">
                <a:solidFill>
                  <a:schemeClr val="accent1"/>
                </a:solidFill>
                <a:latin typeface="Arial" panose="020B0604020202020204" pitchFamily="34" charset="0"/>
                <a:cs typeface="Arial" panose="020B0604020202020204" pitchFamily="34" charset="0"/>
              </a:rPr>
              <a:t>s-ierc-idf-3</a:t>
            </a:r>
          </a:p>
          <a:p>
            <a:r>
              <a:rPr lang="en-GB" sz="2000" dirty="0">
                <a:solidFill>
                  <a:schemeClr val="accent1"/>
                </a:solidFill>
                <a:latin typeface="Arial" panose="020B0604020202020204" pitchFamily="34" charset="0"/>
                <a:cs typeface="Arial" panose="020B0604020202020204" pitchFamily="34" charset="0"/>
              </a:rPr>
              <a:t>s-ierc-idf-4</a:t>
            </a:r>
          </a:p>
          <a:p>
            <a:r>
              <a:rPr lang="en-GB" sz="2000" dirty="0">
                <a:solidFill>
                  <a:schemeClr val="accent1"/>
                </a:solidFill>
                <a:latin typeface="Arial" panose="020B0604020202020204" pitchFamily="34" charset="0"/>
                <a:cs typeface="Arial" panose="020B0604020202020204" pitchFamily="34" charset="0"/>
              </a:rPr>
              <a:t>s-ierc-mdf-1</a:t>
            </a:r>
          </a:p>
          <a:p>
            <a:r>
              <a:rPr lang="en-GB" sz="2000" dirty="0">
                <a:solidFill>
                  <a:schemeClr val="accent1"/>
                </a:solidFill>
                <a:latin typeface="Arial" panose="020B0604020202020204" pitchFamily="34" charset="0"/>
                <a:cs typeface="Arial" panose="020B0604020202020204" pitchFamily="34" charset="0"/>
              </a:rPr>
              <a:t>s-ierc-mdf-2</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19</a:t>
            </a:fld>
            <a:endParaRPr lang="en-CH"/>
          </a:p>
        </p:txBody>
      </p:sp>
      <p:sp>
        <p:nvSpPr>
          <p:cNvPr id="8" name="TextBox 7">
            <a:extLst>
              <a:ext uri="{FF2B5EF4-FFF2-40B4-BE49-F238E27FC236}">
                <a16:creationId xmlns:a16="http://schemas.microsoft.com/office/drawing/2014/main" id="{12208E59-EE1E-B54D-9EA2-538280779F96}"/>
              </a:ext>
            </a:extLst>
          </p:cNvPr>
          <p:cNvSpPr txBox="1"/>
          <p:nvPr/>
        </p:nvSpPr>
        <p:spPr>
          <a:xfrm>
            <a:off x="807522" y="1009403"/>
            <a:ext cx="3923959" cy="369332"/>
          </a:xfrm>
          <a:prstGeom prst="rect">
            <a:avLst/>
          </a:prstGeom>
          <a:noFill/>
        </p:spPr>
        <p:txBody>
          <a:bodyPr wrap="none" rtlCol="0">
            <a:spAutoFit/>
          </a:bodyPr>
          <a:lstStyle/>
          <a:p>
            <a:r>
              <a:rPr lang="en-CH" dirty="0"/>
              <a:t>From </a:t>
            </a:r>
            <a:r>
              <a:rPr lang="en-GB" dirty="0"/>
              <a:t>Tim </a:t>
            </a:r>
            <a:r>
              <a:rPr lang="en-GB" dirty="0" err="1"/>
              <a:t>Niemiec</a:t>
            </a:r>
            <a:r>
              <a:rPr lang="en-GB" dirty="0"/>
              <a:t> ITD Network Analyst:</a:t>
            </a:r>
          </a:p>
        </p:txBody>
      </p:sp>
    </p:spTree>
    <p:extLst>
      <p:ext uri="{BB962C8B-B14F-4D97-AF65-F5344CB8AC3E}">
        <p14:creationId xmlns:p14="http://schemas.microsoft.com/office/powerpoint/2010/main" val="3855468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Monday Feb 5</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will start the installation of the new furniture for the conference rooms, common areas and wellness </a:t>
            </a:r>
            <a:r>
              <a:rPr lang="en-GB" sz="2000" dirty="0" err="1">
                <a:solidFill>
                  <a:schemeClr val="accent1"/>
                </a:solidFill>
                <a:latin typeface="Arial" panose="020B0604020202020204" pitchFamily="34" charset="0"/>
                <a:cs typeface="Arial" panose="020B0604020202020204" pitchFamily="34" charset="0"/>
              </a:rPr>
              <a:t>centers</a:t>
            </a:r>
            <a:r>
              <a:rPr lang="en-GB" sz="2000" dirty="0">
                <a:solidFill>
                  <a:schemeClr val="accent1"/>
                </a:solidFill>
                <a:latin typeface="Arial" panose="020B0604020202020204" pitchFamily="34" charset="0"/>
                <a:cs typeface="Arial" panose="020B0604020202020204" pitchFamily="34" charset="0"/>
              </a:rPr>
              <a:t>. We need to empty the conference room from the current “borrowed” furniture.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pic>
        <p:nvPicPr>
          <p:cNvPr id="8" name="Picture 7">
            <a:extLst>
              <a:ext uri="{FF2B5EF4-FFF2-40B4-BE49-F238E27FC236}">
                <a16:creationId xmlns:a16="http://schemas.microsoft.com/office/drawing/2014/main" id="{8A8A2160-5F98-B846-B3F4-7C3D345D6195}"/>
              </a:ext>
            </a:extLst>
          </p:cNvPr>
          <p:cNvPicPr>
            <a:picLocks noChangeAspect="1"/>
          </p:cNvPicPr>
          <p:nvPr/>
        </p:nvPicPr>
        <p:blipFill>
          <a:blip r:embed="rId2"/>
          <a:stretch>
            <a:fillRect/>
          </a:stretch>
        </p:blipFill>
        <p:spPr>
          <a:xfrm>
            <a:off x="223284" y="2336994"/>
            <a:ext cx="4238277" cy="2363083"/>
          </a:xfrm>
          <a:prstGeom prst="rect">
            <a:avLst/>
          </a:prstGeom>
        </p:spPr>
      </p:pic>
      <p:pic>
        <p:nvPicPr>
          <p:cNvPr id="10" name="Picture 9">
            <a:extLst>
              <a:ext uri="{FF2B5EF4-FFF2-40B4-BE49-F238E27FC236}">
                <a16:creationId xmlns:a16="http://schemas.microsoft.com/office/drawing/2014/main" id="{03C80EF1-12A4-014F-8167-48A3C294D84A}"/>
              </a:ext>
            </a:extLst>
          </p:cNvPr>
          <p:cNvPicPr>
            <a:picLocks noChangeAspect="1"/>
          </p:cNvPicPr>
          <p:nvPr/>
        </p:nvPicPr>
        <p:blipFill>
          <a:blip r:embed="rId3"/>
          <a:stretch>
            <a:fillRect/>
          </a:stretch>
        </p:blipFill>
        <p:spPr>
          <a:xfrm>
            <a:off x="4415161" y="2532141"/>
            <a:ext cx="4728839" cy="2167936"/>
          </a:xfrm>
          <a:prstGeom prst="rect">
            <a:avLst/>
          </a:prstGeom>
        </p:spPr>
      </p:pic>
      <p:sp>
        <p:nvSpPr>
          <p:cNvPr id="11" name="TextBox 10">
            <a:extLst>
              <a:ext uri="{FF2B5EF4-FFF2-40B4-BE49-F238E27FC236}">
                <a16:creationId xmlns:a16="http://schemas.microsoft.com/office/drawing/2014/main" id="{A5741C8F-0D39-3949-BAC2-98A0C2E9E436}"/>
              </a:ext>
            </a:extLst>
          </p:cNvPr>
          <p:cNvSpPr txBox="1"/>
          <p:nvPr/>
        </p:nvSpPr>
        <p:spPr>
          <a:xfrm>
            <a:off x="743487" y="4700077"/>
            <a:ext cx="7877908" cy="76944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List of furniture is available here: </a:t>
            </a:r>
            <a:r>
              <a:rPr lang="en-GB" sz="1200" dirty="0">
                <a:solidFill>
                  <a:schemeClr val="accent1"/>
                </a:solidFill>
                <a:latin typeface="Arial" panose="020B0604020202020204" pitchFamily="34" charset="0"/>
                <a:cs typeface="Arial" panose="020B0604020202020204" pitchFamily="34" charset="0"/>
                <a:hlinkClick r:id="rId4"/>
              </a:rPr>
              <a:t>https://indico.fnal.gov/event/63058/contributions/283340/attachments/174664/236877/IERC Conference Collaboration Furniture.pdf</a:t>
            </a:r>
            <a:endParaRPr lang="en-GB" sz="1200" dirty="0">
              <a:solidFill>
                <a:schemeClr val="accent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F05B14B-920F-4945-8F47-9F9071EFF72A}"/>
              </a:ext>
            </a:extLst>
          </p:cNvPr>
          <p:cNvSpPr txBox="1"/>
          <p:nvPr/>
        </p:nvSpPr>
        <p:spPr>
          <a:xfrm>
            <a:off x="743487" y="5586910"/>
            <a:ext cx="7877908" cy="70788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completion of the furniture for the double occupancy offices is still on-hold (req. 350162)</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607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1897" y="2291662"/>
            <a:ext cx="7877908" cy="4185761"/>
          </a:xfrm>
          <a:prstGeom prst="rect">
            <a:avLst/>
          </a:prstGeom>
          <a:noFill/>
        </p:spPr>
        <p:txBody>
          <a:bodyPr wrap="square" rtlCol="0">
            <a:spAutoFit/>
          </a:bodyPr>
          <a:lstStyle/>
          <a:p>
            <a:pPr lvl="1"/>
            <a:r>
              <a:rPr lang="en-GB" sz="1400" dirty="0">
                <a:solidFill>
                  <a:schemeClr val="accent1"/>
                </a:solidFill>
                <a:latin typeface="Arial" panose="020B0604020202020204" pitchFamily="34" charset="0"/>
                <a:cs typeface="Arial" panose="020B0604020202020204" pitchFamily="34" charset="0"/>
              </a:rPr>
              <a:t>Dear colleagues,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As we mentioned in November, we are committed to keeping Fermilab employees and users/affiliates informed and aware of updates to building access.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All Fermilab employees, users, and affiliates as well as DOE-badged personnel now have access to the following buildings using the card readers installed at:</a:t>
            </a:r>
          </a:p>
          <a:p>
            <a:pPr lvl="1"/>
            <a:r>
              <a:rPr lang="en-GB" sz="1400" dirty="0">
                <a:solidFill>
                  <a:schemeClr val="accent1"/>
                </a:solidFill>
                <a:latin typeface="Arial" panose="020B0604020202020204" pitchFamily="34" charset="0"/>
                <a:cs typeface="Arial" panose="020B0604020202020204" pitchFamily="34" charset="0"/>
              </a:rPr>
              <a:t>·         IERC (Integrated Engineering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IARC (Illinois Accelerator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FCC (Feynman Computing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ICB (Industrial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 Building)</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err="1">
                <a:solidFill>
                  <a:schemeClr val="accent1"/>
                </a:solidFill>
                <a:latin typeface="Arial" panose="020B0604020202020204" pitchFamily="34" charset="0"/>
                <a:cs typeface="Arial" panose="020B0604020202020204" pitchFamily="34" charset="0"/>
              </a:rPr>
              <a:t>SiDet</a:t>
            </a:r>
            <a:r>
              <a:rPr lang="en-GB" sz="1400" dirty="0">
                <a:solidFill>
                  <a:schemeClr val="accent1"/>
                </a:solidFill>
                <a:latin typeface="Arial" panose="020B0604020202020204" pitchFamily="34" charset="0"/>
                <a:cs typeface="Arial" panose="020B0604020202020204" pitchFamily="34" charset="0"/>
              </a:rPr>
              <a:t> will be added to this list in the near future as card reader access control is added to its doors. A further announcement will be made when that implementation schedule is finalized.</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Signage is installed on all entrances with contact numbers if you have any issues with the badge readers. Per our usual protocol, business visitors are permitted entry with a properly badged escort.</a:t>
            </a:r>
          </a:p>
          <a:p>
            <a:pPr lvl="1"/>
            <a:endParaRPr lang="en-GB" sz="14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sp>
        <p:nvSpPr>
          <p:cNvPr id="8" name="TextBox 7">
            <a:extLst>
              <a:ext uri="{FF2B5EF4-FFF2-40B4-BE49-F238E27FC236}">
                <a16:creationId xmlns:a16="http://schemas.microsoft.com/office/drawing/2014/main" id="{3F5C82B6-901A-854E-A5B8-823B985F4609}"/>
              </a:ext>
            </a:extLst>
          </p:cNvPr>
          <p:cNvSpPr txBox="1"/>
          <p:nvPr/>
        </p:nvSpPr>
        <p:spPr>
          <a:xfrm>
            <a:off x="653143" y="951503"/>
            <a:ext cx="1782924" cy="369332"/>
          </a:xfrm>
          <a:prstGeom prst="rect">
            <a:avLst/>
          </a:prstGeom>
          <a:noFill/>
        </p:spPr>
        <p:txBody>
          <a:bodyPr wrap="none" rtlCol="0">
            <a:spAutoFit/>
          </a:bodyPr>
          <a:lstStyle/>
          <a:p>
            <a:r>
              <a:rPr lang="en-CH" dirty="0"/>
              <a:t>From Joe Rogers:</a:t>
            </a:r>
          </a:p>
        </p:txBody>
      </p:sp>
      <p:sp>
        <p:nvSpPr>
          <p:cNvPr id="9" name="TextBox 8">
            <a:extLst>
              <a:ext uri="{FF2B5EF4-FFF2-40B4-BE49-F238E27FC236}">
                <a16:creationId xmlns:a16="http://schemas.microsoft.com/office/drawing/2014/main" id="{6BD9ABF8-7C5B-9B49-8EF1-9AF0AC36F281}"/>
              </a:ext>
            </a:extLst>
          </p:cNvPr>
          <p:cNvSpPr txBox="1"/>
          <p:nvPr/>
        </p:nvSpPr>
        <p:spPr>
          <a:xfrm>
            <a:off x="771897" y="1460665"/>
            <a:ext cx="8098971" cy="830997"/>
          </a:xfrm>
          <a:prstGeom prst="rect">
            <a:avLst/>
          </a:prstGeom>
          <a:noFill/>
        </p:spPr>
        <p:txBody>
          <a:bodyPr wrap="square" rtlCol="0">
            <a:spAutoFit/>
          </a:bodyPr>
          <a:lstStyle/>
          <a:p>
            <a:r>
              <a:rPr lang="en-GB" sz="1200" dirty="0"/>
              <a:t>The Security Department will be taking a proactive approach in response to this new change and will patrol these areas more often next week in the event there is any confusion. Since each of your facilities operate uniquely, we ask that you help spread the news with your stakeholders.  If there are any immediate issues please call the Security Operations </a:t>
            </a:r>
            <a:r>
              <a:rPr lang="en-GB" sz="1200" dirty="0" err="1"/>
              <a:t>Center</a:t>
            </a:r>
            <a:r>
              <a:rPr lang="en-GB" sz="1200" dirty="0"/>
              <a:t> at 630-840-3414 or for any card access issues, please direct those to </a:t>
            </a:r>
            <a:r>
              <a:rPr lang="en-GB" sz="1200" dirty="0" err="1"/>
              <a:t>cardaccess@fnal.gov</a:t>
            </a:r>
            <a:r>
              <a:rPr lang="en-GB" sz="1200" dirty="0"/>
              <a:t>. </a:t>
            </a:r>
            <a:endParaRPr lang="en-CH" sz="1200" dirty="0"/>
          </a:p>
        </p:txBody>
      </p:sp>
    </p:spTree>
    <p:extLst>
      <p:ext uri="{BB962C8B-B14F-4D97-AF65-F5344CB8AC3E}">
        <p14:creationId xmlns:p14="http://schemas.microsoft.com/office/powerpoint/2010/main" val="584325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6183"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7,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pic>
        <p:nvPicPr>
          <p:cNvPr id="7" name="Picture 6">
            <a:extLst>
              <a:ext uri="{FF2B5EF4-FFF2-40B4-BE49-F238E27FC236}">
                <a16:creationId xmlns:a16="http://schemas.microsoft.com/office/drawing/2014/main" id="{ECF631CE-AD65-7541-8380-EC7B973CF5E9}"/>
              </a:ext>
            </a:extLst>
          </p:cNvPr>
          <p:cNvPicPr>
            <a:picLocks noChangeAspect="1"/>
          </p:cNvPicPr>
          <p:nvPr/>
        </p:nvPicPr>
        <p:blipFill>
          <a:blip r:embed="rId2"/>
          <a:stretch>
            <a:fillRect/>
          </a:stretch>
        </p:blipFill>
        <p:spPr>
          <a:xfrm>
            <a:off x="0" y="908425"/>
            <a:ext cx="9144000" cy="2448674"/>
          </a:xfrm>
          <a:prstGeom prst="rect">
            <a:avLst/>
          </a:prstGeom>
        </p:spPr>
      </p:pic>
      <p:pic>
        <p:nvPicPr>
          <p:cNvPr id="8" name="Picture 7">
            <a:extLst>
              <a:ext uri="{FF2B5EF4-FFF2-40B4-BE49-F238E27FC236}">
                <a16:creationId xmlns:a16="http://schemas.microsoft.com/office/drawing/2014/main" id="{845039EA-69D0-5943-B82C-29FB1296FA4A}"/>
              </a:ext>
            </a:extLst>
          </p:cNvPr>
          <p:cNvPicPr>
            <a:picLocks noChangeAspect="1"/>
          </p:cNvPicPr>
          <p:nvPr/>
        </p:nvPicPr>
        <p:blipFill>
          <a:blip r:embed="rId3"/>
          <a:stretch>
            <a:fillRect/>
          </a:stretch>
        </p:blipFill>
        <p:spPr>
          <a:xfrm>
            <a:off x="134513" y="3500902"/>
            <a:ext cx="4101325" cy="3081690"/>
          </a:xfrm>
          <a:prstGeom prst="rect">
            <a:avLst/>
          </a:prstGeom>
        </p:spPr>
      </p:pic>
      <p:sp>
        <p:nvSpPr>
          <p:cNvPr id="9" name="TextBox 8">
            <a:extLst>
              <a:ext uri="{FF2B5EF4-FFF2-40B4-BE49-F238E27FC236}">
                <a16:creationId xmlns:a16="http://schemas.microsoft.com/office/drawing/2014/main" id="{0C7333E5-C1A2-1B4A-BC7B-F31B313D6CA3}"/>
              </a:ext>
            </a:extLst>
          </p:cNvPr>
          <p:cNvSpPr txBox="1"/>
          <p:nvPr/>
        </p:nvSpPr>
        <p:spPr>
          <a:xfrm>
            <a:off x="4813160" y="3718308"/>
            <a:ext cx="3521319" cy="1323439"/>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These are the request for benches I have received so far. Please have a look and let me know if this is OK.</a:t>
            </a:r>
          </a:p>
        </p:txBody>
      </p:sp>
    </p:spTree>
    <p:extLst>
      <p:ext uri="{BB962C8B-B14F-4D97-AF65-F5344CB8AC3E}">
        <p14:creationId xmlns:p14="http://schemas.microsoft.com/office/powerpoint/2010/main" val="2103259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109091"/>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Proposed new policy for those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Open to active DOE, User, Affiliate, and employee LSSO/HSPD12 badge holders via card readers at building entrances.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All offices with accountable equipment and/or export-controlled, sensitive, or personally identifiable information must be secured.</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Need to manage access to individual Labs at IERC. Our model of having responsible person for each Lab and require training was considered adequate.</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If export-controlled items/information, CUI, or sensitive information will be installed stored, or used in a lab or any office, a control plan will be developed by the lab manager in cooperation with SEMD and submitted to the Site Office in advance of utilization.</a:t>
            </a:r>
          </a:p>
          <a:p>
            <a:pPr marL="742950" lvl="1" indent="-285750">
              <a:buFont typeface="Arial" panose="020B0604020202020204" pitchFamily="34" charset="0"/>
              <a:buChar char="•"/>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made a formal request to both Brian </a:t>
            </a:r>
            <a:r>
              <a:rPr lang="en-GB" dirty="0" err="1">
                <a:solidFill>
                  <a:schemeClr val="accent1"/>
                </a:solidFill>
                <a:latin typeface="Arial" panose="020B0604020202020204" pitchFamily="34" charset="0"/>
                <a:cs typeface="Arial" panose="020B0604020202020204" pitchFamily="34" charset="0"/>
              </a:rPr>
              <a:t>Sherin</a:t>
            </a:r>
            <a:r>
              <a:rPr lang="en-GB" dirty="0">
                <a:solidFill>
                  <a:schemeClr val="accent1"/>
                </a:solidFill>
                <a:latin typeface="Arial" panose="020B0604020202020204" pitchFamily="34" charset="0"/>
                <a:cs typeface="Arial" panose="020B0604020202020204" pitchFamily="34" charset="0"/>
              </a:rPr>
              <a:t> and Joseph Rogers to add 2 card readers to the IERC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open the middle garage door on the North East for deliveries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access the chase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spTree>
    <p:extLst>
      <p:ext uri="{BB962C8B-B14F-4D97-AF65-F5344CB8AC3E}">
        <p14:creationId xmlns:p14="http://schemas.microsoft.com/office/powerpoint/2010/main" val="2425514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23</a:t>
            </a:fld>
            <a:endParaRPr lang="en-CH"/>
          </a:p>
        </p:txBody>
      </p:sp>
      <p:pic>
        <p:nvPicPr>
          <p:cNvPr id="9" name="Picture 8">
            <a:extLst>
              <a:ext uri="{FF2B5EF4-FFF2-40B4-BE49-F238E27FC236}">
                <a16:creationId xmlns:a16="http://schemas.microsoft.com/office/drawing/2014/main" id="{98FCE94B-D8C0-F747-8472-A37E761E7824}"/>
              </a:ext>
            </a:extLst>
          </p:cNvPr>
          <p:cNvPicPr>
            <a:picLocks noChangeAspect="1"/>
          </p:cNvPicPr>
          <p:nvPr/>
        </p:nvPicPr>
        <p:blipFill>
          <a:blip r:embed="rId2"/>
          <a:stretch>
            <a:fillRect/>
          </a:stretch>
        </p:blipFill>
        <p:spPr>
          <a:xfrm>
            <a:off x="508000" y="965425"/>
            <a:ext cx="8128000" cy="5689600"/>
          </a:xfrm>
          <a:prstGeom prst="rect">
            <a:avLst/>
          </a:prstGeom>
        </p:spPr>
      </p:pic>
    </p:spTree>
    <p:extLst>
      <p:ext uri="{BB962C8B-B14F-4D97-AF65-F5344CB8AC3E}">
        <p14:creationId xmlns:p14="http://schemas.microsoft.com/office/powerpoint/2010/main" val="1334241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923330"/>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There was some discussion on some technical specification on the chilled water circuit at IERC and Adam agreed to summarize the issues and where we are standing.</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24</a:t>
            </a:fld>
            <a:endParaRPr lang="en-CH"/>
          </a:p>
        </p:txBody>
      </p:sp>
    </p:spTree>
    <p:extLst>
      <p:ext uri="{BB962C8B-B14F-4D97-AF65-F5344CB8AC3E}">
        <p14:creationId xmlns:p14="http://schemas.microsoft.com/office/powerpoint/2010/main" val="504867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25</a:t>
            </a:fld>
            <a:endParaRPr lang="en-CH"/>
          </a:p>
        </p:txBody>
      </p:sp>
    </p:spTree>
    <p:extLst>
      <p:ext uri="{BB962C8B-B14F-4D97-AF65-F5344CB8AC3E}">
        <p14:creationId xmlns:p14="http://schemas.microsoft.com/office/powerpoint/2010/main" val="595189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26</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27</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28</a:t>
            </a:fld>
            <a:endParaRPr lang="en-CH"/>
          </a:p>
        </p:txBody>
      </p:sp>
    </p:spTree>
    <p:extLst>
      <p:ext uri="{BB962C8B-B14F-4D97-AF65-F5344CB8AC3E}">
        <p14:creationId xmlns:p14="http://schemas.microsoft.com/office/powerpoint/2010/main" val="1792104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29</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70788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agreed this is the list of new workbenches for the various labs that I have collected. Final negotiations in progress.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pic>
        <p:nvPicPr>
          <p:cNvPr id="7" name="Picture 6">
            <a:extLst>
              <a:ext uri="{FF2B5EF4-FFF2-40B4-BE49-F238E27FC236}">
                <a16:creationId xmlns:a16="http://schemas.microsoft.com/office/drawing/2014/main" id="{00ECE619-5AD6-F246-B70C-1CF8B5293A06}"/>
              </a:ext>
            </a:extLst>
          </p:cNvPr>
          <p:cNvPicPr>
            <a:picLocks noChangeAspect="1"/>
          </p:cNvPicPr>
          <p:nvPr/>
        </p:nvPicPr>
        <p:blipFill>
          <a:blip r:embed="rId2"/>
          <a:stretch>
            <a:fillRect/>
          </a:stretch>
        </p:blipFill>
        <p:spPr>
          <a:xfrm>
            <a:off x="1106967" y="1798525"/>
            <a:ext cx="6930065" cy="3069567"/>
          </a:xfrm>
          <a:prstGeom prst="rect">
            <a:avLst/>
          </a:prstGeom>
        </p:spPr>
      </p:pic>
      <p:sp>
        <p:nvSpPr>
          <p:cNvPr id="9" name="TextBox 8">
            <a:extLst>
              <a:ext uri="{FF2B5EF4-FFF2-40B4-BE49-F238E27FC236}">
                <a16:creationId xmlns:a16="http://schemas.microsoft.com/office/drawing/2014/main" id="{9D3241A6-20CB-EB4A-846B-07A332962B6E}"/>
              </a:ext>
            </a:extLst>
          </p:cNvPr>
          <p:cNvSpPr txBox="1"/>
          <p:nvPr/>
        </p:nvSpPr>
        <p:spPr>
          <a:xfrm>
            <a:off x="803643" y="5047343"/>
            <a:ext cx="7877908" cy="954107"/>
          </a:xfrm>
          <a:prstGeom prst="rect">
            <a:avLst/>
          </a:prstGeom>
          <a:noFill/>
        </p:spPr>
        <p:txBody>
          <a:bodyPr wrap="square" rtlCol="0">
            <a:spAutoFit/>
          </a:bodyPr>
          <a:lstStyle/>
          <a:p>
            <a:pPr marL="342900" indent="-342900">
              <a:buFont typeface="+mj-lt"/>
              <a:buAutoNum type="arabicPeriod"/>
            </a:pPr>
            <a:r>
              <a:rPr lang="en-CH" sz="1400" dirty="0">
                <a:latin typeface="Arial" panose="020B0604020202020204" pitchFamily="34" charset="0"/>
                <a:cs typeface="Arial" panose="020B0604020202020204" pitchFamily="34" charset="0"/>
              </a:rPr>
              <a:t>Mu2e to return 2 workbenches to CMB-S4 for the CMB-S4 assembly lab</a:t>
            </a:r>
          </a:p>
          <a:p>
            <a:pPr marL="342900" indent="-342900">
              <a:buFont typeface="+mj-lt"/>
              <a:buAutoNum type="arabicPeriod"/>
            </a:pPr>
            <a:r>
              <a:rPr lang="en-CH" sz="1400" dirty="0">
                <a:latin typeface="Arial" panose="020B0604020202020204" pitchFamily="34" charset="0"/>
                <a:cs typeface="Arial" panose="020B0604020202020204" pitchFamily="34" charset="0"/>
              </a:rPr>
              <a:t>One extra ESD workbench with shelves is available </a:t>
            </a:r>
          </a:p>
          <a:p>
            <a:pPr marL="342900" indent="-342900">
              <a:buFont typeface="+mj-lt"/>
              <a:buAutoNum type="arabicPeriod"/>
            </a:pPr>
            <a:r>
              <a:rPr lang="en-GB" sz="1400" dirty="0">
                <a:latin typeface="Arial" panose="020B0604020202020204" pitchFamily="34" charset="0"/>
                <a:cs typeface="Arial" panose="020B0604020202020204" pitchFamily="34" charset="0"/>
              </a:rPr>
              <a:t>W</a:t>
            </a:r>
            <a:r>
              <a:rPr lang="en-CH" sz="1400" dirty="0">
                <a:latin typeface="Arial" panose="020B0604020202020204" pitchFamily="34" charset="0"/>
                <a:cs typeface="Arial" panose="020B0604020202020204" pitchFamily="34" charset="0"/>
              </a:rPr>
              <a:t>e had to cut the request from G211 from 5 to 3 and from EED from 6 to 5 in order to fit into the PPD budget</a:t>
            </a:r>
          </a:p>
        </p:txBody>
      </p:sp>
    </p:spTree>
    <p:extLst>
      <p:ext uri="{BB962C8B-B14F-4D97-AF65-F5344CB8AC3E}">
        <p14:creationId xmlns:p14="http://schemas.microsoft.com/office/powerpoint/2010/main" val="2069534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30</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31</a:t>
            </a:fld>
            <a:endParaRPr lang="en-CH"/>
          </a:p>
        </p:txBody>
      </p:sp>
    </p:spTree>
    <p:extLst>
      <p:ext uri="{BB962C8B-B14F-4D97-AF65-F5344CB8AC3E}">
        <p14:creationId xmlns:p14="http://schemas.microsoft.com/office/powerpoint/2010/main" val="1072425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32</a:t>
            </a:fld>
            <a:endParaRPr lang="en-CH"/>
          </a:p>
        </p:txBody>
      </p:sp>
    </p:spTree>
    <p:extLst>
      <p:ext uri="{BB962C8B-B14F-4D97-AF65-F5344CB8AC3E}">
        <p14:creationId xmlns:p14="http://schemas.microsoft.com/office/powerpoint/2010/main" val="661227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33</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34</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35</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36</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37</a:t>
            </a:fld>
            <a:endParaRPr lang="en-CH"/>
          </a:p>
        </p:txBody>
      </p:sp>
    </p:spTree>
    <p:extLst>
      <p:ext uri="{BB962C8B-B14F-4D97-AF65-F5344CB8AC3E}">
        <p14:creationId xmlns:p14="http://schemas.microsoft.com/office/powerpoint/2010/main" val="438283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38</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39</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7771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(FEB 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015663"/>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removed the link to the zoom meeting from the indico agenda. I have asked Leticia to send the new zoom link (which will be always the same) together with the weekly reminder.</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pic>
        <p:nvPicPr>
          <p:cNvPr id="11" name="Picture 10">
            <a:extLst>
              <a:ext uri="{FF2B5EF4-FFF2-40B4-BE49-F238E27FC236}">
                <a16:creationId xmlns:a16="http://schemas.microsoft.com/office/drawing/2014/main" id="{5C72C327-2D97-964F-ABAE-2439A9D2E256}"/>
              </a:ext>
            </a:extLst>
          </p:cNvPr>
          <p:cNvPicPr>
            <a:picLocks noChangeAspect="1"/>
          </p:cNvPicPr>
          <p:nvPr/>
        </p:nvPicPr>
        <p:blipFill>
          <a:blip r:embed="rId2"/>
          <a:stretch>
            <a:fillRect/>
          </a:stretch>
        </p:blipFill>
        <p:spPr>
          <a:xfrm>
            <a:off x="514523" y="2124002"/>
            <a:ext cx="8114954" cy="1668203"/>
          </a:xfrm>
          <a:prstGeom prst="rect">
            <a:avLst/>
          </a:prstGeom>
        </p:spPr>
      </p:pic>
      <p:sp>
        <p:nvSpPr>
          <p:cNvPr id="12" name="TextBox 11">
            <a:extLst>
              <a:ext uri="{FF2B5EF4-FFF2-40B4-BE49-F238E27FC236}">
                <a16:creationId xmlns:a16="http://schemas.microsoft.com/office/drawing/2014/main" id="{3556D13A-FCDE-5541-A6E1-367D661CB397}"/>
              </a:ext>
            </a:extLst>
          </p:cNvPr>
          <p:cNvSpPr txBox="1"/>
          <p:nvPr/>
        </p:nvSpPr>
        <p:spPr>
          <a:xfrm>
            <a:off x="637442" y="3792205"/>
            <a:ext cx="4103688" cy="369332"/>
          </a:xfrm>
          <a:prstGeom prst="rect">
            <a:avLst/>
          </a:prstGeom>
          <a:noFill/>
        </p:spPr>
        <p:txBody>
          <a:bodyPr wrap="none" rtlCol="0">
            <a:spAutoFit/>
          </a:bodyPr>
          <a:lstStyle/>
          <a:p>
            <a:r>
              <a:rPr lang="en-GB" dirty="0"/>
              <a:t>D</a:t>
            </a:r>
            <a:r>
              <a:rPr lang="en-CH" dirty="0"/>
              <a:t>oes anybody know anything about this ?</a:t>
            </a:r>
          </a:p>
        </p:txBody>
      </p:sp>
    </p:spTree>
    <p:extLst>
      <p:ext uri="{BB962C8B-B14F-4D97-AF65-F5344CB8AC3E}">
        <p14:creationId xmlns:p14="http://schemas.microsoft.com/office/powerpoint/2010/main" val="3934623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40</a:t>
            </a:fld>
            <a:endParaRPr lang="en-CH"/>
          </a:p>
        </p:txBody>
      </p:sp>
    </p:spTree>
    <p:extLst>
      <p:ext uri="{BB962C8B-B14F-4D97-AF65-F5344CB8AC3E}">
        <p14:creationId xmlns:p14="http://schemas.microsoft.com/office/powerpoint/2010/main" val="1453874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41</a:t>
            </a:fld>
            <a:endParaRPr lang="en-CH"/>
          </a:p>
        </p:txBody>
      </p:sp>
    </p:spTree>
    <p:extLst>
      <p:ext uri="{BB962C8B-B14F-4D97-AF65-F5344CB8AC3E}">
        <p14:creationId xmlns:p14="http://schemas.microsoft.com/office/powerpoint/2010/main" val="2305519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01.02.24</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42</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43</a:t>
            </a:fld>
            <a:endParaRPr lang="en-CH"/>
          </a:p>
        </p:txBody>
      </p:sp>
    </p:spTree>
    <p:extLst>
      <p:ext uri="{BB962C8B-B14F-4D97-AF65-F5344CB8AC3E}">
        <p14:creationId xmlns:p14="http://schemas.microsoft.com/office/powerpoint/2010/main" val="3034152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44</a:t>
            </a:fld>
            <a:endParaRPr lang="en-CH"/>
          </a:p>
        </p:txBody>
      </p:sp>
    </p:spTree>
    <p:extLst>
      <p:ext uri="{BB962C8B-B14F-4D97-AF65-F5344CB8AC3E}">
        <p14:creationId xmlns:p14="http://schemas.microsoft.com/office/powerpoint/2010/main" val="1374412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45</a:t>
            </a:fld>
            <a:endParaRPr lang="en-CH"/>
          </a:p>
        </p:txBody>
      </p:sp>
    </p:spTree>
    <p:extLst>
      <p:ext uri="{BB962C8B-B14F-4D97-AF65-F5344CB8AC3E}">
        <p14:creationId xmlns:p14="http://schemas.microsoft.com/office/powerpoint/2010/main" val="3735570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46</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01.02.24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47</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01.02.24</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48</a:t>
            </a:fld>
            <a:endParaRPr lang="en-CH"/>
          </a:p>
        </p:txBody>
      </p:sp>
    </p:spTree>
    <p:extLst>
      <p:ext uri="{BB962C8B-B14F-4D97-AF65-F5344CB8AC3E}">
        <p14:creationId xmlns:p14="http://schemas.microsoft.com/office/powerpoint/2010/main" val="1951050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01.02.24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49</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spTree>
    <p:extLst>
      <p:ext uri="{BB962C8B-B14F-4D97-AF65-F5344CB8AC3E}">
        <p14:creationId xmlns:p14="http://schemas.microsoft.com/office/powerpoint/2010/main" val="401149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an on-going visit today from AMTS who is charged to assess the cost/possibility of using space at IERC for advanced microelectronic packaging equipment.</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 now a meeting with ISD (Aria </a:t>
            </a:r>
            <a:r>
              <a:rPr lang="en-GB" sz="2000" dirty="0" err="1">
                <a:solidFill>
                  <a:schemeClr val="accent1"/>
                </a:solidFill>
                <a:latin typeface="Arial" panose="020B0604020202020204" pitchFamily="34" charset="0"/>
                <a:cs typeface="Arial" panose="020B0604020202020204" pitchFamily="34" charset="0"/>
              </a:rPr>
              <a:t>Soha</a:t>
            </a:r>
            <a:r>
              <a:rPr lang="en-GB" sz="2000" dirty="0">
                <a:solidFill>
                  <a:schemeClr val="accent1"/>
                </a:solidFill>
                <a:latin typeface="Arial" panose="020B0604020202020204" pitchFamily="34" charset="0"/>
                <a:cs typeface="Arial" panose="020B0604020202020204" pitchFamily="34" charset="0"/>
              </a:rPr>
              <a:t>) on the 29</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11:30am to discuss how to proceed with the IERC chilled water circuit</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 DOE Safety tour of IERC scheduled for the 31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at 11:00am</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Please try to discard the many cardboard boxes still laying around in the labs.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spTree>
    <p:extLst>
      <p:ext uri="{BB962C8B-B14F-4D97-AF65-F5344CB8AC3E}">
        <p14:creationId xmlns:p14="http://schemas.microsoft.com/office/powerpoint/2010/main" val="233584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pic>
        <p:nvPicPr>
          <p:cNvPr id="8" name="Picture 7">
            <a:extLst>
              <a:ext uri="{FF2B5EF4-FFF2-40B4-BE49-F238E27FC236}">
                <a16:creationId xmlns:a16="http://schemas.microsoft.com/office/drawing/2014/main" id="{A7031D19-6F6B-E342-A84F-3625F0CC0702}"/>
              </a:ext>
            </a:extLst>
          </p:cNvPr>
          <p:cNvPicPr>
            <a:picLocks noChangeAspect="1"/>
          </p:cNvPicPr>
          <p:nvPr/>
        </p:nvPicPr>
        <p:blipFill>
          <a:blip r:embed="rId2"/>
          <a:stretch>
            <a:fillRect/>
          </a:stretch>
        </p:blipFill>
        <p:spPr>
          <a:xfrm rot="5400000">
            <a:off x="467057" y="1153645"/>
            <a:ext cx="2898257" cy="2173693"/>
          </a:xfrm>
          <a:prstGeom prst="rect">
            <a:avLst/>
          </a:prstGeom>
        </p:spPr>
      </p:pic>
      <p:pic>
        <p:nvPicPr>
          <p:cNvPr id="10" name="Picture 9">
            <a:extLst>
              <a:ext uri="{FF2B5EF4-FFF2-40B4-BE49-F238E27FC236}">
                <a16:creationId xmlns:a16="http://schemas.microsoft.com/office/drawing/2014/main" id="{F15C7120-05E3-A142-AAC1-29FE9E21394F}"/>
              </a:ext>
            </a:extLst>
          </p:cNvPr>
          <p:cNvPicPr>
            <a:picLocks noChangeAspect="1"/>
          </p:cNvPicPr>
          <p:nvPr/>
        </p:nvPicPr>
        <p:blipFill>
          <a:blip r:embed="rId3"/>
          <a:stretch>
            <a:fillRect/>
          </a:stretch>
        </p:blipFill>
        <p:spPr>
          <a:xfrm rot="5400000">
            <a:off x="3262090" y="1153645"/>
            <a:ext cx="2898259" cy="2173694"/>
          </a:xfrm>
          <a:prstGeom prst="rect">
            <a:avLst/>
          </a:prstGeom>
        </p:spPr>
      </p:pic>
      <p:sp>
        <p:nvSpPr>
          <p:cNvPr id="11" name="TextBox 10">
            <a:extLst>
              <a:ext uri="{FF2B5EF4-FFF2-40B4-BE49-F238E27FC236}">
                <a16:creationId xmlns:a16="http://schemas.microsoft.com/office/drawing/2014/main" id="{C7F5E7E0-FF76-234F-9696-6ACE6795F223}"/>
              </a:ext>
            </a:extLst>
          </p:cNvPr>
          <p:cNvSpPr txBox="1"/>
          <p:nvPr/>
        </p:nvSpPr>
        <p:spPr>
          <a:xfrm>
            <a:off x="437215" y="3891517"/>
            <a:ext cx="5183470" cy="369332"/>
          </a:xfrm>
          <a:prstGeom prst="rect">
            <a:avLst/>
          </a:prstGeom>
          <a:noFill/>
        </p:spPr>
        <p:txBody>
          <a:bodyPr wrap="none" rtlCol="0">
            <a:spAutoFit/>
          </a:bodyPr>
          <a:lstStyle/>
          <a:p>
            <a:pPr marL="285750" indent="-285750">
              <a:buFont typeface="Courier New" panose="02070309020205020404" pitchFamily="49" charset="0"/>
              <a:buChar char="o"/>
            </a:pPr>
            <a:r>
              <a:rPr lang="en-CH" dirty="0">
                <a:solidFill>
                  <a:schemeClr val="accent1"/>
                </a:solidFill>
              </a:rPr>
              <a:t>Also, I think we should get rid of these old pallets  </a:t>
            </a:r>
          </a:p>
        </p:txBody>
      </p:sp>
      <p:pic>
        <p:nvPicPr>
          <p:cNvPr id="13" name="Picture 12">
            <a:extLst>
              <a:ext uri="{FF2B5EF4-FFF2-40B4-BE49-F238E27FC236}">
                <a16:creationId xmlns:a16="http://schemas.microsoft.com/office/drawing/2014/main" id="{C57354B2-9CBA-D048-9730-B29E44B48863}"/>
              </a:ext>
            </a:extLst>
          </p:cNvPr>
          <p:cNvPicPr>
            <a:picLocks noChangeAspect="1"/>
          </p:cNvPicPr>
          <p:nvPr/>
        </p:nvPicPr>
        <p:blipFill>
          <a:blip r:embed="rId4"/>
          <a:stretch>
            <a:fillRect/>
          </a:stretch>
        </p:blipFill>
        <p:spPr>
          <a:xfrm rot="5400000">
            <a:off x="6053572" y="1157197"/>
            <a:ext cx="2926677" cy="2195008"/>
          </a:xfrm>
          <a:prstGeom prst="rect">
            <a:avLst/>
          </a:prstGeom>
        </p:spPr>
      </p:pic>
    </p:spTree>
    <p:extLst>
      <p:ext uri="{BB962C8B-B14F-4D97-AF65-F5344CB8AC3E}">
        <p14:creationId xmlns:p14="http://schemas.microsoft.com/office/powerpoint/2010/main" val="3846368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sp>
        <p:nvSpPr>
          <p:cNvPr id="11" name="TextBox 10">
            <a:extLst>
              <a:ext uri="{FF2B5EF4-FFF2-40B4-BE49-F238E27FC236}">
                <a16:creationId xmlns:a16="http://schemas.microsoft.com/office/drawing/2014/main" id="{C7F5E7E0-FF76-234F-9696-6ACE6795F223}"/>
              </a:ext>
            </a:extLst>
          </p:cNvPr>
          <p:cNvSpPr txBox="1"/>
          <p:nvPr/>
        </p:nvSpPr>
        <p:spPr>
          <a:xfrm>
            <a:off x="437216" y="978196"/>
            <a:ext cx="8377175" cy="1754326"/>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rPr>
              <a:t>From Brian Rubik: </a:t>
            </a:r>
          </a:p>
          <a:p>
            <a:pPr lvl="1"/>
            <a:r>
              <a:rPr lang="en-GB" dirty="0">
                <a:solidFill>
                  <a:schemeClr val="accent1"/>
                </a:solidFill>
              </a:rPr>
              <a:t>we’ve tentatively scheduled the IERC conference / collaboration furniture install to start on </a:t>
            </a:r>
            <a:r>
              <a:rPr lang="en-GB" dirty="0">
                <a:solidFill>
                  <a:srgbClr val="C00000"/>
                </a:solidFill>
              </a:rPr>
              <a:t>Monday, February 5th</a:t>
            </a:r>
            <a:r>
              <a:rPr lang="en-GB" dirty="0">
                <a:solidFill>
                  <a:schemeClr val="accent1"/>
                </a:solidFill>
              </a:rPr>
              <a:t>.  The installers believe that all furniture listed below and shown in the attached PDF can be installed in 2 days (Monday / Tuesday).  </a:t>
            </a:r>
            <a:r>
              <a:rPr lang="en-GB" dirty="0">
                <a:solidFill>
                  <a:srgbClr val="C00000"/>
                </a:solidFill>
              </a:rPr>
              <a:t>Please arrange for any temporary furniture, equipment, or any other materials that have been placed in these areas to be relocated before the 5th.  </a:t>
            </a:r>
            <a:endParaRPr lang="en-CH" dirty="0">
              <a:solidFill>
                <a:srgbClr val="C00000"/>
              </a:solidFill>
            </a:endParaRPr>
          </a:p>
        </p:txBody>
      </p:sp>
    </p:spTree>
    <p:extLst>
      <p:ext uri="{BB962C8B-B14F-4D97-AF65-F5344CB8AC3E}">
        <p14:creationId xmlns:p14="http://schemas.microsoft.com/office/powerpoint/2010/main" val="3055869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erratic behaviour of some of the IERC lights seems to have been resolved now.</a:t>
            </a:r>
          </a:p>
          <a:p>
            <a:r>
              <a:rPr lang="en-GB" sz="2000" i="1" dirty="0">
                <a:solidFill>
                  <a:schemeClr val="accent1"/>
                </a:solidFill>
                <a:latin typeface="Arial" panose="020B0604020202020204" pitchFamily="34" charset="0"/>
                <a:cs typeface="Arial" panose="020B0604020202020204" pitchFamily="34" charset="0"/>
              </a:rPr>
              <a:t>Meade was onsite today investigating and was able to fix the lighting issue. Meade rebooted the system and everything now functions properly.  Crestron tech support thought it may have been power outage of some sort that may have caused the issue. </a:t>
            </a:r>
          </a:p>
          <a:p>
            <a:endParaRPr lang="en-GB" sz="2000" i="1"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18th at 12:30 (1/2 hour). This seems to be mainly aimed at neutrino activities and Monica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are on board.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 visit from AMTS is scheduled for the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in order to assess the compatibility of IERC for potential future use for advanced packaging. Jim </a:t>
            </a:r>
            <a:r>
              <a:rPr lang="en-GB" sz="2000" dirty="0" err="1">
                <a:solidFill>
                  <a:schemeClr val="accent1"/>
                </a:solidFill>
                <a:latin typeface="Arial" panose="020B0604020202020204" pitchFamily="34" charset="0"/>
                <a:cs typeface="Arial" panose="020B0604020202020204" pitchFamily="34" charset="0"/>
              </a:rPr>
              <a:t>Hirschauer</a:t>
            </a:r>
            <a:r>
              <a:rPr lang="en-GB" sz="2000" dirty="0">
                <a:solidFill>
                  <a:schemeClr val="accent1"/>
                </a:solidFill>
                <a:latin typeface="Arial" panose="020B0604020202020204" pitchFamily="34" charset="0"/>
                <a:cs typeface="Arial" panose="020B0604020202020204" pitchFamily="34" charset="0"/>
              </a:rPr>
              <a:t>, Rick Ford, Dan </a:t>
            </a:r>
            <a:r>
              <a:rPr lang="en-GB" sz="2000" dirty="0" err="1">
                <a:solidFill>
                  <a:schemeClr val="accent1"/>
                </a:solidFill>
                <a:latin typeface="Arial" panose="020B0604020202020204" pitchFamily="34" charset="0"/>
                <a:cs typeface="Arial" panose="020B0604020202020204" pitchFamily="34" charset="0"/>
              </a:rPr>
              <a:t>Fograse</a:t>
            </a:r>
            <a:r>
              <a:rPr lang="en-GB" sz="2000" dirty="0">
                <a:solidFill>
                  <a:schemeClr val="accent1"/>
                </a:solidFill>
                <a:latin typeface="Arial" panose="020B0604020202020204" pitchFamily="34" charset="0"/>
                <a:cs typeface="Arial" panose="020B0604020202020204" pitchFamily="34" charset="0"/>
              </a:rPr>
              <a:t> and Brian Rubik are following this.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01.02.24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spTree>
    <p:extLst>
      <p:ext uri="{BB962C8B-B14F-4D97-AF65-F5344CB8AC3E}">
        <p14:creationId xmlns:p14="http://schemas.microsoft.com/office/powerpoint/2010/main" val="1016600136"/>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35750</TotalTime>
  <Words>4961</Words>
  <Application>Microsoft Macintosh PowerPoint</Application>
  <PresentationFormat>On-screen Show (4:3)</PresentationFormat>
  <Paragraphs>499</Paragraphs>
  <Slides>49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60</cp:revision>
  <dcterms:created xsi:type="dcterms:W3CDTF">2023-09-28T18:39:51Z</dcterms:created>
  <dcterms:modified xsi:type="dcterms:W3CDTF">2024-02-01T19:44:18Z</dcterms:modified>
</cp:coreProperties>
</file>