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9" r:id="rId3"/>
    <p:sldId id="274" r:id="rId4"/>
    <p:sldId id="275" r:id="rId5"/>
    <p:sldId id="257" r:id="rId6"/>
    <p:sldId id="267" r:id="rId7"/>
    <p:sldId id="268" r:id="rId8"/>
    <p:sldId id="293" r:id="rId9"/>
    <p:sldId id="294" r:id="rId10"/>
    <p:sldId id="297" r:id="rId11"/>
    <p:sldId id="284" r:id="rId12"/>
    <p:sldId id="285" r:id="rId13"/>
    <p:sldId id="279" r:id="rId14"/>
    <p:sldId id="280" r:id="rId15"/>
    <p:sldId id="266" r:id="rId16"/>
    <p:sldId id="281" r:id="rId17"/>
    <p:sldId id="259" r:id="rId18"/>
    <p:sldId id="260" r:id="rId19"/>
    <p:sldId id="265" r:id="rId20"/>
    <p:sldId id="296" r:id="rId21"/>
    <p:sldId id="295" r:id="rId22"/>
    <p:sldId id="286" r:id="rId23"/>
    <p:sldId id="276" r:id="rId24"/>
    <p:sldId id="277" r:id="rId25"/>
    <p:sldId id="287" r:id="rId26"/>
    <p:sldId id="288" r:id="rId27"/>
    <p:sldId id="289" r:id="rId28"/>
    <p:sldId id="298" r:id="rId29"/>
    <p:sldId id="300" r:id="rId30"/>
    <p:sldId id="301" r:id="rId31"/>
    <p:sldId id="303" r:id="rId32"/>
    <p:sldId id="304" r:id="rId33"/>
    <p:sldId id="302" r:id="rId34"/>
    <p:sldId id="264" r:id="rId35"/>
    <p:sldId id="258" r:id="rId36"/>
    <p:sldId id="263" r:id="rId37"/>
    <p:sldId id="262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5FE4588-37C4-7F48-9847-B3B79B9972F8}">
          <p14:sldIdLst>
            <p14:sldId id="256"/>
          </p14:sldIdLst>
        </p14:section>
        <p14:section name="Beam Quality" id="{0E217FC6-DFBB-7E4E-9ABC-B184BBE59572}">
          <p14:sldIdLst>
            <p14:sldId id="269"/>
            <p14:sldId id="274"/>
            <p14:sldId id="275"/>
          </p14:sldIdLst>
        </p14:section>
        <p14:section name="Hardware (necessary) Upgrades" id="{79619B60-0CE4-EF46-8A3B-24D2C3EE2F3B}">
          <p14:sldIdLst>
            <p14:sldId id="257"/>
            <p14:sldId id="267"/>
            <p14:sldId id="268"/>
            <p14:sldId id="293"/>
            <p14:sldId id="294"/>
            <p14:sldId id="297"/>
            <p14:sldId id="284"/>
            <p14:sldId id="285"/>
            <p14:sldId id="279"/>
            <p14:sldId id="280"/>
            <p14:sldId id="266"/>
            <p14:sldId id="281"/>
          </p14:sldIdLst>
        </p14:section>
        <p14:section name="Hardware (other) Upgrades" id="{26238472-9220-FC4C-B508-969E1B2DA92F}">
          <p14:sldIdLst>
            <p14:sldId id="259"/>
            <p14:sldId id="260"/>
            <p14:sldId id="265"/>
            <p14:sldId id="296"/>
            <p14:sldId id="295"/>
            <p14:sldId id="286"/>
          </p14:sldIdLst>
        </p14:section>
        <p14:section name="Software" id="{4790003E-E18E-7E4C-8B02-876778856484}">
          <p14:sldIdLst>
            <p14:sldId id="276"/>
            <p14:sldId id="277"/>
            <p14:sldId id="287"/>
            <p14:sldId id="288"/>
          </p14:sldIdLst>
        </p14:section>
        <p14:section name="Comissioning Plan" id="{002A4BFD-1371-1543-BF0D-01BA31097B18}">
          <p14:sldIdLst>
            <p14:sldId id="289"/>
            <p14:sldId id="298"/>
            <p14:sldId id="300"/>
            <p14:sldId id="301"/>
          </p14:sldIdLst>
        </p14:section>
        <p14:section name="Conclusion" id="{06B962A4-2AA5-424C-9387-D2ED4F782092}">
          <p14:sldIdLst>
            <p14:sldId id="303"/>
            <p14:sldId id="304"/>
            <p14:sldId id="302"/>
          </p14:sldIdLst>
        </p14:section>
        <p14:section name="Backup Slides" id="{CC4CEA8E-83C0-8343-B98B-7098BE01E6BB}">
          <p14:sldIdLst>
            <p14:sldId id="264"/>
            <p14:sldId id="258"/>
            <p14:sldId id="263"/>
            <p14:sldId id="262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CCCC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2" y="-104"/>
      </p:cViewPr>
      <p:guideLst>
        <p:guide orient="horz" pos="2064"/>
        <p:guide pos="32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2/8/13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751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2/8/13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9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eimer\Documents\text\talk\NP-logo-Nlarge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48400"/>
            <a:ext cx="1031704" cy="5402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8 February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Paul E. Reimer, SeaQuest Fermilab Readiness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Paul E. Reimer, SeaQuest Fermilab Readiness Review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696200" cy="995362"/>
          </a:xfrm>
        </p:spPr>
        <p:txBody>
          <a:bodyPr/>
          <a:lstStyle/>
          <a:p>
            <a:r>
              <a:rPr lang="en-US" dirty="0" smtClean="0"/>
              <a:t>E-906/SeaQuest:</a:t>
            </a:r>
            <a:br>
              <a:rPr lang="en-US" dirty="0" smtClean="0"/>
            </a:br>
            <a:r>
              <a:rPr lang="en-US" dirty="0" smtClean="0"/>
              <a:t>Experimental Readiness Review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6400800" cy="1752600"/>
          </a:xfrm>
        </p:spPr>
        <p:txBody>
          <a:bodyPr/>
          <a:lstStyle/>
          <a:p>
            <a:r>
              <a:rPr lang="en-US" dirty="0" smtClean="0"/>
              <a:t>Paul E. Reimer</a:t>
            </a:r>
          </a:p>
          <a:p>
            <a:r>
              <a:rPr lang="en-US" dirty="0" smtClean="0"/>
              <a:t>Argonne National Laboratory</a:t>
            </a:r>
          </a:p>
          <a:p>
            <a:r>
              <a:rPr lang="en-US" dirty="0" smtClean="0"/>
              <a:t>8 February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dirty="0" smtClean="0"/>
              <a:t>New St. 1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Current St. 1 Tracking was interim solution</a:t>
            </a:r>
            <a:endParaRPr lang="en-US" dirty="0"/>
          </a:p>
          <a:p>
            <a:pPr marL="225425" indent="-225425"/>
            <a:r>
              <a:rPr lang="en-US" dirty="0"/>
              <a:t>N</a:t>
            </a:r>
            <a:r>
              <a:rPr lang="en-US" dirty="0" smtClean="0"/>
              <a:t>ew chamber constructed by Colorado</a:t>
            </a:r>
          </a:p>
          <a:p>
            <a:pPr marL="225425" indent="-225425"/>
            <a:r>
              <a:rPr lang="en-US" dirty="0" smtClean="0"/>
              <a:t>Wider (physically and kinematicly) acceptance—Critical for large x</a:t>
            </a:r>
            <a:r>
              <a:rPr lang="en-US" baseline="-25000" dirty="0" smtClean="0"/>
              <a:t>2</a:t>
            </a:r>
            <a:r>
              <a:rPr lang="en-US" dirty="0" smtClean="0"/>
              <a:t> bins</a:t>
            </a:r>
          </a:p>
          <a:p>
            <a:pPr marL="225425" indent="-225425"/>
            <a:r>
              <a:rPr lang="en-US" dirty="0" smtClean="0"/>
              <a:t>Chamber delayed for a variety of reasons, most associated with funding</a:t>
            </a:r>
          </a:p>
          <a:p>
            <a:pPr marL="225425" indent="-225425"/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Now under construction at Colorado</a:t>
            </a:r>
          </a:p>
          <a:p>
            <a:r>
              <a:rPr lang="en-US" dirty="0" smtClean="0"/>
              <a:t>Will not be ready on 1 May 2013</a:t>
            </a:r>
          </a:p>
          <a:p>
            <a:r>
              <a:rPr lang="en-US" dirty="0" smtClean="0"/>
              <a:t>Estimated completion date is July/August 2013</a:t>
            </a:r>
          </a:p>
          <a:p>
            <a:r>
              <a:rPr lang="en-US" dirty="0" smtClean="0"/>
              <a:t>Installation will be scheduled depending on accelerator and experimental status.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E. Reimer, SeaQuest Fermilab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1_hit2173.PNG"/>
          <p:cNvPicPr>
            <a:picLocks noChangeAspect="1"/>
          </p:cNvPicPr>
          <p:nvPr/>
        </p:nvPicPr>
        <p:blipFill rotWithShape="1">
          <a:blip r:embed="rId2" cstate="print"/>
          <a:srcRect b="32885"/>
          <a:stretch/>
        </p:blipFill>
        <p:spPr>
          <a:xfrm>
            <a:off x="3904022" y="2186238"/>
            <a:ext cx="5257800" cy="3528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639762"/>
          </a:xfrm>
        </p:spPr>
        <p:txBody>
          <a:bodyPr/>
          <a:lstStyle/>
          <a:p>
            <a:r>
              <a:rPr lang="en-US" dirty="0" smtClean="0"/>
              <a:t>Old St 1 Tracking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1910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Third </a:t>
            </a:r>
            <a:r>
              <a:rPr lang="en-US" dirty="0">
                <a:solidFill>
                  <a:srgbClr val="0000FF"/>
                </a:solidFill>
              </a:rPr>
              <a:t>of the D1V plane was dead.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Two </a:t>
            </a:r>
            <a:r>
              <a:rPr lang="en-US" dirty="0">
                <a:solidFill>
                  <a:srgbClr val="0000FF"/>
                </a:solidFill>
              </a:rPr>
              <a:t>identical sense planes; D1V and D1Vp. No half drift cell shift between them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Two </a:t>
            </a:r>
            <a:r>
              <a:rPr lang="en-US" dirty="0">
                <a:solidFill>
                  <a:srgbClr val="0000FF"/>
                </a:solidFill>
              </a:rPr>
              <a:t>wires of D1X and one wire of D1U accidentally broke during Run I </a:t>
            </a:r>
          </a:p>
          <a:p>
            <a:r>
              <a:rPr lang="en-US" dirty="0"/>
              <a:t>The two planes were drawing steady high leak current during Run </a:t>
            </a:r>
            <a:r>
              <a:rPr lang="en-US" dirty="0" smtClean="0"/>
              <a:t>I.</a:t>
            </a:r>
          </a:p>
          <a:p>
            <a:r>
              <a:rPr lang="en-US" dirty="0" smtClean="0"/>
              <a:t>As </a:t>
            </a:r>
            <a:r>
              <a:rPr lang="en-US" dirty="0"/>
              <a:t>a </a:t>
            </a:r>
            <a:r>
              <a:rPr lang="en-US" dirty="0" smtClean="0"/>
              <a:t>solution that minimizes risk to the chambers:</a:t>
            </a:r>
            <a:endParaRPr lang="en-US" dirty="0"/>
          </a:p>
          <a:p>
            <a:pPr lvl="1"/>
            <a:r>
              <a:rPr lang="en-US" dirty="0"/>
              <a:t> We will disconnect the broken wires from the HV bus for Run II data taking.</a:t>
            </a:r>
          </a:p>
          <a:p>
            <a:pPr lvl="1"/>
            <a:r>
              <a:rPr lang="en-US" dirty="0"/>
              <a:t> This solution worked well with the two D1V wires that broke before Run I.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E. Reimer, SeaQuest Fermilab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st1_hit2173.PNG"/>
          <p:cNvPicPr>
            <a:picLocks noChangeAspect="1"/>
          </p:cNvPicPr>
          <p:nvPr/>
        </p:nvPicPr>
        <p:blipFill rotWithShape="1">
          <a:blip r:embed="rId2" cstate="print"/>
          <a:srcRect t="66559"/>
          <a:stretch/>
        </p:blipFill>
        <p:spPr>
          <a:xfrm>
            <a:off x="3912203" y="533400"/>
            <a:ext cx="5257800" cy="1758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152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St1 Hit Distributions (run 2173)  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91200" y="1066800"/>
            <a:ext cx="762000" cy="1219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276600" y="1143000"/>
            <a:ext cx="2514600" cy="609600"/>
          </a:xfrm>
          <a:prstGeom prst="straightConnector1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126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St. 1V/V’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In January </a:t>
            </a:r>
            <a:r>
              <a:rPr lang="en-US" sz="2000" dirty="0">
                <a:solidFill>
                  <a:srgbClr val="0000FF"/>
                </a:solidFill>
              </a:rPr>
              <a:t>V/</a:t>
            </a:r>
            <a:r>
              <a:rPr lang="en-US" sz="2000" dirty="0" smtClean="0">
                <a:solidFill>
                  <a:srgbClr val="0000FF"/>
                </a:solidFill>
              </a:rPr>
              <a:t>V’ </a:t>
            </a:r>
            <a:r>
              <a:rPr lang="en-US" sz="2000" dirty="0">
                <a:solidFill>
                  <a:srgbClr val="0000FF"/>
                </a:solidFill>
              </a:rPr>
              <a:t>chamber repair at Lab 6, two problems with D1V plane were solved</a:t>
            </a:r>
            <a:r>
              <a:rPr lang="en-US" sz="2000" dirty="0"/>
              <a:t>: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 Fixed the broken HV bus responsible of not getting any signal from a third of this plane.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 Repair the two wires that were disconnected earlier from the HV bus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Identical Sense Plane Investigation</a:t>
            </a:r>
          </a:p>
          <a:p>
            <a:r>
              <a:rPr lang="en-US" sz="2000" dirty="0" smtClean="0"/>
              <a:t>Require </a:t>
            </a:r>
            <a:r>
              <a:rPr lang="en-US" sz="2000" dirty="0"/>
              <a:t>un-stack more planes to reach the bottom sense plane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Method of construction makes this difficult, risky and time consuming</a:t>
            </a:r>
          </a:p>
          <a:p>
            <a:pPr lvl="1"/>
            <a:r>
              <a:rPr lang="en-US" sz="1800" dirty="0" smtClean="0"/>
              <a:t>but we have done it before during E866 and prior to E906 commissioning run</a:t>
            </a:r>
            <a:endParaRPr lang="en-US" sz="1800" dirty="0"/>
          </a:p>
          <a:p>
            <a:r>
              <a:rPr lang="en-US" sz="2000" dirty="0" smtClean="0"/>
              <a:t>Estimate a maximum of 15 days for disassembly, repair and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V/</a:t>
            </a:r>
            <a:r>
              <a:rPr lang="en-US" sz="2000" dirty="0" err="1"/>
              <a:t>Vp</a:t>
            </a:r>
            <a:r>
              <a:rPr lang="en-US" sz="2000" dirty="0"/>
              <a:t> chamber could be moved to NM4 (half day task), hanged back on the spectrometer and cabled (half day task) on the last week of this month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D1X/</a:t>
            </a:r>
            <a:r>
              <a:rPr lang="en-US" sz="2000" dirty="0" err="1"/>
              <a:t>Xp</a:t>
            </a:r>
            <a:r>
              <a:rPr lang="en-US" sz="2000" dirty="0"/>
              <a:t> and D1U/Up chambers will be pulled one by one to fix their high leak current issue on the NM4 loading </a:t>
            </a:r>
            <a:r>
              <a:rPr lang="en-US" sz="2000" dirty="0" smtClean="0"/>
              <a:t>dock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Bottom line—All work on </a:t>
            </a:r>
            <a:r>
              <a:rPr lang="en-US" sz="2000" b="1" dirty="0" smtClean="0">
                <a:solidFill>
                  <a:srgbClr val="008000"/>
                </a:solidFill>
              </a:rPr>
              <a:t>temporary </a:t>
            </a:r>
            <a:r>
              <a:rPr lang="en-US" sz="2000" b="1" dirty="0" smtClean="0">
                <a:solidFill>
                  <a:srgbClr val="008000"/>
                </a:solidFill>
              </a:rPr>
              <a:t>St</a:t>
            </a:r>
            <a:r>
              <a:rPr lang="en-US" sz="2000" b="1" dirty="0" smtClean="0">
                <a:solidFill>
                  <a:srgbClr val="008000"/>
                </a:solidFill>
              </a:rPr>
              <a:t>. 1 </a:t>
            </a:r>
            <a:r>
              <a:rPr lang="en-US" sz="2000" b="1" dirty="0" smtClean="0">
                <a:solidFill>
                  <a:srgbClr val="008000"/>
                </a:solidFill>
              </a:rPr>
              <a:t>chamber will </a:t>
            </a:r>
            <a:r>
              <a:rPr lang="en-US" sz="2000" b="1" dirty="0" smtClean="0">
                <a:solidFill>
                  <a:srgbClr val="008000"/>
                </a:solidFill>
              </a:rPr>
              <a:t>be complete by </a:t>
            </a:r>
            <a:r>
              <a:rPr lang="en-US" sz="2000" b="1" dirty="0" smtClean="0">
                <a:solidFill>
                  <a:srgbClr val="008000"/>
                </a:solidFill>
              </a:rPr>
              <a:t>April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5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3-02-06 at 6.0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4" y="3581401"/>
            <a:ext cx="8880389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/>
          <a:lstStyle/>
          <a:p>
            <a:r>
              <a:rPr lang="en-US" dirty="0" smtClean="0"/>
              <a:t>Tracking Station 3-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0678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New St 3-</a:t>
            </a:r>
          </a:p>
          <a:p>
            <a:r>
              <a:rPr lang="en-US" dirty="0" smtClean="0"/>
              <a:t>Part of initial plan, but insufficient funding profile to complete</a:t>
            </a:r>
          </a:p>
          <a:p>
            <a:r>
              <a:rPr lang="en-US" dirty="0" smtClean="0"/>
              <a:t>Replaces old, smaller E866, 789, 772, . . . chamber that was in use</a:t>
            </a:r>
          </a:p>
          <a:p>
            <a:r>
              <a:rPr lang="en-US" dirty="0" smtClean="0"/>
              <a:t>Identical to St. 3+ chamber manufactured by industry in Japan</a:t>
            </a:r>
          </a:p>
          <a:p>
            <a:r>
              <a:rPr lang="en-US" dirty="0" smtClean="0"/>
              <a:t>Assembled at Fermilab Lab 6</a:t>
            </a:r>
          </a:p>
          <a:p>
            <a:r>
              <a:rPr lang="en-US" dirty="0" smtClean="0"/>
              <a:t>Status: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315201" y="34290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658596" y="3200400"/>
            <a:ext cx="696036" cy="3047444"/>
            <a:chOff x="6172200" y="3048556"/>
            <a:chExt cx="696036" cy="3047444"/>
          </a:xfrm>
        </p:grpSpPr>
        <p:sp>
          <p:nvSpPr>
            <p:cNvPr id="10" name="TextBox 9"/>
            <p:cNvSpPr txBox="1"/>
            <p:nvPr/>
          </p:nvSpPr>
          <p:spPr>
            <a:xfrm>
              <a:off x="6172200" y="3048556"/>
              <a:ext cx="696036" cy="369332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 Feb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Connector 10"/>
            <p:cNvCxnSpPr>
              <a:stCxn id="10" idx="2"/>
            </p:cNvCxnSpPr>
            <p:nvPr/>
          </p:nvCxnSpPr>
          <p:spPr bwMode="auto">
            <a:xfrm flipH="1">
              <a:off x="6477000" y="3417888"/>
              <a:ext cx="0" cy="2678112"/>
            </a:xfrm>
            <a:prstGeom prst="lin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8229601" y="2971800"/>
            <a:ext cx="914399" cy="3276600"/>
            <a:chOff x="6172201" y="2819956"/>
            <a:chExt cx="914399" cy="3276600"/>
          </a:xfrm>
          <a:solidFill>
            <a:srgbClr val="00FF00"/>
          </a:solidFill>
        </p:grpSpPr>
        <p:sp>
          <p:nvSpPr>
            <p:cNvPr id="13" name="TextBox 12"/>
            <p:cNvSpPr txBox="1"/>
            <p:nvPr/>
          </p:nvSpPr>
          <p:spPr>
            <a:xfrm>
              <a:off x="6172201" y="2819956"/>
              <a:ext cx="914399" cy="646331"/>
            </a:xfrm>
            <a:prstGeom prst="rect">
              <a:avLst/>
            </a:prstGeom>
            <a:grpFill/>
            <a:ln w="28575" cmpd="sng"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15 April Comp.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 bwMode="auto">
            <a:xfrm flipH="1">
              <a:off x="6629400" y="3466287"/>
              <a:ext cx="1" cy="2630269"/>
            </a:xfrm>
            <a:prstGeom prst="line">
              <a:avLst/>
            </a:prstGeom>
            <a:grp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5017"/>
              </p:ext>
            </p:extLst>
          </p:nvPr>
        </p:nvGraphicFramePr>
        <p:xfrm>
          <a:off x="228600" y="2590800"/>
          <a:ext cx="6889274" cy="1071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3917474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- Work in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gas volume complete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fabrication of cables/connectors in progress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811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- </a:t>
                      </a:r>
                      <a:r>
                        <a:rPr lang="en-US" sz="1600" b="0" dirty="0" err="1" smtClean="0">
                          <a:solidFill>
                            <a:srgbClr val="000000"/>
                          </a:solidFill>
                        </a:rPr>
                        <a:t>Ar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flowing in chamber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- HV “training” in April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811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- Install in SeaQuest Hall in April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78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14"/>
            <a:ext cx="8229600" cy="1143000"/>
          </a:xfrm>
        </p:spPr>
        <p:txBody>
          <a:bodyPr/>
          <a:lstStyle/>
          <a:p>
            <a:r>
              <a:rPr lang="en-US" dirty="0" smtClean="0"/>
              <a:t>Tracking St. 3+  Cross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" y="3200400"/>
            <a:ext cx="9144000" cy="2819400"/>
          </a:xfrm>
        </p:spPr>
        <p:txBody>
          <a:bodyPr/>
          <a:lstStyle/>
          <a:p>
            <a:r>
              <a:rPr lang="en-US" dirty="0" smtClean="0"/>
              <a:t>Timing and simulation showed that cross talk was from a reflection due to impedance mismatch at end of wires</a:t>
            </a:r>
          </a:p>
          <a:p>
            <a:r>
              <a:rPr lang="en-US" dirty="0" smtClean="0"/>
              <a:t>Simplest solution was to move the HV bus on the chamber</a:t>
            </a:r>
          </a:p>
          <a:p>
            <a:r>
              <a:rPr lang="en-US" dirty="0" smtClean="0"/>
              <a:t>Verified with test-chamber and source at Tokyo Tech</a:t>
            </a:r>
          </a:p>
          <a:p>
            <a:r>
              <a:rPr lang="en-US" dirty="0" smtClean="0"/>
              <a:t>Modifications </a:t>
            </a:r>
            <a:r>
              <a:rPr lang="en-US" b="1" dirty="0" smtClean="0"/>
              <a:t>complete</a:t>
            </a:r>
            <a:r>
              <a:rPr lang="en-US" dirty="0" smtClean="0"/>
              <a:t> on St. 3+ at SeaQuest Hall</a:t>
            </a:r>
          </a:p>
          <a:p>
            <a:r>
              <a:rPr lang="en-US" dirty="0" smtClean="0"/>
              <a:t>Chamber is waiting to be reinstalled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3237"/>
          <a:stretch/>
        </p:blipFill>
        <p:spPr>
          <a:xfrm>
            <a:off x="304800" y="609600"/>
            <a:ext cx="8305800" cy="24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r>
              <a:rPr lang="en-US" dirty="0" smtClean="0"/>
              <a:t>TDC Microcode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Background:</a:t>
            </a:r>
          </a:p>
          <a:p>
            <a:r>
              <a:rPr lang="en-US" dirty="0" smtClean="0"/>
              <a:t>SeaQuest uses a custom FPGA-based VME module for all DAQ—Academia Sinica</a:t>
            </a:r>
          </a:p>
          <a:p>
            <a:r>
              <a:rPr lang="en-US" dirty="0" smtClean="0"/>
              <a:t>Modules may be programmed in many ways.  SeaQuest using them as a </a:t>
            </a:r>
            <a:r>
              <a:rPr lang="en-US" dirty="0" err="1" smtClean="0"/>
              <a:t>multihit</a:t>
            </a:r>
            <a:r>
              <a:rPr lang="en-US" dirty="0" smtClean="0"/>
              <a:t> TDC</a:t>
            </a:r>
          </a:p>
          <a:p>
            <a:r>
              <a:rPr lang="en-US" dirty="0" smtClean="0"/>
              <a:t>Microcode for commissioning run</a:t>
            </a:r>
          </a:p>
          <a:p>
            <a:pPr lvl="1"/>
            <a:r>
              <a:rPr lang="en-US" dirty="0"/>
              <a:t>off board 0-</a:t>
            </a:r>
            <a:r>
              <a:rPr lang="en-US" dirty="0" smtClean="0"/>
              <a:t>suppression (extreme dead times)</a:t>
            </a:r>
            <a:endParaRPr lang="en-US" dirty="0"/>
          </a:p>
          <a:p>
            <a:pPr lvl="1"/>
            <a:r>
              <a:rPr lang="en-US" dirty="0" smtClean="0"/>
              <a:t>2.5 ns resolution (Not great, but OK for required resolution)</a:t>
            </a:r>
          </a:p>
          <a:p>
            <a:pPr marL="0" indent="0">
              <a:buNone/>
            </a:pPr>
            <a:r>
              <a:rPr lang="en-US" dirty="0" smtClean="0"/>
              <a:t>Upgrade:</a:t>
            </a:r>
          </a:p>
          <a:p>
            <a:r>
              <a:rPr lang="en-US" dirty="0" smtClean="0"/>
              <a:t>0’s not recorded on board  </a:t>
            </a:r>
          </a:p>
          <a:p>
            <a:r>
              <a:rPr lang="en-US" dirty="0" smtClean="0"/>
              <a:t>0.44 ns (</a:t>
            </a:r>
            <a:r>
              <a:rPr lang="en-US" dirty="0" err="1" smtClean="0"/>
              <a:t>approx</a:t>
            </a:r>
            <a:r>
              <a:rPr lang="en-US" dirty="0" smtClean="0"/>
              <a:t>) resolution</a:t>
            </a:r>
          </a:p>
          <a:p>
            <a:r>
              <a:rPr lang="en-US" dirty="0" err="1" smtClean="0"/>
              <a:t>Multihit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Screen shot 2013-02-05 at 5.2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8064500" cy="2451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6477000" y="34290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6165780" y="3407991"/>
            <a:ext cx="696036" cy="3047444"/>
            <a:chOff x="6172200" y="3048556"/>
            <a:chExt cx="696036" cy="3047444"/>
          </a:xfrm>
        </p:grpSpPr>
        <p:sp>
          <p:nvSpPr>
            <p:cNvPr id="7" name="TextBox 6"/>
            <p:cNvSpPr txBox="1"/>
            <p:nvPr/>
          </p:nvSpPr>
          <p:spPr>
            <a:xfrm>
              <a:off x="6172200" y="3048556"/>
              <a:ext cx="696036" cy="369332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 Feb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Connector 10"/>
            <p:cNvCxnSpPr>
              <a:stCxn id="7" idx="2"/>
            </p:cNvCxnSpPr>
            <p:nvPr/>
          </p:nvCxnSpPr>
          <p:spPr bwMode="auto">
            <a:xfrm flipH="1">
              <a:off x="6477000" y="3417888"/>
              <a:ext cx="0" cy="2678112"/>
            </a:xfrm>
            <a:prstGeom prst="lin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7" name="Picture 2" descr="http://www.phys.sinica.edu.tw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715"/>
            <a:ext cx="76199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opennebula.org/_media/users:fermil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"/>
            <a:ext cx="1434187" cy="2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543800" y="3124200"/>
            <a:ext cx="914399" cy="3276600"/>
            <a:chOff x="6172201" y="2819956"/>
            <a:chExt cx="914399" cy="3276600"/>
          </a:xfrm>
          <a:solidFill>
            <a:srgbClr val="00FF00"/>
          </a:solidFill>
        </p:grpSpPr>
        <p:sp>
          <p:nvSpPr>
            <p:cNvPr id="16" name="TextBox 15"/>
            <p:cNvSpPr txBox="1"/>
            <p:nvPr/>
          </p:nvSpPr>
          <p:spPr>
            <a:xfrm>
              <a:off x="6172201" y="2819956"/>
              <a:ext cx="914399" cy="646331"/>
            </a:xfrm>
            <a:prstGeom prst="rect">
              <a:avLst/>
            </a:prstGeom>
            <a:grpFill/>
            <a:ln w="28575" cmpd="sng"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 April Comp.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>
              <a:stCxn id="16" idx="2"/>
            </p:cNvCxnSpPr>
            <p:nvPr/>
          </p:nvCxnSpPr>
          <p:spPr bwMode="auto">
            <a:xfrm flipH="1">
              <a:off x="6629400" y="3466287"/>
              <a:ext cx="1" cy="2630269"/>
            </a:xfrm>
            <a:prstGeom prst="line">
              <a:avLst/>
            </a:prstGeom>
            <a:grp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016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DAQ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Background:</a:t>
            </a:r>
          </a:p>
          <a:p>
            <a:r>
              <a:rPr lang="en-US" dirty="0" smtClean="0"/>
              <a:t>CODA system written and maintained by JLab</a:t>
            </a:r>
          </a:p>
          <a:p>
            <a:r>
              <a:rPr lang="en-US" dirty="0" smtClean="0"/>
              <a:t>VME-based Front ends</a:t>
            </a:r>
          </a:p>
          <a:p>
            <a:r>
              <a:rPr lang="en-US" dirty="0" smtClean="0"/>
              <a:t>2 separate systems</a:t>
            </a:r>
          </a:p>
          <a:p>
            <a:pPr lvl="1"/>
            <a:r>
              <a:rPr lang="en-US" dirty="0" smtClean="0"/>
              <a:t>Event DAQ (or Main DAQ)</a:t>
            </a:r>
          </a:p>
          <a:p>
            <a:pPr lvl="1"/>
            <a:r>
              <a:rPr lang="en-US" dirty="0" err="1" smtClean="0"/>
              <a:t>Scaler</a:t>
            </a:r>
            <a:r>
              <a:rPr lang="en-US" dirty="0" smtClean="0"/>
              <a:t> DAQ for beam monitoring</a:t>
            </a:r>
          </a:p>
          <a:p>
            <a:r>
              <a:rPr lang="en-US" dirty="0" smtClean="0"/>
              <a:t>Both DAQ systems used in previous run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Main DAQ</a:t>
            </a:r>
          </a:p>
          <a:p>
            <a:r>
              <a:rPr lang="en-US" dirty="0" smtClean="0"/>
              <a:t>New event format from TDC micro code</a:t>
            </a:r>
          </a:p>
          <a:p>
            <a:r>
              <a:rPr lang="en-US" dirty="0" smtClean="0"/>
              <a:t>Integration and testing scheduled in March (previous page)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Scaler</a:t>
            </a:r>
            <a:r>
              <a:rPr lang="en-US" dirty="0" smtClean="0">
                <a:solidFill>
                  <a:srgbClr val="0000FF"/>
                </a:solidFill>
              </a:rPr>
              <a:t> DAQ (feedback to Accelerator on duty factor)</a:t>
            </a:r>
          </a:p>
          <a:p>
            <a:r>
              <a:rPr lang="en-US" dirty="0" smtClean="0"/>
              <a:t>Added additional </a:t>
            </a:r>
            <a:r>
              <a:rPr lang="en-US" dirty="0" err="1" smtClean="0"/>
              <a:t>scalers</a:t>
            </a:r>
            <a:r>
              <a:rPr lang="en-US" dirty="0" smtClean="0"/>
              <a:t> (not a significant change)</a:t>
            </a:r>
          </a:p>
          <a:p>
            <a:r>
              <a:rPr lang="en-US" dirty="0" smtClean="0"/>
              <a:t>Readout of Beam Intensity Monitor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1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31200" cy="446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Shutdown Activities:  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191000"/>
            <a:ext cx="2895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St. 1 </a:t>
            </a:r>
          </a:p>
          <a:p>
            <a:r>
              <a:rPr lang="en-US" dirty="0" smtClean="0"/>
              <a:t>New Chamber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51054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Magnets:</a:t>
            </a:r>
          </a:p>
          <a:p>
            <a:r>
              <a:rPr lang="en-US" dirty="0" smtClean="0"/>
              <a:t>Neutron blocking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6858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Targets:</a:t>
            </a:r>
          </a:p>
          <a:p>
            <a:r>
              <a:rPr lang="en-US" dirty="0" err="1" smtClean="0"/>
              <a:t>iFIX</a:t>
            </a:r>
            <a:r>
              <a:rPr lang="en-US" dirty="0" smtClean="0"/>
              <a:t> on Target Computer</a:t>
            </a:r>
          </a:p>
          <a:p>
            <a:r>
              <a:rPr lang="en-US" dirty="0" smtClean="0"/>
              <a:t>Spare flasks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086600" y="3048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St. 4:</a:t>
            </a:r>
          </a:p>
          <a:p>
            <a:r>
              <a:rPr lang="en-US" dirty="0" smtClean="0"/>
              <a:t>Service beam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0" y="457200"/>
            <a:ext cx="6553201" cy="3841721"/>
            <a:chOff x="0" y="0"/>
            <a:chExt cx="9151875" cy="5365161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6609" t="11484" r="9392" b="14694"/>
            <a:stretch/>
          </p:blipFill>
          <p:spPr bwMode="auto">
            <a:xfrm>
              <a:off x="0" y="0"/>
              <a:ext cx="8395019" cy="5365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45"/>
            <p:cNvSpPr/>
            <p:nvPr/>
          </p:nvSpPr>
          <p:spPr>
            <a:xfrm rot="16200000">
              <a:off x="6067502" y="2381175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70C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6477000" y="32766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6477000" y="38862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/>
            <p:cNvSpPr/>
            <p:nvPr/>
          </p:nvSpPr>
          <p:spPr>
            <a:xfrm rot="16200000">
              <a:off x="6477000" y="44958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6477000" y="26670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53200" y="49530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62800" y="3124200"/>
              <a:ext cx="152400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43800" y="2819400"/>
              <a:ext cx="76200" cy="175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96200" y="2819400"/>
              <a:ext cx="76200" cy="175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49199" y="4895193"/>
              <a:ext cx="1237927" cy="429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 J-blocks</a:t>
              </a:r>
              <a:endParaRPr lang="en-US" sz="1400" dirty="0"/>
            </a:p>
          </p:txBody>
        </p:sp>
        <p:cxnSp>
          <p:nvCxnSpPr>
            <p:cNvPr id="56" name="Straight Arrow Connector 55"/>
            <p:cNvCxnSpPr>
              <a:stCxn id="55" idx="1"/>
              <a:endCxn id="51" idx="0"/>
            </p:cNvCxnSpPr>
            <p:nvPr/>
          </p:nvCxnSpPr>
          <p:spPr>
            <a:xfrm flipH="1" flipV="1">
              <a:off x="6858001" y="4953000"/>
              <a:ext cx="591199" cy="15710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266230" y="152400"/>
              <a:ext cx="2263748" cy="429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Elevation View, X=0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19901" y="282116"/>
              <a:ext cx="1237927" cy="429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 J-blocks</a:t>
              </a:r>
              <a:endParaRPr lang="en-US" sz="1400" dirty="0"/>
            </a:p>
          </p:txBody>
        </p:sp>
        <p:cxnSp>
          <p:nvCxnSpPr>
            <p:cNvPr id="59" name="Straight Arrow Connector 58"/>
            <p:cNvCxnSpPr>
              <a:stCxn id="58" idx="2"/>
            </p:cNvCxnSpPr>
            <p:nvPr/>
          </p:nvCxnSpPr>
          <p:spPr>
            <a:xfrm flipH="1">
              <a:off x="6219921" y="711943"/>
              <a:ext cx="618944" cy="58345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 rot="16200000">
              <a:off x="6067502" y="2076375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70C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5856051" y="1600200"/>
              <a:ext cx="3048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70C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5856051" y="1295400"/>
              <a:ext cx="3048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70C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5856051" y="990600"/>
              <a:ext cx="3048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70C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023531" y="709137"/>
              <a:ext cx="2021926" cy="65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8-10 F-blocks</a:t>
              </a:r>
            </a:p>
            <a:p>
              <a:r>
                <a:rPr lang="en-US" sz="1050" dirty="0"/>
                <a:t>B</a:t>
              </a:r>
              <a:r>
                <a:rPr lang="en-US" sz="1050" dirty="0" smtClean="0"/>
                <a:t>etween long. I-beams</a:t>
              </a:r>
              <a:endParaRPr lang="en-US" sz="1050" dirty="0"/>
            </a:p>
          </p:txBody>
        </p:sp>
        <p:cxnSp>
          <p:nvCxnSpPr>
            <p:cNvPr id="65" name="Straight Arrow Connector 64"/>
            <p:cNvCxnSpPr>
              <a:stCxn id="64" idx="1"/>
            </p:cNvCxnSpPr>
            <p:nvPr/>
          </p:nvCxnSpPr>
          <p:spPr>
            <a:xfrm flipH="1">
              <a:off x="6400801" y="1036880"/>
              <a:ext cx="622730" cy="117292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236367" y="1383424"/>
              <a:ext cx="1915508" cy="88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 J-blocks</a:t>
              </a:r>
            </a:p>
            <a:p>
              <a:r>
                <a:rPr lang="en-US" sz="1050" dirty="0" smtClean="0"/>
                <a:t>Stabilized w/angle iron weld to I-beams</a:t>
              </a:r>
              <a:endParaRPr lang="en-US" sz="1050" dirty="0"/>
            </a:p>
          </p:txBody>
        </p:sp>
        <p:cxnSp>
          <p:nvCxnSpPr>
            <p:cNvPr id="67" name="Straight Arrow Connector 66"/>
            <p:cNvCxnSpPr>
              <a:stCxn id="66" idx="1"/>
            </p:cNvCxnSpPr>
            <p:nvPr/>
          </p:nvCxnSpPr>
          <p:spPr>
            <a:xfrm flipH="1">
              <a:off x="6810694" y="1823996"/>
              <a:ext cx="425673" cy="146605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5029200" y="0"/>
            <a:ext cx="3946869" cy="2895600"/>
            <a:chOff x="533399" y="0"/>
            <a:chExt cx="8153401" cy="598170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6897" t="16507" r="4347" b="1196"/>
            <a:stretch/>
          </p:blipFill>
          <p:spPr bwMode="auto">
            <a:xfrm>
              <a:off x="3542932" y="0"/>
              <a:ext cx="4877168" cy="598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7620000" y="1905000"/>
              <a:ext cx="304800" cy="2438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96200" y="1295400"/>
              <a:ext cx="609600" cy="609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96200" y="4343400"/>
              <a:ext cx="609600" cy="609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077200" y="2590800"/>
              <a:ext cx="152400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458200" y="2286000"/>
              <a:ext cx="76200" cy="175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610600" y="2286000"/>
              <a:ext cx="76200" cy="175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3399" y="533399"/>
              <a:ext cx="1952150" cy="445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Plan View, Y= -72”</a:t>
              </a:r>
              <a:endParaRPr lang="en-US" sz="800" dirty="0"/>
            </a:p>
          </p:txBody>
        </p:sp>
      </p:grpSp>
      <p:grpSp>
        <p:nvGrpSpPr>
          <p:cNvPr id="77" name="Group 76"/>
          <p:cNvGrpSpPr>
            <a:grpSpLocks noChangeAspect="1"/>
          </p:cNvGrpSpPr>
          <p:nvPr/>
        </p:nvGrpSpPr>
        <p:grpSpPr>
          <a:xfrm rot="5400000">
            <a:off x="5900028" y="3472573"/>
            <a:ext cx="3733800" cy="2732255"/>
            <a:chOff x="914395" y="616813"/>
            <a:chExt cx="8229600" cy="6022111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716" t="28186" r="9843"/>
            <a:stretch/>
          </p:blipFill>
          <p:spPr bwMode="auto">
            <a:xfrm>
              <a:off x="1490340" y="811791"/>
              <a:ext cx="7183428" cy="582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3810000" y="1905000"/>
              <a:ext cx="2667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71800" y="2590800"/>
              <a:ext cx="990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77000" y="1447800"/>
              <a:ext cx="685800" cy="6858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191000" y="2565088"/>
              <a:ext cx="1981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24200" y="1447800"/>
              <a:ext cx="685800" cy="6858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62700" y="2562283"/>
              <a:ext cx="914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400300" y="2705334"/>
              <a:ext cx="27051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048000" y="3429000"/>
              <a:ext cx="4114800" cy="3048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2000" y="1600200"/>
              <a:ext cx="1143000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43400" y="1295400"/>
              <a:ext cx="1524000" cy="76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43400" y="1143000"/>
              <a:ext cx="1524000" cy="76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51710" y="616813"/>
              <a:ext cx="1346887" cy="507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Top View</a:t>
              </a:r>
              <a:endParaRPr 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395" y="1608418"/>
              <a:ext cx="1604412" cy="108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Hand-stacked concrete</a:t>
              </a:r>
              <a:endParaRPr lang="en-US" sz="800" dirty="0"/>
            </a:p>
          </p:txBody>
        </p:sp>
        <p:cxnSp>
          <p:nvCxnSpPr>
            <p:cNvPr id="92" name="Straight Arrow Connector 91"/>
            <p:cNvCxnSpPr>
              <a:stCxn id="91" idx="3"/>
            </p:cNvCxnSpPr>
            <p:nvPr/>
          </p:nvCxnSpPr>
          <p:spPr>
            <a:xfrm rot="16200000" flipH="1">
              <a:off x="2698027" y="1972746"/>
              <a:ext cx="323154" cy="68159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543796" y="694019"/>
              <a:ext cx="1600199" cy="1087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Hand-stacked concrete</a:t>
              </a:r>
              <a:endParaRPr lang="en-US" sz="800" dirty="0"/>
            </a:p>
          </p:txBody>
        </p:sp>
        <p:cxnSp>
          <p:nvCxnSpPr>
            <p:cNvPr id="94" name="Straight Arrow Connector 93"/>
            <p:cNvCxnSpPr>
              <a:stCxn id="93" idx="1"/>
            </p:cNvCxnSpPr>
            <p:nvPr/>
          </p:nvCxnSpPr>
          <p:spPr>
            <a:xfrm rot="16200000" flipH="1" flipV="1">
              <a:off x="6424446" y="1290131"/>
              <a:ext cx="1171916" cy="10667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105400" y="2705334"/>
              <a:ext cx="27051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924792" y="1520299"/>
              <a:ext cx="1143000" cy="79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J-blocks</a:t>
              </a:r>
              <a:endParaRPr lang="en-US" sz="800" dirty="0"/>
            </a:p>
          </p:txBody>
        </p:sp>
        <p:cxnSp>
          <p:nvCxnSpPr>
            <p:cNvPr id="97" name="Straight Arrow Connector 96"/>
            <p:cNvCxnSpPr>
              <a:stCxn id="96" idx="1"/>
            </p:cNvCxnSpPr>
            <p:nvPr/>
          </p:nvCxnSpPr>
          <p:spPr>
            <a:xfrm rot="16200000" flipH="1" flipV="1">
              <a:off x="7398350" y="2140556"/>
              <a:ext cx="748097" cy="3047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3352800" y="2514600"/>
              <a:ext cx="609600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886200" cy="762000"/>
          </a:xfrm>
        </p:spPr>
        <p:txBody>
          <a:bodyPr/>
          <a:lstStyle/>
          <a:p>
            <a:r>
              <a:rPr lang="en-US" dirty="0" smtClean="0"/>
              <a:t>Blocking Openings</a:t>
            </a:r>
            <a:endParaRPr lang="en-US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 bwMode="auto">
          <a:xfrm>
            <a:off x="0" y="4343400"/>
            <a:ext cx="640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NOT Radiation Safety Shielding—Present Safety Assessment OK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Reduce Random hits at St. 1 </a:t>
            </a:r>
            <a:endParaRPr lang="en-US" dirty="0" smtClean="0"/>
          </a:p>
          <a:p>
            <a:pPr marL="166688" indent="-166688"/>
            <a:r>
              <a:rPr lang="en-US" dirty="0" smtClean="0"/>
              <a:t>“hand stacked” blocks done</a:t>
            </a:r>
          </a:p>
          <a:p>
            <a:pPr marL="166688" indent="-166688"/>
            <a:r>
              <a:rPr lang="en-US" dirty="0" smtClean="0"/>
              <a:t>Fill-in job for John </a:t>
            </a:r>
            <a:r>
              <a:rPr lang="en-US" dirty="0" err="1" smtClean="0"/>
              <a:t>Vorin’s</a:t>
            </a:r>
            <a:r>
              <a:rPr lang="en-US" dirty="0" smtClean="0"/>
              <a:t> group—not needed at beg. of run.</a:t>
            </a:r>
          </a:p>
          <a:p>
            <a:pPr marL="166688" indent="-166688"/>
            <a:r>
              <a:rPr lang="en-US" dirty="0" smtClean="0"/>
              <a:t>Approx. 3 days for 2 person crew.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Cryogenic Flasks</a:t>
            </a:r>
          </a:p>
          <a:p>
            <a:r>
              <a:rPr lang="en-US" dirty="0" smtClean="0"/>
              <a:t>Commissioning run had no spares</a:t>
            </a:r>
          </a:p>
          <a:p>
            <a:pPr lvl="1"/>
            <a:r>
              <a:rPr lang="en-US" dirty="0" smtClean="0"/>
              <a:t>E866 target flasks</a:t>
            </a:r>
          </a:p>
          <a:p>
            <a:r>
              <a:rPr lang="en-US" dirty="0" smtClean="0"/>
              <a:t>Fabrication Set of 6 spares</a:t>
            </a:r>
          </a:p>
          <a:p>
            <a:pPr lvl="1"/>
            <a:r>
              <a:rPr lang="en-US" dirty="0" smtClean="0"/>
              <a:t>Significant development to regain skills lost at Fermilab</a:t>
            </a:r>
          </a:p>
          <a:p>
            <a:pPr lvl="1"/>
            <a:r>
              <a:rPr lang="en-US" dirty="0" smtClean="0"/>
              <a:t>Slightly different design</a:t>
            </a:r>
          </a:p>
          <a:p>
            <a:pPr lvl="1"/>
            <a:r>
              <a:rPr lang="en-US" dirty="0" smtClean="0"/>
              <a:t>4 of 6 complete (hydraulically tested), 2 additional under fabrication </a:t>
            </a:r>
          </a:p>
          <a:p>
            <a:pPr lvl="1"/>
            <a:r>
              <a:rPr lang="en-US" dirty="0" smtClean="0"/>
              <a:t>All 6 will need pneumatic testing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Computer monitoring of targets</a:t>
            </a:r>
          </a:p>
          <a:p>
            <a:r>
              <a:rPr lang="en-US" dirty="0" smtClean="0"/>
              <a:t>Recent power outage revealed flaw</a:t>
            </a:r>
          </a:p>
          <a:p>
            <a:r>
              <a:rPr lang="en-US" dirty="0" smtClean="0"/>
              <a:t>Computer and target system on UPS—Good</a:t>
            </a:r>
          </a:p>
          <a:p>
            <a:r>
              <a:rPr lang="en-US" dirty="0" smtClean="0"/>
              <a:t>Computer on </a:t>
            </a:r>
            <a:r>
              <a:rPr lang="en-US" dirty="0" err="1" smtClean="0"/>
              <a:t>FNAL.gov</a:t>
            </a:r>
            <a:r>
              <a:rPr lang="en-US" dirty="0" smtClean="0"/>
              <a:t> network to access data from accelerator</a:t>
            </a:r>
          </a:p>
          <a:p>
            <a:r>
              <a:rPr lang="en-US" dirty="0" smtClean="0"/>
              <a:t>Cannot logon without credentials obtained over network—which is down in power outage</a:t>
            </a:r>
          </a:p>
          <a:p>
            <a:r>
              <a:rPr lang="en-US" dirty="0" smtClean="0"/>
              <a:t>Need 1 local (Kerberos-free login account) on this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NewTargetTest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55193" r="8791" b="6321"/>
          <a:stretch/>
        </p:blipFill>
        <p:spPr>
          <a:xfrm>
            <a:off x="4572000" y="381000"/>
            <a:ext cx="4427340" cy="149564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Commissioning Run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E. Reimer, SeaQuest Fermilab Readiness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 dirty="0"/>
          </a:p>
        </p:txBody>
      </p:sp>
      <p:pic>
        <p:nvPicPr>
          <p:cNvPr id="8" name="Picture 7" descr="splat-full-detectors-hod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 b="12068"/>
          <a:stretch/>
        </p:blipFill>
        <p:spPr>
          <a:xfrm>
            <a:off x="4480515" y="228600"/>
            <a:ext cx="4587285" cy="3352800"/>
          </a:xfrm>
          <a:prstGeom prst="rect">
            <a:avLst/>
          </a:prstGeom>
        </p:spPr>
      </p:pic>
      <p:pic>
        <p:nvPicPr>
          <p:cNvPr id="9" name="Content Placeholder 6" descr="splat-s3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3515" r="424" b="2775"/>
          <a:stretch/>
        </p:blipFill>
        <p:spPr bwMode="auto">
          <a:xfrm>
            <a:off x="6080875" y="3411621"/>
            <a:ext cx="3039388" cy="29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900000">
            <a:off x="5165674" y="565288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Stations 3+4 (all hits)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921316">
            <a:off x="4318141" y="3521978"/>
            <a:ext cx="194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full detector (hodoscope hits)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flipV="1">
            <a:off x="5373925" y="2399889"/>
            <a:ext cx="877325" cy="1133625"/>
          </a:xfrm>
          <a:prstGeom prst="straightConnector1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" y="914400"/>
            <a:ext cx="4547776" cy="5334000"/>
          </a:xfrm>
        </p:spPr>
        <p:txBody>
          <a:bodyPr/>
          <a:lstStyle/>
          <a:p>
            <a:r>
              <a:rPr lang="en-US" sz="2000" dirty="0" smtClean="0"/>
              <a:t>Brief 2-month run after many interesting diversions</a:t>
            </a:r>
          </a:p>
          <a:p>
            <a:r>
              <a:rPr lang="en-US" sz="2000" dirty="0" smtClean="0"/>
              <a:t>Large intensity variations within spill</a:t>
            </a:r>
          </a:p>
          <a:p>
            <a:pPr lvl="1"/>
            <a:r>
              <a:rPr lang="en-US" sz="1800" dirty="0" smtClean="0"/>
              <a:t>Caused entire detector to turn “on”</a:t>
            </a:r>
          </a:p>
          <a:p>
            <a:pPr lvl="1"/>
            <a:r>
              <a:rPr lang="en-US" sz="1800" dirty="0" smtClean="0"/>
              <a:t>More prominent in data with </a:t>
            </a:r>
            <a:r>
              <a:rPr lang="en-US" sz="1800" dirty="0" err="1" smtClean="0"/>
              <a:t>dimuon</a:t>
            </a:r>
            <a:r>
              <a:rPr lang="en-US" sz="1800" dirty="0" smtClean="0"/>
              <a:t> trigger than single muon trigger</a:t>
            </a:r>
          </a:p>
          <a:p>
            <a:r>
              <a:rPr lang="en-US" sz="2000" dirty="0" smtClean="0"/>
              <a:t>DAQ TDC firmware not quite ready</a:t>
            </a:r>
          </a:p>
          <a:p>
            <a:pPr lvl="1"/>
            <a:r>
              <a:rPr lang="en-US" sz="1800" dirty="0" smtClean="0"/>
              <a:t>Lacked hardware zero suppression (zero suppression in front-end CPU)</a:t>
            </a:r>
          </a:p>
          <a:p>
            <a:pPr lvl="1"/>
            <a:r>
              <a:rPr lang="en-US" sz="1800" dirty="0" smtClean="0"/>
              <a:t>Large dead times, especially with large events</a:t>
            </a:r>
          </a:p>
          <a:p>
            <a:r>
              <a:rPr lang="en-US" sz="2000" dirty="0" smtClean="0"/>
              <a:t>PMTs at St. 1 need better rate capabilities</a:t>
            </a:r>
          </a:p>
          <a:p>
            <a:r>
              <a:rPr lang="en-US" sz="2000" dirty="0" smtClean="0"/>
              <a:t>Interim St. 1 and 3- Tracking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 bwMode="auto">
          <a:xfrm flipV="1">
            <a:off x="5935115" y="5334000"/>
            <a:ext cx="618085" cy="3298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988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service_Page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2"/>
          <a:stretch/>
        </p:blipFill>
        <p:spPr>
          <a:xfrm>
            <a:off x="2993407" y="1"/>
            <a:ext cx="6139582" cy="5786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Service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2209800" cy="5410200"/>
          </a:xfrm>
        </p:spPr>
        <p:txBody>
          <a:bodyPr/>
          <a:lstStyle/>
          <a:p>
            <a:pPr marL="174625" indent="-174625"/>
            <a:r>
              <a:rPr lang="en-US" dirty="0" smtClean="0"/>
              <a:t> Add ability to roll out individual hodoscope planes for service</a:t>
            </a:r>
          </a:p>
          <a:p>
            <a:pPr marL="174625" indent="-174625"/>
            <a:r>
              <a:rPr lang="en-US" dirty="0" smtClean="0"/>
              <a:t>Already in Safety documentation</a:t>
            </a:r>
          </a:p>
          <a:p>
            <a:pPr marL="174625" indent="-174625"/>
            <a:endParaRPr lang="en-US" dirty="0"/>
          </a:p>
          <a:p>
            <a:pPr marL="174625" indent="-174625"/>
            <a:r>
              <a:rPr lang="en-US" dirty="0" smtClean="0"/>
              <a:t>Also fill-in job for </a:t>
            </a:r>
            <a:r>
              <a:rPr lang="en-US" dirty="0" err="1" smtClean="0"/>
              <a:t>Vorin</a:t>
            </a:r>
            <a:r>
              <a:rPr lang="en-US" dirty="0" smtClean="0"/>
              <a:t> Techs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7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service_Pag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1" y="22441"/>
            <a:ext cx="7213894" cy="5787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Service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2209800" cy="5410200"/>
          </a:xfrm>
        </p:spPr>
        <p:txBody>
          <a:bodyPr/>
          <a:lstStyle/>
          <a:p>
            <a:pPr marL="174625" indent="-174625"/>
            <a:r>
              <a:rPr lang="en-US" dirty="0" smtClean="0"/>
              <a:t> Add ability to roll out individual hodoscope planes for service</a:t>
            </a:r>
          </a:p>
          <a:p>
            <a:pPr marL="174625" indent="-174625"/>
            <a:r>
              <a:rPr lang="en-US" dirty="0" smtClean="0"/>
              <a:t>Already in Safety documentation</a:t>
            </a:r>
          </a:p>
          <a:p>
            <a:pPr marL="174625" indent="-174625"/>
            <a:endParaRPr lang="en-US" dirty="0"/>
          </a:p>
          <a:p>
            <a:pPr marL="174625" indent="-174625"/>
            <a:r>
              <a:rPr lang="en-US" dirty="0" smtClean="0"/>
              <a:t>Also fill-in job for </a:t>
            </a:r>
            <a:r>
              <a:rPr lang="en-US" dirty="0" err="1" smtClean="0"/>
              <a:t>Vorin</a:t>
            </a:r>
            <a:r>
              <a:rPr lang="en-US" dirty="0" smtClean="0"/>
              <a:t> Techs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Concerns with Critical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Survey and alignment group</a:t>
            </a:r>
          </a:p>
          <a:p>
            <a:r>
              <a:rPr lang="en-US" dirty="0" smtClean="0"/>
              <a:t>We—like everyone else—will need to know where our equipment is located</a:t>
            </a:r>
          </a:p>
          <a:p>
            <a:r>
              <a:rPr lang="en-US" dirty="0" smtClean="0"/>
              <a:t>Cannot be done until equipment is in place</a:t>
            </a:r>
          </a:p>
          <a:p>
            <a:r>
              <a:rPr lang="en-US" dirty="0" smtClean="0"/>
              <a:t>Best done in two phases, since some elements blocks the view of other elements.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Likely late March through April—when survey will be in high </a:t>
            </a:r>
            <a:r>
              <a:rPr lang="en-US" b="1" dirty="0" smtClean="0">
                <a:solidFill>
                  <a:srgbClr val="800000"/>
                </a:solidFill>
              </a:rPr>
              <a:t>demand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PREP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SeaQuest depends heavily on PREP electronics as per or MOU</a:t>
            </a:r>
          </a:p>
          <a:p>
            <a:pPr lvl="1"/>
            <a:r>
              <a:rPr lang="en-US" dirty="0" smtClean="0"/>
              <a:t>Examples:  </a:t>
            </a:r>
            <a:r>
              <a:rPr lang="en-US" dirty="0" err="1" smtClean="0"/>
              <a:t>LeCroy</a:t>
            </a:r>
            <a:r>
              <a:rPr lang="en-US" dirty="0" smtClean="0"/>
              <a:t> 1440 HV, NIM Logic/signal translation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006"/>
            <a:ext cx="8229600" cy="878438"/>
          </a:xfrm>
        </p:spPr>
        <p:txBody>
          <a:bodyPr/>
          <a:lstStyle/>
          <a:p>
            <a:r>
              <a:rPr lang="en-US" dirty="0" smtClean="0"/>
              <a:t>Offline Software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1015996"/>
            <a:ext cx="8861778" cy="11514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Geometry and alignment from Run I well understood.  </a:t>
            </a:r>
            <a:r>
              <a:rPr lang="en-US" sz="2800" b="1" dirty="0" smtClean="0"/>
              <a:t>Alignment procedure established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044" y="2092758"/>
            <a:ext cx="3774254" cy="382975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22301" y="2092758"/>
            <a:ext cx="3471334" cy="3829758"/>
            <a:chOff x="622301" y="2167463"/>
            <a:chExt cx="3471334" cy="3829758"/>
          </a:xfrm>
        </p:grpSpPr>
        <p:grpSp>
          <p:nvGrpSpPr>
            <p:cNvPr id="7" name="Group 6"/>
            <p:cNvGrpSpPr/>
            <p:nvPr/>
          </p:nvGrpSpPr>
          <p:grpSpPr>
            <a:xfrm>
              <a:off x="677335" y="2167463"/>
              <a:ext cx="3281724" cy="3829758"/>
              <a:chOff x="650523" y="2647240"/>
              <a:chExt cx="3281724" cy="382975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523" y="2647240"/>
                <a:ext cx="1720967" cy="382975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2144" y="2647240"/>
                <a:ext cx="1450103" cy="3829758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22301" y="2167463"/>
              <a:ext cx="3471334" cy="3829758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96399" y="5960930"/>
            <a:ext cx="276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plane-by-plane alignment adjustments by iteration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41517" y="5964945"/>
            <a:ext cx="200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plane-by-plane track residuals</a:t>
            </a:r>
            <a:endParaRPr lang="en-US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Offline Software Status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193"/>
            <a:ext cx="8229600" cy="866866"/>
          </a:xfrm>
        </p:spPr>
        <p:txBody>
          <a:bodyPr>
            <a:normAutofit/>
          </a:bodyPr>
          <a:lstStyle/>
          <a:p>
            <a:r>
              <a:rPr lang="en-US" dirty="0" smtClean="0"/>
              <a:t>Chamber calibrations from Run I complete. </a:t>
            </a:r>
          </a:p>
          <a:p>
            <a:r>
              <a:rPr lang="en-US" b="1" dirty="0" smtClean="0"/>
              <a:t>Calibration procedure established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581" y="2148262"/>
            <a:ext cx="4504219" cy="3006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" y="2017059"/>
            <a:ext cx="3551850" cy="3451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986117" y="2291571"/>
            <a:ext cx="2599765" cy="26123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5411450"/>
            <a:ext cx="4059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wire chamber drift correlations understood (to reject out-of-time events and resolve drift ambiguity)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6272" y="5646318"/>
            <a:ext cx="4059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time-to-distance mapping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Offline Software Status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r>
              <a:rPr lang="en-US" dirty="0"/>
              <a:t>Track reconstruction working for low-multiplicity data. </a:t>
            </a:r>
            <a:r>
              <a:rPr lang="en-US" b="1" dirty="0"/>
              <a:t>Sufficient for monitoring kinematic coverage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89" y="1482166"/>
            <a:ext cx="4215908" cy="3242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3" y="1586754"/>
            <a:ext cx="4420486" cy="31376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80000" y="5105400"/>
            <a:ext cx="3302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000000"/>
                </a:solidFill>
              </a:rPr>
              <a:t>J/𝛹</a:t>
            </a:r>
            <a:r>
              <a:rPr lang="en-US" sz="2200" dirty="0" smtClean="0">
                <a:solidFill>
                  <a:srgbClr val="000000"/>
                </a:solidFill>
              </a:rPr>
              <a:t> peak observed in dimuon spectrum for low-multiplicity events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105400"/>
            <a:ext cx="4059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measured single momentum spectrum consistent from expectations from MC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685800"/>
          </a:xfrm>
        </p:spPr>
        <p:txBody>
          <a:bodyPr/>
          <a:lstStyle/>
          <a:p>
            <a:r>
              <a:rPr lang="en-US" dirty="0" smtClean="0"/>
              <a:t>Data Storage and Processing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174072"/>
              </p:ext>
            </p:extLst>
          </p:nvPr>
        </p:nvGraphicFramePr>
        <p:xfrm>
          <a:off x="152400" y="1752600"/>
          <a:ext cx="8839202" cy="431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0152"/>
                <a:gridCol w="955590"/>
                <a:gridCol w="35834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u="none" strike="noStrike" baseline="0" smtClean="0">
                          <a:solidFill>
                            <a:srgbClr val="000000"/>
                          </a:solidFill>
                        </a:rPr>
                        <a:t>Run I (03/07/12—04/30/12)</a:t>
                      </a:r>
                      <a:endParaRPr lang="en-US" b="0" i="0" u="none" strike="noStrike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Run II (two years)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r>
                        <a:rPr lang="en-US" b="0" i="0" u="none" strike="noStrike" baseline="0" smtClean="0">
                          <a:solidFill>
                            <a:srgbClr val="000000"/>
                          </a:solidFill>
                        </a:rPr>
                        <a:t>1TB of </a:t>
                      </a:r>
                      <a:r>
                        <a:rPr lang="en-US" b="0" i="0" u="none" strike="noStrike" baseline="0" noProof="0" smtClean="0">
                          <a:solidFill>
                            <a:srgbClr val="000000"/>
                          </a:solidFill>
                        </a:rPr>
                        <a:t>raw</a:t>
                      </a:r>
                      <a:r>
                        <a:rPr lang="en-US" b="0" i="0" u="none" strike="noStrike" baseline="0" smtClean="0">
                          <a:solidFill>
                            <a:srgbClr val="000000"/>
                          </a:solidFill>
                        </a:rPr>
                        <a:t> data</a:t>
                      </a:r>
                      <a:endParaRPr lang="en-US" b="0" i="0" u="none" strike="noStrike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size++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higher event rate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size--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more compact format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→ 12 TB of raw data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→ stored on dCache and local RAID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5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strike="noStrike" baseline="0" smtClean="0">
                          <a:solidFill>
                            <a:srgbClr val="000000"/>
                          </a:solidFill>
                        </a:rPr>
                        <a:t>8TB of MySQL data productions</a:t>
                      </a:r>
                      <a:br>
                        <a:rPr lang="en-US" b="0" i="0" u="none" strike="noStrike" baseline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b="0" i="0" u="none" strike="noStrike" baseline="0" smtClean="0">
                          <a:solidFill>
                            <a:srgbClr val="000000"/>
                          </a:solidFill>
                        </a:rPr>
                        <a:t>file size domínated by hit information</a:t>
                      </a:r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size++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higher event rate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72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size--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storage of physics information only (substantial reduction)</a:t>
                      </a:r>
                      <a:endParaRPr lang="en-US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→ 10 TB of MySQL data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→ storage on FNAL and UIUC servers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u="none" strike="noStrike" baseline="0" smtClean="0">
                          <a:solidFill>
                            <a:srgbClr val="000000"/>
                          </a:solidFill>
                        </a:rPr>
                        <a:t>real-time decoding	</a:t>
                      </a:r>
                      <a:endParaRPr lang="en-US" b="0" i="0" u="none" strike="noStrike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real-time decoding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online tracking on sample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full reconstruction on Grid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E. Reimer, SeaQuest Fermilab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685801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Depends significantly on beam quality  </a:t>
            </a:r>
          </a:p>
          <a:p>
            <a:r>
              <a:rPr lang="en-US" dirty="0" smtClean="0"/>
              <a:t>w/excellent beam quality, E866 give lower limit of 5 TB raw data</a:t>
            </a:r>
            <a:endParaRPr lang="en-US" dirty="0"/>
          </a:p>
          <a:p>
            <a:r>
              <a:rPr lang="en-US" dirty="0" smtClean="0"/>
              <a:t>Currently we have approx. 40 TB of data space at SeaQuest.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2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Commissioning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Follow same plans as March-April 2012</a:t>
            </a:r>
          </a:p>
          <a:p>
            <a:r>
              <a:rPr lang="en-US" dirty="0" smtClean="0"/>
              <a:t>Commissioning Team with representatives from each detector element</a:t>
            </a:r>
          </a:p>
          <a:p>
            <a:r>
              <a:rPr lang="en-US" dirty="0" smtClean="0"/>
              <a:t>Approx. 6 weeks in 2012 run—presume it will be shorter now because: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Better understanding of beam structure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Better understanding of previously commissioned spectrometer elements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7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1 Commissioning before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562600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en-US" sz="2000" dirty="0" smtClean="0"/>
              <a:t>Operational Readiness Clearance (ORC) for entire spectrometer</a:t>
            </a:r>
          </a:p>
          <a:p>
            <a:pPr>
              <a:buFont typeface="+mj-lt"/>
              <a:buAutoNum type="alphaUcPeriod"/>
            </a:pPr>
            <a:r>
              <a:rPr lang="en-US" sz="2000" dirty="0" smtClean="0"/>
              <a:t>Extended </a:t>
            </a:r>
            <a:r>
              <a:rPr lang="en-US" sz="2000" dirty="0"/>
              <a:t>DAQ tests (runs for long periods at high and low rate)</a:t>
            </a:r>
          </a:p>
          <a:p>
            <a:pPr>
              <a:buFont typeface="+mj-lt"/>
              <a:buAutoNum type="alphaUcPeriod"/>
            </a:pPr>
            <a:r>
              <a:rPr lang="en-US" sz="2000" dirty="0" smtClean="0"/>
              <a:t>Cosmic</a:t>
            </a:r>
            <a:r>
              <a:rPr lang="en-US" sz="2000" dirty="0"/>
              <a:t>, source and pulse injection triggers to ensure all scintillator and wire chamber channels are </a:t>
            </a:r>
            <a:r>
              <a:rPr lang="en-US" sz="2000" dirty="0" smtClean="0"/>
              <a:t>working—need Working TDC’s</a:t>
            </a:r>
          </a:p>
          <a:p>
            <a:pPr>
              <a:buFont typeface="+mj-lt"/>
              <a:buAutoNum type="alphaUcPeriod"/>
            </a:pPr>
            <a:r>
              <a:rPr lang="en-US" sz="2000" dirty="0" err="1" smtClean="0"/>
              <a:t>Scalers</a:t>
            </a:r>
            <a:r>
              <a:rPr lang="en-US" sz="2000" dirty="0" smtClean="0"/>
              <a:t> </a:t>
            </a:r>
            <a:r>
              <a:rPr lang="en-US" sz="2000" dirty="0"/>
              <a:t>set up and </a:t>
            </a:r>
            <a:r>
              <a:rPr lang="en-US" sz="2000" dirty="0" smtClean="0"/>
              <a:t>ready</a:t>
            </a:r>
          </a:p>
          <a:p>
            <a:pPr>
              <a:buFont typeface="+mj-lt"/>
              <a:buAutoNum type="alphaUcPeriod"/>
            </a:pPr>
            <a:r>
              <a:rPr lang="en-US" sz="2000" dirty="0" smtClean="0"/>
              <a:t>Geometry </a:t>
            </a:r>
            <a:r>
              <a:rPr lang="en-US" sz="2000" dirty="0"/>
              <a:t>and alignment </a:t>
            </a:r>
            <a:r>
              <a:rPr lang="en-US" sz="2000" dirty="0" smtClean="0"/>
              <a:t>checks</a:t>
            </a:r>
          </a:p>
          <a:p>
            <a:pPr marL="685800" lvl="1" indent="-342900">
              <a:buFont typeface="+mj-lt"/>
              <a:buAutoNum type="romanLcPeriod"/>
            </a:pPr>
            <a:r>
              <a:rPr lang="en-US" dirty="0" smtClean="0"/>
              <a:t>Measure </a:t>
            </a:r>
            <a:r>
              <a:rPr lang="en-US" dirty="0"/>
              <a:t>as </a:t>
            </a:r>
            <a:r>
              <a:rPr lang="en-US" dirty="0" smtClean="0"/>
              <a:t>built</a:t>
            </a:r>
          </a:p>
          <a:p>
            <a:pPr marL="285750">
              <a:buFont typeface="+mj-lt"/>
              <a:buAutoNum type="alphaUcPeriod"/>
            </a:pPr>
            <a:r>
              <a:rPr lang="en-US" sz="2000" dirty="0" smtClean="0"/>
              <a:t>Target—All Still OK</a:t>
            </a:r>
          </a:p>
          <a:p>
            <a:pPr marL="285750">
              <a:buFont typeface="+mj-lt"/>
              <a:buAutoNum type="alphaUcPeriod"/>
            </a:pPr>
            <a:r>
              <a:rPr lang="en-US" sz="2000" dirty="0" smtClean="0"/>
              <a:t>Hodoscopes</a:t>
            </a:r>
            <a:endParaRPr lang="en-US" sz="2000" dirty="0"/>
          </a:p>
          <a:p>
            <a:pPr marL="857250" lvl="1" indent="-457200">
              <a:buFont typeface="+mj-lt"/>
              <a:buAutoNum type="romanLcPeriod"/>
            </a:pPr>
            <a:r>
              <a:rPr lang="en-US" dirty="0"/>
              <a:t>Cross Check Hodoscope and Trigger Mapping (once again</a:t>
            </a:r>
            <a:r>
              <a:rPr lang="en-US" dirty="0" smtClean="0"/>
              <a:t>)</a:t>
            </a:r>
          </a:p>
          <a:p>
            <a:pPr marL="857250" lvl="1" indent="-457200">
              <a:buFont typeface="+mj-lt"/>
              <a:buAutoNum type="romanLcPeriod"/>
            </a:pPr>
            <a:r>
              <a:rPr lang="en-US" dirty="0" smtClean="0"/>
              <a:t>Gain match tubes</a:t>
            </a:r>
            <a:endParaRPr lang="en-US" dirty="0"/>
          </a:p>
          <a:p>
            <a:pPr marL="457200" indent="-457200">
              <a:buFont typeface="+mj-lt"/>
              <a:buAutoNum type="alphaUcPeriod" startAt="8"/>
            </a:pPr>
            <a:r>
              <a:rPr lang="en-US" sz="2000" dirty="0" smtClean="0"/>
              <a:t>Trigger</a:t>
            </a:r>
          </a:p>
          <a:p>
            <a:pPr marL="857250" lvl="1" indent="-457200">
              <a:buFont typeface="+mj-lt"/>
              <a:buAutoNum type="romanLcPeriod"/>
            </a:pPr>
            <a:r>
              <a:rPr lang="en-US" dirty="0" smtClean="0"/>
              <a:t>Sync </a:t>
            </a:r>
            <a:r>
              <a:rPr lang="en-US" dirty="0"/>
              <a:t>timing of all triggers(v1495, NIM) –perhaps need beam</a:t>
            </a:r>
          </a:p>
          <a:p>
            <a:pPr marL="857250" lvl="1" indent="-457200">
              <a:buFont typeface="+mj-lt"/>
              <a:buAutoNum type="romanLcPeriod"/>
            </a:pPr>
            <a:r>
              <a:rPr lang="en-US" dirty="0"/>
              <a:t>Sync v1495 internal TDC with other TDCs—perhaps need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Smiley Face 5"/>
          <p:cNvSpPr/>
          <p:nvPr/>
        </p:nvSpPr>
        <p:spPr bwMode="auto">
          <a:xfrm>
            <a:off x="7239000" y="1219200"/>
            <a:ext cx="304800" cy="3048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3124200" y="2209800"/>
            <a:ext cx="304800" cy="3048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2. With tuning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r>
              <a:rPr lang="en-US" dirty="0" smtClean="0"/>
              <a:t>Accelerator Operators are in complete control of the program—we are parasitic to their getting beam to our experiment</a:t>
            </a:r>
          </a:p>
          <a:p>
            <a:r>
              <a:rPr lang="en-US" dirty="0" smtClean="0"/>
              <a:t>Intensity &amp; duty factor will be on a best effort basis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Beam Cherenkov</a:t>
            </a:r>
          </a:p>
          <a:p>
            <a:pPr lvl="1"/>
            <a:r>
              <a:rPr lang="en-US" dirty="0" smtClean="0"/>
              <a:t>PMT signal and voltage</a:t>
            </a:r>
          </a:p>
          <a:p>
            <a:pPr lvl="1"/>
            <a:r>
              <a:rPr lang="en-US" dirty="0" smtClean="0"/>
              <a:t>3 readout modes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DAQ commissioning in parallel with all work</a:t>
            </a:r>
          </a:p>
          <a:p>
            <a:pPr lvl="1"/>
            <a:r>
              <a:rPr lang="en-US" dirty="0" smtClean="0"/>
              <a:t>I would be ecstatic if it worked perfectly, but. . .</a:t>
            </a:r>
          </a:p>
          <a:p>
            <a:pPr lvl="1"/>
            <a:r>
              <a:rPr lang="en-US" dirty="0" smtClean="0"/>
              <a:t>Priority determined by Commissioning Team and Spokespersons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Scintillator Gain Checkout</a:t>
            </a:r>
          </a:p>
          <a:p>
            <a:pPr lvl="1"/>
            <a:r>
              <a:rPr lang="en-US" dirty="0" smtClean="0"/>
              <a:t>Hodoscopes as function of voltage or threshold (need CAMAC controller)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efficiency </a:t>
            </a:r>
            <a:r>
              <a:rPr lang="en-US" b="1" dirty="0">
                <a:solidFill>
                  <a:srgbClr val="800000"/>
                </a:solidFill>
              </a:rPr>
              <a:t>calculation</a:t>
            </a:r>
            <a:r>
              <a:rPr lang="en-US" dirty="0"/>
              <a:t> using well-tested hodoscope tracking, </a:t>
            </a:r>
            <a:r>
              <a:rPr lang="en-US" dirty="0" smtClean="0"/>
              <a:t>requiring KMAG off </a:t>
            </a:r>
            <a:r>
              <a:rPr lang="en-US" dirty="0"/>
              <a:t>and so decoupled from wire-chamber </a:t>
            </a:r>
            <a:r>
              <a:rPr lang="en-US" dirty="0" smtClean="0"/>
              <a:t>commissioning determine </a:t>
            </a:r>
            <a:r>
              <a:rPr lang="en-US" dirty="0"/>
              <a:t>thresholds to optimize </a:t>
            </a:r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re</a:t>
            </a:r>
            <a:r>
              <a:rPr lang="en-US" dirty="0"/>
              <a:t>-gain-match PMT (to get rid of NIM amplifiers)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monitor </a:t>
            </a:r>
            <a:r>
              <a:rPr lang="en-US" dirty="0"/>
              <a:t>efficiency (poor man's gain-monitoring)</a:t>
            </a:r>
            <a:endParaRPr lang="en-US" dirty="0" smtClean="0"/>
          </a:p>
          <a:p>
            <a:pPr>
              <a:buFont typeface="+mj-lt"/>
              <a:buAutoNum type="alphaUcPeriod"/>
            </a:pPr>
            <a:r>
              <a:rPr lang="en-US" dirty="0" smtClean="0"/>
              <a:t>Scintillator Timing</a:t>
            </a:r>
          </a:p>
          <a:p>
            <a:pPr lvl="1"/>
            <a:r>
              <a:rPr lang="en-US" dirty="0" smtClean="0"/>
              <a:t>In parallel with gain, but must check after gain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15000" y="228600"/>
            <a:ext cx="3276600" cy="457200"/>
            <a:chOff x="3751943" y="4191000"/>
            <a:chExt cx="2496457" cy="4572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3751943" y="4191000"/>
              <a:ext cx="1219200" cy="457200"/>
            </a:xfrm>
            <a:prstGeom prst="rect">
              <a:avLst/>
            </a:prstGeom>
            <a:noFill/>
            <a:ln w="76200" cmpd="sng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400" dirty="0" err="1" smtClean="0"/>
                <a:t>FMag</a:t>
              </a:r>
              <a:r>
                <a:rPr lang="en-US" sz="2400" dirty="0" smtClean="0"/>
                <a:t> ON   </a:t>
              </a:r>
              <a:endParaRPr lang="en-US" sz="2400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029200" y="4191000"/>
              <a:ext cx="1219200" cy="457200"/>
            </a:xfrm>
            <a:prstGeom prst="rect">
              <a:avLst/>
            </a:prstGeom>
            <a:noFill/>
            <a:ln w="76200" cmpd="sng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400" dirty="0" err="1"/>
                <a:t>K</a:t>
              </a:r>
              <a:r>
                <a:rPr lang="en-US" sz="2400" dirty="0" err="1" smtClean="0"/>
                <a:t>Mag</a:t>
              </a:r>
              <a:r>
                <a:rPr lang="en-US" sz="2400" dirty="0" smtClean="0"/>
                <a:t> OFF</a:t>
              </a:r>
              <a:endParaRPr lang="en-US" sz="2400" dirty="0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Commissioning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2" y="762000"/>
            <a:ext cx="3791068" cy="5334000"/>
          </a:xfrm>
        </p:spPr>
        <p:txBody>
          <a:bodyPr/>
          <a:lstStyle/>
          <a:p>
            <a:r>
              <a:rPr lang="en-US" i="1" dirty="0"/>
              <a:t>Average</a:t>
            </a:r>
            <a:r>
              <a:rPr lang="en-US" dirty="0"/>
              <a:t> intensity normal, measured by </a:t>
            </a:r>
            <a:r>
              <a:rPr lang="en-US" dirty="0" err="1"/>
              <a:t>beamline</a:t>
            </a:r>
            <a:r>
              <a:rPr lang="en-US" dirty="0"/>
              <a:t> </a:t>
            </a:r>
            <a:r>
              <a:rPr lang="en-US" dirty="0" smtClean="0"/>
              <a:t>instrumentation</a:t>
            </a:r>
          </a:p>
          <a:p>
            <a:r>
              <a:rPr lang="en-US" dirty="0" smtClean="0"/>
              <a:t>Independent </a:t>
            </a:r>
            <a:r>
              <a:rPr lang="en-US" dirty="0"/>
              <a:t>10kHz pulsed DAQ read out raw hodoscope rates</a:t>
            </a:r>
          </a:p>
          <a:p>
            <a:r>
              <a:rPr lang="en-US" dirty="0"/>
              <a:t>Bins are integrated counts over 100µs (≈5000 RF buckets)</a:t>
            </a:r>
          </a:p>
          <a:p>
            <a:r>
              <a:rPr lang="en-US" dirty="0"/>
              <a:t>Large variation in Instantaneous intensity, duty factor very low.</a:t>
            </a:r>
          </a:p>
          <a:p>
            <a:r>
              <a:rPr lang="en-US" dirty="0"/>
              <a:t>Periodic </a:t>
            </a:r>
            <a:r>
              <a:rPr lang="en-US" dirty="0" smtClean="0"/>
              <a:t>structure—Phase </a:t>
            </a:r>
            <a:r>
              <a:rPr lang="en-US" dirty="0"/>
              <a:t>locked to AC </a:t>
            </a:r>
            <a:r>
              <a:rPr lang="en-US" dirty="0" smtClean="0"/>
              <a:t>60 Hz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Conclusion:  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800000"/>
                </a:solidFill>
              </a:rPr>
              <a:t>The MI extraction was also being commissioned.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AD believes that these problems have been addressed.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 descr="Untitled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0542" r="4089" b="5885"/>
          <a:stretch/>
        </p:blipFill>
        <p:spPr bwMode="auto">
          <a:xfrm>
            <a:off x="4495801" y="228600"/>
            <a:ext cx="4648200" cy="326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8225" t="10383" r="4961" b="680"/>
          <a:stretch/>
        </p:blipFill>
        <p:spPr bwMode="auto">
          <a:xfrm>
            <a:off x="3773047" y="3429000"/>
            <a:ext cx="5335993" cy="30530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191000" y="35814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300 x 10</a:t>
            </a:r>
            <a:r>
              <a:rPr lang="en-US" b="1" baseline="30000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9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2. With tuning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pPr lvl="1"/>
            <a:endParaRPr lang="en-US" dirty="0"/>
          </a:p>
          <a:p>
            <a:pPr>
              <a:buFont typeface="+mj-lt"/>
              <a:buAutoNum type="alphaUcPeriod"/>
            </a:pPr>
            <a:r>
              <a:rPr lang="en-US" dirty="0"/>
              <a:t>NIM trigger timing (in parallel with FPGA trigger timing)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FPGA Trigger timing (in parallel with NIM trigger timing)</a:t>
            </a:r>
          </a:p>
          <a:p>
            <a:pPr lvl="1"/>
            <a:r>
              <a:rPr lang="en-US" dirty="0"/>
              <a:t>Both need reasonably stable scintillator </a:t>
            </a:r>
            <a:r>
              <a:rPr lang="en-US" dirty="0" smtClean="0"/>
              <a:t>timing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Wire Chambers (in parallel with Hodoscopes as much as possible)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Check Plateau chamber voltages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Check TDC timing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Straight through tracks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Alignment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Chamber efficiencies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smtClean="0"/>
              <a:t>R</a:t>
            </a:r>
            <a:r>
              <a:rPr lang="en-US" dirty="0"/>
              <a:t>-T curve </a:t>
            </a:r>
            <a:r>
              <a:rPr lang="en-US" dirty="0" smtClean="0"/>
              <a:t>calibration</a:t>
            </a:r>
          </a:p>
          <a:p>
            <a:pPr>
              <a:buFont typeface="+mj-lt"/>
              <a:buAutoNum type="alphaUcPeriod"/>
            </a:pPr>
            <a:r>
              <a:rPr lang="en-US" dirty="0" smtClean="0"/>
              <a:t>Foil Activation/Beam Intensity calibration</a:t>
            </a:r>
          </a:p>
          <a:p>
            <a:pPr lvl="1"/>
            <a:r>
              <a:rPr lang="en-US" dirty="0" smtClean="0"/>
              <a:t>When?</a:t>
            </a:r>
          </a:p>
          <a:p>
            <a:pPr lvl="2"/>
            <a:r>
              <a:rPr lang="en-US" sz="1600" dirty="0" smtClean="0"/>
              <a:t>Worry about access/activation of target area</a:t>
            </a:r>
          </a:p>
          <a:p>
            <a:pPr lvl="2"/>
            <a:r>
              <a:rPr lang="en-US" sz="1600" dirty="0" smtClean="0"/>
              <a:t>Need for stable well tuned beam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715000" y="228600"/>
            <a:ext cx="3276600" cy="457200"/>
            <a:chOff x="3751943" y="4191000"/>
            <a:chExt cx="2496457" cy="4572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3751943" y="4191000"/>
              <a:ext cx="1219200" cy="457200"/>
            </a:xfrm>
            <a:prstGeom prst="rect">
              <a:avLst/>
            </a:prstGeom>
            <a:noFill/>
            <a:ln w="76200" cmpd="sng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400" dirty="0" err="1" smtClean="0"/>
                <a:t>FMag</a:t>
              </a:r>
              <a:r>
                <a:rPr lang="en-US" sz="2400" dirty="0" smtClean="0"/>
                <a:t> ON   </a:t>
              </a:r>
              <a:endParaRPr lang="en-US" sz="2400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029200" y="4191000"/>
              <a:ext cx="1219200" cy="457200"/>
            </a:xfrm>
            <a:prstGeom prst="rect">
              <a:avLst/>
            </a:prstGeom>
            <a:noFill/>
            <a:ln w="76200" cmpd="sng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Wingdings" pitchFamily="2" charset="2"/>
                <a:buChar char="§"/>
                <a:defRPr sz="1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6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•"/>
                <a:defRPr sz="14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Char char="–"/>
                <a:defRPr sz="14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2400" dirty="0" err="1"/>
                <a:t>K</a:t>
              </a:r>
              <a:r>
                <a:rPr lang="en-US" sz="2400" dirty="0" err="1" smtClean="0"/>
                <a:t>Mag</a:t>
              </a:r>
              <a:r>
                <a:rPr lang="en-US" sz="2400" dirty="0" smtClean="0"/>
                <a:t> OFF</a:t>
              </a:r>
              <a:endParaRPr lang="en-US" sz="2400" dirty="0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4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FB3BEBD-D786-4B4B-A337-67F256E5EBAD}" type="slidenum">
              <a:rPr lang="en-US" sz="900"/>
              <a:pPr eaLnBrk="1" hangingPunct="1"/>
              <a:t>31</a:t>
            </a:fld>
            <a:endParaRPr lang="en-US" sz="9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119063"/>
            <a:ext cx="7954963" cy="347662"/>
          </a:xfrm>
        </p:spPr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Fermilab E906/Drell-Yan Collaboration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79438"/>
            <a:ext cx="45720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Abilene Christian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Donald Isenhower, Tyler Hague, Rusty Towell, Shon Watson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Academia Sinica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Wen-Chen Chang, Yen-Chu Chen, Shiu Shiuan-Hal,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Da-Shung Su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Argonne National Laboratory</a:t>
            </a:r>
            <a:endParaRPr lang="en-US" sz="140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John Arrington, </a:t>
            </a:r>
            <a:r>
              <a:rPr lang="en-US" sz="1200">
                <a:solidFill>
                  <a:srgbClr val="0000FF"/>
                </a:solidFill>
                <a:latin typeface="Arial" charset="0"/>
              </a:rPr>
              <a:t>Don Geesaman</a:t>
            </a:r>
            <a:r>
              <a:rPr lang="en-US" sz="1200" baseline="30000">
                <a:solidFill>
                  <a:srgbClr val="000000"/>
                </a:solidFill>
                <a:latin typeface="Arial" charset="0"/>
              </a:rPr>
              <a:t>*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Kawtar Hafidi,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Roy Holt, Harold Jackson, David Potterveld,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FF"/>
                </a:solidFill>
                <a:latin typeface="Arial" charset="0"/>
              </a:rPr>
              <a:t>Paul E. Reimer</a:t>
            </a:r>
            <a:r>
              <a:rPr lang="en-US" sz="1200" baseline="30000">
                <a:solidFill>
                  <a:srgbClr val="000000"/>
                </a:solidFill>
                <a:latin typeface="Arial" charset="0"/>
              </a:rPr>
              <a:t>*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Colorado</a:t>
            </a:r>
            <a:endParaRPr lang="en-US" sz="1600">
              <a:solidFill>
                <a:srgbClr val="FF66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Ed Kinney, J. Katich, Po-Ju Lin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Fermi National Accelerator Laboratory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Chuck Brown, Dave Christian, JinYuan Wu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Illinois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Bryan Dannowitz, Markus Diefenthaler, Bryan Kerns, Naomi C.R Makins, R. Evan McClellan, Jen-Chieh Peng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1600">
                <a:solidFill>
                  <a:srgbClr val="CC0099"/>
                </a:solidFill>
                <a:latin typeface="Arial" charset="0"/>
              </a:rPr>
              <a:t>KEK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1200">
                <a:solidFill>
                  <a:srgbClr val="000000"/>
                </a:solidFill>
                <a:latin typeface="Arial" charset="0"/>
              </a:rPr>
              <a:t>Shin'ya Sawada</a:t>
            </a:r>
          </a:p>
          <a:p>
            <a:pPr algn="ctr" eaLnBrk="1" hangingPunct="1">
              <a:lnSpc>
                <a:spcPct val="90000"/>
              </a:lnSpc>
            </a:pPr>
            <a:endParaRPr lang="it-IT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Ling-Tung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Ting-Hua Chang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aseline="30000">
                <a:solidFill>
                  <a:srgbClr val="3333FF"/>
                </a:solidFill>
                <a:latin typeface="Arial" charset="0"/>
              </a:rPr>
              <a:t>*</a:t>
            </a:r>
            <a:r>
              <a:rPr lang="en-US" sz="1200">
                <a:solidFill>
                  <a:srgbClr val="3333FF"/>
                </a:solidFill>
                <a:latin typeface="Arial" charset="0"/>
              </a:rPr>
              <a:t>Co-Spokespersons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0" y="579438"/>
            <a:ext cx="4572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Los Alamos National Laboratory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Gerry Garvey, Mike Leitch, Han Liu, Ming Liu, Pat McGaughey, Joel Moss, Andrew Puckett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Maryland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Betsy Beise, Kazutaka Nakahara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University of Michigan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Christine Aidala, Wolfgang Lorenzon, Richard Raymond,  Josh Rubin, Michael Stewart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National Kaohsiung Normal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Rurngsheng Guo, Su-Yin Wang</a:t>
            </a:r>
          </a:p>
          <a:p>
            <a:pPr algn="ctr" eaLnBrk="1" hangingPunct="1">
              <a:lnSpc>
                <a:spcPct val="90000"/>
              </a:lnSpc>
            </a:pPr>
            <a:endParaRPr lang="en-US" sz="160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RIKEN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Yoshinori Fukao, Yuji Goto, Atsushi Taketani, Manabu Togawa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Rutgers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Lamiaa El Fassi, Ron Gilman, Ron Ransome,  Brian Tice,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 Ryan Thorpe, Yawei Zhang</a:t>
            </a:r>
          </a:p>
          <a:p>
            <a:pPr algn="ctr" eaLnBrk="1" hangingPunct="1">
              <a:lnSpc>
                <a:spcPct val="90000"/>
              </a:lnSpc>
            </a:pPr>
            <a:endParaRPr lang="en-US" sz="160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Tokyo Tech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Shou Miyaska, Ken-ichi Nakano, Florian Sanftl,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Toshi-Aki Shibata</a:t>
            </a:r>
          </a:p>
          <a:p>
            <a:pPr algn="ctr" eaLnBrk="1" hangingPunct="1">
              <a:lnSpc>
                <a:spcPct val="90000"/>
              </a:lnSpc>
            </a:pPr>
            <a:endParaRPr lang="en-US" sz="120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CC0099"/>
                </a:solidFill>
                <a:latin typeface="Arial" charset="0"/>
              </a:rPr>
              <a:t>Yamagata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Arial" charset="0"/>
              </a:rPr>
              <a:t>Yoshiyuki Miyachi</a:t>
            </a:r>
          </a:p>
        </p:txBody>
      </p:sp>
    </p:spTree>
    <p:extLst>
      <p:ext uri="{BB962C8B-B14F-4D97-AF65-F5344CB8AC3E}">
        <p14:creationId xmlns:p14="http://schemas.microsoft.com/office/powerpoint/2010/main" val="211369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FB3BEBD-D786-4B4B-A337-67F256E5EBAD}" type="slidenum">
              <a:rPr lang="en-US" sz="900"/>
              <a:pPr eaLnBrk="1" hangingPunct="1"/>
              <a:t>32</a:t>
            </a:fld>
            <a:endParaRPr lang="en-US" sz="9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" y="119063"/>
            <a:ext cx="7954963" cy="347662"/>
          </a:xfrm>
        </p:spPr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Fermilab E906/Drell-Yan Collaboration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79438"/>
            <a:ext cx="4572000" cy="535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Abilene Christian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Donald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Isenhower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</a:t>
            </a:r>
            <a:r>
              <a:rPr lang="en-US" sz="1200" dirty="0" smtClean="0">
                <a:solidFill>
                  <a:srgbClr val="CCCCCC"/>
                </a:solidFill>
                <a:latin typeface="Arial" charset="0"/>
              </a:rPr>
              <a:t>Rusty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Towell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Shon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 </a:t>
            </a:r>
            <a:r>
              <a:rPr lang="en-US" sz="1200" dirty="0" smtClean="0">
                <a:solidFill>
                  <a:srgbClr val="CCCCCC"/>
                </a:solidFill>
                <a:latin typeface="Arial" charset="0"/>
              </a:rPr>
              <a:t>Watson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Army of Undergraduates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Academia Sinica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Wen-Chen Chang,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Yen-Chu Chen,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Shiu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Shiuan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-Hal,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Da-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Shung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 Su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Argonne National Laboratory</a:t>
            </a:r>
            <a:endParaRPr lang="en-US" sz="1400" dirty="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John Arrington, Don Geesaman</a:t>
            </a:r>
            <a:r>
              <a:rPr lang="en-US" sz="1200" baseline="30000" dirty="0">
                <a:solidFill>
                  <a:srgbClr val="CCCCCC"/>
                </a:solidFill>
                <a:latin typeface="Arial" charset="0"/>
              </a:rPr>
              <a:t>*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Kawtar Hafidi,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Roy Holt, Harold Jackson, David Potterveld,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Paul E. Reimer</a:t>
            </a:r>
            <a:r>
              <a:rPr lang="en-US" sz="1200" baseline="30000" dirty="0">
                <a:solidFill>
                  <a:srgbClr val="CCCCCC"/>
                </a:solidFill>
                <a:latin typeface="Arial" charset="0"/>
              </a:rPr>
              <a:t>*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University of Colorado</a:t>
            </a:r>
            <a:endParaRPr lang="en-US" sz="1600" dirty="0">
              <a:solidFill>
                <a:srgbClr val="FF66F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Ed Kinney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J.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Katich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Po-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Ju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Lin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Fermi National Accelerator Laboratory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Chuck Brown, Dave Christian,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JinYuan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 Wu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University of Illinois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Bryan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Dannowitz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Markus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Diefenthaler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Bryan Kerns, 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Naomi C.R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Makins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R. Evan McClellan, 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Jen-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Chieh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Peng</a:t>
            </a:r>
            <a:endParaRPr lang="en-US" sz="1200" dirty="0">
              <a:solidFill>
                <a:srgbClr val="CCCCCC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1600" dirty="0">
                <a:solidFill>
                  <a:srgbClr val="CC0099"/>
                </a:solidFill>
                <a:latin typeface="Arial" charset="0"/>
              </a:rPr>
              <a:t>KEK</a:t>
            </a:r>
          </a:p>
          <a:p>
            <a:pPr algn="ctr" eaLnBrk="1" hangingPunct="1">
              <a:lnSpc>
                <a:spcPct val="90000"/>
              </a:lnSpc>
            </a:pPr>
            <a:r>
              <a:rPr lang="it-IT" sz="1200" dirty="0" err="1">
                <a:solidFill>
                  <a:srgbClr val="CCCCCC"/>
                </a:solidFill>
                <a:latin typeface="Arial" charset="0"/>
              </a:rPr>
              <a:t>Shin'ya</a:t>
            </a:r>
            <a:r>
              <a:rPr lang="it-IT" sz="1200" dirty="0">
                <a:solidFill>
                  <a:srgbClr val="CCCCCC"/>
                </a:solidFill>
                <a:latin typeface="Arial" charset="0"/>
              </a:rPr>
              <a:t> </a:t>
            </a:r>
            <a:r>
              <a:rPr lang="it-IT" sz="1200" dirty="0" err="1">
                <a:solidFill>
                  <a:srgbClr val="CCCCCC"/>
                </a:solidFill>
                <a:latin typeface="Arial" charset="0"/>
              </a:rPr>
              <a:t>Sawada</a:t>
            </a:r>
            <a:endParaRPr lang="it-IT" sz="1200" dirty="0">
              <a:solidFill>
                <a:srgbClr val="CCCCCC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it-IT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Ling-Tung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Ting-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Hua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 Chang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aseline="30000" dirty="0">
                <a:solidFill>
                  <a:srgbClr val="3333FF"/>
                </a:solidFill>
                <a:latin typeface="Arial" charset="0"/>
              </a:rPr>
              <a:t>*</a:t>
            </a:r>
            <a:r>
              <a:rPr lang="en-US" sz="1200" dirty="0">
                <a:solidFill>
                  <a:srgbClr val="3333FF"/>
                </a:solidFill>
                <a:latin typeface="Arial" charset="0"/>
              </a:rPr>
              <a:t>Co-Spokespersons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0" y="579438"/>
            <a:ext cx="4572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Los Alamos National Laboratory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Gerry Garvey, Mike Leitch,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Kun Liu, </a:t>
            </a:r>
            <a:r>
              <a:rPr lang="en-US" sz="1200" dirty="0" smtClean="0">
                <a:solidFill>
                  <a:srgbClr val="CCCCCC"/>
                </a:solidFill>
                <a:latin typeface="Arial" charset="0"/>
              </a:rPr>
              <a:t>Han 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Liu, Ming Liu, Pat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McGaughey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Joel </a:t>
            </a:r>
            <a:r>
              <a:rPr lang="en-US" sz="1200" dirty="0" smtClean="0">
                <a:solidFill>
                  <a:srgbClr val="CCCCCC"/>
                </a:solidFill>
                <a:latin typeface="Arial" charset="0"/>
              </a:rPr>
              <a:t>Moss</a:t>
            </a:r>
            <a:endParaRPr lang="en-US" sz="1200" dirty="0">
              <a:solidFill>
                <a:srgbClr val="CCCCCC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University of Maryland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Betsy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Beise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Kazutaka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Nakahara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University of Michigan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Christine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Aidala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Wolfgang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Lorenzon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Richard Raymond, 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Josh Rubin, 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Michael Stewart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National Kaohsiung Normal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Rurngsheng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Guo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Su-Yin Wang</a:t>
            </a:r>
          </a:p>
          <a:p>
            <a:pPr algn="ctr" eaLnBrk="1" hangingPunct="1">
              <a:lnSpc>
                <a:spcPct val="90000"/>
              </a:lnSpc>
            </a:pPr>
            <a:endParaRPr lang="en-US" sz="1600" dirty="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RIKEN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Yoshinori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Fukao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Yuji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Goto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Atsushi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Taketani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Manabu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Togawa</a:t>
            </a:r>
            <a:endParaRPr lang="en-US" sz="1200" dirty="0">
              <a:solidFill>
                <a:srgbClr val="CCCCCC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Rutgers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Lamiaa El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Fassi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Ron Gilman, Ron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Ransome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, 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Arun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Tadepalli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Brian Tice,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Yawei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 Zhang</a:t>
            </a:r>
          </a:p>
          <a:p>
            <a:pPr algn="ctr" eaLnBrk="1" hangingPunct="1">
              <a:lnSpc>
                <a:spcPct val="90000"/>
              </a:lnSpc>
            </a:pPr>
            <a:endParaRPr lang="en-US" sz="1600" dirty="0">
              <a:solidFill>
                <a:srgbClr val="CC0099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Tokyo Tech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Shou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Miyaska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Ken-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ichi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 Nakano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Florian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Sanftl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Toshi</a:t>
            </a:r>
            <a:r>
              <a:rPr lang="en-US" sz="1200" dirty="0">
                <a:solidFill>
                  <a:srgbClr val="CCCCCC"/>
                </a:solidFill>
                <a:latin typeface="Arial" charset="0"/>
              </a:rPr>
              <a:t>-Aki Shibata</a:t>
            </a:r>
          </a:p>
          <a:p>
            <a:pPr algn="ctr"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1600" dirty="0">
                <a:solidFill>
                  <a:srgbClr val="CC0099"/>
                </a:solidFill>
                <a:latin typeface="Arial" charset="0"/>
              </a:rPr>
              <a:t>Yamagata University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200" dirty="0">
                <a:solidFill>
                  <a:srgbClr val="CCCCCC"/>
                </a:solidFill>
                <a:latin typeface="Arial" charset="0"/>
              </a:rPr>
              <a:t>Yoshiyuki </a:t>
            </a:r>
            <a:r>
              <a:rPr lang="en-US" sz="1200" dirty="0" err="1">
                <a:solidFill>
                  <a:srgbClr val="CCCCCC"/>
                </a:solidFill>
                <a:latin typeface="Arial" charset="0"/>
              </a:rPr>
              <a:t>Miyachi</a:t>
            </a:r>
            <a:endParaRPr lang="en-US" sz="1200" dirty="0">
              <a:solidFill>
                <a:srgbClr val="CCCCCC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5943600"/>
            <a:ext cx="6932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Graduate Students, Postdocs and Research Scientists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9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SeaQuest will be ready to use beam</a:t>
            </a:r>
          </a:p>
          <a:p>
            <a:r>
              <a:rPr lang="en-US" dirty="0" smtClean="0"/>
              <a:t>All elements of spectrometer in place by end of April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Critical item for Fermilab support is access to Survey Crew in late April/May.</a:t>
            </a:r>
          </a:p>
          <a:p>
            <a:endParaRPr lang="en-US" dirty="0"/>
          </a:p>
          <a:p>
            <a:r>
              <a:rPr lang="en-US" dirty="0" smtClean="0"/>
              <a:t>Alignment and calibration procedures well established</a:t>
            </a:r>
          </a:p>
          <a:p>
            <a:endParaRPr lang="en-US" dirty="0"/>
          </a:p>
          <a:p>
            <a:r>
              <a:rPr lang="en-US" dirty="0" smtClean="0"/>
              <a:t>Sufficient infrastructure to handle anticipated data</a:t>
            </a:r>
          </a:p>
          <a:p>
            <a:pPr lvl="1"/>
            <a:r>
              <a:rPr lang="en-US" dirty="0" smtClean="0"/>
              <a:t>depends on factors related to beam quality and detector performance</a:t>
            </a:r>
          </a:p>
          <a:p>
            <a:pPr lvl="1"/>
            <a:r>
              <a:rPr lang="en-US" dirty="0" smtClean="0"/>
              <a:t>relatively small (by Fermilab standards) data set, so we can expand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Analysis computing planned using Grid computing if 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0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31200" cy="446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Shutdown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191000"/>
            <a:ext cx="2895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St. 1 </a:t>
            </a:r>
          </a:p>
          <a:p>
            <a:r>
              <a:rPr lang="en-US" dirty="0" smtClean="0"/>
              <a:t>New PMT Bases</a:t>
            </a:r>
          </a:p>
          <a:p>
            <a:r>
              <a:rPr lang="en-US" dirty="0" smtClean="0"/>
              <a:t>Tracking Chamber Repair</a:t>
            </a:r>
          </a:p>
          <a:p>
            <a:r>
              <a:rPr lang="en-US" dirty="0" smtClean="0"/>
              <a:t>New Chamber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5105400"/>
            <a:ext cx="251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Magnets:</a:t>
            </a:r>
          </a:p>
          <a:p>
            <a:r>
              <a:rPr lang="en-US" dirty="0" smtClean="0"/>
              <a:t>Neutron blocking</a:t>
            </a:r>
          </a:p>
          <a:p>
            <a:r>
              <a:rPr lang="en-US" dirty="0" smtClean="0"/>
              <a:t>Power test in March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6858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Targets:</a:t>
            </a:r>
          </a:p>
          <a:p>
            <a:r>
              <a:rPr lang="en-US" dirty="0" err="1" smtClean="0"/>
              <a:t>iFIX</a:t>
            </a:r>
            <a:r>
              <a:rPr lang="en-US" dirty="0" smtClean="0"/>
              <a:t> on Target Computer</a:t>
            </a:r>
          </a:p>
          <a:p>
            <a:r>
              <a:rPr lang="en-US" dirty="0" smtClean="0"/>
              <a:t>Spare flasks under construction</a:t>
            </a:r>
          </a:p>
          <a:p>
            <a:r>
              <a:rPr lang="en-US" dirty="0" smtClean="0"/>
              <a:t>Cool down test December ‘12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67200" y="8382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St. </a:t>
            </a:r>
            <a:r>
              <a:rPr lang="en-US" dirty="0"/>
              <a:t>2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 changes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0" y="36576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St. 3:</a:t>
            </a:r>
          </a:p>
          <a:p>
            <a:r>
              <a:rPr lang="en-US" dirty="0" smtClean="0"/>
              <a:t>Reinstall St 3+</a:t>
            </a:r>
          </a:p>
          <a:p>
            <a:r>
              <a:rPr lang="en-US" dirty="0" smtClean="0"/>
              <a:t>Complete and install St. 3-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86600" y="3048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St. 4:</a:t>
            </a:r>
          </a:p>
          <a:p>
            <a:r>
              <a:rPr lang="en-US" dirty="0" smtClean="0"/>
              <a:t>Service beam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76800" y="53340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TDC Micro Code</a:t>
            </a:r>
          </a:p>
          <a:p>
            <a:r>
              <a:rPr lang="en-US" dirty="0"/>
              <a:t>N</a:t>
            </a:r>
            <a:r>
              <a:rPr lang="en-US" dirty="0" smtClean="0"/>
              <a:t>ew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33284" y="53340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DAQ:</a:t>
            </a:r>
          </a:p>
          <a:p>
            <a:r>
              <a:rPr lang="en-US" dirty="0" smtClean="0"/>
              <a:t>Integrate new TDC</a:t>
            </a:r>
          </a:p>
          <a:p>
            <a:r>
              <a:rPr lang="en-US" dirty="0" err="1" smtClean="0"/>
              <a:t>Scaler</a:t>
            </a:r>
            <a:r>
              <a:rPr lang="en-US" dirty="0" smtClean="0"/>
              <a:t> Setup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2057400"/>
            <a:ext cx="21077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Beam Cherenkov &amp; Duty factor veto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08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0" y="0"/>
            <a:ext cx="8776019" cy="6172200"/>
            <a:chOff x="0" y="0"/>
            <a:chExt cx="8776019" cy="61722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609" t="11484" r="9392" b="3589"/>
            <a:stretch>
              <a:fillRect/>
            </a:stretch>
          </p:blipFill>
          <p:spPr bwMode="auto">
            <a:xfrm>
              <a:off x="0" y="0"/>
              <a:ext cx="8395019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 rot="16200000">
              <a:off x="6067502" y="2381175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477000" y="32766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6477000" y="38862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6477000" y="44958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6477000" y="26670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53200" y="4953000"/>
              <a:ext cx="6096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3124200"/>
              <a:ext cx="152400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43800" y="2819400"/>
              <a:ext cx="76200" cy="175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96200" y="2819400"/>
              <a:ext cx="76200" cy="175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34200" y="5715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J-blocks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>
            <a:xfrm flipH="1" flipV="1">
              <a:off x="6858000" y="5334000"/>
              <a:ext cx="76200" cy="5656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66230" y="152400"/>
              <a:ext cx="2225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Elevation View, X=0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9902" y="282115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J-blocks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 flipH="1">
              <a:off x="6219902" y="651447"/>
              <a:ext cx="611706" cy="64395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 rot="16200000">
              <a:off x="6067502" y="2076375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5856051" y="1600200"/>
              <a:ext cx="3048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5856051" y="1295400"/>
              <a:ext cx="3048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5856051" y="990600"/>
              <a:ext cx="3048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62800" y="709136"/>
              <a:ext cx="1613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8-10 F-blocks</a:t>
              </a:r>
            </a:p>
            <a:p>
              <a:r>
                <a:rPr lang="en-US" sz="1200" dirty="0" smtClean="0"/>
                <a:t>Fit between longitudinal I-beams</a:t>
              </a:r>
              <a:endParaRPr lang="en-US" sz="12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6400800" y="1355130"/>
              <a:ext cx="762000" cy="85467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455599" y="1462390"/>
              <a:ext cx="13204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 J-blocks</a:t>
              </a:r>
            </a:p>
            <a:p>
              <a:r>
                <a:rPr lang="en-US" sz="1200" dirty="0" smtClean="0"/>
                <a:t>Stabilized with angle iron and weld to I-beams</a:t>
              </a:r>
              <a:endParaRPr lang="en-US" sz="1200" dirty="0"/>
            </a:p>
          </p:txBody>
        </p:sp>
        <p:cxnSp>
          <p:nvCxnSpPr>
            <p:cNvPr id="42" name="Straight Arrow Connector 41"/>
            <p:cNvCxnSpPr>
              <a:stCxn id="41" idx="1"/>
            </p:cNvCxnSpPr>
            <p:nvPr/>
          </p:nvCxnSpPr>
          <p:spPr>
            <a:xfrm flipH="1">
              <a:off x="7029921" y="1924055"/>
              <a:ext cx="425678" cy="144495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0" y="0"/>
            <a:ext cx="8686800" cy="5981700"/>
            <a:chOff x="0" y="0"/>
            <a:chExt cx="8686800" cy="5981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478" t="16507" r="4347" b="1196"/>
            <a:stretch>
              <a:fillRect/>
            </a:stretch>
          </p:blipFill>
          <p:spPr bwMode="auto">
            <a:xfrm>
              <a:off x="0" y="0"/>
              <a:ext cx="8420100" cy="598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7620000" y="1905000"/>
              <a:ext cx="304800" cy="2438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96200" y="1295400"/>
              <a:ext cx="609600" cy="609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96200" y="4343400"/>
              <a:ext cx="609600" cy="609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077200" y="2590800"/>
              <a:ext cx="152400" cy="1219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8200" y="2286000"/>
              <a:ext cx="76200" cy="175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10600" y="2286000"/>
              <a:ext cx="76200" cy="1752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533400"/>
              <a:ext cx="2085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Plan View, Y= -72”</a:t>
              </a:r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8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0" y="0"/>
            <a:ext cx="9305925" cy="6638925"/>
            <a:chOff x="0" y="0"/>
            <a:chExt cx="9305925" cy="66389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347" t="18182" r="4173"/>
            <a:stretch>
              <a:fillRect/>
            </a:stretch>
          </p:blipFill>
          <p:spPr bwMode="auto">
            <a:xfrm>
              <a:off x="0" y="0"/>
              <a:ext cx="9305925" cy="663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10000" y="1905000"/>
              <a:ext cx="2667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71800" y="2590800"/>
              <a:ext cx="990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77000" y="1447800"/>
              <a:ext cx="685800" cy="6858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2565088"/>
              <a:ext cx="1981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4200" y="1447800"/>
              <a:ext cx="685800" cy="6858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62700" y="2562283"/>
              <a:ext cx="914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00300" y="2705334"/>
              <a:ext cx="27051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3429000"/>
              <a:ext cx="4114800" cy="3048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1600200"/>
              <a:ext cx="1143000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43400" y="1295400"/>
              <a:ext cx="1524000" cy="76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43400" y="1143000"/>
              <a:ext cx="1524000" cy="76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800" y="685800"/>
              <a:ext cx="1116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Top View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4400" y="1828800"/>
              <a:ext cx="1604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Hand-stacked concrete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>
              <a:off x="2518812" y="2151966"/>
              <a:ext cx="681588" cy="3231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43800" y="9144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Hand-stacked concrete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23" idx="1"/>
            </p:cNvCxnSpPr>
            <p:nvPr/>
          </p:nvCxnSpPr>
          <p:spPr>
            <a:xfrm flipH="1">
              <a:off x="6477000" y="1237566"/>
              <a:ext cx="1066800" cy="117191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105400" y="2705334"/>
              <a:ext cx="27051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24800" y="173423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J-blocks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2" idx="1"/>
            </p:cNvCxnSpPr>
            <p:nvPr/>
          </p:nvCxnSpPr>
          <p:spPr>
            <a:xfrm flipH="1">
              <a:off x="7620000" y="1918900"/>
              <a:ext cx="304800" cy="7481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352800" y="2514600"/>
              <a:ext cx="609600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“Splat”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8686800" cy="1905000"/>
          </a:xfrm>
        </p:spPr>
        <p:txBody>
          <a:bodyPr/>
          <a:lstStyle/>
          <a:p>
            <a:r>
              <a:rPr lang="en-US" dirty="0"/>
              <a:t>A card was developed to keep a running average of the multiplicity over a 160 ns window (8 RF buckets).</a:t>
            </a:r>
          </a:p>
          <a:p>
            <a:r>
              <a:rPr lang="en-US" dirty="0"/>
              <a:t>If average multiplicity above threshold, raises a trigger veto</a:t>
            </a:r>
          </a:p>
          <a:p>
            <a:r>
              <a:rPr lang="en-US" dirty="0"/>
              <a:t>Luminosity greatly reduced, but trigger suppresses windows of time with large beam intensities.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noSpla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943957" cy="4015956"/>
          </a:xfrm>
          <a:prstGeom prst="rect">
            <a:avLst/>
          </a:prstGeom>
        </p:spPr>
      </p:pic>
      <p:pic>
        <p:nvPicPr>
          <p:cNvPr id="8" name="Picture 7" descr="noSplat-close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2286000"/>
            <a:ext cx="4114800" cy="41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6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31200" cy="446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Shutdown Activities: Critical Operations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191000"/>
            <a:ext cx="28956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St. 1 </a:t>
            </a:r>
          </a:p>
          <a:p>
            <a:r>
              <a:rPr lang="en-US" dirty="0" smtClean="0"/>
              <a:t>New PMT Bases</a:t>
            </a:r>
          </a:p>
          <a:p>
            <a:r>
              <a:rPr lang="en-US" dirty="0" smtClean="0"/>
              <a:t>Tracking Chamber Repair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0" y="36576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St. 3:</a:t>
            </a:r>
          </a:p>
          <a:p>
            <a:r>
              <a:rPr lang="en-US" dirty="0" smtClean="0"/>
              <a:t>Reinstall St 3+</a:t>
            </a:r>
          </a:p>
          <a:p>
            <a:r>
              <a:rPr lang="en-US" dirty="0" smtClean="0"/>
              <a:t>Complete and install St. 3-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76800" y="53340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TDC Micro Code</a:t>
            </a:r>
          </a:p>
          <a:p>
            <a:r>
              <a:rPr lang="en-US" dirty="0" smtClean="0"/>
              <a:t>new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33284" y="5334000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DAQ:</a:t>
            </a:r>
          </a:p>
          <a:p>
            <a:r>
              <a:rPr lang="en-US" dirty="0" smtClean="0"/>
              <a:t>Integrate new TDC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2057400"/>
            <a:ext cx="21077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Beam Cherenkov &amp; Duty factor veto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03" r="4716" b="4036"/>
          <a:stretch/>
        </p:blipFill>
        <p:spPr>
          <a:xfrm>
            <a:off x="5852426" y="0"/>
            <a:ext cx="3291574" cy="2172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334000" cy="639762"/>
          </a:xfrm>
        </p:spPr>
        <p:txBody>
          <a:bodyPr/>
          <a:lstStyle/>
          <a:p>
            <a:r>
              <a:rPr lang="en-US" dirty="0" smtClean="0"/>
              <a:t>Beam Intensity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Input from N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Cerenkov Counter upstream of the targets. (NM3)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Three </a:t>
            </a:r>
            <a:r>
              <a:rPr lang="en-US" dirty="0">
                <a:solidFill>
                  <a:srgbClr val="0000FF"/>
                </a:solidFill>
              </a:rPr>
              <a:t>functions:</a:t>
            </a:r>
          </a:p>
          <a:p>
            <a:pPr marL="225425" indent="-225425"/>
            <a:r>
              <a:rPr lang="en-US" dirty="0" smtClean="0">
                <a:solidFill>
                  <a:srgbClr val="800000"/>
                </a:solidFill>
              </a:rPr>
              <a:t>Instantaneous Luminosity—Event </a:t>
            </a:r>
            <a:r>
              <a:rPr lang="en-US" dirty="0">
                <a:solidFill>
                  <a:srgbClr val="800000"/>
                </a:solidFill>
              </a:rPr>
              <a:t>readout</a:t>
            </a:r>
          </a:p>
          <a:p>
            <a:pPr marL="401638" lvl="1" indent="-176213"/>
            <a:r>
              <a:rPr lang="en-US" dirty="0"/>
              <a:t>On trigger, output beam intensity for M </a:t>
            </a:r>
            <a:r>
              <a:rPr lang="en-US" dirty="0" err="1"/>
              <a:t>rf</a:t>
            </a:r>
            <a:r>
              <a:rPr lang="en-US" dirty="0"/>
              <a:t> buckets (number &amp; offset from trigger are adjustable)</a:t>
            </a:r>
          </a:p>
          <a:p>
            <a:pPr marL="225425" indent="-225425"/>
            <a:r>
              <a:rPr lang="en-US" dirty="0">
                <a:solidFill>
                  <a:srgbClr val="800000"/>
                </a:solidFill>
              </a:rPr>
              <a:t>Spill readout</a:t>
            </a:r>
          </a:p>
          <a:p>
            <a:pPr marL="401638" lvl="1" indent="-176213"/>
            <a:r>
              <a:rPr lang="en-US" dirty="0"/>
              <a:t>At end of spill, output entire spill record + total intensity, intensity while DAQ dead, record of splat block</a:t>
            </a:r>
            <a:r>
              <a:rPr lang="en-US" dirty="0" smtClean="0"/>
              <a:t>.  Feedback for MCC (used to produce FFT)</a:t>
            </a:r>
            <a:endParaRPr lang="en-US" dirty="0"/>
          </a:p>
          <a:p>
            <a:pPr marL="176213" indent="-176213"/>
            <a:r>
              <a:rPr lang="en-US" dirty="0" smtClean="0">
                <a:solidFill>
                  <a:srgbClr val="800000"/>
                </a:solidFill>
              </a:rPr>
              <a:t>“</a:t>
            </a:r>
            <a:r>
              <a:rPr lang="en-US" dirty="0">
                <a:solidFill>
                  <a:srgbClr val="800000"/>
                </a:solidFill>
              </a:rPr>
              <a:t>Splat block”</a:t>
            </a:r>
          </a:p>
          <a:p>
            <a:pPr marL="401638" lvl="1" indent="-176213"/>
            <a:r>
              <a:rPr lang="en-US" dirty="0"/>
              <a:t>Compute running sum of beam intensity for N </a:t>
            </a:r>
            <a:r>
              <a:rPr lang="en-US" dirty="0" err="1"/>
              <a:t>rf</a:t>
            </a:r>
            <a:r>
              <a:rPr lang="en-US" dirty="0"/>
              <a:t> buckets (equivalent to an average)</a:t>
            </a:r>
          </a:p>
          <a:p>
            <a:pPr marL="401638" lvl="1" indent="-176213"/>
            <a:r>
              <a:rPr lang="en-US" dirty="0"/>
              <a:t>Inhibit triggers if sum&gt;threshold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Readout</a:t>
            </a:r>
          </a:p>
          <a:p>
            <a:pPr marL="225425" indent="-225425"/>
            <a:r>
              <a:rPr lang="en-US" dirty="0" smtClean="0"/>
              <a:t>8-stage (ET 9215B) phototube w/fully transistorized base (large dynamic range)</a:t>
            </a:r>
          </a:p>
          <a:p>
            <a:pPr marL="225425" indent="-225425"/>
            <a:r>
              <a:rPr lang="en-US" dirty="0" smtClean="0"/>
              <a:t>Digitization by a QIE-10</a:t>
            </a:r>
          </a:p>
          <a:p>
            <a:pPr marL="401638" lvl="1" indent="-176213"/>
            <a:r>
              <a:rPr lang="en-US" dirty="0" smtClean="0"/>
              <a:t>Clocked by Main Injector </a:t>
            </a:r>
            <a:r>
              <a:rPr lang="en-US" dirty="0" err="1" smtClean="0"/>
              <a:t>rf</a:t>
            </a:r>
            <a:r>
              <a:rPr lang="en-US" dirty="0" smtClean="0"/>
              <a:t> (53 MHz)</a:t>
            </a:r>
          </a:p>
          <a:p>
            <a:pPr marL="401638" lvl="1" indent="-176213"/>
            <a:r>
              <a:rPr lang="en-US" dirty="0" smtClean="0"/>
              <a:t>10 bits output each clock cycle (~17-bit dynamic range)</a:t>
            </a:r>
          </a:p>
          <a:p>
            <a:pPr marL="225425" indent="-225425"/>
            <a:r>
              <a:rPr lang="en-US" dirty="0" smtClean="0"/>
              <a:t> Useful dynamic range: 400/bucket – 5.7M/bucket (</a:t>
            </a:r>
            <a:r>
              <a:rPr lang="en-US" dirty="0" err="1" smtClean="0"/>
              <a:t>ave</a:t>
            </a:r>
            <a:r>
              <a:rPr lang="en-US" dirty="0" smtClean="0"/>
              <a:t> = 10k/bucket @1.75E12 in 4sec)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E. Reimer, SeaQuest Fermilab Readiness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Intensity Monitor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Cerenkov design ~95% complete, fabrication ~50% complete.</a:t>
            </a:r>
          </a:p>
          <a:p>
            <a:pPr lvl="1"/>
            <a:r>
              <a:rPr lang="en-US" dirty="0" smtClean="0"/>
              <a:t>Well off critical path—vacuum bypass for </a:t>
            </a:r>
            <a:r>
              <a:rPr lang="en-US" dirty="0" err="1" smtClean="0"/>
              <a:t>maintanence</a:t>
            </a:r>
            <a:endParaRPr lang="en-US" dirty="0" smtClean="0"/>
          </a:p>
          <a:p>
            <a:r>
              <a:rPr lang="en-US" dirty="0" smtClean="0"/>
              <a:t>Phototube &amp; base in hand.</a:t>
            </a:r>
          </a:p>
          <a:p>
            <a:pPr lvl="1"/>
            <a:r>
              <a:rPr lang="en-US" dirty="0" smtClean="0"/>
              <a:t>Will be rate tested at U. of I. in late Feb.</a:t>
            </a:r>
          </a:p>
          <a:p>
            <a:r>
              <a:rPr lang="en-US" dirty="0" smtClean="0"/>
              <a:t>QIE-10p4s in hand &amp; packaged.</a:t>
            </a:r>
          </a:p>
          <a:p>
            <a:pPr lvl="1"/>
            <a:r>
              <a:rPr lang="en-US" dirty="0" smtClean="0"/>
              <a:t>Plenty of spares</a:t>
            </a:r>
          </a:p>
          <a:p>
            <a:r>
              <a:rPr lang="en-US" dirty="0" smtClean="0"/>
              <a:t>Readout module:</a:t>
            </a:r>
          </a:p>
          <a:p>
            <a:pPr lvl="1"/>
            <a:r>
              <a:rPr lang="en-US" dirty="0" smtClean="0"/>
              <a:t>Specification/conceptual design complete (will also be used by AD </a:t>
            </a:r>
            <a:r>
              <a:rPr lang="en-US" dirty="0" err="1" smtClean="0"/>
              <a:t>w</a:t>
            </a:r>
            <a:r>
              <a:rPr lang="en-US" dirty="0" smtClean="0"/>
              <a:t>/modified microcode – scintillation counter upstream of split between </a:t>
            </a:r>
            <a:r>
              <a:rPr lang="en-US" dirty="0" err="1" smtClean="0"/>
              <a:t>SeaQuest</a:t>
            </a:r>
            <a:r>
              <a:rPr lang="en-US" dirty="0" smtClean="0"/>
              <a:t> &amp; Meson)</a:t>
            </a:r>
          </a:p>
          <a:p>
            <a:pPr lvl="1"/>
            <a:r>
              <a:rPr lang="en-US" dirty="0" smtClean="0"/>
              <a:t>Schematic design started this week; layout to follow.</a:t>
            </a:r>
          </a:p>
          <a:p>
            <a:pPr lvl="2"/>
            <a:r>
              <a:rPr lang="en-US" dirty="0" smtClean="0"/>
              <a:t>Expect ~3 weeks for layout; 1 week for verification.</a:t>
            </a:r>
          </a:p>
          <a:p>
            <a:pPr lvl="1"/>
            <a:r>
              <a:rPr lang="en-US" dirty="0" smtClean="0"/>
              <a:t>PCB production follows</a:t>
            </a:r>
          </a:p>
          <a:p>
            <a:pPr lvl="2"/>
            <a:r>
              <a:rPr lang="en-US" dirty="0" smtClean="0"/>
              <a:t>2 weeks for bids &amp; production</a:t>
            </a:r>
          </a:p>
          <a:p>
            <a:pPr lvl="1"/>
            <a:r>
              <a:rPr lang="en-US" dirty="0" smtClean="0"/>
              <a:t>Assembly follows</a:t>
            </a:r>
          </a:p>
          <a:p>
            <a:pPr lvl="2"/>
            <a:r>
              <a:rPr lang="en-US" dirty="0" smtClean="0"/>
              <a:t>7 – 8 weeks to 1</a:t>
            </a:r>
            <a:r>
              <a:rPr lang="en-US" baseline="30000" dirty="0" smtClean="0"/>
              <a:t>st</a:t>
            </a:r>
            <a:r>
              <a:rPr lang="en-US" dirty="0" smtClean="0"/>
              <a:t> complete module (~4/1)</a:t>
            </a:r>
          </a:p>
          <a:p>
            <a:pPr lvl="1"/>
            <a:r>
              <a:rPr lang="en-US" dirty="0" smtClean="0"/>
              <a:t>R/O tests will proceed in parallel with microcode testing after ~2 weeks of software development.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R/O tests start ~4/15.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  <a:sym typeface="Wingdings"/>
              </a:rPr>
              <a:t>Commissioning with beam is expected to take 1 – 2 weeks after beam returns to NM4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PMT Performance Sag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029200" cy="5181600"/>
          </a:xfrm>
        </p:spPr>
        <p:txBody>
          <a:bodyPr/>
          <a:lstStyle/>
          <a:p>
            <a:r>
              <a:rPr lang="en-US" dirty="0"/>
              <a:t>Anomalous drop in performance </a:t>
            </a:r>
            <a:r>
              <a:rPr lang="en-US" dirty="0" smtClean="0"/>
              <a:t>in </a:t>
            </a:r>
            <a:r>
              <a:rPr lang="en-US" dirty="0"/>
              <a:t>high-intensity, high-rate </a:t>
            </a:r>
            <a:r>
              <a:rPr lang="en-US" dirty="0" smtClean="0"/>
              <a:t>events in </a:t>
            </a:r>
            <a:r>
              <a:rPr lang="en-US" dirty="0"/>
              <a:t>the hot region of hodoscopes</a:t>
            </a:r>
          </a:p>
          <a:p>
            <a:r>
              <a:rPr lang="en-US" dirty="0"/>
              <a:t>PMT "sag" is due to signal current </a:t>
            </a:r>
            <a:r>
              <a:rPr lang="en-US" dirty="0" smtClean="0"/>
              <a:t>drawing </a:t>
            </a:r>
            <a:r>
              <a:rPr lang="en-US" dirty="0"/>
              <a:t>away most of supply </a:t>
            </a:r>
            <a:r>
              <a:rPr lang="en-US" dirty="0" smtClean="0"/>
              <a:t> current</a:t>
            </a:r>
            <a:endParaRPr lang="en-US" dirty="0"/>
          </a:p>
          <a:p>
            <a:r>
              <a:rPr lang="en-US" dirty="0"/>
              <a:t>Causes destabilization of voltage </a:t>
            </a:r>
            <a:r>
              <a:rPr lang="en-US" dirty="0" smtClean="0"/>
              <a:t>diff</a:t>
            </a:r>
            <a:r>
              <a:rPr lang="en-US" dirty="0"/>
              <a:t>. over latter dynode stages</a:t>
            </a:r>
          </a:p>
          <a:p>
            <a:r>
              <a:rPr lang="en-US" dirty="0"/>
              <a:t>Solution: New PMT base with</a:t>
            </a:r>
          </a:p>
          <a:p>
            <a:pPr lvl="1"/>
            <a:r>
              <a:rPr lang="en-US" dirty="0"/>
              <a:t>Higher supply current </a:t>
            </a:r>
            <a:r>
              <a:rPr lang="en-US" dirty="0" smtClean="0"/>
              <a:t>draw</a:t>
            </a:r>
          </a:p>
          <a:p>
            <a:pPr lvl="1"/>
            <a:r>
              <a:rPr lang="en-US" dirty="0" smtClean="0"/>
              <a:t>Voltage </a:t>
            </a:r>
            <a:r>
              <a:rPr lang="en-US" dirty="0"/>
              <a:t>stabilization </a:t>
            </a:r>
            <a:r>
              <a:rPr lang="en-US" dirty="0" smtClean="0"/>
              <a:t>features</a:t>
            </a:r>
          </a:p>
          <a:p>
            <a:pPr lvl="0">
              <a:buNone/>
            </a:pPr>
            <a:r>
              <a:rPr lang="en" b="1" dirty="0" smtClean="0"/>
              <a:t>Funding</a:t>
            </a:r>
            <a:r>
              <a:rPr lang="en" b="1" dirty="0"/>
              <a:t>:</a:t>
            </a:r>
          </a:p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/>
              <a:t>Provided by </a:t>
            </a:r>
            <a:r>
              <a:rPr lang="en" dirty="0" smtClean="0"/>
              <a:t>Illinois </a:t>
            </a:r>
            <a:r>
              <a:rPr lang="en" dirty="0"/>
              <a:t>at Urbana-Champaign</a:t>
            </a:r>
          </a:p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/>
              <a:t>$5,000 commitment for printed circuit boards </a:t>
            </a:r>
          </a:p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/>
              <a:t>Labor for construction and installation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hape 30"/>
          <p:cNvSpPr/>
          <p:nvPr/>
        </p:nvSpPr>
        <p:spPr>
          <a:xfrm>
            <a:off x="3429000" y="5257800"/>
            <a:ext cx="2164430" cy="120786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8" name="Shape 33"/>
          <p:cNvSpPr>
            <a:spLocks noChangeAspect="1"/>
          </p:cNvSpPr>
          <p:nvPr/>
        </p:nvSpPr>
        <p:spPr>
          <a:xfrm>
            <a:off x="5029200" y="381000"/>
            <a:ext cx="3717903" cy="3551756"/>
          </a:xfrm>
          <a:prstGeom prst="rect">
            <a:avLst/>
          </a:prstGeom>
          <a:blipFill>
            <a:blip r:embed="rId3"/>
            <a:srcRect/>
            <a:stretch>
              <a:fillRect t="1" r="-1896" b="-1196"/>
            </a:stretch>
          </a:blipFill>
          <a:ln>
            <a:noFill/>
          </a:ln>
        </p:spPr>
      </p:sp>
      <p:sp>
        <p:nvSpPr>
          <p:cNvPr id="9" name="Shape 34"/>
          <p:cNvSpPr/>
          <p:nvPr/>
        </p:nvSpPr>
        <p:spPr>
          <a:xfrm>
            <a:off x="6934200" y="762000"/>
            <a:ext cx="562800" cy="1273499"/>
          </a:xfrm>
          <a:prstGeom prst="ellipse">
            <a:avLst/>
          </a:prstGeom>
          <a:noFill/>
          <a:ln w="1905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Shape 42"/>
          <p:cNvSpPr/>
          <p:nvPr/>
        </p:nvSpPr>
        <p:spPr>
          <a:xfrm>
            <a:off x="5715001" y="4038600"/>
            <a:ext cx="3429000" cy="2057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271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Prototype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4876800" cy="5105400"/>
          </a:xfrm>
        </p:spPr>
        <p:txBody>
          <a:bodyPr/>
          <a:lstStyle/>
          <a:p>
            <a:r>
              <a:rPr lang="en-US" dirty="0"/>
              <a:t>Prototype design </a:t>
            </a:r>
            <a:r>
              <a:rPr lang="en-US" dirty="0" smtClean="0"/>
              <a:t>provided by </a:t>
            </a:r>
            <a:r>
              <a:rPr lang="en-US" dirty="0"/>
              <a:t>Fermilab</a:t>
            </a:r>
          </a:p>
          <a:p>
            <a:pPr lvl="1"/>
            <a:r>
              <a:rPr lang="en-US" dirty="0"/>
              <a:t>Lower resistance (higher current)</a:t>
            </a:r>
          </a:p>
          <a:p>
            <a:pPr lvl="1"/>
            <a:r>
              <a:rPr lang="en-US" dirty="0"/>
              <a:t>Transistorized dynode stages</a:t>
            </a:r>
            <a:br>
              <a:rPr lang="en-US" dirty="0"/>
            </a:br>
            <a:r>
              <a:rPr lang="en-US" dirty="0"/>
              <a:t>(voltage stabilization)</a:t>
            </a:r>
          </a:p>
          <a:p>
            <a:r>
              <a:rPr lang="en-US" dirty="0"/>
              <a:t>Optimal design of several </a:t>
            </a:r>
            <a:r>
              <a:rPr lang="en-US" dirty="0" smtClean="0"/>
              <a:t>variants </a:t>
            </a:r>
            <a:r>
              <a:rPr lang="en-US" dirty="0"/>
              <a:t>chosen</a:t>
            </a:r>
          </a:p>
          <a:p>
            <a:pPr lvl="1"/>
            <a:r>
              <a:rPr lang="en-US" dirty="0"/>
              <a:t>~3x rate improvement</a:t>
            </a:r>
          </a:p>
          <a:p>
            <a:pPr lvl="1"/>
            <a:r>
              <a:rPr lang="en-US" dirty="0"/>
              <a:t>~2x amplitude improvement</a:t>
            </a:r>
          </a:p>
          <a:p>
            <a:pPr lvl="1"/>
            <a:r>
              <a:rPr lang="en-US" dirty="0"/>
              <a:t>Now able to </a:t>
            </a:r>
            <a:r>
              <a:rPr lang="en-US" dirty="0" smtClean="0"/>
              <a:t>bypass amplifiers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February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E. Reimer, SeaQuest Fermilab Readiness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419600" y="152400"/>
            <a:ext cx="4494683" cy="3671056"/>
            <a:chOff x="5619292" y="2293313"/>
            <a:chExt cx="3093207" cy="2526394"/>
          </a:xfrm>
        </p:grpSpPr>
        <p:sp>
          <p:nvSpPr>
            <p:cNvPr id="8" name="Shape 43"/>
            <p:cNvSpPr/>
            <p:nvPr/>
          </p:nvSpPr>
          <p:spPr>
            <a:xfrm>
              <a:off x="5619292" y="2293313"/>
              <a:ext cx="3093207" cy="2526394"/>
            </a:xfrm>
            <a:prstGeom prst="rect">
              <a:avLst/>
            </a:prstGeom>
            <a:blipFill>
              <a:blip r:embed="rId2"/>
              <a:srcRect/>
              <a:stretch>
                <a:fillRect l="-6729" t="-3711" r="-8594" b="-2241"/>
              </a:stretch>
            </a:blipFill>
            <a:ln>
              <a:noFill/>
            </a:ln>
          </p:spPr>
        </p:sp>
        <p:cxnSp>
          <p:nvCxnSpPr>
            <p:cNvPr id="11" name="Shape 46"/>
            <p:cNvCxnSpPr/>
            <p:nvPr/>
          </p:nvCxnSpPr>
          <p:spPr>
            <a:xfrm>
              <a:off x="7808947" y="2689993"/>
              <a:ext cx="37800" cy="1780500"/>
            </a:xfrm>
            <a:prstGeom prst="straightConnector1">
              <a:avLst/>
            </a:prstGeom>
            <a:noFill/>
            <a:ln w="19050" cap="flat">
              <a:solidFill>
                <a:srgbClr val="990000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47"/>
            <p:cNvCxnSpPr/>
            <p:nvPr/>
          </p:nvCxnSpPr>
          <p:spPr>
            <a:xfrm>
              <a:off x="7961347" y="2689993"/>
              <a:ext cx="37800" cy="1780500"/>
            </a:xfrm>
            <a:prstGeom prst="straightConnector1">
              <a:avLst/>
            </a:prstGeom>
            <a:noFill/>
            <a:ln w="19050" cap="flat">
              <a:solidFill>
                <a:srgbClr val="1C4587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14" name="TextBox 13"/>
          <p:cNvSpPr txBox="1"/>
          <p:nvPr/>
        </p:nvSpPr>
        <p:spPr>
          <a:xfrm>
            <a:off x="4648200" y="304800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800000"/>
                </a:solidFill>
              </a:rPr>
              <a:t>Pulser</a:t>
            </a:r>
            <a:r>
              <a:rPr lang="en-US" dirty="0" smtClean="0">
                <a:solidFill>
                  <a:srgbClr val="800000"/>
                </a:solidFill>
              </a:rPr>
              <a:t> tests of new and old base at UIUC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5" name="Picture 14" descr="Screen shot 2013-02-07 at 2.2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7300"/>
            <a:ext cx="6083300" cy="2527300"/>
          </a:xfrm>
          <a:prstGeom prst="rect">
            <a:avLst/>
          </a:prstGeom>
        </p:spPr>
      </p:pic>
      <p:sp>
        <p:nvSpPr>
          <p:cNvPr id="16" name="Shape 54"/>
          <p:cNvSpPr/>
          <p:nvPr/>
        </p:nvSpPr>
        <p:spPr>
          <a:xfrm>
            <a:off x="6284639" y="3810000"/>
            <a:ext cx="2859361" cy="24764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grpSp>
        <p:nvGrpSpPr>
          <p:cNvPr id="17" name="Group 16"/>
          <p:cNvGrpSpPr/>
          <p:nvPr/>
        </p:nvGrpSpPr>
        <p:grpSpPr>
          <a:xfrm>
            <a:off x="3733800" y="3277614"/>
            <a:ext cx="696036" cy="3047444"/>
            <a:chOff x="6172200" y="3048556"/>
            <a:chExt cx="696036" cy="3047444"/>
          </a:xfrm>
        </p:grpSpPr>
        <p:sp>
          <p:nvSpPr>
            <p:cNvPr id="18" name="TextBox 17"/>
            <p:cNvSpPr txBox="1"/>
            <p:nvPr/>
          </p:nvSpPr>
          <p:spPr>
            <a:xfrm>
              <a:off x="6172200" y="3048556"/>
              <a:ext cx="696036" cy="369332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 Feb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2"/>
            </p:cNvCxnSpPr>
            <p:nvPr/>
          </p:nvCxnSpPr>
          <p:spPr bwMode="auto">
            <a:xfrm flipH="1">
              <a:off x="6477000" y="3417888"/>
              <a:ext cx="0" cy="2678112"/>
            </a:xfrm>
            <a:prstGeom prst="line">
              <a:avLst/>
            </a:prstGeom>
            <a:noFill/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5867400" y="3048000"/>
            <a:ext cx="914399" cy="3276600"/>
            <a:chOff x="6172201" y="2819956"/>
            <a:chExt cx="914399" cy="3276600"/>
          </a:xfrm>
          <a:solidFill>
            <a:srgbClr val="00FF00"/>
          </a:solidFill>
        </p:grpSpPr>
        <p:sp>
          <p:nvSpPr>
            <p:cNvPr id="21" name="TextBox 20"/>
            <p:cNvSpPr txBox="1"/>
            <p:nvPr/>
          </p:nvSpPr>
          <p:spPr>
            <a:xfrm>
              <a:off x="6172201" y="2819956"/>
              <a:ext cx="914399" cy="646331"/>
            </a:xfrm>
            <a:prstGeom prst="rect">
              <a:avLst/>
            </a:prstGeom>
            <a:grpFill/>
            <a:ln w="28575" cmpd="sng"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 May Comp</a:t>
              </a:r>
              <a:r>
                <a:rPr lang="en-US" dirty="0" smtClean="0">
                  <a:solidFill>
                    <a:srgbClr val="000000"/>
                  </a:solidFill>
                </a:rPr>
                <a:t>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 bwMode="auto">
            <a:xfrm>
              <a:off x="6629401" y="3466287"/>
              <a:ext cx="0" cy="2630269"/>
            </a:xfrm>
            <a:prstGeom prst="line">
              <a:avLst/>
            </a:prstGeom>
            <a:grpFill/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222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Blue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ArgonneBlue.potx</Template>
  <TotalTime>1951</TotalTime>
  <Words>3637</Words>
  <Application>Microsoft Macintosh PowerPoint</Application>
  <PresentationFormat>On-screen Show (4:3)</PresentationFormat>
  <Paragraphs>604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ArgonneBlue</vt:lpstr>
      <vt:lpstr>E-906/SeaQuest: Experimental Readiness Review</vt:lpstr>
      <vt:lpstr>Commissioning Run 2012</vt:lpstr>
      <vt:lpstr>Commissioning Run</vt:lpstr>
      <vt:lpstr>“Splat” Block</vt:lpstr>
      <vt:lpstr>Shutdown Activities: Critical Operations </vt:lpstr>
      <vt:lpstr>Beam Intensity Monitor</vt:lpstr>
      <vt:lpstr>Beam Intensity Monitor Status</vt:lpstr>
      <vt:lpstr>PMT Performance Sag</vt:lpstr>
      <vt:lpstr>Prototype Development</vt:lpstr>
      <vt:lpstr>New St. 1 Tracking</vt:lpstr>
      <vt:lpstr>Old St 1 Tracking Repair</vt:lpstr>
      <vt:lpstr>St. 1V/V’ repair</vt:lpstr>
      <vt:lpstr>Tracking Station 3-</vt:lpstr>
      <vt:lpstr>Tracking St. 3+  Cross Talk</vt:lpstr>
      <vt:lpstr>TDC Microcode Upgrade</vt:lpstr>
      <vt:lpstr>DAQ Modifications</vt:lpstr>
      <vt:lpstr>Shutdown Activities:  Other Activities</vt:lpstr>
      <vt:lpstr>Blocking Openings</vt:lpstr>
      <vt:lpstr>Targets</vt:lpstr>
      <vt:lpstr>Service Beam</vt:lpstr>
      <vt:lpstr>Service Beam</vt:lpstr>
      <vt:lpstr>Concerns with Critical Items</vt:lpstr>
      <vt:lpstr>Offline Software Status</vt:lpstr>
      <vt:lpstr>Offline Software Status</vt:lpstr>
      <vt:lpstr>Offline Software Status  </vt:lpstr>
      <vt:lpstr>Data Storage and Processing</vt:lpstr>
      <vt:lpstr>Commissioning Plans</vt:lpstr>
      <vt:lpstr>1 Commissioning before Beam</vt:lpstr>
      <vt:lpstr>2. With tuning beam</vt:lpstr>
      <vt:lpstr>2. With tuning beam</vt:lpstr>
      <vt:lpstr>Fermilab E906/Drell-Yan Collaboration</vt:lpstr>
      <vt:lpstr>Fermilab E906/Drell-Yan Collaboration</vt:lpstr>
      <vt:lpstr>Conclusion</vt:lpstr>
      <vt:lpstr>Additional Slides</vt:lpstr>
      <vt:lpstr>Shutdown Activities</vt:lpstr>
      <vt:lpstr>PowerPoint Presentation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reimer</dc:creator>
  <cp:lastModifiedBy>Paul E Reimer</cp:lastModifiedBy>
  <cp:revision>130</cp:revision>
  <cp:lastPrinted>2013-02-07T17:52:35Z</cp:lastPrinted>
  <dcterms:created xsi:type="dcterms:W3CDTF">2010-08-04T19:01:14Z</dcterms:created>
  <dcterms:modified xsi:type="dcterms:W3CDTF">2013-02-08T15:20:30Z</dcterms:modified>
</cp:coreProperties>
</file>