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310" r:id="rId2"/>
    <p:sldId id="304" r:id="rId3"/>
    <p:sldId id="311" r:id="rId4"/>
    <p:sldId id="315" r:id="rId5"/>
    <p:sldId id="312" r:id="rId6"/>
    <p:sldId id="306" r:id="rId7"/>
    <p:sldId id="314" r:id="rId8"/>
    <p:sldId id="313" r:id="rId9"/>
    <p:sldId id="316" r:id="rId10"/>
    <p:sldId id="299" r:id="rId11"/>
    <p:sldId id="317" r:id="rId12"/>
    <p:sldId id="318" r:id="rId13"/>
    <p:sldId id="305" r:id="rId14"/>
    <p:sldId id="319" r:id="rId15"/>
    <p:sldId id="32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6"/>
    <p:restoredTop sz="95908"/>
  </p:normalViewPr>
  <p:slideViewPr>
    <p:cSldViewPr snapToGrid="0">
      <p:cViewPr varScale="1">
        <p:scale>
          <a:sx n="98" d="100"/>
          <a:sy n="98" d="100"/>
        </p:scale>
        <p:origin x="232" y="6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53EE0C-EB82-0A47-BB23-1AF14BFD9720}" type="datetimeFigureOut">
              <a:rPr lang="en-US" smtClean="0"/>
              <a:t>2/12/24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A36E1-CA9C-B848-8C45-A3F078D2D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890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F5F56-2482-7DF1-514C-87E5C31AEE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D509B6-4791-185F-8D3B-3E2E5050F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C7809-8426-FA5A-8B13-BF02DBBCC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12/8/22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D44AE4-00F5-BA24-A667-1618621EB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DUNE Computing Contributions Board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07FB8C-44F2-D10C-91FB-A23D07F83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A2EB-CFC0-A84F-AC77-03B32064A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299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49251-C2EE-8CAD-0319-2182FD0F7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95C8FA-5582-0ECF-9370-973EF03647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EFDC0-6637-C327-2CD3-8618B04DA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12/8/22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7BB7F3-4558-F417-BC33-92CE61724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DUNE Computing Contributions Board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F3DF8-AB83-B412-0D60-80AC03B75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A2EB-CFC0-A84F-AC77-03B32064A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48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1595C2-08B1-C359-E190-1B0EF861C9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A86BFE-2939-2546-464E-D11F214ED7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8B992-F180-C732-09BA-AF1920F0E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12/8/22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CA6B0-050F-62C1-270B-E1A52AD29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DUNE Computing Contributions Board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FAEF60-74CA-24CC-25C4-49CD61363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A2EB-CFC0-A84F-AC77-03B32064A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72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Text"/>
          <p:cNvSpPr txBox="1">
            <a:spLocks noGrp="1"/>
          </p:cNvSpPr>
          <p:nvPr>
            <p:ph type="title"/>
          </p:nvPr>
        </p:nvSpPr>
        <p:spPr>
          <a:xfrm>
            <a:off x="699252" y="251751"/>
            <a:ext cx="11402453" cy="427878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 defTabSz="457200">
              <a:defRPr sz="2600" b="1">
                <a:solidFill>
                  <a:srgbClr val="004C97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29" name="Body Level One…"/>
          <p:cNvSpPr txBox="1">
            <a:spLocks noGrp="1"/>
          </p:cNvSpPr>
          <p:nvPr>
            <p:ph type="body" idx="1"/>
          </p:nvPr>
        </p:nvSpPr>
        <p:spPr>
          <a:xfrm>
            <a:off x="716692" y="971550"/>
            <a:ext cx="11402453" cy="50593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28613" indent="-328613" defTabSz="457200">
              <a:lnSpc>
                <a:spcPct val="100000"/>
              </a:lnSpc>
              <a:spcBef>
                <a:spcPts val="550"/>
              </a:spcBef>
              <a:buClrTx/>
              <a:buSzPct val="100000"/>
              <a:buChar char="•"/>
              <a:defRPr sz="2300">
                <a:solidFill>
                  <a:srgbClr val="505050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marL="527339" indent="-298739" defTabSz="457200">
              <a:lnSpc>
                <a:spcPct val="100000"/>
              </a:lnSpc>
              <a:spcBef>
                <a:spcPts val="550"/>
              </a:spcBef>
              <a:buClrTx/>
              <a:buSzPct val="100000"/>
              <a:buChar char="–"/>
              <a:defRPr sz="2300">
                <a:solidFill>
                  <a:srgbClr val="505050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marL="720090" indent="-262890" defTabSz="457200">
              <a:lnSpc>
                <a:spcPct val="100000"/>
              </a:lnSpc>
              <a:spcBef>
                <a:spcPts val="550"/>
              </a:spcBef>
              <a:buClrTx/>
              <a:buSzPct val="100000"/>
              <a:buChar char="•"/>
              <a:defRPr sz="2300">
                <a:solidFill>
                  <a:srgbClr val="505050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marL="977900" indent="-292100" defTabSz="457200">
              <a:lnSpc>
                <a:spcPct val="100000"/>
              </a:lnSpc>
              <a:spcBef>
                <a:spcPts val="550"/>
              </a:spcBef>
              <a:buClrTx/>
              <a:buSzPct val="100000"/>
              <a:buChar char="–"/>
              <a:defRPr sz="2300">
                <a:solidFill>
                  <a:srgbClr val="505050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marL="1206500" indent="-292100" defTabSz="457200">
              <a:lnSpc>
                <a:spcPct val="100000"/>
              </a:lnSpc>
              <a:spcBef>
                <a:spcPts val="550"/>
              </a:spcBef>
              <a:buClrTx/>
              <a:buSzPct val="100000"/>
              <a:buChar char="•"/>
              <a:defRPr sz="2300">
                <a:solidFill>
                  <a:srgbClr val="505050"/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4627" y="6523233"/>
            <a:ext cx="161740" cy="165101"/>
          </a:xfrm>
          <a:prstGeom prst="rect">
            <a:avLst/>
          </a:prstGeom>
        </p:spPr>
        <p:txBody>
          <a:bodyPr/>
          <a:lstStyle>
            <a:lvl1pPr defTabSz="457200">
              <a:defRPr sz="11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82113A7E-AD3B-ADD8-7C25-EF59B38F01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90771" y="6156606"/>
            <a:ext cx="2310936" cy="37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71883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EC83A-4FB7-B67D-98B0-322E267D4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D8C25-2F0D-7EBB-27A6-348087CD9C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D6DD3-FE8B-58E5-64F0-A138CD87F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12/8/22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80FB16-24A1-2A13-4B3E-8B41823E3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DUNE Computing Contributions Board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BF43CF-1FA1-9CC5-59DC-F76CDD42A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A2EB-CFC0-A84F-AC77-03B32064A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177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6CC5A-4B45-2B15-EF57-56D2D2B6D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7DB94D-5619-D083-618F-1C5CE053A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EA49C-E7F1-7D80-E3D5-D045762EE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12/8/22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7D53F0-C006-0C02-4810-E103FD673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DUNE Computing Contributions Board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F2A3A-25AC-FE34-C851-6060AAA03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A2EB-CFC0-A84F-AC77-03B32064A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189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9F3B5-7E45-FB5C-2D60-6A01FDA6B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2ECDB-1F8F-8643-231E-C8E0AE77B5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C688EC-723C-3371-A50C-128BA4803B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CEF7A2-3DA8-C7F0-9CA8-3A77C3289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12/8/22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F673DE-4E52-ECE0-0B14-ED9894455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DUNE Computing Contributions Board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7333F4-80E6-4AAB-1731-3107A9315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A2EB-CFC0-A84F-AC77-03B32064A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438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D00AC-9725-A373-EB1E-5DBB07945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15F625-6DE2-EEDC-DFB1-9199FD169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510A28-76BE-B50C-6C8A-0D76BDD837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798675-4DD5-044B-118B-63BDBEE8C2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9BDBF8-95F6-348F-CEF3-9D786C0658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005C1E-85DB-57AB-4CD5-36256BFD2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12/8/22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656941-8D74-8828-EEBB-9334A46F8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DUNE Computing Contributions Board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13B139-B6CE-1087-AD7C-B9E8EFD38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A2EB-CFC0-A84F-AC77-03B32064A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315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C5A9D-CCFD-A565-4171-3701F40E9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D206D5-7F16-DC8A-56B1-7715986F0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12/8/22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3DB76E-3437-E3CC-3CE8-A4C987390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DUNE Computing Contributions Board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647A13-42E4-2541-34A9-249C7EEE8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A2EB-CFC0-A84F-AC77-03B32064A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085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C0B124-BD99-420B-D7A7-0855A7D66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12/8/22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CDFBCA-84A0-1591-9DAC-941E737E9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DUNE Computing Contributions Board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74D068-61B3-A768-6FD0-101C02DE8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A2EB-CFC0-A84F-AC77-03B32064A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829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07F48-7954-978E-EEF7-9FEF17A6E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5D54A-6AA4-FEA1-6B0C-52EF12331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9FF64A-EC00-7167-7DF9-ABCD3394CE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EEFB00-E07D-06ED-92F0-36407F43A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12/8/22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39CC77-740A-44EA-73A8-DBFCA9246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DUNE Computing Contributions Board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679CF7-6908-FA59-6776-D334629DD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A2EB-CFC0-A84F-AC77-03B32064A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819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98604-7728-A392-24E5-48AC7D1C0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129CA7-42A3-74E1-45AD-EE150B2FFC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D54FC7-45C4-23C5-1145-0343AFB847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0532AF-513B-CBE9-A465-31BB5786A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12/8/22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4C6E8C-7676-8118-BB11-AE41FF932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DUNE Computing Contributions Board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0FF9A7-D25B-6E09-5C81-39B68F58A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A2EB-CFC0-A84F-AC77-03B32064A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237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AFAE1D-60A1-1F00-46BE-6DACAB668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3BB3E0-9635-2CDA-A191-A65B68AA8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B45DF-7746-C957-97DC-7ADA07D37C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12/8/22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384962-6FC7-2720-F331-0AB1F562D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DUNE Computing Contributions Board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9829E0-379C-1C05-3ABD-E9F31250AD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9A2EB-CFC0-A84F-AC77-03B32064A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558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3FBF1-421B-16D5-FD09-FA8F07D64E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DUNE Computing Requests for 2024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D627BE-D45B-B389-0FA2-3063AED808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Computing Contributions Board Meeting</a:t>
            </a:r>
          </a:p>
          <a:p>
            <a:r>
              <a:rPr lang="en-US" dirty="0"/>
              <a:t>Heidi Schellman and Michael Kirby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E82F3C-41BC-71DC-ECA1-A77450837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12/8/22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A5D88-8C3B-7592-B77C-2AA4A5B54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DUNE Computing Contributions Board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3E2662-2433-5134-8720-79A291A55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A2EB-CFC0-A84F-AC77-03B32064AB1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525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DE764-9939-6A6D-EABB-B68041F87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CPU needs updated to HS23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A94433-BA5E-557C-6D81-9CA59611B0E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 descr="A graph of a graph showing the number of models&#10;&#10;Description automatically generated with medium confidence">
            <a:extLst>
              <a:ext uri="{FF2B5EF4-FFF2-40B4-BE49-F238E27FC236}">
                <a16:creationId xmlns:a16="http://schemas.microsoft.com/office/drawing/2014/main" id="{DF744273-F0A4-2314-CE10-9CFAB5B50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89" y="992777"/>
            <a:ext cx="10071988" cy="503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13999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44307-F2AA-E698-C723-0B72A8EC6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CPU needs in cores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2415A8-9A97-D174-98D1-ED635B0981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D3F2FB-C234-BF8C-C3BD-DE477A1DF02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11</a:t>
            </a:fld>
            <a:endParaRPr lang="en-US"/>
          </a:p>
        </p:txBody>
      </p:sp>
      <p:pic>
        <p:nvPicPr>
          <p:cNvPr id="10" name="Picture 9" descr="A graph of a graph showing the number of models&#10;&#10;Description automatically generated with medium confidence">
            <a:extLst>
              <a:ext uri="{FF2B5EF4-FFF2-40B4-BE49-F238E27FC236}">
                <a16:creationId xmlns:a16="http://schemas.microsoft.com/office/drawing/2014/main" id="{41C4B996-823F-2DC3-2354-50EBDE975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52" y="827087"/>
            <a:ext cx="10476866" cy="523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91456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EA5D0-91F9-77A8-ECD1-D735E0B17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Actual CPU usage in 2023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783B27-CC05-C5E8-9BE6-58048ECD8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275" y="624359"/>
            <a:ext cx="9823268" cy="6094515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9E2490-FA41-1695-C63B-B416FBA876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06DE3-572C-1FE4-9E6C-76DFA8258CB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99400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CFE22-2A50-6D75-ACB2-FE1C454EF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</a:t>
            </a:r>
            <a:r>
              <a:rPr lang="en-US" dirty="0">
                <a:solidFill>
                  <a:srgbClr val="FF0000"/>
                </a:solidFill>
              </a:rPr>
              <a:t>DRAFT </a:t>
            </a:r>
            <a:r>
              <a:rPr lang="en-US" dirty="0"/>
              <a:t>request for 2024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89A356-7AF0-F2C3-3914-B13A3FDB03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6692" y="4362270"/>
            <a:ext cx="11402453" cy="1668643"/>
          </a:xfrm>
        </p:spPr>
        <p:txBody>
          <a:bodyPr/>
          <a:lstStyle/>
          <a:p>
            <a:r>
              <a:rPr lang="en-US" dirty="0"/>
              <a:t>Disk request includes existing FNAL and CERN contributions</a:t>
            </a:r>
          </a:p>
          <a:p>
            <a:r>
              <a:rPr lang="en-US" dirty="0"/>
              <a:t>Tape request reduced to 100 TB from Global sites for testing, will increase in later years.</a:t>
            </a:r>
          </a:p>
          <a:p>
            <a:r>
              <a:rPr lang="en-US" dirty="0"/>
              <a:t>CPU request is no-longer memory-weighted, assumes data taking in 2024.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6BF351-F5DD-44F9-8232-F466FD7CED8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224626" y="6553200"/>
            <a:ext cx="329555" cy="135134"/>
          </a:xfrm>
        </p:spPr>
        <p:txBody>
          <a:bodyPr/>
          <a:lstStyle/>
          <a:p>
            <a:fld id="{86CB4B4D-7CA3-9044-876B-883B54F8677D}" type="slidenum">
              <a:rPr lang="en-US" smtClean="0"/>
              <a:t>13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2C0779-FC32-E6A6-D74D-D41712AF2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067" y="679629"/>
            <a:ext cx="9402850" cy="356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260241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951DB-D54B-CD90-3232-557E761D6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longer term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EF7355-8A00-B81A-87B4-131E57424C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are still doing R+D on Near Detector Computing and optimizing Far Detector codes.</a:t>
            </a:r>
          </a:p>
          <a:p>
            <a:r>
              <a:rPr lang="en-US" dirty="0"/>
              <a:t>As a result, CPU estimates are difficult</a:t>
            </a:r>
          </a:p>
          <a:p>
            <a:r>
              <a:rPr lang="en-US" dirty="0"/>
              <a:t>But storage is largely driven by raw data.   This shows estimated raw data per year</a:t>
            </a:r>
          </a:p>
          <a:p>
            <a:r>
              <a:rPr lang="en-US" dirty="0"/>
              <a:t>Cumulative needs on the next slide.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875437-0DFD-79AC-4E99-0A161A95A7E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14</a:t>
            </a:fld>
            <a:endParaRPr lang="en-US"/>
          </a:p>
        </p:txBody>
      </p:sp>
      <p:pic>
        <p:nvPicPr>
          <p:cNvPr id="8" name="Picture 7" descr="A graph of a number of models&#10;&#10;Description automatically generated with medium confidence">
            <a:extLst>
              <a:ext uri="{FF2B5EF4-FFF2-40B4-BE49-F238E27FC236}">
                <a16:creationId xmlns:a16="http://schemas.microsoft.com/office/drawing/2014/main" id="{A274F082-F45E-4CCA-CD86-06780F5A8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631" y="2971800"/>
            <a:ext cx="77724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99954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D7EF8-FAE7-F5A9-2D14-5DB18EBC0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Cumulative storage projections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A4F0F3-D4B9-AB7C-B752-B42C790C2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6692" y="971550"/>
            <a:ext cx="4984213" cy="5059363"/>
          </a:xfrm>
        </p:spPr>
        <p:txBody>
          <a:bodyPr/>
          <a:lstStyle/>
          <a:p>
            <a:r>
              <a:rPr lang="en-US" dirty="0"/>
              <a:t>These are rough estimates </a:t>
            </a:r>
          </a:p>
          <a:p>
            <a:r>
              <a:rPr lang="en-US" dirty="0"/>
              <a:t>Include a 3</a:t>
            </a:r>
            <a:r>
              <a:rPr lang="en-US" baseline="30000" dirty="0"/>
              <a:t>rd</a:t>
            </a:r>
            <a:r>
              <a:rPr lang="en-US" dirty="0"/>
              <a:t> detector added in 2036</a:t>
            </a:r>
          </a:p>
          <a:p>
            <a:r>
              <a:rPr lang="en-US" dirty="0"/>
              <a:t>With testing/calibration of that detector causing </a:t>
            </a:r>
            <a:r>
              <a:rPr lang="en-US"/>
              <a:t>a short-term </a:t>
            </a:r>
            <a:r>
              <a:rPr lang="en-US" dirty="0"/>
              <a:t>blip in maximum disk needs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D87BE7-6B9C-8662-226C-554CA469858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 descr="A graph of a number of data&#10;&#10;Description automatically generated with medium confidence">
            <a:extLst>
              <a:ext uri="{FF2B5EF4-FFF2-40B4-BE49-F238E27FC236}">
                <a16:creationId xmlns:a16="http://schemas.microsoft.com/office/drawing/2014/main" id="{94286761-B110-87A2-E33B-46C476EAF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3368014"/>
            <a:ext cx="6400800" cy="3200400"/>
          </a:xfrm>
          <a:prstGeom prst="rect">
            <a:avLst/>
          </a:prstGeom>
        </p:spPr>
      </p:pic>
      <p:pic>
        <p:nvPicPr>
          <p:cNvPr id="9" name="Picture 8" descr="A graph showing the number of tape&#10;&#10;Description automatically generated with medium confidence">
            <a:extLst>
              <a:ext uri="{FF2B5EF4-FFF2-40B4-BE49-F238E27FC236}">
                <a16:creationId xmlns:a16="http://schemas.microsoft.com/office/drawing/2014/main" id="{4812B479-E4FA-C40F-CA96-FF3949E50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0905" y="251751"/>
            <a:ext cx="64008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52353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41268-086D-F0CB-F1AB-CC35FFA49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Basics of the resource model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9A5121-980A-A57A-0501-EB99BFABEC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Keep raw data on disk for 1 year, on tape to end of expt. </a:t>
            </a:r>
          </a:p>
          <a:p>
            <a:pPr lvl="1"/>
            <a:r>
              <a:rPr lang="en-US" dirty="0"/>
              <a:t>For protoDUNE – 1 copy each at CERN/FNAL</a:t>
            </a:r>
          </a:p>
          <a:p>
            <a:pPr lvl="1"/>
            <a:r>
              <a:rPr lang="en-US" dirty="0"/>
              <a:t>For DUNE 1 copy at FNAL, 1 copy at other institutions</a:t>
            </a:r>
          </a:p>
          <a:p>
            <a:r>
              <a:rPr lang="en-US" dirty="0"/>
              <a:t>Reconstruct full sample every year (protoDUNE for 4 years, DUNE to end of expt.)</a:t>
            </a:r>
          </a:p>
          <a:p>
            <a:r>
              <a:rPr lang="en-US" dirty="0"/>
              <a:t>Do new simulation campaigns each year</a:t>
            </a:r>
          </a:p>
          <a:p>
            <a:r>
              <a:rPr lang="en-US" dirty="0"/>
              <a:t>Keep simulation and reconstructed data on disk for </a:t>
            </a:r>
            <a:r>
              <a:rPr lang="en-US" i="1" dirty="0"/>
              <a:t>2</a:t>
            </a:r>
            <a:r>
              <a:rPr lang="en-US" dirty="0"/>
              <a:t> years (always have 2 versions)</a:t>
            </a:r>
          </a:p>
          <a:p>
            <a:pPr lvl="1"/>
            <a:r>
              <a:rPr lang="en-US" dirty="0"/>
              <a:t>One copy in Americas, one in Europe where possible (model assumes 1.5 copies)</a:t>
            </a:r>
          </a:p>
          <a:p>
            <a:pPr lvl="1"/>
            <a:r>
              <a:rPr lang="en-US" dirty="0"/>
              <a:t>No need to stage from tape until it ages out</a:t>
            </a:r>
          </a:p>
          <a:p>
            <a:r>
              <a:rPr lang="en-US" dirty="0"/>
              <a:t>One copy of reconstruction/simulation -&gt; tape as it can be redone if necessary.</a:t>
            </a:r>
          </a:p>
          <a:p>
            <a:endParaRPr lang="en-US" dirty="0"/>
          </a:p>
          <a:p>
            <a:r>
              <a:rPr lang="en-US" b="1" dirty="0">
                <a:solidFill>
                  <a:srgbClr val="0070C0"/>
                </a:solidFill>
              </a:rPr>
              <a:t>CPU estimates </a:t>
            </a:r>
            <a:r>
              <a:rPr lang="en-US" dirty="0"/>
              <a:t>are based on measurements from ProtoDUNE data and existing simulations </a:t>
            </a:r>
            <a:r>
              <a:rPr lang="en-US" b="1" dirty="0">
                <a:solidFill>
                  <a:srgbClr val="0070C0"/>
                </a:solidFill>
              </a:rPr>
              <a:t>ND estimates have large uncertainties</a:t>
            </a:r>
            <a:r>
              <a:rPr lang="en-US" dirty="0"/>
              <a:t>.</a:t>
            </a:r>
          </a:p>
          <a:p>
            <a:pPr marL="2286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6F4621-12F3-CBB5-7A4C-34FF39C75C9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3619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93EB0-11D4-08E8-BF2C-63DC81E45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Updates to the model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3E67DB-0292-975F-F35F-13A97A8941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Delayed </a:t>
            </a:r>
            <a:r>
              <a:rPr lang="en-US" b="1" dirty="0" err="1">
                <a:solidFill>
                  <a:srgbClr val="0070C0"/>
                </a:solidFill>
              </a:rPr>
              <a:t>ProtoDUNE</a:t>
            </a:r>
            <a:r>
              <a:rPr lang="en-US" b="1" dirty="0">
                <a:solidFill>
                  <a:srgbClr val="0070C0"/>
                </a:solidFill>
              </a:rPr>
              <a:t> II operations</a:t>
            </a:r>
            <a:r>
              <a:rPr lang="en-US" dirty="0"/>
              <a:t> until Spring 2024</a:t>
            </a:r>
          </a:p>
          <a:p>
            <a:r>
              <a:rPr lang="en-US" dirty="0"/>
              <a:t>With the </a:t>
            </a:r>
            <a:r>
              <a:rPr lang="en-US" b="1" dirty="0">
                <a:solidFill>
                  <a:srgbClr val="0070C0"/>
                </a:solidFill>
              </a:rPr>
              <a:t>successful large-scale FD simulation campaigns</a:t>
            </a:r>
            <a:r>
              <a:rPr lang="en-US" dirty="0"/>
              <a:t>, we have considerably better understanding of both our processing time expectations and our simulation needs</a:t>
            </a:r>
          </a:p>
          <a:p>
            <a:r>
              <a:rPr lang="en-US" dirty="0"/>
              <a:t>not all of that additional information has been included in the model just yet (minor tweaks)</a:t>
            </a:r>
          </a:p>
          <a:p>
            <a:r>
              <a:rPr lang="en-US" dirty="0"/>
              <a:t>new estimates for FD processing time based upon multithreaded processing and subsequent smaller memory footprint</a:t>
            </a:r>
          </a:p>
          <a:p>
            <a:r>
              <a:rPr lang="en-US" dirty="0"/>
              <a:t>updated files sizes for reconstruction and simulation output – no longer estimate based upon retention of the raw waveforms in data or  all </a:t>
            </a:r>
            <a:r>
              <a:rPr lang="en-US" dirty="0" err="1"/>
              <a:t>rawdigits</a:t>
            </a:r>
            <a:r>
              <a:rPr lang="en-US" dirty="0"/>
              <a:t> in the simulation</a:t>
            </a:r>
          </a:p>
          <a:p>
            <a:r>
              <a:rPr lang="en-US" dirty="0"/>
              <a:t>still working on understanding the GPU requirements for 2x2 and ND-</a:t>
            </a:r>
            <a:r>
              <a:rPr lang="en-US" dirty="0" err="1"/>
              <a:t>LAr</a:t>
            </a:r>
            <a:r>
              <a:rPr lang="en-US" dirty="0"/>
              <a:t> and how those estimates can be translated</a:t>
            </a:r>
          </a:p>
          <a:p>
            <a:r>
              <a:rPr lang="en-US" dirty="0"/>
              <a:t>We are </a:t>
            </a:r>
            <a:r>
              <a:rPr lang="en-US" b="1" dirty="0">
                <a:solidFill>
                  <a:srgbClr val="0070C0"/>
                </a:solidFill>
              </a:rPr>
              <a:t>transitioning from MWC to HEPScore23 (HS23)</a:t>
            </a:r>
            <a:r>
              <a:rPr lang="en-US" dirty="0"/>
              <a:t> as the metric for CPU resources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4CB5DA-6DA3-C3A0-4668-AF47AD60091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90268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32A45-182A-57EC-3EE7-6F12249DA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divisions between nations/labs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633CF0-F3AC-3DF7-DF22-D875F2117B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433101-6081-EECE-7E2F-30DE87BD7F6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0DCB57-9D1C-B359-93BC-5BD0A07B5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476" y="971550"/>
            <a:ext cx="11591047" cy="52728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2FA3B0-EC6C-F93E-1ED1-7F7898B72C25}"/>
              </a:ext>
            </a:extLst>
          </p:cNvPr>
          <p:cNvSpPr txBox="1"/>
          <p:nvPr/>
        </p:nvSpPr>
        <p:spPr>
          <a:xfrm>
            <a:off x="9209314" y="1580606"/>
            <a:ext cx="2220686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Global here means non-CERN, non-FNAL.</a:t>
            </a:r>
          </a:p>
          <a:p>
            <a:r>
              <a:rPr lang="en-US" dirty="0"/>
              <a:t>Includes other US national labs</a:t>
            </a:r>
          </a:p>
        </p:txBody>
      </p:sp>
    </p:spTree>
    <p:extLst>
      <p:ext uri="{BB962C8B-B14F-4D97-AF65-F5344CB8AC3E}">
        <p14:creationId xmlns:p14="http://schemas.microsoft.com/office/powerpoint/2010/main" val="406441700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A18EE-C43D-072F-E220-8F69FB1AF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pPr algn="ctr" defTabSz="914400"/>
            <a:r>
              <a:rPr lang="en-US" sz="3200" kern="12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Projected Disk Needs</a:t>
            </a: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Needs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F246DED-6F2F-0E45-BBAD-2ED773E7F8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A0C37D-FA35-9437-EF9F-7BE48C75D73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 vert="horz" lIns="91440" tIns="45720" rIns="91440" bIns="45720" rtlCol="0" anchor="ctr">
            <a:normAutofit fontScale="40000" lnSpcReduction="20000"/>
          </a:bodyPr>
          <a:lstStyle/>
          <a:p>
            <a:pPr defTabSz="914400">
              <a:spcAft>
                <a:spcPts val="600"/>
              </a:spcAft>
            </a:pPr>
            <a:fld id="{86CB4B4D-7CA3-9044-876B-883B54F8677D}" type="slidenum">
              <a:rPr lang="en-US" sz="1200" smtClean="0"/>
              <a:pPr defTabSz="914400">
                <a:spcAft>
                  <a:spcPts val="600"/>
                </a:spcAft>
              </a:pPr>
              <a:t>5</a:t>
            </a:fld>
            <a:endParaRPr lang="en-US" sz="1200"/>
          </a:p>
        </p:txBody>
      </p:sp>
      <p:pic>
        <p:nvPicPr>
          <p:cNvPr id="5" name="Picture 4" descr="A graph of a number of data&#10;&#10;Description automatically generated with medium confidence">
            <a:extLst>
              <a:ext uri="{FF2B5EF4-FFF2-40B4-BE49-F238E27FC236}">
                <a16:creationId xmlns:a16="http://schemas.microsoft.com/office/drawing/2014/main" id="{A302F7D7-03D7-E014-8D03-EAEADF57B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692" y="1139650"/>
            <a:ext cx="10103830" cy="505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04858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AC62D-465D-B3EE-A902-FDA602A78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allocation/use as of February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F676CC-CD50-65BB-ECAF-F327628682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A08286-8F09-5AF6-332D-233A013F98E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8ABEC8-275C-78CF-87D1-37DDD0D87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972" y="1052099"/>
            <a:ext cx="10389158" cy="48343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66A5E3-0D95-6240-4A8D-D53CF6917B75}"/>
              </a:ext>
            </a:extLst>
          </p:cNvPr>
          <p:cNvSpPr txBox="1"/>
          <p:nvPr/>
        </p:nvSpPr>
        <p:spPr>
          <a:xfrm>
            <a:off x="2902688" y="5886450"/>
            <a:ext cx="600709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Data from Physical disk reports and </a:t>
            </a:r>
            <a:r>
              <a:rPr lang="en-US" dirty="0" err="1"/>
              <a:t>Rucio</a:t>
            </a:r>
            <a:endParaRPr lang="en-US" dirty="0"/>
          </a:p>
          <a:p>
            <a:r>
              <a:rPr lang="en-US" dirty="0" err="1"/>
              <a:t>Rucio</a:t>
            </a:r>
            <a:r>
              <a:rPr lang="en-US" dirty="0"/>
              <a:t> allocations and physical sizes – TiB vs TB in some cases? </a:t>
            </a:r>
          </a:p>
        </p:txBody>
      </p:sp>
    </p:spTree>
    <p:extLst>
      <p:ext uri="{BB962C8B-B14F-4D97-AF65-F5344CB8AC3E}">
        <p14:creationId xmlns:p14="http://schemas.microsoft.com/office/powerpoint/2010/main" val="336016556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AC62D-465D-B3EE-A902-FDA602A78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 requests from the model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A08286-8F09-5AF6-332D-233A013F98E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AD63D5-A81A-4E73-D4E8-BB9E6FCD5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342" y="1256951"/>
            <a:ext cx="9959452" cy="463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09435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A2D6C-D57A-8A8B-5D4B-7CA2684DA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Tape Needs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CCF956-6FEB-84A4-455A-052737FC795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 descr="A graph of a number of tape&#10;&#10;Description automatically generated with medium confidence">
            <a:extLst>
              <a:ext uri="{FF2B5EF4-FFF2-40B4-BE49-F238E27FC236}">
                <a16:creationId xmlns:a16="http://schemas.microsoft.com/office/drawing/2014/main" id="{BA79988D-3333-682E-BA60-FFA3875D7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67" y="1027385"/>
            <a:ext cx="10206446" cy="51032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C75E26-A193-AE6C-ACCD-DCE368DCF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223" y="5600497"/>
            <a:ext cx="8830866" cy="72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8807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3A974-E4B5-5167-D0FD-541250177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Numbers for tape needs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114F8-7357-A84D-7F7A-4837EF66D1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B637A0-72BF-FAA8-D588-3C5DA898198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F0014B-07FF-082A-5271-E9B0C6E7C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514" y="893589"/>
            <a:ext cx="11293160" cy="513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70123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1781</TotalTime>
  <Words>508</Words>
  <Application>Microsoft Macintosh PowerPoint</Application>
  <PresentationFormat>Widescreen</PresentationFormat>
  <Paragraphs>66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DUNE Computing Requests for 2024</vt:lpstr>
      <vt:lpstr>Basics of the resource model </vt:lpstr>
      <vt:lpstr>Updates to the model</vt:lpstr>
      <vt:lpstr>Proposed divisions between nations/labs</vt:lpstr>
      <vt:lpstr>Projected Disk Needs Needs</vt:lpstr>
      <vt:lpstr>Summary of allocation/use as of February 1</vt:lpstr>
      <vt:lpstr>Disk requests from the model </vt:lpstr>
      <vt:lpstr>Projected Tape Needs</vt:lpstr>
      <vt:lpstr>Numbers for tape needs</vt:lpstr>
      <vt:lpstr>Projected CPU needs updated to HS23</vt:lpstr>
      <vt:lpstr>CPU needs in cores </vt:lpstr>
      <vt:lpstr>Actual CPU usage in 2023</vt:lpstr>
      <vt:lpstr>Summary of DRAFT request for 2024</vt:lpstr>
      <vt:lpstr>The longer term</vt:lpstr>
      <vt:lpstr>Cumulative storage projections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DUNE requests</dc:title>
  <dc:subject/>
  <dc:creator>Schellman, Heidi</dc:creator>
  <cp:keywords/>
  <dc:description/>
  <cp:lastModifiedBy>Heidi Schellman</cp:lastModifiedBy>
  <cp:revision>13</cp:revision>
  <cp:lastPrinted>2024-02-12T18:43:42Z</cp:lastPrinted>
  <dcterms:created xsi:type="dcterms:W3CDTF">2022-12-04T02:36:01Z</dcterms:created>
  <dcterms:modified xsi:type="dcterms:W3CDTF">2024-02-12T18:43:43Z</dcterms:modified>
  <cp:category/>
</cp:coreProperties>
</file>